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58"/>
  </p:notesMasterIdLst>
  <p:sldIdLst>
    <p:sldId id="256" r:id="rId2"/>
    <p:sldId id="328" r:id="rId3"/>
    <p:sldId id="329" r:id="rId4"/>
    <p:sldId id="336" r:id="rId5"/>
    <p:sldId id="332" r:id="rId6"/>
    <p:sldId id="391" r:id="rId7"/>
    <p:sldId id="392" r:id="rId8"/>
    <p:sldId id="380" r:id="rId9"/>
    <p:sldId id="333" r:id="rId10"/>
    <p:sldId id="345" r:id="rId11"/>
    <p:sldId id="344" r:id="rId12"/>
    <p:sldId id="346" r:id="rId13"/>
    <p:sldId id="347" r:id="rId14"/>
    <p:sldId id="348" r:id="rId15"/>
    <p:sldId id="349" r:id="rId16"/>
    <p:sldId id="393" r:id="rId17"/>
    <p:sldId id="351" r:id="rId18"/>
    <p:sldId id="352" r:id="rId19"/>
    <p:sldId id="353" r:id="rId20"/>
    <p:sldId id="354" r:id="rId21"/>
    <p:sldId id="340" r:id="rId22"/>
    <p:sldId id="342" r:id="rId23"/>
    <p:sldId id="381" r:id="rId24"/>
    <p:sldId id="382" r:id="rId25"/>
    <p:sldId id="383" r:id="rId26"/>
    <p:sldId id="366" r:id="rId27"/>
    <p:sldId id="357" r:id="rId28"/>
    <p:sldId id="359" r:id="rId29"/>
    <p:sldId id="360" r:id="rId30"/>
    <p:sldId id="361" r:id="rId31"/>
    <p:sldId id="394" r:id="rId32"/>
    <p:sldId id="395" r:id="rId33"/>
    <p:sldId id="396" r:id="rId34"/>
    <p:sldId id="397" r:id="rId35"/>
    <p:sldId id="398" r:id="rId36"/>
    <p:sldId id="368" r:id="rId37"/>
    <p:sldId id="384" r:id="rId38"/>
    <p:sldId id="385" r:id="rId39"/>
    <p:sldId id="365" r:id="rId40"/>
    <p:sldId id="294" r:id="rId41"/>
    <p:sldId id="302" r:id="rId42"/>
    <p:sldId id="303" r:id="rId43"/>
    <p:sldId id="308" r:id="rId44"/>
    <p:sldId id="324" r:id="rId45"/>
    <p:sldId id="315" r:id="rId46"/>
    <p:sldId id="313" r:id="rId47"/>
    <p:sldId id="314" r:id="rId48"/>
    <p:sldId id="371" r:id="rId49"/>
    <p:sldId id="372" r:id="rId50"/>
    <p:sldId id="373" r:id="rId51"/>
    <p:sldId id="374" r:id="rId52"/>
    <p:sldId id="375" r:id="rId53"/>
    <p:sldId id="376" r:id="rId54"/>
    <p:sldId id="377" r:id="rId55"/>
    <p:sldId id="378" r:id="rId56"/>
    <p:sldId id="379"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17"/>
    <p:restoredTop sz="94188"/>
  </p:normalViewPr>
  <p:slideViewPr>
    <p:cSldViewPr snapToGrid="0" snapToObjects="1">
      <p:cViewPr varScale="1">
        <p:scale>
          <a:sx n="66" d="100"/>
          <a:sy n="66" d="100"/>
        </p:scale>
        <p:origin x="208" y="63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462CE-02ED-2148-BC3B-63053C7727FD}" type="datetimeFigureOut">
              <a:rPr kumimoji="1" lang="zh-CN" altLang="en-US" smtClean="0"/>
              <a:t>19/11/2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49D1A-F4A8-CC4C-991A-720D5BBF2D04}" type="slidenum">
              <a:rPr kumimoji="1" lang="zh-CN" altLang="en-US" smtClean="0"/>
              <a:t>‹#›</a:t>
            </a:fld>
            <a:endParaRPr kumimoji="1" lang="zh-CN" altLang="en-US"/>
          </a:p>
        </p:txBody>
      </p:sp>
    </p:spTree>
    <p:extLst>
      <p:ext uri="{BB962C8B-B14F-4D97-AF65-F5344CB8AC3E}">
        <p14:creationId xmlns:p14="http://schemas.microsoft.com/office/powerpoint/2010/main" val="1603912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2</a:t>
            </a:fld>
            <a:endParaRPr kumimoji="1" lang="zh-CN" altLang="en-US"/>
          </a:p>
        </p:txBody>
      </p:sp>
    </p:spTree>
    <p:extLst>
      <p:ext uri="{BB962C8B-B14F-4D97-AF65-F5344CB8AC3E}">
        <p14:creationId xmlns:p14="http://schemas.microsoft.com/office/powerpoint/2010/main" val="1656637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广义全同性原理： 赝标－－</a:t>
            </a:r>
            <a:r>
              <a:rPr kumimoji="1" lang="zh-CN" altLang="en-US" baseline="0" dirty="0" smtClean="0"/>
              <a:t> </a:t>
            </a:r>
            <a:r>
              <a:rPr kumimoji="1" lang="en-US" altLang="zh-CN" baseline="0" dirty="0" smtClean="0"/>
              <a:t>&gt;</a:t>
            </a:r>
            <a:r>
              <a:rPr kumimoji="1" lang="zh-CN" altLang="en-US" baseline="0" dirty="0" smtClean="0"/>
              <a:t>赝标粒子对， 玻色子－粒子对交换对称，同位旋交换对称，空间波函数对称，所以末态的同位旋只能是 </a:t>
            </a:r>
            <a:r>
              <a:rPr kumimoji="1" lang="en-US" altLang="zh-CN" baseline="0" dirty="0" smtClean="0"/>
              <a:t>0</a:t>
            </a:r>
            <a:r>
              <a:rPr kumimoji="1" lang="zh-CN" altLang="en-US" baseline="0" dirty="0" smtClean="0"/>
              <a:t>或者</a:t>
            </a:r>
            <a:r>
              <a:rPr kumimoji="1" lang="en-US" altLang="zh-CN" baseline="0" dirty="0" smtClean="0"/>
              <a:t>2</a:t>
            </a:r>
            <a:r>
              <a:rPr kumimoji="1" lang="zh-CN" altLang="en-US" baseline="0" dirty="0" smtClean="0"/>
              <a:t>， </a:t>
            </a:r>
            <a:r>
              <a:rPr kumimoji="1" lang="en-US" altLang="zh-CN" baseline="0" dirty="0" smtClean="0"/>
              <a:t>K+ </a:t>
            </a:r>
            <a:r>
              <a:rPr kumimoji="1" lang="en-US" altLang="zh-CN" baseline="0" dirty="0" smtClean="0">
                <a:sym typeface="Wingdings"/>
              </a:rPr>
              <a:t> pi+ pi0,  I3=1, </a:t>
            </a:r>
            <a:r>
              <a:rPr kumimoji="1" lang="zh-CN" altLang="en-US" baseline="0" dirty="0" smtClean="0">
                <a:sym typeface="Wingdings"/>
              </a:rPr>
              <a:t>所以 </a:t>
            </a:r>
            <a:r>
              <a:rPr kumimoji="1" lang="en-US" altLang="zh-CN" baseline="0" dirty="0" smtClean="0">
                <a:sym typeface="Wingdings"/>
              </a:rPr>
              <a:t>I = 2,  </a:t>
            </a:r>
            <a:r>
              <a:rPr kumimoji="1" lang="zh-CN" altLang="en-US" baseline="0" dirty="0" smtClean="0">
                <a:sym typeface="Wingdings"/>
              </a:rPr>
              <a:t>不能是</a:t>
            </a:r>
            <a:r>
              <a:rPr kumimoji="1" lang="en-US" altLang="zh-CN" baseline="0" dirty="0" smtClean="0">
                <a:sym typeface="Wingdings"/>
              </a:rPr>
              <a:t>0,   </a:t>
            </a:r>
            <a:r>
              <a:rPr kumimoji="1" lang="zh-CN" altLang="en-US" baseline="0" dirty="0" smtClean="0">
                <a:sym typeface="Wingdings"/>
              </a:rPr>
              <a:t>得</a:t>
            </a:r>
            <a:r>
              <a:rPr kumimoji="1" lang="en-US" altLang="zh-CN" baseline="0" dirty="0" smtClean="0">
                <a:sym typeface="Wingdings"/>
              </a:rPr>
              <a:t>\Delta I = 3/2 .  Ks  </a:t>
            </a:r>
            <a:r>
              <a:rPr kumimoji="1" lang="en-US" altLang="zh-CN" baseline="0" dirty="0" err="1" smtClean="0">
                <a:sym typeface="Wingdings"/>
              </a:rPr>
              <a:t>pi+pi</a:t>
            </a:r>
            <a:r>
              <a:rPr kumimoji="1" lang="en-US" altLang="zh-CN" baseline="0" dirty="0" smtClean="0">
                <a:sym typeface="Wingdings"/>
              </a:rPr>
              <a:t>-,  I3 </a:t>
            </a:r>
            <a:r>
              <a:rPr kumimoji="1" lang="zh-CN" altLang="en-US" baseline="0" dirty="0" smtClean="0">
                <a:sym typeface="Wingdings"/>
              </a:rPr>
              <a:t>可以为</a:t>
            </a:r>
            <a:r>
              <a:rPr kumimoji="1" lang="en-US" altLang="zh-CN" baseline="0" dirty="0" smtClean="0">
                <a:sym typeface="Wingdings"/>
              </a:rPr>
              <a:t>0</a:t>
            </a:r>
            <a:r>
              <a:rPr kumimoji="1" lang="zh-CN" altLang="en-US" baseline="0" dirty="0" smtClean="0">
                <a:sym typeface="Wingdings"/>
              </a:rPr>
              <a:t>， 所以 </a:t>
            </a:r>
            <a:r>
              <a:rPr kumimoji="1" lang="en-US" altLang="zh-CN" baseline="0" dirty="0" smtClean="0">
                <a:sym typeface="Wingdings"/>
              </a:rPr>
              <a:t>I = 0,   </a:t>
            </a:r>
            <a:r>
              <a:rPr kumimoji="1" lang="zh-CN" altLang="en-US" baseline="0" dirty="0" smtClean="0">
                <a:sym typeface="Wingdings"/>
              </a:rPr>
              <a:t>不能为</a:t>
            </a:r>
            <a:r>
              <a:rPr kumimoji="1" lang="en-US" altLang="zh-CN" baseline="0" dirty="0" smtClean="0">
                <a:sym typeface="Wingdings"/>
              </a:rPr>
              <a:t>2.  </a:t>
            </a:r>
            <a:r>
              <a:rPr kumimoji="1" lang="zh-CN" altLang="en-US" dirty="0" smtClean="0"/>
              <a:t>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20</a:t>
            </a:fld>
            <a:endParaRPr kumimoji="1" lang="zh-CN" altLang="en-US"/>
          </a:p>
        </p:txBody>
      </p:sp>
    </p:spTree>
    <p:extLst>
      <p:ext uri="{BB962C8B-B14F-4D97-AF65-F5344CB8AC3E}">
        <p14:creationId xmlns:p14="http://schemas.microsoft.com/office/powerpoint/2010/main" val="16785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Final-</a:t>
            </a:r>
            <a:r>
              <a:rPr kumimoji="1" lang="en-US" altLang="zh-CN" baseline="0" dirty="0" smtClean="0"/>
              <a:t>state polarization: the beta can be measured only through the polarization of the final baryon from the decay of the polarized hyperon.   This can be only done in the \Xi and Omega decays since the baryon polarization can be measured from its decay.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28</a:t>
            </a:fld>
            <a:endParaRPr kumimoji="1" lang="zh-CN" altLang="en-US"/>
          </a:p>
        </p:txBody>
      </p:sp>
    </p:spTree>
    <p:extLst>
      <p:ext uri="{BB962C8B-B14F-4D97-AF65-F5344CB8AC3E}">
        <p14:creationId xmlns:p14="http://schemas.microsoft.com/office/powerpoint/2010/main" val="1818842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Weak </a:t>
            </a:r>
            <a:r>
              <a:rPr kumimoji="1" lang="en-US" altLang="zh-CN" dirty="0" err="1" smtClean="0"/>
              <a:t>penquin</a:t>
            </a:r>
            <a:r>
              <a:rPr kumimoji="1" lang="en-US" altLang="zh-CN" dirty="0" smtClean="0"/>
              <a:t> dominated decays,</a:t>
            </a:r>
            <a:r>
              <a:rPr kumimoji="1" lang="en-US" altLang="zh-CN" baseline="0" dirty="0" smtClean="0"/>
              <a:t>  the BR is tiny in the SM,  and suppressed by GIM </a:t>
            </a:r>
            <a:r>
              <a:rPr kumimoji="1" lang="en-US" altLang="zh-CN" baseline="0" dirty="0" err="1" smtClean="0"/>
              <a:t>machinism</a:t>
            </a:r>
            <a:r>
              <a:rPr kumimoji="1" lang="en-US" altLang="zh-CN" baseline="0" dirty="0" smtClean="0"/>
              <a:t>.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35</a:t>
            </a:fld>
            <a:endParaRPr kumimoji="1" lang="zh-CN" altLang="en-US"/>
          </a:p>
        </p:txBody>
      </p:sp>
    </p:spTree>
    <p:extLst>
      <p:ext uri="{BB962C8B-B14F-4D97-AF65-F5344CB8AC3E}">
        <p14:creationId xmlns:p14="http://schemas.microsoft.com/office/powerpoint/2010/main" val="375058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39</a:t>
            </a:fld>
            <a:endParaRPr kumimoji="1" lang="zh-CN" altLang="en-US"/>
          </a:p>
        </p:txBody>
      </p:sp>
    </p:spTree>
    <p:extLst>
      <p:ext uri="{BB962C8B-B14F-4D97-AF65-F5344CB8AC3E}">
        <p14:creationId xmlns:p14="http://schemas.microsoft.com/office/powerpoint/2010/main" val="1517353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Multi-scattering</a:t>
            </a:r>
            <a:r>
              <a:rPr kumimoji="1" lang="en-US" altLang="zh-CN" baseline="0" dirty="0" smtClean="0"/>
              <a:t> will change the spin direction of the hyperon, and results to the change of the angular distributions.  </a:t>
            </a:r>
            <a:r>
              <a:rPr kumimoji="1" lang="en-US" altLang="zh-CN" baseline="0" dirty="0" err="1" smtClean="0"/>
              <a:t>Lamor</a:t>
            </a:r>
            <a:r>
              <a:rPr kumimoji="1" lang="en-US" altLang="zh-CN" baseline="0" dirty="0" smtClean="0"/>
              <a:t> precession will also induce the change of the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43</a:t>
            </a:fld>
            <a:endParaRPr kumimoji="1" lang="zh-CN" altLang="en-US"/>
          </a:p>
        </p:txBody>
      </p:sp>
    </p:spTree>
    <p:extLst>
      <p:ext uri="{BB962C8B-B14F-4D97-AF65-F5344CB8AC3E}">
        <p14:creationId xmlns:p14="http://schemas.microsoft.com/office/powerpoint/2010/main" val="190639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4</a:t>
            </a:fld>
            <a:endParaRPr kumimoji="1" lang="zh-CN" altLang="en-US"/>
          </a:p>
        </p:txBody>
      </p:sp>
    </p:spTree>
    <p:extLst>
      <p:ext uri="{BB962C8B-B14F-4D97-AF65-F5344CB8AC3E}">
        <p14:creationId xmlns:p14="http://schemas.microsoft.com/office/powerpoint/2010/main" val="1767853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a:t>
            </a:r>
            <a:r>
              <a:rPr kumimoji="1" lang="en-US" altLang="zh-CN" dirty="0" err="1" smtClean="0"/>
              <a:t>Topup</a:t>
            </a:r>
            <a:r>
              <a:rPr kumimoji="1" lang="en-US" altLang="zh-CN" dirty="0" smtClean="0"/>
              <a:t>” </a:t>
            </a:r>
            <a:r>
              <a:rPr lang="en-US" altLang="zh-CN" sz="1200" b="0" i="0" u="none" strike="noStrike" kern="1200" baseline="0" dirty="0" smtClean="0">
                <a:solidFill>
                  <a:schemeClr val="tx1"/>
                </a:solidFill>
                <a:latin typeface="+mn-lt"/>
                <a:ea typeface="+mn-ea"/>
                <a:cs typeface="+mn-cs"/>
              </a:rPr>
              <a:t>injection is a highly efficient operation scheme for the accelerator, The</a:t>
            </a:r>
          </a:p>
          <a:p>
            <a:r>
              <a:rPr lang="en-US" altLang="zh-CN" sz="1200" b="0" i="0" u="none" strike="noStrike" kern="1200" baseline="0" dirty="0" smtClean="0">
                <a:solidFill>
                  <a:schemeClr val="tx1"/>
                </a:solidFill>
                <a:latin typeface="+mn-lt"/>
                <a:ea typeface="+mn-ea"/>
                <a:cs typeface="+mn-cs"/>
              </a:rPr>
              <a:t>beam current will be kept nearly constant, so that the integral luminosity based on the</a:t>
            </a:r>
          </a:p>
          <a:p>
            <a:r>
              <a:rPr lang="en-US" altLang="zh-CN" sz="1200" b="0" i="0" u="none" strike="noStrike" kern="1200" baseline="0" dirty="0" smtClean="0">
                <a:solidFill>
                  <a:schemeClr val="tx1"/>
                </a:solidFill>
                <a:latin typeface="+mn-lt"/>
                <a:ea typeface="+mn-ea"/>
                <a:cs typeface="+mn-cs"/>
              </a:rPr>
              <a:t>542 current decay scheme can be improved by 20%. In order to obtain stable online luminosity,</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7</a:t>
            </a:fld>
            <a:endParaRPr kumimoji="1" lang="zh-CN" altLang="en-US"/>
          </a:p>
        </p:txBody>
      </p:sp>
    </p:spTree>
    <p:extLst>
      <p:ext uri="{BB962C8B-B14F-4D97-AF65-F5344CB8AC3E}">
        <p14:creationId xmlns:p14="http://schemas.microsoft.com/office/powerpoint/2010/main" val="181681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err="1" smtClean="0"/>
              <a:t>Monochromator</a:t>
            </a:r>
            <a:r>
              <a:rPr kumimoji="1" lang="en-US" altLang="zh-CN" baseline="0" dirty="0" smtClean="0"/>
              <a:t> scheme of </a:t>
            </a:r>
            <a:r>
              <a:rPr kumimoji="1" lang="en-US" altLang="zh-CN" baseline="0" dirty="0" err="1" smtClean="0"/>
              <a:t>e+e</a:t>
            </a:r>
            <a:r>
              <a:rPr kumimoji="1" lang="en-US" altLang="zh-CN" baseline="0" dirty="0" smtClean="0"/>
              <a:t>- collision, which reduce the center of mass spread , to the value smaller than the width of J/psi resonance</a:t>
            </a:r>
            <a:r>
              <a:rPr kumimoji="1" lang="en-US" altLang="zh-CN" baseline="0" dirty="0" smtClean="0">
                <a:solidFill>
                  <a:srgbClr val="FF0000"/>
                </a:solidFill>
              </a:rPr>
              <a:t>.  The </a:t>
            </a:r>
            <a:r>
              <a:rPr kumimoji="1" lang="en-US" altLang="zh-CN" baseline="0" dirty="0" err="1" smtClean="0">
                <a:solidFill>
                  <a:srgbClr val="FF0000"/>
                </a:solidFill>
              </a:rPr>
              <a:t>Monochromatization</a:t>
            </a:r>
            <a:r>
              <a:rPr kumimoji="1" lang="en-US" altLang="zh-CN" baseline="0" dirty="0" smtClean="0">
                <a:solidFill>
                  <a:srgbClr val="FF0000"/>
                </a:solidFill>
              </a:rPr>
              <a:t> of </a:t>
            </a:r>
            <a:r>
              <a:rPr kumimoji="1" lang="en-US" altLang="zh-CN" baseline="0" dirty="0" err="1" smtClean="0">
                <a:solidFill>
                  <a:srgbClr val="FF0000"/>
                </a:solidFill>
              </a:rPr>
              <a:t>e+e</a:t>
            </a:r>
            <a:r>
              <a:rPr kumimoji="1" lang="en-US" altLang="zh-CN" baseline="0" dirty="0" smtClean="0">
                <a:solidFill>
                  <a:srgbClr val="FF0000"/>
                </a:solidFill>
              </a:rPr>
              <a:t>- collisions can be obtained by introducing a dispersion function at IP with opposite signs for the electron and positron . </a:t>
            </a:r>
            <a:r>
              <a:rPr kumimoji="1" lang="en-US" altLang="zh-CN" baseline="0" dirty="0" smtClean="0"/>
              <a:t>The </a:t>
            </a:r>
            <a:r>
              <a:rPr kumimoji="1" lang="en-US" altLang="zh-CN" baseline="0" dirty="0" err="1" smtClean="0"/>
              <a:t>monocromator</a:t>
            </a:r>
            <a:r>
              <a:rPr kumimoji="1" lang="en-US" altLang="zh-CN" baseline="0" dirty="0" smtClean="0"/>
              <a:t> scheme permits to obtain a large dispersion with low beta-function and reduce mixing of particles with different energy inside the beam by </a:t>
            </a:r>
            <a:r>
              <a:rPr kumimoji="1" lang="en-US" altLang="zh-CN" baseline="0" dirty="0" err="1" smtClean="0"/>
              <a:t>betatron</a:t>
            </a:r>
            <a:r>
              <a:rPr kumimoji="1" lang="en-US" altLang="zh-CN" baseline="0" dirty="0" smtClean="0"/>
              <a:t> oscillations. As a results, the center of mass energy spread is insensitive to the beam energy spread.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8</a:t>
            </a:fld>
            <a:endParaRPr kumimoji="1" lang="zh-CN" altLang="en-US"/>
          </a:p>
        </p:txBody>
      </p:sp>
    </p:spTree>
    <p:extLst>
      <p:ext uri="{BB962C8B-B14F-4D97-AF65-F5344CB8AC3E}">
        <p14:creationId xmlns:p14="http://schemas.microsoft.com/office/powerpoint/2010/main" val="172577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Under CP transformation,  the strong phase does</a:t>
            </a:r>
            <a:r>
              <a:rPr kumimoji="1" lang="en-US" altLang="zh-CN" baseline="0" dirty="0" smtClean="0"/>
              <a:t> not change the sign, while the the sign of the CP phase will be changed .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10</a:t>
            </a:fld>
            <a:endParaRPr kumimoji="1" lang="zh-CN" altLang="en-US"/>
          </a:p>
        </p:txBody>
      </p:sp>
    </p:spTree>
    <p:extLst>
      <p:ext uri="{BB962C8B-B14F-4D97-AF65-F5344CB8AC3E}">
        <p14:creationId xmlns:p14="http://schemas.microsoft.com/office/powerpoint/2010/main" val="506394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These decays are described by the usual decay parameters given by Lee</a:t>
            </a:r>
          </a:p>
          <a:p>
            <a:r>
              <a:rPr lang="en-US" altLang="zh-CN" sz="1200" b="0" i="0" u="none" strike="noStrike" kern="1200" baseline="0" dirty="0" smtClean="0">
                <a:solidFill>
                  <a:schemeClr val="tx1"/>
                </a:solidFill>
                <a:latin typeface="+mn-lt"/>
                <a:ea typeface="+mn-ea"/>
                <a:cs typeface="+mn-cs"/>
              </a:rPr>
              <a:t>and Yang' with the convention used here of</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experimental observables are the total rate \Gamma, and</a:t>
            </a:r>
          </a:p>
          <a:p>
            <a:r>
              <a:rPr lang="en-US" altLang="zh-CN" sz="1200" b="0" i="0" u="none" strike="noStrike" kern="1200" baseline="0" dirty="0" smtClean="0">
                <a:solidFill>
                  <a:schemeClr val="tx1"/>
                </a:solidFill>
                <a:latin typeface="+mn-lt"/>
                <a:ea typeface="+mn-ea"/>
                <a:cs typeface="+mn-cs"/>
              </a:rPr>
              <a:t>the decay parameters \alpha,  beta, and gamma which govern the</a:t>
            </a:r>
          </a:p>
          <a:p>
            <a:r>
              <a:rPr lang="en-US" altLang="zh-CN" sz="1200" b="0" i="0" u="none" strike="noStrike" kern="1200" baseline="0" dirty="0" smtClean="0">
                <a:solidFill>
                  <a:schemeClr val="tx1"/>
                </a:solidFill>
                <a:latin typeface="+mn-lt"/>
                <a:ea typeface="+mn-ea"/>
                <a:cs typeface="+mn-cs"/>
              </a:rPr>
              <a:t>decay-angular distribution and the polarization of the final</a:t>
            </a:r>
          </a:p>
          <a:p>
            <a:r>
              <a:rPr lang="en-US" altLang="zh-CN" sz="1200" b="0" i="0" u="none" strike="noStrike" kern="1200" baseline="0" dirty="0" smtClean="0">
                <a:solidFill>
                  <a:schemeClr val="tx1"/>
                </a:solidFill>
                <a:latin typeface="+mn-lt"/>
                <a:ea typeface="+mn-ea"/>
                <a:cs typeface="+mn-cs"/>
              </a:rPr>
              <a:t>baryon. Among alpha,  beta, and  gamma, only two are independent</a:t>
            </a:r>
          </a:p>
          <a:p>
            <a:r>
              <a:rPr lang="en-US" altLang="zh-CN" sz="1200" b="0" i="0" u="none" strike="noStrike" kern="1200" baseline="0" dirty="0" smtClean="0">
                <a:solidFill>
                  <a:schemeClr val="tx1"/>
                </a:solidFill>
                <a:latin typeface="+mn-lt"/>
                <a:ea typeface="+mn-ea"/>
                <a:cs typeface="+mn-cs"/>
              </a:rPr>
              <a:t>as they are related by</a:t>
            </a:r>
          </a:p>
          <a:p>
            <a:endParaRPr kumimoji="1"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angular distribution of the pion from</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 completely polarized hyperon at rest.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three parameters are related through this</a:t>
            </a:r>
            <a:r>
              <a:rPr lang="en-US" altLang="zh-CN" sz="1200" kern="1200" baseline="0" dirty="0" smtClean="0">
                <a:solidFill>
                  <a:schemeClr val="tx1"/>
                </a:solidFill>
                <a:effectLst/>
                <a:latin typeface="+mn-lt"/>
                <a:ea typeface="+mn-ea"/>
                <a:cs typeface="+mn-cs"/>
              </a:rPr>
              <a:t> relation ? </a:t>
            </a:r>
            <a:r>
              <a:rPr lang="en-US" altLang="zh-CN" sz="1200" kern="1200" dirty="0" smtClean="0">
                <a:solidFill>
                  <a:schemeClr val="tx1"/>
                </a:solidFill>
                <a:effectLst/>
                <a:latin typeface="+mn-lt"/>
                <a:ea typeface="+mn-ea"/>
                <a:cs typeface="+mn-cs"/>
              </a:rPr>
              <a:t/>
            </a:r>
            <a:br>
              <a:rPr lang="en-US" altLang="zh-CN" sz="1200" kern="1200" dirty="0" smtClean="0">
                <a:solidFill>
                  <a:schemeClr val="tx1"/>
                </a:solidFill>
                <a:effectLst/>
                <a:latin typeface="+mn-lt"/>
                <a:ea typeface="+mn-ea"/>
                <a:cs typeface="+mn-cs"/>
              </a:rPr>
            </a:br>
            <a:endParaRPr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11</a:t>
            </a:fld>
            <a:endParaRPr kumimoji="1" lang="zh-CN" altLang="en-US"/>
          </a:p>
        </p:txBody>
      </p:sp>
    </p:spTree>
    <p:extLst>
      <p:ext uri="{BB962C8B-B14F-4D97-AF65-F5344CB8AC3E}">
        <p14:creationId xmlns:p14="http://schemas.microsoft.com/office/powerpoint/2010/main" val="86459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smtClean="0"/>
              <a:t>Sandip</a:t>
            </a:r>
            <a:r>
              <a:rPr kumimoji="1" lang="en-US" altLang="zh-CN" dirty="0" smtClean="0"/>
              <a:t> from </a:t>
            </a:r>
            <a:r>
              <a:rPr kumimoji="1" lang="en-US" altLang="zh-CN" dirty="0" err="1" smtClean="0"/>
              <a:t>Hawai</a:t>
            </a:r>
            <a:r>
              <a:rPr kumimoji="1" lang="en-US" altLang="zh-CN" dirty="0" smtClean="0"/>
              <a:t>,</a:t>
            </a:r>
            <a:r>
              <a:rPr kumimoji="1" lang="en-US" altLang="zh-CN" baseline="0" dirty="0" smtClean="0"/>
              <a:t> who was one of early researchers of CPV in hyperons.</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12</a:t>
            </a:fld>
            <a:endParaRPr kumimoji="1" lang="zh-CN" altLang="en-US"/>
          </a:p>
        </p:txBody>
      </p:sp>
    </p:spTree>
    <p:extLst>
      <p:ext uri="{BB962C8B-B14F-4D97-AF65-F5344CB8AC3E}">
        <p14:creationId xmlns:p14="http://schemas.microsoft.com/office/powerpoint/2010/main" val="1379243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According to parity </a:t>
            </a:r>
            <a:r>
              <a:rPr kumimoji="1" lang="en-US" altLang="zh-CN" dirty="0" err="1" smtClean="0"/>
              <a:t>convervation</a:t>
            </a:r>
            <a:r>
              <a:rPr kumimoji="1" lang="en-US" altLang="zh-CN" dirty="0" smtClean="0"/>
              <a:t>,</a:t>
            </a:r>
            <a:r>
              <a:rPr kumimoji="1" lang="en-US" altLang="zh-CN" baseline="0" dirty="0" smtClean="0"/>
              <a:t>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15</a:t>
            </a:fld>
            <a:endParaRPr kumimoji="1" lang="zh-CN" altLang="en-US"/>
          </a:p>
        </p:txBody>
      </p:sp>
    </p:spTree>
    <p:extLst>
      <p:ext uri="{BB962C8B-B14F-4D97-AF65-F5344CB8AC3E}">
        <p14:creationId xmlns:p14="http://schemas.microsoft.com/office/powerpoint/2010/main" val="1178743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 the joint angular distribution is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17</a:t>
            </a:fld>
            <a:endParaRPr kumimoji="1" lang="zh-CN" altLang="en-US"/>
          </a:p>
        </p:txBody>
      </p:sp>
    </p:spTree>
    <p:extLst>
      <p:ext uri="{BB962C8B-B14F-4D97-AF65-F5344CB8AC3E}">
        <p14:creationId xmlns:p14="http://schemas.microsoft.com/office/powerpoint/2010/main" val="14736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5" name="Footer Placeholder 4"/>
          <p:cNvSpPr>
            <a:spLocks noGrp="1"/>
          </p:cNvSpPr>
          <p:nvPr>
            <p:ph type="ftr" sz="quarter" idx="11"/>
          </p:nvPr>
        </p:nvSpPr>
        <p:spPr/>
        <p:txBody>
          <a:body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3634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5" name="Footer Placeholder 4"/>
          <p:cNvSpPr>
            <a:spLocks noGrp="1"/>
          </p:cNvSpPr>
          <p:nvPr>
            <p:ph type="ftr" sz="quarter" idx="11"/>
          </p:nvPr>
        </p:nvSpPr>
        <p:spPr/>
        <p:txBody>
          <a:body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89154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5" name="Footer Placeholder 4"/>
          <p:cNvSpPr>
            <a:spLocks noGrp="1"/>
          </p:cNvSpPr>
          <p:nvPr>
            <p:ph type="ftr" sz="quarter" idx="11"/>
          </p:nvPr>
        </p:nvSpPr>
        <p:spPr/>
        <p:txBody>
          <a:body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96500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自定义版式">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r>
              <a:rPr lang="en-US" altLang="zh-CN" smtClean="0">
                <a:solidFill>
                  <a:prstClr val="black">
                    <a:tint val="75000"/>
                  </a:prstClr>
                </a:solidFill>
              </a:rPr>
              <a:t>Feb. 20, 2018</a:t>
            </a:r>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Inha University (Republic Korea)</a:t>
            </a: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fld id="{71FAD6B1-37E8-4CFE-833B-8E41AAEF0E57}"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3100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5" name="Footer Placeholder 4"/>
          <p:cNvSpPr>
            <a:spLocks noGrp="1"/>
          </p:cNvSpPr>
          <p:nvPr>
            <p:ph type="ftr" sz="quarter" idx="11"/>
          </p:nvPr>
        </p:nvSpPr>
        <p:spPr/>
        <p:txBody>
          <a:body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92737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5" name="Footer Placeholder 4"/>
          <p:cNvSpPr>
            <a:spLocks noGrp="1"/>
          </p:cNvSpPr>
          <p:nvPr>
            <p:ph type="ftr" sz="quarter" idx="11"/>
          </p:nvPr>
        </p:nvSpPr>
        <p:spPr/>
        <p:txBody>
          <a:body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282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Date Placeholder 4"/>
          <p:cNvSpPr>
            <a:spLocks noGrp="1"/>
          </p:cNvSpPr>
          <p:nvPr>
            <p:ph type="dt" sz="half" idx="10"/>
          </p:nvPr>
        </p:nvSpPr>
        <p:spPr/>
        <p:txBody>
          <a:body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6" name="Footer Placeholder 5"/>
          <p:cNvSpPr>
            <a:spLocks noGrp="1"/>
          </p:cNvSpPr>
          <p:nvPr>
            <p:ph type="ftr" sz="quarter" idx="11"/>
          </p:nvPr>
        </p:nvSpPr>
        <p:spPr/>
        <p:txBody>
          <a:body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7" name="Slide Number Placeholder 6"/>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86238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7" name="Date Placeholder 6"/>
          <p:cNvSpPr>
            <a:spLocks noGrp="1"/>
          </p:cNvSpPr>
          <p:nvPr>
            <p:ph type="dt" sz="half" idx="10"/>
          </p:nvPr>
        </p:nvSpPr>
        <p:spPr/>
        <p:txBody>
          <a:body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8" name="Footer Placeholder 7"/>
          <p:cNvSpPr>
            <a:spLocks noGrp="1"/>
          </p:cNvSpPr>
          <p:nvPr>
            <p:ph type="ftr" sz="quarter" idx="11"/>
          </p:nvPr>
        </p:nvSpPr>
        <p:spPr/>
        <p:txBody>
          <a:body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9" name="Slide Number Placeholder 8"/>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75598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4" name="Footer Placeholder 3"/>
          <p:cNvSpPr>
            <a:spLocks noGrp="1"/>
          </p:cNvSpPr>
          <p:nvPr>
            <p:ph type="ftr" sz="quarter" idx="11"/>
          </p:nvPr>
        </p:nvSpPr>
        <p:spPr/>
        <p:txBody>
          <a:body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5" name="Slide Number Placeholder 4"/>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274016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3" name="Footer Placeholder 2"/>
          <p:cNvSpPr>
            <a:spLocks noGrp="1"/>
          </p:cNvSpPr>
          <p:nvPr>
            <p:ph type="ftr" sz="quarter" idx="11"/>
          </p:nvPr>
        </p:nvSpPr>
        <p:spPr/>
        <p:txBody>
          <a:body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4" name="Slide Number Placeholder 3"/>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985556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6" name="Footer Placeholder 5"/>
          <p:cNvSpPr>
            <a:spLocks noGrp="1"/>
          </p:cNvSpPr>
          <p:nvPr>
            <p:ph type="ftr" sz="quarter" idx="11"/>
          </p:nvPr>
        </p:nvSpPr>
        <p:spPr/>
        <p:txBody>
          <a:body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7" name="Slide Number Placeholder 6"/>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50183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6" name="Footer Placeholder 5"/>
          <p:cNvSpPr>
            <a:spLocks noGrp="1"/>
          </p:cNvSpPr>
          <p:nvPr>
            <p:ph type="ftr" sz="quarter" idx="11"/>
          </p:nvPr>
        </p:nvSpPr>
        <p:spPr/>
        <p:txBody>
          <a:body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7" name="Slide Number Placeholder 6"/>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20370724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zh-CN" smtClean="0"/>
              <a:t>2019</a:t>
            </a:r>
            <a:r>
              <a:rPr kumimoji="1" lang="zh-CN" altLang="en-US" smtClean="0"/>
              <a:t>年</a:t>
            </a:r>
            <a:r>
              <a:rPr kumimoji="1" lang="en-US" altLang="zh-CN" smtClean="0"/>
              <a:t>8</a:t>
            </a:r>
            <a:r>
              <a:rPr kumimoji="1" lang="zh-CN" altLang="en-US" smtClean="0"/>
              <a:t>月</a:t>
            </a:r>
            <a:r>
              <a:rPr kumimoji="1" lang="en-US" altLang="zh-CN" smtClean="0"/>
              <a:t>22</a:t>
            </a:r>
            <a:r>
              <a:rPr kumimoji="1" lang="zh-CN" altLang="en-US" smtClean="0"/>
              <a:t>日</a:t>
            </a:r>
            <a:endParaRPr kumimoji="1"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CN" altLang="en-US" smtClean="0"/>
              <a:t>李 海 波 </a:t>
            </a:r>
            <a:r>
              <a:rPr kumimoji="1" lang="en-US" altLang="zh-CN" smtClean="0"/>
              <a:t>(</a:t>
            </a:r>
            <a:r>
              <a:rPr kumimoji="1" lang="zh-CN" altLang="en-US" smtClean="0"/>
              <a:t>高能所）</a:t>
            </a:r>
            <a:endParaRPr kumimoji="1"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2157833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tif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tiff"/><Relationship Id="rId8" Type="http://schemas.openxmlformats.org/officeDocument/2006/relationships/image" Target="../media/image23.tiff"/><Relationship Id="rId9" Type="http://schemas.openxmlformats.org/officeDocument/2006/relationships/image" Target="../media/image26.png"/><Relationship Id="rId10" Type="http://schemas.openxmlformats.org/officeDocument/2006/relationships/image" Target="../media/image27.tiff"/><Relationship Id="rId11"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emf"/><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tiff"/><Relationship Id="rId5"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tiff"/><Relationship Id="rId6" Type="http://schemas.openxmlformats.org/officeDocument/2006/relationships/image" Target="../media/image41.tif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tiff"/><Relationship Id="rId3"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png"/><Relationship Id="rId5" Type="http://schemas.openxmlformats.org/officeDocument/2006/relationships/image" Target="../media/image46.tiff"/><Relationship Id="rId6" Type="http://schemas.openxmlformats.org/officeDocument/2006/relationships/image" Target="../media/image43.em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tiff"/><Relationship Id="rId1" Type="http://schemas.openxmlformats.org/officeDocument/2006/relationships/slideLayout" Target="../slideLayouts/slideLayout6.xml"/><Relationship Id="rId2" Type="http://schemas.openxmlformats.org/officeDocument/2006/relationships/image" Target="../media/image47.tiff"/></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hyperlink" Target="http://arxiv.org/abs/1808.08917" TargetMode="External"/><Relationship Id="rId6" Type="http://schemas.openxmlformats.org/officeDocument/2006/relationships/image" Target="../media/image53.emf"/><Relationship Id="rId7" Type="http://schemas.openxmlformats.org/officeDocument/2006/relationships/image" Target="../media/image54.tiff"/><Relationship Id="rId8"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tiff"/><Relationship Id="rId3" Type="http://schemas.openxmlformats.org/officeDocument/2006/relationships/image" Target="../media/image61.tiff"/></Relationships>
</file>

<file path=ppt/slides/_rels/slide22.xml.rels><?xml version="1.0" encoding="UTF-8" standalone="yes"?>
<Relationships xmlns="http://schemas.openxmlformats.org/package/2006/relationships"><Relationship Id="rId3" Type="http://schemas.openxmlformats.org/officeDocument/2006/relationships/image" Target="../media/image63.tiff"/><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6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5" Type="http://schemas.openxmlformats.org/officeDocument/2006/relationships/image" Target="../media/image89.emf"/><Relationship Id="rId6" Type="http://schemas.openxmlformats.org/officeDocument/2006/relationships/image" Target="../media/image90.tiff"/><Relationship Id="rId7" Type="http://schemas.openxmlformats.org/officeDocument/2006/relationships/image" Target="../media/image91.tiff"/><Relationship Id="rId8" Type="http://schemas.openxmlformats.org/officeDocument/2006/relationships/image" Target="../media/image700.png"/><Relationship Id="rId1" Type="http://schemas.openxmlformats.org/officeDocument/2006/relationships/slideLayout" Target="../slideLayouts/slideLayout2.xml"/><Relationship Id="rId2" Type="http://schemas.openxmlformats.org/officeDocument/2006/relationships/image" Target="../media/image86.tiff"/></Relationships>
</file>

<file path=ppt/slides/_rels/slide33.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tiff"/><Relationship Id="rId5" Type="http://schemas.openxmlformats.org/officeDocument/2006/relationships/image" Target="../media/image10.png"/><Relationship Id="rId6" Type="http://schemas.openxmlformats.org/officeDocument/2006/relationships/image" Target="../media/image95.tiff"/><Relationship Id="rId7" Type="http://schemas.openxmlformats.org/officeDocument/2006/relationships/image" Target="../media/image96.tiff"/><Relationship Id="rId1" Type="http://schemas.openxmlformats.org/officeDocument/2006/relationships/slideLayout" Target="../slideLayouts/slideLayout2.xml"/><Relationship Id="rId2" Type="http://schemas.openxmlformats.org/officeDocument/2006/relationships/image" Target="../media/image92.tiff"/></Relationships>
</file>

<file path=ppt/slides/_rels/slide34.xml.rels><?xml version="1.0" encoding="UTF-8" standalone="yes"?>
<Relationships xmlns="http://schemas.openxmlformats.org/package/2006/relationships"><Relationship Id="rId3" Type="http://schemas.openxmlformats.org/officeDocument/2006/relationships/image" Target="../media/image98.tiff"/><Relationship Id="rId4" Type="http://schemas.openxmlformats.org/officeDocument/2006/relationships/image" Target="../media/image99.emf"/><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100.tiff"/><Relationship Id="rId1" Type="http://schemas.openxmlformats.org/officeDocument/2006/relationships/slideLayout" Target="../slideLayouts/slideLayout2.xml"/><Relationship Id="rId2" Type="http://schemas.openxmlformats.org/officeDocument/2006/relationships/image" Target="../media/image97.tiff"/></Relationships>
</file>

<file path=ppt/slides/_rels/slide35.xml.rels><?xml version="1.0" encoding="UTF-8" standalone="yes"?>
<Relationships xmlns="http://schemas.openxmlformats.org/package/2006/relationships"><Relationship Id="rId3" Type="http://schemas.openxmlformats.org/officeDocument/2006/relationships/image" Target="../media/image101.tiff"/><Relationship Id="rId4" Type="http://schemas.openxmlformats.org/officeDocument/2006/relationships/image" Target="../media/image102.tiff"/><Relationship Id="rId5" Type="http://schemas.openxmlformats.org/officeDocument/2006/relationships/image" Target="../media/image103.tiff"/><Relationship Id="rId6" Type="http://schemas.openxmlformats.org/officeDocument/2006/relationships/image" Target="../media/image104.tiff"/><Relationship Id="rId7" Type="http://schemas.openxmlformats.org/officeDocument/2006/relationships/image" Target="../media/image105.tiff"/><Relationship Id="rId8" Type="http://schemas.openxmlformats.org/officeDocument/2006/relationships/image" Target="../media/image106.tiff"/><Relationship Id="rId9"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image" Target="../media/image108.tiff"/><Relationship Id="rId4" Type="http://schemas.openxmlformats.org/officeDocument/2006/relationships/image" Target="../media/image109.tiff"/><Relationship Id="rId5" Type="http://schemas.openxmlformats.org/officeDocument/2006/relationships/image" Target="../media/image110.tiff"/><Relationship Id="rId6" Type="http://schemas.openxmlformats.org/officeDocument/2006/relationships/image" Target="../media/image111.tiff"/><Relationship Id="rId7" Type="http://schemas.openxmlformats.org/officeDocument/2006/relationships/image" Target="../media/image112.tiff"/><Relationship Id="rId8" Type="http://schemas.openxmlformats.org/officeDocument/2006/relationships/image" Target="../media/image113.tiff"/><Relationship Id="rId1" Type="http://schemas.openxmlformats.org/officeDocument/2006/relationships/slideLayout" Target="../slideLayouts/slideLayout12.xml"/><Relationship Id="rId2" Type="http://schemas.openxmlformats.org/officeDocument/2006/relationships/image" Target="../media/image107.tiff"/></Relationships>
</file>

<file path=ppt/slides/_rels/slide37.xml.rels><?xml version="1.0" encoding="UTF-8" standalone="yes"?>
<Relationships xmlns="http://schemas.openxmlformats.org/package/2006/relationships"><Relationship Id="rId3" Type="http://schemas.openxmlformats.org/officeDocument/2006/relationships/image" Target="../media/image115.tiff"/><Relationship Id="rId4" Type="http://schemas.openxmlformats.org/officeDocument/2006/relationships/image" Target="../media/image116.tiff"/><Relationship Id="rId5" Type="http://schemas.openxmlformats.org/officeDocument/2006/relationships/image" Target="../media/image117.tiff"/><Relationship Id="rId6" Type="http://schemas.openxmlformats.org/officeDocument/2006/relationships/image" Target="../media/image118.tiff"/><Relationship Id="rId7" Type="http://schemas.openxmlformats.org/officeDocument/2006/relationships/image" Target="../media/image790.png"/><Relationship Id="rId8" Type="http://schemas.openxmlformats.org/officeDocument/2006/relationships/image" Target="../media/image800.png"/><Relationship Id="rId1" Type="http://schemas.openxmlformats.org/officeDocument/2006/relationships/slideLayout" Target="../slideLayouts/slideLayout12.xml"/><Relationship Id="rId2" Type="http://schemas.openxmlformats.org/officeDocument/2006/relationships/image" Target="../media/image114.tiff"/></Relationships>
</file>

<file path=ppt/slides/_rels/slide38.xml.rels><?xml version="1.0" encoding="UTF-8" standalone="yes"?>
<Relationships xmlns="http://schemas.openxmlformats.org/package/2006/relationships"><Relationship Id="rId3" Type="http://schemas.openxmlformats.org/officeDocument/2006/relationships/image" Target="../media/image114.tiff"/><Relationship Id="rId4" Type="http://schemas.openxmlformats.org/officeDocument/2006/relationships/image" Target="../media/image115.tiff"/><Relationship Id="rId5" Type="http://schemas.openxmlformats.org/officeDocument/2006/relationships/image" Target="../media/image116.tiff"/><Relationship Id="rId6" Type="http://schemas.openxmlformats.org/officeDocument/2006/relationships/image" Target="../media/image117.tiff"/><Relationship Id="rId7" Type="http://schemas.openxmlformats.org/officeDocument/2006/relationships/image" Target="../media/image830.png"/><Relationship Id="rId8" Type="http://schemas.openxmlformats.org/officeDocument/2006/relationships/image" Target="../media/image800.png"/><Relationship Id="rId1" Type="http://schemas.openxmlformats.org/officeDocument/2006/relationships/slideLayout" Target="../slideLayouts/slideLayout12.xml"/><Relationship Id="rId2" Type="http://schemas.openxmlformats.org/officeDocument/2006/relationships/image" Target="../media/image119.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70.png"/><Relationship Id="rId5" Type="http://schemas.openxmlformats.org/officeDocument/2006/relationships/hyperlink" Target="http://arxiv.org/abs/arXiv:1612.01775" TargetMode="External"/><Relationship Id="rId6" Type="http://schemas.openxmlformats.org/officeDocument/2006/relationships/hyperlink" Target="http://arxiv.org/abs/arXiv:1908.03102"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2.emf"/><Relationship Id="rId4" Type="http://schemas.openxmlformats.org/officeDocument/2006/relationships/image" Target="../media/image123.emf"/><Relationship Id="rId5" Type="http://schemas.openxmlformats.org/officeDocument/2006/relationships/image" Target="../media/image124.emf"/><Relationship Id="rId6" Type="http://schemas.openxmlformats.org/officeDocument/2006/relationships/image" Target="../media/image125.emf"/><Relationship Id="rId7" Type="http://schemas.openxmlformats.org/officeDocument/2006/relationships/image" Target="../media/image126.emf"/><Relationship Id="rId1" Type="http://schemas.openxmlformats.org/officeDocument/2006/relationships/slideLayout" Target="../slideLayouts/slideLayout2.xml"/><Relationship Id="rId2" Type="http://schemas.openxmlformats.org/officeDocument/2006/relationships/image" Target="../media/image121.tiff"/></Relationships>
</file>

<file path=ppt/slides/_rels/slide42.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5" Type="http://schemas.openxmlformats.org/officeDocument/2006/relationships/image" Target="../media/image130.emf"/><Relationship Id="rId6" Type="http://schemas.openxmlformats.org/officeDocument/2006/relationships/image" Target="../media/image131.emf"/><Relationship Id="rId7" Type="http://schemas.openxmlformats.org/officeDocument/2006/relationships/image" Target="../media/image132.emf"/><Relationship Id="rId8" Type="http://schemas.openxmlformats.org/officeDocument/2006/relationships/image" Target="../media/image133.emf"/><Relationship Id="rId1" Type="http://schemas.openxmlformats.org/officeDocument/2006/relationships/slideLayout" Target="../slideLayouts/slideLayout2.xml"/><Relationship Id="rId2" Type="http://schemas.openxmlformats.org/officeDocument/2006/relationships/image" Target="../media/image12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4.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tiff"/><Relationship Id="rId3" Type="http://schemas.openxmlformats.org/officeDocument/2006/relationships/image" Target="../media/image135.tiff"/></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7.emf"/><Relationship Id="rId5" Type="http://schemas.openxmlformats.org/officeDocument/2006/relationships/image" Target="../media/image136.emf"/><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46.xml.rels><?xml version="1.0" encoding="UTF-8" standalone="yes"?>
<Relationships xmlns="http://schemas.openxmlformats.org/package/2006/relationships"><Relationship Id="rId3" Type="http://schemas.openxmlformats.org/officeDocument/2006/relationships/image" Target="../media/image138.tiff"/><Relationship Id="rId4" Type="http://schemas.openxmlformats.org/officeDocument/2006/relationships/image" Target="../media/image150.png"/><Relationship Id="rId5" Type="http://schemas.openxmlformats.org/officeDocument/2006/relationships/image" Target="../media/image139.tiff"/><Relationship Id="rId6" Type="http://schemas.openxmlformats.org/officeDocument/2006/relationships/image" Target="../media/image140.tiff"/><Relationship Id="rId7" Type="http://schemas.openxmlformats.org/officeDocument/2006/relationships/image" Target="../media/image141.tiff"/><Relationship Id="rId8" Type="http://schemas.openxmlformats.org/officeDocument/2006/relationships/image" Target="../media/image142.tiff"/><Relationship Id="rId9" Type="http://schemas.openxmlformats.org/officeDocument/2006/relationships/image" Target="../media/image143.tiff"/><Relationship Id="rId1" Type="http://schemas.openxmlformats.org/officeDocument/2006/relationships/slideLayout" Target="../slideLayouts/slideLayout2.xml"/><Relationship Id="rId2" Type="http://schemas.openxmlformats.org/officeDocument/2006/relationships/image" Target="../media/image137.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tiff"/></Relationships>
</file>

<file path=ppt/slides/_rels/slide48.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1.tiff"/><Relationship Id="rId6" Type="http://schemas.openxmlformats.org/officeDocument/2006/relationships/image" Target="../media/image13.png"/><Relationship Id="rId7"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tif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emf"/><Relationship Id="rId5" Type="http://schemas.openxmlformats.org/officeDocument/2006/relationships/image" Target="../media/image170.png"/><Relationship Id="rId6" Type="http://schemas.openxmlformats.org/officeDocument/2006/relationships/image" Target="../media/image72.png"/><Relationship Id="rId7" Type="http://schemas.openxmlformats.org/officeDocument/2006/relationships/image" Target="../media/image73.png"/><Relationship Id="rId10" Type="http://schemas.openxmlformats.org/officeDocument/2006/relationships/image" Target="../media/image75.png"/><Relationship Id="rId9" Type="http://schemas.openxmlformats.org/officeDocument/2006/relationships/image" Target="../media/image74.png"/><Relationship Id="rId11" Type="http://schemas.openxmlformats.org/officeDocument/2006/relationships/image" Target="../media/image76.png"/><Relationship Id="rId12"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776918" y="347424"/>
            <a:ext cx="8638161" cy="605556"/>
          </a:xfrm>
        </p:spPr>
        <p:txBody>
          <a:bodyPr>
            <a:noAutofit/>
          </a:bodyPr>
          <a:lstStyle/>
          <a:p>
            <a:r>
              <a:rPr lang="en-US" altLang="zh-CN" sz="4000" b="1" dirty="0">
                <a:ea typeface="Heiti SC Light" charset="-122"/>
                <a:cs typeface="Heiti SC Light" charset="-122"/>
              </a:rPr>
              <a:t>Precision hyperon physics at BESIII</a:t>
            </a:r>
            <a:endParaRPr kumimoji="1" lang="zh-CN" altLang="en-US" sz="4000" b="1" dirty="0">
              <a:solidFill>
                <a:srgbClr val="FF0000"/>
              </a:solidFill>
              <a:ea typeface="Heiti SC Light" charset="-122"/>
              <a:cs typeface="Heiti SC Light" charset="-122"/>
            </a:endParaRPr>
          </a:p>
        </p:txBody>
      </p:sp>
      <p:sp>
        <p:nvSpPr>
          <p:cNvPr id="3" name="副标题 2"/>
          <p:cNvSpPr>
            <a:spLocks noGrp="1"/>
          </p:cNvSpPr>
          <p:nvPr>
            <p:ph type="subTitle" idx="1"/>
          </p:nvPr>
        </p:nvSpPr>
        <p:spPr>
          <a:xfrm>
            <a:off x="719848" y="4794363"/>
            <a:ext cx="10869035" cy="2570162"/>
          </a:xfrm>
        </p:spPr>
        <p:txBody>
          <a:bodyPr>
            <a:noAutofit/>
          </a:bodyPr>
          <a:lstStyle/>
          <a:p>
            <a:pPr>
              <a:lnSpc>
                <a:spcPct val="100000"/>
              </a:lnSpc>
            </a:pPr>
            <a:r>
              <a:rPr kumimoji="1" lang="zh-CN" altLang="en-US" b="1" dirty="0" smtClean="0">
                <a:ea typeface="Heiti SC Light" charset="-122"/>
                <a:cs typeface="Heiti SC Light" charset="-122"/>
              </a:rPr>
              <a:t>李海波 </a:t>
            </a:r>
          </a:p>
          <a:p>
            <a:pPr>
              <a:lnSpc>
                <a:spcPct val="100000"/>
              </a:lnSpc>
            </a:pPr>
            <a:r>
              <a:rPr kumimoji="1" lang="zh-CN" altLang="en-US" b="1" dirty="0" smtClean="0">
                <a:ea typeface="Heiti SC Light" charset="-122"/>
                <a:cs typeface="Heiti SC Light" charset="-122"/>
              </a:rPr>
              <a:t>中国科学院高能物理研究所</a:t>
            </a:r>
            <a:endParaRPr kumimoji="1" lang="en-US" altLang="zh-CN" b="1" dirty="0" smtClean="0">
              <a:ea typeface="Heiti SC Light" charset="-122"/>
              <a:cs typeface="Heiti SC Light" charset="-122"/>
            </a:endParaRPr>
          </a:p>
          <a:p>
            <a:pPr>
              <a:lnSpc>
                <a:spcPct val="100000"/>
              </a:lnSpc>
            </a:pPr>
            <a:r>
              <a:rPr lang="en-US" altLang="zh-CN" dirty="0" smtClean="0"/>
              <a:t> </a:t>
            </a:r>
            <a:r>
              <a:rPr lang="en-US" altLang="zh-CN" dirty="0" smtClean="0"/>
              <a:t>BESIII-Belle-</a:t>
            </a:r>
            <a:r>
              <a:rPr lang="en-US" altLang="zh-CN" dirty="0" err="1" smtClean="0"/>
              <a:t>LHCb</a:t>
            </a:r>
            <a:r>
              <a:rPr lang="en-US" altLang="zh-CN" dirty="0" smtClean="0"/>
              <a:t> </a:t>
            </a:r>
            <a:r>
              <a:rPr lang="en-US" altLang="zh-CN" dirty="0" smtClean="0"/>
              <a:t>Joint Workshop on Charm Physics</a:t>
            </a:r>
            <a:r>
              <a:rPr lang="zh-CN" altLang="en-US" dirty="0" smtClean="0"/>
              <a:t>， </a:t>
            </a:r>
            <a:r>
              <a:rPr lang="is-IS" altLang="zh-CN" dirty="0" smtClean="0"/>
              <a:t>1-3</a:t>
            </a:r>
            <a:r>
              <a:rPr lang="is-IS" altLang="zh-CN" dirty="0" smtClean="0"/>
              <a:t> </a:t>
            </a:r>
            <a:r>
              <a:rPr lang="is-IS" altLang="zh-CN" dirty="0" smtClean="0"/>
              <a:t>Novemebr </a:t>
            </a:r>
            <a:r>
              <a:rPr lang="is-IS" altLang="zh-CN" dirty="0" smtClean="0"/>
              <a:t> </a:t>
            </a:r>
            <a:r>
              <a:rPr lang="is-IS" altLang="zh-CN" dirty="0"/>
              <a:t>2019</a:t>
            </a:r>
          </a:p>
          <a:p>
            <a:pPr>
              <a:lnSpc>
                <a:spcPct val="100000"/>
              </a:lnSpc>
            </a:pPr>
            <a:r>
              <a:rPr kumimoji="1" lang="zh-CN" altLang="en-US" b="1" dirty="0" smtClean="0">
                <a:ea typeface="Heiti SC Light" charset="-122"/>
                <a:cs typeface="Heiti SC Light" charset="-122"/>
              </a:rPr>
              <a:t>山西师范大学，临汾，山西</a:t>
            </a:r>
            <a:endParaRPr kumimoji="1" lang="en-US" altLang="zh-CN" b="1" dirty="0">
              <a:ea typeface="Heiti SC Light" charset="-122"/>
              <a:cs typeface="Heiti SC Light" charset="-122"/>
            </a:endParaRPr>
          </a:p>
        </p:txBody>
      </p:sp>
      <p:pic>
        <p:nvPicPr>
          <p:cNvPr id="4" name="图片 3"/>
          <p:cNvPicPr>
            <a:picLocks noChangeAspect="1"/>
          </p:cNvPicPr>
          <p:nvPr/>
        </p:nvPicPr>
        <p:blipFill>
          <a:blip r:embed="rId2"/>
          <a:stretch>
            <a:fillRect/>
          </a:stretch>
        </p:blipFill>
        <p:spPr>
          <a:xfrm>
            <a:off x="1186772" y="1050255"/>
            <a:ext cx="4928681" cy="3696511"/>
          </a:xfrm>
          <a:prstGeom prst="rect">
            <a:avLst/>
          </a:prstGeom>
        </p:spPr>
      </p:pic>
      <p:pic>
        <p:nvPicPr>
          <p:cNvPr id="5" name="图片 4"/>
          <p:cNvPicPr>
            <a:picLocks noChangeAspect="1"/>
          </p:cNvPicPr>
          <p:nvPr/>
        </p:nvPicPr>
        <p:blipFill>
          <a:blip r:embed="rId3"/>
          <a:stretch>
            <a:fillRect/>
          </a:stretch>
        </p:blipFill>
        <p:spPr>
          <a:xfrm>
            <a:off x="6111562" y="1030800"/>
            <a:ext cx="4932572" cy="3699429"/>
          </a:xfrm>
          <a:prstGeom prst="rect">
            <a:avLst/>
          </a:prstGeom>
        </p:spPr>
      </p:pic>
    </p:spTree>
    <p:extLst>
      <p:ext uri="{BB962C8B-B14F-4D97-AF65-F5344CB8AC3E}">
        <p14:creationId xmlns:p14="http://schemas.microsoft.com/office/powerpoint/2010/main" val="30808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3880D999-AB6E-D04A-B8ED-211468A87D9E}" type="slidenum">
              <a:rPr kumimoji="1" lang="zh-CN" altLang="en-US" smtClean="0"/>
              <a:t>10</a:t>
            </a:fld>
            <a:endParaRPr kumimoji="1" lang="zh-CN" altLang="en-US"/>
          </a:p>
        </p:txBody>
      </p:sp>
      <p:pic>
        <p:nvPicPr>
          <p:cNvPr id="7" name="图片 6"/>
          <p:cNvPicPr>
            <a:picLocks noChangeAspect="1"/>
          </p:cNvPicPr>
          <p:nvPr/>
        </p:nvPicPr>
        <p:blipFill>
          <a:blip r:embed="rId3"/>
          <a:stretch>
            <a:fillRect/>
          </a:stretch>
        </p:blipFill>
        <p:spPr>
          <a:xfrm>
            <a:off x="532130" y="147320"/>
            <a:ext cx="10135870" cy="6327314"/>
          </a:xfrm>
          <a:prstGeom prst="rect">
            <a:avLst/>
          </a:prstGeom>
        </p:spPr>
      </p:pic>
      <p:cxnSp>
        <p:nvCxnSpPr>
          <p:cNvPr id="3" name="直线连接符 2"/>
          <p:cNvCxnSpPr/>
          <p:nvPr/>
        </p:nvCxnSpPr>
        <p:spPr>
          <a:xfrm>
            <a:off x="7393021" y="147320"/>
            <a:ext cx="2723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9333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a:xfrm>
                <a:off x="1008605" y="7042"/>
                <a:ext cx="10641207" cy="847827"/>
              </a:xfrm>
            </p:spPr>
            <p:txBody>
              <a:bodyPr>
                <a:normAutofit/>
              </a:bodyPr>
              <a:lstStyle/>
              <a:p>
                <a14:m>
                  <m:oMath xmlns:m="http://schemas.openxmlformats.org/officeDocument/2006/math">
                    <m:r>
                      <a:rPr lang="en-US" altLang="zh-CN" sz="4000" b="1" i="1" dirty="0">
                        <a:latin typeface="Cambria Math" charset="0"/>
                        <a:ea typeface="Cambria Math" charset="0"/>
                        <a:cs typeface="Cambria Math" charset="0"/>
                      </a:rPr>
                      <m:t>𝜶</m:t>
                    </m:r>
                    <m:r>
                      <a:rPr lang="en-US" altLang="zh-CN" sz="4000" b="1" i="1" dirty="0">
                        <a:latin typeface="Cambria Math" charset="0"/>
                        <a:ea typeface="Cambria Math" charset="0"/>
                        <a:cs typeface="Cambria Math" charset="0"/>
                      </a:rPr>
                      <m:t>,</m:t>
                    </m:r>
                    <m:r>
                      <a:rPr lang="en-US" altLang="zh-CN" sz="4000" b="1" i="1" dirty="0">
                        <a:latin typeface="Cambria Math" charset="0"/>
                        <a:ea typeface="Cambria Math" charset="0"/>
                        <a:cs typeface="Cambria Math" charset="0"/>
                      </a:rPr>
                      <m:t>𝜷</m:t>
                    </m:r>
                    <m:r>
                      <a:rPr lang="en-US" altLang="zh-CN" sz="4000" b="1" i="1" dirty="0">
                        <a:latin typeface="Cambria Math" charset="0"/>
                        <a:ea typeface="Cambria Math" charset="0"/>
                        <a:cs typeface="Cambria Math" charset="0"/>
                      </a:rPr>
                      <m:t> </m:t>
                    </m:r>
                    <m:r>
                      <a:rPr lang="en-US" altLang="zh-CN" sz="4000" b="1" i="1" dirty="0">
                        <a:latin typeface="Cambria Math" charset="0"/>
                        <a:ea typeface="Cambria Math" charset="0"/>
                        <a:cs typeface="Cambria Math" charset="0"/>
                      </a:rPr>
                      <m:t>𝒂𝒏𝒅</m:t>
                    </m:r>
                    <m:r>
                      <a:rPr lang="en-US" altLang="zh-CN" sz="4000" b="1" i="1" dirty="0">
                        <a:latin typeface="Cambria Math" charset="0"/>
                        <a:ea typeface="Cambria Math" charset="0"/>
                        <a:cs typeface="Cambria Math" charset="0"/>
                      </a:rPr>
                      <m:t> </m:t>
                    </m:r>
                    <m:r>
                      <a:rPr lang="en-US" altLang="zh-CN" sz="4000" b="1" i="1" dirty="0">
                        <a:latin typeface="Cambria Math" charset="0"/>
                        <a:ea typeface="Cambria Math" charset="0"/>
                        <a:cs typeface="Cambria Math" charset="0"/>
                      </a:rPr>
                      <m:t>𝜸</m:t>
                    </m:r>
                    <m:r>
                      <a:rPr lang="en-US" altLang="zh-CN" sz="4000" b="1" i="1" dirty="0">
                        <a:latin typeface="Cambria Math" charset="0"/>
                        <a:ea typeface="Cambria Math" charset="0"/>
                        <a:cs typeface="Cambria Math" charset="0"/>
                      </a:rPr>
                      <m:t> </m:t>
                    </m:r>
                  </m:oMath>
                </a14:m>
                <a:r>
                  <a:rPr lang="en-US" altLang="zh-CN" sz="4000" b="1" dirty="0">
                    <a:latin typeface="+mn-lt"/>
                  </a:rPr>
                  <a:t>parameters for hyperon </a:t>
                </a:r>
                <a:r>
                  <a:rPr lang="en-US" altLang="zh-CN" sz="4000" b="1" dirty="0" smtClean="0">
                    <a:latin typeface="+mn-lt"/>
                  </a:rPr>
                  <a:t>decays </a:t>
                </a:r>
                <a:endParaRPr kumimoji="1" lang="zh-CN" altLang="en-US" sz="4000" b="1" dirty="0">
                  <a:latin typeface="+mn-lt"/>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1008605" y="7042"/>
                <a:ext cx="10641207" cy="847827"/>
              </a:xfrm>
              <a:blipFill rotWithShape="0">
                <a:blip r:embed="rId3"/>
                <a:stretch>
                  <a:fillRect t="-7914" b="-18705"/>
                </a:stretch>
              </a:blipFill>
            </p:spPr>
            <p:txBody>
              <a:bodyPr/>
              <a:lstStyle/>
              <a:p>
                <a:r>
                  <a:rPr lang="zh-CN" altLang="en-US">
                    <a:noFill/>
                  </a:rPr>
                  <a:t> </a:t>
                </a:r>
              </a:p>
            </p:txBody>
          </p:sp>
        </mc:Fallback>
      </mc:AlternateContent>
      <p:sp>
        <p:nvSpPr>
          <p:cNvPr id="6" name="幻灯片编号占位符 5"/>
          <p:cNvSpPr>
            <a:spLocks noGrp="1"/>
          </p:cNvSpPr>
          <p:nvPr>
            <p:ph type="sldNum" sz="quarter" idx="12"/>
          </p:nvPr>
        </p:nvSpPr>
        <p:spPr/>
        <p:txBody>
          <a:bodyPr/>
          <a:lstStyle/>
          <a:p>
            <a:fld id="{3880D999-AB6E-D04A-B8ED-211468A87D9E}" type="slidenum">
              <a:rPr kumimoji="1" lang="zh-CN" altLang="en-US" smtClean="0"/>
              <a:t>11</a:t>
            </a:fld>
            <a:endParaRPr kumimoji="1" lang="zh-CN" altLang="en-US"/>
          </a:p>
        </p:txBody>
      </p:sp>
      <p:pic>
        <p:nvPicPr>
          <p:cNvPr id="7" name="图片 6"/>
          <p:cNvPicPr>
            <a:picLocks noChangeAspect="1"/>
          </p:cNvPicPr>
          <p:nvPr/>
        </p:nvPicPr>
        <p:blipFill>
          <a:blip r:embed="rId4"/>
          <a:stretch>
            <a:fillRect/>
          </a:stretch>
        </p:blipFill>
        <p:spPr>
          <a:xfrm>
            <a:off x="3488973" y="1483518"/>
            <a:ext cx="3606800" cy="1155700"/>
          </a:xfrm>
          <a:prstGeom prst="rect">
            <a:avLst/>
          </a:prstGeom>
        </p:spPr>
      </p:pic>
      <p:pic>
        <p:nvPicPr>
          <p:cNvPr id="8" name="图片 7"/>
          <p:cNvPicPr>
            <a:picLocks noChangeAspect="1"/>
          </p:cNvPicPr>
          <p:nvPr/>
        </p:nvPicPr>
        <p:blipFill>
          <a:blip r:embed="rId5"/>
          <a:stretch>
            <a:fillRect/>
          </a:stretch>
        </p:blipFill>
        <p:spPr>
          <a:xfrm>
            <a:off x="4068609" y="1092431"/>
            <a:ext cx="2260600" cy="317500"/>
          </a:xfrm>
          <a:prstGeom prst="rect">
            <a:avLst/>
          </a:prstGeom>
        </p:spPr>
      </p:pic>
      <p:pic>
        <p:nvPicPr>
          <p:cNvPr id="9" name="图片 8"/>
          <p:cNvPicPr>
            <a:picLocks noChangeAspect="1"/>
          </p:cNvPicPr>
          <p:nvPr/>
        </p:nvPicPr>
        <p:blipFill>
          <a:blip r:embed="rId6"/>
          <a:stretch>
            <a:fillRect/>
          </a:stretch>
        </p:blipFill>
        <p:spPr>
          <a:xfrm>
            <a:off x="8063132" y="2818443"/>
            <a:ext cx="1532594" cy="2851789"/>
          </a:xfrm>
          <a:prstGeom prst="rect">
            <a:avLst/>
          </a:prstGeom>
        </p:spPr>
      </p:pic>
      <p:pic>
        <p:nvPicPr>
          <p:cNvPr id="10" name="图片 9"/>
          <p:cNvPicPr>
            <a:picLocks noChangeAspect="1"/>
          </p:cNvPicPr>
          <p:nvPr/>
        </p:nvPicPr>
        <p:blipFill>
          <a:blip r:embed="rId7"/>
          <a:stretch>
            <a:fillRect/>
          </a:stretch>
        </p:blipFill>
        <p:spPr>
          <a:xfrm>
            <a:off x="1152173" y="2611277"/>
            <a:ext cx="5943600" cy="3441700"/>
          </a:xfrm>
          <a:prstGeom prst="rect">
            <a:avLst/>
          </a:prstGeom>
        </p:spPr>
      </p:pic>
      <p:pic>
        <p:nvPicPr>
          <p:cNvPr id="11" name="图片 10"/>
          <p:cNvPicPr>
            <a:picLocks noChangeAspect="1"/>
          </p:cNvPicPr>
          <p:nvPr/>
        </p:nvPicPr>
        <p:blipFill>
          <a:blip r:embed="rId8"/>
          <a:stretch>
            <a:fillRect/>
          </a:stretch>
        </p:blipFill>
        <p:spPr>
          <a:xfrm>
            <a:off x="7640402" y="778447"/>
            <a:ext cx="2767335" cy="320255"/>
          </a:xfrm>
          <a:prstGeom prst="rect">
            <a:avLst/>
          </a:prstGeom>
          <a:solidFill>
            <a:srgbClr val="FFFF00"/>
          </a:solidFill>
          <a:ln>
            <a:solidFill>
              <a:srgbClr val="FF0000"/>
            </a:solidFill>
          </a:ln>
        </p:spPr>
      </p:pic>
      <p:grpSp>
        <p:nvGrpSpPr>
          <p:cNvPr id="12" name="グループ化 117"/>
          <p:cNvGrpSpPr>
            <a:grpSpLocks/>
          </p:cNvGrpSpPr>
          <p:nvPr/>
        </p:nvGrpSpPr>
        <p:grpSpPr bwMode="auto">
          <a:xfrm>
            <a:off x="117604" y="979526"/>
            <a:ext cx="2548033" cy="1663660"/>
            <a:chOff x="3324408" y="5584840"/>
            <a:chExt cx="1875502" cy="1157531"/>
          </a:xfrm>
        </p:grpSpPr>
        <p:pic>
          <p:nvPicPr>
            <p:cNvPr id="13" name="Picture 8"/>
            <p:cNvPicPr>
              <a:picLocks noChangeAspect="1" noChangeArrowheads="1"/>
            </p:cNvPicPr>
            <p:nvPr/>
          </p:nvPicPr>
          <p:blipFill>
            <a:blip r:embed="rId9" cstate="print"/>
            <a:srcRect/>
            <a:stretch>
              <a:fillRect/>
            </a:stretch>
          </p:blipFill>
          <p:spPr bwMode="auto">
            <a:xfrm>
              <a:off x="3804499" y="5668978"/>
              <a:ext cx="1395411" cy="1073393"/>
            </a:xfrm>
            <a:prstGeom prst="rect">
              <a:avLst/>
            </a:prstGeom>
            <a:noFill/>
            <a:ln w="9525">
              <a:noFill/>
              <a:miter lim="800000"/>
              <a:headEnd/>
              <a:tailEnd/>
            </a:ln>
          </p:spPr>
        </p:pic>
        <p:sp>
          <p:nvSpPr>
            <p:cNvPr id="14" name="テキスト ボックス 65"/>
            <p:cNvSpPr txBox="1">
              <a:spLocks noChangeArrowheads="1"/>
            </p:cNvSpPr>
            <p:nvPr/>
          </p:nvSpPr>
          <p:spPr bwMode="auto">
            <a:xfrm>
              <a:off x="3324408" y="5584840"/>
              <a:ext cx="475738" cy="256972"/>
            </a:xfrm>
            <a:prstGeom prst="rect">
              <a:avLst/>
            </a:prstGeom>
            <a:noFill/>
            <a:ln w="9525">
              <a:noFill/>
              <a:miter lim="800000"/>
              <a:headEnd/>
              <a:tailEnd/>
            </a:ln>
          </p:spPr>
          <p:txBody>
            <a:bodyPr wrap="none">
              <a:spAutoFit/>
            </a:bodyPr>
            <a:lstStyle/>
            <a:p>
              <a:r>
                <a:rPr kumimoji="1" lang="en-US" altLang="ja-JP" dirty="0">
                  <a:solidFill>
                    <a:prstClr val="black"/>
                  </a:solidFill>
                  <a:latin typeface="Gill Sans MT" pitchFamily="34" charset="0"/>
                  <a:ea typeface="HGｺﾞｼｯｸE" pitchFamily="49" charset="-128"/>
                </a:rPr>
                <a:t>1957</a:t>
              </a:r>
              <a:endParaRPr kumimoji="1" lang="ja-JP" altLang="en-US" dirty="0">
                <a:solidFill>
                  <a:prstClr val="black"/>
                </a:solidFill>
                <a:latin typeface="Gill Sans MT" pitchFamily="34" charset="0"/>
                <a:ea typeface="HGｺﾞｼｯｸE" pitchFamily="49" charset="-128"/>
              </a:endParaRPr>
            </a:p>
          </p:txBody>
        </p:sp>
      </p:grpSp>
      <p:pic>
        <p:nvPicPr>
          <p:cNvPr id="15" name="图片 14"/>
          <p:cNvPicPr>
            <a:picLocks noChangeAspect="1"/>
          </p:cNvPicPr>
          <p:nvPr/>
        </p:nvPicPr>
        <p:blipFill>
          <a:blip r:embed="rId10"/>
          <a:stretch>
            <a:fillRect/>
          </a:stretch>
        </p:blipFill>
        <p:spPr>
          <a:xfrm>
            <a:off x="7838192" y="1235942"/>
            <a:ext cx="2371754" cy="1369148"/>
          </a:xfrm>
          <a:prstGeom prst="rect">
            <a:avLst/>
          </a:prstGeom>
        </p:spPr>
      </p:pic>
      <p:pic>
        <p:nvPicPr>
          <p:cNvPr id="16" name="图片 15"/>
          <p:cNvPicPr>
            <a:picLocks noChangeAspect="1"/>
          </p:cNvPicPr>
          <p:nvPr/>
        </p:nvPicPr>
        <p:blipFill>
          <a:blip r:embed="rId11"/>
          <a:stretch>
            <a:fillRect/>
          </a:stretch>
        </p:blipFill>
        <p:spPr>
          <a:xfrm>
            <a:off x="7883912" y="5740789"/>
            <a:ext cx="3175000" cy="838200"/>
          </a:xfrm>
          <a:prstGeom prst="rect">
            <a:avLst/>
          </a:prstGeom>
        </p:spPr>
      </p:pic>
      <p:sp>
        <p:nvSpPr>
          <p:cNvPr id="3" name="文本框 2"/>
          <p:cNvSpPr txBox="1"/>
          <p:nvPr/>
        </p:nvSpPr>
        <p:spPr>
          <a:xfrm>
            <a:off x="6277808" y="6034531"/>
            <a:ext cx="1554465" cy="369332"/>
          </a:xfrm>
          <a:prstGeom prst="rect">
            <a:avLst/>
          </a:prstGeom>
          <a:noFill/>
        </p:spPr>
        <p:txBody>
          <a:bodyPr wrap="none" rtlCol="0">
            <a:spAutoFit/>
          </a:bodyPr>
          <a:lstStyle/>
          <a:p>
            <a:r>
              <a:rPr kumimoji="1" lang="en-US" altLang="zh-CN" b="1" dirty="0" smtClean="0">
                <a:solidFill>
                  <a:srgbClr val="FF0000"/>
                </a:solidFill>
              </a:rPr>
              <a:t>CP</a:t>
            </a:r>
            <a:r>
              <a:rPr kumimoji="1" lang="zh-CN" altLang="en-US" b="1" dirty="0" smtClean="0">
                <a:solidFill>
                  <a:srgbClr val="FF0000"/>
                </a:solidFill>
              </a:rPr>
              <a:t> </a:t>
            </a:r>
            <a:r>
              <a:rPr kumimoji="1" lang="en-US" altLang="zh-CN" b="1" dirty="0" smtClean="0">
                <a:solidFill>
                  <a:srgbClr val="FF0000"/>
                </a:solidFill>
              </a:rPr>
              <a:t>asymmetry</a:t>
            </a:r>
            <a:endParaRPr kumimoji="1" lang="zh-CN" altLang="en-US" b="1" dirty="0">
              <a:solidFill>
                <a:srgbClr val="FF0000"/>
              </a:solidFill>
            </a:endParaRPr>
          </a:p>
        </p:txBody>
      </p:sp>
    </p:spTree>
    <p:extLst>
      <p:ext uri="{BB962C8B-B14F-4D97-AF65-F5344CB8AC3E}">
        <p14:creationId xmlns:p14="http://schemas.microsoft.com/office/powerpoint/2010/main" val="143215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461424" y="1150515"/>
            <a:ext cx="11008165" cy="4870310"/>
          </a:xfrm>
          <a:prstGeom prst="rect">
            <a:avLst/>
          </a:prstGeom>
        </p:spPr>
      </p:pic>
      <p:sp>
        <p:nvSpPr>
          <p:cNvPr id="2" name="标题 1"/>
          <p:cNvSpPr>
            <a:spLocks noGrp="1"/>
          </p:cNvSpPr>
          <p:nvPr>
            <p:ph type="title"/>
          </p:nvPr>
        </p:nvSpPr>
        <p:spPr>
          <a:xfrm>
            <a:off x="217170" y="106170"/>
            <a:ext cx="8515350" cy="722671"/>
          </a:xfrm>
        </p:spPr>
        <p:txBody>
          <a:bodyPr>
            <a:normAutofit/>
          </a:bodyPr>
          <a:lstStyle/>
          <a:p>
            <a:r>
              <a:rPr kumimoji="1" lang="en-US" altLang="zh-CN" b="1" dirty="0" smtClean="0">
                <a:latin typeface="+mn-lt"/>
                <a:ea typeface="Heiti SC Light" charset="-122"/>
                <a:cs typeface="Heiti SC Light" charset="-122"/>
              </a:rPr>
              <a:t>CPV observables</a:t>
            </a:r>
            <a:endParaRPr kumimoji="1" lang="zh-CN" altLang="en-US" b="1" dirty="0">
              <a:latin typeface="+mn-lt"/>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12</a:t>
            </a:fld>
            <a:endParaRPr kumimoji="1" lang="zh-CN" altLang="en-US" dirty="0"/>
          </a:p>
        </p:txBody>
      </p:sp>
      <p:sp>
        <p:nvSpPr>
          <p:cNvPr id="7" name="矩形 6"/>
          <p:cNvSpPr/>
          <p:nvPr/>
        </p:nvSpPr>
        <p:spPr>
          <a:xfrm>
            <a:off x="8461987" y="464961"/>
            <a:ext cx="4572000" cy="646331"/>
          </a:xfrm>
          <a:prstGeom prst="rect">
            <a:avLst/>
          </a:prstGeom>
        </p:spPr>
        <p:txBody>
          <a:bodyPr>
            <a:spAutoFit/>
          </a:bodyPr>
          <a:lstStyle/>
          <a:p>
            <a:r>
              <a:rPr lang="en-US" altLang="zh-CN" dirty="0" smtClean="0">
                <a:solidFill>
                  <a:srgbClr val="FFFFFF"/>
                </a:solidFill>
                <a:latin typeface="Calibri" charset="0"/>
              </a:rPr>
              <a:t>S</a:t>
            </a:r>
            <a:r>
              <a:rPr lang="hu-HU" altLang="zh-CN" dirty="0" err="1" smtClean="0">
                <a:solidFill>
                  <a:srgbClr val="FFFFFF"/>
                </a:solidFill>
                <a:latin typeface="Calibri" charset="0"/>
              </a:rPr>
              <a:t>ee</a:t>
            </a:r>
            <a:r>
              <a:rPr lang="hu-HU" altLang="zh-CN" dirty="0" smtClean="0">
                <a:solidFill>
                  <a:srgbClr val="FFFFFF"/>
                </a:solidFill>
                <a:latin typeface="Calibri" charset="0"/>
              </a:rPr>
              <a:t>                     </a:t>
            </a:r>
            <a:r>
              <a:rPr lang="hu-HU" altLang="zh-CN" dirty="0" err="1" smtClean="0">
                <a:solidFill>
                  <a:srgbClr val="000000"/>
                </a:solidFill>
                <a:latin typeface="Calibri" charset="0"/>
              </a:rPr>
              <a:t>h</a:t>
            </a:r>
            <a:r>
              <a:rPr lang="hu-HU" altLang="zh-CN" dirty="0" err="1" smtClean="0">
                <a:solidFill>
                  <a:srgbClr val="000000"/>
                </a:solidFill>
                <a:latin typeface="Mangal" charset="0"/>
                <a:cs typeface="Mangal" charset="0"/>
              </a:rPr>
              <a:t>ep-ph</a:t>
            </a:r>
            <a:r>
              <a:rPr lang="hu-HU" altLang="zh-CN" dirty="0" smtClean="0">
                <a:solidFill>
                  <a:srgbClr val="000000"/>
                </a:solidFill>
                <a:latin typeface="Mangal" charset="0"/>
                <a:cs typeface="Mangal" charset="0"/>
              </a:rPr>
              <a:t>/991023v1</a:t>
            </a:r>
            <a:endParaRPr lang="hu-HU" altLang="zh-CN" dirty="0"/>
          </a:p>
          <a:p>
            <a:r>
              <a:rPr lang="hu-HU" altLang="zh-CN" dirty="0">
                <a:solidFill>
                  <a:srgbClr val="000000"/>
                </a:solidFill>
                <a:latin typeface="Calibri" charset="0"/>
              </a:rPr>
              <a:t>                  </a:t>
            </a:r>
            <a:r>
              <a:rPr lang="hu-HU" altLang="zh-CN" dirty="0">
                <a:solidFill>
                  <a:srgbClr val="FFFFFF"/>
                </a:solidFill>
                <a:latin typeface="Calibri" charset="0"/>
              </a:rPr>
              <a:t>and </a:t>
            </a:r>
            <a:r>
              <a:rPr lang="hu-HU" altLang="zh-CN" dirty="0">
                <a:solidFill>
                  <a:srgbClr val="000000"/>
                </a:solidFill>
                <a:latin typeface="Calibri" charset="0"/>
              </a:rPr>
              <a:t>  </a:t>
            </a:r>
            <a:r>
              <a:rPr lang="hu-HU" altLang="zh-CN" dirty="0" err="1">
                <a:solidFill>
                  <a:srgbClr val="000000"/>
                </a:solidFill>
                <a:latin typeface="Calibri" charset="0"/>
              </a:rPr>
              <a:t>hep-ph</a:t>
            </a:r>
            <a:r>
              <a:rPr lang="hu-HU" altLang="zh-CN" dirty="0">
                <a:solidFill>
                  <a:srgbClr val="000000"/>
                </a:solidFill>
                <a:latin typeface="Calibri" charset="0"/>
              </a:rPr>
              <a:t>/0002210</a:t>
            </a:r>
            <a:endParaRPr lang="hu-HU" altLang="zh-CN" dirty="0"/>
          </a:p>
        </p:txBody>
      </p:sp>
      <p:pic>
        <p:nvPicPr>
          <p:cNvPr id="8" name="图片 7"/>
          <p:cNvPicPr>
            <a:picLocks noChangeAspect="1"/>
          </p:cNvPicPr>
          <p:nvPr/>
        </p:nvPicPr>
        <p:blipFill>
          <a:blip r:embed="rId4"/>
          <a:stretch>
            <a:fillRect/>
          </a:stretch>
        </p:blipFill>
        <p:spPr>
          <a:xfrm>
            <a:off x="5217451" y="14016"/>
            <a:ext cx="1740977" cy="1308820"/>
          </a:xfrm>
          <a:prstGeom prst="rect">
            <a:avLst/>
          </a:prstGeom>
        </p:spPr>
      </p:pic>
      <p:sp>
        <p:nvSpPr>
          <p:cNvPr id="9" name="矩形 8"/>
          <p:cNvSpPr/>
          <p:nvPr/>
        </p:nvSpPr>
        <p:spPr>
          <a:xfrm>
            <a:off x="5196995" y="934687"/>
            <a:ext cx="1992358" cy="369332"/>
          </a:xfrm>
          <a:prstGeom prst="rect">
            <a:avLst/>
          </a:prstGeom>
          <a:solidFill>
            <a:srgbClr val="FFFF00"/>
          </a:solidFill>
        </p:spPr>
        <p:txBody>
          <a:bodyPr wrap="square">
            <a:spAutoFit/>
          </a:bodyPr>
          <a:lstStyle/>
          <a:p>
            <a:r>
              <a:rPr lang="en-US" altLang="zh-CN" b="1" dirty="0" err="1">
                <a:solidFill>
                  <a:srgbClr val="FF0000"/>
                </a:solidFill>
              </a:rPr>
              <a:t>Sandip</a:t>
            </a:r>
            <a:r>
              <a:rPr lang="en-US" altLang="zh-CN" b="1" dirty="0">
                <a:solidFill>
                  <a:srgbClr val="FF0000"/>
                </a:solidFill>
              </a:rPr>
              <a:t> </a:t>
            </a:r>
            <a:r>
              <a:rPr lang="en-US" altLang="zh-CN" b="1" dirty="0" smtClean="0">
                <a:solidFill>
                  <a:srgbClr val="FF0000"/>
                </a:solidFill>
              </a:rPr>
              <a:t>PAKVASA</a:t>
            </a:r>
            <a:endParaRPr lang="en-US" altLang="zh-CN" b="1" dirty="0">
              <a:solidFill>
                <a:srgbClr val="FF0000"/>
              </a:solidFill>
            </a:endParaRPr>
          </a:p>
        </p:txBody>
      </p:sp>
      <p:pic>
        <p:nvPicPr>
          <p:cNvPr id="10" name="Picture 2" descr="mage result for xiao-gang he ntu twqiw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6865" y="67260"/>
            <a:ext cx="1210233" cy="121023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6993868" y="966526"/>
            <a:ext cx="874598" cy="369332"/>
          </a:xfrm>
          <a:prstGeom prst="rect">
            <a:avLst/>
          </a:prstGeom>
          <a:solidFill>
            <a:srgbClr val="FFFF00"/>
          </a:solidFill>
        </p:spPr>
        <p:txBody>
          <a:bodyPr wrap="none" rtlCol="0">
            <a:spAutoFit/>
          </a:bodyPr>
          <a:lstStyle/>
          <a:p>
            <a:r>
              <a:rPr kumimoji="1" lang="en-US" altLang="zh-CN" dirty="0" smtClean="0"/>
              <a:t>X.G. He</a:t>
            </a:r>
            <a:endParaRPr kumimoji="1" lang="zh-CN" altLang="en-US" dirty="0"/>
          </a:p>
        </p:txBody>
      </p:sp>
      <p:pic>
        <p:nvPicPr>
          <p:cNvPr id="11" name="Picture 6" descr="mage result for john donohue physics umass amher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1538" y="34020"/>
            <a:ext cx="1143668" cy="1150317"/>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8024108" y="1011869"/>
            <a:ext cx="1705916" cy="369332"/>
          </a:xfrm>
          <a:prstGeom prst="rect">
            <a:avLst/>
          </a:prstGeom>
          <a:solidFill>
            <a:srgbClr val="FFFF00"/>
          </a:solidFill>
        </p:spPr>
        <p:txBody>
          <a:bodyPr wrap="none" rtlCol="0">
            <a:spAutoFit/>
          </a:bodyPr>
          <a:lstStyle/>
          <a:p>
            <a:r>
              <a:rPr kumimoji="1" lang="en-US" altLang="zh-CN" dirty="0" smtClean="0"/>
              <a:t>John Donoghue </a:t>
            </a:r>
            <a:endParaRPr kumimoji="1" lang="zh-CN" altLang="en-US" dirty="0"/>
          </a:p>
        </p:txBody>
      </p:sp>
      <p:sp>
        <p:nvSpPr>
          <p:cNvPr id="12" name="文本框 11"/>
          <p:cNvSpPr txBox="1"/>
          <p:nvPr/>
        </p:nvSpPr>
        <p:spPr>
          <a:xfrm>
            <a:off x="9865470" y="161706"/>
            <a:ext cx="1840568" cy="369332"/>
          </a:xfrm>
          <a:prstGeom prst="rect">
            <a:avLst/>
          </a:prstGeom>
          <a:noFill/>
        </p:spPr>
        <p:txBody>
          <a:bodyPr wrap="none" rtlCol="0">
            <a:spAutoFit/>
          </a:bodyPr>
          <a:lstStyle/>
          <a:p>
            <a:r>
              <a:rPr kumimoji="1" lang="en-US" altLang="zh-CN" dirty="0" smtClean="0"/>
              <a:t>PRD 34,833 1986 </a:t>
            </a:r>
            <a:endParaRPr kumimoji="1" lang="zh-CN" altLang="en-US" dirty="0"/>
          </a:p>
        </p:txBody>
      </p:sp>
    </p:spTree>
    <p:extLst>
      <p:ext uri="{BB962C8B-B14F-4D97-AF65-F5344CB8AC3E}">
        <p14:creationId xmlns:p14="http://schemas.microsoft.com/office/powerpoint/2010/main" val="383246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3880D999-AB6E-D04A-B8ED-211468A87D9E}" type="slidenum">
              <a:rPr kumimoji="1" lang="zh-CN" altLang="en-US" smtClean="0"/>
              <a:t>13</a:t>
            </a:fld>
            <a:endParaRPr kumimoji="1" lang="zh-CN" altLang="en-US"/>
          </a:p>
        </p:txBody>
      </p:sp>
      <p:pic>
        <p:nvPicPr>
          <p:cNvPr id="7" name="图片 6"/>
          <p:cNvPicPr>
            <a:picLocks noChangeAspect="1"/>
          </p:cNvPicPr>
          <p:nvPr/>
        </p:nvPicPr>
        <p:blipFill>
          <a:blip r:embed="rId2"/>
          <a:stretch>
            <a:fillRect/>
          </a:stretch>
        </p:blipFill>
        <p:spPr>
          <a:xfrm>
            <a:off x="280670" y="123190"/>
            <a:ext cx="11264900" cy="4508500"/>
          </a:xfrm>
          <a:prstGeom prst="rect">
            <a:avLst/>
          </a:prstGeom>
        </p:spPr>
      </p:pic>
      <p:sp>
        <p:nvSpPr>
          <p:cNvPr id="8" name="文本框 7"/>
          <p:cNvSpPr txBox="1"/>
          <p:nvPr/>
        </p:nvSpPr>
        <p:spPr>
          <a:xfrm>
            <a:off x="318407" y="4829810"/>
            <a:ext cx="11035393" cy="830997"/>
          </a:xfrm>
          <a:prstGeom prst="rect">
            <a:avLst/>
          </a:prstGeom>
          <a:noFill/>
        </p:spPr>
        <p:txBody>
          <a:bodyPr wrap="none" rtlCol="0">
            <a:spAutoFit/>
          </a:bodyPr>
          <a:lstStyle/>
          <a:p>
            <a:r>
              <a:rPr kumimoji="1" lang="en-US" altLang="zh-CN" sz="2400" b="1" dirty="0" smtClean="0">
                <a:solidFill>
                  <a:srgbClr val="FF0000"/>
                </a:solidFill>
              </a:rPr>
              <a:t>CPV measurement in </a:t>
            </a:r>
            <a:r>
              <a:rPr kumimoji="1" lang="en-US" altLang="zh-CN" sz="2400" b="1" dirty="0" err="1" smtClean="0">
                <a:solidFill>
                  <a:srgbClr val="FF0000"/>
                </a:solidFill>
              </a:rPr>
              <a:t>Kaon</a:t>
            </a:r>
            <a:r>
              <a:rPr kumimoji="1" lang="en-US" altLang="zh-CN" sz="2400" b="1" dirty="0" smtClean="0">
                <a:solidFill>
                  <a:srgbClr val="FF0000"/>
                </a:solidFill>
              </a:rPr>
              <a:t> system</a:t>
            </a:r>
            <a:r>
              <a:rPr kumimoji="1" lang="zh-CN" altLang="en-US" sz="2400" b="1" dirty="0" smtClean="0">
                <a:solidFill>
                  <a:srgbClr val="FF0000"/>
                </a:solidFill>
              </a:rPr>
              <a:t> </a:t>
            </a:r>
            <a:r>
              <a:rPr kumimoji="1" lang="en-US" altLang="zh-CN" sz="2400" b="1" dirty="0" smtClean="0">
                <a:solidFill>
                  <a:srgbClr val="FF0000"/>
                </a:solidFill>
              </a:rPr>
              <a:t>strongly constrains NP in S-waves, but no P-waves. </a:t>
            </a:r>
          </a:p>
          <a:p>
            <a:r>
              <a:rPr kumimoji="1" lang="en-US" altLang="zh-CN" sz="2400" b="1" dirty="0" smtClean="0">
                <a:solidFill>
                  <a:srgbClr val="FF0000"/>
                </a:solidFill>
              </a:rPr>
              <a:t>Thus, searches of CPV in hyperon are complementary to those with </a:t>
            </a:r>
            <a:r>
              <a:rPr kumimoji="1" lang="en-US" altLang="zh-CN" sz="2400" b="1" dirty="0" err="1" smtClean="0">
                <a:solidFill>
                  <a:srgbClr val="FF0000"/>
                </a:solidFill>
              </a:rPr>
              <a:t>Kaons</a:t>
            </a:r>
            <a:r>
              <a:rPr kumimoji="1" lang="en-US" altLang="zh-CN" sz="2400" b="1" dirty="0" smtClean="0">
                <a:solidFill>
                  <a:srgbClr val="FF0000"/>
                </a:solidFill>
              </a:rPr>
              <a:t>.   </a:t>
            </a:r>
            <a:endParaRPr kumimoji="1" lang="zh-CN" altLang="en-US" sz="2400" b="1" dirty="0">
              <a:solidFill>
                <a:srgbClr val="FF0000"/>
              </a:solidFill>
            </a:endParaRPr>
          </a:p>
        </p:txBody>
      </p:sp>
      <p:sp>
        <p:nvSpPr>
          <p:cNvPr id="2" name="文本框 1"/>
          <p:cNvSpPr txBox="1"/>
          <p:nvPr/>
        </p:nvSpPr>
        <p:spPr>
          <a:xfrm>
            <a:off x="10237304" y="123190"/>
            <a:ext cx="1360757" cy="369332"/>
          </a:xfrm>
          <a:prstGeom prst="rect">
            <a:avLst/>
          </a:prstGeom>
          <a:noFill/>
        </p:spPr>
        <p:txBody>
          <a:bodyPr wrap="none" rtlCol="0">
            <a:spAutoFit/>
          </a:bodyPr>
          <a:lstStyle/>
          <a:p>
            <a:r>
              <a:rPr kumimoji="1" lang="en-US" altLang="zh-CN" dirty="0" smtClean="0"/>
              <a:t>From </a:t>
            </a:r>
            <a:r>
              <a:rPr kumimoji="1" lang="en-US" altLang="zh-CN" dirty="0" err="1" smtClean="0"/>
              <a:t>Sandip</a:t>
            </a:r>
            <a:endParaRPr kumimoji="1" lang="zh-CN" altLang="en-US" dirty="0"/>
          </a:p>
        </p:txBody>
      </p:sp>
    </p:spTree>
    <p:extLst>
      <p:ext uri="{BB962C8B-B14F-4D97-AF65-F5344CB8AC3E}">
        <p14:creationId xmlns:p14="http://schemas.microsoft.com/office/powerpoint/2010/main" val="23055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
            <a:ext cx="7886700" cy="616499"/>
          </a:xfrm>
        </p:spPr>
        <p:txBody>
          <a:bodyPr>
            <a:normAutofit fontScale="90000"/>
          </a:bodyPr>
          <a:lstStyle/>
          <a:p>
            <a:r>
              <a:rPr kumimoji="1" lang="en-US" altLang="zh-CN" b="1" dirty="0" smtClean="0">
                <a:latin typeface="+mn-lt"/>
                <a:ea typeface="Heiti SC Light" charset="-122"/>
                <a:cs typeface="Heiti SC Light" charset="-122"/>
              </a:rPr>
              <a:t>Entangled hyperon pairs  </a:t>
            </a:r>
            <a:endParaRPr kumimoji="1" lang="zh-CN" altLang="en-US" b="1" dirty="0">
              <a:latin typeface="+mn-lt"/>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14</a:t>
            </a:fld>
            <a:endParaRPr kumimoji="1" lang="zh-CN" altLang="en-US"/>
          </a:p>
        </p:txBody>
      </p:sp>
      <p:pic>
        <p:nvPicPr>
          <p:cNvPr id="7" name="图片 6"/>
          <p:cNvPicPr>
            <a:picLocks noChangeAspect="1"/>
          </p:cNvPicPr>
          <p:nvPr/>
        </p:nvPicPr>
        <p:blipFill>
          <a:blip r:embed="rId2"/>
          <a:stretch>
            <a:fillRect/>
          </a:stretch>
        </p:blipFill>
        <p:spPr>
          <a:xfrm>
            <a:off x="6676016" y="2411971"/>
            <a:ext cx="3921644" cy="3890355"/>
          </a:xfrm>
          <a:prstGeom prst="rect">
            <a:avLst/>
          </a:prstGeom>
        </p:spPr>
      </p:pic>
      <p:pic>
        <p:nvPicPr>
          <p:cNvPr id="8" name="图片 7"/>
          <p:cNvPicPr>
            <a:picLocks noChangeAspect="1"/>
          </p:cNvPicPr>
          <p:nvPr/>
        </p:nvPicPr>
        <p:blipFill>
          <a:blip r:embed="rId3"/>
          <a:stretch>
            <a:fillRect/>
          </a:stretch>
        </p:blipFill>
        <p:spPr>
          <a:xfrm>
            <a:off x="1122083" y="727866"/>
            <a:ext cx="4301588" cy="2705667"/>
          </a:xfrm>
          <a:prstGeom prst="rect">
            <a:avLst/>
          </a:prstGeom>
        </p:spPr>
      </p:pic>
      <p:pic>
        <p:nvPicPr>
          <p:cNvPr id="3" name="图片 2"/>
          <p:cNvPicPr>
            <a:picLocks noChangeAspect="1"/>
          </p:cNvPicPr>
          <p:nvPr/>
        </p:nvPicPr>
        <p:blipFill>
          <a:blip r:embed="rId4"/>
          <a:stretch>
            <a:fillRect/>
          </a:stretch>
        </p:blipFill>
        <p:spPr>
          <a:xfrm>
            <a:off x="6096000" y="1125386"/>
            <a:ext cx="4381500" cy="698500"/>
          </a:xfrm>
          <a:prstGeom prst="rect">
            <a:avLst/>
          </a:prstGeom>
          <a:solidFill>
            <a:schemeClr val="accent4">
              <a:lumMod val="60000"/>
              <a:lumOff val="40000"/>
            </a:schemeClr>
          </a:solidFill>
        </p:spPr>
      </p:pic>
      <p:sp>
        <p:nvSpPr>
          <p:cNvPr id="10" name="文本框 9"/>
          <p:cNvSpPr txBox="1"/>
          <p:nvPr/>
        </p:nvSpPr>
        <p:spPr>
          <a:xfrm>
            <a:off x="6278837" y="782839"/>
            <a:ext cx="4120295" cy="369332"/>
          </a:xfrm>
          <a:prstGeom prst="rect">
            <a:avLst/>
          </a:prstGeom>
          <a:noFill/>
        </p:spPr>
        <p:txBody>
          <a:bodyPr wrap="none" rtlCol="0">
            <a:spAutoFit/>
          </a:bodyPr>
          <a:lstStyle/>
          <a:p>
            <a:r>
              <a:rPr lang="is-IS" altLang="zh-CN" b="1"/>
              <a:t>Kang, Li, Lu, Phys.Rev</a:t>
            </a:r>
            <a:r>
              <a:rPr lang="is-IS" altLang="zh-CN" b="1" dirty="0"/>
              <a:t>. D81 (2010) 051901</a:t>
            </a:r>
            <a:endParaRPr kumimoji="1" lang="zh-CN" altLang="en-US" dirty="0"/>
          </a:p>
        </p:txBody>
      </p:sp>
      <p:pic>
        <p:nvPicPr>
          <p:cNvPr id="11" name="图片 10"/>
          <p:cNvPicPr>
            <a:picLocks noChangeAspect="1"/>
          </p:cNvPicPr>
          <p:nvPr/>
        </p:nvPicPr>
        <p:blipFill>
          <a:blip r:embed="rId5"/>
          <a:stretch>
            <a:fillRect/>
          </a:stretch>
        </p:blipFill>
        <p:spPr>
          <a:xfrm>
            <a:off x="1790981" y="4117736"/>
            <a:ext cx="2719951" cy="1958736"/>
          </a:xfrm>
          <a:prstGeom prst="rect">
            <a:avLst/>
          </a:prstGeom>
        </p:spPr>
      </p:pic>
      <p:sp>
        <p:nvSpPr>
          <p:cNvPr id="12" name="文本框 11"/>
          <p:cNvSpPr txBox="1"/>
          <p:nvPr/>
        </p:nvSpPr>
        <p:spPr>
          <a:xfrm>
            <a:off x="740854" y="3539317"/>
            <a:ext cx="3632982" cy="461665"/>
          </a:xfrm>
          <a:prstGeom prst="rect">
            <a:avLst/>
          </a:prstGeom>
          <a:noFill/>
        </p:spPr>
        <p:txBody>
          <a:bodyPr wrap="none" rtlCol="0">
            <a:spAutoFit/>
          </a:bodyPr>
          <a:lstStyle/>
          <a:p>
            <a:r>
              <a:rPr kumimoji="1" lang="en-US" altLang="zh-CN" sz="2400" b="1" dirty="0" smtClean="0">
                <a:solidFill>
                  <a:srgbClr val="FF0000"/>
                </a:solidFill>
                <a:ea typeface="Heiti SC Light" charset="-122"/>
                <a:cs typeface="Heiti SC Light" charset="-122"/>
              </a:rPr>
              <a:t>To determine parameters: </a:t>
            </a:r>
            <a:r>
              <a:rPr kumimoji="1" lang="zh-CN" altLang="en-US" sz="2400" b="1" dirty="0" smtClean="0">
                <a:solidFill>
                  <a:srgbClr val="FF0000"/>
                </a:solidFill>
                <a:ea typeface="Heiti SC Light" charset="-122"/>
                <a:cs typeface="Heiti SC Light" charset="-122"/>
              </a:rPr>
              <a:t> </a:t>
            </a:r>
            <a:endParaRPr kumimoji="1" lang="zh-CN" altLang="en-US" sz="2400" b="1" dirty="0">
              <a:solidFill>
                <a:srgbClr val="FF0000"/>
              </a:solidFill>
              <a:ea typeface="Heiti SC Light" charset="-122"/>
              <a:cs typeface="Heiti SC Light" charset="-122"/>
            </a:endParaRPr>
          </a:p>
        </p:txBody>
      </p:sp>
    </p:spTree>
    <p:extLst>
      <p:ext uri="{BB962C8B-B14F-4D97-AF65-F5344CB8AC3E}">
        <p14:creationId xmlns:p14="http://schemas.microsoft.com/office/powerpoint/2010/main" val="20591210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2" y="-2447"/>
            <a:ext cx="10515600" cy="996156"/>
          </a:xfrm>
        </p:spPr>
        <p:txBody>
          <a:bodyPr>
            <a:normAutofit fontScale="90000"/>
          </a:bodyPr>
          <a:lstStyle/>
          <a:p>
            <a:pPr algn="ctr"/>
            <a:r>
              <a:rPr lang="zh-CN" altLang="en-US" b="1" smtClean="0">
                <a:latin typeface="+mn-lt"/>
              </a:rPr>
              <a:t/>
            </a:r>
            <a:br>
              <a:rPr lang="zh-CN" altLang="en-US" b="1" smtClean="0">
                <a:latin typeface="+mn-lt"/>
              </a:rPr>
            </a:br>
            <a:r>
              <a:rPr lang="en-US" b="1" dirty="0" smtClean="0">
                <a:latin typeface="+mn-lt"/>
              </a:rPr>
              <a:t>Production: </a:t>
            </a:r>
            <a:r>
              <a:rPr lang="en-US" sz="3200" b="1" dirty="0" smtClean="0">
                <a:latin typeface="+mn-lt"/>
              </a:rPr>
              <a:t>2 independent helicity amplitudes: A</a:t>
            </a:r>
            <a:r>
              <a:rPr lang="en-US" sz="3200" b="1" baseline="-25000" dirty="0" smtClean="0">
                <a:latin typeface="+mn-lt"/>
              </a:rPr>
              <a:t>½ ½</a:t>
            </a:r>
            <a:r>
              <a:rPr lang="en-US" sz="3200" b="1" dirty="0" smtClean="0">
                <a:latin typeface="+mn-lt"/>
              </a:rPr>
              <a:t>,</a:t>
            </a:r>
            <a:r>
              <a:rPr lang="en-US" sz="3200" b="1" baseline="-25000" dirty="0" smtClean="0">
                <a:latin typeface="+mn-lt"/>
              </a:rPr>
              <a:t> </a:t>
            </a:r>
            <a:r>
              <a:rPr lang="en-US" sz="3200" b="1" dirty="0"/>
              <a:t>A</a:t>
            </a:r>
            <a:r>
              <a:rPr lang="en-US" sz="3200" b="1" baseline="-25000" dirty="0"/>
              <a:t>½ </a:t>
            </a:r>
            <a:r>
              <a:rPr lang="en-US" sz="3200" b="1" baseline="-25000" dirty="0" smtClean="0"/>
              <a:t>-½</a:t>
            </a:r>
            <a:endParaRPr lang="en-US" sz="3200" b="1" dirty="0">
              <a:latin typeface="+mn-lt"/>
            </a:endParaRPr>
          </a:p>
        </p:txBody>
      </p:sp>
      <p:cxnSp>
        <p:nvCxnSpPr>
          <p:cNvPr id="9" name="Straight Arrow Connector 8"/>
          <p:cNvCxnSpPr/>
          <p:nvPr/>
        </p:nvCxnSpPr>
        <p:spPr>
          <a:xfrm flipV="1">
            <a:off x="1048008" y="1376602"/>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Right Arrow 10"/>
          <p:cNvSpPr/>
          <p:nvPr/>
        </p:nvSpPr>
        <p:spPr>
          <a:xfrm rot="19908273">
            <a:off x="4005327" y="1491520"/>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9291433">
            <a:off x="1596743" y="2740723"/>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80273" y="1732111"/>
            <a:ext cx="720069" cy="369332"/>
          </a:xfrm>
          <a:prstGeom prst="rect">
            <a:avLst/>
          </a:prstGeom>
          <a:noFill/>
        </p:spPr>
        <p:txBody>
          <a:bodyPr wrap="none" rtlCol="0">
            <a:spAutoFit/>
          </a:bodyPr>
          <a:lstStyle/>
          <a:p>
            <a:r>
              <a:rPr lang="en-US" b="1" dirty="0" smtClean="0"/>
              <a:t>m=±1</a:t>
            </a:r>
            <a:endParaRPr lang="en-US" b="1" dirty="0"/>
          </a:p>
        </p:txBody>
      </p:sp>
      <p:cxnSp>
        <p:nvCxnSpPr>
          <p:cNvPr id="18" name="Straight Arrow Connector 17"/>
          <p:cNvCxnSpPr/>
          <p:nvPr/>
        </p:nvCxnSpPr>
        <p:spPr>
          <a:xfrm flipV="1">
            <a:off x="2212291" y="2432390"/>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382825" y="2036686"/>
            <a:ext cx="569387" cy="400110"/>
          </a:xfrm>
          <a:prstGeom prst="rect">
            <a:avLst/>
          </a:prstGeom>
          <a:noFill/>
        </p:spPr>
        <p:txBody>
          <a:bodyPr wrap="none" rtlCol="0">
            <a:spAutoFit/>
          </a:bodyPr>
          <a:lstStyle/>
          <a:p>
            <a:r>
              <a:rPr lang="en-US" sz="2000" b="1" dirty="0" err="1" smtClean="0">
                <a:solidFill>
                  <a:schemeClr val="accent2">
                    <a:lumMod val="75000"/>
                  </a:schemeClr>
                </a:solidFill>
              </a:rPr>
              <a:t>θ,φ</a:t>
            </a:r>
            <a:endParaRPr lang="en-US" sz="2000" b="1" dirty="0">
              <a:solidFill>
                <a:schemeClr val="accent2">
                  <a:lumMod val="75000"/>
                </a:schemeClr>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99176">
            <a:off x="3734730" y="1269359"/>
            <a:ext cx="725654" cy="372633"/>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06456">
            <a:off x="1441729" y="2407275"/>
            <a:ext cx="725654" cy="372633"/>
          </a:xfrm>
          <a:prstGeom prst="rect">
            <a:avLst/>
          </a:prstGeom>
        </p:spPr>
      </p:pic>
      <p:sp>
        <p:nvSpPr>
          <p:cNvPr id="25" name="Oval 24"/>
          <p:cNvSpPr/>
          <p:nvPr/>
        </p:nvSpPr>
        <p:spPr>
          <a:xfrm>
            <a:off x="2665433" y="2102205"/>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680460" y="2093082"/>
            <a:ext cx="519694" cy="369332"/>
          </a:xfrm>
          <a:prstGeom prst="rect">
            <a:avLst/>
          </a:prstGeom>
          <a:noFill/>
        </p:spPr>
        <p:txBody>
          <a:bodyPr wrap="none" rtlCol="0">
            <a:spAutoFit/>
          </a:bodyPr>
          <a:lstStyle/>
          <a:p>
            <a:r>
              <a:rPr lang="en-US" b="1" dirty="0" smtClean="0">
                <a:solidFill>
                  <a:schemeClr val="accent1">
                    <a:lumMod val="20000"/>
                    <a:lumOff val="80000"/>
                  </a:schemeClr>
                </a:solidFill>
              </a:rPr>
              <a:t>J/</a:t>
            </a:r>
            <a:r>
              <a:rPr lang="en-US" b="1" dirty="0" smtClean="0">
                <a:solidFill>
                  <a:schemeClr val="accent1">
                    <a:lumMod val="20000"/>
                    <a:lumOff val="80000"/>
                  </a:schemeClr>
                </a:solidFill>
                <a:latin typeface="Symbol" charset="2"/>
                <a:ea typeface="Symbol" charset="2"/>
                <a:cs typeface="Symbol" charset="2"/>
              </a:rPr>
              <a:t>y</a:t>
            </a:r>
            <a:endParaRPr lang="en-US" b="1" dirty="0">
              <a:solidFill>
                <a:schemeClr val="accent1">
                  <a:lumMod val="20000"/>
                  <a:lumOff val="80000"/>
                </a:schemeClr>
              </a:solidFill>
              <a:latin typeface="Symbol" charset="2"/>
              <a:ea typeface="Symbol" charset="2"/>
              <a:cs typeface="Symbol" charset="2"/>
            </a:endParaRPr>
          </a:p>
        </p:txBody>
      </p:sp>
      <p:cxnSp>
        <p:nvCxnSpPr>
          <p:cNvPr id="28" name="Straight Arrow Connector 27"/>
          <p:cNvCxnSpPr/>
          <p:nvPr/>
        </p:nvCxnSpPr>
        <p:spPr>
          <a:xfrm flipV="1">
            <a:off x="1266343" y="2631950"/>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9" name="Right Arrow 28"/>
          <p:cNvSpPr/>
          <p:nvPr/>
        </p:nvSpPr>
        <p:spPr>
          <a:xfrm rot="9142866">
            <a:off x="4223662" y="2746868"/>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p:cNvSpPr/>
          <p:nvPr/>
        </p:nvSpPr>
        <p:spPr>
          <a:xfrm rot="19818351">
            <a:off x="1815078" y="3981557"/>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798608" y="2987459"/>
            <a:ext cx="720069" cy="369332"/>
          </a:xfrm>
          <a:prstGeom prst="rect">
            <a:avLst/>
          </a:prstGeom>
          <a:noFill/>
        </p:spPr>
        <p:txBody>
          <a:bodyPr wrap="none" rtlCol="0">
            <a:spAutoFit/>
          </a:bodyPr>
          <a:lstStyle/>
          <a:p>
            <a:r>
              <a:rPr lang="en-US" b="1" dirty="0" smtClean="0"/>
              <a:t>m=±1</a:t>
            </a:r>
            <a:endParaRPr lang="en-US" b="1" dirty="0"/>
          </a:p>
        </p:txBody>
      </p:sp>
      <p:cxnSp>
        <p:nvCxnSpPr>
          <p:cNvPr id="32" name="Straight Arrow Connector 31"/>
          <p:cNvCxnSpPr/>
          <p:nvPr/>
        </p:nvCxnSpPr>
        <p:spPr>
          <a:xfrm flipV="1">
            <a:off x="2430626" y="3557112"/>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774948" y="3148375"/>
            <a:ext cx="569387" cy="400110"/>
          </a:xfrm>
          <a:prstGeom prst="rect">
            <a:avLst/>
          </a:prstGeom>
          <a:noFill/>
        </p:spPr>
        <p:txBody>
          <a:bodyPr wrap="none" rtlCol="0">
            <a:spAutoFit/>
          </a:bodyPr>
          <a:lstStyle/>
          <a:p>
            <a:r>
              <a:rPr lang="en-US" sz="2000" b="1" dirty="0" err="1" smtClean="0">
                <a:solidFill>
                  <a:schemeClr val="accent2">
                    <a:lumMod val="75000"/>
                  </a:schemeClr>
                </a:solidFill>
              </a:rPr>
              <a:t>θ,φ</a:t>
            </a:r>
            <a:endParaRPr lang="en-US" sz="2000" b="1" dirty="0">
              <a:solidFill>
                <a:schemeClr val="accent2">
                  <a:lumMod val="75000"/>
                </a:schemeClr>
              </a:solidFill>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80672">
            <a:off x="9870690" y="1095377"/>
            <a:ext cx="725654" cy="372633"/>
          </a:xfrm>
          <a:prstGeom prst="rect">
            <a:avLst/>
          </a:prstGeom>
        </p:spPr>
      </p:pic>
      <p:sp>
        <p:nvSpPr>
          <p:cNvPr id="36" name="Oval 35"/>
          <p:cNvSpPr/>
          <p:nvPr/>
        </p:nvSpPr>
        <p:spPr>
          <a:xfrm>
            <a:off x="2883768" y="3357553"/>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898795" y="3348430"/>
            <a:ext cx="519694" cy="369332"/>
          </a:xfrm>
          <a:prstGeom prst="rect">
            <a:avLst/>
          </a:prstGeom>
          <a:noFill/>
        </p:spPr>
        <p:txBody>
          <a:bodyPr wrap="none" rtlCol="0">
            <a:spAutoFit/>
          </a:bodyPr>
          <a:lstStyle/>
          <a:p>
            <a:r>
              <a:rPr lang="en-US" b="1" dirty="0" smtClean="0">
                <a:solidFill>
                  <a:schemeClr val="accent1">
                    <a:lumMod val="20000"/>
                    <a:lumOff val="80000"/>
                  </a:schemeClr>
                </a:solidFill>
              </a:rPr>
              <a:t>J/</a:t>
            </a:r>
            <a:r>
              <a:rPr lang="en-US" b="1" dirty="0" smtClean="0">
                <a:solidFill>
                  <a:schemeClr val="accent1">
                    <a:lumMod val="20000"/>
                    <a:lumOff val="80000"/>
                  </a:schemeClr>
                </a:solidFill>
                <a:latin typeface="Symbol" charset="2"/>
                <a:ea typeface="Symbol" charset="2"/>
                <a:cs typeface="Symbol" charset="2"/>
              </a:rPr>
              <a:t>y</a:t>
            </a:r>
            <a:endParaRPr lang="en-US" b="1" dirty="0">
              <a:solidFill>
                <a:schemeClr val="accent1">
                  <a:lumMod val="20000"/>
                  <a:lumOff val="80000"/>
                </a:schemeClr>
              </a:solidFill>
              <a:latin typeface="Symbol" charset="2"/>
              <a:ea typeface="Symbol" charset="2"/>
              <a:cs typeface="Symbol" charset="2"/>
            </a:endParaRP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1479690" y="3693363"/>
            <a:ext cx="806541" cy="41417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4026097" y="2291422"/>
            <a:ext cx="806541" cy="414170"/>
          </a:xfrm>
          <a:prstGeom prst="rect">
            <a:avLst/>
          </a:prstGeom>
        </p:spPr>
      </p:pic>
      <p:sp>
        <p:nvSpPr>
          <p:cNvPr id="40" name="TextBox 39"/>
          <p:cNvSpPr txBox="1"/>
          <p:nvPr/>
        </p:nvSpPr>
        <p:spPr>
          <a:xfrm>
            <a:off x="1942905" y="1925704"/>
            <a:ext cx="699230" cy="461665"/>
          </a:xfrm>
          <a:prstGeom prst="rect">
            <a:avLst/>
          </a:prstGeom>
          <a:noFill/>
        </p:spPr>
        <p:txBody>
          <a:bodyPr wrap="none" rtlCol="0">
            <a:spAutoFit/>
          </a:bodyPr>
          <a:lstStyle/>
          <a:p>
            <a:r>
              <a:rPr lang="en-US" sz="2400" b="1" dirty="0"/>
              <a:t>A</a:t>
            </a:r>
            <a:r>
              <a:rPr lang="en-US" sz="2400" b="1" baseline="-25000" dirty="0"/>
              <a:t>½ </a:t>
            </a:r>
            <a:r>
              <a:rPr lang="en-US" sz="2400" b="1" baseline="-25000" dirty="0" smtClean="0"/>
              <a:t>½</a:t>
            </a:r>
            <a:endParaRPr lang="en-US" sz="2400" dirty="0"/>
          </a:p>
        </p:txBody>
      </p:sp>
      <p:sp>
        <p:nvSpPr>
          <p:cNvPr id="42" name="TextBox 41"/>
          <p:cNvSpPr txBox="1"/>
          <p:nvPr/>
        </p:nvSpPr>
        <p:spPr>
          <a:xfrm>
            <a:off x="2114505" y="3082329"/>
            <a:ext cx="820546" cy="461665"/>
          </a:xfrm>
          <a:prstGeom prst="rect">
            <a:avLst/>
          </a:prstGeom>
          <a:noFill/>
        </p:spPr>
        <p:txBody>
          <a:bodyPr wrap="none" rtlCol="0">
            <a:spAutoFit/>
          </a:bodyPr>
          <a:lstStyle/>
          <a:p>
            <a:r>
              <a:rPr lang="en-US" sz="2400" b="1" dirty="0" smtClean="0"/>
              <a:t>A</a:t>
            </a:r>
            <a:r>
              <a:rPr lang="en-US" sz="2400" b="1" baseline="-25000" dirty="0" smtClean="0"/>
              <a:t>-½ -½</a:t>
            </a:r>
            <a:endParaRPr lang="en-US" sz="2400" dirty="0"/>
          </a:p>
        </p:txBody>
      </p:sp>
      <p:cxnSp>
        <p:nvCxnSpPr>
          <p:cNvPr id="43" name="Straight Arrow Connector 42"/>
          <p:cNvCxnSpPr/>
          <p:nvPr/>
        </p:nvCxnSpPr>
        <p:spPr>
          <a:xfrm flipV="1">
            <a:off x="7110624" y="1224652"/>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4" name="Right Arrow 43"/>
          <p:cNvSpPr/>
          <p:nvPr/>
        </p:nvSpPr>
        <p:spPr>
          <a:xfrm rot="19908273">
            <a:off x="10067943" y="1339570"/>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ight Arrow 44"/>
          <p:cNvSpPr/>
          <p:nvPr/>
        </p:nvSpPr>
        <p:spPr>
          <a:xfrm rot="19909902">
            <a:off x="7618632" y="2603515"/>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8642889" y="1580161"/>
            <a:ext cx="720069" cy="369332"/>
          </a:xfrm>
          <a:prstGeom prst="rect">
            <a:avLst/>
          </a:prstGeom>
          <a:noFill/>
        </p:spPr>
        <p:txBody>
          <a:bodyPr wrap="none" rtlCol="0">
            <a:spAutoFit/>
          </a:bodyPr>
          <a:lstStyle/>
          <a:p>
            <a:r>
              <a:rPr lang="en-US" b="1" dirty="0" smtClean="0"/>
              <a:t>m=±1</a:t>
            </a:r>
            <a:endParaRPr lang="en-US" b="1" dirty="0"/>
          </a:p>
        </p:txBody>
      </p:sp>
      <p:cxnSp>
        <p:nvCxnSpPr>
          <p:cNvPr id="47" name="Straight Arrow Connector 46"/>
          <p:cNvCxnSpPr/>
          <p:nvPr/>
        </p:nvCxnSpPr>
        <p:spPr>
          <a:xfrm flipV="1">
            <a:off x="8274907" y="2280440"/>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9486109" y="1858249"/>
            <a:ext cx="569387" cy="400110"/>
          </a:xfrm>
          <a:prstGeom prst="rect">
            <a:avLst/>
          </a:prstGeom>
          <a:noFill/>
        </p:spPr>
        <p:txBody>
          <a:bodyPr wrap="none" rtlCol="0">
            <a:spAutoFit/>
          </a:bodyPr>
          <a:lstStyle/>
          <a:p>
            <a:r>
              <a:rPr lang="en-US" sz="2000" b="1" dirty="0" err="1" smtClean="0">
                <a:solidFill>
                  <a:schemeClr val="accent2">
                    <a:lumMod val="75000"/>
                  </a:schemeClr>
                </a:solidFill>
              </a:rPr>
              <a:t>θ,φ</a:t>
            </a:r>
            <a:endParaRPr lang="en-US" sz="2000" b="1" dirty="0">
              <a:solidFill>
                <a:schemeClr val="accent2">
                  <a:lumMod val="75000"/>
                </a:schemeClr>
              </a:solidFill>
            </a:endParaRPr>
          </a:p>
        </p:txBody>
      </p:sp>
      <p:sp>
        <p:nvSpPr>
          <p:cNvPr id="51" name="Oval 50"/>
          <p:cNvSpPr/>
          <p:nvPr/>
        </p:nvSpPr>
        <p:spPr>
          <a:xfrm>
            <a:off x="8728049" y="1950255"/>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8743076" y="1941132"/>
            <a:ext cx="519694" cy="369332"/>
          </a:xfrm>
          <a:prstGeom prst="rect">
            <a:avLst/>
          </a:prstGeom>
          <a:noFill/>
        </p:spPr>
        <p:txBody>
          <a:bodyPr wrap="none" rtlCol="0">
            <a:spAutoFit/>
          </a:bodyPr>
          <a:lstStyle/>
          <a:p>
            <a:r>
              <a:rPr lang="en-US" b="1" dirty="0" smtClean="0">
                <a:solidFill>
                  <a:schemeClr val="accent1">
                    <a:lumMod val="20000"/>
                    <a:lumOff val="80000"/>
                  </a:schemeClr>
                </a:solidFill>
              </a:rPr>
              <a:t>J/</a:t>
            </a:r>
            <a:r>
              <a:rPr lang="en-US" b="1" dirty="0" smtClean="0">
                <a:solidFill>
                  <a:schemeClr val="accent1">
                    <a:lumMod val="20000"/>
                    <a:lumOff val="80000"/>
                  </a:schemeClr>
                </a:solidFill>
                <a:latin typeface="Symbol" charset="2"/>
                <a:ea typeface="Symbol" charset="2"/>
                <a:cs typeface="Symbol" charset="2"/>
              </a:rPr>
              <a:t>y</a:t>
            </a:r>
            <a:endParaRPr lang="en-US" b="1" dirty="0">
              <a:solidFill>
                <a:schemeClr val="accent1">
                  <a:lumMod val="20000"/>
                  <a:lumOff val="80000"/>
                </a:schemeClr>
              </a:solidFill>
              <a:latin typeface="Symbol" charset="2"/>
              <a:ea typeface="Symbol" charset="2"/>
              <a:cs typeface="Symbol" charset="2"/>
            </a:endParaRPr>
          </a:p>
        </p:txBody>
      </p:sp>
      <p:cxnSp>
        <p:nvCxnSpPr>
          <p:cNvPr id="53" name="Straight Arrow Connector 52"/>
          <p:cNvCxnSpPr/>
          <p:nvPr/>
        </p:nvCxnSpPr>
        <p:spPr>
          <a:xfrm flipV="1">
            <a:off x="7328959" y="2480000"/>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4" name="Right Arrow 53"/>
          <p:cNvSpPr/>
          <p:nvPr/>
        </p:nvSpPr>
        <p:spPr>
          <a:xfrm rot="9142866">
            <a:off x="10286278" y="2594918"/>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ight Arrow 54"/>
          <p:cNvSpPr/>
          <p:nvPr/>
        </p:nvSpPr>
        <p:spPr>
          <a:xfrm rot="9113449">
            <a:off x="7877694" y="3829607"/>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8861224" y="2835509"/>
            <a:ext cx="720069" cy="369332"/>
          </a:xfrm>
          <a:prstGeom prst="rect">
            <a:avLst/>
          </a:prstGeom>
          <a:noFill/>
        </p:spPr>
        <p:txBody>
          <a:bodyPr wrap="none" rtlCol="0">
            <a:spAutoFit/>
          </a:bodyPr>
          <a:lstStyle/>
          <a:p>
            <a:r>
              <a:rPr lang="en-US" b="1" dirty="0" smtClean="0"/>
              <a:t>m=±1</a:t>
            </a:r>
            <a:endParaRPr lang="en-US" b="1" dirty="0"/>
          </a:p>
        </p:txBody>
      </p:sp>
      <p:cxnSp>
        <p:nvCxnSpPr>
          <p:cNvPr id="57" name="Straight Arrow Connector 56"/>
          <p:cNvCxnSpPr/>
          <p:nvPr/>
        </p:nvCxnSpPr>
        <p:spPr>
          <a:xfrm flipV="1">
            <a:off x="8493242" y="3405162"/>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9837564" y="2996425"/>
            <a:ext cx="569387" cy="400110"/>
          </a:xfrm>
          <a:prstGeom prst="rect">
            <a:avLst/>
          </a:prstGeom>
          <a:noFill/>
        </p:spPr>
        <p:txBody>
          <a:bodyPr wrap="none" rtlCol="0">
            <a:spAutoFit/>
          </a:bodyPr>
          <a:lstStyle/>
          <a:p>
            <a:r>
              <a:rPr lang="en-US" sz="2000" b="1" dirty="0" err="1" smtClean="0">
                <a:solidFill>
                  <a:schemeClr val="accent2">
                    <a:lumMod val="75000"/>
                  </a:schemeClr>
                </a:solidFill>
              </a:rPr>
              <a:t>θ,φ</a:t>
            </a:r>
            <a:endParaRPr lang="en-US" sz="2000" b="1" dirty="0">
              <a:solidFill>
                <a:schemeClr val="accent2">
                  <a:lumMod val="75000"/>
                </a:schemeClr>
              </a:solidFill>
            </a:endParaRPr>
          </a:p>
        </p:txBody>
      </p:sp>
      <p:sp>
        <p:nvSpPr>
          <p:cNvPr id="59" name="Oval 58"/>
          <p:cNvSpPr/>
          <p:nvPr/>
        </p:nvSpPr>
        <p:spPr>
          <a:xfrm>
            <a:off x="8946384" y="3205603"/>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8961411" y="3196480"/>
            <a:ext cx="519694" cy="369332"/>
          </a:xfrm>
          <a:prstGeom prst="rect">
            <a:avLst/>
          </a:prstGeom>
          <a:noFill/>
        </p:spPr>
        <p:txBody>
          <a:bodyPr wrap="none" rtlCol="0">
            <a:spAutoFit/>
          </a:bodyPr>
          <a:lstStyle/>
          <a:p>
            <a:r>
              <a:rPr lang="en-US" b="1" dirty="0" smtClean="0">
                <a:solidFill>
                  <a:schemeClr val="accent1">
                    <a:lumMod val="20000"/>
                    <a:lumOff val="80000"/>
                  </a:schemeClr>
                </a:solidFill>
              </a:rPr>
              <a:t>J/</a:t>
            </a:r>
            <a:r>
              <a:rPr lang="en-US" b="1" dirty="0" smtClean="0">
                <a:solidFill>
                  <a:schemeClr val="accent1">
                    <a:lumMod val="20000"/>
                    <a:lumOff val="80000"/>
                  </a:schemeClr>
                </a:solidFill>
                <a:latin typeface="Symbol" charset="2"/>
                <a:ea typeface="Symbol" charset="2"/>
                <a:cs typeface="Symbol" charset="2"/>
              </a:rPr>
              <a:t>y</a:t>
            </a:r>
            <a:endParaRPr lang="en-US" b="1" dirty="0">
              <a:solidFill>
                <a:schemeClr val="accent1">
                  <a:lumMod val="20000"/>
                  <a:lumOff val="80000"/>
                </a:schemeClr>
              </a:solidFill>
              <a:latin typeface="Symbol" charset="2"/>
              <a:ea typeface="Symbol" charset="2"/>
              <a:cs typeface="Symbol" charset="2"/>
            </a:endParaRPr>
          </a:p>
        </p:txBody>
      </p:sp>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7208402" y="2308780"/>
            <a:ext cx="806541" cy="414170"/>
          </a:xfrm>
          <a:prstGeom prst="rect">
            <a:avLst/>
          </a:prstGeom>
        </p:spPr>
      </p:pic>
      <p:pic>
        <p:nvPicPr>
          <p:cNvPr id="62" name="Pictur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10075863" y="2227348"/>
            <a:ext cx="806541" cy="414170"/>
          </a:xfrm>
          <a:prstGeom prst="rect">
            <a:avLst/>
          </a:prstGeom>
        </p:spPr>
      </p:pic>
      <p:sp>
        <p:nvSpPr>
          <p:cNvPr id="63" name="TextBox 62"/>
          <p:cNvSpPr txBox="1"/>
          <p:nvPr/>
        </p:nvSpPr>
        <p:spPr>
          <a:xfrm>
            <a:off x="8005521" y="1773754"/>
            <a:ext cx="761747" cy="461665"/>
          </a:xfrm>
          <a:prstGeom prst="rect">
            <a:avLst/>
          </a:prstGeom>
          <a:noFill/>
        </p:spPr>
        <p:txBody>
          <a:bodyPr wrap="none" rtlCol="0">
            <a:spAutoFit/>
          </a:bodyPr>
          <a:lstStyle/>
          <a:p>
            <a:r>
              <a:rPr lang="en-US" sz="2400" b="1" dirty="0"/>
              <a:t>A</a:t>
            </a:r>
            <a:r>
              <a:rPr lang="en-US" sz="2400" b="1" baseline="-25000" dirty="0"/>
              <a:t>½ </a:t>
            </a:r>
            <a:r>
              <a:rPr lang="en-US" sz="2400" b="1" baseline="-25000" dirty="0" smtClean="0"/>
              <a:t>-½</a:t>
            </a:r>
            <a:endParaRPr lang="en-US" sz="2400" dirty="0"/>
          </a:p>
        </p:txBody>
      </p:sp>
      <p:sp>
        <p:nvSpPr>
          <p:cNvPr id="64" name="TextBox 63"/>
          <p:cNvSpPr txBox="1"/>
          <p:nvPr/>
        </p:nvSpPr>
        <p:spPr>
          <a:xfrm>
            <a:off x="8188356" y="2941930"/>
            <a:ext cx="758028" cy="461665"/>
          </a:xfrm>
          <a:prstGeom prst="rect">
            <a:avLst/>
          </a:prstGeom>
          <a:noFill/>
        </p:spPr>
        <p:txBody>
          <a:bodyPr wrap="none" rtlCol="0">
            <a:spAutoFit/>
          </a:bodyPr>
          <a:lstStyle/>
          <a:p>
            <a:r>
              <a:rPr lang="en-US" sz="2400" b="1" dirty="0" smtClean="0"/>
              <a:t>A</a:t>
            </a:r>
            <a:r>
              <a:rPr lang="en-US" sz="2400" b="1" baseline="-25000" dirty="0" smtClean="0"/>
              <a:t>-½ ½</a:t>
            </a:r>
            <a:endParaRPr lang="en-US" sz="2400" dirty="0"/>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00773">
            <a:off x="7650486" y="3564575"/>
            <a:ext cx="725654" cy="372633"/>
          </a:xfrm>
          <a:prstGeom prst="rect">
            <a:avLst/>
          </a:prstGeom>
        </p:spPr>
      </p:pic>
      <p:sp>
        <p:nvSpPr>
          <p:cNvPr id="67" name="TextBox 66"/>
          <p:cNvSpPr txBox="1"/>
          <p:nvPr/>
        </p:nvSpPr>
        <p:spPr>
          <a:xfrm>
            <a:off x="2471911" y="3996078"/>
            <a:ext cx="2405915" cy="461665"/>
          </a:xfrm>
          <a:prstGeom prst="rect">
            <a:avLst/>
          </a:prstGeom>
          <a:noFill/>
        </p:spPr>
        <p:txBody>
          <a:bodyPr wrap="none" rtlCol="0">
            <a:spAutoFit/>
          </a:bodyPr>
          <a:lstStyle/>
          <a:p>
            <a:r>
              <a:rPr lang="en-US" sz="2000" b="1" dirty="0" smtClean="0"/>
              <a:t>parity: </a:t>
            </a:r>
            <a:r>
              <a:rPr lang="en-US" sz="2400" b="1" dirty="0" smtClean="0"/>
              <a:t>A</a:t>
            </a:r>
            <a:r>
              <a:rPr lang="en-US" sz="2400" b="1" baseline="-25000" dirty="0" smtClean="0"/>
              <a:t>½ ½</a:t>
            </a:r>
            <a:r>
              <a:rPr lang="en-US" sz="2400" b="1" dirty="0" smtClean="0"/>
              <a:t> =A</a:t>
            </a:r>
            <a:r>
              <a:rPr lang="en-US" sz="2400" b="1" baseline="-25000" dirty="0" smtClean="0"/>
              <a:t>-½ -½</a:t>
            </a:r>
            <a:endParaRPr lang="en-US" sz="2400" dirty="0"/>
          </a:p>
        </p:txBody>
      </p:sp>
      <p:sp>
        <p:nvSpPr>
          <p:cNvPr id="68" name="TextBox 67"/>
          <p:cNvSpPr txBox="1"/>
          <p:nvPr/>
        </p:nvSpPr>
        <p:spPr>
          <a:xfrm>
            <a:off x="8669403" y="3792433"/>
            <a:ext cx="2336986" cy="461665"/>
          </a:xfrm>
          <a:prstGeom prst="rect">
            <a:avLst/>
          </a:prstGeom>
          <a:noFill/>
        </p:spPr>
        <p:txBody>
          <a:bodyPr wrap="none" rtlCol="0">
            <a:spAutoFit/>
          </a:bodyPr>
          <a:lstStyle/>
          <a:p>
            <a:r>
              <a:rPr lang="en-US" sz="2000" b="1" dirty="0" smtClean="0"/>
              <a:t>parity: </a:t>
            </a:r>
            <a:r>
              <a:rPr lang="en-US" sz="2400" b="1" dirty="0" smtClean="0"/>
              <a:t>A</a:t>
            </a:r>
            <a:r>
              <a:rPr lang="en-US" sz="2400" b="1" baseline="-25000" dirty="0" smtClean="0"/>
              <a:t>½</a:t>
            </a:r>
            <a:r>
              <a:rPr lang="en-US" sz="2400" b="1" dirty="0" smtClean="0"/>
              <a:t> </a:t>
            </a:r>
            <a:r>
              <a:rPr lang="en-US" sz="2400" b="1" baseline="-25000" dirty="0" smtClean="0"/>
              <a:t>-½</a:t>
            </a:r>
            <a:r>
              <a:rPr lang="en-US" sz="2400" b="1" dirty="0" smtClean="0"/>
              <a:t> =A</a:t>
            </a:r>
            <a:r>
              <a:rPr lang="en-US" sz="2400" b="1" baseline="-25000" dirty="0" smtClean="0"/>
              <a:t>-½ ½</a:t>
            </a:r>
            <a:endParaRPr lang="en-US" sz="2400" dirty="0"/>
          </a:p>
        </p:txBody>
      </p:sp>
      <p:pic>
        <p:nvPicPr>
          <p:cNvPr id="69" name="Picture 68"/>
          <p:cNvPicPr>
            <a:picLocks noChangeAspect="1"/>
          </p:cNvPicPr>
          <p:nvPr/>
        </p:nvPicPr>
        <p:blipFill>
          <a:blip r:embed="rId5"/>
          <a:stretch>
            <a:fillRect/>
          </a:stretch>
        </p:blipFill>
        <p:spPr>
          <a:xfrm>
            <a:off x="599042" y="5461727"/>
            <a:ext cx="9926128" cy="1023088"/>
          </a:xfrm>
          <a:prstGeom prst="rect">
            <a:avLst/>
          </a:prstGeom>
        </p:spPr>
      </p:pic>
      <p:sp>
        <p:nvSpPr>
          <p:cNvPr id="70" name="TextBox 69"/>
          <p:cNvSpPr txBox="1"/>
          <p:nvPr/>
        </p:nvSpPr>
        <p:spPr>
          <a:xfrm>
            <a:off x="2965082" y="4814638"/>
            <a:ext cx="5677807" cy="461665"/>
          </a:xfrm>
          <a:prstGeom prst="rect">
            <a:avLst/>
          </a:prstGeom>
          <a:noFill/>
        </p:spPr>
        <p:txBody>
          <a:bodyPr wrap="square" rtlCol="0">
            <a:spAutoFit/>
          </a:bodyPr>
          <a:lstStyle/>
          <a:p>
            <a:r>
              <a:rPr lang="en-US" sz="2400" b="1" dirty="0" smtClean="0"/>
              <a:t> </a:t>
            </a:r>
            <a:r>
              <a:rPr lang="en-US" sz="2400" b="1" dirty="0" smtClean="0">
                <a:latin typeface="Symbol" charset="2"/>
                <a:ea typeface="Symbol" charset="2"/>
                <a:cs typeface="Symbol" charset="2"/>
              </a:rPr>
              <a:t> D</a:t>
            </a:r>
            <a:r>
              <a:rPr lang="en-US" sz="2400" b="1" dirty="0" smtClean="0"/>
              <a:t>= complex phase between A</a:t>
            </a:r>
            <a:r>
              <a:rPr lang="en-US" sz="2400" b="1" baseline="-25000" dirty="0" smtClean="0"/>
              <a:t>½</a:t>
            </a:r>
            <a:r>
              <a:rPr lang="en-US" sz="2400" b="1" dirty="0" smtClean="0"/>
              <a:t> </a:t>
            </a:r>
            <a:r>
              <a:rPr lang="en-US" sz="2400" b="1" baseline="-25000" dirty="0" smtClean="0"/>
              <a:t>½</a:t>
            </a:r>
            <a:r>
              <a:rPr lang="en-US" sz="2400" b="1" dirty="0" smtClean="0"/>
              <a:t> and A</a:t>
            </a:r>
            <a:r>
              <a:rPr lang="en-US" sz="2400" b="1" baseline="-25000" dirty="0" smtClean="0"/>
              <a:t>½ -½</a:t>
            </a:r>
            <a:endParaRPr lang="en-US" sz="2400" dirty="0"/>
          </a:p>
        </p:txBody>
      </p:sp>
      <p:sp>
        <p:nvSpPr>
          <p:cNvPr id="4" name="幻灯片编号占位符 3"/>
          <p:cNvSpPr>
            <a:spLocks noGrp="1"/>
          </p:cNvSpPr>
          <p:nvPr>
            <p:ph type="sldNum" sz="quarter" idx="12"/>
          </p:nvPr>
        </p:nvSpPr>
        <p:spPr/>
        <p:txBody>
          <a:bodyPr/>
          <a:lstStyle/>
          <a:p>
            <a:fld id="{3880D999-AB6E-D04A-B8ED-211468A87D9E}" type="slidenum">
              <a:rPr kumimoji="1" lang="zh-CN" altLang="en-US" smtClean="0"/>
              <a:t>15</a:t>
            </a:fld>
            <a:endParaRPr kumimoji="1" lang="zh-CN" altLang="en-US"/>
          </a:p>
        </p:txBody>
      </p:sp>
      <p:pic>
        <p:nvPicPr>
          <p:cNvPr id="3" name="图片 2"/>
          <p:cNvPicPr>
            <a:picLocks noChangeAspect="1"/>
          </p:cNvPicPr>
          <p:nvPr/>
        </p:nvPicPr>
        <p:blipFill>
          <a:blip r:embed="rId6"/>
          <a:stretch>
            <a:fillRect/>
          </a:stretch>
        </p:blipFill>
        <p:spPr>
          <a:xfrm>
            <a:off x="3827942" y="113900"/>
            <a:ext cx="3559382" cy="478474"/>
          </a:xfrm>
          <a:prstGeom prst="rect">
            <a:avLst/>
          </a:prstGeom>
        </p:spPr>
      </p:pic>
    </p:spTree>
    <p:extLst>
      <p:ext uri="{BB962C8B-B14F-4D97-AF65-F5344CB8AC3E}">
        <p14:creationId xmlns:p14="http://schemas.microsoft.com/office/powerpoint/2010/main" val="4772382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045" y="-155810"/>
            <a:ext cx="10515600" cy="1325563"/>
          </a:xfrm>
        </p:spPr>
        <p:txBody>
          <a:bodyPr/>
          <a:lstStyle/>
          <a:p>
            <a:pPr algn="ctr"/>
            <a:r>
              <a:rPr lang="en-US" b="1" dirty="0" smtClean="0">
                <a:latin typeface="+mn-lt"/>
              </a:rPr>
              <a:t>if </a:t>
            </a:r>
            <a:r>
              <a:rPr lang="en-US" b="1" dirty="0" smtClean="0">
                <a:latin typeface="Symbol" charset="2"/>
                <a:ea typeface="Symbol" charset="2"/>
                <a:cs typeface="Symbol" charset="2"/>
              </a:rPr>
              <a:t>D</a:t>
            </a:r>
            <a:r>
              <a:rPr lang="en-US" b="1" dirty="0" smtClean="0">
                <a:latin typeface="+mn-lt"/>
              </a:rPr>
              <a:t> ≠ 0, </a:t>
            </a:r>
            <a:r>
              <a:rPr lang="en-US" b="1" dirty="0" smtClean="0">
                <a:latin typeface="Symbol" charset="2"/>
                <a:ea typeface="Symbol" charset="2"/>
                <a:cs typeface="Symbol" charset="2"/>
              </a:rPr>
              <a:t>L</a:t>
            </a:r>
            <a:r>
              <a:rPr lang="en-US" b="1" dirty="0" smtClean="0">
                <a:latin typeface="+mn-lt"/>
              </a:rPr>
              <a:t> and </a:t>
            </a:r>
            <a:r>
              <a:rPr lang="en-US" b="1" dirty="0" smtClean="0">
                <a:latin typeface="Symbol" charset="2"/>
                <a:ea typeface="Symbol" charset="2"/>
                <a:cs typeface="Symbol" charset="2"/>
              </a:rPr>
              <a:t>L</a:t>
            </a:r>
            <a:r>
              <a:rPr lang="en-US" b="1" dirty="0" smtClean="0">
                <a:latin typeface="+mn-lt"/>
              </a:rPr>
              <a:t> are transversely polarized</a:t>
            </a:r>
            <a:endParaRPr lang="en-US" b="1" dirty="0">
              <a:latin typeface="+mn-lt"/>
            </a:endParaRPr>
          </a:p>
        </p:txBody>
      </p:sp>
      <p:pic>
        <p:nvPicPr>
          <p:cNvPr id="7" name="Picture 6"/>
          <p:cNvPicPr>
            <a:picLocks noChangeAspect="1"/>
          </p:cNvPicPr>
          <p:nvPr/>
        </p:nvPicPr>
        <p:blipFill>
          <a:blip r:embed="rId2"/>
          <a:stretch>
            <a:fillRect/>
          </a:stretch>
        </p:blipFill>
        <p:spPr>
          <a:xfrm>
            <a:off x="162346" y="1323100"/>
            <a:ext cx="5803900" cy="3289300"/>
          </a:xfrm>
          <a:prstGeom prst="rect">
            <a:avLst/>
          </a:prstGeom>
        </p:spPr>
      </p:pic>
      <p:sp>
        <p:nvSpPr>
          <p:cNvPr id="8" name="Left Arrow 7"/>
          <p:cNvSpPr/>
          <p:nvPr/>
        </p:nvSpPr>
        <p:spPr>
          <a:xfrm rot="5400000">
            <a:off x="3460581" y="2191328"/>
            <a:ext cx="769257" cy="405199"/>
          </a:xfrm>
          <a:prstGeom prst="leftArrow">
            <a:avLst/>
          </a:prstGeom>
          <a:solidFill>
            <a:schemeClr val="accent1">
              <a:lumMod val="40000"/>
              <a:lumOff val="60000"/>
            </a:schemeClr>
          </a:solidFill>
          <a:ln w="603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5400000">
            <a:off x="1572081" y="2960585"/>
            <a:ext cx="769257" cy="405199"/>
          </a:xfrm>
          <a:prstGeom prst="leftArrow">
            <a:avLst/>
          </a:prstGeom>
          <a:solidFill>
            <a:schemeClr val="accent1">
              <a:lumMod val="40000"/>
              <a:lumOff val="60000"/>
            </a:schemeClr>
          </a:solidFill>
          <a:ln w="603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31111" y="1398090"/>
            <a:ext cx="5987473" cy="3170099"/>
          </a:xfrm>
          <a:prstGeom prst="rect">
            <a:avLst/>
          </a:prstGeom>
          <a:noFill/>
        </p:spPr>
        <p:txBody>
          <a:bodyPr wrap="none" rtlCol="0">
            <a:spAutoFit/>
          </a:bodyPr>
          <a:lstStyle/>
          <a:p>
            <a:r>
              <a:rPr lang="en-US" sz="2400" b="1" dirty="0" smtClean="0"/>
              <a:t>Polarization is:</a:t>
            </a:r>
          </a:p>
          <a:p>
            <a:r>
              <a:rPr lang="en-US" sz="2400" b="1" dirty="0" smtClean="0"/>
              <a:t>	perpendicular to the production plane</a:t>
            </a:r>
          </a:p>
          <a:p>
            <a:endParaRPr lang="en-US" sz="2400" b="1" dirty="0"/>
          </a:p>
          <a:p>
            <a:r>
              <a:rPr lang="en-US" sz="2400" b="1" dirty="0" smtClean="0"/>
              <a:t>	</a:t>
            </a:r>
            <a:r>
              <a:rPr lang="en-US" sz="2800" b="1" dirty="0" err="1" smtClean="0">
                <a:latin typeface="Symbol" charset="2"/>
                <a:ea typeface="Symbol" charset="2"/>
                <a:cs typeface="Symbol" charset="2"/>
              </a:rPr>
              <a:t>q</a:t>
            </a:r>
            <a:r>
              <a:rPr lang="en-US" sz="2400" b="1" baseline="-25000" dirty="0" err="1" smtClean="0">
                <a:latin typeface="Symbol" charset="2"/>
                <a:ea typeface="Symbol" charset="2"/>
                <a:cs typeface="Symbol" charset="2"/>
              </a:rPr>
              <a:t>L</a:t>
            </a:r>
            <a:r>
              <a:rPr lang="en-US" sz="2400" b="1" dirty="0" smtClean="0"/>
              <a:t>-dependent</a:t>
            </a:r>
          </a:p>
          <a:p>
            <a:endParaRPr lang="en-US" sz="2400" b="1" dirty="0"/>
          </a:p>
          <a:p>
            <a:r>
              <a:rPr lang="en-US" sz="2400" b="1" dirty="0" smtClean="0"/>
              <a:t>	Same direction for </a:t>
            </a:r>
            <a:r>
              <a:rPr lang="en-US" sz="2800" b="1" dirty="0" smtClean="0">
                <a:latin typeface="Symbol" charset="2"/>
                <a:ea typeface="Symbol" charset="2"/>
                <a:cs typeface="Symbol" charset="2"/>
              </a:rPr>
              <a:t>L</a:t>
            </a:r>
            <a:r>
              <a:rPr lang="en-US" sz="2400" b="1" dirty="0" smtClean="0"/>
              <a:t> and </a:t>
            </a:r>
            <a:r>
              <a:rPr lang="en-US" sz="2800" b="1" dirty="0" smtClean="0">
                <a:latin typeface="Symbol" charset="2"/>
                <a:ea typeface="Symbol" charset="2"/>
                <a:cs typeface="Symbol" charset="2"/>
              </a:rPr>
              <a:t>L</a:t>
            </a:r>
          </a:p>
          <a:p>
            <a:endParaRPr lang="en-US" sz="2400" b="1" dirty="0"/>
          </a:p>
          <a:p>
            <a:endParaRPr lang="en-US" sz="2400" b="1" dirty="0"/>
          </a:p>
        </p:txBody>
      </p:sp>
      <p:sp>
        <p:nvSpPr>
          <p:cNvPr id="11" name="TextBox 10"/>
          <p:cNvSpPr txBox="1"/>
          <p:nvPr/>
        </p:nvSpPr>
        <p:spPr>
          <a:xfrm rot="10800000">
            <a:off x="9657171" y="3316980"/>
            <a:ext cx="434714" cy="461665"/>
          </a:xfrm>
          <a:prstGeom prst="rect">
            <a:avLst/>
          </a:prstGeom>
          <a:noFill/>
        </p:spPr>
        <p:txBody>
          <a:bodyPr wrap="square" rtlCol="0">
            <a:spAutoFit/>
          </a:bodyPr>
          <a:lstStyle/>
          <a:p>
            <a:r>
              <a:rPr lang="en-US" sz="2400" b="1" dirty="0" smtClean="0"/>
              <a:t>_</a:t>
            </a:r>
            <a:endParaRPr lang="en-US" sz="2400" b="1" dirty="0"/>
          </a:p>
        </p:txBody>
      </p:sp>
      <p:sp>
        <p:nvSpPr>
          <p:cNvPr id="12" name="TextBox 11"/>
          <p:cNvSpPr txBox="1"/>
          <p:nvPr/>
        </p:nvSpPr>
        <p:spPr>
          <a:xfrm rot="10800000">
            <a:off x="4600000" y="113702"/>
            <a:ext cx="434714" cy="707886"/>
          </a:xfrm>
          <a:prstGeom prst="rect">
            <a:avLst/>
          </a:prstGeom>
          <a:noFill/>
        </p:spPr>
        <p:txBody>
          <a:bodyPr wrap="square" rtlCol="0">
            <a:spAutoFit/>
          </a:bodyPr>
          <a:lstStyle/>
          <a:p>
            <a:r>
              <a:rPr lang="en-US" sz="4000" b="1" dirty="0" smtClean="0"/>
              <a:t>_</a:t>
            </a:r>
            <a:endParaRPr lang="en-US" sz="4000" b="1" dirty="0"/>
          </a:p>
        </p:txBody>
      </p:sp>
      <p:pic>
        <p:nvPicPr>
          <p:cNvPr id="13" name="Picture 12"/>
          <p:cNvPicPr/>
          <p:nvPr/>
        </p:nvPicPr>
        <p:blipFill>
          <a:blip r:embed="rId3">
            <a:extLst>
              <a:ext uri="{28A0092B-C50C-407E-A947-70E740481C1C}">
                <a14:useLocalDpi xmlns:a14="http://schemas.microsoft.com/office/drawing/2010/main" val="0"/>
              </a:ext>
            </a:extLst>
          </a:blip>
          <a:srcRect/>
          <a:stretch>
            <a:fillRect/>
          </a:stretch>
        </p:blipFill>
        <p:spPr bwMode="auto">
          <a:xfrm>
            <a:off x="2063343" y="3940065"/>
            <a:ext cx="3806937" cy="2083579"/>
          </a:xfrm>
          <a:prstGeom prst="rect">
            <a:avLst/>
          </a:prstGeom>
          <a:noFill/>
          <a:ln>
            <a:noFill/>
          </a:ln>
        </p:spPr>
      </p:pic>
      <p:sp>
        <p:nvSpPr>
          <p:cNvPr id="4" name="幻灯片编号占位符 3"/>
          <p:cNvSpPr>
            <a:spLocks noGrp="1"/>
          </p:cNvSpPr>
          <p:nvPr>
            <p:ph type="sldNum" sz="quarter" idx="12"/>
          </p:nvPr>
        </p:nvSpPr>
        <p:spPr/>
        <p:txBody>
          <a:bodyPr/>
          <a:lstStyle/>
          <a:p>
            <a:fld id="{3880D999-AB6E-D04A-B8ED-211468A87D9E}" type="slidenum">
              <a:rPr kumimoji="1" lang="zh-CN" altLang="en-US" smtClean="0"/>
              <a:t>16</a:t>
            </a:fld>
            <a:endParaRPr kumimoji="1" lang="zh-CN" altLang="en-US"/>
          </a:p>
        </p:txBody>
      </p:sp>
    </p:spTree>
    <p:extLst>
      <p:ext uri="{BB962C8B-B14F-4D97-AF65-F5344CB8AC3E}">
        <p14:creationId xmlns:p14="http://schemas.microsoft.com/office/powerpoint/2010/main" val="660935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911"/>
            <a:ext cx="9863528" cy="987921"/>
          </a:xfrm>
        </p:spPr>
        <p:txBody>
          <a:bodyPr/>
          <a:lstStyle/>
          <a:p>
            <a:pPr algn="ctr"/>
            <a:r>
              <a:rPr lang="en-US" b="1" dirty="0" smtClean="0">
                <a:latin typeface="+mn-lt"/>
              </a:rPr>
              <a:t>Correlated 5-dim.</a:t>
            </a:r>
            <a:r>
              <a:rPr lang="en-US" b="1" dirty="0">
                <a:latin typeface="+mn-lt"/>
              </a:rPr>
              <a:t> </a:t>
            </a:r>
            <a:r>
              <a:rPr lang="en-US" b="1" dirty="0" smtClean="0">
                <a:latin typeface="+mn-lt"/>
              </a:rPr>
              <a:t>angular distribution</a:t>
            </a:r>
            <a:endParaRPr lang="en-US" b="1" dirty="0">
              <a:latin typeface="+mn-lt"/>
            </a:endParaRPr>
          </a:p>
        </p:txBody>
      </p:sp>
      <p:pic>
        <p:nvPicPr>
          <p:cNvPr id="46" name="Picture 45"/>
          <p:cNvPicPr>
            <a:picLocks noChangeAspect="1"/>
          </p:cNvPicPr>
          <p:nvPr/>
        </p:nvPicPr>
        <p:blipFill>
          <a:blip r:embed="rId3"/>
          <a:stretch>
            <a:fillRect/>
          </a:stretch>
        </p:blipFill>
        <p:spPr>
          <a:xfrm>
            <a:off x="3074908" y="1074043"/>
            <a:ext cx="9117092" cy="2591704"/>
          </a:xfrm>
          <a:prstGeom prst="rect">
            <a:avLst/>
          </a:prstGeom>
        </p:spPr>
      </p:pic>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0" y="1904360"/>
            <a:ext cx="4749888" cy="2957911"/>
          </a:xfrm>
          <a:prstGeom prst="rect">
            <a:avLst/>
          </a:prstGeom>
        </p:spPr>
      </p:pic>
      <p:sp>
        <p:nvSpPr>
          <p:cNvPr id="49" name="TextBox 48"/>
          <p:cNvSpPr txBox="1"/>
          <p:nvPr/>
        </p:nvSpPr>
        <p:spPr>
          <a:xfrm>
            <a:off x="5824306" y="3613262"/>
            <a:ext cx="5458546" cy="892552"/>
          </a:xfrm>
          <a:prstGeom prst="rect">
            <a:avLst/>
          </a:prstGeom>
          <a:noFill/>
        </p:spPr>
        <p:txBody>
          <a:bodyPr wrap="none" rtlCol="0">
            <a:spAutoFit/>
          </a:bodyPr>
          <a:lstStyle/>
          <a:p>
            <a:pPr algn="ctr"/>
            <a:r>
              <a:rPr lang="en-US" sz="2400" b="1" dirty="0" smtClean="0">
                <a:solidFill>
                  <a:srgbClr val="C00000"/>
                </a:solidFill>
                <a:latin typeface="Comic Sans MS" charset="0"/>
                <a:ea typeface="Comic Sans MS" charset="0"/>
                <a:cs typeface="Comic Sans MS" charset="0"/>
              </a:rPr>
              <a:t>polarization-term</a:t>
            </a:r>
          </a:p>
          <a:p>
            <a:pPr algn="ctr"/>
            <a:r>
              <a:rPr lang="en-US" sz="2400" b="1" dirty="0" smtClean="0">
                <a:solidFill>
                  <a:srgbClr val="C00000"/>
                </a:solidFill>
                <a:latin typeface="Comic Sans MS" charset="0"/>
                <a:ea typeface="Comic Sans MS" charset="0"/>
                <a:cs typeface="Comic Sans MS" charset="0"/>
              </a:rPr>
              <a:t>independent </a:t>
            </a:r>
            <a:r>
              <a:rPr lang="en-US" sz="2800" b="1" dirty="0" smtClean="0">
                <a:solidFill>
                  <a:srgbClr val="C00000"/>
                </a:solidFill>
                <a:latin typeface="Symbol" charset="2"/>
                <a:ea typeface="Symbol" charset="2"/>
                <a:cs typeface="Symbol" charset="2"/>
              </a:rPr>
              <a:t>a</a:t>
            </a:r>
            <a:r>
              <a:rPr lang="en-US" sz="2400" b="1" baseline="-25000" dirty="0" smtClean="0">
                <a:solidFill>
                  <a:srgbClr val="C00000"/>
                </a:solidFill>
                <a:latin typeface="Symbol" charset="2"/>
                <a:ea typeface="Symbol" charset="2"/>
                <a:cs typeface="Symbol" charset="2"/>
              </a:rPr>
              <a:t>-</a:t>
            </a:r>
            <a:r>
              <a:rPr lang="en-US" sz="2400" b="1" dirty="0" smtClean="0">
                <a:solidFill>
                  <a:srgbClr val="C00000"/>
                </a:solidFill>
                <a:latin typeface="Comic Sans MS" charset="0"/>
                <a:ea typeface="Comic Sans MS" charset="0"/>
                <a:cs typeface="Comic Sans MS" charset="0"/>
              </a:rPr>
              <a:t> and </a:t>
            </a:r>
            <a:r>
              <a:rPr lang="en-US" sz="2400" b="1" dirty="0" smtClean="0">
                <a:solidFill>
                  <a:srgbClr val="C00000"/>
                </a:solidFill>
                <a:latin typeface="Symbol" charset="2"/>
                <a:ea typeface="Symbol" charset="2"/>
                <a:cs typeface="Symbol" charset="2"/>
              </a:rPr>
              <a:t>a</a:t>
            </a:r>
            <a:r>
              <a:rPr lang="en-US" sz="2400" b="1" baseline="-25000" dirty="0" smtClean="0">
                <a:solidFill>
                  <a:srgbClr val="C00000"/>
                </a:solidFill>
                <a:latin typeface="Symbol" charset="2"/>
                <a:ea typeface="Symbol" charset="2"/>
                <a:cs typeface="Symbol" charset="2"/>
              </a:rPr>
              <a:t>+</a:t>
            </a:r>
            <a:r>
              <a:rPr lang="en-US" sz="2400" b="1" dirty="0" smtClean="0">
                <a:solidFill>
                  <a:srgbClr val="C00000"/>
                </a:solidFill>
                <a:latin typeface="Symbol" charset="2"/>
                <a:ea typeface="Symbol" charset="2"/>
                <a:cs typeface="Symbol" charset="2"/>
              </a:rPr>
              <a:t> </a:t>
            </a:r>
            <a:r>
              <a:rPr lang="en-US" sz="2400" b="1" dirty="0" smtClean="0">
                <a:solidFill>
                  <a:srgbClr val="C00000"/>
                </a:solidFill>
                <a:latin typeface="Comic Sans MS" charset="0"/>
                <a:ea typeface="Comic Sans MS" charset="0"/>
                <a:cs typeface="Comic Sans MS" charset="0"/>
              </a:rPr>
              <a:t>dependence</a:t>
            </a:r>
            <a:endParaRPr lang="en-US" sz="2400" b="1" dirty="0">
              <a:solidFill>
                <a:srgbClr val="C00000"/>
              </a:solidFill>
              <a:latin typeface="Comic Sans MS" charset="0"/>
              <a:ea typeface="Comic Sans MS" charset="0"/>
              <a:cs typeface="Comic Sans MS" charset="0"/>
            </a:endParaRPr>
          </a:p>
        </p:txBody>
      </p:sp>
      <p:sp>
        <p:nvSpPr>
          <p:cNvPr id="50" name="Rectangle 49"/>
          <p:cNvSpPr/>
          <p:nvPr/>
        </p:nvSpPr>
        <p:spPr>
          <a:xfrm>
            <a:off x="5611358" y="3098078"/>
            <a:ext cx="5213529" cy="539646"/>
          </a:xfrm>
          <a:prstGeom prst="rect">
            <a:avLst/>
          </a:prstGeom>
          <a:solidFill>
            <a:schemeClr val="accent2">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417758" y="4715612"/>
            <a:ext cx="308098" cy="307777"/>
          </a:xfrm>
          <a:prstGeom prst="rect">
            <a:avLst/>
          </a:prstGeom>
          <a:noFill/>
        </p:spPr>
        <p:txBody>
          <a:bodyPr wrap="none" rtlCol="0">
            <a:spAutoFit/>
          </a:bodyPr>
          <a:lstStyle/>
          <a:p>
            <a:r>
              <a:rPr lang="en-US" sz="1400" b="1" dirty="0" smtClean="0">
                <a:latin typeface="Symbol" charset="2"/>
                <a:ea typeface="Symbol" charset="2"/>
                <a:cs typeface="Symbol" charset="2"/>
              </a:rPr>
              <a:t>L</a:t>
            </a:r>
            <a:endParaRPr lang="en-US" sz="1400" b="1" dirty="0">
              <a:latin typeface="Symbol" charset="2"/>
              <a:ea typeface="Symbol" charset="2"/>
              <a:cs typeface="Symbol" charset="2"/>
            </a:endParaRPr>
          </a:p>
        </p:txBody>
      </p:sp>
      <p:pic>
        <p:nvPicPr>
          <p:cNvPr id="8" name="图片 7"/>
          <p:cNvPicPr>
            <a:picLocks noChangeAspect="1"/>
          </p:cNvPicPr>
          <p:nvPr/>
        </p:nvPicPr>
        <p:blipFill>
          <a:blip r:embed="rId5"/>
          <a:stretch>
            <a:fillRect/>
          </a:stretch>
        </p:blipFill>
        <p:spPr>
          <a:xfrm>
            <a:off x="7360518" y="4862271"/>
            <a:ext cx="4446617" cy="1117729"/>
          </a:xfrm>
          <a:prstGeom prst="rect">
            <a:avLst/>
          </a:prstGeom>
        </p:spPr>
      </p:pic>
      <p:pic>
        <p:nvPicPr>
          <p:cNvPr id="9" name="Picture 12"/>
          <p:cNvPicPr/>
          <p:nvPr/>
        </p:nvPicPr>
        <p:blipFill>
          <a:blip r:embed="rId6">
            <a:extLst>
              <a:ext uri="{28A0092B-C50C-407E-A947-70E740481C1C}">
                <a14:useLocalDpi xmlns:a14="http://schemas.microsoft.com/office/drawing/2010/main" val="0"/>
              </a:ext>
            </a:extLst>
          </a:blip>
          <a:srcRect/>
          <a:stretch>
            <a:fillRect/>
          </a:stretch>
        </p:blipFill>
        <p:spPr bwMode="auto">
          <a:xfrm>
            <a:off x="2795021" y="4509580"/>
            <a:ext cx="3806937" cy="2083579"/>
          </a:xfrm>
          <a:prstGeom prst="rect">
            <a:avLst/>
          </a:prstGeom>
          <a:noFill/>
          <a:ln>
            <a:noFill/>
          </a:ln>
        </p:spPr>
      </p:pic>
      <p:sp>
        <p:nvSpPr>
          <p:cNvPr id="4" name="幻灯片编号占位符 3"/>
          <p:cNvSpPr>
            <a:spLocks noGrp="1"/>
          </p:cNvSpPr>
          <p:nvPr>
            <p:ph type="sldNum" sz="quarter" idx="12"/>
          </p:nvPr>
        </p:nvSpPr>
        <p:spPr/>
        <p:txBody>
          <a:bodyPr/>
          <a:lstStyle/>
          <a:p>
            <a:fld id="{3880D999-AB6E-D04A-B8ED-211468A87D9E}" type="slidenum">
              <a:rPr kumimoji="1" lang="zh-CN" altLang="en-US" smtClean="0"/>
              <a:t>17</a:t>
            </a:fld>
            <a:endParaRPr kumimoji="1" lang="zh-CN" altLang="en-US"/>
          </a:p>
        </p:txBody>
      </p:sp>
    </p:spTree>
    <p:extLst>
      <p:ext uri="{BB962C8B-B14F-4D97-AF65-F5344CB8AC3E}">
        <p14:creationId xmlns:p14="http://schemas.microsoft.com/office/powerpoint/2010/main" val="13900017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dirty="0"/>
          </a:p>
        </p:txBody>
      </p:sp>
      <p:sp>
        <p:nvSpPr>
          <p:cNvPr id="5" name="幻灯片编号占位符 4"/>
          <p:cNvSpPr>
            <a:spLocks noGrp="1"/>
          </p:cNvSpPr>
          <p:nvPr>
            <p:ph type="sldNum" sz="quarter" idx="12"/>
          </p:nvPr>
        </p:nvSpPr>
        <p:spPr/>
        <p:txBody>
          <a:bodyPr/>
          <a:lstStyle/>
          <a:p>
            <a:fld id="{3880D999-AB6E-D04A-B8ED-211468A87D9E}" type="slidenum">
              <a:rPr kumimoji="1" lang="zh-CN" altLang="en-US" smtClean="0"/>
              <a:t>18</a:t>
            </a:fld>
            <a:endParaRPr kumimoji="1" lang="zh-CN" altLang="en-US"/>
          </a:p>
        </p:txBody>
      </p:sp>
      <p:pic>
        <p:nvPicPr>
          <p:cNvPr id="6" name="图片 5"/>
          <p:cNvPicPr>
            <a:picLocks noChangeAspect="1"/>
          </p:cNvPicPr>
          <p:nvPr/>
        </p:nvPicPr>
        <p:blipFill>
          <a:blip r:embed="rId2"/>
          <a:stretch>
            <a:fillRect/>
          </a:stretch>
        </p:blipFill>
        <p:spPr>
          <a:xfrm>
            <a:off x="506730" y="-22811"/>
            <a:ext cx="8606790" cy="4386472"/>
          </a:xfrm>
          <a:prstGeom prst="rect">
            <a:avLst/>
          </a:prstGeom>
        </p:spPr>
      </p:pic>
      <p:pic>
        <p:nvPicPr>
          <p:cNvPr id="7" name="图片 6"/>
          <p:cNvPicPr>
            <a:picLocks noChangeAspect="1"/>
          </p:cNvPicPr>
          <p:nvPr/>
        </p:nvPicPr>
        <p:blipFill>
          <a:blip r:embed="rId3"/>
          <a:stretch>
            <a:fillRect/>
          </a:stretch>
        </p:blipFill>
        <p:spPr>
          <a:xfrm>
            <a:off x="742545" y="3648026"/>
            <a:ext cx="4432300" cy="3086100"/>
          </a:xfrm>
          <a:prstGeom prst="rect">
            <a:avLst/>
          </a:prstGeom>
        </p:spPr>
      </p:pic>
      <p:pic>
        <p:nvPicPr>
          <p:cNvPr id="8" name="图片 7"/>
          <p:cNvPicPr>
            <a:picLocks noChangeAspect="1"/>
          </p:cNvPicPr>
          <p:nvPr/>
        </p:nvPicPr>
        <p:blipFill>
          <a:blip r:embed="rId4"/>
          <a:stretch>
            <a:fillRect/>
          </a:stretch>
        </p:blipFill>
        <p:spPr>
          <a:xfrm>
            <a:off x="5139110" y="3558932"/>
            <a:ext cx="3242310" cy="3338855"/>
          </a:xfrm>
          <a:prstGeom prst="rect">
            <a:avLst/>
          </a:prstGeom>
        </p:spPr>
      </p:pic>
      <p:sp>
        <p:nvSpPr>
          <p:cNvPr id="9" name="文本框 8"/>
          <p:cNvSpPr txBox="1"/>
          <p:nvPr/>
        </p:nvSpPr>
        <p:spPr>
          <a:xfrm>
            <a:off x="4810125" y="3230880"/>
            <a:ext cx="819455" cy="369332"/>
          </a:xfrm>
          <a:prstGeom prst="rect">
            <a:avLst/>
          </a:prstGeom>
          <a:solidFill>
            <a:schemeClr val="bg1"/>
          </a:solidFill>
        </p:spPr>
        <p:txBody>
          <a:bodyPr wrap="none" rtlCol="0">
            <a:spAutoFit/>
          </a:bodyPr>
          <a:lstStyle/>
          <a:p>
            <a:r>
              <a:rPr kumimoji="1" lang="en-US" altLang="zh-CN" smtClean="0"/>
              <a:t>            </a:t>
            </a:r>
            <a:endParaRPr kumimoji="1" lang="zh-CN" altLang="en-US" dirty="0"/>
          </a:p>
        </p:txBody>
      </p:sp>
      <p:sp>
        <p:nvSpPr>
          <p:cNvPr id="10" name="文本框 9"/>
          <p:cNvSpPr txBox="1"/>
          <p:nvPr/>
        </p:nvSpPr>
        <p:spPr>
          <a:xfrm>
            <a:off x="7940040" y="3230880"/>
            <a:ext cx="1189749" cy="369332"/>
          </a:xfrm>
          <a:prstGeom prst="rect">
            <a:avLst/>
          </a:prstGeom>
          <a:solidFill>
            <a:schemeClr val="bg1"/>
          </a:solidFill>
        </p:spPr>
        <p:txBody>
          <a:bodyPr wrap="none" rtlCol="0">
            <a:spAutoFit/>
          </a:bodyPr>
          <a:lstStyle/>
          <a:p>
            <a:r>
              <a:rPr kumimoji="1" lang="en-US" altLang="zh-CN" dirty="0" smtClean="0"/>
              <a:t>                   </a:t>
            </a:r>
            <a:endParaRPr kumimoji="1" lang="zh-CN" altLang="en-US" dirty="0"/>
          </a:p>
        </p:txBody>
      </p:sp>
      <p:sp>
        <p:nvSpPr>
          <p:cNvPr id="11" name="文本框 10"/>
          <p:cNvSpPr txBox="1"/>
          <p:nvPr/>
        </p:nvSpPr>
        <p:spPr>
          <a:xfrm>
            <a:off x="8439785" y="3415546"/>
            <a:ext cx="660758" cy="369332"/>
          </a:xfrm>
          <a:prstGeom prst="rect">
            <a:avLst/>
          </a:prstGeom>
          <a:solidFill>
            <a:schemeClr val="bg1"/>
          </a:solidFill>
        </p:spPr>
        <p:txBody>
          <a:bodyPr wrap="none" rtlCol="0">
            <a:spAutoFit/>
          </a:bodyPr>
          <a:lstStyle/>
          <a:p>
            <a:r>
              <a:rPr kumimoji="1" lang="en-US" altLang="zh-CN" dirty="0" smtClean="0"/>
              <a:t>         </a:t>
            </a:r>
            <a:endParaRPr kumimoji="1" lang="zh-CN" altLang="en-US" dirty="0"/>
          </a:p>
        </p:txBody>
      </p:sp>
      <p:sp>
        <p:nvSpPr>
          <p:cNvPr id="3" name="文本框 2"/>
          <p:cNvSpPr txBox="1"/>
          <p:nvPr/>
        </p:nvSpPr>
        <p:spPr>
          <a:xfrm>
            <a:off x="8361965" y="3415546"/>
            <a:ext cx="607859" cy="646331"/>
          </a:xfrm>
          <a:prstGeom prst="rect">
            <a:avLst/>
          </a:prstGeom>
          <a:solidFill>
            <a:schemeClr val="bg1"/>
          </a:solidFill>
        </p:spPr>
        <p:txBody>
          <a:bodyPr wrap="none" rtlCol="0">
            <a:spAutoFit/>
          </a:bodyPr>
          <a:lstStyle/>
          <a:p>
            <a:r>
              <a:rPr kumimoji="1" lang="en-US" altLang="zh-CN" dirty="0" smtClean="0"/>
              <a:t>       </a:t>
            </a:r>
          </a:p>
          <a:p>
            <a:r>
              <a:rPr kumimoji="1" lang="en-US" altLang="zh-CN" dirty="0" smtClean="0"/>
              <a:t>        </a:t>
            </a:r>
            <a:endParaRPr kumimoji="1" lang="zh-CN" altLang="en-US" dirty="0"/>
          </a:p>
        </p:txBody>
      </p:sp>
    </p:spTree>
    <p:extLst>
      <p:ext uri="{BB962C8B-B14F-4D97-AF65-F5344CB8AC3E}">
        <p14:creationId xmlns:p14="http://schemas.microsoft.com/office/powerpoint/2010/main" val="1601591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a:xfrm>
                <a:off x="56807" y="0"/>
                <a:ext cx="10515600" cy="1325563"/>
              </a:xfrm>
            </p:spPr>
            <p:txBody>
              <a:bodyPr/>
              <a:lstStyle/>
              <a:p>
                <a:r>
                  <a:rPr lang="en-US" b="1" dirty="0" smtClean="0">
                    <a:latin typeface="+mn-lt"/>
                  </a:rPr>
                  <a:t>BESIII results with 1.3 billion </a:t>
                </a:r>
                <a14:m>
                  <m:oMath xmlns:m="http://schemas.openxmlformats.org/officeDocument/2006/math">
                    <m:r>
                      <a:rPr lang="en-US" altLang="zh-CN" b="1" i="1" kern="100">
                        <a:solidFill>
                          <a:srgbClr val="002060"/>
                        </a:solidFill>
                        <a:latin typeface="Cambria Math" charset="0"/>
                        <a:ea typeface="Heiti SC Light" charset="-122"/>
                        <a:cs typeface="Heiti SC Light" charset="-122"/>
                      </a:rPr>
                      <m:t>𝑱</m:t>
                    </m:r>
                    <m:r>
                      <a:rPr lang="en-US" altLang="zh-CN" b="1" i="1" kern="100">
                        <a:solidFill>
                          <a:srgbClr val="002060"/>
                        </a:solidFill>
                        <a:latin typeface="Cambria Math" charset="0"/>
                        <a:ea typeface="Heiti SC Light" charset="-122"/>
                        <a:cs typeface="Heiti SC Light" charset="-122"/>
                      </a:rPr>
                      <m:t>/</m:t>
                    </m:r>
                    <m:r>
                      <a:rPr lang="en-US" altLang="zh-CN" b="1" i="1" kern="100">
                        <a:solidFill>
                          <a:srgbClr val="002060"/>
                        </a:solidFill>
                        <a:latin typeface="Cambria Math" charset="0"/>
                        <a:ea typeface="Heiti SC Light" charset="-122"/>
                        <a:cs typeface="Heiti SC Light" charset="-122"/>
                      </a:rPr>
                      <m:t>𝝍</m:t>
                    </m:r>
                  </m:oMath>
                </a14:m>
                <a:r>
                  <a:rPr kumimoji="1" lang="en-US" altLang="zh-CN" b="1" dirty="0">
                    <a:solidFill>
                      <a:srgbClr val="002060"/>
                    </a:solidFill>
                    <a:latin typeface="Heiti SC Light" charset="-122"/>
                    <a:ea typeface="Heiti SC Light" charset="-122"/>
                    <a:cs typeface="Heiti SC Light" charset="-122"/>
                  </a:rPr>
                  <a:t> </a:t>
                </a:r>
                <a:endParaRPr lang="en-US" b="1" dirty="0">
                  <a:latin typeface="+mn-lt"/>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56807" y="0"/>
                <a:ext cx="10515600" cy="1325563"/>
              </a:xfrm>
              <a:blipFill rotWithShape="0">
                <a:blip r:embed="rId2"/>
                <a:stretch>
                  <a:fillRect l="-2319"/>
                </a:stretch>
              </a:blipFill>
            </p:spPr>
            <p:txBody>
              <a:bodyPr/>
              <a:lstStyle/>
              <a:p>
                <a:r>
                  <a:rPr lang="zh-CN" altLang="en-US">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11" y="1097734"/>
            <a:ext cx="5671112" cy="3548971"/>
          </a:xfrm>
          <a:prstGeom prst="rect">
            <a:avLst/>
          </a:prstGeom>
        </p:spPr>
      </p:pic>
      <p:sp>
        <p:nvSpPr>
          <p:cNvPr id="8" name="Rectangle 7"/>
          <p:cNvSpPr/>
          <p:nvPr/>
        </p:nvSpPr>
        <p:spPr>
          <a:xfrm>
            <a:off x="606118" y="4146621"/>
            <a:ext cx="5211022" cy="378719"/>
          </a:xfrm>
          <a:prstGeom prst="rect">
            <a:avLst/>
          </a:prstGeom>
          <a:solidFill>
            <a:schemeClr val="accent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8618" y="1614578"/>
            <a:ext cx="5845905" cy="448772"/>
          </a:xfrm>
          <a:prstGeom prst="rect">
            <a:avLst/>
          </a:prstGeom>
          <a:solidFill>
            <a:schemeClr val="accent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8814" y="2536078"/>
            <a:ext cx="5311790" cy="382222"/>
          </a:xfrm>
          <a:prstGeom prst="rect">
            <a:avLst/>
          </a:prstGeom>
          <a:solidFill>
            <a:schemeClr val="accent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35819" y="1402970"/>
            <a:ext cx="3549561" cy="707886"/>
          </a:xfrm>
          <a:prstGeom prst="rect">
            <a:avLst/>
          </a:prstGeom>
          <a:noFill/>
        </p:spPr>
        <p:txBody>
          <a:bodyPr wrap="none" rtlCol="0">
            <a:spAutoFit/>
          </a:bodyPr>
          <a:lstStyle/>
          <a:p>
            <a:r>
              <a:rPr lang="en-US" sz="2000" b="1" dirty="0" smtClean="0">
                <a:solidFill>
                  <a:srgbClr val="941100"/>
                </a:solidFill>
                <a:ea typeface="Comic Sans MS" charset="0"/>
                <a:cs typeface="Comic Sans MS" charset="0"/>
                <a:sym typeface="Wingdings"/>
              </a:rPr>
              <a:t></a:t>
            </a:r>
            <a:r>
              <a:rPr lang="en-US" sz="1600" b="1" dirty="0" smtClean="0">
                <a:solidFill>
                  <a:srgbClr val="941100"/>
                </a:solidFill>
                <a:ea typeface="Comic Sans MS" charset="0"/>
                <a:cs typeface="Comic Sans MS" charset="0"/>
                <a:sym typeface="Wingdings"/>
              </a:rPr>
              <a:t> </a:t>
            </a:r>
            <a:r>
              <a:rPr lang="en-US" sz="2000" b="1" dirty="0" smtClean="0">
                <a:solidFill>
                  <a:srgbClr val="941100"/>
                </a:solidFill>
                <a:ea typeface="Comic Sans MS" charset="0"/>
                <a:cs typeface="Comic Sans MS" charset="0"/>
                <a:sym typeface="Wingdings"/>
              </a:rPr>
              <a:t>1) </a:t>
            </a:r>
            <a:r>
              <a:rPr lang="en-US" sz="2000" b="1" dirty="0" smtClean="0">
                <a:solidFill>
                  <a:srgbClr val="941100"/>
                </a:solidFill>
                <a:ea typeface="Comic Sans MS" charset="0"/>
                <a:cs typeface="Comic Sans MS" charset="0"/>
              </a:rPr>
              <a:t>3x precision improvement</a:t>
            </a:r>
          </a:p>
          <a:p>
            <a:r>
              <a:rPr lang="en-US" sz="2000" b="1" dirty="0">
                <a:solidFill>
                  <a:srgbClr val="941100"/>
                </a:solidFill>
                <a:ea typeface="Comic Sans MS" charset="0"/>
                <a:cs typeface="Comic Sans MS" charset="0"/>
              </a:rPr>
              <a:t>	</a:t>
            </a:r>
            <a:r>
              <a:rPr lang="en-US" sz="2000" b="1" dirty="0" smtClean="0">
                <a:solidFill>
                  <a:srgbClr val="941100"/>
                </a:solidFill>
                <a:ea typeface="Comic Sans MS" charset="0"/>
                <a:cs typeface="Comic Sans MS" charset="0"/>
              </a:rPr>
              <a:t> -same data sample-</a:t>
            </a:r>
            <a:endParaRPr lang="en-US" sz="2000" b="1" dirty="0">
              <a:solidFill>
                <a:srgbClr val="941100"/>
              </a:solidFill>
              <a:ea typeface="Comic Sans MS" charset="0"/>
              <a:cs typeface="Comic Sans MS" charset="0"/>
            </a:endParaRPr>
          </a:p>
        </p:txBody>
      </p:sp>
      <p:sp>
        <p:nvSpPr>
          <p:cNvPr id="10" name="TextBox 9"/>
          <p:cNvSpPr txBox="1"/>
          <p:nvPr/>
        </p:nvSpPr>
        <p:spPr>
          <a:xfrm>
            <a:off x="6741127" y="2525284"/>
            <a:ext cx="4313822" cy="769441"/>
          </a:xfrm>
          <a:prstGeom prst="rect">
            <a:avLst/>
          </a:prstGeom>
          <a:noFill/>
        </p:spPr>
        <p:txBody>
          <a:bodyPr wrap="square" rtlCol="0">
            <a:spAutoFit/>
          </a:bodyPr>
          <a:lstStyle/>
          <a:p>
            <a:pPr marL="342900" indent="-342900">
              <a:buFont typeface="Wingdings" charset="2"/>
              <a:buChar char="ç"/>
            </a:pPr>
            <a:r>
              <a:rPr lang="en-US" sz="2000" b="1" dirty="0" smtClean="0">
                <a:solidFill>
                  <a:srgbClr val="941100"/>
                </a:solidFill>
                <a:latin typeface="Comic Sans MS" charset="0"/>
                <a:ea typeface="Comic Sans MS" charset="0"/>
                <a:cs typeface="Comic Sans MS" charset="0"/>
                <a:sym typeface="Wingdings"/>
              </a:rPr>
              <a:t>2) ~7</a:t>
            </a:r>
            <a:r>
              <a:rPr lang="en-US" sz="2400" b="1" dirty="0" smtClean="0">
                <a:solidFill>
                  <a:srgbClr val="941100"/>
                </a:solidFill>
                <a:latin typeface="Symbol" charset="2"/>
                <a:ea typeface="Symbol" charset="2"/>
                <a:cs typeface="Symbol" charset="2"/>
                <a:sym typeface="Wingdings"/>
              </a:rPr>
              <a:t>s</a:t>
            </a:r>
            <a:r>
              <a:rPr lang="en-US" sz="2000" b="1" dirty="0" smtClean="0">
                <a:solidFill>
                  <a:srgbClr val="941100"/>
                </a:solidFill>
                <a:latin typeface="Comic Sans MS" charset="0"/>
                <a:ea typeface="Comic Sans MS" charset="0"/>
                <a:cs typeface="Comic Sans MS" charset="0"/>
                <a:sym typeface="Wingdings"/>
              </a:rPr>
              <a:t> upward shift</a:t>
            </a:r>
            <a:r>
              <a:rPr lang="en-US" sz="2000" b="1" dirty="0">
                <a:solidFill>
                  <a:srgbClr val="941100"/>
                </a:solidFill>
                <a:latin typeface="Comic Sans MS" charset="0"/>
                <a:ea typeface="Comic Sans MS" charset="0"/>
                <a:cs typeface="Comic Sans MS" charset="0"/>
                <a:sym typeface="Wingdings"/>
              </a:rPr>
              <a:t> </a:t>
            </a:r>
            <a:r>
              <a:rPr lang="en-US" sz="2000" b="1" dirty="0" smtClean="0">
                <a:solidFill>
                  <a:srgbClr val="941100"/>
                </a:solidFill>
                <a:latin typeface="Comic Sans MS" charset="0"/>
                <a:ea typeface="Comic Sans MS" charset="0"/>
                <a:cs typeface="Comic Sans MS" charset="0"/>
                <a:sym typeface="Wingdings"/>
              </a:rPr>
              <a:t>from all	previous measurements</a:t>
            </a:r>
            <a:endParaRPr lang="en-US" sz="2000" b="1" dirty="0">
              <a:solidFill>
                <a:srgbClr val="941100"/>
              </a:solidFill>
              <a:latin typeface="Comic Sans MS" charset="0"/>
              <a:ea typeface="Comic Sans MS" charset="0"/>
              <a:cs typeface="Comic Sans MS" charset="0"/>
              <a:sym typeface="Wingdings"/>
            </a:endParaRPr>
          </a:p>
        </p:txBody>
      </p:sp>
      <mc:AlternateContent xmlns:mc="http://schemas.openxmlformats.org/markup-compatibility/2006">
        <mc:Choice xmlns:a14="http://schemas.microsoft.com/office/drawing/2010/main" Requires="a14">
          <p:sp>
            <p:nvSpPr>
              <p:cNvPr id="11" name="TextBox 10"/>
              <p:cNvSpPr txBox="1"/>
              <p:nvPr/>
            </p:nvSpPr>
            <p:spPr>
              <a:xfrm>
                <a:off x="6644270" y="3983611"/>
                <a:ext cx="3943832" cy="1181798"/>
              </a:xfrm>
              <a:prstGeom prst="rect">
                <a:avLst/>
              </a:prstGeom>
              <a:noFill/>
            </p:spPr>
            <p:txBody>
              <a:bodyPr wrap="square" rtlCol="0">
                <a:spAutoFit/>
              </a:bodyPr>
              <a:lstStyle/>
              <a:p>
                <a:pPr marL="342900" indent="-342900">
                  <a:buFont typeface="Wingdings" charset="2"/>
                  <a:buChar char="ç"/>
                </a:pPr>
                <a:r>
                  <a:rPr lang="en-US" sz="2000" b="1" dirty="0" smtClean="0">
                    <a:solidFill>
                      <a:srgbClr val="941100"/>
                    </a:solidFill>
                    <a:latin typeface="Comic Sans MS" charset="0"/>
                    <a:ea typeface="Comic Sans MS" charset="0"/>
                    <a:cs typeface="Comic Sans MS" charset="0"/>
                    <a:sym typeface="Wingdings"/>
                  </a:rPr>
                  <a:t>3</a:t>
                </a:r>
                <a:r>
                  <a:rPr lang="en-US" sz="2000" b="1" dirty="0" smtClean="0">
                    <a:solidFill>
                      <a:srgbClr val="941100"/>
                    </a:solidFill>
                    <a:latin typeface="Comic Sans MS" charset="0"/>
                    <a:ea typeface="Comic Sans MS" charset="0"/>
                    <a:cs typeface="Comic Sans MS" charset="0"/>
                    <a:sym typeface="Wingdings"/>
                  </a:rPr>
                  <a:t>) ~3</a:t>
                </a:r>
                <a:r>
                  <a:rPr lang="en-US" sz="2200" b="1" dirty="0" smtClean="0">
                    <a:solidFill>
                      <a:srgbClr val="941100"/>
                    </a:solidFill>
                    <a:latin typeface="Symbol" charset="2"/>
                    <a:ea typeface="Symbol" charset="2"/>
                    <a:cs typeface="Symbol" charset="2"/>
                    <a:sym typeface="Wingdings"/>
                  </a:rPr>
                  <a:t>s</a:t>
                </a:r>
                <a:r>
                  <a:rPr lang="en-US" sz="2000" b="1" dirty="0" smtClean="0">
                    <a:solidFill>
                      <a:srgbClr val="941100"/>
                    </a:solidFill>
                    <a:latin typeface="Comic Sans MS" charset="0"/>
                    <a:ea typeface="Comic Sans MS" charset="0"/>
                    <a:cs typeface="Comic Sans MS" charset="0"/>
                    <a:sym typeface="Wingdings"/>
                  </a:rPr>
                  <a:t> difference from 1. 	Is this reasonable</a:t>
                </a:r>
                <a:r>
                  <a:rPr lang="en-US" sz="2000" b="1" dirty="0" smtClean="0">
                    <a:solidFill>
                      <a:srgbClr val="941100"/>
                    </a:solidFill>
                    <a:latin typeface="Comic Sans MS" charset="0"/>
                    <a:ea typeface="Comic Sans MS" charset="0"/>
                    <a:cs typeface="Comic Sans MS" charset="0"/>
                    <a:sym typeface="Wingdings"/>
                  </a:rPr>
                  <a:t>?</a:t>
                </a:r>
              </a:p>
              <a:p>
                <a:pPr marL="342900" indent="-342900">
                  <a:buFont typeface="Wingdings" charset="2"/>
                  <a:buChar char="ç"/>
                </a:pPr>
                <a:r>
                  <a:rPr lang="zh-CN" altLang="en-US" sz="2000" b="1" dirty="0">
                    <a:solidFill>
                      <a:srgbClr val="FF0000"/>
                    </a:solidFill>
                    <a:latin typeface="Heiti SC Light" charset="-122"/>
                    <a:ea typeface="Heiti SC Light" charset="-122"/>
                    <a:cs typeface="Heiti SC Light" charset="-122"/>
                  </a:rPr>
                  <a:t>暗示</a:t>
                </a:r>
                <a14:m>
                  <m:oMath xmlns:m="http://schemas.openxmlformats.org/officeDocument/2006/math">
                    <m:r>
                      <a:rPr lang="zh-CN" altLang="en-US" sz="2000" b="1" i="1">
                        <a:solidFill>
                          <a:srgbClr val="FF0000"/>
                        </a:solidFill>
                        <a:latin typeface="Cambria Math" charset="0"/>
                        <a:ea typeface="Heiti SC Light" charset="-122"/>
                        <a:cs typeface="Heiti SC Light" charset="-122"/>
                      </a:rPr>
                      <m:t>𝚫</m:t>
                    </m:r>
                    <m:r>
                      <a:rPr lang="zh-CN" altLang="en-US" sz="2000" b="1" i="1">
                        <a:solidFill>
                          <a:srgbClr val="FF0000"/>
                        </a:solidFill>
                        <a:latin typeface="Cambria Math" charset="0"/>
                        <a:ea typeface="Heiti SC Light" charset="-122"/>
                        <a:cs typeface="Heiti SC Light" charset="-122"/>
                      </a:rPr>
                      <m:t> </m:t>
                    </m:r>
                    <m:r>
                      <m:rPr>
                        <m:sty m:val="p"/>
                      </m:rPr>
                      <a:rPr lang="en-US" altLang="zh-CN" sz="2000" b="1" i="1">
                        <a:solidFill>
                          <a:srgbClr val="FF0000"/>
                        </a:solidFill>
                        <a:latin typeface="Cambria Math" charset="0"/>
                        <a:ea typeface="Heiti SC Light" charset="-122"/>
                        <a:cs typeface="Heiti SC Light" charset="-122"/>
                      </a:rPr>
                      <m:t>I</m:t>
                    </m:r>
                    <m:r>
                      <a:rPr lang="zh-CN" altLang="en-US" sz="2000" b="1" i="1">
                        <a:solidFill>
                          <a:srgbClr val="FF0000"/>
                        </a:solidFill>
                        <a:latin typeface="Cambria Math" charset="0"/>
                        <a:ea typeface="Heiti SC Light" charset="-122"/>
                        <a:cs typeface="Heiti SC Light" charset="-122"/>
                      </a:rPr>
                      <m:t>＝</m:t>
                    </m:r>
                    <m:f>
                      <m:fPr>
                        <m:ctrlPr>
                          <a:rPr lang="en-US" altLang="zh-CN" sz="2000" b="1" i="1">
                            <a:solidFill>
                              <a:srgbClr val="FF0000"/>
                            </a:solidFill>
                            <a:latin typeface="Cambria Math" charset="0"/>
                            <a:ea typeface="Heiti SC Light" charset="-122"/>
                            <a:cs typeface="Heiti SC Light" charset="-122"/>
                          </a:rPr>
                        </m:ctrlPr>
                      </m:fPr>
                      <m:num>
                        <m:r>
                          <a:rPr lang="en-US" altLang="zh-CN" sz="2000" b="1" i="1">
                            <a:solidFill>
                              <a:srgbClr val="FF0000"/>
                            </a:solidFill>
                            <a:latin typeface="Cambria Math" charset="0"/>
                            <a:ea typeface="Heiti SC Light" charset="-122"/>
                            <a:cs typeface="Heiti SC Light" charset="-122"/>
                          </a:rPr>
                          <m:t>𝟑</m:t>
                        </m:r>
                      </m:num>
                      <m:den>
                        <m:r>
                          <a:rPr lang="en-US" altLang="zh-CN" sz="2000" b="1" i="1">
                            <a:solidFill>
                              <a:srgbClr val="FF0000"/>
                            </a:solidFill>
                            <a:latin typeface="Cambria Math" charset="0"/>
                            <a:ea typeface="Heiti SC Light" charset="-122"/>
                            <a:cs typeface="Heiti SC Light" charset="-122"/>
                          </a:rPr>
                          <m:t>𝟐</m:t>
                        </m:r>
                      </m:den>
                    </m:f>
                    <m:r>
                      <a:rPr lang="zh-CN" altLang="en-US" sz="2000" b="1" i="1">
                        <a:solidFill>
                          <a:srgbClr val="FF0000"/>
                        </a:solidFill>
                        <a:latin typeface="Cambria Math" charset="0"/>
                        <a:ea typeface="Heiti SC Light" charset="-122"/>
                        <a:cs typeface="Heiti SC Light" charset="-122"/>
                      </a:rPr>
                      <m:t>的贡献</m:t>
                    </m:r>
                    <m:r>
                      <a:rPr lang="zh-CN" altLang="en-US" sz="2000" b="1">
                        <a:solidFill>
                          <a:srgbClr val="FF0000"/>
                        </a:solidFill>
                        <a:latin typeface="Cambria Math" charset="0"/>
                        <a:ea typeface="Heiti SC Light" charset="-122"/>
                        <a:cs typeface="Heiti SC Light" charset="-122"/>
                      </a:rPr>
                      <m:t>？</m:t>
                    </m:r>
                  </m:oMath>
                </a14:m>
                <a:endParaRPr lang="en-US" sz="2000" b="1" dirty="0">
                  <a:solidFill>
                    <a:srgbClr val="941100"/>
                  </a:solidFill>
                  <a:latin typeface="Comic Sans MS" charset="0"/>
                  <a:ea typeface="Comic Sans MS" charset="0"/>
                  <a:cs typeface="Comic Sans MS"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6644270" y="3983611"/>
                <a:ext cx="3943832" cy="1181798"/>
              </a:xfrm>
              <a:prstGeom prst="rect">
                <a:avLst/>
              </a:prstGeom>
              <a:blipFill rotWithShape="0">
                <a:blip r:embed="rId4"/>
                <a:stretch>
                  <a:fillRect l="-1391" t="-3093" r="-1236" b="-1546"/>
                </a:stretch>
              </a:blipFill>
            </p:spPr>
            <p:txBody>
              <a:bodyPr/>
              <a:lstStyle/>
              <a:p>
                <a:r>
                  <a:rPr lang="zh-CN" altLang="en-US">
                    <a:noFill/>
                  </a:rPr>
                  <a:t> </a:t>
                </a:r>
              </a:p>
            </p:txBody>
          </p:sp>
        </mc:Fallback>
      </mc:AlternateContent>
      <p:sp>
        <p:nvSpPr>
          <p:cNvPr id="4" name="TextBox 3"/>
          <p:cNvSpPr txBox="1"/>
          <p:nvPr/>
        </p:nvSpPr>
        <p:spPr>
          <a:xfrm flipH="1">
            <a:off x="7975357" y="266737"/>
            <a:ext cx="4240705" cy="830997"/>
          </a:xfrm>
          <a:prstGeom prst="rect">
            <a:avLst/>
          </a:prstGeom>
          <a:noFill/>
        </p:spPr>
        <p:txBody>
          <a:bodyPr wrap="square" rtlCol="0">
            <a:spAutoFit/>
          </a:bodyPr>
          <a:lstStyle/>
          <a:p>
            <a:r>
              <a:rPr lang="en-US" sz="2400" smtClean="0">
                <a:solidFill>
                  <a:srgbClr val="FF0000"/>
                </a:solidFill>
              </a:rPr>
              <a:t>Nature </a:t>
            </a:r>
            <a:r>
              <a:rPr lang="en-US" sz="2400" smtClean="0">
                <a:solidFill>
                  <a:srgbClr val="FF0000"/>
                </a:solidFill>
              </a:rPr>
              <a:t>Physics 15,631-634 </a:t>
            </a:r>
            <a:r>
              <a:rPr lang="en-US" sz="2400" dirty="0" smtClean="0">
                <a:solidFill>
                  <a:srgbClr val="FF0000"/>
                </a:solidFill>
              </a:rPr>
              <a:t>2019</a:t>
            </a:r>
          </a:p>
          <a:p>
            <a:r>
              <a:rPr lang="nb-NO" sz="2400" b="1" dirty="0">
                <a:solidFill>
                  <a:srgbClr val="FF0000"/>
                </a:solidFill>
                <a:hlinkClick r:id="rId5"/>
              </a:rPr>
              <a:t>arXiv:1808.08917</a:t>
            </a:r>
            <a:endParaRPr lang="en-US" sz="2400" dirty="0">
              <a:solidFill>
                <a:srgbClr val="FF0000"/>
              </a:solidFill>
            </a:endParaRPr>
          </a:p>
        </p:txBody>
      </p:sp>
      <p:sp>
        <p:nvSpPr>
          <p:cNvPr id="13" name="幻灯片编号占位符 12"/>
          <p:cNvSpPr>
            <a:spLocks noGrp="1"/>
          </p:cNvSpPr>
          <p:nvPr>
            <p:ph type="sldNum" sz="quarter" idx="12"/>
          </p:nvPr>
        </p:nvSpPr>
        <p:spPr/>
        <p:txBody>
          <a:bodyPr/>
          <a:lstStyle/>
          <a:p>
            <a:fld id="{3880D999-AB6E-D04A-B8ED-211468A87D9E}" type="slidenum">
              <a:rPr kumimoji="1" lang="zh-CN" altLang="en-US" smtClean="0"/>
              <a:t>19</a:t>
            </a:fld>
            <a:endParaRPr kumimoji="1" lang="zh-CN" altLang="en-US"/>
          </a:p>
        </p:txBody>
      </p:sp>
      <p:pic>
        <p:nvPicPr>
          <p:cNvPr id="14" name="图片 13"/>
          <p:cNvPicPr>
            <a:picLocks noChangeAspect="1"/>
          </p:cNvPicPr>
          <p:nvPr/>
        </p:nvPicPr>
        <p:blipFill>
          <a:blip r:embed="rId6"/>
          <a:stretch>
            <a:fillRect/>
          </a:stretch>
        </p:blipFill>
        <p:spPr>
          <a:xfrm>
            <a:off x="606118" y="4745176"/>
            <a:ext cx="5791390" cy="1531462"/>
          </a:xfrm>
          <a:prstGeom prst="rect">
            <a:avLst/>
          </a:prstGeom>
          <a:solidFill>
            <a:srgbClr val="FFFF00"/>
          </a:solidFill>
        </p:spPr>
      </p:pic>
      <p:pic>
        <p:nvPicPr>
          <p:cNvPr id="15" name="图片 14"/>
          <p:cNvPicPr>
            <a:picLocks noChangeAspect="1"/>
          </p:cNvPicPr>
          <p:nvPr/>
        </p:nvPicPr>
        <p:blipFill>
          <a:blip r:embed="rId7"/>
          <a:stretch>
            <a:fillRect/>
          </a:stretch>
        </p:blipFill>
        <p:spPr>
          <a:xfrm>
            <a:off x="8084418" y="5636030"/>
            <a:ext cx="1627239" cy="623775"/>
          </a:xfrm>
          <a:prstGeom prst="rect">
            <a:avLst/>
          </a:prstGeom>
          <a:ln>
            <a:solidFill>
              <a:srgbClr val="FF0000"/>
            </a:solidFill>
          </a:ln>
        </p:spPr>
      </p:pic>
      <mc:AlternateContent xmlns:mc="http://schemas.openxmlformats.org/markup-compatibility/2006">
        <mc:Choice xmlns:a14="http://schemas.microsoft.com/office/drawing/2010/main" Requires="a14">
          <p:sp>
            <p:nvSpPr>
              <p:cNvPr id="16" name="文本框 15"/>
              <p:cNvSpPr txBox="1"/>
              <p:nvPr/>
            </p:nvSpPr>
            <p:spPr>
              <a:xfrm>
                <a:off x="7645931" y="5172481"/>
                <a:ext cx="2504212" cy="369332"/>
              </a:xfrm>
              <a:prstGeom prst="rect">
                <a:avLst/>
              </a:prstGeom>
              <a:solidFill>
                <a:schemeClr val="accent4">
                  <a:lumMod val="40000"/>
                  <a:lumOff val="60000"/>
                </a:schemeClr>
              </a:solidFill>
            </p:spPr>
            <p:txBody>
              <a:bodyPr wrap="none" rtlCol="0">
                <a:spAutoFit/>
              </a:bodyPr>
              <a:lstStyle/>
              <a:p>
                <a:r>
                  <a:rPr kumimoji="1" lang="zh-CN" altLang="en-US" b="1" dirty="0" smtClean="0">
                    <a:latin typeface="Heiti SC Light" charset="-122"/>
                    <a:ea typeface="Heiti SC Light" charset="-122"/>
                    <a:cs typeface="Heiti SC Light" charset="-122"/>
                  </a:rPr>
                  <a:t>帮助理解</a:t>
                </a:r>
                <a14:m>
                  <m:oMath xmlns:m="http://schemas.openxmlformats.org/officeDocument/2006/math">
                    <m:r>
                      <a:rPr kumimoji="1" lang="el-GR" altLang="zh-CN" b="1" i="1" smtClean="0">
                        <a:latin typeface="Cambria Math" charset="0"/>
                        <a:ea typeface="Heiti SC Light" charset="-122"/>
                        <a:cs typeface="Heiti SC Light" charset="-122"/>
                      </a:rPr>
                      <m:t>𝜟</m:t>
                    </m:r>
                    <m:r>
                      <a:rPr kumimoji="1" lang="en-US" altLang="zh-CN" b="1" i="1" smtClean="0">
                        <a:latin typeface="Cambria Math" charset="0"/>
                        <a:ea typeface="Heiti SC Light" charset="-122"/>
                        <a:cs typeface="Heiti SC Light" charset="-122"/>
                      </a:rPr>
                      <m:t>𝑰</m:t>
                    </m:r>
                    <m:r>
                      <a:rPr kumimoji="1" lang="zh-CN" altLang="en-US" b="1" i="1" smtClean="0">
                        <a:latin typeface="Cambria Math" charset="0"/>
                        <a:ea typeface="Heiti SC Light" charset="-122"/>
                        <a:cs typeface="Heiti SC Light" charset="-122"/>
                      </a:rPr>
                      <m:t>＝</m:t>
                    </m:r>
                    <m:r>
                      <a:rPr kumimoji="1" lang="en-US" altLang="zh-CN" b="1" i="1" smtClean="0">
                        <a:latin typeface="Cambria Math" charset="0"/>
                        <a:ea typeface="Heiti SC Light" charset="-122"/>
                        <a:cs typeface="Heiti SC Light" charset="-122"/>
                      </a:rPr>
                      <m:t>𝟏</m:t>
                    </m:r>
                    <m:r>
                      <a:rPr kumimoji="1" lang="en-US" altLang="zh-CN" b="1" i="1" smtClean="0">
                        <a:latin typeface="Cambria Math" charset="0"/>
                        <a:ea typeface="Heiti SC Light" charset="-122"/>
                        <a:cs typeface="Heiti SC Light" charset="-122"/>
                      </a:rPr>
                      <m:t>/</m:t>
                    </m:r>
                    <m:r>
                      <a:rPr kumimoji="1" lang="en-US" altLang="zh-CN" b="1" i="1" smtClean="0">
                        <a:latin typeface="Cambria Math" charset="0"/>
                        <a:ea typeface="Heiti SC Light" charset="-122"/>
                        <a:cs typeface="Heiti SC Light" charset="-122"/>
                      </a:rPr>
                      <m:t>𝟐</m:t>
                    </m:r>
                    <m:r>
                      <a:rPr kumimoji="1" lang="zh-CN" altLang="en-US" b="1" i="1" smtClean="0">
                        <a:latin typeface="Cambria Math" charset="0"/>
                        <a:ea typeface="Heiti SC Light" charset="-122"/>
                        <a:cs typeface="Heiti SC Light" charset="-122"/>
                      </a:rPr>
                      <m:t>疑难</m:t>
                    </m:r>
                  </m:oMath>
                </a14:m>
                <a:r>
                  <a:rPr kumimoji="1" lang="zh-CN" altLang="en-US" b="1" dirty="0" smtClean="0">
                    <a:latin typeface="Heiti SC Light" charset="-122"/>
                    <a:ea typeface="Heiti SC Light" charset="-122"/>
                    <a:cs typeface="Heiti SC Light" charset="-122"/>
                  </a:rPr>
                  <a:t> </a:t>
                </a:r>
                <a:endParaRPr kumimoji="1" lang="zh-CN" altLang="en-US" b="1" dirty="0">
                  <a:latin typeface="Heiti SC Light" charset="-122"/>
                  <a:ea typeface="Heiti SC Light" charset="-122"/>
                  <a:cs typeface="Heiti SC Light" charset="-122"/>
                </a:endParaRPr>
              </a:p>
            </p:txBody>
          </p:sp>
        </mc:Choice>
        <mc:Fallback>
          <p:sp>
            <p:nvSpPr>
              <p:cNvPr id="16" name="文本框 15"/>
              <p:cNvSpPr txBox="1">
                <a:spLocks noRot="1" noChangeAspect="1" noMove="1" noResize="1" noEditPoints="1" noAdjustHandles="1" noChangeArrowheads="1" noChangeShapeType="1" noTextEdit="1"/>
              </p:cNvSpPr>
              <p:nvPr/>
            </p:nvSpPr>
            <p:spPr>
              <a:xfrm>
                <a:off x="7645931" y="5172481"/>
                <a:ext cx="2504212" cy="369332"/>
              </a:xfrm>
              <a:prstGeom prst="rect">
                <a:avLst/>
              </a:prstGeom>
              <a:blipFill rotWithShape="0">
                <a:blip r:embed="rId8"/>
                <a:stretch>
                  <a:fillRect l="-1946" t="-13333" b="-2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48152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52357"/>
            <a:ext cx="10515600" cy="1325563"/>
          </a:xfrm>
        </p:spPr>
        <p:txBody>
          <a:bodyPr/>
          <a:lstStyle/>
          <a:p>
            <a:r>
              <a:rPr kumimoji="1" lang="en-US" altLang="zh-CN" b="1" dirty="0" smtClean="0"/>
              <a:t>Roadmap of CP</a:t>
            </a:r>
            <a:r>
              <a:rPr kumimoji="1" lang="zh-CN" altLang="en-US" b="1" dirty="0" smtClean="0"/>
              <a:t> </a:t>
            </a:r>
            <a:r>
              <a:rPr kumimoji="1" lang="en-US" altLang="zh-CN" b="1" dirty="0" smtClean="0"/>
              <a:t>violation in flavored hadrons </a:t>
            </a:r>
            <a:endParaRPr kumimoji="1" lang="zh-CN" altLang="en-US" b="1" dirty="0"/>
          </a:p>
        </p:txBody>
      </p:sp>
      <p:sp>
        <p:nvSpPr>
          <p:cNvPr id="4" name="内容占位符 3"/>
          <p:cNvSpPr txBox="1">
            <a:spLocks noGrp="1"/>
          </p:cNvSpPr>
          <p:nvPr>
            <p:ph idx="1"/>
          </p:nvPr>
        </p:nvSpPr>
        <p:spPr>
          <a:xfrm>
            <a:off x="487680" y="1917065"/>
            <a:ext cx="11051423" cy="3144451"/>
          </a:xfrm>
          <a:prstGeom prst="rect">
            <a:avLst/>
          </a:prstGeom>
          <a:noFill/>
        </p:spPr>
        <p:txBody>
          <a:bodyPr wrap="none" rtlCol="0">
            <a:spAutoFit/>
          </a:bodyPr>
          <a:lstStyle/>
          <a:p>
            <a:pPr>
              <a:lnSpc>
                <a:spcPct val="150000"/>
              </a:lnSpc>
            </a:pPr>
            <a:r>
              <a:rPr kumimoji="1" lang="en-US" altLang="zh-CN" sz="2200" b="1" dirty="0" smtClean="0">
                <a:solidFill>
                  <a:srgbClr val="FF0000"/>
                </a:solidFill>
                <a:latin typeface="Heiti SC Light" charset="-122"/>
                <a:ea typeface="Heiti SC Light" charset="-122"/>
                <a:cs typeface="Heiti SC Light" charset="-122"/>
              </a:rPr>
              <a:t>In 1964, the first CPV was discovered in </a:t>
            </a:r>
            <a:r>
              <a:rPr kumimoji="1" lang="en-US" altLang="zh-CN" sz="2200" b="1" dirty="0" err="1" smtClean="0">
                <a:solidFill>
                  <a:srgbClr val="FF0000"/>
                </a:solidFill>
                <a:latin typeface="Heiti SC Light" charset="-122"/>
                <a:ea typeface="Heiti SC Light" charset="-122"/>
                <a:cs typeface="Heiti SC Light" charset="-122"/>
              </a:rPr>
              <a:t>Kaon</a:t>
            </a:r>
            <a:r>
              <a:rPr kumimoji="1" lang="zh-CN" altLang="en-US" sz="2200" b="1" dirty="0" smtClean="0">
                <a:solidFill>
                  <a:srgbClr val="FF0000"/>
                </a:solidFill>
                <a:latin typeface="Heiti SC Light" charset="-122"/>
                <a:ea typeface="Heiti SC Light" charset="-122"/>
                <a:cs typeface="Heiti SC Light" charset="-122"/>
              </a:rPr>
              <a:t>；</a:t>
            </a:r>
          </a:p>
          <a:p>
            <a:pPr>
              <a:lnSpc>
                <a:spcPct val="150000"/>
              </a:lnSpc>
            </a:pPr>
            <a:r>
              <a:rPr kumimoji="1" lang="en-US" altLang="zh-CN" sz="2200" b="1" dirty="0" smtClean="0">
                <a:solidFill>
                  <a:srgbClr val="FF0000"/>
                </a:solidFill>
                <a:latin typeface="Heiti SC Light" charset="-122"/>
                <a:ea typeface="Heiti SC Light" charset="-122"/>
                <a:cs typeface="Heiti SC Light" charset="-122"/>
              </a:rPr>
              <a:t>In 2001,  CPV in B was established by two B-factories; </a:t>
            </a:r>
            <a:endParaRPr kumimoji="1" lang="zh-CN" altLang="en-US" sz="2200" b="1" dirty="0" smtClean="0">
              <a:solidFill>
                <a:srgbClr val="FF0000"/>
              </a:solidFill>
              <a:latin typeface="Heiti SC Light" charset="-122"/>
              <a:ea typeface="Heiti SC Light" charset="-122"/>
              <a:cs typeface="Heiti SC Light" charset="-122"/>
            </a:endParaRPr>
          </a:p>
          <a:p>
            <a:pPr>
              <a:lnSpc>
                <a:spcPct val="150000"/>
              </a:lnSpc>
            </a:pPr>
            <a:r>
              <a:rPr kumimoji="1" lang="en-US" altLang="zh-CN" sz="2200" b="1" dirty="0" smtClean="0">
                <a:solidFill>
                  <a:srgbClr val="FF0000"/>
                </a:solidFill>
                <a:latin typeface="Heiti SC Light" charset="-122"/>
                <a:ea typeface="Heiti SC Light" charset="-122"/>
                <a:cs typeface="Heiti SC Light" charset="-122"/>
              </a:rPr>
              <a:t>In 2019,  CPV discovered in D meson:  10</a:t>
            </a:r>
            <a:r>
              <a:rPr kumimoji="1" lang="en-US" altLang="zh-CN" sz="2200" b="1" baseline="30000" dirty="0" smtClean="0">
                <a:solidFill>
                  <a:srgbClr val="FF0000"/>
                </a:solidFill>
                <a:latin typeface="Heiti SC Light" charset="-122"/>
                <a:ea typeface="Heiti SC Light" charset="-122"/>
                <a:cs typeface="Heiti SC Light" charset="-122"/>
              </a:rPr>
              <a:t>-4</a:t>
            </a:r>
            <a:r>
              <a:rPr kumimoji="1" lang="en-US" altLang="zh-CN" sz="2200" b="1" dirty="0" smtClean="0">
                <a:solidFill>
                  <a:srgbClr val="FF0000"/>
                </a:solidFill>
                <a:latin typeface="Heiti SC Light" charset="-122"/>
                <a:ea typeface="Heiti SC Light" charset="-122"/>
                <a:cs typeface="Heiti SC Light" charset="-122"/>
              </a:rPr>
              <a:t>,  10</a:t>
            </a:r>
            <a:r>
              <a:rPr kumimoji="1" lang="en-US" altLang="zh-CN" sz="2200" b="1" baseline="30000" dirty="0" smtClean="0">
                <a:solidFill>
                  <a:srgbClr val="FF0000"/>
                </a:solidFill>
                <a:latin typeface="Heiti SC Light" charset="-122"/>
                <a:ea typeface="Heiti SC Light" charset="-122"/>
                <a:cs typeface="Heiti SC Light" charset="-122"/>
              </a:rPr>
              <a:t>8</a:t>
            </a:r>
            <a:r>
              <a:rPr kumimoji="1" lang="en-US" altLang="zh-CN" sz="2200" b="1" dirty="0" smtClean="0">
                <a:solidFill>
                  <a:srgbClr val="FF0000"/>
                </a:solidFill>
                <a:latin typeface="Heiti SC Light" charset="-122"/>
                <a:ea typeface="Heiti SC Light" charset="-122"/>
                <a:cs typeface="Heiti SC Light" charset="-122"/>
              </a:rPr>
              <a:t> reconstructed D mesons</a:t>
            </a:r>
            <a:r>
              <a:rPr kumimoji="1" lang="en-US" altLang="zh-CN" sz="2200" b="1" dirty="0">
                <a:solidFill>
                  <a:srgbClr val="FF0000"/>
                </a:solidFill>
                <a:latin typeface="Heiti SC Light" charset="-122"/>
                <a:ea typeface="Heiti SC Light" charset="-122"/>
                <a:cs typeface="Heiti SC Light" charset="-122"/>
              </a:rPr>
              <a:t> </a:t>
            </a:r>
            <a:r>
              <a:rPr kumimoji="1" lang="en-US" altLang="zh-CN" sz="2200" b="1" dirty="0" smtClean="0">
                <a:solidFill>
                  <a:srgbClr val="FF0000"/>
                </a:solidFill>
                <a:latin typeface="Heiti SC Light" charset="-122"/>
                <a:ea typeface="Heiti SC Light" charset="-122"/>
                <a:cs typeface="Heiti SC Light" charset="-122"/>
              </a:rPr>
              <a:t>(</a:t>
            </a:r>
            <a:r>
              <a:rPr kumimoji="1" lang="en-US" altLang="zh-CN" sz="2200" b="1" dirty="0" err="1" smtClean="0">
                <a:solidFill>
                  <a:srgbClr val="FF0000"/>
                </a:solidFill>
                <a:latin typeface="Heiti SC Light" charset="-122"/>
                <a:ea typeface="Heiti SC Light" charset="-122"/>
                <a:cs typeface="Heiti SC Light" charset="-122"/>
              </a:rPr>
              <a:t>LHCb</a:t>
            </a:r>
            <a:r>
              <a:rPr kumimoji="1" lang="en-US" altLang="zh-CN" sz="2200" b="1" dirty="0" smtClean="0">
                <a:solidFill>
                  <a:srgbClr val="FF0000"/>
                </a:solidFill>
                <a:latin typeface="Heiti SC Light" charset="-122"/>
                <a:ea typeface="Heiti SC Light" charset="-122"/>
                <a:cs typeface="Heiti SC Light" charset="-122"/>
              </a:rPr>
              <a:t>)</a:t>
            </a:r>
          </a:p>
          <a:p>
            <a:pPr>
              <a:lnSpc>
                <a:spcPct val="150000"/>
              </a:lnSpc>
            </a:pPr>
            <a:r>
              <a:rPr kumimoji="1" lang="en-US" altLang="zh-CN" sz="2200" b="1" dirty="0" smtClean="0">
                <a:solidFill>
                  <a:srgbClr val="002060"/>
                </a:solidFill>
                <a:latin typeface="Heiti SC Light" charset="-122"/>
                <a:ea typeface="Heiti SC Light" charset="-122"/>
                <a:cs typeface="Heiti SC Light" charset="-122"/>
              </a:rPr>
              <a:t>All are consistent with CKM theory in the Standard model </a:t>
            </a:r>
          </a:p>
          <a:p>
            <a:pPr>
              <a:lnSpc>
                <a:spcPct val="150000"/>
              </a:lnSpc>
            </a:pPr>
            <a:r>
              <a:rPr kumimoji="1" lang="en-US" altLang="zh-CN" sz="2200" b="1" dirty="0" smtClean="0">
                <a:solidFill>
                  <a:srgbClr val="002060"/>
                </a:solidFill>
                <a:latin typeface="Heiti SC Light" charset="-122"/>
                <a:ea typeface="Heiti SC Light" charset="-122"/>
                <a:cs typeface="Heiti SC Light" charset="-122"/>
              </a:rPr>
              <a:t>But no evidence was found in baryon system? </a:t>
            </a:r>
            <a:endParaRPr kumimoji="1" lang="zh-CN" altLang="en-US" sz="2200" b="1" dirty="0" smtClean="0">
              <a:solidFill>
                <a:srgbClr val="002060"/>
              </a:solidFill>
              <a:latin typeface="Heiti SC Light" charset="-122"/>
              <a:ea typeface="Heiti SC Light" charset="-122"/>
              <a:cs typeface="Heiti SC Light" charset="-122"/>
            </a:endParaRPr>
          </a:p>
        </p:txBody>
      </p:sp>
      <p:grpSp>
        <p:nvGrpSpPr>
          <p:cNvPr id="5" name="グループ化 122"/>
          <p:cNvGrpSpPr>
            <a:grpSpLocks/>
          </p:cNvGrpSpPr>
          <p:nvPr/>
        </p:nvGrpSpPr>
        <p:grpSpPr bwMode="auto">
          <a:xfrm>
            <a:off x="8447026" y="788793"/>
            <a:ext cx="1733294" cy="1588648"/>
            <a:chOff x="5229241" y="5414713"/>
            <a:chExt cx="1700213" cy="1375248"/>
          </a:xfrm>
        </p:grpSpPr>
        <p:pic>
          <p:nvPicPr>
            <p:cNvPr id="6" name="Picture 4"/>
            <p:cNvPicPr>
              <a:picLocks noChangeAspect="1" noChangeArrowheads="1"/>
            </p:cNvPicPr>
            <p:nvPr/>
          </p:nvPicPr>
          <p:blipFill>
            <a:blip r:embed="rId3" cstate="print"/>
            <a:srcRect/>
            <a:stretch>
              <a:fillRect/>
            </a:stretch>
          </p:blipFill>
          <p:spPr bwMode="auto">
            <a:xfrm>
              <a:off x="5524211" y="5643578"/>
              <a:ext cx="1405243" cy="1146383"/>
            </a:xfrm>
            <a:prstGeom prst="rect">
              <a:avLst/>
            </a:prstGeom>
            <a:noFill/>
            <a:ln w="9525">
              <a:noFill/>
              <a:miter lim="800000"/>
              <a:headEnd/>
              <a:tailEnd/>
            </a:ln>
          </p:spPr>
        </p:pic>
        <p:sp>
          <p:nvSpPr>
            <p:cNvPr id="7" name="テキスト ボックス 44"/>
            <p:cNvSpPr txBox="1"/>
            <p:nvPr/>
          </p:nvSpPr>
          <p:spPr>
            <a:xfrm>
              <a:off x="5229241" y="5414713"/>
              <a:ext cx="568462" cy="281331"/>
            </a:xfrm>
            <a:prstGeom prst="rect">
              <a:avLst/>
            </a:prstGeom>
            <a:noFill/>
          </p:spPr>
          <p:txBody>
            <a:bodyPr wrap="none">
              <a:spAutoFit/>
            </a:bodyPr>
            <a:lstStyle/>
            <a:p>
              <a:pPr>
                <a:defRPr/>
              </a:pPr>
              <a:r>
                <a:rPr kumimoji="1" lang="en-US" altLang="ja-JP" b="1" dirty="0">
                  <a:solidFill>
                    <a:srgbClr val="FF0000"/>
                  </a:solidFill>
                  <a:latin typeface="Heiti SC Light" charset="-122"/>
                  <a:ea typeface="Heiti SC Light" charset="-122"/>
                  <a:cs typeface="Heiti SC Light" charset="-122"/>
                </a:rPr>
                <a:t>1980</a:t>
              </a:r>
              <a:endParaRPr kumimoji="1" lang="ja-JP" altLang="en-US" b="1" dirty="0">
                <a:solidFill>
                  <a:srgbClr val="FF0000"/>
                </a:solidFill>
                <a:latin typeface="Heiti SC Light" charset="-122"/>
                <a:ea typeface="Heiti SC Light" charset="-122"/>
                <a:cs typeface="Heiti SC Light" charset="-122"/>
              </a:endParaRPr>
            </a:p>
          </p:txBody>
        </p:sp>
      </p:grpSp>
      <p:pic>
        <p:nvPicPr>
          <p:cNvPr id="8"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0320" y="2229932"/>
            <a:ext cx="1625939" cy="10394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 name="文本框 2"/>
          <p:cNvSpPr txBox="1"/>
          <p:nvPr/>
        </p:nvSpPr>
        <p:spPr>
          <a:xfrm>
            <a:off x="10698480" y="1913426"/>
            <a:ext cx="652743" cy="369332"/>
          </a:xfrm>
          <a:prstGeom prst="rect">
            <a:avLst/>
          </a:prstGeom>
          <a:noFill/>
        </p:spPr>
        <p:txBody>
          <a:bodyPr wrap="none" rtlCol="0">
            <a:spAutoFit/>
          </a:bodyPr>
          <a:lstStyle/>
          <a:p>
            <a:r>
              <a:rPr kumimoji="1" lang="en-US" altLang="zh-CN" dirty="0" smtClean="0">
                <a:solidFill>
                  <a:srgbClr val="FF0000"/>
                </a:solidFill>
              </a:rPr>
              <a:t>2008</a:t>
            </a:r>
            <a:endParaRPr kumimoji="1" lang="zh-CN" altLang="en-US" dirty="0">
              <a:solidFill>
                <a:srgbClr val="FF0000"/>
              </a:solidFill>
            </a:endParaRPr>
          </a:p>
        </p:txBody>
      </p:sp>
      <p:sp>
        <p:nvSpPr>
          <p:cNvPr id="9" name="文本框 8"/>
          <p:cNvSpPr txBox="1"/>
          <p:nvPr/>
        </p:nvSpPr>
        <p:spPr>
          <a:xfrm>
            <a:off x="516960" y="5403137"/>
            <a:ext cx="10476329" cy="461665"/>
          </a:xfrm>
          <a:prstGeom prst="rect">
            <a:avLst/>
          </a:prstGeom>
          <a:noFill/>
        </p:spPr>
        <p:txBody>
          <a:bodyPr wrap="none" rtlCol="0">
            <a:spAutoFit/>
          </a:bodyPr>
          <a:lstStyle/>
          <a:p>
            <a:r>
              <a:rPr kumimoji="1" lang="en-US" altLang="zh-CN" sz="2400" dirty="0" smtClean="0">
                <a:solidFill>
                  <a:srgbClr val="002060"/>
                </a:solidFill>
              </a:rPr>
              <a:t>Baryon asymmetry of the Universe means that there must be non-SM CPV source. </a:t>
            </a:r>
            <a:endParaRPr kumimoji="1" lang="zh-CN" altLang="en-US" sz="2400" dirty="0">
              <a:solidFill>
                <a:srgbClr val="002060"/>
              </a:solidFill>
            </a:endParaRPr>
          </a:p>
        </p:txBody>
      </p:sp>
      <p:sp>
        <p:nvSpPr>
          <p:cNvPr id="11" name="幻灯片编号占位符 10"/>
          <p:cNvSpPr>
            <a:spLocks noGrp="1"/>
          </p:cNvSpPr>
          <p:nvPr>
            <p:ph type="sldNum" sz="quarter" idx="12"/>
          </p:nvPr>
        </p:nvSpPr>
        <p:spPr/>
        <p:txBody>
          <a:bodyPr/>
          <a:lstStyle/>
          <a:p>
            <a:fld id="{3880D999-AB6E-D04A-B8ED-211468A87D9E}" type="slidenum">
              <a:rPr kumimoji="1" lang="zh-CN" altLang="en-US" smtClean="0"/>
              <a:t>2</a:t>
            </a:fld>
            <a:endParaRPr kumimoji="1" lang="zh-CN" altLang="en-US"/>
          </a:p>
        </p:txBody>
      </p:sp>
    </p:spTree>
    <p:extLst>
      <p:ext uri="{BB962C8B-B14F-4D97-AF65-F5344CB8AC3E}">
        <p14:creationId xmlns:p14="http://schemas.microsoft.com/office/powerpoint/2010/main" val="525893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207" y="1"/>
            <a:ext cx="10515600" cy="1100380"/>
          </a:xfrm>
        </p:spPr>
        <p:txBody>
          <a:bodyPr/>
          <a:lstStyle/>
          <a:p>
            <a:pPr algn="ctr"/>
            <a:r>
              <a:rPr lang="en-US" b="1" dirty="0" smtClean="0">
                <a:latin typeface="Symbol" charset="2"/>
                <a:ea typeface="Symbol" charset="2"/>
                <a:cs typeface="Symbol" charset="2"/>
              </a:rPr>
              <a:t>a</a:t>
            </a:r>
            <a:r>
              <a:rPr lang="en-US" b="1" baseline="-25000" dirty="0" smtClean="0">
                <a:latin typeface="Symbol" charset="2"/>
                <a:ea typeface="Symbol" charset="2"/>
                <a:cs typeface="Symbol" charset="2"/>
              </a:rPr>
              <a:t>+</a:t>
            </a:r>
            <a:r>
              <a:rPr lang="en-US" b="1" dirty="0" smtClean="0"/>
              <a:t>/</a:t>
            </a:r>
            <a:r>
              <a:rPr lang="en-US" b="1" dirty="0" smtClean="0">
                <a:latin typeface="Symbol" charset="2"/>
                <a:ea typeface="Symbol" charset="2"/>
                <a:cs typeface="Symbol" charset="2"/>
              </a:rPr>
              <a:t>a</a:t>
            </a:r>
            <a:r>
              <a:rPr lang="en-US" b="1" baseline="-25000" dirty="0" smtClean="0"/>
              <a:t>0</a:t>
            </a:r>
            <a:r>
              <a:rPr lang="en-US" b="1" dirty="0"/>
              <a:t> </a:t>
            </a:r>
            <a:r>
              <a:rPr lang="en-US" b="1" dirty="0" smtClean="0">
                <a:latin typeface="+mn-lt"/>
              </a:rPr>
              <a:t>≠ 1: </a:t>
            </a:r>
            <a:r>
              <a:rPr lang="en-US" b="1" dirty="0" smtClean="0">
                <a:latin typeface="Symbol" charset="2"/>
                <a:ea typeface="Symbol" charset="2"/>
                <a:cs typeface="Symbol" charset="2"/>
              </a:rPr>
              <a:t>D</a:t>
            </a:r>
            <a:r>
              <a:rPr lang="en-US" b="1" dirty="0" smtClean="0">
                <a:latin typeface="+mn-lt"/>
              </a:rPr>
              <a:t>I=1/2 law violation</a:t>
            </a:r>
            <a:endParaRPr lang="en-US" b="1" dirty="0">
              <a:latin typeface="+mn-lt"/>
            </a:endParaRPr>
          </a:p>
        </p:txBody>
      </p:sp>
      <p:sp>
        <p:nvSpPr>
          <p:cNvPr id="3" name="TextBox 2"/>
          <p:cNvSpPr txBox="1"/>
          <p:nvPr/>
        </p:nvSpPr>
        <p:spPr>
          <a:xfrm rot="10800000">
            <a:off x="3297443" y="273738"/>
            <a:ext cx="360846" cy="707886"/>
          </a:xfrm>
          <a:prstGeom prst="rect">
            <a:avLst/>
          </a:prstGeom>
          <a:noFill/>
        </p:spPr>
        <p:txBody>
          <a:bodyPr wrap="square" rtlCol="0">
            <a:spAutoFit/>
          </a:bodyPr>
          <a:lstStyle/>
          <a:p>
            <a:r>
              <a:rPr lang="en-US" sz="4000" b="1" dirty="0" smtClean="0"/>
              <a:t>_</a:t>
            </a:r>
            <a:endParaRPr lang="en-US" sz="4000" b="1" dirty="0">
              <a:latin typeface="Symbol" charset="2"/>
              <a:ea typeface="Symbol" charset="2"/>
              <a:cs typeface="Symbol" charset="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37" y="3759262"/>
            <a:ext cx="3998564" cy="7472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137" y="4528823"/>
            <a:ext cx="7169569" cy="1895905"/>
          </a:xfrm>
          <a:prstGeom prst="rect">
            <a:avLst/>
          </a:prstGeom>
        </p:spPr>
      </p:pic>
      <p:sp>
        <p:nvSpPr>
          <p:cNvPr id="7" name="TextBox 6"/>
          <p:cNvSpPr txBox="1"/>
          <p:nvPr/>
        </p:nvSpPr>
        <p:spPr>
          <a:xfrm>
            <a:off x="1029560" y="1374117"/>
            <a:ext cx="10008894" cy="954107"/>
          </a:xfrm>
          <a:prstGeom prst="rect">
            <a:avLst/>
          </a:prstGeom>
          <a:noFill/>
        </p:spPr>
        <p:txBody>
          <a:bodyPr wrap="none" rtlCol="0">
            <a:spAutoFit/>
          </a:bodyPr>
          <a:lstStyle/>
          <a:p>
            <a:r>
              <a:rPr lang="en-US" sz="2200" b="1" dirty="0">
                <a:latin typeface="Symbol" charset="2"/>
                <a:ea typeface="Symbol" charset="2"/>
                <a:cs typeface="Symbol" charset="2"/>
              </a:rPr>
              <a:t>D</a:t>
            </a:r>
            <a:r>
              <a:rPr lang="en-US" sz="2200" b="1" dirty="0"/>
              <a:t>I=1/2 </a:t>
            </a:r>
            <a:r>
              <a:rPr lang="en-US" sz="2200" b="1" dirty="0" smtClean="0"/>
              <a:t>law:   K</a:t>
            </a:r>
            <a:r>
              <a:rPr lang="en-US" sz="2200" b="1" baseline="30000" dirty="0" smtClean="0"/>
              <a:t>+</a:t>
            </a:r>
            <a:r>
              <a:rPr lang="en-US" sz="2200" b="1" dirty="0" smtClean="0">
                <a:sym typeface="Wingdings"/>
              </a:rPr>
              <a:t></a:t>
            </a:r>
            <a:r>
              <a:rPr lang="en-US" sz="2200" b="1" dirty="0" smtClean="0">
                <a:latin typeface="Symbol" charset="2"/>
                <a:ea typeface="Symbol" charset="2"/>
                <a:cs typeface="Symbol" charset="2"/>
                <a:sym typeface="Wingdings"/>
              </a:rPr>
              <a:t>p</a:t>
            </a:r>
            <a:r>
              <a:rPr lang="en-US" sz="2200" b="1" baseline="30000" dirty="0" smtClean="0">
                <a:latin typeface="Symbol" charset="2"/>
                <a:ea typeface="Symbol" charset="2"/>
                <a:cs typeface="Symbol" charset="2"/>
                <a:sym typeface="Wingdings"/>
              </a:rPr>
              <a:t>+</a:t>
            </a:r>
            <a:r>
              <a:rPr lang="en-US" sz="2200" b="1" dirty="0" smtClean="0">
                <a:latin typeface="Symbol" charset="2"/>
                <a:ea typeface="Symbol" charset="2"/>
                <a:cs typeface="Symbol" charset="2"/>
                <a:sym typeface="Wingdings"/>
              </a:rPr>
              <a:t>p</a:t>
            </a:r>
            <a:r>
              <a:rPr lang="en-US" sz="2200" b="1" baseline="30000" dirty="0" smtClean="0">
                <a:sym typeface="Wingdings"/>
              </a:rPr>
              <a:t>0</a:t>
            </a:r>
            <a:r>
              <a:rPr lang="en-US" sz="2200" b="1" dirty="0" smtClean="0">
                <a:sym typeface="Wingdings"/>
              </a:rPr>
              <a:t> (</a:t>
            </a:r>
            <a:r>
              <a:rPr lang="en-US" sz="2200" b="1" dirty="0" smtClean="0">
                <a:latin typeface="Symbol" charset="2"/>
                <a:ea typeface="Symbol" charset="2"/>
                <a:cs typeface="Symbol" charset="2"/>
                <a:sym typeface="Wingdings"/>
              </a:rPr>
              <a:t>D</a:t>
            </a:r>
            <a:r>
              <a:rPr lang="en-US" sz="2200" b="1" dirty="0" smtClean="0">
                <a:sym typeface="Wingdings"/>
              </a:rPr>
              <a:t>I=3/2 transition) :    </a:t>
            </a:r>
            <a:r>
              <a:rPr lang="en-US" sz="2200" b="1" dirty="0" smtClean="0">
                <a:latin typeface="Symbol" charset="2"/>
                <a:ea typeface="Symbol" charset="2"/>
                <a:cs typeface="Symbol" charset="2"/>
                <a:sym typeface="Wingdings"/>
              </a:rPr>
              <a:t>G</a:t>
            </a:r>
            <a:r>
              <a:rPr lang="en-US" sz="2200" b="1" dirty="0" smtClean="0">
                <a:sym typeface="Wingdings"/>
              </a:rPr>
              <a:t>(K</a:t>
            </a:r>
            <a:r>
              <a:rPr lang="en-US" sz="2200" b="1" baseline="30000" dirty="0" smtClean="0">
                <a:sym typeface="Wingdings"/>
              </a:rPr>
              <a:t>+</a:t>
            </a:r>
            <a:r>
              <a:rPr lang="en-US" sz="2200" b="1" dirty="0" smtClean="0">
                <a:sym typeface="Wingdings"/>
              </a:rPr>
              <a:t></a:t>
            </a:r>
            <a:r>
              <a:rPr lang="en-US" sz="2200" b="1" dirty="0" smtClean="0">
                <a:latin typeface="Symbol" charset="2"/>
                <a:ea typeface="Symbol" charset="2"/>
                <a:cs typeface="Symbol" charset="2"/>
                <a:sym typeface="Wingdings"/>
              </a:rPr>
              <a:t>p</a:t>
            </a:r>
            <a:r>
              <a:rPr lang="en-US" sz="2200" b="1" baseline="30000" dirty="0" smtClean="0">
                <a:latin typeface="Symbol" charset="2"/>
                <a:ea typeface="Symbol" charset="2"/>
                <a:cs typeface="Symbol" charset="2"/>
                <a:sym typeface="Wingdings"/>
              </a:rPr>
              <a:t>+</a:t>
            </a:r>
            <a:r>
              <a:rPr lang="en-US" sz="2200" b="1" dirty="0" smtClean="0">
                <a:latin typeface="Symbol" charset="2"/>
                <a:ea typeface="Symbol" charset="2"/>
                <a:cs typeface="Symbol" charset="2"/>
                <a:sym typeface="Wingdings"/>
              </a:rPr>
              <a:t>p</a:t>
            </a:r>
            <a:r>
              <a:rPr lang="en-US" sz="2200" b="1" baseline="30000" dirty="0" smtClean="0">
                <a:sym typeface="Wingdings"/>
              </a:rPr>
              <a:t>0</a:t>
            </a:r>
            <a:r>
              <a:rPr lang="en-US" sz="2200" b="1" dirty="0" smtClean="0">
                <a:sym typeface="Wingdings"/>
              </a:rPr>
              <a:t>)= |T</a:t>
            </a:r>
            <a:r>
              <a:rPr lang="en-US" sz="2200" b="1" baseline="-25000" dirty="0" smtClean="0">
                <a:sym typeface="Wingdings"/>
              </a:rPr>
              <a:t>3/2</a:t>
            </a:r>
            <a:r>
              <a:rPr lang="en-US" sz="2200" b="1" dirty="0" smtClean="0">
                <a:sym typeface="Wingdings"/>
              </a:rPr>
              <a:t>|</a:t>
            </a:r>
            <a:r>
              <a:rPr lang="en-US" sz="2200" b="1" baseline="30000" dirty="0" smtClean="0">
                <a:sym typeface="Wingdings"/>
              </a:rPr>
              <a:t>2</a:t>
            </a:r>
            <a:r>
              <a:rPr lang="en-US" sz="2200" b="1" dirty="0" smtClean="0">
                <a:sym typeface="Wingdings"/>
              </a:rPr>
              <a:t>≈ </a:t>
            </a:r>
            <a:r>
              <a:rPr lang="en-US" sz="2200" b="1" i="1" dirty="0" smtClean="0">
                <a:sym typeface="Wingdings"/>
              </a:rPr>
              <a:t>Bf</a:t>
            </a:r>
            <a:r>
              <a:rPr lang="en-US" sz="2200" b="1" dirty="0" smtClean="0">
                <a:sym typeface="Wingdings"/>
              </a:rPr>
              <a:t> (K</a:t>
            </a:r>
            <a:r>
              <a:rPr lang="en-US" sz="2200" b="1" baseline="30000" dirty="0" smtClean="0">
                <a:sym typeface="Wingdings"/>
              </a:rPr>
              <a:t>+</a:t>
            </a:r>
            <a:r>
              <a:rPr lang="en-US" sz="2200" b="1" dirty="0" smtClean="0">
                <a:sym typeface="Wingdings"/>
              </a:rPr>
              <a:t></a:t>
            </a:r>
            <a:r>
              <a:rPr lang="en-US" sz="2200" b="1" dirty="0" smtClean="0">
                <a:latin typeface="Symbol" charset="2"/>
                <a:ea typeface="Symbol" charset="2"/>
                <a:cs typeface="Symbol" charset="2"/>
                <a:sym typeface="Wingdings"/>
              </a:rPr>
              <a:t>p</a:t>
            </a:r>
            <a:r>
              <a:rPr lang="en-US" sz="2200" b="1" baseline="30000" dirty="0" smtClean="0">
                <a:latin typeface="Symbol" charset="2"/>
                <a:ea typeface="Symbol" charset="2"/>
                <a:cs typeface="Symbol" charset="2"/>
                <a:sym typeface="Wingdings"/>
              </a:rPr>
              <a:t>+</a:t>
            </a:r>
            <a:r>
              <a:rPr lang="en-US" sz="2200" b="1" dirty="0" smtClean="0">
                <a:latin typeface="Symbol" charset="2"/>
                <a:ea typeface="Symbol" charset="2"/>
                <a:cs typeface="Symbol" charset="2"/>
                <a:sym typeface="Wingdings"/>
              </a:rPr>
              <a:t>p</a:t>
            </a:r>
            <a:r>
              <a:rPr lang="en-US" sz="2200" b="1" baseline="30000" dirty="0" smtClean="0">
                <a:sym typeface="Wingdings"/>
              </a:rPr>
              <a:t>0</a:t>
            </a:r>
            <a:r>
              <a:rPr lang="en-US" sz="2200" b="1" dirty="0" smtClean="0">
                <a:sym typeface="Wingdings"/>
              </a:rPr>
              <a:t>)/</a:t>
            </a:r>
            <a:r>
              <a:rPr lang="en-US" sz="2200" b="1" dirty="0" err="1" smtClean="0">
                <a:latin typeface="Symbol" charset="2"/>
                <a:ea typeface="Symbol" charset="2"/>
                <a:cs typeface="Symbol" charset="2"/>
                <a:sym typeface="Wingdings"/>
              </a:rPr>
              <a:t>t</a:t>
            </a:r>
            <a:r>
              <a:rPr lang="en-US" sz="2200" b="1" baseline="-25000" dirty="0" err="1" smtClean="0">
                <a:sym typeface="Wingdings"/>
              </a:rPr>
              <a:t>K</a:t>
            </a:r>
            <a:r>
              <a:rPr lang="en-US" sz="2200" b="1" baseline="-11000" dirty="0" smtClean="0">
                <a:sym typeface="Wingdings"/>
              </a:rPr>
              <a:t>+</a:t>
            </a:r>
            <a:r>
              <a:rPr lang="en-US" sz="2200" b="1" baseline="-25000" dirty="0" smtClean="0">
                <a:sym typeface="Wingdings"/>
              </a:rPr>
              <a:t> </a:t>
            </a:r>
          </a:p>
          <a:p>
            <a:r>
              <a:rPr lang="en-US" sz="2200" b="1" baseline="-25000" dirty="0">
                <a:sym typeface="Wingdings"/>
              </a:rPr>
              <a:t> </a:t>
            </a:r>
            <a:r>
              <a:rPr lang="en-US" sz="2200" b="1" baseline="-25000" dirty="0" smtClean="0">
                <a:sym typeface="Wingdings"/>
              </a:rPr>
              <a:t>                                   </a:t>
            </a:r>
            <a:r>
              <a:rPr lang="en-US" sz="2200" b="1" dirty="0" err="1" smtClean="0"/>
              <a:t>K</a:t>
            </a:r>
            <a:r>
              <a:rPr lang="en-US" sz="2200" b="1" baseline="-25000" dirty="0" err="1" smtClean="0"/>
              <a:t>S</a:t>
            </a:r>
            <a:r>
              <a:rPr lang="en-US" sz="2200" b="1" dirty="0" err="1" smtClean="0">
                <a:sym typeface="Wingdings"/>
              </a:rPr>
              <a:t></a:t>
            </a:r>
            <a:r>
              <a:rPr lang="en-US" sz="2200" b="1" dirty="0" err="1" smtClean="0">
                <a:latin typeface="Symbol" charset="2"/>
                <a:ea typeface="Symbol" charset="2"/>
                <a:cs typeface="Symbol" charset="2"/>
                <a:sym typeface="Wingdings"/>
              </a:rPr>
              <a:t>p</a:t>
            </a:r>
            <a:r>
              <a:rPr lang="en-US" sz="2200" b="1" baseline="30000" dirty="0" err="1" smtClean="0">
                <a:latin typeface="Symbol" charset="2"/>
                <a:ea typeface="Symbol" charset="2"/>
                <a:cs typeface="Symbol" charset="2"/>
                <a:sym typeface="Wingdings"/>
              </a:rPr>
              <a:t>+</a:t>
            </a:r>
            <a:r>
              <a:rPr lang="en-US" sz="2200" b="1" dirty="0" err="1" smtClean="0">
                <a:latin typeface="Symbol" charset="2"/>
                <a:ea typeface="Symbol" charset="2"/>
                <a:cs typeface="Symbol" charset="2"/>
                <a:sym typeface="Wingdings"/>
              </a:rPr>
              <a:t>p</a:t>
            </a:r>
            <a:r>
              <a:rPr lang="en-US" sz="2200" b="1" baseline="30000" dirty="0" smtClean="0">
                <a:latin typeface="Symbol" charset="2"/>
                <a:ea typeface="Symbol" charset="2"/>
                <a:cs typeface="Symbol" charset="2"/>
                <a:sym typeface="Wingdings"/>
              </a:rPr>
              <a:t>- </a:t>
            </a:r>
            <a:r>
              <a:rPr lang="en-US" sz="2200" b="1" dirty="0" smtClean="0">
                <a:sym typeface="Wingdings"/>
              </a:rPr>
              <a:t>(</a:t>
            </a:r>
            <a:r>
              <a:rPr lang="en-US" sz="2200" b="1" dirty="0" smtClean="0">
                <a:latin typeface="Symbol" charset="2"/>
                <a:ea typeface="Symbol" charset="2"/>
                <a:cs typeface="Symbol" charset="2"/>
                <a:sym typeface="Wingdings"/>
              </a:rPr>
              <a:t>D</a:t>
            </a:r>
            <a:r>
              <a:rPr lang="en-US" sz="2200" b="1" dirty="0" smtClean="0">
                <a:sym typeface="Wingdings"/>
              </a:rPr>
              <a:t>I=1/2 </a:t>
            </a:r>
            <a:r>
              <a:rPr lang="en-US" sz="2200" b="1" dirty="0">
                <a:sym typeface="Wingdings"/>
              </a:rPr>
              <a:t>transition) :   </a:t>
            </a:r>
            <a:r>
              <a:rPr lang="en-US" sz="2200" b="1" dirty="0" smtClean="0">
                <a:sym typeface="Wingdings"/>
              </a:rPr>
              <a:t> </a:t>
            </a:r>
            <a:r>
              <a:rPr lang="en-US" sz="2200" b="1" dirty="0" smtClean="0">
                <a:latin typeface="Symbol" charset="2"/>
                <a:ea typeface="Symbol" charset="2"/>
                <a:cs typeface="Symbol" charset="2"/>
                <a:sym typeface="Wingdings"/>
              </a:rPr>
              <a:t>G</a:t>
            </a:r>
            <a:r>
              <a:rPr lang="en-US" sz="2200" b="1" dirty="0" smtClean="0">
                <a:sym typeface="Wingdings"/>
              </a:rPr>
              <a:t>(</a:t>
            </a:r>
            <a:r>
              <a:rPr lang="en-US" sz="2200" b="1" dirty="0" err="1" smtClean="0">
                <a:sym typeface="Wingdings"/>
              </a:rPr>
              <a:t>K</a:t>
            </a:r>
            <a:r>
              <a:rPr lang="en-US" sz="2200" b="1" baseline="-25000" dirty="0" err="1" smtClean="0">
                <a:sym typeface="Wingdings"/>
              </a:rPr>
              <a:t>S</a:t>
            </a:r>
            <a:r>
              <a:rPr lang="en-US" sz="2200" b="1" dirty="0" err="1" smtClean="0">
                <a:sym typeface="Wingdings"/>
              </a:rPr>
              <a:t></a:t>
            </a:r>
            <a:r>
              <a:rPr lang="en-US" sz="2200" b="1" dirty="0" err="1" smtClean="0">
                <a:latin typeface="Symbol" charset="2"/>
                <a:ea typeface="Symbol" charset="2"/>
                <a:cs typeface="Symbol" charset="2"/>
                <a:sym typeface="Wingdings"/>
              </a:rPr>
              <a:t>p</a:t>
            </a:r>
            <a:r>
              <a:rPr lang="en-US" sz="2200" b="1" baseline="30000" dirty="0" err="1" smtClean="0">
                <a:latin typeface="Symbol" charset="2"/>
                <a:ea typeface="Symbol" charset="2"/>
                <a:cs typeface="Symbol" charset="2"/>
                <a:sym typeface="Wingdings"/>
              </a:rPr>
              <a:t>+</a:t>
            </a:r>
            <a:r>
              <a:rPr lang="en-US" sz="2200" b="1" dirty="0" err="1" smtClean="0">
                <a:latin typeface="Symbol" charset="2"/>
                <a:ea typeface="Symbol" charset="2"/>
                <a:cs typeface="Symbol" charset="2"/>
                <a:sym typeface="Wingdings"/>
              </a:rPr>
              <a:t>p</a:t>
            </a:r>
            <a:r>
              <a:rPr lang="en-US" sz="2200" b="1" baseline="30000" dirty="0" smtClean="0">
                <a:latin typeface="Symbol" charset="2"/>
                <a:ea typeface="Symbol" charset="2"/>
                <a:cs typeface="Symbol" charset="2"/>
                <a:sym typeface="Wingdings"/>
              </a:rPr>
              <a:t>-</a:t>
            </a:r>
            <a:r>
              <a:rPr lang="en-US" sz="2200" b="1" dirty="0" smtClean="0">
                <a:sym typeface="Wingdings"/>
              </a:rPr>
              <a:t>)= </a:t>
            </a:r>
            <a:r>
              <a:rPr lang="en-US" sz="2200" b="1" dirty="0">
                <a:sym typeface="Wingdings"/>
              </a:rPr>
              <a:t>|</a:t>
            </a:r>
            <a:r>
              <a:rPr lang="en-US" sz="2200" b="1" dirty="0" smtClean="0">
                <a:sym typeface="Wingdings"/>
              </a:rPr>
              <a:t>T</a:t>
            </a:r>
            <a:r>
              <a:rPr lang="en-US" sz="2200" b="1" baseline="-25000" dirty="0" smtClean="0">
                <a:sym typeface="Wingdings"/>
              </a:rPr>
              <a:t>1/2</a:t>
            </a:r>
            <a:r>
              <a:rPr lang="en-US" sz="2200" b="1" dirty="0" smtClean="0">
                <a:sym typeface="Wingdings"/>
              </a:rPr>
              <a:t>|</a:t>
            </a:r>
            <a:r>
              <a:rPr lang="en-US" sz="2200" b="1" baseline="30000" dirty="0" smtClean="0">
                <a:sym typeface="Wingdings"/>
              </a:rPr>
              <a:t>2</a:t>
            </a:r>
            <a:r>
              <a:rPr lang="en-US" sz="2200" b="1" dirty="0" smtClean="0">
                <a:sym typeface="Wingdings"/>
              </a:rPr>
              <a:t>≈ </a:t>
            </a:r>
            <a:r>
              <a:rPr lang="en-US" sz="2200" b="1" i="1" dirty="0">
                <a:sym typeface="Wingdings"/>
              </a:rPr>
              <a:t>Bf</a:t>
            </a:r>
            <a:r>
              <a:rPr lang="en-US" sz="2200" b="1" dirty="0">
                <a:sym typeface="Wingdings"/>
              </a:rPr>
              <a:t> (</a:t>
            </a:r>
            <a:r>
              <a:rPr lang="en-US" sz="2200" b="1" dirty="0" err="1" smtClean="0">
                <a:sym typeface="Wingdings"/>
              </a:rPr>
              <a:t>K</a:t>
            </a:r>
            <a:r>
              <a:rPr lang="en-US" sz="2200" b="1" baseline="-25000" dirty="0" err="1" smtClean="0">
                <a:sym typeface="Wingdings"/>
              </a:rPr>
              <a:t>S</a:t>
            </a:r>
            <a:r>
              <a:rPr lang="en-US" sz="2200" b="1" dirty="0" err="1" smtClean="0">
                <a:sym typeface="Wingdings"/>
              </a:rPr>
              <a:t></a:t>
            </a:r>
            <a:r>
              <a:rPr lang="en-US" sz="2200" b="1" dirty="0" err="1" smtClean="0">
                <a:latin typeface="Symbol" charset="2"/>
                <a:ea typeface="Symbol" charset="2"/>
                <a:cs typeface="Symbol" charset="2"/>
                <a:sym typeface="Wingdings"/>
              </a:rPr>
              <a:t>p</a:t>
            </a:r>
            <a:r>
              <a:rPr lang="en-US" sz="2200" b="1" baseline="30000" dirty="0" err="1" smtClean="0">
                <a:latin typeface="Symbol" charset="2"/>
                <a:ea typeface="Symbol" charset="2"/>
                <a:cs typeface="Symbol" charset="2"/>
                <a:sym typeface="Wingdings"/>
              </a:rPr>
              <a:t>+</a:t>
            </a:r>
            <a:r>
              <a:rPr lang="en-US" sz="2200" b="1" dirty="0" err="1" smtClean="0">
                <a:latin typeface="Symbol" charset="2"/>
                <a:ea typeface="Symbol" charset="2"/>
                <a:cs typeface="Symbol" charset="2"/>
                <a:sym typeface="Wingdings"/>
              </a:rPr>
              <a:t>p</a:t>
            </a:r>
            <a:r>
              <a:rPr lang="en-US" sz="2200" b="1" baseline="30000" dirty="0" smtClean="0">
                <a:latin typeface="Symbol" charset="2"/>
                <a:ea typeface="Symbol" charset="2"/>
                <a:cs typeface="Symbol" charset="2"/>
                <a:sym typeface="Wingdings"/>
              </a:rPr>
              <a:t>-</a:t>
            </a:r>
            <a:r>
              <a:rPr lang="en-US" sz="2200" b="1" dirty="0" smtClean="0">
                <a:sym typeface="Wingdings"/>
              </a:rPr>
              <a:t>)/</a:t>
            </a:r>
            <a:r>
              <a:rPr lang="en-US" sz="2200" b="1" dirty="0" err="1" smtClean="0">
                <a:latin typeface="Symbol" charset="2"/>
                <a:ea typeface="Symbol" charset="2"/>
                <a:cs typeface="Symbol" charset="2"/>
                <a:sym typeface="Wingdings"/>
              </a:rPr>
              <a:t>t</a:t>
            </a:r>
            <a:r>
              <a:rPr lang="en-US" sz="2200" b="1" baseline="-25000" dirty="0" err="1" smtClean="0">
                <a:sym typeface="Wingdings"/>
              </a:rPr>
              <a:t>K</a:t>
            </a:r>
            <a:r>
              <a:rPr lang="en-US" sz="2200" b="1" baseline="-33000" dirty="0" err="1" smtClean="0">
                <a:sym typeface="Wingdings"/>
              </a:rPr>
              <a:t>S</a:t>
            </a:r>
            <a:r>
              <a:rPr lang="en-US" sz="2200" b="1" baseline="-25000" dirty="0" smtClean="0">
                <a:sym typeface="Wingdings"/>
              </a:rPr>
              <a:t> </a:t>
            </a:r>
            <a:r>
              <a:rPr lang="en-US" sz="2200" b="1" baseline="-25000" dirty="0" smtClean="0"/>
              <a:t> </a:t>
            </a:r>
            <a:endParaRPr lang="en-US" sz="2200" baseline="-25000" dirty="0"/>
          </a:p>
          <a:p>
            <a:r>
              <a:rPr lang="en-US" b="1" baseline="-25000" dirty="0" smtClean="0"/>
              <a:t> </a:t>
            </a:r>
            <a:endParaRPr lang="en-US" baseline="-250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4870" y="2669264"/>
            <a:ext cx="6150126" cy="988413"/>
          </a:xfrm>
          <a:prstGeom prst="rect">
            <a:avLst/>
          </a:prstGeom>
          <a:ln w="22225">
            <a:solidFill>
              <a:srgbClr val="A50021"/>
            </a:solidFill>
          </a:ln>
        </p:spPr>
      </p:pic>
      <p:sp>
        <p:nvSpPr>
          <p:cNvPr id="9" name="Rectangle 8"/>
          <p:cNvSpPr/>
          <p:nvPr/>
        </p:nvSpPr>
        <p:spPr>
          <a:xfrm>
            <a:off x="2820692" y="2843134"/>
            <a:ext cx="1208867" cy="76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6855" y="2673901"/>
            <a:ext cx="551267" cy="983776"/>
          </a:xfrm>
          <a:prstGeom prst="rect">
            <a:avLst/>
          </a:prstGeom>
        </p:spPr>
      </p:pic>
      <p:sp>
        <p:nvSpPr>
          <p:cNvPr id="12" name="TextBox 11"/>
          <p:cNvSpPr txBox="1"/>
          <p:nvPr/>
        </p:nvSpPr>
        <p:spPr>
          <a:xfrm>
            <a:off x="8954996" y="4413547"/>
            <a:ext cx="2282100" cy="461665"/>
          </a:xfrm>
          <a:prstGeom prst="rect">
            <a:avLst/>
          </a:prstGeom>
          <a:noFill/>
        </p:spPr>
        <p:txBody>
          <a:bodyPr wrap="none" rtlCol="0">
            <a:spAutoFit/>
          </a:bodyPr>
          <a:lstStyle/>
          <a:p>
            <a:r>
              <a:rPr lang="en-US" sz="2400" b="1" dirty="0" smtClean="0">
                <a:solidFill>
                  <a:srgbClr val="941100"/>
                </a:solidFill>
                <a:ea typeface="Comic Sans MS" charset="0"/>
                <a:cs typeface="Comic Sans MS" charset="0"/>
              </a:rPr>
              <a:t>good agreement</a:t>
            </a:r>
            <a:endParaRPr lang="en-US" sz="2400" b="1" dirty="0">
              <a:solidFill>
                <a:srgbClr val="941100"/>
              </a:solidFill>
              <a:ea typeface="Comic Sans MS" charset="0"/>
              <a:cs typeface="Comic Sans MS" charset="0"/>
            </a:endParaRPr>
          </a:p>
        </p:txBody>
      </p:sp>
      <p:sp>
        <p:nvSpPr>
          <p:cNvPr id="13" name="Rectangle 12"/>
          <p:cNvSpPr/>
          <p:nvPr/>
        </p:nvSpPr>
        <p:spPr>
          <a:xfrm>
            <a:off x="5522979" y="5627560"/>
            <a:ext cx="2666727" cy="759417"/>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flipV="1">
            <a:off x="8877283" y="3654890"/>
            <a:ext cx="622957" cy="768126"/>
          </a:xfrm>
          <a:prstGeom prst="straightConnector1">
            <a:avLst/>
          </a:prstGeom>
          <a:ln w="28575">
            <a:solidFill>
              <a:srgbClr val="9411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75159" y="4875212"/>
            <a:ext cx="839658" cy="620287"/>
          </a:xfrm>
          <a:prstGeom prst="straightConnector1">
            <a:avLst/>
          </a:prstGeom>
          <a:ln w="28575">
            <a:solidFill>
              <a:srgbClr val="9411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flipH="1">
            <a:off x="2629140" y="1137998"/>
            <a:ext cx="2317237" cy="338554"/>
          </a:xfrm>
          <a:prstGeom prst="rect">
            <a:avLst/>
          </a:prstGeom>
          <a:noFill/>
        </p:spPr>
        <p:txBody>
          <a:bodyPr wrap="square" rtlCol="0">
            <a:spAutoFit/>
          </a:bodyPr>
          <a:lstStyle/>
          <a:p>
            <a:r>
              <a:rPr lang="en-US" sz="1600" b="1" dirty="0" smtClean="0">
                <a:solidFill>
                  <a:srgbClr val="941100"/>
                </a:solidFill>
                <a:latin typeface="Comic Sans MS" charset="0"/>
                <a:ea typeface="Comic Sans MS" charset="0"/>
                <a:cs typeface="Comic Sans MS" charset="0"/>
              </a:rPr>
              <a:t>lifetime=12 ns</a:t>
            </a:r>
            <a:endParaRPr lang="en-US" sz="1600" b="1" dirty="0">
              <a:solidFill>
                <a:srgbClr val="941100"/>
              </a:solidFill>
              <a:latin typeface="Comic Sans MS" charset="0"/>
              <a:ea typeface="Comic Sans MS" charset="0"/>
              <a:cs typeface="Comic Sans MS" charset="0"/>
            </a:endParaRPr>
          </a:p>
        </p:txBody>
      </p:sp>
      <p:sp>
        <p:nvSpPr>
          <p:cNvPr id="19" name="TextBox 18"/>
          <p:cNvSpPr txBox="1"/>
          <p:nvPr/>
        </p:nvSpPr>
        <p:spPr>
          <a:xfrm flipH="1">
            <a:off x="2629139" y="2104122"/>
            <a:ext cx="2317237" cy="338554"/>
          </a:xfrm>
          <a:prstGeom prst="rect">
            <a:avLst/>
          </a:prstGeom>
          <a:noFill/>
        </p:spPr>
        <p:txBody>
          <a:bodyPr wrap="square" rtlCol="0">
            <a:spAutoFit/>
          </a:bodyPr>
          <a:lstStyle/>
          <a:p>
            <a:r>
              <a:rPr lang="en-US" sz="1600" b="1" dirty="0" smtClean="0">
                <a:solidFill>
                  <a:srgbClr val="941100"/>
                </a:solidFill>
                <a:latin typeface="Comic Sans MS" charset="0"/>
                <a:ea typeface="Comic Sans MS" charset="0"/>
                <a:cs typeface="Comic Sans MS" charset="0"/>
              </a:rPr>
              <a:t>lifetime=0.21 ns</a:t>
            </a:r>
            <a:endParaRPr lang="en-US" sz="1600" b="1" dirty="0">
              <a:solidFill>
                <a:srgbClr val="941100"/>
              </a:solidFill>
              <a:latin typeface="Comic Sans MS" charset="0"/>
              <a:ea typeface="Comic Sans MS" charset="0"/>
              <a:cs typeface="Comic Sans MS" charset="0"/>
            </a:endParaRPr>
          </a:p>
        </p:txBody>
      </p:sp>
      <p:sp>
        <p:nvSpPr>
          <p:cNvPr id="14" name="幻灯片编号占位符 13"/>
          <p:cNvSpPr>
            <a:spLocks noGrp="1"/>
          </p:cNvSpPr>
          <p:nvPr>
            <p:ph type="sldNum" sz="quarter" idx="12"/>
          </p:nvPr>
        </p:nvSpPr>
        <p:spPr/>
        <p:txBody>
          <a:bodyPr/>
          <a:lstStyle/>
          <a:p>
            <a:fld id="{3880D999-AB6E-D04A-B8ED-211468A87D9E}" type="slidenum">
              <a:rPr kumimoji="1" lang="zh-CN" altLang="en-US" smtClean="0"/>
              <a:t>20</a:t>
            </a:fld>
            <a:endParaRPr kumimoji="1" lang="zh-CN" altLang="en-US"/>
          </a:p>
        </p:txBody>
      </p:sp>
    </p:spTree>
    <p:extLst>
      <p:ext uri="{BB962C8B-B14F-4D97-AF65-F5344CB8AC3E}">
        <p14:creationId xmlns:p14="http://schemas.microsoft.com/office/powerpoint/2010/main" val="19375030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3880D999-AB6E-D04A-B8ED-211468A87D9E}" type="slidenum">
              <a:rPr kumimoji="1" lang="zh-CN" altLang="en-US" smtClean="0"/>
              <a:t>21</a:t>
            </a:fld>
            <a:endParaRPr kumimoji="1" lang="zh-CN" altLang="en-US"/>
          </a:p>
        </p:txBody>
      </p:sp>
      <p:pic>
        <p:nvPicPr>
          <p:cNvPr id="8" name="图片 7"/>
          <p:cNvPicPr>
            <a:picLocks noChangeAspect="1"/>
          </p:cNvPicPr>
          <p:nvPr/>
        </p:nvPicPr>
        <p:blipFill>
          <a:blip r:embed="rId2"/>
          <a:stretch>
            <a:fillRect/>
          </a:stretch>
        </p:blipFill>
        <p:spPr>
          <a:xfrm>
            <a:off x="499110" y="110490"/>
            <a:ext cx="7253522" cy="4004310"/>
          </a:xfrm>
          <a:prstGeom prst="rect">
            <a:avLst/>
          </a:prstGeom>
        </p:spPr>
      </p:pic>
      <p:pic>
        <p:nvPicPr>
          <p:cNvPr id="9" name="图片 8"/>
          <p:cNvPicPr>
            <a:picLocks noChangeAspect="1"/>
          </p:cNvPicPr>
          <p:nvPr/>
        </p:nvPicPr>
        <p:blipFill>
          <a:blip r:embed="rId3"/>
          <a:stretch>
            <a:fillRect/>
          </a:stretch>
        </p:blipFill>
        <p:spPr>
          <a:xfrm>
            <a:off x="560070" y="3792855"/>
            <a:ext cx="7394173" cy="2898140"/>
          </a:xfrm>
          <a:prstGeom prst="rect">
            <a:avLst/>
          </a:prstGeom>
        </p:spPr>
      </p:pic>
      <p:sp>
        <p:nvSpPr>
          <p:cNvPr id="11" name="文本框 10"/>
          <p:cNvSpPr txBox="1"/>
          <p:nvPr/>
        </p:nvSpPr>
        <p:spPr>
          <a:xfrm>
            <a:off x="7970520" y="548640"/>
            <a:ext cx="2883738" cy="523220"/>
          </a:xfrm>
          <a:prstGeom prst="rect">
            <a:avLst/>
          </a:prstGeom>
          <a:solidFill>
            <a:schemeClr val="accent4">
              <a:lumMod val="40000"/>
              <a:lumOff val="60000"/>
            </a:schemeClr>
          </a:solidFill>
        </p:spPr>
        <p:txBody>
          <a:bodyPr wrap="none" rtlCol="0">
            <a:spAutoFit/>
          </a:bodyPr>
          <a:lstStyle/>
          <a:p>
            <a:r>
              <a:rPr kumimoji="1" lang="en-US" altLang="zh-CN" sz="2800" b="1" dirty="0" smtClean="0">
                <a:solidFill>
                  <a:srgbClr val="FF0000"/>
                </a:solidFill>
                <a:latin typeface="+mj-lt"/>
              </a:rPr>
              <a:t>PDG2019</a:t>
            </a:r>
            <a:r>
              <a:rPr kumimoji="1" lang="zh-CN" altLang="en-US" sz="2800" b="1" dirty="0" smtClean="0">
                <a:solidFill>
                  <a:srgbClr val="FF0000"/>
                </a:solidFill>
                <a:latin typeface="+mj-lt"/>
              </a:rPr>
              <a:t> </a:t>
            </a:r>
            <a:r>
              <a:rPr kumimoji="1" lang="en-US" altLang="zh-CN" sz="2800" b="1" dirty="0" smtClean="0">
                <a:solidFill>
                  <a:srgbClr val="FF0000"/>
                </a:solidFill>
                <a:latin typeface="+mj-lt"/>
              </a:rPr>
              <a:t>updates </a:t>
            </a:r>
            <a:endParaRPr kumimoji="1" lang="zh-CN" altLang="en-US" sz="2800" b="1" dirty="0">
              <a:solidFill>
                <a:srgbClr val="FF0000"/>
              </a:solidFill>
              <a:latin typeface="+mj-lt"/>
            </a:endParaRPr>
          </a:p>
        </p:txBody>
      </p:sp>
    </p:spTree>
    <p:extLst>
      <p:ext uri="{BB962C8B-B14F-4D97-AF65-F5344CB8AC3E}">
        <p14:creationId xmlns:p14="http://schemas.microsoft.com/office/powerpoint/2010/main" val="2096696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22</a:t>
            </a:fld>
            <a:endParaRPr kumimoji="1" lang="zh-CN" altLang="en-US"/>
          </a:p>
        </p:txBody>
      </p:sp>
      <p:pic>
        <p:nvPicPr>
          <p:cNvPr id="7" name="图片 6"/>
          <p:cNvPicPr>
            <a:picLocks noChangeAspect="1"/>
          </p:cNvPicPr>
          <p:nvPr/>
        </p:nvPicPr>
        <p:blipFill>
          <a:blip r:embed="rId2"/>
          <a:stretch>
            <a:fillRect/>
          </a:stretch>
        </p:blipFill>
        <p:spPr>
          <a:xfrm>
            <a:off x="232410" y="0"/>
            <a:ext cx="10934700" cy="3175000"/>
          </a:xfrm>
          <a:prstGeom prst="rect">
            <a:avLst/>
          </a:prstGeom>
        </p:spPr>
      </p:pic>
      <p:pic>
        <p:nvPicPr>
          <p:cNvPr id="8" name="图片 7"/>
          <p:cNvPicPr>
            <a:picLocks noChangeAspect="1"/>
          </p:cNvPicPr>
          <p:nvPr/>
        </p:nvPicPr>
        <p:blipFill>
          <a:blip r:embed="rId3"/>
          <a:stretch>
            <a:fillRect/>
          </a:stretch>
        </p:blipFill>
        <p:spPr>
          <a:xfrm>
            <a:off x="3353879" y="2607370"/>
            <a:ext cx="3797491" cy="3945830"/>
          </a:xfrm>
          <a:prstGeom prst="rect">
            <a:avLst/>
          </a:prstGeom>
        </p:spPr>
      </p:pic>
      <mc:AlternateContent xmlns:mc="http://schemas.openxmlformats.org/markup-compatibility/2006" xmlns:a14="http://schemas.microsoft.com/office/drawing/2010/main">
        <mc:Choice Requires="a14">
          <p:sp>
            <p:nvSpPr>
              <p:cNvPr id="9" name="文本框 8"/>
              <p:cNvSpPr txBox="1"/>
              <p:nvPr/>
            </p:nvSpPr>
            <p:spPr>
              <a:xfrm>
                <a:off x="7408664" y="3124626"/>
                <a:ext cx="4313104" cy="2677656"/>
              </a:xfrm>
              <a:prstGeom prst="rect">
                <a:avLst/>
              </a:prstGeom>
              <a:noFill/>
            </p:spPr>
            <p:txBody>
              <a:bodyPr wrap="none" rtlCol="0">
                <a:spAutoFit/>
              </a:bodyPr>
              <a:lstStyle/>
              <a:p>
                <a:r>
                  <a:rPr kumimoji="1" lang="en-US" altLang="zh-CN" sz="2400" b="1" dirty="0" smtClean="0"/>
                  <a:t>New input for many other</a:t>
                </a:r>
              </a:p>
              <a:p>
                <a:r>
                  <a:rPr kumimoji="1" lang="en-US" altLang="zh-CN" sz="2400" b="1" dirty="0" smtClean="0"/>
                  <a:t> measurements</a:t>
                </a:r>
                <a:r>
                  <a:rPr kumimoji="1" lang="zh-CN" altLang="en-US" sz="2400" b="1" dirty="0" smtClean="0"/>
                  <a:t>： </a:t>
                </a:r>
              </a:p>
              <a:p>
                <a:r>
                  <a:rPr kumimoji="1" lang="en-US" altLang="zh-CN" sz="2400" b="1" dirty="0" smtClean="0"/>
                  <a:t>1) polarization</a:t>
                </a:r>
              </a:p>
              <a:p>
                <a:r>
                  <a:rPr kumimoji="1" lang="en-US" altLang="zh-CN" sz="2400" b="1" dirty="0" smtClean="0"/>
                  <a:t>2) Asymmetry of the </a:t>
                </a:r>
                <a14:m>
                  <m:oMath xmlns:m="http://schemas.openxmlformats.org/officeDocument/2006/math">
                    <m:sSub>
                      <m:sSubPr>
                        <m:ctrlPr>
                          <a:rPr kumimoji="1" lang="en-US" altLang="zh-CN" sz="2400" b="1" i="1" smtClean="0">
                            <a:latin typeface="Cambria Math" charset="0"/>
                          </a:rPr>
                        </m:ctrlPr>
                      </m:sSubPr>
                      <m:e>
                        <m:r>
                          <a:rPr kumimoji="1" lang="en-US" altLang="zh-CN" sz="2400" b="1" i="1" smtClean="0">
                            <a:latin typeface="Cambria Math" charset="0"/>
                            <a:ea typeface="Cambria Math" charset="0"/>
                            <a:cs typeface="Cambria Math" charset="0"/>
                          </a:rPr>
                          <m:t>𝚲</m:t>
                        </m:r>
                      </m:e>
                      <m:sub>
                        <m:r>
                          <a:rPr kumimoji="1" lang="en-US" altLang="zh-CN" sz="2400" b="1" i="1" smtClean="0">
                            <a:latin typeface="Cambria Math" charset="0"/>
                          </a:rPr>
                          <m:t>𝒃</m:t>
                        </m:r>
                      </m:sub>
                    </m:sSub>
                  </m:oMath>
                </a14:m>
                <a:r>
                  <a:rPr kumimoji="1" lang="en-US" altLang="zh-CN" sz="2400" b="1" dirty="0" smtClean="0"/>
                  <a:t> and </a:t>
                </a:r>
                <a14:m>
                  <m:oMath xmlns:m="http://schemas.openxmlformats.org/officeDocument/2006/math">
                    <m:sSub>
                      <m:sSubPr>
                        <m:ctrlPr>
                          <a:rPr kumimoji="1" lang="en-US" altLang="zh-CN" sz="2400" b="1" i="1">
                            <a:latin typeface="Cambria Math" charset="0"/>
                          </a:rPr>
                        </m:ctrlPr>
                      </m:sSubPr>
                      <m:e>
                        <m:r>
                          <a:rPr kumimoji="1" lang="en-US" altLang="zh-CN" sz="2400" b="1" i="1">
                            <a:latin typeface="Cambria Math" charset="0"/>
                            <a:ea typeface="Cambria Math" charset="0"/>
                            <a:cs typeface="Cambria Math" charset="0"/>
                          </a:rPr>
                          <m:t>𝚲</m:t>
                        </m:r>
                      </m:e>
                      <m:sub>
                        <m:r>
                          <a:rPr kumimoji="1" lang="en-US" altLang="zh-CN" sz="2400" b="1" i="1" smtClean="0">
                            <a:latin typeface="Cambria Math" charset="0"/>
                            <a:ea typeface="Cambria Math" charset="0"/>
                            <a:cs typeface="Cambria Math" charset="0"/>
                          </a:rPr>
                          <m:t>𝒄</m:t>
                        </m:r>
                      </m:sub>
                    </m:sSub>
                  </m:oMath>
                </a14:m>
                <a:endParaRPr kumimoji="1" lang="en-US" altLang="zh-CN" sz="2400" b="1" dirty="0" smtClean="0"/>
              </a:p>
              <a:p>
                <a:r>
                  <a:rPr kumimoji="1" lang="en-US" altLang="zh-CN" sz="2400" b="1" dirty="0" smtClean="0"/>
                  <a:t>3) CPV in </a:t>
                </a:r>
                <a14:m>
                  <m:oMath xmlns:m="http://schemas.openxmlformats.org/officeDocument/2006/math">
                    <m:sSub>
                      <m:sSubPr>
                        <m:ctrlPr>
                          <a:rPr kumimoji="1" lang="en-US" altLang="zh-CN" sz="2400" b="1" i="1">
                            <a:latin typeface="Cambria Math" charset="0"/>
                          </a:rPr>
                        </m:ctrlPr>
                      </m:sSubPr>
                      <m:e>
                        <m:r>
                          <a:rPr kumimoji="1" lang="en-US" altLang="zh-CN" sz="2400" b="1" i="1">
                            <a:latin typeface="Cambria Math" charset="0"/>
                            <a:ea typeface="Cambria Math" charset="0"/>
                            <a:cs typeface="Cambria Math" charset="0"/>
                          </a:rPr>
                          <m:t>𝚲</m:t>
                        </m:r>
                      </m:e>
                      <m:sub>
                        <m:r>
                          <a:rPr kumimoji="1" lang="en-US" altLang="zh-CN" sz="2400" b="1" i="1">
                            <a:latin typeface="Cambria Math" charset="0"/>
                          </a:rPr>
                          <m:t>𝒃</m:t>
                        </m:r>
                      </m:sub>
                    </m:sSub>
                  </m:oMath>
                </a14:m>
                <a:r>
                  <a:rPr kumimoji="1" lang="en-US" altLang="zh-CN" sz="2400" b="1" dirty="0" smtClean="0"/>
                  <a:t> and </a:t>
                </a:r>
                <a14:m>
                  <m:oMath xmlns:m="http://schemas.openxmlformats.org/officeDocument/2006/math">
                    <m:sSub>
                      <m:sSubPr>
                        <m:ctrlPr>
                          <a:rPr kumimoji="1" lang="en-US" altLang="zh-CN" sz="2400" b="1" i="1">
                            <a:latin typeface="Cambria Math" charset="0"/>
                          </a:rPr>
                        </m:ctrlPr>
                      </m:sSubPr>
                      <m:e>
                        <m:r>
                          <a:rPr kumimoji="1" lang="en-US" altLang="zh-CN" sz="2400" b="1" i="1">
                            <a:latin typeface="Cambria Math" charset="0"/>
                            <a:ea typeface="Cambria Math" charset="0"/>
                            <a:cs typeface="Cambria Math" charset="0"/>
                          </a:rPr>
                          <m:t>𝚲</m:t>
                        </m:r>
                      </m:e>
                      <m:sub>
                        <m:r>
                          <a:rPr kumimoji="1" lang="en-US" altLang="zh-CN" sz="2400" b="1" i="1">
                            <a:latin typeface="Cambria Math" charset="0"/>
                            <a:ea typeface="Cambria Math" charset="0"/>
                            <a:cs typeface="Cambria Math" charset="0"/>
                          </a:rPr>
                          <m:t>𝒄</m:t>
                        </m:r>
                      </m:sub>
                    </m:sSub>
                  </m:oMath>
                </a14:m>
                <a:r>
                  <a:rPr kumimoji="1" lang="en-US" altLang="zh-CN" sz="2400" b="1" dirty="0" smtClean="0"/>
                  <a:t> decays</a:t>
                </a:r>
              </a:p>
              <a:p>
                <a:r>
                  <a:rPr kumimoji="1" lang="en-US" altLang="zh-CN" sz="2400" b="1" dirty="0" smtClean="0"/>
                  <a:t>4) Decays of other charmed and </a:t>
                </a:r>
              </a:p>
              <a:p>
                <a:r>
                  <a:rPr kumimoji="1" lang="en-US" altLang="zh-CN" sz="2400" b="1" dirty="0"/>
                  <a:t> </a:t>
                </a:r>
                <a:r>
                  <a:rPr kumimoji="1" lang="en-US" altLang="zh-CN" sz="2400" b="1" dirty="0" smtClean="0"/>
                  <a:t>    beauty baryons</a:t>
                </a:r>
                <a:endParaRPr kumimoji="1" lang="zh-CN" altLang="en-US" sz="2400" b="1" dirty="0"/>
              </a:p>
            </p:txBody>
          </p:sp>
        </mc:Choice>
        <mc:Fallback xmlns="">
          <p:sp>
            <p:nvSpPr>
              <p:cNvPr id="9" name="文本框 8"/>
              <p:cNvSpPr txBox="1">
                <a:spLocks noRot="1" noChangeAspect="1" noMove="1" noResize="1" noEditPoints="1" noAdjustHandles="1" noChangeArrowheads="1" noChangeShapeType="1" noTextEdit="1"/>
              </p:cNvSpPr>
              <p:nvPr/>
            </p:nvSpPr>
            <p:spPr>
              <a:xfrm>
                <a:off x="7408664" y="3124626"/>
                <a:ext cx="4313104" cy="2677656"/>
              </a:xfrm>
              <a:prstGeom prst="rect">
                <a:avLst/>
              </a:prstGeom>
              <a:blipFill rotWithShape="0">
                <a:blip r:embed="rId4"/>
                <a:stretch>
                  <a:fillRect l="-2119" t="-1822" r="-1271" b="-432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034719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lstStyle/>
          <a:p>
            <a:fld id="{3880D999-AB6E-D04A-B8ED-211468A87D9E}" type="slidenum">
              <a:rPr kumimoji="1" lang="zh-CN" altLang="en-US" smtClean="0"/>
              <a:t>23</a:t>
            </a:fld>
            <a:endParaRPr kumimoji="1" lang="zh-CN" altLang="en-US"/>
          </a:p>
        </p:txBody>
      </p:sp>
      <p:pic>
        <p:nvPicPr>
          <p:cNvPr id="5" name="图片 4"/>
          <p:cNvPicPr>
            <a:picLocks noChangeAspect="1"/>
          </p:cNvPicPr>
          <p:nvPr/>
        </p:nvPicPr>
        <p:blipFill>
          <a:blip r:embed="rId2"/>
          <a:stretch>
            <a:fillRect/>
          </a:stretch>
        </p:blipFill>
        <p:spPr>
          <a:xfrm>
            <a:off x="172856" y="214009"/>
            <a:ext cx="11446398" cy="6142341"/>
          </a:xfrm>
          <a:prstGeom prst="rect">
            <a:avLst/>
          </a:prstGeom>
        </p:spPr>
      </p:pic>
    </p:spTree>
    <p:extLst>
      <p:ext uri="{BB962C8B-B14F-4D97-AF65-F5344CB8AC3E}">
        <p14:creationId xmlns:p14="http://schemas.microsoft.com/office/powerpoint/2010/main" val="2083948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3880D999-AB6E-D04A-B8ED-211468A87D9E}" type="slidenum">
              <a:rPr kumimoji="1" lang="zh-CN" altLang="en-US" smtClean="0"/>
              <a:t>24</a:t>
            </a:fld>
            <a:endParaRPr kumimoji="1" lang="zh-CN" altLang="en-US"/>
          </a:p>
        </p:txBody>
      </p:sp>
      <p:pic>
        <p:nvPicPr>
          <p:cNvPr id="5" name="图片 4"/>
          <p:cNvPicPr>
            <a:picLocks noChangeAspect="1"/>
          </p:cNvPicPr>
          <p:nvPr/>
        </p:nvPicPr>
        <p:blipFill>
          <a:blip r:embed="rId2"/>
          <a:stretch>
            <a:fillRect/>
          </a:stretch>
        </p:blipFill>
        <p:spPr>
          <a:xfrm>
            <a:off x="1232170" y="122900"/>
            <a:ext cx="9727660" cy="6598575"/>
          </a:xfrm>
          <a:prstGeom prst="rect">
            <a:avLst/>
          </a:prstGeom>
        </p:spPr>
      </p:pic>
    </p:spTree>
    <p:extLst>
      <p:ext uri="{BB962C8B-B14F-4D97-AF65-F5344CB8AC3E}">
        <p14:creationId xmlns:p14="http://schemas.microsoft.com/office/powerpoint/2010/main" val="121052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3880D999-AB6E-D04A-B8ED-211468A87D9E}" type="slidenum">
              <a:rPr kumimoji="1" lang="zh-CN" altLang="en-US" smtClean="0"/>
              <a:t>25</a:t>
            </a:fld>
            <a:endParaRPr kumimoji="1" lang="zh-CN" altLang="en-US"/>
          </a:p>
        </p:txBody>
      </p:sp>
      <p:pic>
        <p:nvPicPr>
          <p:cNvPr id="5" name="图片 4"/>
          <p:cNvPicPr>
            <a:picLocks noChangeAspect="1"/>
          </p:cNvPicPr>
          <p:nvPr/>
        </p:nvPicPr>
        <p:blipFill>
          <a:blip r:embed="rId2"/>
          <a:stretch>
            <a:fillRect/>
          </a:stretch>
        </p:blipFill>
        <p:spPr>
          <a:xfrm>
            <a:off x="1301750" y="239712"/>
            <a:ext cx="9588500" cy="6299200"/>
          </a:xfrm>
          <a:prstGeom prst="rect">
            <a:avLst/>
          </a:prstGeom>
        </p:spPr>
      </p:pic>
    </p:spTree>
    <p:extLst>
      <p:ext uri="{BB962C8B-B14F-4D97-AF65-F5344CB8AC3E}">
        <p14:creationId xmlns:p14="http://schemas.microsoft.com/office/powerpoint/2010/main" val="2090020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a:xfrm>
                <a:off x="312907" y="214007"/>
                <a:ext cx="11353800" cy="581758"/>
              </a:xfrm>
            </p:spPr>
            <p:txBody>
              <a:bodyPr>
                <a:normAutofit fontScale="90000"/>
              </a:bodyPr>
              <a:lstStyle/>
              <a:p>
                <a:r>
                  <a:rPr kumimoji="1" lang="en-US" altLang="zh-CN" b="1" dirty="0" smtClean="0">
                    <a:latin typeface="+mn-lt"/>
                  </a:rPr>
                  <a:t>CP violation with 10 </a:t>
                </a:r>
                <a:r>
                  <a:rPr lang="en-US" altLang="zh-CN" b="1" dirty="0" smtClean="0">
                    <a:latin typeface="+mn-lt"/>
                  </a:rPr>
                  <a:t>billion </a:t>
                </a:r>
                <a14:m>
                  <m:oMath xmlns:m="http://schemas.openxmlformats.org/officeDocument/2006/math">
                    <m:r>
                      <a:rPr lang="en-US" altLang="zh-CN" b="1" i="1" kern="100">
                        <a:solidFill>
                          <a:srgbClr val="002060"/>
                        </a:solidFill>
                        <a:latin typeface="Cambria Math" charset="0"/>
                        <a:ea typeface="Heiti SC Light" charset="-122"/>
                        <a:cs typeface="Heiti SC Light" charset="-122"/>
                      </a:rPr>
                      <m:t>𝑱</m:t>
                    </m:r>
                    <m:r>
                      <a:rPr lang="en-US" altLang="zh-CN" b="1" i="1" kern="100">
                        <a:solidFill>
                          <a:srgbClr val="002060"/>
                        </a:solidFill>
                        <a:latin typeface="Cambria Math" charset="0"/>
                        <a:ea typeface="Heiti SC Light" charset="-122"/>
                        <a:cs typeface="Heiti SC Light" charset="-122"/>
                      </a:rPr>
                      <m:t>/</m:t>
                    </m:r>
                    <m:r>
                      <a:rPr lang="en-US" altLang="zh-CN" b="1" i="1" kern="100">
                        <a:solidFill>
                          <a:srgbClr val="002060"/>
                        </a:solidFill>
                        <a:latin typeface="Cambria Math" charset="0"/>
                        <a:ea typeface="Heiti SC Light" charset="-122"/>
                        <a:cs typeface="Heiti SC Light" charset="-122"/>
                      </a:rPr>
                      <m:t>𝝍</m:t>
                    </m:r>
                  </m:oMath>
                </a14:m>
                <a:r>
                  <a:rPr kumimoji="1" lang="en-US" altLang="zh-CN" b="1" dirty="0" smtClean="0">
                    <a:latin typeface="+mn-lt"/>
                  </a:rPr>
                  <a:t>,  and future facilities   </a:t>
                </a:r>
                <a:endParaRPr kumimoji="1" lang="zh-CN" altLang="en-US" b="1" dirty="0">
                  <a:latin typeface="+mn-lt"/>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312907" y="214007"/>
                <a:ext cx="11353800" cy="581758"/>
              </a:xfrm>
              <a:blipFill rotWithShape="0">
                <a:blip r:embed="rId2"/>
                <a:stretch>
                  <a:fillRect l="-1879" t="-34375" r="-4026" b="-48958"/>
                </a:stretch>
              </a:blipFill>
            </p:spPr>
            <p:txBody>
              <a:bodyPr/>
              <a:lstStyle/>
              <a:p>
                <a:r>
                  <a:rPr lang="zh-CN" altLang="en-US">
                    <a:noFill/>
                  </a:rPr>
                  <a:t> </a:t>
                </a:r>
              </a:p>
            </p:txBody>
          </p:sp>
        </mc:Fallback>
      </mc:AlternateContent>
      <p:sp>
        <p:nvSpPr>
          <p:cNvPr id="4" name="幻灯片编号占位符 3"/>
          <p:cNvSpPr>
            <a:spLocks noGrp="1"/>
          </p:cNvSpPr>
          <p:nvPr>
            <p:ph type="sldNum" sz="quarter" idx="12"/>
          </p:nvPr>
        </p:nvSpPr>
        <p:spPr/>
        <p:txBody>
          <a:bodyPr/>
          <a:lstStyle/>
          <a:p>
            <a:fld id="{3880D999-AB6E-D04A-B8ED-211468A87D9E}" type="slidenum">
              <a:rPr kumimoji="1" lang="zh-CN" altLang="en-US" smtClean="0"/>
              <a:t>26</a:t>
            </a:fld>
            <a:endParaRPr kumimoji="1" lang="zh-CN" altLang="en-US"/>
          </a:p>
        </p:txBody>
      </p:sp>
      <p:pic>
        <p:nvPicPr>
          <p:cNvPr id="5" name="图片 4"/>
          <p:cNvPicPr>
            <a:picLocks noChangeAspect="1"/>
          </p:cNvPicPr>
          <p:nvPr/>
        </p:nvPicPr>
        <p:blipFill>
          <a:blip r:embed="rId3"/>
          <a:stretch>
            <a:fillRect/>
          </a:stretch>
        </p:blipFill>
        <p:spPr>
          <a:xfrm>
            <a:off x="700391" y="946883"/>
            <a:ext cx="9074785" cy="5806034"/>
          </a:xfrm>
          <a:prstGeom prst="rect">
            <a:avLst/>
          </a:prstGeom>
        </p:spPr>
      </p:pic>
      <p:sp>
        <p:nvSpPr>
          <p:cNvPr id="7" name="文本框 6"/>
          <p:cNvSpPr txBox="1"/>
          <p:nvPr/>
        </p:nvSpPr>
        <p:spPr>
          <a:xfrm>
            <a:off x="9435830" y="1089498"/>
            <a:ext cx="2162964" cy="461665"/>
          </a:xfrm>
          <a:prstGeom prst="rect">
            <a:avLst/>
          </a:prstGeom>
          <a:noFill/>
        </p:spPr>
        <p:txBody>
          <a:bodyPr wrap="none" rtlCol="0">
            <a:spAutoFit/>
          </a:bodyPr>
          <a:lstStyle/>
          <a:p>
            <a:r>
              <a:rPr kumimoji="1" lang="en-US" altLang="zh-CN" sz="2400" b="1" dirty="0" smtClean="0"/>
              <a:t>From A.  </a:t>
            </a:r>
            <a:r>
              <a:rPr kumimoji="1" lang="en-US" altLang="zh-CN" sz="2400" b="1" dirty="0" err="1" smtClean="0"/>
              <a:t>Kupas</a:t>
            </a:r>
            <a:r>
              <a:rPr kumimoji="1" lang="en-US" altLang="zh-CN" sz="2400" b="1" dirty="0" smtClean="0"/>
              <a:t> </a:t>
            </a:r>
            <a:endParaRPr kumimoji="1" lang="zh-CN" altLang="en-US" sz="2400" b="1" dirty="0"/>
          </a:p>
        </p:txBody>
      </p:sp>
    </p:spTree>
    <p:extLst>
      <p:ext uri="{BB962C8B-B14F-4D97-AF65-F5344CB8AC3E}">
        <p14:creationId xmlns:p14="http://schemas.microsoft.com/office/powerpoint/2010/main" val="18919539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251128"/>
            <a:ext cx="11125381" cy="1325563"/>
          </a:xfrm>
        </p:spPr>
        <p:txBody>
          <a:bodyPr/>
          <a:lstStyle/>
          <a:p>
            <a:pPr algn="ctr"/>
            <a:r>
              <a:rPr lang="en-US" b="1" dirty="0" smtClean="0">
                <a:latin typeface="+mn-lt"/>
              </a:rPr>
              <a:t>How about other weakly decaying hyperons?</a:t>
            </a:r>
            <a:endParaRPr lang="en-US" b="1" dirty="0">
              <a:latin typeface="+mn-lt"/>
            </a:endParaRPr>
          </a:p>
        </p:txBody>
      </p:sp>
      <p:pic>
        <p:nvPicPr>
          <p:cNvPr id="4" name="Picture 11" descr="800px-Octeto_bari%C3%B4nico"/>
          <p:cNvPicPr>
            <a:picLocks noChangeAspect="1" noChangeArrowheads="1"/>
          </p:cNvPicPr>
          <p:nvPr/>
        </p:nvPicPr>
        <p:blipFill>
          <a:blip r:embed="rId2"/>
          <a:srcRect/>
          <a:stretch>
            <a:fillRect/>
          </a:stretch>
        </p:blipFill>
        <p:spPr bwMode="auto">
          <a:xfrm>
            <a:off x="1035416" y="1418282"/>
            <a:ext cx="4327859" cy="3143556"/>
          </a:xfrm>
          <a:prstGeom prst="rect">
            <a:avLst/>
          </a:prstGeom>
          <a:noFill/>
          <a:ln w="9525">
            <a:noFill/>
            <a:miter lim="800000"/>
            <a:headEnd/>
            <a:tailEnd/>
          </a:ln>
        </p:spPr>
      </p:pic>
      <p:pic>
        <p:nvPicPr>
          <p:cNvPr id="5" name="Picture 13" descr="733px-Decupleto_bari%C3%B4nico"/>
          <p:cNvPicPr>
            <a:picLocks noChangeAspect="1" noChangeArrowheads="1"/>
          </p:cNvPicPr>
          <p:nvPr/>
        </p:nvPicPr>
        <p:blipFill>
          <a:blip r:embed="rId3"/>
          <a:srcRect/>
          <a:stretch>
            <a:fillRect/>
          </a:stretch>
        </p:blipFill>
        <p:spPr bwMode="auto">
          <a:xfrm>
            <a:off x="6785828" y="1418282"/>
            <a:ext cx="4026614" cy="3292126"/>
          </a:xfrm>
          <a:prstGeom prst="rect">
            <a:avLst/>
          </a:prstGeom>
          <a:noFill/>
          <a:ln w="9525">
            <a:noFill/>
            <a:miter lim="800000"/>
            <a:headEnd/>
            <a:tailEnd/>
          </a:ln>
        </p:spPr>
      </p:pic>
      <p:sp>
        <p:nvSpPr>
          <p:cNvPr id="6" name="Oval 5"/>
          <p:cNvSpPr/>
          <p:nvPr/>
        </p:nvSpPr>
        <p:spPr>
          <a:xfrm>
            <a:off x="1472919" y="2638147"/>
            <a:ext cx="748146" cy="698269"/>
          </a:xfrm>
          <a:prstGeom prst="ellipse">
            <a:avLst/>
          </a:prstGeom>
          <a:solidFill>
            <a:schemeClr val="accent2">
              <a:lumMod val="60000"/>
              <a:lumOff val="40000"/>
              <a:alpha val="32000"/>
            </a:schemeClr>
          </a:solidFill>
          <a:ln w="38100">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86381" y="2638147"/>
            <a:ext cx="748146" cy="698269"/>
          </a:xfrm>
          <a:prstGeom prst="ellipse">
            <a:avLst/>
          </a:prstGeom>
          <a:solidFill>
            <a:schemeClr val="accent2">
              <a:lumMod val="60000"/>
              <a:lumOff val="40000"/>
              <a:alpha val="32000"/>
            </a:schemeClr>
          </a:solidFill>
          <a:ln w="38100">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577531" y="3962263"/>
            <a:ext cx="748146" cy="698269"/>
          </a:xfrm>
          <a:prstGeom prst="ellipse">
            <a:avLst/>
          </a:prstGeom>
          <a:solidFill>
            <a:schemeClr val="accent2">
              <a:lumMod val="60000"/>
              <a:lumOff val="40000"/>
              <a:alpha val="32000"/>
            </a:schemeClr>
          </a:solidFill>
          <a:ln w="38100">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15248" y="4931846"/>
            <a:ext cx="1263487" cy="830997"/>
          </a:xfrm>
          <a:prstGeom prst="rect">
            <a:avLst/>
          </a:prstGeom>
          <a:noFill/>
        </p:spPr>
        <p:txBody>
          <a:bodyPr wrap="none" rtlCol="0">
            <a:spAutoFit/>
          </a:bodyPr>
          <a:lstStyle/>
          <a:p>
            <a:r>
              <a:rPr lang="en-US" sz="2400" b="1" dirty="0" smtClean="0">
                <a:latin typeface="Symbol" charset="2"/>
                <a:ea typeface="Symbol" charset="2"/>
                <a:cs typeface="Symbol" charset="2"/>
              </a:rPr>
              <a:t>S</a:t>
            </a:r>
            <a:r>
              <a:rPr lang="en-US" sz="2400" b="1" baseline="30000" dirty="0" smtClean="0">
                <a:latin typeface="Symbol" charset="2"/>
                <a:ea typeface="Symbol" charset="2"/>
                <a:cs typeface="Symbol" charset="2"/>
              </a:rPr>
              <a:t>+</a:t>
            </a:r>
            <a:r>
              <a:rPr lang="en-US" sz="2400" b="1" dirty="0" smtClean="0">
                <a:sym typeface="Wingdings"/>
              </a:rPr>
              <a:t>p</a:t>
            </a:r>
            <a:r>
              <a:rPr lang="en-US" sz="2400" b="1" dirty="0" smtClean="0">
                <a:latin typeface="Symbol" charset="2"/>
                <a:ea typeface="Symbol" charset="2"/>
                <a:cs typeface="Symbol" charset="2"/>
                <a:sym typeface="Wingdings"/>
              </a:rPr>
              <a:t>p</a:t>
            </a:r>
            <a:r>
              <a:rPr lang="en-US" sz="2400" b="1" baseline="30000" dirty="0" smtClean="0">
                <a:sym typeface="Wingdings"/>
              </a:rPr>
              <a:t>0</a:t>
            </a:r>
          </a:p>
          <a:p>
            <a:r>
              <a:rPr lang="en-US" sz="2400" b="1" dirty="0" smtClean="0"/>
              <a:t>    </a:t>
            </a:r>
            <a:r>
              <a:rPr lang="en-US" b="1" dirty="0" smtClean="0">
                <a:sym typeface="Wingdings"/>
              </a:rPr>
              <a:t></a:t>
            </a:r>
            <a:r>
              <a:rPr lang="en-US" sz="2400" b="1" dirty="0" smtClean="0">
                <a:sym typeface="Wingdings"/>
              </a:rPr>
              <a:t>n</a:t>
            </a:r>
            <a:r>
              <a:rPr lang="en-US" sz="2400" b="1" dirty="0" smtClean="0">
                <a:latin typeface="Symbol" charset="2"/>
                <a:ea typeface="Symbol" charset="2"/>
                <a:cs typeface="Symbol" charset="2"/>
                <a:sym typeface="Wingdings"/>
              </a:rPr>
              <a:t>p</a:t>
            </a:r>
            <a:r>
              <a:rPr lang="en-US" sz="2400" b="1" baseline="30000" dirty="0" smtClean="0">
                <a:latin typeface="Symbol" charset="2"/>
                <a:ea typeface="Symbol" charset="2"/>
                <a:cs typeface="Symbol" charset="2"/>
                <a:sym typeface="Wingdings"/>
              </a:rPr>
              <a:t>+</a:t>
            </a:r>
            <a:endParaRPr lang="en-US" sz="2400" b="1" baseline="30000" dirty="0">
              <a:latin typeface="Symbol" charset="2"/>
              <a:ea typeface="Symbol" charset="2"/>
              <a:cs typeface="Symbol" charset="2"/>
            </a:endParaRPr>
          </a:p>
        </p:txBody>
      </p:sp>
      <p:sp>
        <p:nvSpPr>
          <p:cNvPr id="10" name="TextBox 9"/>
          <p:cNvSpPr txBox="1"/>
          <p:nvPr/>
        </p:nvSpPr>
        <p:spPr>
          <a:xfrm>
            <a:off x="3407909" y="4885679"/>
            <a:ext cx="1151277" cy="461665"/>
          </a:xfrm>
          <a:prstGeom prst="rect">
            <a:avLst/>
          </a:prstGeom>
          <a:noFill/>
        </p:spPr>
        <p:txBody>
          <a:bodyPr wrap="none" rtlCol="0">
            <a:spAutoFit/>
          </a:bodyPr>
          <a:lstStyle/>
          <a:p>
            <a:r>
              <a:rPr lang="en-US" sz="2400" b="1" dirty="0" smtClean="0">
                <a:latin typeface="Symbol" charset="2"/>
                <a:ea typeface="Symbol" charset="2"/>
                <a:cs typeface="Symbol" charset="2"/>
              </a:rPr>
              <a:t>S</a:t>
            </a:r>
            <a:r>
              <a:rPr lang="en-US" sz="2400" b="1" baseline="30000" dirty="0" smtClean="0">
                <a:latin typeface="Symbol" charset="2"/>
                <a:ea typeface="Symbol" charset="2"/>
                <a:cs typeface="Symbol" charset="2"/>
              </a:rPr>
              <a:t>-</a:t>
            </a:r>
            <a:r>
              <a:rPr lang="en-US" b="1" dirty="0" smtClean="0">
                <a:sym typeface="Wingdings"/>
              </a:rPr>
              <a:t></a:t>
            </a:r>
            <a:r>
              <a:rPr lang="en-US" sz="2400" b="1" dirty="0" smtClean="0">
                <a:sym typeface="Wingdings"/>
              </a:rPr>
              <a:t>n</a:t>
            </a:r>
            <a:r>
              <a:rPr lang="en-US" sz="2400" b="1" dirty="0" smtClean="0">
                <a:latin typeface="Symbol" charset="2"/>
                <a:ea typeface="Symbol" charset="2"/>
                <a:cs typeface="Symbol" charset="2"/>
                <a:sym typeface="Wingdings"/>
              </a:rPr>
              <a:t>p</a:t>
            </a:r>
            <a:r>
              <a:rPr lang="en-US" sz="2400" b="1" baseline="30000" dirty="0" smtClean="0">
                <a:latin typeface="Symbol" charset="2"/>
                <a:ea typeface="Symbol" charset="2"/>
                <a:cs typeface="Symbol" charset="2"/>
                <a:sym typeface="Wingdings"/>
              </a:rPr>
              <a:t>-</a:t>
            </a:r>
            <a:endParaRPr lang="en-US" sz="2400" b="1" baseline="30000" dirty="0">
              <a:latin typeface="Symbol" charset="2"/>
              <a:ea typeface="Symbol" charset="2"/>
              <a:cs typeface="Symbol" charset="2"/>
            </a:endParaRPr>
          </a:p>
        </p:txBody>
      </p:sp>
      <p:sp>
        <p:nvSpPr>
          <p:cNvPr id="11" name="TextBox 10"/>
          <p:cNvSpPr txBox="1"/>
          <p:nvPr/>
        </p:nvSpPr>
        <p:spPr>
          <a:xfrm>
            <a:off x="7692558" y="4710408"/>
            <a:ext cx="1337226" cy="1446550"/>
          </a:xfrm>
          <a:prstGeom prst="rect">
            <a:avLst/>
          </a:prstGeom>
          <a:noFill/>
        </p:spPr>
        <p:txBody>
          <a:bodyPr wrap="none" rtlCol="0">
            <a:spAutoFit/>
          </a:bodyPr>
          <a:lstStyle/>
          <a:p>
            <a:r>
              <a:rPr lang="en-US" sz="2400" b="1" dirty="0" smtClean="0">
                <a:latin typeface="Symbol" charset="2"/>
                <a:ea typeface="Symbol" charset="2"/>
                <a:cs typeface="Symbol" charset="2"/>
              </a:rPr>
              <a:t>W</a:t>
            </a:r>
            <a:r>
              <a:rPr lang="en-US" sz="2400" b="1" baseline="30000" dirty="0" smtClean="0">
                <a:latin typeface="Symbol" charset="2"/>
                <a:ea typeface="Symbol" charset="2"/>
                <a:cs typeface="Symbol" charset="2"/>
              </a:rPr>
              <a:t>-</a:t>
            </a:r>
            <a:r>
              <a:rPr lang="en-US" b="1" dirty="0" smtClean="0">
                <a:sym typeface="Wingdings"/>
              </a:rPr>
              <a:t></a:t>
            </a:r>
            <a:r>
              <a:rPr lang="en-US" sz="2400" b="1" dirty="0" smtClean="0">
                <a:latin typeface="Symbol" charset="2"/>
                <a:ea typeface="Symbol" charset="2"/>
                <a:cs typeface="Symbol" charset="2"/>
                <a:sym typeface="Wingdings"/>
              </a:rPr>
              <a:t>L</a:t>
            </a:r>
            <a:r>
              <a:rPr lang="en-US" sz="2400" b="1" dirty="0" smtClean="0">
                <a:ea typeface="Symbol" charset="2"/>
                <a:cs typeface="Symbol" charset="2"/>
                <a:sym typeface="Wingdings"/>
              </a:rPr>
              <a:t>K</a:t>
            </a:r>
            <a:r>
              <a:rPr lang="en-US" sz="2400" b="1" baseline="30000" dirty="0" smtClean="0">
                <a:sym typeface="Wingdings"/>
              </a:rPr>
              <a:t>-</a:t>
            </a:r>
          </a:p>
          <a:p>
            <a:r>
              <a:rPr lang="en-US" sz="2400" b="1" dirty="0" smtClean="0"/>
              <a:t>     </a:t>
            </a:r>
            <a:r>
              <a:rPr lang="en-US" b="1" dirty="0" smtClean="0">
                <a:sym typeface="Wingdings"/>
              </a:rPr>
              <a:t></a:t>
            </a:r>
            <a:r>
              <a:rPr lang="en-US" sz="2400" b="1" dirty="0" smtClean="0">
                <a:latin typeface="Symbol" charset="2"/>
                <a:ea typeface="Symbol" charset="2"/>
                <a:cs typeface="Symbol" charset="2"/>
                <a:sym typeface="Wingdings"/>
              </a:rPr>
              <a:t>X</a:t>
            </a:r>
            <a:r>
              <a:rPr lang="en-US" sz="2400" b="1" baseline="30000" dirty="0" smtClean="0">
                <a:latin typeface="Symbol" charset="2"/>
                <a:ea typeface="Symbol" charset="2"/>
                <a:cs typeface="Symbol" charset="2"/>
                <a:sym typeface="Wingdings"/>
              </a:rPr>
              <a:t>0</a:t>
            </a:r>
            <a:r>
              <a:rPr lang="en-US" sz="2400" b="1" dirty="0" smtClean="0">
                <a:latin typeface="Symbol" charset="2"/>
                <a:ea typeface="Symbol" charset="2"/>
                <a:cs typeface="Symbol" charset="2"/>
                <a:sym typeface="Wingdings"/>
              </a:rPr>
              <a:t>p</a:t>
            </a:r>
            <a:r>
              <a:rPr lang="en-US" sz="2400" b="1" baseline="30000" dirty="0" smtClean="0">
                <a:latin typeface="Symbol" charset="2"/>
                <a:ea typeface="Symbol" charset="2"/>
                <a:cs typeface="Symbol" charset="2"/>
                <a:sym typeface="Wingdings"/>
              </a:rPr>
              <a:t>-</a:t>
            </a:r>
          </a:p>
          <a:p>
            <a:r>
              <a:rPr lang="en-US" sz="2400" b="1" dirty="0">
                <a:sym typeface="Wingdings"/>
              </a:rPr>
              <a:t> </a:t>
            </a:r>
            <a:r>
              <a:rPr lang="en-US" sz="2400" b="1" dirty="0" smtClean="0">
                <a:sym typeface="Wingdings"/>
              </a:rPr>
              <a:t>    </a:t>
            </a:r>
            <a:r>
              <a:rPr lang="en-US" b="1" dirty="0" smtClean="0">
                <a:sym typeface="Wingdings"/>
              </a:rPr>
              <a:t></a:t>
            </a:r>
            <a:r>
              <a:rPr lang="en-US" sz="2400" b="1" dirty="0" smtClean="0">
                <a:latin typeface="Symbol" charset="2"/>
                <a:ea typeface="Symbol" charset="2"/>
                <a:cs typeface="Symbol" charset="2"/>
                <a:sym typeface="Wingdings"/>
              </a:rPr>
              <a:t>X</a:t>
            </a:r>
            <a:r>
              <a:rPr lang="en-US" sz="2400" b="1" baseline="30000" dirty="0" smtClean="0">
                <a:latin typeface="Symbol" charset="2"/>
                <a:ea typeface="Symbol" charset="2"/>
                <a:cs typeface="Symbol" charset="2"/>
                <a:sym typeface="Wingdings"/>
              </a:rPr>
              <a:t>-</a:t>
            </a:r>
            <a:r>
              <a:rPr lang="en-US" sz="2400" b="1" dirty="0" smtClean="0">
                <a:latin typeface="Symbol" charset="2"/>
                <a:ea typeface="Symbol" charset="2"/>
                <a:cs typeface="Symbol" charset="2"/>
                <a:sym typeface="Wingdings"/>
              </a:rPr>
              <a:t>p</a:t>
            </a:r>
            <a:r>
              <a:rPr lang="en-US" sz="2400" b="1" baseline="30000" dirty="0" smtClean="0">
                <a:latin typeface="Symbol" charset="2"/>
                <a:ea typeface="Symbol" charset="2"/>
                <a:cs typeface="Symbol" charset="2"/>
                <a:sym typeface="Wingdings"/>
              </a:rPr>
              <a:t>0</a:t>
            </a:r>
            <a:endParaRPr lang="en-US" sz="2400" b="1" baseline="30000" dirty="0">
              <a:latin typeface="Symbol" charset="2"/>
              <a:ea typeface="Symbol" charset="2"/>
              <a:cs typeface="Symbol" charset="2"/>
            </a:endParaRPr>
          </a:p>
          <a:p>
            <a:endParaRPr lang="en-US" sz="2400" b="1" baseline="30000" dirty="0">
              <a:latin typeface="Symbol" charset="2"/>
              <a:ea typeface="Symbol" charset="2"/>
              <a:cs typeface="Symbol" charset="2"/>
            </a:endParaRPr>
          </a:p>
        </p:txBody>
      </p:sp>
      <p:sp>
        <p:nvSpPr>
          <p:cNvPr id="12" name="TextBox 11"/>
          <p:cNvSpPr txBox="1"/>
          <p:nvPr/>
        </p:nvSpPr>
        <p:spPr>
          <a:xfrm flipH="1">
            <a:off x="2678376" y="5449072"/>
            <a:ext cx="4257715" cy="707886"/>
          </a:xfrm>
          <a:prstGeom prst="rect">
            <a:avLst/>
          </a:prstGeom>
          <a:noFill/>
        </p:spPr>
        <p:txBody>
          <a:bodyPr wrap="square" rtlCol="0">
            <a:spAutoFit/>
          </a:bodyPr>
          <a:lstStyle/>
          <a:p>
            <a:r>
              <a:rPr lang="en-US" sz="2000" b="1" dirty="0" smtClean="0">
                <a:solidFill>
                  <a:srgbClr val="941100"/>
                </a:solidFill>
                <a:ea typeface="Comic Sans MS" charset="0"/>
                <a:cs typeface="Comic Sans MS" charset="0"/>
              </a:rPr>
              <a:t>final state baryon polarization</a:t>
            </a:r>
          </a:p>
          <a:p>
            <a:r>
              <a:rPr lang="en-US" sz="2000" b="1" dirty="0" smtClean="0">
                <a:solidFill>
                  <a:srgbClr val="941100"/>
                </a:solidFill>
                <a:ea typeface="Comic Sans MS" charset="0"/>
                <a:cs typeface="Comic Sans MS" charset="0"/>
              </a:rPr>
              <a:t>measurements impractical with BESIII </a:t>
            </a:r>
            <a:endParaRPr lang="en-US" sz="2000" b="1" dirty="0">
              <a:solidFill>
                <a:srgbClr val="941100"/>
              </a:solidFill>
              <a:ea typeface="Comic Sans MS" charset="0"/>
              <a:cs typeface="Comic Sans MS" charset="0"/>
            </a:endParaRPr>
          </a:p>
        </p:txBody>
      </p:sp>
      <p:sp>
        <p:nvSpPr>
          <p:cNvPr id="14" name="TextBox 13"/>
          <p:cNvSpPr txBox="1"/>
          <p:nvPr/>
        </p:nvSpPr>
        <p:spPr>
          <a:xfrm flipH="1">
            <a:off x="9374433" y="4931846"/>
            <a:ext cx="2550240" cy="707886"/>
          </a:xfrm>
          <a:prstGeom prst="rect">
            <a:avLst/>
          </a:prstGeom>
          <a:noFill/>
        </p:spPr>
        <p:txBody>
          <a:bodyPr wrap="square" rtlCol="0">
            <a:spAutoFit/>
          </a:bodyPr>
          <a:lstStyle/>
          <a:p>
            <a:r>
              <a:rPr lang="en-US" sz="2000" b="1" dirty="0" smtClean="0">
                <a:solidFill>
                  <a:srgbClr val="941100"/>
                </a:solidFill>
                <a:latin typeface="Comic Sans MS" charset="0"/>
                <a:ea typeface="Comic Sans MS" charset="0"/>
                <a:cs typeface="Comic Sans MS" charset="0"/>
              </a:rPr>
              <a:t>need </a:t>
            </a:r>
            <a:r>
              <a:rPr lang="en-US" sz="2000" b="1" dirty="0" err="1" smtClean="0">
                <a:solidFill>
                  <a:srgbClr val="941100"/>
                </a:solidFill>
                <a:latin typeface="Symbol" charset="2"/>
                <a:ea typeface="Symbol" charset="2"/>
                <a:cs typeface="Symbol" charset="2"/>
              </a:rPr>
              <a:t>y</a:t>
            </a:r>
            <a:r>
              <a:rPr lang="en-US" sz="2000" b="1" dirty="0" err="1" smtClean="0">
                <a:solidFill>
                  <a:srgbClr val="941100"/>
                </a:solidFill>
                <a:latin typeface="Comic Sans MS" charset="0"/>
                <a:ea typeface="Comic Sans MS" charset="0"/>
                <a:cs typeface="Comic Sans MS" charset="0"/>
              </a:rPr>
              <a:t>’</a:t>
            </a:r>
            <a:r>
              <a:rPr lang="en-US" b="1" dirty="0" err="1" smtClean="0">
                <a:solidFill>
                  <a:srgbClr val="941100"/>
                </a:solidFill>
                <a:latin typeface="Comic Sans MS" charset="0"/>
                <a:ea typeface="Comic Sans MS" charset="0"/>
                <a:cs typeface="Comic Sans MS" charset="0"/>
                <a:sym typeface="Wingdings"/>
              </a:rPr>
              <a:t></a:t>
            </a:r>
            <a:r>
              <a:rPr lang="en-US" sz="2000" b="1" dirty="0" err="1" smtClean="0">
                <a:solidFill>
                  <a:srgbClr val="941100"/>
                </a:solidFill>
                <a:latin typeface="Symbol" charset="2"/>
                <a:ea typeface="Symbol" charset="2"/>
                <a:cs typeface="Symbol" charset="2"/>
              </a:rPr>
              <a:t>W</a:t>
            </a:r>
            <a:r>
              <a:rPr lang="en-US" sz="2000" b="1" baseline="30000" dirty="0" err="1" smtClean="0">
                <a:solidFill>
                  <a:srgbClr val="941100"/>
                </a:solidFill>
                <a:latin typeface="Symbol" charset="2"/>
                <a:ea typeface="Symbol" charset="2"/>
                <a:cs typeface="Symbol" charset="2"/>
              </a:rPr>
              <a:t>-</a:t>
            </a:r>
            <a:r>
              <a:rPr lang="en-US" sz="2000" b="1" dirty="0" err="1" smtClean="0">
                <a:solidFill>
                  <a:srgbClr val="941100"/>
                </a:solidFill>
                <a:latin typeface="Symbol" charset="2"/>
                <a:ea typeface="Symbol" charset="2"/>
                <a:cs typeface="Symbol" charset="2"/>
              </a:rPr>
              <a:t>W</a:t>
            </a:r>
            <a:r>
              <a:rPr lang="en-US" sz="2000" b="1" baseline="30000" dirty="0" smtClean="0">
                <a:solidFill>
                  <a:srgbClr val="941100"/>
                </a:solidFill>
                <a:latin typeface="Symbol" charset="2"/>
                <a:ea typeface="Symbol" charset="2"/>
                <a:cs typeface="Symbol" charset="2"/>
              </a:rPr>
              <a:t>+ </a:t>
            </a:r>
            <a:r>
              <a:rPr lang="en-US" sz="2000" b="1" dirty="0" smtClean="0">
                <a:solidFill>
                  <a:srgbClr val="941100"/>
                </a:solidFill>
                <a:latin typeface="Comic Sans MS" charset="0"/>
                <a:ea typeface="Comic Sans MS" charset="0"/>
                <a:cs typeface="Comic Sans MS" charset="0"/>
              </a:rPr>
              <a:t>data</a:t>
            </a:r>
          </a:p>
          <a:p>
            <a:r>
              <a:rPr lang="en-US" sz="2000" b="1" dirty="0" smtClean="0">
                <a:solidFill>
                  <a:srgbClr val="941100"/>
                </a:solidFill>
                <a:latin typeface="Comic Sans MS" charset="0"/>
                <a:ea typeface="Comic Sans MS" charset="0"/>
                <a:cs typeface="Comic Sans MS" charset="0"/>
              </a:rPr>
              <a:t>rates are low</a:t>
            </a:r>
            <a:endParaRPr lang="en-US" sz="2000" b="1" dirty="0">
              <a:solidFill>
                <a:srgbClr val="941100"/>
              </a:solidFill>
              <a:latin typeface="Comic Sans MS" charset="0"/>
              <a:ea typeface="Comic Sans MS" charset="0"/>
              <a:cs typeface="Comic Sans MS" charset="0"/>
            </a:endParaRPr>
          </a:p>
        </p:txBody>
      </p:sp>
      <p:sp>
        <p:nvSpPr>
          <p:cNvPr id="3" name="幻灯片编号占位符 2"/>
          <p:cNvSpPr>
            <a:spLocks noGrp="1"/>
          </p:cNvSpPr>
          <p:nvPr>
            <p:ph type="sldNum" sz="quarter" idx="12"/>
          </p:nvPr>
        </p:nvSpPr>
        <p:spPr/>
        <p:txBody>
          <a:bodyPr/>
          <a:lstStyle/>
          <a:p>
            <a:fld id="{3880D999-AB6E-D04A-B8ED-211468A87D9E}" type="slidenum">
              <a:rPr kumimoji="1" lang="zh-CN" altLang="en-US" smtClean="0"/>
              <a:t>27</a:t>
            </a:fld>
            <a:endParaRPr kumimoji="1" lang="zh-CN" altLang="en-US"/>
          </a:p>
        </p:txBody>
      </p:sp>
      <p:cxnSp>
        <p:nvCxnSpPr>
          <p:cNvPr id="15" name="直线连接符 14"/>
          <p:cNvCxnSpPr/>
          <p:nvPr/>
        </p:nvCxnSpPr>
        <p:spPr>
          <a:xfrm>
            <a:off x="10896600" y="4962326"/>
            <a:ext cx="1676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71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82549"/>
            <a:ext cx="10515600" cy="1035050"/>
          </a:xfrm>
        </p:spPr>
        <p:txBody>
          <a:bodyPr/>
          <a:lstStyle/>
          <a:p>
            <a:pPr algn="ctr"/>
            <a:r>
              <a:rPr lang="en-US" b="1" dirty="0" smtClean="0">
                <a:latin typeface="+mn-lt"/>
              </a:rPr>
              <a:t>CPV observables in </a:t>
            </a:r>
            <a:r>
              <a:rPr lang="en-US" b="1" dirty="0" smtClean="0">
                <a:latin typeface="Symbol" charset="2"/>
                <a:ea typeface="Symbol" charset="2"/>
                <a:cs typeface="Symbol" charset="2"/>
              </a:rPr>
              <a:t>X</a:t>
            </a:r>
            <a:r>
              <a:rPr lang="en-US" b="1" baseline="30000" dirty="0" smtClean="0">
                <a:latin typeface="Symbol" charset="2"/>
                <a:ea typeface="Symbol" charset="2"/>
                <a:cs typeface="Symbol" charset="2"/>
              </a:rPr>
              <a:t>-</a:t>
            </a:r>
            <a:r>
              <a:rPr lang="en-US" b="1" dirty="0" smtClean="0">
                <a:latin typeface="+mn-lt"/>
              </a:rPr>
              <a:t> </a:t>
            </a:r>
            <a:r>
              <a:rPr lang="en-US" altLang="zh-CN" b="1" dirty="0">
                <a:sym typeface="Wingdings"/>
              </a:rPr>
              <a:t></a:t>
            </a:r>
            <a:r>
              <a:rPr lang="en-US" altLang="zh-CN" b="1" dirty="0" err="1">
                <a:latin typeface="Symbol" charset="2"/>
                <a:ea typeface="Symbol" charset="2"/>
                <a:cs typeface="Symbol" charset="2"/>
                <a:sym typeface="Wingdings"/>
              </a:rPr>
              <a:t>Lp</a:t>
            </a:r>
            <a:r>
              <a:rPr lang="en-US" altLang="zh-CN" b="1" dirty="0">
                <a:sym typeface="Wingdings"/>
              </a:rPr>
              <a:t> </a:t>
            </a:r>
            <a:r>
              <a:rPr lang="en-US" b="1" dirty="0" smtClean="0">
                <a:latin typeface="+mn-lt"/>
              </a:rPr>
              <a:t>decay</a:t>
            </a:r>
            <a:endParaRPr lang="en-US" b="1" dirty="0">
              <a:latin typeface="+mn-l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087" y="2152299"/>
            <a:ext cx="4247559" cy="162464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8457" y="4203638"/>
            <a:ext cx="3691963" cy="2087511"/>
          </a:xfrm>
          <a:prstGeom prst="rect">
            <a:avLst/>
          </a:prstGeom>
        </p:spPr>
      </p:pic>
      <p:sp>
        <p:nvSpPr>
          <p:cNvPr id="12" name="TextBox 11"/>
          <p:cNvSpPr txBox="1"/>
          <p:nvPr/>
        </p:nvSpPr>
        <p:spPr>
          <a:xfrm flipH="1">
            <a:off x="5783109" y="5201808"/>
            <a:ext cx="3784784" cy="369332"/>
          </a:xfrm>
          <a:prstGeom prst="rect">
            <a:avLst/>
          </a:prstGeom>
          <a:noFill/>
        </p:spPr>
        <p:txBody>
          <a:bodyPr wrap="square" rtlCol="0">
            <a:spAutoFit/>
          </a:bodyPr>
          <a:lstStyle/>
          <a:p>
            <a:r>
              <a:rPr lang="en-US" b="1" smtClean="0">
                <a:solidFill>
                  <a:srgbClr val="941100"/>
                </a:solidFill>
                <a:latin typeface="Comic Sans MS" charset="0"/>
                <a:ea typeface="Comic Sans MS" charset="0"/>
                <a:cs typeface="Comic Sans MS" charset="0"/>
                <a:sym typeface="Wingdings"/>
              </a:rPr>
              <a:t> </a:t>
            </a:r>
            <a:r>
              <a:rPr lang="en-US" b="1" smtClean="0">
                <a:solidFill>
                  <a:srgbClr val="941100"/>
                </a:solidFill>
                <a:latin typeface="Comic Sans MS" charset="0"/>
                <a:ea typeface="Comic Sans MS" charset="0"/>
                <a:cs typeface="Comic Sans MS" charset="0"/>
              </a:rPr>
              <a:t>Strong </a:t>
            </a:r>
            <a:r>
              <a:rPr lang="en-US" b="1" dirty="0" smtClean="0">
                <a:solidFill>
                  <a:srgbClr val="941100"/>
                </a:solidFill>
                <a:latin typeface="Comic Sans MS" charset="0"/>
                <a:ea typeface="Comic Sans MS" charset="0"/>
                <a:cs typeface="Comic Sans MS" charset="0"/>
              </a:rPr>
              <a:t>phase cancels out</a:t>
            </a:r>
            <a:endParaRPr lang="en-US" b="1" dirty="0">
              <a:solidFill>
                <a:srgbClr val="941100"/>
              </a:solidFill>
              <a:latin typeface="Comic Sans MS" charset="0"/>
              <a:ea typeface="Comic Sans MS" charset="0"/>
              <a:cs typeface="Comic Sans MS" charset="0"/>
            </a:endParaRPr>
          </a:p>
        </p:txBody>
      </p:sp>
      <p:sp>
        <p:nvSpPr>
          <p:cNvPr id="13" name="TextBox 12"/>
          <p:cNvSpPr txBox="1"/>
          <p:nvPr/>
        </p:nvSpPr>
        <p:spPr>
          <a:xfrm flipH="1">
            <a:off x="5754532" y="5793372"/>
            <a:ext cx="3784784" cy="369332"/>
          </a:xfrm>
          <a:prstGeom prst="rect">
            <a:avLst/>
          </a:prstGeom>
          <a:noFill/>
        </p:spPr>
        <p:txBody>
          <a:bodyPr wrap="square" rtlCol="0">
            <a:spAutoFit/>
          </a:bodyPr>
          <a:lstStyle/>
          <a:p>
            <a:r>
              <a:rPr lang="en-US" b="1" dirty="0" smtClean="0">
                <a:solidFill>
                  <a:srgbClr val="941100"/>
                </a:solidFill>
                <a:latin typeface="Comic Sans MS" charset="0"/>
                <a:ea typeface="Comic Sans MS" charset="0"/>
                <a:cs typeface="Comic Sans MS" charset="0"/>
                <a:sym typeface="Wingdings"/>
              </a:rPr>
              <a:t> measures the strong phase</a:t>
            </a:r>
            <a:endParaRPr lang="en-US" b="1" dirty="0">
              <a:solidFill>
                <a:srgbClr val="941100"/>
              </a:solidFill>
              <a:latin typeface="Comic Sans MS" charset="0"/>
              <a:ea typeface="Comic Sans MS" charset="0"/>
              <a:cs typeface="Comic Sans MS" charset="0"/>
            </a:endParaRPr>
          </a:p>
        </p:txBody>
      </p:sp>
      <p:sp>
        <p:nvSpPr>
          <p:cNvPr id="14" name="Right Brace 13"/>
          <p:cNvSpPr/>
          <p:nvPr/>
        </p:nvSpPr>
        <p:spPr>
          <a:xfrm>
            <a:off x="9205943" y="5155061"/>
            <a:ext cx="447675" cy="1045811"/>
          </a:xfrm>
          <a:prstGeom prst="rightBrace">
            <a:avLst>
              <a:gd name="adj1" fmla="val 75707"/>
              <a:gd name="adj2" fmla="val 48576"/>
            </a:avLst>
          </a:prstGeom>
          <a:ln w="34925">
            <a:solidFill>
              <a:srgbClr val="941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flipH="1">
            <a:off x="6831375" y="3089775"/>
            <a:ext cx="5279560" cy="646331"/>
          </a:xfrm>
          <a:prstGeom prst="rect">
            <a:avLst/>
          </a:prstGeom>
          <a:noFill/>
        </p:spPr>
        <p:txBody>
          <a:bodyPr wrap="square" rtlCol="0">
            <a:spAutoFit/>
          </a:bodyPr>
          <a:lstStyle/>
          <a:p>
            <a:r>
              <a:rPr lang="en-US" b="1" dirty="0" smtClean="0">
                <a:solidFill>
                  <a:srgbClr val="941100"/>
                </a:solidFill>
                <a:latin typeface="Comic Sans MS" charset="0"/>
                <a:ea typeface="Comic Sans MS" charset="0"/>
                <a:cs typeface="Comic Sans MS" charset="0"/>
                <a:sym typeface="Wingdings"/>
              </a:rPr>
              <a:t> in this case, the strong phase </a:t>
            </a:r>
            <a:r>
              <a:rPr lang="en-US" b="1" dirty="0">
                <a:solidFill>
                  <a:srgbClr val="941100"/>
                </a:solidFill>
                <a:latin typeface="Comic Sans MS" charset="0"/>
                <a:ea typeface="Comic Sans MS" charset="0"/>
                <a:cs typeface="Comic Sans MS" charset="0"/>
                <a:sym typeface="Wingdings"/>
              </a:rPr>
              <a:t>(</a:t>
            </a:r>
            <a:r>
              <a:rPr lang="en-US" b="1" dirty="0" smtClean="0">
                <a:solidFill>
                  <a:srgbClr val="941100"/>
                </a:solidFill>
                <a:latin typeface="Symbol" charset="2"/>
                <a:ea typeface="Symbol" charset="2"/>
                <a:cs typeface="Symbol" charset="2"/>
                <a:sym typeface="Wingdings"/>
              </a:rPr>
              <a:t>D</a:t>
            </a:r>
            <a:r>
              <a:rPr lang="en-US" b="1" baseline="-25000" dirty="0" smtClean="0">
                <a:solidFill>
                  <a:srgbClr val="941100"/>
                </a:solidFill>
                <a:latin typeface="Comic Sans MS" charset="0"/>
                <a:ea typeface="Comic Sans MS" charset="0"/>
                <a:cs typeface="Comic Sans MS" charset="0"/>
                <a:sym typeface="Wingdings"/>
              </a:rPr>
              <a:t>s</a:t>
            </a:r>
            <a:r>
              <a:rPr lang="en-US" b="1" dirty="0" smtClean="0">
                <a:solidFill>
                  <a:srgbClr val="941100"/>
                </a:solidFill>
                <a:latin typeface="Comic Sans MS" charset="0"/>
                <a:ea typeface="Comic Sans MS" charset="0"/>
                <a:cs typeface="Comic Sans MS" charset="0"/>
                <a:sym typeface="Wingdings"/>
              </a:rPr>
              <a:t>=</a:t>
            </a:r>
            <a:r>
              <a:rPr lang="en-US" b="1" dirty="0">
                <a:solidFill>
                  <a:srgbClr val="941100"/>
                </a:solidFill>
                <a:latin typeface="Symbol" charset="2"/>
                <a:ea typeface="Symbol" charset="2"/>
                <a:cs typeface="Symbol" charset="2"/>
                <a:sym typeface="Wingdings"/>
              </a:rPr>
              <a:t> </a:t>
            </a:r>
            <a:r>
              <a:rPr lang="en-US" b="1" dirty="0" err="1" smtClean="0">
                <a:solidFill>
                  <a:srgbClr val="941100"/>
                </a:solidFill>
                <a:latin typeface="Symbol" charset="2"/>
                <a:ea typeface="Symbol" charset="2"/>
                <a:cs typeface="Symbol" charset="2"/>
                <a:sym typeface="Wingdings"/>
              </a:rPr>
              <a:t>d</a:t>
            </a:r>
            <a:r>
              <a:rPr lang="en-US" b="1" baseline="-25000" dirty="0" err="1" smtClean="0">
                <a:solidFill>
                  <a:srgbClr val="941100"/>
                </a:solidFill>
                <a:latin typeface="Comic Sans MS" charset="0"/>
                <a:ea typeface="Comic Sans MS" charset="0"/>
                <a:cs typeface="Comic Sans MS" charset="0"/>
                <a:sym typeface="Wingdings"/>
              </a:rPr>
              <a:t>S</a:t>
            </a:r>
            <a:r>
              <a:rPr lang="en-US" b="1" dirty="0" err="1" smtClean="0">
                <a:solidFill>
                  <a:srgbClr val="941100"/>
                </a:solidFill>
                <a:latin typeface="Comic Sans MS" charset="0"/>
                <a:ea typeface="Comic Sans MS" charset="0"/>
                <a:cs typeface="Comic Sans MS" charset="0"/>
                <a:sym typeface="Wingdings"/>
              </a:rPr>
              <a:t>-</a:t>
            </a:r>
            <a:r>
              <a:rPr lang="en-US" b="1" dirty="0" err="1" smtClean="0">
                <a:solidFill>
                  <a:srgbClr val="941100"/>
                </a:solidFill>
                <a:latin typeface="Symbol" charset="2"/>
                <a:ea typeface="Symbol" charset="2"/>
                <a:cs typeface="Symbol" charset="2"/>
                <a:sym typeface="Wingdings"/>
              </a:rPr>
              <a:t>d</a:t>
            </a:r>
            <a:r>
              <a:rPr lang="en-US" b="1" baseline="-25000" dirty="0" err="1" smtClean="0">
                <a:solidFill>
                  <a:srgbClr val="941100"/>
                </a:solidFill>
                <a:latin typeface="Comic Sans MS" charset="0"/>
                <a:ea typeface="Comic Sans MS" charset="0"/>
                <a:cs typeface="Comic Sans MS" charset="0"/>
                <a:sym typeface="Wingdings"/>
              </a:rPr>
              <a:t>P</a:t>
            </a:r>
            <a:r>
              <a:rPr lang="en-US" b="1" dirty="0" smtClean="0">
                <a:solidFill>
                  <a:srgbClr val="941100"/>
                </a:solidFill>
                <a:latin typeface="Comic Sans MS" charset="0"/>
                <a:ea typeface="Comic Sans MS" charset="0"/>
                <a:cs typeface="Comic Sans MS" charset="0"/>
                <a:sym typeface="Wingdings"/>
              </a:rPr>
              <a:t>) 	is measureable (see below)</a:t>
            </a:r>
            <a:endParaRPr lang="en-US" b="1" dirty="0">
              <a:solidFill>
                <a:srgbClr val="941100"/>
              </a:solidFill>
              <a:latin typeface="Comic Sans MS" charset="0"/>
              <a:ea typeface="Comic Sans MS" charset="0"/>
              <a:cs typeface="Comic Sans MS" charset="0"/>
            </a:endParaRPr>
          </a:p>
        </p:txBody>
      </p:sp>
      <p:sp>
        <p:nvSpPr>
          <p:cNvPr id="19" name="TextBox 18"/>
          <p:cNvSpPr txBox="1"/>
          <p:nvPr/>
        </p:nvSpPr>
        <p:spPr>
          <a:xfrm flipH="1">
            <a:off x="227764" y="2357301"/>
            <a:ext cx="2135506" cy="1107996"/>
          </a:xfrm>
          <a:prstGeom prst="rect">
            <a:avLst/>
          </a:prstGeom>
          <a:noFill/>
        </p:spPr>
        <p:txBody>
          <a:bodyPr wrap="square" rtlCol="0">
            <a:spAutoFit/>
          </a:bodyPr>
          <a:lstStyle/>
          <a:p>
            <a:r>
              <a:rPr lang="en-US" sz="2200" b="1" dirty="0" smtClean="0"/>
              <a:t>decay asymmetry</a:t>
            </a:r>
          </a:p>
          <a:p>
            <a:r>
              <a:rPr lang="en-US" sz="2200" b="1" dirty="0" smtClean="0"/>
              <a:t>difference</a:t>
            </a:r>
            <a:endParaRPr lang="en-US" sz="2200" b="1" dirty="0"/>
          </a:p>
        </p:txBody>
      </p:sp>
      <p:sp>
        <p:nvSpPr>
          <p:cNvPr id="20" name="TextBox 19"/>
          <p:cNvSpPr txBox="1"/>
          <p:nvPr/>
        </p:nvSpPr>
        <p:spPr>
          <a:xfrm flipH="1">
            <a:off x="295858" y="4832476"/>
            <a:ext cx="1836155" cy="1107996"/>
          </a:xfrm>
          <a:prstGeom prst="rect">
            <a:avLst/>
          </a:prstGeom>
          <a:noFill/>
        </p:spPr>
        <p:txBody>
          <a:bodyPr wrap="square" rtlCol="0">
            <a:spAutoFit/>
          </a:bodyPr>
          <a:lstStyle/>
          <a:p>
            <a:r>
              <a:rPr lang="en-US" sz="2200" b="1" dirty="0" smtClean="0"/>
              <a:t>final-state polarization</a:t>
            </a:r>
          </a:p>
          <a:p>
            <a:r>
              <a:rPr lang="en-US" sz="2200" b="1" dirty="0" smtClean="0"/>
              <a:t>difference</a:t>
            </a:r>
            <a:endParaRPr lang="en-US" sz="2200" b="1" dirty="0"/>
          </a:p>
        </p:txBody>
      </p:sp>
      <p:sp>
        <p:nvSpPr>
          <p:cNvPr id="17" name="TextBox 16"/>
          <p:cNvSpPr txBox="1"/>
          <p:nvPr/>
        </p:nvSpPr>
        <p:spPr>
          <a:xfrm flipH="1">
            <a:off x="287581" y="1025815"/>
            <a:ext cx="2135506" cy="769441"/>
          </a:xfrm>
          <a:prstGeom prst="rect">
            <a:avLst/>
          </a:prstGeom>
          <a:noFill/>
        </p:spPr>
        <p:txBody>
          <a:bodyPr wrap="square" rtlCol="0">
            <a:spAutoFit/>
          </a:bodyPr>
          <a:lstStyle/>
          <a:p>
            <a:r>
              <a:rPr lang="en-US" sz="2200" b="1" dirty="0" smtClean="0"/>
              <a:t>decay rate</a:t>
            </a:r>
          </a:p>
          <a:p>
            <a:r>
              <a:rPr lang="en-US" sz="2200" b="1" dirty="0" smtClean="0"/>
              <a:t>difference</a:t>
            </a:r>
            <a:endParaRPr lang="en-US" sz="2200" b="1" dirty="0"/>
          </a:p>
        </p:txBody>
      </p:sp>
      <p:sp>
        <p:nvSpPr>
          <p:cNvPr id="5" name="TextBox 4"/>
          <p:cNvSpPr txBox="1"/>
          <p:nvPr/>
        </p:nvSpPr>
        <p:spPr>
          <a:xfrm flipH="1">
            <a:off x="4552632" y="1088205"/>
            <a:ext cx="6820218" cy="738664"/>
          </a:xfrm>
          <a:prstGeom prst="rect">
            <a:avLst/>
          </a:prstGeom>
          <a:noFill/>
        </p:spPr>
        <p:txBody>
          <a:bodyPr wrap="square" rtlCol="0">
            <a:spAutoFit/>
          </a:bodyPr>
          <a:lstStyle/>
          <a:p>
            <a:r>
              <a:rPr lang="en-US" sz="2200" b="1" dirty="0" smtClean="0">
                <a:solidFill>
                  <a:srgbClr val="C00000"/>
                </a:solidFill>
                <a:latin typeface="Symbol" charset="2"/>
                <a:ea typeface="Symbol" charset="2"/>
                <a:cs typeface="Symbol" charset="2"/>
                <a:sym typeface="Wingdings"/>
              </a:rPr>
              <a:t> </a:t>
            </a:r>
            <a:r>
              <a:rPr lang="en-US" sz="2000" b="1" dirty="0" err="1" smtClean="0">
                <a:solidFill>
                  <a:srgbClr val="C00000"/>
                </a:solidFill>
                <a:latin typeface="Symbol" charset="2"/>
                <a:ea typeface="Symbol" charset="2"/>
                <a:cs typeface="Symbol" charset="2"/>
              </a:rPr>
              <a:t>Lp</a:t>
            </a:r>
            <a:r>
              <a:rPr lang="en-US" sz="2000" b="1" dirty="0" smtClean="0">
                <a:solidFill>
                  <a:srgbClr val="C00000"/>
                </a:solidFill>
              </a:rPr>
              <a:t> final states are purely </a:t>
            </a:r>
            <a:r>
              <a:rPr lang="en-US" sz="2000" b="1" dirty="0" err="1" smtClean="0">
                <a:solidFill>
                  <a:srgbClr val="C00000"/>
                </a:solidFill>
              </a:rPr>
              <a:t>Ispin</a:t>
            </a:r>
            <a:r>
              <a:rPr lang="en-US" sz="2000" b="1" dirty="0" smtClean="0">
                <a:solidFill>
                  <a:srgbClr val="C00000"/>
                </a:solidFill>
              </a:rPr>
              <a:t>=1, only </a:t>
            </a:r>
            <a:r>
              <a:rPr lang="en-US" sz="2000" b="1" dirty="0" smtClean="0">
                <a:solidFill>
                  <a:srgbClr val="C00000"/>
                </a:solidFill>
                <a:latin typeface="Symbol" charset="2"/>
                <a:ea typeface="Symbol" charset="2"/>
                <a:cs typeface="Symbol" charset="2"/>
              </a:rPr>
              <a:t>D</a:t>
            </a:r>
            <a:r>
              <a:rPr lang="en-US" sz="2000" b="1" dirty="0" smtClean="0">
                <a:solidFill>
                  <a:srgbClr val="C00000"/>
                </a:solidFill>
              </a:rPr>
              <a:t>I=1/2 transitions</a:t>
            </a:r>
          </a:p>
          <a:p>
            <a:r>
              <a:rPr lang="en-US" sz="2000" b="1" dirty="0" smtClean="0">
                <a:solidFill>
                  <a:srgbClr val="C00000"/>
                </a:solidFill>
              </a:rPr>
              <a:t>	allowed, no </a:t>
            </a:r>
            <a:r>
              <a:rPr lang="en-US" sz="2000" b="1" dirty="0" smtClean="0">
                <a:solidFill>
                  <a:srgbClr val="C00000"/>
                </a:solidFill>
                <a:latin typeface="Symbol" charset="2"/>
                <a:ea typeface="Symbol" charset="2"/>
                <a:cs typeface="Symbol" charset="2"/>
              </a:rPr>
              <a:t>D</a:t>
            </a:r>
            <a:r>
              <a:rPr lang="en-US" sz="2000" b="1" dirty="0" smtClean="0">
                <a:solidFill>
                  <a:srgbClr val="C00000"/>
                </a:solidFill>
              </a:rPr>
              <a:t>I=3/2 transition possible  </a:t>
            </a:r>
            <a:endParaRPr lang="en-US" sz="2000" b="1" dirty="0">
              <a:solidFill>
                <a:srgbClr val="C00000"/>
              </a:solidFill>
            </a:endParaRPr>
          </a:p>
        </p:txBody>
      </p:sp>
      <p:sp>
        <p:nvSpPr>
          <p:cNvPr id="6" name="TextBox 5"/>
          <p:cNvSpPr txBox="1"/>
          <p:nvPr/>
        </p:nvSpPr>
        <p:spPr>
          <a:xfrm>
            <a:off x="9749117" y="5201808"/>
            <a:ext cx="2236510" cy="830997"/>
          </a:xfrm>
          <a:prstGeom prst="rect">
            <a:avLst/>
          </a:prstGeom>
          <a:noFill/>
        </p:spPr>
        <p:txBody>
          <a:bodyPr wrap="none" rtlCol="0">
            <a:spAutoFit/>
          </a:bodyPr>
          <a:lstStyle/>
          <a:p>
            <a:r>
              <a:rPr lang="en-US" sz="2400" b="1" dirty="0" smtClean="0">
                <a:solidFill>
                  <a:srgbClr val="941100"/>
                </a:solidFill>
                <a:latin typeface="Comic Sans MS" charset="0"/>
                <a:ea typeface="Comic Sans MS" charset="0"/>
                <a:cs typeface="Comic Sans MS" charset="0"/>
              </a:rPr>
              <a:t>big advantage</a:t>
            </a:r>
          </a:p>
          <a:p>
            <a:r>
              <a:rPr lang="en-US" sz="2400" b="1" dirty="0" smtClean="0">
                <a:solidFill>
                  <a:srgbClr val="941100"/>
                </a:solidFill>
                <a:latin typeface="Comic Sans MS" charset="0"/>
                <a:ea typeface="Comic Sans MS" charset="0"/>
                <a:cs typeface="Comic Sans MS" charset="0"/>
              </a:rPr>
              <a:t>for </a:t>
            </a:r>
            <a:r>
              <a:rPr lang="en-US" sz="2400" b="1" dirty="0" smtClean="0">
                <a:solidFill>
                  <a:srgbClr val="941100"/>
                </a:solidFill>
                <a:latin typeface="Symbol" charset="2"/>
                <a:ea typeface="Symbol" charset="2"/>
                <a:cs typeface="Symbol" charset="2"/>
              </a:rPr>
              <a:t>X</a:t>
            </a:r>
            <a:r>
              <a:rPr lang="en-US" sz="2400" b="1" dirty="0" smtClean="0">
                <a:solidFill>
                  <a:srgbClr val="941100"/>
                </a:solidFill>
                <a:latin typeface="Comic Sans MS" charset="0"/>
                <a:ea typeface="Comic Sans MS" charset="0"/>
                <a:cs typeface="Comic Sans MS" charset="0"/>
              </a:rPr>
              <a:t> over </a:t>
            </a:r>
            <a:r>
              <a:rPr lang="en-US" sz="2400" b="1" dirty="0" smtClean="0">
                <a:solidFill>
                  <a:srgbClr val="941100"/>
                </a:solidFill>
                <a:latin typeface="Symbol" charset="2"/>
                <a:ea typeface="Symbol" charset="2"/>
                <a:cs typeface="Symbol" charset="2"/>
              </a:rPr>
              <a:t>L</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3270" y="1079989"/>
            <a:ext cx="1757281" cy="1112203"/>
          </a:xfrm>
          <a:prstGeom prst="rect">
            <a:avLst/>
          </a:prstGeom>
        </p:spPr>
      </p:pic>
      <p:sp>
        <p:nvSpPr>
          <p:cNvPr id="3" name="幻灯片编号占位符 2"/>
          <p:cNvSpPr>
            <a:spLocks noGrp="1"/>
          </p:cNvSpPr>
          <p:nvPr>
            <p:ph type="sldNum" sz="quarter" idx="12"/>
          </p:nvPr>
        </p:nvSpPr>
        <p:spPr/>
        <p:txBody>
          <a:bodyPr/>
          <a:lstStyle/>
          <a:p>
            <a:fld id="{3880D999-AB6E-D04A-B8ED-211468A87D9E}" type="slidenum">
              <a:rPr kumimoji="1" lang="zh-CN" altLang="en-US" smtClean="0"/>
              <a:t>28</a:t>
            </a:fld>
            <a:endParaRPr kumimoji="1" lang="zh-CN" altLang="en-US"/>
          </a:p>
        </p:txBody>
      </p:sp>
    </p:spTree>
    <p:extLst>
      <p:ext uri="{BB962C8B-B14F-4D97-AF65-F5344CB8AC3E}">
        <p14:creationId xmlns:p14="http://schemas.microsoft.com/office/powerpoint/2010/main" val="651903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791" y="0"/>
            <a:ext cx="10515600" cy="1091821"/>
          </a:xfrm>
        </p:spPr>
        <p:txBody>
          <a:bodyPr/>
          <a:lstStyle/>
          <a:p>
            <a:pPr algn="ctr"/>
            <a:r>
              <a:rPr lang="en-US" b="1" dirty="0" smtClean="0">
                <a:latin typeface="Symbol" charset="2"/>
                <a:ea typeface="Symbol" charset="2"/>
                <a:cs typeface="Symbol" charset="2"/>
              </a:rPr>
              <a:t>S</a:t>
            </a:r>
            <a:r>
              <a:rPr lang="en-US" b="1" baseline="30000" dirty="0" smtClean="0">
                <a:latin typeface="Symbol" charset="2"/>
                <a:ea typeface="Symbol" charset="2"/>
                <a:cs typeface="Symbol" charset="2"/>
              </a:rPr>
              <a:t>-</a:t>
            </a:r>
            <a:r>
              <a:rPr lang="en-US" b="1" dirty="0" smtClean="0">
                <a:latin typeface="+mn-lt"/>
              </a:rPr>
              <a:t>?</a:t>
            </a:r>
            <a:endParaRPr lang="en-US" b="1"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37" y="3787546"/>
            <a:ext cx="5308600" cy="11557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763" y="2067446"/>
            <a:ext cx="12700" cy="127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77" y="1567890"/>
            <a:ext cx="5308600" cy="1743587"/>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flipH="1">
                <a:off x="6719897" y="2468325"/>
                <a:ext cx="4688494" cy="1446550"/>
              </a:xfrm>
              <a:prstGeom prst="rect">
                <a:avLst/>
              </a:prstGeom>
              <a:noFill/>
            </p:spPr>
            <p:txBody>
              <a:bodyPr wrap="square" rtlCol="0">
                <a:spAutoFit/>
              </a:bodyPr>
              <a:lstStyle/>
              <a:p>
                <a:r>
                  <a:rPr lang="en-US" sz="2400" b="1" dirty="0" smtClean="0">
                    <a:solidFill>
                      <a:srgbClr val="0070C0"/>
                    </a:solidFill>
                    <a:latin typeface="Symbol" charset="2"/>
                    <a:ea typeface="Symbol" charset="2"/>
                    <a:cs typeface="Symbol" charset="2"/>
                  </a:rPr>
                  <a:t>a</a:t>
                </a:r>
                <a14:m>
                  <m:oMath xmlns:m="http://schemas.openxmlformats.org/officeDocument/2006/math">
                    <m:r>
                      <a:rPr lang="en-US" sz="2400" b="1" i="1" baseline="-25000" dirty="0" smtClean="0">
                        <a:solidFill>
                          <a:srgbClr val="0070C0"/>
                        </a:solidFill>
                        <a:latin typeface="Cambria Math" charset="0"/>
                        <a:ea typeface="Cambria Math" charset="0"/>
                        <a:cs typeface="Cambria Math" charset="0"/>
                      </a:rPr>
                      <m:t>−</m:t>
                    </m:r>
                  </m:oMath>
                </a14:m>
                <a:r>
                  <a:rPr lang="en-US" sz="2400" b="1" dirty="0" smtClean="0">
                    <a:solidFill>
                      <a:srgbClr val="0070C0"/>
                    </a:solidFill>
                  </a:rPr>
                  <a:t>≈0 </a:t>
                </a:r>
                <a:r>
                  <a:rPr lang="en-US" sz="2400" b="1" dirty="0" smtClean="0">
                    <a:solidFill>
                      <a:srgbClr val="0070C0"/>
                    </a:solidFill>
                    <a:sym typeface="Wingdings"/>
                  </a:rPr>
                  <a:t> 1 partial wave</a:t>
                </a:r>
                <a:r>
                  <a:rPr lang="en-US" sz="2400" b="1" dirty="0">
                    <a:solidFill>
                      <a:srgbClr val="0070C0"/>
                    </a:solidFill>
                    <a:sym typeface="Wingdings"/>
                  </a:rPr>
                  <a:t> </a:t>
                </a:r>
                <a:r>
                  <a:rPr lang="en-US" sz="2400" b="1" dirty="0" smtClean="0">
                    <a:solidFill>
                      <a:srgbClr val="0070C0"/>
                    </a:solidFill>
                    <a:sym typeface="Wingdings"/>
                  </a:rPr>
                  <a:t>dominates</a:t>
                </a:r>
              </a:p>
              <a:p>
                <a:r>
                  <a:rPr lang="en-US" sz="2400" b="1" dirty="0">
                    <a:solidFill>
                      <a:srgbClr val="0070C0"/>
                    </a:solidFill>
                    <a:sym typeface="Wingdings"/>
                  </a:rPr>
                  <a:t>	</a:t>
                </a:r>
                <a:r>
                  <a:rPr lang="en-US" sz="2000" b="1" dirty="0" smtClean="0">
                    <a:solidFill>
                      <a:srgbClr val="0070C0"/>
                    </a:solidFill>
                    <a:sym typeface="Wingdings"/>
                  </a:rPr>
                  <a:t>interference is small not</a:t>
                </a:r>
              </a:p>
              <a:p>
                <a:r>
                  <a:rPr lang="en-US" sz="2000" b="1" dirty="0">
                    <a:solidFill>
                      <a:srgbClr val="0070C0"/>
                    </a:solidFill>
                    <a:sym typeface="Wingdings"/>
                  </a:rPr>
                  <a:t>	</a:t>
                </a:r>
                <a:r>
                  <a:rPr lang="en-US" sz="2000" b="1" dirty="0" smtClean="0">
                    <a:solidFill>
                      <a:srgbClr val="0070C0"/>
                    </a:solidFill>
                    <a:sym typeface="Wingdings"/>
                  </a:rPr>
                  <a:t>well suited for </a:t>
                </a:r>
                <a:r>
                  <a:rPr lang="en-US" sz="2000" b="1" dirty="0" smtClean="0">
                    <a:solidFill>
                      <a:srgbClr val="0070C0"/>
                    </a:solidFill>
                    <a:latin typeface="Symbol" charset="2"/>
                    <a:ea typeface="Symbol" charset="2"/>
                    <a:cs typeface="Symbol" charset="2"/>
                    <a:sym typeface="Wingdings"/>
                  </a:rPr>
                  <a:t>a</a:t>
                </a:r>
                <a:r>
                  <a:rPr lang="en-US" sz="2000" b="1" baseline="-25000" dirty="0" smtClean="0">
                    <a:solidFill>
                      <a:srgbClr val="0070C0"/>
                    </a:solidFill>
                    <a:latin typeface="Symbol" charset="2"/>
                    <a:ea typeface="Symbol" charset="2"/>
                    <a:cs typeface="Symbol" charset="2"/>
                    <a:sym typeface="Wingdings"/>
                  </a:rPr>
                  <a:t>-</a:t>
                </a:r>
                <a:r>
                  <a:rPr lang="en-US" sz="2000" b="1" dirty="0" smtClean="0">
                    <a:solidFill>
                      <a:srgbClr val="0070C0"/>
                    </a:solidFill>
                    <a:sym typeface="Wingdings"/>
                  </a:rPr>
                  <a:t>+</a:t>
                </a:r>
                <a:r>
                  <a:rPr lang="en-US" sz="2000" b="1" dirty="0" smtClean="0">
                    <a:solidFill>
                      <a:srgbClr val="0070C0"/>
                    </a:solidFill>
                    <a:latin typeface="Symbol" charset="2"/>
                    <a:ea typeface="Symbol" charset="2"/>
                    <a:cs typeface="Symbol" charset="2"/>
                    <a:sym typeface="Wingdings"/>
                  </a:rPr>
                  <a:t>a</a:t>
                </a:r>
                <a:r>
                  <a:rPr lang="en-US" sz="2000" b="1" baseline="-25000" dirty="0" smtClean="0">
                    <a:solidFill>
                      <a:srgbClr val="0070C0"/>
                    </a:solidFill>
                    <a:sym typeface="Wingdings"/>
                  </a:rPr>
                  <a:t>+</a:t>
                </a:r>
                <a:r>
                  <a:rPr lang="en-US" sz="2000" b="1" dirty="0" smtClean="0">
                    <a:solidFill>
                      <a:srgbClr val="0070C0"/>
                    </a:solidFill>
                    <a:sym typeface="Wingdings"/>
                  </a:rPr>
                  <a:t>/</a:t>
                </a:r>
                <a:r>
                  <a:rPr lang="en-US" sz="2000" b="1" dirty="0" smtClean="0">
                    <a:solidFill>
                      <a:srgbClr val="0070C0"/>
                    </a:solidFill>
                    <a:latin typeface="Symbol" charset="2"/>
                    <a:ea typeface="Symbol" charset="2"/>
                    <a:cs typeface="Symbol" charset="2"/>
                    <a:sym typeface="Wingdings"/>
                  </a:rPr>
                  <a:t>a</a:t>
                </a:r>
                <a:r>
                  <a:rPr lang="en-US" sz="2000" b="1" baseline="-25000" dirty="0" smtClean="0">
                    <a:solidFill>
                      <a:srgbClr val="0070C0"/>
                    </a:solidFill>
                    <a:latin typeface="Symbol" charset="2"/>
                    <a:ea typeface="Symbol" charset="2"/>
                    <a:cs typeface="Symbol" charset="2"/>
                    <a:sym typeface="Wingdings"/>
                  </a:rPr>
                  <a:t>-</a:t>
                </a:r>
                <a:r>
                  <a:rPr lang="en-US" sz="2000" b="1" dirty="0" smtClean="0">
                    <a:solidFill>
                      <a:srgbClr val="0070C0"/>
                    </a:solidFill>
                    <a:latin typeface="Symbol" charset="2"/>
                    <a:ea typeface="Symbol" charset="2"/>
                    <a:cs typeface="Symbol" charset="2"/>
                    <a:sym typeface="Wingdings"/>
                  </a:rPr>
                  <a:t>- a</a:t>
                </a:r>
                <a:r>
                  <a:rPr lang="en-US" sz="2000" b="1" baseline="-25000" dirty="0" smtClean="0">
                    <a:solidFill>
                      <a:srgbClr val="0070C0"/>
                    </a:solidFill>
                    <a:sym typeface="Wingdings"/>
                  </a:rPr>
                  <a:t>+</a:t>
                </a:r>
              </a:p>
              <a:p>
                <a:r>
                  <a:rPr lang="en-US" sz="2000" b="1" dirty="0" smtClean="0">
                    <a:solidFill>
                      <a:srgbClr val="0070C0"/>
                    </a:solidFill>
                    <a:sym typeface="Wingdings"/>
                  </a:rPr>
                  <a:t>	measurements</a:t>
                </a:r>
                <a:endParaRPr lang="en-US" sz="2000" b="1" dirty="0">
                  <a:solidFill>
                    <a:srgbClr val="0070C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flipH="1">
                <a:off x="6719897" y="2468325"/>
                <a:ext cx="4688494" cy="1446550"/>
              </a:xfrm>
              <a:prstGeom prst="rect">
                <a:avLst/>
              </a:prstGeom>
              <a:blipFill rotWithShape="0">
                <a:blip r:embed="rId5"/>
                <a:stretch>
                  <a:fillRect l="-1951" t="-4219" b="-67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flipH="1">
                <a:off x="6719896" y="4136256"/>
                <a:ext cx="5060624" cy="769441"/>
              </a:xfrm>
              <a:prstGeom prst="rect">
                <a:avLst/>
              </a:prstGeom>
              <a:noFill/>
            </p:spPr>
            <p:txBody>
              <a:bodyPr wrap="square" rtlCol="0">
                <a:spAutoFit/>
              </a:bodyPr>
              <a:lstStyle/>
              <a:p>
                <a:r>
                  <a:rPr lang="en-US" sz="2400" b="1" dirty="0" smtClean="0">
                    <a:solidFill>
                      <a:srgbClr val="FF0000"/>
                    </a:solidFill>
                  </a:rPr>
                  <a:t>no measurements of </a:t>
                </a:r>
                <a:r>
                  <a:rPr lang="en-US" sz="2400" b="1" dirty="0" smtClean="0">
                    <a:solidFill>
                      <a:srgbClr val="FF0000"/>
                    </a:solidFill>
                    <a:latin typeface="Symbol" charset="2"/>
                    <a:ea typeface="Symbol" charset="2"/>
                    <a:cs typeface="Symbol" charset="2"/>
                  </a:rPr>
                  <a:t>a</a:t>
                </a:r>
                <a:r>
                  <a:rPr lang="en-US" sz="2400" b="1" baseline="-25000" dirty="0" smtClean="0">
                    <a:solidFill>
                      <a:srgbClr val="FF0000"/>
                    </a:solidFill>
                    <a:latin typeface="Symbol" charset="2"/>
                    <a:ea typeface="Symbol" charset="2"/>
                    <a:cs typeface="Symbol" charset="2"/>
                  </a:rPr>
                  <a:t>+ </a:t>
                </a:r>
                <a:r>
                  <a:rPr lang="en-US" sz="2400" b="1" dirty="0">
                    <a:solidFill>
                      <a:srgbClr val="FF0000"/>
                    </a:solidFill>
                    <a:latin typeface="Symbol" charset="2"/>
                    <a:ea typeface="Symbol" charset="2"/>
                    <a:cs typeface="Symbol" charset="2"/>
                  </a:rPr>
                  <a:t> </a:t>
                </a:r>
                <a:r>
                  <a:rPr lang="en-US" sz="2400" b="1" dirty="0" smtClean="0">
                    <a:solidFill>
                      <a:srgbClr val="FF0000"/>
                    </a:solidFill>
                    <a:ea typeface="Symbol" charset="2"/>
                    <a:cs typeface="Symbol" charset="2"/>
                  </a:rPr>
                  <a:t>for </a:t>
                </a:r>
                <a14:m>
                  <m:oMath xmlns:m="http://schemas.openxmlformats.org/officeDocument/2006/math">
                    <m:acc>
                      <m:accPr>
                        <m:chr m:val="̅"/>
                        <m:ctrlPr>
                          <a:rPr lang="zh-CN" altLang="en-US" sz="2400" b="1" i="1">
                            <a:solidFill>
                              <a:srgbClr val="FF0000"/>
                            </a:solidFill>
                            <a:latin typeface="Cambria Math" charset="0"/>
                            <a:ea typeface="Symbol" charset="2"/>
                            <a:cs typeface="Symbol" charset="2"/>
                          </a:rPr>
                        </m:ctrlPr>
                      </m:accPr>
                      <m:e>
                        <m:r>
                          <a:rPr lang="zh-CN" altLang="en-US" sz="2400" b="1" i="1">
                            <a:solidFill>
                              <a:srgbClr val="FF0000"/>
                            </a:solidFill>
                            <a:latin typeface="Cambria Math" charset="0"/>
                            <a:ea typeface="Cambria Math" charset="0"/>
                            <a:cs typeface="Cambria Math" charset="0"/>
                          </a:rPr>
                          <m:t>𝚺</m:t>
                        </m:r>
                      </m:e>
                    </m:acc>
                    <m:r>
                      <a:rPr lang="en-US" altLang="zh-CN" sz="2400" b="1" i="1" baseline="30000" smtClean="0">
                        <a:solidFill>
                          <a:srgbClr val="FF0000"/>
                        </a:solidFill>
                        <a:latin typeface="Cambria Math" charset="0"/>
                        <a:ea typeface="Cambria Math" charset="0"/>
                        <a:cs typeface="Cambria Math" charset="0"/>
                      </a:rPr>
                      <m:t>+</m:t>
                    </m:r>
                  </m:oMath>
                </a14:m>
                <a:endParaRPr lang="en-US" altLang="zh-CN" sz="2400" b="1" baseline="30000" dirty="0">
                  <a:solidFill>
                    <a:srgbClr val="FF0000"/>
                  </a:solidFill>
                </a:endParaRPr>
              </a:p>
              <a:p>
                <a:endParaRPr lang="en-US" sz="2000" b="1" dirty="0"/>
              </a:p>
            </p:txBody>
          </p:sp>
        </mc:Choice>
        <mc:Fallback xmlns="">
          <p:sp>
            <p:nvSpPr>
              <p:cNvPr id="9" name="TextBox 8"/>
              <p:cNvSpPr txBox="1">
                <a:spLocks noRot="1" noChangeAspect="1" noMove="1" noResize="1" noEditPoints="1" noAdjustHandles="1" noChangeArrowheads="1" noChangeShapeType="1" noTextEdit="1"/>
              </p:cNvSpPr>
              <p:nvPr/>
            </p:nvSpPr>
            <p:spPr>
              <a:xfrm flipH="1">
                <a:off x="6719896" y="4136256"/>
                <a:ext cx="5060624" cy="769441"/>
              </a:xfrm>
              <a:prstGeom prst="rect">
                <a:avLst/>
              </a:prstGeom>
              <a:blipFill rotWithShape="0">
                <a:blip r:embed="rId6"/>
                <a:stretch>
                  <a:fillRect l="-1805" t="-7937"/>
                </a:stretch>
              </a:blipFill>
            </p:spPr>
            <p:txBody>
              <a:bodyPr/>
              <a:lstStyle/>
              <a:p>
                <a:r>
                  <a:rPr lang="zh-CN" altLang="en-US">
                    <a:noFill/>
                  </a:rPr>
                  <a:t> </a:t>
                </a:r>
              </a:p>
            </p:txBody>
          </p:sp>
        </mc:Fallback>
      </mc:AlternateContent>
      <p:sp>
        <p:nvSpPr>
          <p:cNvPr id="10" name="TextBox 9"/>
          <p:cNvSpPr txBox="1"/>
          <p:nvPr/>
        </p:nvSpPr>
        <p:spPr>
          <a:xfrm flipH="1">
            <a:off x="6719897" y="4943431"/>
            <a:ext cx="4915745" cy="769441"/>
          </a:xfrm>
          <a:prstGeom prst="rect">
            <a:avLst/>
          </a:prstGeom>
          <a:noFill/>
        </p:spPr>
        <p:txBody>
          <a:bodyPr wrap="square" rtlCol="0">
            <a:spAutoFit/>
          </a:bodyPr>
          <a:lstStyle/>
          <a:p>
            <a:r>
              <a:rPr lang="en-US" sz="2400" b="1" dirty="0" smtClean="0"/>
              <a:t>single dominant decay mode</a:t>
            </a:r>
          </a:p>
          <a:p>
            <a:r>
              <a:rPr lang="en-US" sz="2000" b="1" dirty="0" smtClean="0"/>
              <a:t>	no suitable for </a:t>
            </a:r>
            <a:r>
              <a:rPr lang="en-US" sz="2000" b="1" dirty="0" smtClean="0">
                <a:latin typeface="Symbol" charset="2"/>
                <a:ea typeface="Symbol" charset="2"/>
                <a:cs typeface="Symbol" charset="2"/>
              </a:rPr>
              <a:t>DG</a:t>
            </a:r>
            <a:r>
              <a:rPr lang="en-US" sz="2000" b="1" dirty="0" smtClean="0"/>
              <a:t> measurements</a:t>
            </a:r>
            <a:endParaRPr lang="en-US" sz="2000" b="1" dirty="0"/>
          </a:p>
        </p:txBody>
      </p:sp>
      <p:sp>
        <p:nvSpPr>
          <p:cNvPr id="11" name="TextBox 10"/>
          <p:cNvSpPr txBox="1"/>
          <p:nvPr/>
        </p:nvSpPr>
        <p:spPr>
          <a:xfrm flipH="1">
            <a:off x="6719897" y="1210686"/>
            <a:ext cx="4561486" cy="1138773"/>
          </a:xfrm>
          <a:prstGeom prst="rect">
            <a:avLst/>
          </a:prstGeom>
          <a:noFill/>
        </p:spPr>
        <p:txBody>
          <a:bodyPr wrap="square" rtlCol="0">
            <a:spAutoFit/>
          </a:bodyPr>
          <a:lstStyle/>
          <a:p>
            <a:r>
              <a:rPr lang="en-US" sz="2400" b="1" dirty="0" smtClean="0"/>
              <a:t>40</a:t>
            </a:r>
            <a:r>
              <a:rPr lang="en-US" sz="2400" b="1" dirty="0" smtClean="0">
                <a:latin typeface="Symbol" charset="2"/>
                <a:ea typeface="Symbol" charset="2"/>
                <a:cs typeface="Symbol" charset="2"/>
              </a:rPr>
              <a:t>~</a:t>
            </a:r>
            <a:r>
              <a:rPr lang="en-US" sz="2400" b="1" dirty="0" smtClean="0"/>
              <a:t>50 year-old measurements,</a:t>
            </a:r>
          </a:p>
          <a:p>
            <a:r>
              <a:rPr lang="en-US" sz="2400" b="1" dirty="0"/>
              <a:t> </a:t>
            </a:r>
            <a:r>
              <a:rPr lang="en-US" sz="2400" b="1" dirty="0" smtClean="0"/>
              <a:t>     </a:t>
            </a:r>
            <a:r>
              <a:rPr lang="en-US" sz="2000" b="1" dirty="0" smtClean="0"/>
              <a:t>probably wrong for the same reason</a:t>
            </a:r>
          </a:p>
          <a:p>
            <a:r>
              <a:rPr lang="en-US" sz="2000" b="1" dirty="0"/>
              <a:t> </a:t>
            </a:r>
            <a:r>
              <a:rPr lang="en-US" sz="2000" b="1" dirty="0" smtClean="0"/>
              <a:t>      the </a:t>
            </a:r>
            <a:r>
              <a:rPr lang="en-US" sz="2000" b="1" dirty="0" smtClean="0">
                <a:latin typeface="Symbol" charset="2"/>
                <a:ea typeface="Symbol" charset="2"/>
                <a:cs typeface="Symbol" charset="2"/>
              </a:rPr>
              <a:t>L</a:t>
            </a:r>
            <a:r>
              <a:rPr lang="en-US" sz="2000" b="1" dirty="0" smtClean="0"/>
              <a:t> measurements were wrong </a:t>
            </a:r>
            <a:endParaRPr lang="en-US" sz="2000" b="1" dirty="0"/>
          </a:p>
        </p:txBody>
      </p:sp>
      <p:sp>
        <p:nvSpPr>
          <p:cNvPr id="7" name="幻灯片编号占位符 6"/>
          <p:cNvSpPr>
            <a:spLocks noGrp="1"/>
          </p:cNvSpPr>
          <p:nvPr>
            <p:ph type="sldNum" sz="quarter" idx="12"/>
          </p:nvPr>
        </p:nvSpPr>
        <p:spPr/>
        <p:txBody>
          <a:bodyPr/>
          <a:lstStyle/>
          <a:p>
            <a:fld id="{3880D999-AB6E-D04A-B8ED-211468A87D9E}" type="slidenum">
              <a:rPr kumimoji="1" lang="zh-CN" altLang="en-US" smtClean="0"/>
              <a:t>29</a:t>
            </a:fld>
            <a:endParaRPr kumimoji="1" lang="zh-CN" altLang="en-US"/>
          </a:p>
        </p:txBody>
      </p:sp>
      <p:sp>
        <p:nvSpPr>
          <p:cNvPr id="8" name="文本框 7"/>
          <p:cNvSpPr txBox="1"/>
          <p:nvPr/>
        </p:nvSpPr>
        <p:spPr>
          <a:xfrm>
            <a:off x="9243391" y="159026"/>
            <a:ext cx="1630062" cy="369332"/>
          </a:xfrm>
          <a:prstGeom prst="rect">
            <a:avLst/>
          </a:prstGeom>
          <a:noFill/>
        </p:spPr>
        <p:txBody>
          <a:bodyPr wrap="none" rtlCol="0">
            <a:spAutoFit/>
          </a:bodyPr>
          <a:lstStyle/>
          <a:p>
            <a:r>
              <a:rPr kumimoji="1" lang="en-US" altLang="zh-CN" dirty="0" smtClean="0"/>
              <a:t>From S.L. Olsen</a:t>
            </a:r>
            <a:endParaRPr kumimoji="1" lang="zh-CN" altLang="en-US" dirty="0"/>
          </a:p>
        </p:txBody>
      </p:sp>
      <p:sp>
        <p:nvSpPr>
          <p:cNvPr id="12" name="TextBox 17"/>
          <p:cNvSpPr txBox="1"/>
          <p:nvPr/>
        </p:nvSpPr>
        <p:spPr>
          <a:xfrm rot="10800000" flipH="1">
            <a:off x="9422695" y="4170279"/>
            <a:ext cx="326571" cy="369332"/>
          </a:xfrm>
          <a:prstGeom prst="rect">
            <a:avLst/>
          </a:prstGeom>
          <a:noFill/>
        </p:spPr>
        <p:txBody>
          <a:bodyPr wrap="square" rtlCol="0">
            <a:spAutoFit/>
          </a:bodyPr>
          <a:lstStyle/>
          <a:p>
            <a:r>
              <a:rPr lang="en-US" dirty="0" smtClean="0">
                <a:solidFill>
                  <a:srgbClr val="FF0000"/>
                </a:solidFill>
              </a:rPr>
              <a:t>_</a:t>
            </a:r>
            <a:endParaRPr lang="en-US" dirty="0">
              <a:solidFill>
                <a:srgbClr val="FF0000"/>
              </a:solidFill>
            </a:endParaRPr>
          </a:p>
        </p:txBody>
      </p:sp>
    </p:spTree>
    <p:extLst>
      <p:ext uri="{BB962C8B-B14F-4D97-AF65-F5344CB8AC3E}">
        <p14:creationId xmlns:p14="http://schemas.microsoft.com/office/powerpoint/2010/main" val="1484629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6653230" y="3615043"/>
            <a:ext cx="2893893" cy="2865932"/>
          </a:xfrm>
          <a:prstGeom prst="rect">
            <a:avLst/>
          </a:prstGeom>
        </p:spPr>
      </p:pic>
      <p:pic>
        <p:nvPicPr>
          <p:cNvPr id="13" name="图片 12"/>
          <p:cNvPicPr>
            <a:picLocks noChangeAspect="1"/>
          </p:cNvPicPr>
          <p:nvPr/>
        </p:nvPicPr>
        <p:blipFill>
          <a:blip r:embed="rId3"/>
          <a:stretch>
            <a:fillRect/>
          </a:stretch>
        </p:blipFill>
        <p:spPr>
          <a:xfrm>
            <a:off x="1764882" y="3670304"/>
            <a:ext cx="3023112" cy="2696050"/>
          </a:xfrm>
          <a:prstGeom prst="rect">
            <a:avLst/>
          </a:prstGeom>
          <a:solidFill>
            <a:schemeClr val="bg1"/>
          </a:solidFill>
        </p:spPr>
      </p:pic>
      <p:sp>
        <p:nvSpPr>
          <p:cNvPr id="2" name="标题 1"/>
          <p:cNvSpPr>
            <a:spLocks noGrp="1"/>
          </p:cNvSpPr>
          <p:nvPr>
            <p:ph type="title"/>
          </p:nvPr>
        </p:nvSpPr>
        <p:spPr>
          <a:xfrm>
            <a:off x="873138" y="1"/>
            <a:ext cx="10099661" cy="886899"/>
          </a:xfrm>
        </p:spPr>
        <p:txBody>
          <a:bodyPr>
            <a:normAutofit/>
          </a:bodyPr>
          <a:lstStyle/>
          <a:p>
            <a:pPr algn="ctr"/>
            <a:r>
              <a:rPr kumimoji="1" lang="en-US" altLang="zh-CN" sz="4000" b="1" dirty="0" smtClean="0">
                <a:latin typeface="Heiti SC Light" charset="-122"/>
                <a:ea typeface="Heiti SC Light" charset="-122"/>
                <a:cs typeface="Heiti SC Light" charset="-122"/>
              </a:rPr>
              <a:t>CPV in hyperon </a:t>
            </a:r>
            <a:r>
              <a:rPr kumimoji="1" lang="en-US" altLang="zh-CN" sz="4000" b="1" dirty="0" smtClean="0">
                <a:latin typeface="Heiti SC Light" charset="-122"/>
                <a:ea typeface="Heiti SC Light" charset="-122"/>
                <a:cs typeface="Heiti SC Light" charset="-122"/>
              </a:rPr>
              <a:t>decays, # we need? </a:t>
            </a:r>
            <a:endParaRPr kumimoji="1" lang="zh-CN" altLang="en-US" sz="4000" b="1" dirty="0">
              <a:latin typeface="Heiti SC Light" charset="-122"/>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3</a:t>
            </a:fld>
            <a:endParaRPr kumimoji="1" lang="zh-CN" altLang="en-US"/>
          </a:p>
        </p:txBody>
      </p:sp>
      <mc:AlternateContent xmlns:mc="http://schemas.openxmlformats.org/markup-compatibility/2006">
        <mc:Choice xmlns:a14="http://schemas.microsoft.com/office/drawing/2010/main" Requires="a14">
          <p:sp>
            <p:nvSpPr>
              <p:cNvPr id="7" name="矩形 6"/>
              <p:cNvSpPr/>
              <p:nvPr/>
            </p:nvSpPr>
            <p:spPr>
              <a:xfrm>
                <a:off x="1835094" y="723909"/>
                <a:ext cx="8769296" cy="2585323"/>
              </a:xfrm>
              <a:prstGeom prst="rect">
                <a:avLst/>
              </a:prstGeom>
              <a:solidFill>
                <a:schemeClr val="accent4">
                  <a:lumMod val="20000"/>
                  <a:lumOff val="80000"/>
                </a:schemeClr>
              </a:solidFill>
            </p:spPr>
            <p:txBody>
              <a:bodyPr wrap="square">
                <a:spAutoFit/>
              </a:bodyPr>
              <a:lstStyle/>
              <a:p>
                <a:pPr>
                  <a:lnSpc>
                    <a:spcPct val="150000"/>
                  </a:lnSpc>
                </a:pPr>
                <a:r>
                  <a:rPr lang="en-US" altLang="zh-CN" dirty="0" smtClean="0">
                    <a:solidFill>
                      <a:srgbClr val="FF0000"/>
                    </a:solidFill>
                    <a:latin typeface="Heiti SC Light" charset="-122"/>
                    <a:ea typeface="Heiti SC Light" charset="-122"/>
                    <a:cs typeface="Heiti SC Light" charset="-122"/>
                  </a:rPr>
                  <a:t>CPV in SM is small </a:t>
                </a:r>
                <a:r>
                  <a:rPr lang="zh-CN" altLang="en-US" dirty="0" smtClean="0">
                    <a:solidFill>
                      <a:srgbClr val="FF0000"/>
                    </a:solidFill>
                    <a:latin typeface="Heiti SC Light" charset="-122"/>
                    <a:ea typeface="Heiti SC Light" charset="-122"/>
                    <a:cs typeface="Heiti SC Light" charset="-122"/>
                  </a:rPr>
                  <a:t>：  </a:t>
                </a:r>
                <a:r>
                  <a:rPr lang="en-US" altLang="zh-CN" dirty="0" smtClean="0">
                    <a:solidFill>
                      <a:srgbClr val="FF0000"/>
                    </a:solidFill>
                    <a:latin typeface="Heiti SC Light" charset="-122"/>
                    <a:ea typeface="Heiti SC Light" charset="-122"/>
                    <a:cs typeface="Heiti SC Light" charset="-122"/>
                  </a:rPr>
                  <a:t>                                             </a:t>
                </a:r>
                <a:r>
                  <a:rPr lang="zh-CN" altLang="en-US" dirty="0" smtClean="0">
                    <a:solidFill>
                      <a:srgbClr val="FF0000"/>
                    </a:solidFill>
                    <a:latin typeface="Heiti SC Light" charset="-122"/>
                    <a:ea typeface="Heiti SC Light" charset="-122"/>
                    <a:cs typeface="Heiti SC Light" charset="-122"/>
                  </a:rPr>
                  <a:t> </a:t>
                </a:r>
                <a:r>
                  <a:rPr lang="en-US" altLang="zh-CN" dirty="0" smtClean="0">
                    <a:solidFill>
                      <a:srgbClr val="FF0000"/>
                    </a:solidFill>
                    <a:latin typeface="Heiti SC Light" charset="-122"/>
                    <a:ea typeface="Heiti SC Light" charset="-122"/>
                    <a:cs typeface="Heiti SC Light" charset="-122"/>
                  </a:rPr>
                  <a:t># events                </a:t>
                </a:r>
                <a:r>
                  <a:rPr lang="en-US" altLang="zh-CN" dirty="0" smtClean="0">
                    <a:solidFill>
                      <a:srgbClr val="002060"/>
                    </a:solidFill>
                    <a:latin typeface="Heiti SC Light" charset="-122"/>
                    <a:ea typeface="Heiti SC Light" charset="-122"/>
                    <a:cs typeface="Heiti SC Light" charset="-122"/>
                  </a:rPr>
                  <a:t>Experiments</a:t>
                </a:r>
                <a:endParaRPr lang="zh-CN" altLang="en-US" dirty="0">
                  <a:solidFill>
                    <a:srgbClr val="002060"/>
                  </a:solidFill>
                  <a:latin typeface="Heiti SC Light" charset="-122"/>
                  <a:ea typeface="Heiti SC Light" charset="-122"/>
                  <a:cs typeface="Heiti SC Light" charset="-122"/>
                </a:endParaRPr>
              </a:p>
              <a:p>
                <a:pPr>
                  <a:lnSpc>
                    <a:spcPct val="150000"/>
                  </a:lnSpc>
                </a:pPr>
                <a:r>
                  <a:rPr lang="en-US" altLang="zh-CN" b="1" dirty="0" smtClean="0">
                    <a:solidFill>
                      <a:schemeClr val="accent1">
                        <a:lumMod val="50000"/>
                      </a:schemeClr>
                    </a:solidFill>
                    <a:latin typeface="Heiti SC Light" charset="-122"/>
                    <a:ea typeface="Heiti SC Light" charset="-122"/>
                    <a:cs typeface="Heiti SC Light" charset="-122"/>
                  </a:rPr>
                  <a:t>B meson   : </a:t>
                </a:r>
                <a:r>
                  <a:rPr lang="zh-CN" altLang="en-US" b="1" dirty="0" smtClean="0">
                    <a:solidFill>
                      <a:schemeClr val="accent1">
                        <a:lumMod val="50000"/>
                      </a:schemeClr>
                    </a:solidFill>
                    <a:latin typeface="Heiti SC Light" charset="-122"/>
                    <a:ea typeface="Heiti SC Light" charset="-122"/>
                    <a:cs typeface="Heiti SC Light" charset="-122"/>
                  </a:rPr>
                  <a:t>          </a:t>
                </a:r>
                <a:r>
                  <a:rPr lang="en-US" altLang="zh-CN" b="1" dirty="0">
                    <a:solidFill>
                      <a:srgbClr val="FF0000"/>
                    </a:solidFill>
                    <a:latin typeface="Apple Chancery" charset="0"/>
                    <a:ea typeface="Apple Chancery" charset="0"/>
                    <a:cs typeface="Apple Chancery" charset="0"/>
                  </a:rPr>
                  <a:t>O</a:t>
                </a:r>
                <a:r>
                  <a:rPr lang="en-US" altLang="zh-CN" b="1" dirty="0">
                    <a:solidFill>
                      <a:srgbClr val="FF0000"/>
                    </a:solidFill>
                    <a:latin typeface="Heiti SC Light" charset="-122"/>
                    <a:ea typeface="Heiti SC Light" charset="-122"/>
                    <a:cs typeface="Heiti SC Light" charset="-122"/>
                  </a:rPr>
                  <a:t>(1)</a:t>
                </a:r>
                <a:r>
                  <a:rPr lang="zh-CN" altLang="en-US" b="1" dirty="0">
                    <a:solidFill>
                      <a:srgbClr val="FF0000"/>
                    </a:solidFill>
                    <a:latin typeface="Heiti SC Light" charset="-122"/>
                    <a:ea typeface="Heiti SC Light" charset="-122"/>
                    <a:cs typeface="Heiti SC Light" charset="-122"/>
                  </a:rPr>
                  <a:t>      </a:t>
                </a:r>
                <a:r>
                  <a:rPr lang="en-US" altLang="zh-CN" b="1" dirty="0" smtClean="0">
                    <a:solidFill>
                      <a:schemeClr val="accent1">
                        <a:lumMod val="50000"/>
                      </a:schemeClr>
                    </a:solidFill>
                    <a:latin typeface="Heiti SC Light" charset="-122"/>
                    <a:ea typeface="Heiti SC Light" charset="-122"/>
                    <a:cs typeface="Heiti SC Light" charset="-122"/>
                  </a:rPr>
                  <a:t>discovered (2001</a:t>
                </a:r>
                <a:r>
                  <a:rPr lang="zh-CN" altLang="en-US" b="1" dirty="0" smtClean="0">
                    <a:solidFill>
                      <a:schemeClr val="accent1">
                        <a:lumMod val="50000"/>
                      </a:schemeClr>
                    </a:solidFill>
                    <a:latin typeface="Heiti SC Light" charset="-122"/>
                    <a:ea typeface="Heiti SC Light" charset="-122"/>
                    <a:cs typeface="Heiti SC Light" charset="-122"/>
                  </a:rPr>
                  <a:t>）</a:t>
                </a:r>
                <a:r>
                  <a:rPr lang="en-US" altLang="zh-CN" b="1" dirty="0" smtClean="0">
                    <a:solidFill>
                      <a:schemeClr val="accent1">
                        <a:lumMod val="50000"/>
                      </a:schemeClr>
                    </a:solidFill>
                    <a:latin typeface="Heiti SC Light" charset="-122"/>
                    <a:ea typeface="Heiti SC Light" charset="-122"/>
                    <a:cs typeface="Heiti SC Light" charset="-122"/>
                  </a:rPr>
                  <a:t> </a:t>
                </a:r>
                <a:r>
                  <a:rPr lang="zh-CN" altLang="en-US" b="1" dirty="0" smtClean="0">
                    <a:solidFill>
                      <a:schemeClr val="accent1">
                        <a:lumMod val="50000"/>
                      </a:schemeClr>
                    </a:solidFill>
                    <a:latin typeface="Heiti SC Light" charset="-122"/>
                    <a:ea typeface="Heiti SC Light" charset="-122"/>
                    <a:cs typeface="Heiti SC Light" charset="-122"/>
                  </a:rPr>
                  <a:t>     </a:t>
                </a:r>
                <a:r>
                  <a:rPr lang="en-US" altLang="zh-CN" b="1" dirty="0">
                    <a:solidFill>
                      <a:srgbClr val="FF0000"/>
                    </a:solidFill>
                    <a:latin typeface="Heiti SC Light" charset="-122"/>
                    <a:ea typeface="Heiti SC Light" charset="-122"/>
                    <a:cs typeface="Heiti SC Light" charset="-122"/>
                  </a:rPr>
                  <a:t>1</a:t>
                </a:r>
                <a:r>
                  <a:rPr lang="en-US" altLang="zh-CN" b="1" dirty="0" smtClean="0">
                    <a:solidFill>
                      <a:srgbClr val="FF0000"/>
                    </a:solidFill>
                    <a:latin typeface="Heiti SC Light" charset="-122"/>
                    <a:ea typeface="Heiti SC Light" charset="-122"/>
                    <a:cs typeface="Heiti SC Light" charset="-122"/>
                  </a:rPr>
                  <a:t>0</a:t>
                </a:r>
                <a:r>
                  <a:rPr lang="en-US" altLang="zh-CN" b="1" baseline="30000" dirty="0" smtClean="0">
                    <a:solidFill>
                      <a:srgbClr val="FF0000"/>
                    </a:solidFill>
                    <a:latin typeface="Heiti SC Light" charset="-122"/>
                    <a:ea typeface="Heiti SC Light" charset="-122"/>
                    <a:cs typeface="Heiti SC Light" charset="-122"/>
                  </a:rPr>
                  <a:t>3</a:t>
                </a:r>
                <a14:m>
                  <m:oMath xmlns:m="http://schemas.openxmlformats.org/officeDocument/2006/math">
                    <m:r>
                      <a:rPr lang="en-US" altLang="zh-CN" b="1">
                        <a:solidFill>
                          <a:srgbClr val="FF0000"/>
                        </a:solidFill>
                        <a:latin typeface="Cambria Math" charset="0"/>
                        <a:ea typeface="Cambria Math" charset="0"/>
                        <a:cs typeface="Cambria Math" charset="0"/>
                      </a:rPr>
                      <m:t>                          </m:t>
                    </m:r>
                    <m:r>
                      <a:rPr lang="en-US" altLang="zh-CN" b="1" i="1" smtClean="0">
                        <a:solidFill>
                          <a:srgbClr val="FF0000"/>
                        </a:solidFill>
                        <a:latin typeface="Cambria Math" charset="0"/>
                        <a:ea typeface="Cambria Math" charset="0"/>
                        <a:cs typeface="Cambria Math" charset="0"/>
                      </a:rPr>
                      <m:t>   </m:t>
                    </m:r>
                    <m:r>
                      <a:rPr lang="en-US" altLang="zh-CN" b="1" i="1" smtClean="0">
                        <a:solidFill>
                          <a:srgbClr val="002060"/>
                        </a:solidFill>
                        <a:latin typeface="Cambria Math" charset="0"/>
                        <a:ea typeface="Cambria Math" charset="0"/>
                        <a:cs typeface="Cambria Math" charset="0"/>
                      </a:rPr>
                      <m:t>𝑩</m:t>
                    </m:r>
                    <m:r>
                      <a:rPr lang="en-US" altLang="zh-CN" b="1" i="1" smtClean="0">
                        <a:solidFill>
                          <a:srgbClr val="002060"/>
                        </a:solidFill>
                        <a:latin typeface="Cambria Math" charset="0"/>
                        <a:ea typeface="Cambria Math" charset="0"/>
                        <a:cs typeface="Cambria Math" charset="0"/>
                      </a:rPr>
                      <m:t> </m:t>
                    </m:r>
                    <m:r>
                      <a:rPr lang="en-US" altLang="zh-CN" b="1" i="1" smtClean="0">
                        <a:solidFill>
                          <a:srgbClr val="002060"/>
                        </a:solidFill>
                        <a:latin typeface="Cambria Math" charset="0"/>
                        <a:ea typeface="Cambria Math" charset="0"/>
                        <a:cs typeface="Cambria Math" charset="0"/>
                      </a:rPr>
                      <m:t>𝒇𝒂𝒄𝒕𝒐𝒓𝒚</m:t>
                    </m:r>
                    <m:r>
                      <a:rPr lang="en-US" altLang="zh-CN" b="1" i="1" smtClean="0">
                        <a:solidFill>
                          <a:srgbClr val="002060"/>
                        </a:solidFill>
                        <a:latin typeface="Cambria Math" charset="0"/>
                        <a:ea typeface="Cambria Math" charset="0"/>
                        <a:cs typeface="Cambria Math" charset="0"/>
                      </a:rPr>
                      <m:t> </m:t>
                    </m:r>
                  </m:oMath>
                </a14:m>
                <a:endParaRPr lang="en-US" altLang="zh-CN" b="1" dirty="0">
                  <a:solidFill>
                    <a:srgbClr val="FF0000"/>
                  </a:solidFill>
                  <a:latin typeface="Heiti SC Light" charset="-122"/>
                  <a:ea typeface="Heiti SC Light" charset="-122"/>
                  <a:cs typeface="Heiti SC Light" charset="-122"/>
                </a:endParaRPr>
              </a:p>
              <a:p>
                <a:pPr>
                  <a:lnSpc>
                    <a:spcPct val="150000"/>
                  </a:lnSpc>
                </a:pPr>
                <a:r>
                  <a:rPr lang="en-US" altLang="zh-CN" b="1" dirty="0" smtClean="0">
                    <a:solidFill>
                      <a:schemeClr val="accent1">
                        <a:lumMod val="50000"/>
                      </a:schemeClr>
                    </a:solidFill>
                    <a:latin typeface="Heiti SC Light" charset="-122"/>
                    <a:ea typeface="Heiti SC Light" charset="-122"/>
                    <a:cs typeface="Heiti SC Light" charset="-122"/>
                  </a:rPr>
                  <a:t>K</a:t>
                </a:r>
                <a:r>
                  <a:rPr lang="en-US" altLang="zh-CN" b="1" dirty="0">
                    <a:solidFill>
                      <a:schemeClr val="accent1">
                        <a:lumMod val="50000"/>
                      </a:schemeClr>
                    </a:solidFill>
                    <a:latin typeface="Heiti SC Light" charset="-122"/>
                    <a:ea typeface="Heiti SC Light" charset="-122"/>
                    <a:cs typeface="Heiti SC Light" charset="-122"/>
                  </a:rPr>
                  <a:t> </a:t>
                </a:r>
                <a:r>
                  <a:rPr lang="en-US" altLang="zh-CN" b="1" dirty="0" smtClean="0">
                    <a:solidFill>
                      <a:schemeClr val="accent1">
                        <a:lumMod val="50000"/>
                      </a:schemeClr>
                    </a:solidFill>
                    <a:latin typeface="Heiti SC Light" charset="-122"/>
                    <a:ea typeface="Heiti SC Light" charset="-122"/>
                    <a:cs typeface="Heiti SC Light" charset="-122"/>
                  </a:rPr>
                  <a:t>meson   :</a:t>
                </a:r>
                <a:r>
                  <a:rPr lang="zh-CN" altLang="en-US" b="1" dirty="0" smtClean="0">
                    <a:solidFill>
                      <a:schemeClr val="accent1">
                        <a:lumMod val="50000"/>
                      </a:schemeClr>
                    </a:solidFill>
                    <a:latin typeface="Heiti SC Light" charset="-122"/>
                    <a:ea typeface="Heiti SC Light" charset="-122"/>
                    <a:cs typeface="Heiti SC Light" charset="-122"/>
                  </a:rPr>
                  <a:t>     </a:t>
                </a:r>
                <a:r>
                  <a:rPr lang="en-US" altLang="zh-CN" b="1" dirty="0" smtClean="0">
                    <a:solidFill>
                      <a:schemeClr val="accent1">
                        <a:lumMod val="50000"/>
                      </a:schemeClr>
                    </a:solidFill>
                    <a:latin typeface="Heiti SC Light" charset="-122"/>
                    <a:ea typeface="Heiti SC Light" charset="-122"/>
                    <a:cs typeface="Heiti SC Light" charset="-122"/>
                  </a:rPr>
                  <a:t> </a:t>
                </a:r>
                <a:r>
                  <a:rPr lang="zh-CN" altLang="en-US" b="1" dirty="0" smtClean="0">
                    <a:solidFill>
                      <a:schemeClr val="accent1">
                        <a:lumMod val="50000"/>
                      </a:schemeClr>
                    </a:solidFill>
                    <a:latin typeface="Heiti SC Light" charset="-122"/>
                    <a:ea typeface="Heiti SC Light" charset="-122"/>
                    <a:cs typeface="Heiti SC Light" charset="-122"/>
                  </a:rPr>
                  <a:t>     </a:t>
                </a:r>
                <a:r>
                  <a:rPr lang="en-US" altLang="zh-CN" b="1" dirty="0">
                    <a:solidFill>
                      <a:srgbClr val="FF0000"/>
                    </a:solidFill>
                    <a:latin typeface="Apple Chancery" charset="0"/>
                    <a:ea typeface="Apple Chancery" charset="0"/>
                    <a:cs typeface="Apple Chancery" charset="0"/>
                  </a:rPr>
                  <a:t>O</a:t>
                </a:r>
                <a:r>
                  <a:rPr lang="en-US" altLang="zh-CN" b="1" dirty="0">
                    <a:solidFill>
                      <a:srgbClr val="FF0000"/>
                    </a:solidFill>
                    <a:latin typeface="Heiti SC Light" charset="-122"/>
                    <a:ea typeface="Heiti SC Light" charset="-122"/>
                    <a:cs typeface="Heiti SC Light" charset="-122"/>
                  </a:rPr>
                  <a:t>(10</a:t>
                </a:r>
                <a:r>
                  <a:rPr lang="en-US" altLang="zh-CN" b="1" baseline="30000" dirty="0">
                    <a:solidFill>
                      <a:srgbClr val="FF0000"/>
                    </a:solidFill>
                    <a:latin typeface="Heiti SC Light" charset="-122"/>
                    <a:ea typeface="Heiti SC Light" charset="-122"/>
                    <a:cs typeface="Heiti SC Light" charset="-122"/>
                  </a:rPr>
                  <a:t>-3</a:t>
                </a:r>
                <a:r>
                  <a:rPr lang="en-US" altLang="zh-CN" b="1" dirty="0">
                    <a:solidFill>
                      <a:srgbClr val="FF0000"/>
                    </a:solidFill>
                    <a:latin typeface="Heiti SC Light" charset="-122"/>
                    <a:ea typeface="Heiti SC Light" charset="-122"/>
                    <a:cs typeface="Heiti SC Light" charset="-122"/>
                  </a:rPr>
                  <a:t>) </a:t>
                </a:r>
                <a:r>
                  <a:rPr lang="en-US" altLang="zh-CN" b="1" dirty="0" smtClean="0">
                    <a:solidFill>
                      <a:srgbClr val="FF0000"/>
                    </a:solidFill>
                    <a:latin typeface="Heiti SC Light" charset="-122"/>
                    <a:ea typeface="Heiti SC Light" charset="-122"/>
                    <a:cs typeface="Heiti SC Light" charset="-122"/>
                  </a:rPr>
                  <a:t> </a:t>
                </a:r>
                <a:r>
                  <a:rPr lang="en-US" altLang="zh-CN" b="1" dirty="0" smtClean="0">
                    <a:solidFill>
                      <a:schemeClr val="accent1">
                        <a:lumMod val="50000"/>
                      </a:schemeClr>
                    </a:solidFill>
                    <a:latin typeface="Heiti SC Light" charset="-122"/>
                    <a:ea typeface="Heiti SC Light" charset="-122"/>
                    <a:cs typeface="Heiti SC Light" charset="-122"/>
                  </a:rPr>
                  <a:t>discovered </a:t>
                </a:r>
                <a:r>
                  <a:rPr lang="en-US" altLang="zh-CN" b="1" dirty="0">
                    <a:solidFill>
                      <a:schemeClr val="accent1">
                        <a:lumMod val="50000"/>
                      </a:schemeClr>
                    </a:solidFill>
                    <a:latin typeface="Heiti SC Light" charset="-122"/>
                    <a:ea typeface="Heiti SC Light" charset="-122"/>
                    <a:cs typeface="Heiti SC Light" charset="-122"/>
                  </a:rPr>
                  <a:t>(</a:t>
                </a:r>
                <a:r>
                  <a:rPr lang="en-US" altLang="zh-CN" b="1" dirty="0" smtClean="0">
                    <a:solidFill>
                      <a:schemeClr val="accent1">
                        <a:lumMod val="50000"/>
                      </a:schemeClr>
                    </a:solidFill>
                    <a:latin typeface="Heiti SC Light" charset="-122"/>
                    <a:ea typeface="Heiti SC Light" charset="-122"/>
                    <a:cs typeface="Heiti SC Light" charset="-122"/>
                  </a:rPr>
                  <a:t>1964</a:t>
                </a:r>
                <a:r>
                  <a:rPr lang="zh-CN" altLang="en-US" b="1" dirty="0" smtClean="0">
                    <a:solidFill>
                      <a:schemeClr val="accent1">
                        <a:lumMod val="50000"/>
                      </a:schemeClr>
                    </a:solidFill>
                    <a:latin typeface="Heiti SC Light" charset="-122"/>
                    <a:ea typeface="Heiti SC Light" charset="-122"/>
                    <a:cs typeface="Heiti SC Light" charset="-122"/>
                  </a:rPr>
                  <a:t>）      </a:t>
                </a:r>
                <a:r>
                  <a:rPr lang="en-US" altLang="zh-CN" b="1" dirty="0" smtClean="0">
                    <a:solidFill>
                      <a:srgbClr val="FF0000"/>
                    </a:solidFill>
                    <a:latin typeface="Heiti SC Light" charset="-122"/>
                    <a:ea typeface="Heiti SC Light" charset="-122"/>
                    <a:cs typeface="Heiti SC Light" charset="-122"/>
                  </a:rPr>
                  <a:t>10</a:t>
                </a:r>
                <a:r>
                  <a:rPr lang="en-US" altLang="zh-CN" b="1" baseline="30000" dirty="0" smtClean="0">
                    <a:solidFill>
                      <a:srgbClr val="FF0000"/>
                    </a:solidFill>
                    <a:latin typeface="Heiti SC Light" charset="-122"/>
                    <a:ea typeface="Heiti SC Light" charset="-122"/>
                    <a:cs typeface="Heiti SC Light" charset="-122"/>
                  </a:rPr>
                  <a:t>6</a:t>
                </a:r>
                <a:r>
                  <a:rPr lang="en-US" altLang="zh-CN" b="1" baseline="30000" dirty="0">
                    <a:solidFill>
                      <a:srgbClr val="FF0000"/>
                    </a:solidFill>
                    <a:latin typeface="Heiti SC Light" charset="-122"/>
                    <a:ea typeface="Heiti SC Light" charset="-122"/>
                    <a:cs typeface="Heiti SC Light" charset="-122"/>
                  </a:rPr>
                  <a:t> </a:t>
                </a:r>
                <a:r>
                  <a:rPr lang="en-US" altLang="zh-CN" b="1" dirty="0">
                    <a:solidFill>
                      <a:srgbClr val="FF0000"/>
                    </a:solidFill>
                    <a:latin typeface="Heiti SC Light" charset="-122"/>
                    <a:ea typeface="Heiti SC Light" charset="-122"/>
                    <a:cs typeface="Heiti SC Light" charset="-122"/>
                  </a:rPr>
                  <a:t>                    </a:t>
                </a:r>
                <a14:m>
                  <m:oMath xmlns:m="http://schemas.openxmlformats.org/officeDocument/2006/math">
                    <m:r>
                      <a:rPr lang="en-US" altLang="zh-CN" b="1">
                        <a:solidFill>
                          <a:srgbClr val="FF0000"/>
                        </a:solidFill>
                        <a:latin typeface="Cambria Math" charset="0"/>
                        <a:ea typeface="Cambria Math" charset="0"/>
                        <a:cs typeface="Cambria Math" charset="0"/>
                      </a:rPr>
                      <m:t>   </m:t>
                    </m:r>
                    <m:r>
                      <a:rPr lang="en-US" altLang="zh-CN" b="1" i="1" smtClean="0">
                        <a:solidFill>
                          <a:srgbClr val="FF0000"/>
                        </a:solidFill>
                        <a:latin typeface="Cambria Math" charset="0"/>
                        <a:ea typeface="Cambria Math" charset="0"/>
                        <a:cs typeface="Cambria Math" charset="0"/>
                      </a:rPr>
                      <m:t>   </m:t>
                    </m:r>
                    <m:r>
                      <a:rPr lang="en-US" altLang="zh-CN" b="1" i="1" smtClean="0">
                        <a:solidFill>
                          <a:srgbClr val="002060"/>
                        </a:solidFill>
                        <a:latin typeface="Cambria Math" charset="0"/>
                        <a:ea typeface="Cambria Math" charset="0"/>
                        <a:cs typeface="Cambria Math" charset="0"/>
                      </a:rPr>
                      <m:t>𝑭𝒊𝒙</m:t>
                    </m:r>
                    <m:r>
                      <a:rPr lang="en-US" altLang="zh-CN" b="1" i="1" smtClean="0">
                        <a:solidFill>
                          <a:srgbClr val="002060"/>
                        </a:solidFill>
                        <a:latin typeface="Cambria Math" charset="0"/>
                        <a:ea typeface="Cambria Math" charset="0"/>
                        <a:cs typeface="Cambria Math" charset="0"/>
                      </a:rPr>
                      <m:t> </m:t>
                    </m:r>
                    <m:r>
                      <a:rPr lang="en-US" altLang="zh-CN" b="1" i="1" smtClean="0">
                        <a:solidFill>
                          <a:srgbClr val="002060"/>
                        </a:solidFill>
                        <a:latin typeface="Cambria Math" charset="0"/>
                        <a:ea typeface="Cambria Math" charset="0"/>
                        <a:cs typeface="Cambria Math" charset="0"/>
                      </a:rPr>
                      <m:t>𝒕𝒂𝒓𝒈𝒆𝒕𝒔</m:t>
                    </m:r>
                    <m:r>
                      <a:rPr lang="en-US" altLang="zh-CN" b="1" i="1" smtClean="0">
                        <a:solidFill>
                          <a:srgbClr val="002060"/>
                        </a:solidFill>
                        <a:latin typeface="Cambria Math" charset="0"/>
                        <a:ea typeface="Cambria Math" charset="0"/>
                        <a:cs typeface="Cambria Math" charset="0"/>
                      </a:rPr>
                      <m:t> </m:t>
                    </m:r>
                  </m:oMath>
                </a14:m>
                <a:endParaRPr lang="en-US" altLang="zh-CN" b="1" dirty="0">
                  <a:solidFill>
                    <a:srgbClr val="FF0000"/>
                  </a:solidFill>
                  <a:latin typeface="Heiti SC Light" charset="-122"/>
                  <a:ea typeface="Heiti SC Light" charset="-122"/>
                  <a:cs typeface="Heiti SC Light" charset="-122"/>
                </a:endParaRPr>
              </a:p>
              <a:p>
                <a:pPr>
                  <a:lnSpc>
                    <a:spcPct val="150000"/>
                  </a:lnSpc>
                </a:pPr>
                <a:r>
                  <a:rPr lang="en-US" altLang="zh-CN" b="1" dirty="0" smtClean="0">
                    <a:solidFill>
                      <a:schemeClr val="accent1">
                        <a:lumMod val="50000"/>
                      </a:schemeClr>
                    </a:solidFill>
                    <a:latin typeface="Heiti SC Light" charset="-122"/>
                    <a:ea typeface="Heiti SC Light" charset="-122"/>
                    <a:cs typeface="Heiti SC Light" charset="-122"/>
                  </a:rPr>
                  <a:t>D</a:t>
                </a:r>
                <a:r>
                  <a:rPr lang="en-US" altLang="zh-CN" b="1" dirty="0">
                    <a:solidFill>
                      <a:schemeClr val="accent1">
                        <a:lumMod val="50000"/>
                      </a:schemeClr>
                    </a:solidFill>
                    <a:latin typeface="Heiti SC Light" charset="-122"/>
                    <a:ea typeface="Heiti SC Light" charset="-122"/>
                    <a:cs typeface="Heiti SC Light" charset="-122"/>
                  </a:rPr>
                  <a:t> </a:t>
                </a:r>
                <a:r>
                  <a:rPr lang="en-US" altLang="zh-CN" b="1" dirty="0" smtClean="0">
                    <a:solidFill>
                      <a:schemeClr val="accent1">
                        <a:lumMod val="50000"/>
                      </a:schemeClr>
                    </a:solidFill>
                    <a:latin typeface="Heiti SC Light" charset="-122"/>
                    <a:ea typeface="Heiti SC Light" charset="-122"/>
                    <a:cs typeface="Heiti SC Light" charset="-122"/>
                  </a:rPr>
                  <a:t>meson   :</a:t>
                </a:r>
                <a:r>
                  <a:rPr lang="zh-CN" altLang="en-US" b="1" dirty="0" smtClean="0">
                    <a:solidFill>
                      <a:schemeClr val="accent1">
                        <a:lumMod val="50000"/>
                      </a:schemeClr>
                    </a:solidFill>
                    <a:latin typeface="Heiti SC Light" charset="-122"/>
                    <a:ea typeface="Heiti SC Light" charset="-122"/>
                    <a:cs typeface="Heiti SC Light" charset="-122"/>
                  </a:rPr>
                  <a:t>          </a:t>
                </a:r>
                <a:r>
                  <a:rPr lang="en-US" altLang="zh-CN" b="1" dirty="0" smtClean="0">
                    <a:solidFill>
                      <a:srgbClr val="FF0000"/>
                    </a:solidFill>
                    <a:latin typeface="Apple Chancery" charset="0"/>
                    <a:ea typeface="Apple Chancery" charset="0"/>
                    <a:cs typeface="Apple Chancery" charset="0"/>
                  </a:rPr>
                  <a:t>O</a:t>
                </a:r>
                <a:r>
                  <a:rPr lang="en-US" altLang="zh-CN" b="1" dirty="0" smtClean="0">
                    <a:solidFill>
                      <a:srgbClr val="FF0000"/>
                    </a:solidFill>
                    <a:latin typeface="Heiti SC Light" charset="-122"/>
                    <a:ea typeface="Heiti SC Light" charset="-122"/>
                    <a:cs typeface="Heiti SC Light" charset="-122"/>
                  </a:rPr>
                  <a:t>(10</a:t>
                </a:r>
                <a:r>
                  <a:rPr lang="en-US" altLang="zh-CN" b="1" baseline="30000" dirty="0" smtClean="0">
                    <a:solidFill>
                      <a:srgbClr val="FF0000"/>
                    </a:solidFill>
                    <a:latin typeface="Heiti SC Light" charset="-122"/>
                    <a:ea typeface="Heiti SC Light" charset="-122"/>
                    <a:cs typeface="Heiti SC Light" charset="-122"/>
                  </a:rPr>
                  <a:t>-4</a:t>
                </a:r>
                <a:r>
                  <a:rPr lang="en-US" altLang="zh-CN" b="1" dirty="0">
                    <a:solidFill>
                      <a:srgbClr val="FF0000"/>
                    </a:solidFill>
                    <a:latin typeface="Heiti SC Light" charset="-122"/>
                    <a:ea typeface="Heiti SC Light" charset="-122"/>
                    <a:cs typeface="Heiti SC Light" charset="-122"/>
                  </a:rPr>
                  <a:t>)</a:t>
                </a:r>
                <a:r>
                  <a:rPr lang="zh-CN" altLang="en-US" b="1" dirty="0">
                    <a:solidFill>
                      <a:srgbClr val="FF0000"/>
                    </a:solidFill>
                    <a:latin typeface="Heiti SC Light" charset="-122"/>
                    <a:ea typeface="Heiti SC Light" charset="-122"/>
                    <a:cs typeface="Heiti SC Light" charset="-122"/>
                  </a:rPr>
                  <a:t>   </a:t>
                </a:r>
                <a:r>
                  <a:rPr lang="en-US" altLang="zh-CN" b="1" dirty="0" smtClean="0">
                    <a:solidFill>
                      <a:schemeClr val="accent1">
                        <a:lumMod val="50000"/>
                      </a:schemeClr>
                    </a:solidFill>
                    <a:latin typeface="Heiti SC Light" charset="-122"/>
                    <a:ea typeface="Heiti SC Light" charset="-122"/>
                    <a:cs typeface="Heiti SC Light" charset="-122"/>
                  </a:rPr>
                  <a:t>evidence(2019</a:t>
                </a:r>
                <a:r>
                  <a:rPr lang="zh-CN" altLang="en-US" b="1" dirty="0" smtClean="0">
                    <a:solidFill>
                      <a:schemeClr val="accent1">
                        <a:lumMod val="50000"/>
                      </a:schemeClr>
                    </a:solidFill>
                    <a:latin typeface="Heiti SC Light" charset="-122"/>
                    <a:ea typeface="Heiti SC Light" charset="-122"/>
                    <a:cs typeface="Heiti SC Light" charset="-122"/>
                  </a:rPr>
                  <a:t>）</a:t>
                </a:r>
                <a:r>
                  <a:rPr lang="en-US" altLang="zh-CN" b="1" dirty="0" smtClean="0">
                    <a:solidFill>
                      <a:schemeClr val="accent1">
                        <a:lumMod val="50000"/>
                      </a:schemeClr>
                    </a:solidFill>
                    <a:latin typeface="Heiti SC Light" charset="-122"/>
                    <a:ea typeface="Heiti SC Light" charset="-122"/>
                    <a:cs typeface="Heiti SC Light" charset="-122"/>
                  </a:rPr>
                  <a:t>    </a:t>
                </a:r>
                <a:r>
                  <a:rPr lang="zh-CN" altLang="en-US" b="1" dirty="0" smtClean="0">
                    <a:solidFill>
                      <a:schemeClr val="accent1">
                        <a:lumMod val="50000"/>
                      </a:schemeClr>
                    </a:solidFill>
                    <a:latin typeface="Heiti SC Light" charset="-122"/>
                    <a:ea typeface="Heiti SC Light" charset="-122"/>
                    <a:cs typeface="Heiti SC Light" charset="-122"/>
                  </a:rPr>
                  <a:t>    </a:t>
                </a:r>
                <a:r>
                  <a:rPr lang="en-US" altLang="zh-CN" b="1" dirty="0" smtClean="0">
                    <a:solidFill>
                      <a:srgbClr val="FF0000"/>
                    </a:solidFill>
                    <a:latin typeface="Heiti SC Light" charset="-122"/>
                    <a:ea typeface="Heiti SC Light" charset="-122"/>
                    <a:cs typeface="Heiti SC Light" charset="-122"/>
                  </a:rPr>
                  <a:t> 10</a:t>
                </a:r>
                <a:r>
                  <a:rPr lang="en-US" altLang="zh-CN" b="1" baseline="30000" dirty="0" smtClean="0">
                    <a:solidFill>
                      <a:srgbClr val="FF0000"/>
                    </a:solidFill>
                    <a:latin typeface="Heiti SC Light" charset="-122"/>
                    <a:ea typeface="Heiti SC Light" charset="-122"/>
                    <a:cs typeface="Heiti SC Light" charset="-122"/>
                  </a:rPr>
                  <a:t>8</a:t>
                </a:r>
                <a:r>
                  <a:rPr lang="zh-CN" altLang="en-US" b="1" dirty="0" smtClean="0">
                    <a:solidFill>
                      <a:schemeClr val="accent1">
                        <a:lumMod val="50000"/>
                      </a:schemeClr>
                    </a:solidFill>
                    <a:latin typeface="Heiti SC Light" charset="-122"/>
                    <a:ea typeface="Heiti SC Light" charset="-122"/>
                    <a:cs typeface="Heiti SC Light" charset="-122"/>
                  </a:rPr>
                  <a:t>   </a:t>
                </a:r>
                <a:r>
                  <a:rPr lang="en-US" altLang="zh-CN" b="1" dirty="0" smtClean="0">
                    <a:solidFill>
                      <a:schemeClr val="accent1">
                        <a:lumMod val="50000"/>
                      </a:schemeClr>
                    </a:solidFill>
                    <a:latin typeface="Heiti SC Light" charset="-122"/>
                    <a:ea typeface="Heiti SC Light" charset="-122"/>
                    <a:cs typeface="Heiti SC Light" charset="-122"/>
                  </a:rPr>
                  <a:t>                      </a:t>
                </a:r>
                <a:r>
                  <a:rPr lang="zh-CN" altLang="en-US" b="1" dirty="0" smtClean="0">
                    <a:solidFill>
                      <a:schemeClr val="accent1">
                        <a:lumMod val="50000"/>
                      </a:schemeClr>
                    </a:solidFill>
                    <a:latin typeface="Heiti SC Light" charset="-122"/>
                    <a:ea typeface="Heiti SC Light" charset="-122"/>
                    <a:cs typeface="Heiti SC Light" charset="-122"/>
                  </a:rPr>
                  <a:t> </a:t>
                </a:r>
                <a:r>
                  <a:rPr lang="en-US" altLang="zh-CN" b="1" dirty="0" err="1">
                    <a:solidFill>
                      <a:schemeClr val="accent1">
                        <a:lumMod val="50000"/>
                      </a:schemeClr>
                    </a:solidFill>
                    <a:latin typeface="Heiti SC Light" charset="-122"/>
                    <a:ea typeface="Heiti SC Light" charset="-122"/>
                    <a:cs typeface="Heiti SC Light" charset="-122"/>
                  </a:rPr>
                  <a:t>LHCb</a:t>
                </a:r>
                <a:r>
                  <a:rPr lang="en-US" altLang="zh-CN" b="1" dirty="0">
                    <a:solidFill>
                      <a:schemeClr val="accent1">
                        <a:lumMod val="50000"/>
                      </a:schemeClr>
                    </a:solidFill>
                    <a:latin typeface="Heiti SC Light" charset="-122"/>
                    <a:ea typeface="Heiti SC Light" charset="-122"/>
                    <a:cs typeface="Heiti SC Light" charset="-122"/>
                  </a:rPr>
                  <a:t>    </a:t>
                </a:r>
                <a:endParaRPr lang="en-US" altLang="zh-CN" b="1" dirty="0" smtClean="0">
                  <a:solidFill>
                    <a:schemeClr val="accent1">
                      <a:lumMod val="50000"/>
                    </a:schemeClr>
                  </a:solidFill>
                  <a:latin typeface="Heiti SC Light" charset="-122"/>
                  <a:ea typeface="Heiti SC Light" charset="-122"/>
                  <a:cs typeface="Heiti SC Light" charset="-122"/>
                </a:endParaRPr>
              </a:p>
              <a:p>
                <a:pPr>
                  <a:lnSpc>
                    <a:spcPct val="150000"/>
                  </a:lnSpc>
                </a:pPr>
                <a:r>
                  <a:rPr lang="en-US" altLang="zh-CN" dirty="0" smtClean="0">
                    <a:solidFill>
                      <a:srgbClr val="000000"/>
                    </a:solidFill>
                    <a:latin typeface="Heiti SC Light" charset="-122"/>
                    <a:ea typeface="Heiti SC Light" charset="-122"/>
                    <a:cs typeface="Heiti SC Light" charset="-122"/>
                  </a:rPr>
                  <a:t>Hyperon  :            </a:t>
                </a:r>
                <a:r>
                  <a:rPr lang="en-US" altLang="zh-CN" b="1" dirty="0" smtClean="0">
                    <a:solidFill>
                      <a:srgbClr val="FF0000"/>
                    </a:solidFill>
                    <a:latin typeface="Apple Chancery" charset="0"/>
                    <a:ea typeface="Apple Chancery" charset="0"/>
                    <a:cs typeface="Apple Chancery" charset="0"/>
                  </a:rPr>
                  <a:t>O</a:t>
                </a:r>
                <a:r>
                  <a:rPr lang="en-US" altLang="zh-CN" dirty="0" smtClean="0">
                    <a:solidFill>
                      <a:srgbClr val="FF0000"/>
                    </a:solidFill>
                    <a:latin typeface="Heiti SC Light" charset="-122"/>
                    <a:ea typeface="Heiti SC Light" charset="-122"/>
                    <a:cs typeface="Heiti SC Light" charset="-122"/>
                  </a:rPr>
                  <a:t>(10</a:t>
                </a:r>
                <a:r>
                  <a:rPr lang="en-US" altLang="zh-CN" baseline="30000" dirty="0" smtClean="0">
                    <a:solidFill>
                      <a:srgbClr val="FF0000"/>
                    </a:solidFill>
                    <a:latin typeface="Heiti SC Light" charset="-122"/>
                    <a:ea typeface="Heiti SC Light" charset="-122"/>
                    <a:cs typeface="Heiti SC Light" charset="-122"/>
                  </a:rPr>
                  <a:t>-4</a:t>
                </a:r>
                <a:r>
                  <a:rPr lang="en-US" altLang="zh-CN" dirty="0" smtClean="0">
                    <a:solidFill>
                      <a:srgbClr val="FF0000"/>
                    </a:solidFill>
                    <a:latin typeface="Heiti SC Light" charset="-122"/>
                    <a:ea typeface="Heiti SC Light" charset="-122"/>
                    <a:cs typeface="Heiti SC Light" charset="-122"/>
                  </a:rPr>
                  <a:t>)</a:t>
                </a:r>
                <a:r>
                  <a:rPr lang="zh-CN" altLang="en-US" dirty="0" smtClean="0">
                    <a:solidFill>
                      <a:srgbClr val="000000"/>
                    </a:solidFill>
                    <a:latin typeface="Heiti SC Light" charset="-122"/>
                    <a:ea typeface="Heiti SC Light" charset="-122"/>
                    <a:cs typeface="Heiti SC Light" charset="-122"/>
                  </a:rPr>
                  <a:t>  </a:t>
                </a:r>
                <a:r>
                  <a:rPr lang="en-US" altLang="zh-CN" dirty="0" smtClean="0">
                    <a:solidFill>
                      <a:srgbClr val="000000"/>
                    </a:solidFill>
                    <a:latin typeface="Heiti SC Light" charset="-122"/>
                    <a:ea typeface="Heiti SC Light" charset="-122"/>
                    <a:cs typeface="Heiti SC Light" charset="-122"/>
                  </a:rPr>
                  <a:t> </a:t>
                </a:r>
                <a:r>
                  <a:rPr lang="en-US" altLang="zh-CN" dirty="0" smtClean="0">
                    <a:solidFill>
                      <a:srgbClr val="000000"/>
                    </a:solidFill>
                    <a:latin typeface="Heiti SC Light" charset="-122"/>
                    <a:ea typeface="Heiti SC Light" charset="-122"/>
                    <a:cs typeface="Heiti SC Light" charset="-122"/>
                  </a:rPr>
                  <a:t>no evidence              </a:t>
                </a:r>
                <a:r>
                  <a:rPr lang="zh-CN" altLang="en-US" dirty="0" smtClean="0">
                    <a:solidFill>
                      <a:srgbClr val="000000"/>
                    </a:solidFill>
                    <a:latin typeface="Heiti SC Light" charset="-122"/>
                    <a:ea typeface="Heiti SC Light" charset="-122"/>
                    <a:cs typeface="Heiti SC Light" charset="-122"/>
                  </a:rPr>
                  <a:t> </a:t>
                </a:r>
                <a:r>
                  <a:rPr lang="en-US" altLang="zh-CN" b="1" dirty="0" smtClean="0">
                    <a:solidFill>
                      <a:srgbClr val="FF0000"/>
                    </a:solidFill>
                    <a:latin typeface="Apple Chancery" charset="0"/>
                    <a:ea typeface="Apple Chancery" charset="0"/>
                    <a:cs typeface="Apple Chancery" charset="0"/>
                  </a:rPr>
                  <a:t>O</a:t>
                </a:r>
                <a:r>
                  <a:rPr lang="en-US" altLang="zh-CN" dirty="0" smtClean="0">
                    <a:solidFill>
                      <a:srgbClr val="FF0000"/>
                    </a:solidFill>
                    <a:latin typeface="Heiti SC Light" charset="-122"/>
                    <a:ea typeface="Heiti SC Light" charset="-122"/>
                    <a:cs typeface="Heiti SC Light" charset="-122"/>
                  </a:rPr>
                  <a:t>(10</a:t>
                </a:r>
                <a:r>
                  <a:rPr lang="en-US" altLang="zh-CN" baseline="30000" dirty="0" smtClean="0">
                    <a:solidFill>
                      <a:srgbClr val="FF0000"/>
                    </a:solidFill>
                    <a:latin typeface="Heiti SC Light" charset="-122"/>
                    <a:ea typeface="Heiti SC Light" charset="-122"/>
                    <a:cs typeface="Heiti SC Light" charset="-122"/>
                  </a:rPr>
                  <a:t>8</a:t>
                </a:r>
                <a:r>
                  <a:rPr lang="en-US" altLang="zh-CN" dirty="0" smtClean="0">
                    <a:solidFill>
                      <a:srgbClr val="FF0000"/>
                    </a:solidFill>
                    <a:latin typeface="Heiti SC Light" charset="-122"/>
                    <a:ea typeface="Heiti SC Light" charset="-122"/>
                    <a:cs typeface="Heiti SC Light" charset="-122"/>
                  </a:rPr>
                  <a:t>)</a:t>
                </a:r>
                <a:r>
                  <a:rPr lang="zh-CN" altLang="en-US" dirty="0" smtClean="0">
                    <a:solidFill>
                      <a:srgbClr val="FF0000"/>
                    </a:solidFill>
                    <a:latin typeface="Heiti SC Light" charset="-122"/>
                    <a:ea typeface="Heiti SC Light" charset="-122"/>
                    <a:cs typeface="Heiti SC Light" charset="-122"/>
                  </a:rPr>
                  <a:t> </a:t>
                </a:r>
                <a14:m>
                  <m:oMath xmlns:m="http://schemas.openxmlformats.org/officeDocument/2006/math">
                    <m:r>
                      <a:rPr lang="en-US" altLang="zh-CN" b="0" i="0" smtClean="0">
                        <a:solidFill>
                          <a:srgbClr val="FF0000"/>
                        </a:solidFill>
                        <a:latin typeface="Cambria Math" charset="0"/>
                        <a:ea typeface="Cambria Math" charset="0"/>
                        <a:cs typeface="Cambria Math" charset="0"/>
                      </a:rPr>
                      <m:t>                         </m:t>
                    </m:r>
                    <m:r>
                      <a:rPr lang="en-US" altLang="zh-CN" b="1" i="1" smtClean="0">
                        <a:solidFill>
                          <a:srgbClr val="002060"/>
                        </a:solidFill>
                        <a:latin typeface="Cambria Math" charset="0"/>
                        <a:ea typeface="Cambria Math" charset="0"/>
                        <a:cs typeface="Cambria Math" charset="0"/>
                      </a:rPr>
                      <m:t>𝑭𝒊𝒙</m:t>
                    </m:r>
                    <m:r>
                      <a:rPr lang="en-US" altLang="zh-CN" b="1" i="1">
                        <a:solidFill>
                          <a:srgbClr val="FF0000"/>
                        </a:solidFill>
                        <a:latin typeface="Cambria Math" charset="0"/>
                        <a:ea typeface="Cambria Math" charset="0"/>
                        <a:cs typeface="Cambria Math" charset="0"/>
                      </a:rPr>
                      <m:t> </m:t>
                    </m:r>
                    <m:r>
                      <a:rPr lang="en-US" altLang="zh-CN" b="1" i="1" smtClean="0">
                        <a:solidFill>
                          <a:srgbClr val="002060"/>
                        </a:solidFill>
                        <a:latin typeface="Cambria Math" charset="0"/>
                        <a:ea typeface="Cambria Math" charset="0"/>
                        <a:cs typeface="Cambria Math" charset="0"/>
                      </a:rPr>
                      <m:t>𝒕𝒂𝒓𝒈𝒆𝒕𝒔</m:t>
                    </m:r>
                    <m:r>
                      <a:rPr lang="en-US" altLang="zh-CN" b="1" i="1">
                        <a:solidFill>
                          <a:srgbClr val="FF0000"/>
                        </a:solidFill>
                        <a:latin typeface="Cambria Math" charset="0"/>
                        <a:ea typeface="Cambria Math" charset="0"/>
                        <a:cs typeface="Cambria Math" charset="0"/>
                      </a:rPr>
                      <m:t> </m:t>
                    </m:r>
                  </m:oMath>
                </a14:m>
                <a:endParaRPr lang="en-US" altLang="zh-CN" dirty="0">
                  <a:solidFill>
                    <a:srgbClr val="FF0000"/>
                  </a:solidFill>
                  <a:latin typeface="Heiti SC Light" charset="-122"/>
                  <a:ea typeface="Heiti SC Light" charset="-122"/>
                  <a:cs typeface="Heiti SC Light" charset="-122"/>
                </a:endParaRPr>
              </a:p>
              <a:p>
                <a:pPr>
                  <a:lnSpc>
                    <a:spcPct val="150000"/>
                  </a:lnSpc>
                </a:pPr>
                <a:r>
                  <a:rPr lang="en-US" altLang="zh-CN" dirty="0" smtClean="0">
                    <a:solidFill>
                      <a:srgbClr val="FF0000"/>
                    </a:solidFill>
                    <a:latin typeface="Heiti SC Light" charset="-122"/>
                    <a:ea typeface="Heiti SC Light" charset="-122"/>
                    <a:cs typeface="Heiti SC Light" charset="-122"/>
                    <a:sym typeface="Wingdings"/>
                  </a:rPr>
                  <a:t>                                                                                                                         </a:t>
                </a:r>
                <a:r>
                  <a:rPr lang="zh-CN" altLang="en-US" dirty="0" smtClean="0">
                    <a:solidFill>
                      <a:srgbClr val="FF0000"/>
                    </a:solidFill>
                    <a:latin typeface="Heiti SC Light" charset="-122"/>
                    <a:ea typeface="Heiti SC Light" charset="-122"/>
                    <a:cs typeface="Heiti SC Light" charset="-122"/>
                    <a:sym typeface="Wingdings"/>
                  </a:rPr>
                  <a:t></a:t>
                </a:r>
                <a:r>
                  <a:rPr lang="en-US" altLang="zh-CN" dirty="0" smtClean="0">
                    <a:solidFill>
                      <a:srgbClr val="FF0000"/>
                    </a:solidFill>
                    <a:latin typeface="Heiti SC Light" charset="-122"/>
                    <a:ea typeface="Heiti SC Light" charset="-122"/>
                    <a:cs typeface="Heiti SC Light" charset="-122"/>
                  </a:rPr>
                  <a:t> </a:t>
                </a:r>
                <a:r>
                  <a:rPr lang="en-US" altLang="zh-CN" dirty="0">
                    <a:solidFill>
                      <a:srgbClr val="FF0000"/>
                    </a:solidFill>
                    <a:latin typeface="Heiti SC Light" charset="-122"/>
                    <a:ea typeface="Heiti SC Light" charset="-122"/>
                    <a:cs typeface="Heiti SC Light" charset="-122"/>
                  </a:rPr>
                  <a:t>BESIII ? </a:t>
                </a:r>
                <a:r>
                  <a:rPr lang="zh-CN" altLang="en-US" dirty="0">
                    <a:solidFill>
                      <a:srgbClr val="FF0000"/>
                    </a:solidFill>
                    <a:latin typeface="Heiti SC Light" charset="-122"/>
                    <a:ea typeface="Heiti SC Light" charset="-122"/>
                    <a:cs typeface="Heiti SC Light" charset="-122"/>
                  </a:rPr>
                  <a:t>  </a:t>
                </a:r>
                <a:endParaRPr lang="en-US" altLang="zh-CN" dirty="0">
                  <a:solidFill>
                    <a:srgbClr val="FF0000"/>
                  </a:solidFill>
                  <a:latin typeface="Heiti SC Light" charset="-122"/>
                  <a:ea typeface="Heiti SC Light" charset="-122"/>
                  <a:cs typeface="Heiti SC Light" charset="-122"/>
                </a:endParaRPr>
              </a:p>
            </p:txBody>
          </p:sp>
        </mc:Choice>
        <mc:Fallback>
          <p:sp>
            <p:nvSpPr>
              <p:cNvPr id="7" name="矩形 6"/>
              <p:cNvSpPr>
                <a:spLocks noRot="1" noChangeAspect="1" noMove="1" noResize="1" noEditPoints="1" noAdjustHandles="1" noChangeArrowheads="1" noChangeShapeType="1" noTextEdit="1"/>
              </p:cNvSpPr>
              <p:nvPr/>
            </p:nvSpPr>
            <p:spPr>
              <a:xfrm>
                <a:off x="1835094" y="723909"/>
                <a:ext cx="8769296" cy="2585323"/>
              </a:xfrm>
              <a:prstGeom prst="rect">
                <a:avLst/>
              </a:prstGeom>
              <a:blipFill rotWithShape="0">
                <a:blip r:embed="rId4"/>
                <a:stretch>
                  <a:fillRect l="-556" b="-943"/>
                </a:stretch>
              </a:blipFill>
            </p:spPr>
            <p:txBody>
              <a:bodyPr/>
              <a:lstStyle/>
              <a:p>
                <a:r>
                  <a:rPr lang="zh-CN" altLang="en-US">
                    <a:noFill/>
                  </a:rPr>
                  <a:t> </a:t>
                </a:r>
              </a:p>
            </p:txBody>
          </p:sp>
        </mc:Fallback>
      </mc:AlternateContent>
      <p:sp>
        <p:nvSpPr>
          <p:cNvPr id="8" name="文本框 7"/>
          <p:cNvSpPr txBox="1"/>
          <p:nvPr/>
        </p:nvSpPr>
        <p:spPr>
          <a:xfrm>
            <a:off x="1762906" y="3169320"/>
            <a:ext cx="184731" cy="400110"/>
          </a:xfrm>
          <a:prstGeom prst="rect">
            <a:avLst/>
          </a:prstGeom>
          <a:solidFill>
            <a:schemeClr val="accent4">
              <a:lumMod val="20000"/>
              <a:lumOff val="80000"/>
            </a:schemeClr>
          </a:solidFill>
        </p:spPr>
        <p:txBody>
          <a:bodyPr wrap="none" rtlCol="0">
            <a:spAutoFit/>
          </a:bodyPr>
          <a:lstStyle/>
          <a:p>
            <a:endParaRPr kumimoji="1" lang="zh-CN" altLang="en-US" sz="2000" b="1" dirty="0">
              <a:solidFill>
                <a:srgbClr val="C00000"/>
              </a:solidFill>
              <a:latin typeface="Heiti SC Light" charset="-122"/>
              <a:ea typeface="Heiti SC Light" charset="-122"/>
              <a:cs typeface="Heiti SC Light" charset="-122"/>
            </a:endParaRPr>
          </a:p>
        </p:txBody>
      </p:sp>
      <p:sp>
        <p:nvSpPr>
          <p:cNvPr id="11" name="文本框 10"/>
          <p:cNvSpPr txBox="1"/>
          <p:nvPr/>
        </p:nvSpPr>
        <p:spPr>
          <a:xfrm>
            <a:off x="1765208" y="3309232"/>
            <a:ext cx="3284874" cy="369332"/>
          </a:xfrm>
          <a:prstGeom prst="rect">
            <a:avLst/>
          </a:prstGeom>
          <a:solidFill>
            <a:schemeClr val="accent4">
              <a:lumMod val="60000"/>
              <a:lumOff val="40000"/>
            </a:schemeClr>
          </a:solidFill>
        </p:spPr>
        <p:txBody>
          <a:bodyPr wrap="none" rtlCol="0">
            <a:spAutoFit/>
          </a:bodyPr>
          <a:lstStyle/>
          <a:p>
            <a:r>
              <a:rPr kumimoji="1" lang="en-US" altLang="zh-CN" b="1" dirty="0" smtClean="0">
                <a:solidFill>
                  <a:srgbClr val="FF0000"/>
                </a:solidFill>
                <a:latin typeface="Heiti SC Light" charset="-122"/>
                <a:ea typeface="Heiti SC Light" charset="-122"/>
                <a:cs typeface="Heiti SC Light" charset="-122"/>
              </a:rPr>
              <a:t>Flavor-SU(3) Octet of spin ½ </a:t>
            </a:r>
            <a:endParaRPr kumimoji="1" lang="zh-CN" altLang="en-US" b="1" dirty="0">
              <a:solidFill>
                <a:srgbClr val="FF0000"/>
              </a:solidFill>
              <a:latin typeface="Heiti SC Light" charset="-122"/>
              <a:ea typeface="Heiti SC Light" charset="-122"/>
              <a:cs typeface="Heiti SC Light" charset="-122"/>
            </a:endParaRPr>
          </a:p>
        </p:txBody>
      </p:sp>
      <p:sp>
        <p:nvSpPr>
          <p:cNvPr id="12" name="文本框 11"/>
          <p:cNvSpPr txBox="1"/>
          <p:nvPr/>
        </p:nvSpPr>
        <p:spPr>
          <a:xfrm>
            <a:off x="6219742" y="3319836"/>
            <a:ext cx="3837910" cy="369332"/>
          </a:xfrm>
          <a:prstGeom prst="rect">
            <a:avLst/>
          </a:prstGeom>
          <a:solidFill>
            <a:schemeClr val="accent4">
              <a:lumMod val="60000"/>
              <a:lumOff val="40000"/>
            </a:schemeClr>
          </a:solidFill>
        </p:spPr>
        <p:txBody>
          <a:bodyPr wrap="none" rtlCol="0">
            <a:spAutoFit/>
          </a:bodyPr>
          <a:lstStyle/>
          <a:p>
            <a:r>
              <a:rPr kumimoji="1" lang="en-US" altLang="zh-CN" b="1" dirty="0" smtClean="0">
                <a:solidFill>
                  <a:srgbClr val="FF0000"/>
                </a:solidFill>
                <a:latin typeface="Heiti SC Light" charset="-122"/>
                <a:ea typeface="Heiti SC Light" charset="-122"/>
                <a:cs typeface="Heiti SC Light" charset="-122"/>
              </a:rPr>
              <a:t>Flavor-SU(3) </a:t>
            </a:r>
            <a:r>
              <a:rPr kumimoji="1" lang="en-US" altLang="zh-CN" b="1" dirty="0" err="1" smtClean="0">
                <a:solidFill>
                  <a:srgbClr val="FF0000"/>
                </a:solidFill>
                <a:latin typeface="Heiti SC Light" charset="-122"/>
                <a:ea typeface="Heiti SC Light" charset="-122"/>
                <a:cs typeface="Heiti SC Light" charset="-122"/>
              </a:rPr>
              <a:t>Decuplet</a:t>
            </a:r>
            <a:r>
              <a:rPr kumimoji="1" lang="en-US" altLang="zh-CN" b="1" dirty="0" smtClean="0">
                <a:solidFill>
                  <a:srgbClr val="FF0000"/>
                </a:solidFill>
                <a:latin typeface="Heiti SC Light" charset="-122"/>
                <a:ea typeface="Heiti SC Light" charset="-122"/>
                <a:cs typeface="Heiti SC Light" charset="-122"/>
              </a:rPr>
              <a:t> of spin 3/2</a:t>
            </a:r>
            <a:endParaRPr kumimoji="1" lang="zh-CN" altLang="en-US" b="1" dirty="0">
              <a:solidFill>
                <a:srgbClr val="FF0000"/>
              </a:solidFill>
              <a:latin typeface="Heiti SC Light" charset="-122"/>
              <a:ea typeface="Heiti SC Light" charset="-122"/>
              <a:cs typeface="Heiti SC Light" charset="-122"/>
            </a:endParaRPr>
          </a:p>
        </p:txBody>
      </p:sp>
    </p:spTree>
    <p:extLst>
      <p:ext uri="{BB962C8B-B14F-4D97-AF65-F5344CB8AC3E}">
        <p14:creationId xmlns:p14="http://schemas.microsoft.com/office/powerpoint/2010/main" val="1206493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791" y="0"/>
            <a:ext cx="10515600" cy="1091821"/>
          </a:xfrm>
        </p:spPr>
        <p:txBody>
          <a:bodyPr/>
          <a:lstStyle/>
          <a:p>
            <a:pPr algn="ctr"/>
            <a:r>
              <a:rPr lang="en-US" b="1" dirty="0" smtClean="0">
                <a:latin typeface="Symbol" charset="2"/>
                <a:ea typeface="Symbol" charset="2"/>
                <a:cs typeface="Symbol" charset="2"/>
              </a:rPr>
              <a:t>W</a:t>
            </a:r>
            <a:r>
              <a:rPr lang="en-US" b="1" baseline="30000" dirty="0" smtClean="0">
                <a:latin typeface="Symbol" charset="2"/>
                <a:ea typeface="Symbol" charset="2"/>
                <a:cs typeface="Symbol" charset="2"/>
              </a:rPr>
              <a:t>-</a:t>
            </a:r>
            <a:r>
              <a:rPr lang="en-US" b="1" dirty="0" smtClean="0">
                <a:latin typeface="+mn-lt"/>
              </a:rPr>
              <a:t>?</a:t>
            </a:r>
            <a:endParaRPr lang="en-US" b="1" dirty="0">
              <a:latin typeface="+mn-lt"/>
            </a:endParaRPr>
          </a:p>
        </p:txBody>
      </p:sp>
      <p:sp>
        <p:nvSpPr>
          <p:cNvPr id="6" name="TextBox 5"/>
          <p:cNvSpPr txBox="1"/>
          <p:nvPr/>
        </p:nvSpPr>
        <p:spPr>
          <a:xfrm flipH="1">
            <a:off x="5986817" y="1091821"/>
            <a:ext cx="6205182" cy="1138773"/>
          </a:xfrm>
          <a:prstGeom prst="rect">
            <a:avLst/>
          </a:prstGeom>
          <a:noFill/>
        </p:spPr>
        <p:txBody>
          <a:bodyPr wrap="square" rtlCol="0">
            <a:spAutoFit/>
          </a:bodyPr>
          <a:lstStyle/>
          <a:p>
            <a:r>
              <a:rPr lang="en-US" sz="2400" b="1" dirty="0" smtClean="0">
                <a:latin typeface="Symbol" charset="2"/>
                <a:ea typeface="Symbol" charset="2"/>
                <a:cs typeface="Symbol" charset="2"/>
              </a:rPr>
              <a:t>a</a:t>
            </a:r>
            <a:r>
              <a:rPr lang="en-US" sz="2400" b="1" dirty="0" smtClean="0"/>
              <a:t>≈0 </a:t>
            </a:r>
            <a:r>
              <a:rPr lang="en-US" sz="2400" b="1" dirty="0" smtClean="0">
                <a:sym typeface="Wingdings"/>
              </a:rPr>
              <a:t> 1 partial wave</a:t>
            </a:r>
            <a:r>
              <a:rPr lang="en-US" sz="2400" b="1" dirty="0">
                <a:sym typeface="Wingdings"/>
              </a:rPr>
              <a:t> </a:t>
            </a:r>
            <a:r>
              <a:rPr lang="en-US" sz="2400" b="1" dirty="0" smtClean="0">
                <a:sym typeface="Wingdings"/>
              </a:rPr>
              <a:t>dominates all modes</a:t>
            </a:r>
          </a:p>
          <a:p>
            <a:r>
              <a:rPr lang="en-US" sz="2400" b="1" dirty="0">
                <a:sym typeface="Wingdings"/>
              </a:rPr>
              <a:t>	</a:t>
            </a:r>
            <a:r>
              <a:rPr lang="en-US" sz="2000" b="1" dirty="0" smtClean="0">
                <a:sym typeface="Wingdings"/>
              </a:rPr>
              <a:t>interference is small, not well suited</a:t>
            </a:r>
          </a:p>
          <a:p>
            <a:r>
              <a:rPr lang="en-US" sz="2000" b="1" dirty="0">
                <a:sym typeface="Wingdings"/>
              </a:rPr>
              <a:t>	</a:t>
            </a:r>
            <a:r>
              <a:rPr lang="en-US" sz="2000" b="1" dirty="0" smtClean="0">
                <a:sym typeface="Wingdings"/>
              </a:rPr>
              <a:t>for </a:t>
            </a:r>
            <a:r>
              <a:rPr lang="en-US" sz="2000" b="1" dirty="0" smtClean="0">
                <a:latin typeface="Symbol" charset="2"/>
                <a:ea typeface="Symbol" charset="2"/>
                <a:cs typeface="Symbol" charset="2"/>
                <a:sym typeface="Wingdings"/>
              </a:rPr>
              <a:t>a </a:t>
            </a:r>
            <a:r>
              <a:rPr lang="en-US" sz="2000" b="1" dirty="0" smtClean="0">
                <a:sym typeface="Wingdings"/>
              </a:rPr>
              <a:t>+ </a:t>
            </a:r>
            <a:r>
              <a:rPr lang="en-US" sz="2000" b="1" dirty="0" smtClean="0">
                <a:latin typeface="Symbol" charset="2"/>
                <a:ea typeface="Symbol" charset="2"/>
                <a:cs typeface="Symbol" charset="2"/>
                <a:sym typeface="Wingdings"/>
              </a:rPr>
              <a:t>a</a:t>
            </a:r>
            <a:r>
              <a:rPr lang="en-US" sz="2000" b="1" dirty="0" smtClean="0">
                <a:sym typeface="Wingdings"/>
              </a:rPr>
              <a:t>/</a:t>
            </a:r>
            <a:r>
              <a:rPr lang="en-US" sz="2000" b="1" dirty="0" smtClean="0">
                <a:latin typeface="Symbol" charset="2"/>
                <a:ea typeface="Symbol" charset="2"/>
                <a:cs typeface="Symbol" charset="2"/>
                <a:sym typeface="Wingdings"/>
              </a:rPr>
              <a:t>a—a</a:t>
            </a:r>
            <a:r>
              <a:rPr lang="en-US" sz="2000" b="1" baseline="-25000" dirty="0">
                <a:sym typeface="Wingdings"/>
              </a:rPr>
              <a:t> </a:t>
            </a:r>
            <a:r>
              <a:rPr lang="en-US" sz="2000" b="1" dirty="0" smtClean="0">
                <a:sym typeface="Wingdings"/>
              </a:rPr>
              <a:t>measurements</a:t>
            </a:r>
            <a:endParaRPr lang="en-US" sz="20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26" y="3957068"/>
            <a:ext cx="5321300" cy="1549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38" y="1091821"/>
            <a:ext cx="4268656" cy="124993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38" y="2382268"/>
            <a:ext cx="4191000" cy="1574800"/>
          </a:xfrm>
          <a:prstGeom prst="rect">
            <a:avLst/>
          </a:prstGeom>
        </p:spPr>
      </p:pic>
      <p:sp>
        <p:nvSpPr>
          <p:cNvPr id="12" name="Title 1"/>
          <p:cNvSpPr txBox="1">
            <a:spLocks/>
          </p:cNvSpPr>
          <p:nvPr/>
        </p:nvSpPr>
        <p:spPr>
          <a:xfrm>
            <a:off x="906438" y="0"/>
            <a:ext cx="10515600" cy="1091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mtClean="0">
                <a:latin typeface="Symbol" charset="2"/>
                <a:ea typeface="Symbol" charset="2"/>
                <a:cs typeface="Symbol" charset="2"/>
              </a:rPr>
              <a:t>W</a:t>
            </a:r>
            <a:r>
              <a:rPr lang="en-US" b="1" baseline="30000" smtClean="0">
                <a:latin typeface="Symbol" charset="2"/>
                <a:ea typeface="Symbol" charset="2"/>
                <a:cs typeface="Symbol" charset="2"/>
              </a:rPr>
              <a:t>-</a:t>
            </a:r>
            <a:r>
              <a:rPr lang="en-US" b="1" smtClean="0">
                <a:latin typeface="+mn-lt"/>
              </a:rPr>
              <a:t>?</a:t>
            </a:r>
            <a:endParaRPr lang="en-US" b="1" dirty="0">
              <a:latin typeface="+mn-lt"/>
            </a:endParaRPr>
          </a:p>
        </p:txBody>
      </p:sp>
      <p:sp>
        <p:nvSpPr>
          <p:cNvPr id="13" name="TextBox 12"/>
          <p:cNvSpPr txBox="1"/>
          <p:nvPr/>
        </p:nvSpPr>
        <p:spPr>
          <a:xfrm flipH="1">
            <a:off x="6756453" y="4890301"/>
            <a:ext cx="4665909" cy="769441"/>
          </a:xfrm>
          <a:prstGeom prst="rect">
            <a:avLst/>
          </a:prstGeom>
          <a:noFill/>
        </p:spPr>
        <p:txBody>
          <a:bodyPr wrap="square" rtlCol="0">
            <a:spAutoFit/>
          </a:bodyPr>
          <a:lstStyle/>
          <a:p>
            <a:r>
              <a:rPr lang="en-US" sz="2400" b="1" dirty="0" smtClean="0">
                <a:latin typeface="Symbol" charset="2"/>
                <a:ea typeface="Symbol" charset="2"/>
                <a:cs typeface="Symbol" charset="2"/>
              </a:rPr>
              <a:t>G</a:t>
            </a:r>
            <a:r>
              <a:rPr lang="en-US" sz="2400" b="1" dirty="0" smtClean="0"/>
              <a:t>(</a:t>
            </a:r>
            <a:r>
              <a:rPr lang="en-US" sz="2400" b="1" dirty="0" smtClean="0">
                <a:latin typeface="Symbol" charset="2"/>
                <a:ea typeface="Symbol" charset="2"/>
                <a:cs typeface="Symbol" charset="2"/>
              </a:rPr>
              <a:t>X</a:t>
            </a:r>
            <a:r>
              <a:rPr lang="en-US" sz="2400" b="1" baseline="30000" dirty="0" smtClean="0">
                <a:latin typeface="Symbol" charset="2"/>
                <a:ea typeface="Symbol" charset="2"/>
                <a:cs typeface="Symbol" charset="2"/>
              </a:rPr>
              <a:t>0</a:t>
            </a:r>
            <a:r>
              <a:rPr lang="en-US" sz="2400" b="1" dirty="0" smtClean="0">
                <a:latin typeface="Symbol" charset="2"/>
                <a:ea typeface="Symbol" charset="2"/>
                <a:cs typeface="Symbol" charset="2"/>
              </a:rPr>
              <a:t>p</a:t>
            </a:r>
            <a:r>
              <a:rPr lang="en-US" sz="2400" b="1" baseline="30000" dirty="0" smtClean="0"/>
              <a:t>-</a:t>
            </a:r>
            <a:r>
              <a:rPr lang="en-US" sz="2400" b="1" dirty="0" smtClean="0"/>
              <a:t>)</a:t>
            </a:r>
            <a:r>
              <a:rPr lang="en-US" sz="2000" b="1" dirty="0" smtClean="0"/>
              <a:t> ≈3x </a:t>
            </a:r>
            <a:r>
              <a:rPr lang="en-US" sz="2000" b="1" dirty="0" smtClean="0">
                <a:latin typeface="Symbol" charset="2"/>
                <a:ea typeface="Symbol" charset="2"/>
                <a:cs typeface="Symbol" charset="2"/>
              </a:rPr>
              <a:t>G</a:t>
            </a:r>
            <a:r>
              <a:rPr lang="en-US" sz="2000" b="1" dirty="0" smtClean="0"/>
              <a:t>(</a:t>
            </a:r>
            <a:r>
              <a:rPr lang="en-US" sz="2000" b="1" dirty="0" smtClean="0">
                <a:latin typeface="Symbol" charset="2"/>
                <a:ea typeface="Symbol" charset="2"/>
                <a:cs typeface="Symbol" charset="2"/>
              </a:rPr>
              <a:t>X</a:t>
            </a:r>
            <a:r>
              <a:rPr lang="en-US" sz="2000" b="1" baseline="30000" dirty="0" smtClean="0">
                <a:latin typeface="Symbol" charset="2"/>
                <a:ea typeface="Symbol" charset="2"/>
                <a:cs typeface="Symbol" charset="2"/>
              </a:rPr>
              <a:t>-</a:t>
            </a:r>
            <a:r>
              <a:rPr lang="en-US" sz="2000" b="1" dirty="0" smtClean="0">
                <a:latin typeface="Symbol" charset="2"/>
                <a:ea typeface="Symbol" charset="2"/>
                <a:cs typeface="Symbol" charset="2"/>
              </a:rPr>
              <a:t>p</a:t>
            </a:r>
            <a:r>
              <a:rPr lang="en-US" sz="2000" b="1" baseline="30000" dirty="0" smtClean="0"/>
              <a:t>0</a:t>
            </a:r>
            <a:r>
              <a:rPr lang="en-US" sz="2000" b="1" dirty="0" smtClean="0"/>
              <a:t>) </a:t>
            </a:r>
            <a:r>
              <a:rPr lang="en-US" sz="2000" b="1" dirty="0" smtClean="0">
                <a:sym typeface="Wingdings"/>
              </a:rPr>
              <a:t>T</a:t>
            </a:r>
            <a:r>
              <a:rPr lang="en-US" sz="2000" b="1" baseline="-25000" dirty="0" smtClean="0">
                <a:sym typeface="Wingdings"/>
              </a:rPr>
              <a:t>3/2</a:t>
            </a:r>
            <a:r>
              <a:rPr lang="en-US" sz="2000" b="1" dirty="0" smtClean="0"/>
              <a:t> ≈  T</a:t>
            </a:r>
            <a:r>
              <a:rPr lang="en-US" sz="2000" b="1" baseline="-25000" dirty="0" smtClean="0"/>
              <a:t>1/2</a:t>
            </a:r>
            <a:r>
              <a:rPr lang="en-US" sz="2000" b="1" dirty="0" smtClean="0"/>
              <a:t> </a:t>
            </a:r>
          </a:p>
          <a:p>
            <a:r>
              <a:rPr lang="en-US" sz="2000" b="1" dirty="0"/>
              <a:t> </a:t>
            </a:r>
            <a:r>
              <a:rPr lang="en-US" sz="2000" b="1" dirty="0" smtClean="0"/>
              <a:t>     </a:t>
            </a:r>
            <a:r>
              <a:rPr lang="en-US" sz="2000" b="1" dirty="0" smtClean="0">
                <a:latin typeface="Symbol" charset="2"/>
                <a:ea typeface="Symbol" charset="2"/>
                <a:cs typeface="Symbol" charset="2"/>
              </a:rPr>
              <a:t> DG </a:t>
            </a:r>
            <a:r>
              <a:rPr lang="en-US" sz="2000" b="1" dirty="0" smtClean="0">
                <a:ea typeface="Symbol" charset="2"/>
                <a:cs typeface="Symbol" charset="2"/>
              </a:rPr>
              <a:t>will be </a:t>
            </a:r>
            <a:r>
              <a:rPr lang="en-US" sz="2000" b="1" dirty="0" smtClean="0"/>
              <a:t>enhanced</a:t>
            </a:r>
            <a:endParaRPr lang="en-US" sz="2000" b="1" dirty="0"/>
          </a:p>
        </p:txBody>
      </p:sp>
      <p:sp>
        <p:nvSpPr>
          <p:cNvPr id="14" name="TextBox 13"/>
          <p:cNvSpPr txBox="1"/>
          <p:nvPr/>
        </p:nvSpPr>
        <p:spPr>
          <a:xfrm rot="10800000" flipH="1">
            <a:off x="7695441" y="1870708"/>
            <a:ext cx="326571" cy="369332"/>
          </a:xfrm>
          <a:prstGeom prst="rect">
            <a:avLst/>
          </a:prstGeom>
          <a:noFill/>
        </p:spPr>
        <p:txBody>
          <a:bodyPr wrap="square" rtlCol="0">
            <a:spAutoFit/>
          </a:bodyPr>
          <a:lstStyle/>
          <a:p>
            <a:r>
              <a:rPr lang="en-US" dirty="0" smtClean="0"/>
              <a:t>_</a:t>
            </a:r>
            <a:endParaRPr lang="en-US" dirty="0"/>
          </a:p>
        </p:txBody>
      </p:sp>
      <p:sp>
        <p:nvSpPr>
          <p:cNvPr id="15" name="TextBox 14"/>
          <p:cNvSpPr txBox="1"/>
          <p:nvPr/>
        </p:nvSpPr>
        <p:spPr>
          <a:xfrm rot="10800000" flipH="1">
            <a:off x="8337914" y="1885780"/>
            <a:ext cx="326571" cy="369332"/>
          </a:xfrm>
          <a:prstGeom prst="rect">
            <a:avLst/>
          </a:prstGeom>
          <a:noFill/>
        </p:spPr>
        <p:txBody>
          <a:bodyPr wrap="square" rtlCol="0">
            <a:spAutoFit/>
          </a:bodyPr>
          <a:lstStyle/>
          <a:p>
            <a:r>
              <a:rPr lang="en-US" dirty="0" smtClean="0"/>
              <a:t>_</a:t>
            </a:r>
            <a:endParaRPr lang="en-US" dirty="0"/>
          </a:p>
        </p:txBody>
      </p:sp>
      <p:sp>
        <p:nvSpPr>
          <p:cNvPr id="16" name="Rectangle 15"/>
          <p:cNvSpPr/>
          <p:nvPr/>
        </p:nvSpPr>
        <p:spPr>
          <a:xfrm>
            <a:off x="226887" y="4975557"/>
            <a:ext cx="5322539" cy="596819"/>
          </a:xfrm>
          <a:prstGeom prst="rect">
            <a:avLst/>
          </a:prstGeom>
          <a:solidFill>
            <a:schemeClr val="accent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幻灯片编号占位符 2"/>
          <p:cNvSpPr>
            <a:spLocks noGrp="1"/>
          </p:cNvSpPr>
          <p:nvPr>
            <p:ph type="sldNum" sz="quarter" idx="12"/>
          </p:nvPr>
        </p:nvSpPr>
        <p:spPr/>
        <p:txBody>
          <a:bodyPr/>
          <a:lstStyle/>
          <a:p>
            <a:fld id="{3880D999-AB6E-D04A-B8ED-211468A87D9E}" type="slidenum">
              <a:rPr kumimoji="1" lang="zh-CN" altLang="en-US" smtClean="0"/>
              <a:t>30</a:t>
            </a:fld>
            <a:endParaRPr kumimoji="1" lang="zh-CN" altLang="en-US"/>
          </a:p>
        </p:txBody>
      </p:sp>
    </p:spTree>
    <p:extLst>
      <p:ext uri="{BB962C8B-B14F-4D97-AF65-F5344CB8AC3E}">
        <p14:creationId xmlns:p14="http://schemas.microsoft.com/office/powerpoint/2010/main" val="18693448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14086" y="2605405"/>
            <a:ext cx="10515600" cy="1325563"/>
          </a:xfrm>
        </p:spPr>
        <p:txBody>
          <a:bodyPr/>
          <a:lstStyle/>
          <a:p>
            <a:r>
              <a:rPr kumimoji="1" lang="en-US" altLang="zh-CN" b="1" dirty="0" smtClean="0"/>
              <a:t>Hyperon decays </a:t>
            </a:r>
            <a:endParaRPr kumimoji="1" lang="zh-CN" altLang="en-US" b="1" dirty="0"/>
          </a:p>
        </p:txBody>
      </p:sp>
      <p:sp>
        <p:nvSpPr>
          <p:cNvPr id="3" name="幻灯片编号占位符 2"/>
          <p:cNvSpPr>
            <a:spLocks noGrp="1"/>
          </p:cNvSpPr>
          <p:nvPr>
            <p:ph type="sldNum" sz="quarter" idx="12"/>
          </p:nvPr>
        </p:nvSpPr>
        <p:spPr/>
        <p:txBody>
          <a:bodyPr/>
          <a:lstStyle/>
          <a:p>
            <a:fld id="{3880D999-AB6E-D04A-B8ED-211468A87D9E}" type="slidenum">
              <a:rPr kumimoji="1" lang="zh-CN" altLang="en-US" smtClean="0"/>
              <a:t>31</a:t>
            </a:fld>
            <a:endParaRPr kumimoji="1" lang="zh-CN" altLang="en-US"/>
          </a:p>
        </p:txBody>
      </p:sp>
    </p:spTree>
    <p:extLst>
      <p:ext uri="{BB962C8B-B14F-4D97-AF65-F5344CB8AC3E}">
        <p14:creationId xmlns:p14="http://schemas.microsoft.com/office/powerpoint/2010/main" val="4781510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
            <a:ext cx="7886700" cy="1002891"/>
          </a:xfrm>
        </p:spPr>
        <p:txBody>
          <a:bodyPr>
            <a:normAutofit/>
          </a:bodyPr>
          <a:lstStyle/>
          <a:p>
            <a:r>
              <a:rPr kumimoji="1" lang="en-US" altLang="zh-CN" sz="4000" b="1" dirty="0" smtClean="0">
                <a:latin typeface="+mn-lt"/>
                <a:ea typeface="Heiti SC Light" charset="-122"/>
                <a:cs typeface="Heiti SC Light" charset="-122"/>
              </a:rPr>
              <a:t> Rare and forbidden decays</a:t>
            </a:r>
            <a:endParaRPr kumimoji="1" lang="zh-CN" altLang="en-US" sz="4000" b="1" dirty="0">
              <a:latin typeface="+mn-lt"/>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32</a:t>
            </a:fld>
            <a:endParaRPr kumimoji="1" lang="zh-CN" altLang="en-US"/>
          </a:p>
        </p:txBody>
      </p:sp>
      <p:pic>
        <p:nvPicPr>
          <p:cNvPr id="7" name="图片 6"/>
          <p:cNvPicPr>
            <a:picLocks noChangeAspect="1"/>
          </p:cNvPicPr>
          <p:nvPr/>
        </p:nvPicPr>
        <p:blipFill>
          <a:blip r:embed="rId2"/>
          <a:stretch>
            <a:fillRect/>
          </a:stretch>
        </p:blipFill>
        <p:spPr>
          <a:xfrm>
            <a:off x="1514793" y="800003"/>
            <a:ext cx="5279923" cy="3519949"/>
          </a:xfrm>
          <a:prstGeom prst="rect">
            <a:avLst/>
          </a:prstGeom>
        </p:spPr>
      </p:pic>
      <p:sp>
        <p:nvSpPr>
          <p:cNvPr id="9" name="文本框 8"/>
          <p:cNvSpPr txBox="1"/>
          <p:nvPr/>
        </p:nvSpPr>
        <p:spPr>
          <a:xfrm>
            <a:off x="2099190" y="5974418"/>
            <a:ext cx="3131948" cy="461665"/>
          </a:xfrm>
          <a:prstGeom prst="rect">
            <a:avLst/>
          </a:prstGeom>
          <a:noFill/>
        </p:spPr>
        <p:txBody>
          <a:bodyPr wrap="none" rtlCol="0">
            <a:spAutoFit/>
          </a:bodyPr>
          <a:lstStyle/>
          <a:p>
            <a:r>
              <a:rPr kumimoji="1" lang="en-US" altLang="zh-CN" sz="2400" b="1" dirty="0" smtClean="0">
                <a:solidFill>
                  <a:srgbClr val="FF0000"/>
                </a:solidFill>
                <a:ea typeface="Heiti SC Light" charset="-122"/>
                <a:cs typeface="Heiti SC Light" charset="-122"/>
              </a:rPr>
              <a:t>FCNC: radiative decays </a:t>
            </a:r>
            <a:endParaRPr kumimoji="1" lang="zh-CN" altLang="en-US" sz="2400" b="1" dirty="0">
              <a:solidFill>
                <a:srgbClr val="FF0000"/>
              </a:solidFill>
              <a:ea typeface="Heiti SC Light" charset="-122"/>
              <a:cs typeface="Heiti SC Light" charset="-122"/>
            </a:endParaRPr>
          </a:p>
        </p:txBody>
      </p:sp>
      <p:pic>
        <p:nvPicPr>
          <p:cNvPr id="10" name="图片 9"/>
          <p:cNvPicPr>
            <a:picLocks noChangeAspect="1"/>
          </p:cNvPicPr>
          <p:nvPr/>
        </p:nvPicPr>
        <p:blipFill>
          <a:blip r:embed="rId3"/>
          <a:stretch>
            <a:fillRect/>
          </a:stretch>
        </p:blipFill>
        <p:spPr>
          <a:xfrm>
            <a:off x="6208738" y="1115266"/>
            <a:ext cx="3797300" cy="4927600"/>
          </a:xfrm>
          <a:prstGeom prst="rect">
            <a:avLst/>
          </a:prstGeom>
        </p:spPr>
      </p:pic>
      <p:pic>
        <p:nvPicPr>
          <p:cNvPr id="11" name="图片 10"/>
          <p:cNvPicPr>
            <a:picLocks noChangeAspect="1"/>
          </p:cNvPicPr>
          <p:nvPr/>
        </p:nvPicPr>
        <p:blipFill>
          <a:blip r:embed="rId4"/>
          <a:stretch>
            <a:fillRect/>
          </a:stretch>
        </p:blipFill>
        <p:spPr>
          <a:xfrm>
            <a:off x="9941646" y="1474839"/>
            <a:ext cx="457200" cy="1401096"/>
          </a:xfrm>
          <a:prstGeom prst="rect">
            <a:avLst/>
          </a:prstGeom>
        </p:spPr>
      </p:pic>
      <p:sp>
        <p:nvSpPr>
          <p:cNvPr id="13" name="文本框 12"/>
          <p:cNvSpPr txBox="1"/>
          <p:nvPr/>
        </p:nvSpPr>
        <p:spPr>
          <a:xfrm>
            <a:off x="8710778" y="1680695"/>
            <a:ext cx="1515158" cy="400110"/>
          </a:xfrm>
          <a:prstGeom prst="rect">
            <a:avLst/>
          </a:prstGeom>
          <a:solidFill>
            <a:schemeClr val="accent4">
              <a:lumMod val="20000"/>
              <a:lumOff val="80000"/>
            </a:schemeClr>
          </a:solidFill>
        </p:spPr>
        <p:txBody>
          <a:bodyPr wrap="none" rtlCol="0">
            <a:spAutoFit/>
          </a:bodyPr>
          <a:lstStyle/>
          <a:p>
            <a:r>
              <a:rPr kumimoji="1" lang="en-US" altLang="zh-CN" sz="2000" b="1" dirty="0" smtClean="0">
                <a:solidFill>
                  <a:srgbClr val="FF0000"/>
                </a:solidFill>
                <a:ea typeface="Heiti SC Light" charset="-122"/>
                <a:cs typeface="Heiti SC Light" charset="-122"/>
              </a:rPr>
              <a:t>EM penguin </a:t>
            </a:r>
            <a:endParaRPr kumimoji="1" lang="zh-CN" altLang="en-US" sz="2000" b="1" dirty="0">
              <a:solidFill>
                <a:srgbClr val="FF0000"/>
              </a:solidFill>
              <a:ea typeface="Heiti SC Light" charset="-122"/>
              <a:cs typeface="Heiti SC Light" charset="-122"/>
            </a:endParaRPr>
          </a:p>
        </p:txBody>
      </p:sp>
      <p:sp>
        <p:nvSpPr>
          <p:cNvPr id="14" name="文本框 13"/>
          <p:cNvSpPr txBox="1"/>
          <p:nvPr/>
        </p:nvSpPr>
        <p:spPr>
          <a:xfrm>
            <a:off x="8674099" y="2820482"/>
            <a:ext cx="1769074" cy="400110"/>
          </a:xfrm>
          <a:prstGeom prst="rect">
            <a:avLst/>
          </a:prstGeom>
          <a:solidFill>
            <a:schemeClr val="accent4">
              <a:lumMod val="20000"/>
              <a:lumOff val="80000"/>
            </a:schemeClr>
          </a:solidFill>
        </p:spPr>
        <p:txBody>
          <a:bodyPr wrap="none" rtlCol="0">
            <a:spAutoFit/>
          </a:bodyPr>
          <a:lstStyle/>
          <a:p>
            <a:r>
              <a:rPr kumimoji="1" lang="en-US" altLang="zh-CN" sz="2000" b="1" dirty="0" smtClean="0">
                <a:solidFill>
                  <a:srgbClr val="FF0000"/>
                </a:solidFill>
                <a:ea typeface="Heiti SC Light" charset="-122"/>
                <a:cs typeface="Heiti SC Light" charset="-122"/>
              </a:rPr>
              <a:t>Weak penguin </a:t>
            </a:r>
            <a:endParaRPr kumimoji="1" lang="zh-CN" altLang="en-US" sz="2000" b="1" dirty="0">
              <a:solidFill>
                <a:srgbClr val="FF0000"/>
              </a:solidFill>
              <a:ea typeface="Heiti SC Light" charset="-122"/>
              <a:cs typeface="Heiti SC Light" charset="-122"/>
            </a:endParaRPr>
          </a:p>
        </p:txBody>
      </p:sp>
      <p:sp>
        <p:nvSpPr>
          <p:cNvPr id="15" name="文本框 14"/>
          <p:cNvSpPr txBox="1"/>
          <p:nvPr/>
        </p:nvSpPr>
        <p:spPr>
          <a:xfrm>
            <a:off x="8721214" y="4144297"/>
            <a:ext cx="2241255" cy="707886"/>
          </a:xfrm>
          <a:prstGeom prst="rect">
            <a:avLst/>
          </a:prstGeom>
          <a:solidFill>
            <a:schemeClr val="accent4">
              <a:lumMod val="20000"/>
              <a:lumOff val="80000"/>
            </a:schemeClr>
          </a:solidFill>
        </p:spPr>
        <p:txBody>
          <a:bodyPr wrap="none" rtlCol="0">
            <a:spAutoFit/>
          </a:bodyPr>
          <a:lstStyle/>
          <a:p>
            <a:r>
              <a:rPr kumimoji="1" lang="en-US" altLang="zh-CN" sz="2000" b="1" dirty="0" err="1" smtClean="0">
                <a:solidFill>
                  <a:srgbClr val="FF0000"/>
                </a:solidFill>
                <a:ea typeface="Heiti SC Light" charset="-122"/>
                <a:cs typeface="Heiti SC Light" charset="-122"/>
              </a:rPr>
              <a:t>Neutrinoless</a:t>
            </a:r>
            <a:r>
              <a:rPr kumimoji="1" lang="en-US" altLang="zh-CN" sz="2000" b="1" dirty="0" smtClean="0">
                <a:solidFill>
                  <a:srgbClr val="FF0000"/>
                </a:solidFill>
                <a:ea typeface="Heiti SC Light" charset="-122"/>
                <a:cs typeface="Heiti SC Light" charset="-122"/>
              </a:rPr>
              <a:t> </a:t>
            </a:r>
          </a:p>
          <a:p>
            <a:r>
              <a:rPr kumimoji="1" lang="en-US" altLang="zh-CN" sz="2000" b="1" dirty="0" smtClean="0">
                <a:solidFill>
                  <a:srgbClr val="FF0000"/>
                </a:solidFill>
                <a:ea typeface="Heiti SC Light" charset="-122"/>
                <a:cs typeface="Heiti SC Light" charset="-122"/>
              </a:rPr>
              <a:t>double beta</a:t>
            </a:r>
            <a:r>
              <a:rPr kumimoji="1" lang="en-US" altLang="zh-CN" sz="2000" b="1" dirty="0">
                <a:solidFill>
                  <a:srgbClr val="FF0000"/>
                </a:solidFill>
                <a:ea typeface="Heiti SC Light" charset="-122"/>
                <a:cs typeface="Heiti SC Light" charset="-122"/>
              </a:rPr>
              <a:t> </a:t>
            </a:r>
            <a:r>
              <a:rPr kumimoji="1" lang="en-US" altLang="zh-CN" sz="2000" b="1" dirty="0" smtClean="0">
                <a:solidFill>
                  <a:srgbClr val="FF0000"/>
                </a:solidFill>
                <a:ea typeface="Heiti SC Light" charset="-122"/>
                <a:cs typeface="Heiti SC Light" charset="-122"/>
              </a:rPr>
              <a:t>decays</a:t>
            </a:r>
            <a:endParaRPr kumimoji="1" lang="zh-CN" altLang="en-US" sz="2000" b="1" dirty="0">
              <a:solidFill>
                <a:srgbClr val="FF0000"/>
              </a:solidFill>
              <a:ea typeface="Heiti SC Light" charset="-122"/>
              <a:cs typeface="Heiti SC Light" charset="-122"/>
            </a:endParaRPr>
          </a:p>
        </p:txBody>
      </p:sp>
      <p:pic>
        <p:nvPicPr>
          <p:cNvPr id="16" name="图片 15"/>
          <p:cNvPicPr>
            <a:picLocks noChangeAspect="1"/>
          </p:cNvPicPr>
          <p:nvPr/>
        </p:nvPicPr>
        <p:blipFill>
          <a:blip r:embed="rId5"/>
          <a:stretch>
            <a:fillRect/>
          </a:stretch>
        </p:blipFill>
        <p:spPr>
          <a:xfrm>
            <a:off x="8742774" y="5168364"/>
            <a:ext cx="1954723" cy="1128154"/>
          </a:xfrm>
          <a:prstGeom prst="rect">
            <a:avLst/>
          </a:prstGeom>
        </p:spPr>
      </p:pic>
      <p:sp>
        <p:nvSpPr>
          <p:cNvPr id="17" name="文本框 16"/>
          <p:cNvSpPr txBox="1"/>
          <p:nvPr/>
        </p:nvSpPr>
        <p:spPr>
          <a:xfrm>
            <a:off x="6676727" y="6146102"/>
            <a:ext cx="3894464" cy="461665"/>
          </a:xfrm>
          <a:prstGeom prst="rect">
            <a:avLst/>
          </a:prstGeom>
          <a:noFill/>
        </p:spPr>
        <p:txBody>
          <a:bodyPr wrap="none" rtlCol="0">
            <a:spAutoFit/>
          </a:bodyPr>
          <a:lstStyle/>
          <a:p>
            <a:r>
              <a:rPr kumimoji="1" lang="en-US" altLang="zh-CN" sz="2400" b="1" dirty="0" smtClean="0">
                <a:solidFill>
                  <a:srgbClr val="FF0000"/>
                </a:solidFill>
                <a:ea typeface="Heiti SC Light" charset="-122"/>
                <a:cs typeface="Heiti SC Light" charset="-122"/>
              </a:rPr>
              <a:t>Most of them never studied. </a:t>
            </a:r>
            <a:endParaRPr kumimoji="1" lang="zh-CN" altLang="en-US" sz="2400" b="1" dirty="0">
              <a:solidFill>
                <a:srgbClr val="FF0000"/>
              </a:solidFill>
              <a:ea typeface="Heiti SC Light" charset="-122"/>
              <a:cs typeface="Heiti SC Light" charset="-122"/>
            </a:endParaRPr>
          </a:p>
        </p:txBody>
      </p:sp>
      <p:pic>
        <p:nvPicPr>
          <p:cNvPr id="18" name="图片 17"/>
          <p:cNvPicPr>
            <a:picLocks noChangeAspect="1"/>
          </p:cNvPicPr>
          <p:nvPr/>
        </p:nvPicPr>
        <p:blipFill>
          <a:blip r:embed="rId6"/>
          <a:stretch>
            <a:fillRect/>
          </a:stretch>
        </p:blipFill>
        <p:spPr>
          <a:xfrm>
            <a:off x="1705738" y="3736884"/>
            <a:ext cx="4108149" cy="2303536"/>
          </a:xfrm>
          <a:prstGeom prst="rect">
            <a:avLst/>
          </a:prstGeom>
        </p:spPr>
      </p:pic>
      <p:pic>
        <p:nvPicPr>
          <p:cNvPr id="3" name="图片 2"/>
          <p:cNvPicPr>
            <a:picLocks noChangeAspect="1"/>
          </p:cNvPicPr>
          <p:nvPr/>
        </p:nvPicPr>
        <p:blipFill>
          <a:blip r:embed="rId7"/>
          <a:stretch>
            <a:fillRect/>
          </a:stretch>
        </p:blipFill>
        <p:spPr>
          <a:xfrm>
            <a:off x="1553185" y="2643277"/>
            <a:ext cx="2337299" cy="1115529"/>
          </a:xfrm>
          <a:prstGeom prst="rect">
            <a:avLst/>
          </a:prstGeom>
        </p:spPr>
      </p:pic>
      <mc:AlternateContent xmlns:mc="http://schemas.openxmlformats.org/markup-compatibility/2006" xmlns:a14="http://schemas.microsoft.com/office/drawing/2010/main">
        <mc:Choice Requires="a14">
          <p:sp>
            <p:nvSpPr>
              <p:cNvPr id="8" name="文本框 7"/>
              <p:cNvSpPr txBox="1"/>
              <p:nvPr/>
            </p:nvSpPr>
            <p:spPr>
              <a:xfrm>
                <a:off x="2324101" y="2695458"/>
                <a:ext cx="365613"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CN" altLang="en-US" i="1">
                          <a:latin typeface="Cambria Math" charset="0"/>
                          <a:ea typeface="Cambria Math" charset="0"/>
                          <a:cs typeface="Cambria Math" charset="0"/>
                        </a:rPr>
                        <m:t>𝛾</m:t>
                      </m:r>
                    </m:oMath>
                  </m:oMathPara>
                </a14:m>
                <a:endParaRPr kumimoji="1"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800100" y="2695458"/>
                <a:ext cx="365613" cy="369332"/>
              </a:xfrm>
              <a:prstGeom prst="rect">
                <a:avLst/>
              </a:prstGeom>
              <a:blipFill rotWithShape="0">
                <a:blip r:embed="rId8"/>
                <a:stretch>
                  <a:fillRect b="-3279"/>
                </a:stretch>
              </a:blipFill>
            </p:spPr>
            <p:txBody>
              <a:bodyPr/>
              <a:lstStyle/>
              <a:p>
                <a:r>
                  <a:rPr lang="zh-CN" altLang="en-US">
                    <a:noFill/>
                  </a:rPr>
                  <a:t> </a:t>
                </a:r>
              </a:p>
            </p:txBody>
          </p:sp>
        </mc:Fallback>
      </mc:AlternateContent>
      <p:sp>
        <p:nvSpPr>
          <p:cNvPr id="12" name="文本框 11"/>
          <p:cNvSpPr txBox="1"/>
          <p:nvPr/>
        </p:nvSpPr>
        <p:spPr>
          <a:xfrm>
            <a:off x="2783446" y="2374192"/>
            <a:ext cx="639083" cy="646331"/>
          </a:xfrm>
          <a:prstGeom prst="rect">
            <a:avLst/>
          </a:prstGeom>
          <a:solidFill>
            <a:schemeClr val="bg1"/>
          </a:solidFill>
        </p:spPr>
        <p:txBody>
          <a:bodyPr wrap="square" rtlCol="0">
            <a:spAutoFit/>
          </a:bodyPr>
          <a:lstStyle/>
          <a:p>
            <a:r>
              <a:rPr kumimoji="1" lang="en-US" altLang="zh-CN"/>
              <a:t>      </a:t>
            </a:r>
          </a:p>
          <a:p>
            <a:endParaRPr kumimoji="1" lang="zh-CN" altLang="en-US" dirty="0"/>
          </a:p>
        </p:txBody>
      </p:sp>
    </p:spTree>
    <p:extLst>
      <p:ext uri="{BB962C8B-B14F-4D97-AF65-F5344CB8AC3E}">
        <p14:creationId xmlns:p14="http://schemas.microsoft.com/office/powerpoint/2010/main" val="2112721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0"/>
            <a:ext cx="7886700" cy="826830"/>
          </a:xfrm>
        </p:spPr>
        <p:txBody>
          <a:bodyPr>
            <a:normAutofit/>
          </a:bodyPr>
          <a:lstStyle/>
          <a:p>
            <a:pPr algn="ctr"/>
            <a:r>
              <a:rPr kumimoji="1" lang="en-US" altLang="zh-CN" sz="4000" b="1" dirty="0" err="1">
                <a:solidFill>
                  <a:srgbClr val="FF0000"/>
                </a:solidFill>
                <a:latin typeface="+mn-lt"/>
                <a:ea typeface="Heiti SC Light" charset="-122"/>
                <a:cs typeface="Heiti SC Light" charset="-122"/>
              </a:rPr>
              <a:t>Semileptonic</a:t>
            </a:r>
            <a:r>
              <a:rPr kumimoji="1" lang="en-US" altLang="zh-CN" sz="4000" b="1" dirty="0">
                <a:solidFill>
                  <a:srgbClr val="FF0000"/>
                </a:solidFill>
                <a:latin typeface="+mn-lt"/>
                <a:ea typeface="Heiti SC Light" charset="-122"/>
                <a:cs typeface="Heiti SC Light" charset="-122"/>
              </a:rPr>
              <a:t> decays</a:t>
            </a:r>
            <a:endParaRPr kumimoji="1" lang="zh-CN" altLang="en-US" sz="4000" b="1" dirty="0">
              <a:latin typeface="+mn-lt"/>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33</a:t>
            </a:fld>
            <a:endParaRPr kumimoji="1" lang="zh-CN" altLang="en-US"/>
          </a:p>
        </p:txBody>
      </p:sp>
      <p:pic>
        <p:nvPicPr>
          <p:cNvPr id="18" name="图片 17"/>
          <p:cNvPicPr>
            <a:picLocks noChangeAspect="1"/>
          </p:cNvPicPr>
          <p:nvPr/>
        </p:nvPicPr>
        <p:blipFill>
          <a:blip r:embed="rId2"/>
          <a:stretch>
            <a:fillRect/>
          </a:stretch>
        </p:blipFill>
        <p:spPr>
          <a:xfrm>
            <a:off x="1537045" y="2951698"/>
            <a:ext cx="5573928" cy="3555782"/>
          </a:xfrm>
          <a:prstGeom prst="rect">
            <a:avLst/>
          </a:prstGeom>
        </p:spPr>
      </p:pic>
      <p:pic>
        <p:nvPicPr>
          <p:cNvPr id="19" name="图片 18"/>
          <p:cNvPicPr>
            <a:picLocks noChangeAspect="1"/>
          </p:cNvPicPr>
          <p:nvPr/>
        </p:nvPicPr>
        <p:blipFill>
          <a:blip r:embed="rId3"/>
          <a:stretch>
            <a:fillRect/>
          </a:stretch>
        </p:blipFill>
        <p:spPr>
          <a:xfrm>
            <a:off x="6995394" y="4114800"/>
            <a:ext cx="3565926" cy="1539832"/>
          </a:xfrm>
          <a:prstGeom prst="rect">
            <a:avLst/>
          </a:prstGeom>
        </p:spPr>
      </p:pic>
      <p:sp>
        <p:nvSpPr>
          <p:cNvPr id="22" name="文本框 21"/>
          <p:cNvSpPr txBox="1"/>
          <p:nvPr/>
        </p:nvSpPr>
        <p:spPr>
          <a:xfrm>
            <a:off x="388200" y="733768"/>
            <a:ext cx="5107567" cy="2308324"/>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r>
              <a:rPr kumimoji="1" lang="en-US" altLang="zh-CN" sz="2400" b="1" dirty="0" smtClean="0">
                <a:solidFill>
                  <a:srgbClr val="FF0000"/>
                </a:solidFill>
                <a:ea typeface="Heiti SC Light" charset="-122"/>
                <a:cs typeface="Heiti SC Light" charset="-122"/>
              </a:rPr>
              <a:t>Fully reconstruct one of the </a:t>
            </a:r>
          </a:p>
          <a:p>
            <a:r>
              <a:rPr kumimoji="1" lang="en-US" altLang="zh-CN" sz="2400" b="1" dirty="0" smtClean="0">
                <a:solidFill>
                  <a:srgbClr val="FF0000"/>
                </a:solidFill>
                <a:ea typeface="Heiti SC Light" charset="-122"/>
                <a:cs typeface="Heiti SC Light" charset="-122"/>
              </a:rPr>
              <a:t>hyperons, then the momentum of the other hyperon will be known,  which provides hyperon beam, so we can look for invisible final states: </a:t>
            </a:r>
          </a:p>
          <a:p>
            <a:r>
              <a:rPr kumimoji="1" lang="zh-CN" altLang="en-US" sz="2400" b="1" dirty="0" smtClean="0">
                <a:solidFill>
                  <a:srgbClr val="FF0000"/>
                </a:solidFill>
                <a:ea typeface="Heiti SC Light" charset="-122"/>
                <a:cs typeface="Heiti SC Light" charset="-122"/>
              </a:rPr>
              <a:t>－</a:t>
            </a:r>
            <a:r>
              <a:rPr kumimoji="1" lang="en-US" altLang="zh-CN" sz="2400" b="1" dirty="0" smtClean="0">
                <a:solidFill>
                  <a:srgbClr val="FF0000"/>
                </a:solidFill>
                <a:ea typeface="Heiti SC Light" charset="-122"/>
                <a:cs typeface="Heiti SC Light" charset="-122"/>
              </a:rPr>
              <a:t>neutrino ; other invisible particles </a:t>
            </a:r>
            <a:endParaRPr kumimoji="1" lang="zh-CN" altLang="en-US" sz="2400" b="1" dirty="0">
              <a:solidFill>
                <a:srgbClr val="FF0000"/>
              </a:solidFill>
              <a:ea typeface="Heiti SC Light" charset="-122"/>
              <a:cs typeface="Heiti SC Light" charset="-122"/>
            </a:endParaRPr>
          </a:p>
        </p:txBody>
      </p:sp>
      <p:pic>
        <p:nvPicPr>
          <p:cNvPr id="24" name="图片 23"/>
          <p:cNvPicPr>
            <a:picLocks noChangeAspect="1"/>
          </p:cNvPicPr>
          <p:nvPr/>
        </p:nvPicPr>
        <p:blipFill>
          <a:blip r:embed="rId4"/>
          <a:stretch>
            <a:fillRect/>
          </a:stretch>
        </p:blipFill>
        <p:spPr>
          <a:xfrm>
            <a:off x="9655286" y="5286552"/>
            <a:ext cx="883574" cy="291288"/>
          </a:xfrm>
          <a:prstGeom prst="rect">
            <a:avLst/>
          </a:prstGeom>
          <a:solidFill>
            <a:srgbClr val="FFFF00"/>
          </a:solidFill>
          <a:ln>
            <a:solidFill>
              <a:srgbClr val="FF0000"/>
            </a:solidFill>
          </a:ln>
        </p:spPr>
      </p:pic>
      <p:pic>
        <p:nvPicPr>
          <p:cNvPr id="11"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3148" y="624841"/>
            <a:ext cx="4668790" cy="1728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cxnSp>
        <p:nvCxnSpPr>
          <p:cNvPr id="7" name="直线箭头连接符 6"/>
          <p:cNvCxnSpPr/>
          <p:nvPr/>
        </p:nvCxnSpPr>
        <p:spPr>
          <a:xfrm>
            <a:off x="6995394" y="1432560"/>
            <a:ext cx="1508526" cy="457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线箭头连接符 8"/>
          <p:cNvCxnSpPr/>
          <p:nvPr/>
        </p:nvCxnSpPr>
        <p:spPr>
          <a:xfrm flipH="1">
            <a:off x="8503920" y="1478280"/>
            <a:ext cx="12649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6"/>
          <a:stretch>
            <a:fillRect/>
          </a:stretch>
        </p:blipFill>
        <p:spPr>
          <a:xfrm>
            <a:off x="6710680" y="2098367"/>
            <a:ext cx="1072886" cy="291212"/>
          </a:xfrm>
          <a:prstGeom prst="rect">
            <a:avLst/>
          </a:prstGeom>
        </p:spPr>
      </p:pic>
      <p:pic>
        <p:nvPicPr>
          <p:cNvPr id="12" name="图片 11"/>
          <p:cNvPicPr>
            <a:picLocks noChangeAspect="1"/>
          </p:cNvPicPr>
          <p:nvPr/>
        </p:nvPicPr>
        <p:blipFill>
          <a:blip r:embed="rId7"/>
          <a:stretch>
            <a:fillRect/>
          </a:stretch>
        </p:blipFill>
        <p:spPr>
          <a:xfrm>
            <a:off x="9084310" y="623631"/>
            <a:ext cx="1126490" cy="226631"/>
          </a:xfrm>
          <a:prstGeom prst="rect">
            <a:avLst/>
          </a:prstGeom>
        </p:spPr>
      </p:pic>
      <p:sp>
        <p:nvSpPr>
          <p:cNvPr id="13" name="文本框 12"/>
          <p:cNvSpPr txBox="1"/>
          <p:nvPr/>
        </p:nvSpPr>
        <p:spPr>
          <a:xfrm>
            <a:off x="7783566" y="1112520"/>
            <a:ext cx="415498" cy="369332"/>
          </a:xfrm>
          <a:prstGeom prst="rect">
            <a:avLst/>
          </a:prstGeom>
          <a:noFill/>
        </p:spPr>
        <p:txBody>
          <a:bodyPr wrap="none" rtlCol="0">
            <a:spAutoFit/>
          </a:bodyPr>
          <a:lstStyle/>
          <a:p>
            <a:r>
              <a:rPr kumimoji="1" lang="en-US" altLang="zh-CN"/>
              <a:t>e+</a:t>
            </a:r>
            <a:endParaRPr kumimoji="1" lang="zh-CN" altLang="en-US" dirty="0"/>
          </a:p>
        </p:txBody>
      </p:sp>
      <p:sp>
        <p:nvSpPr>
          <p:cNvPr id="14" name="文本框 13"/>
          <p:cNvSpPr txBox="1"/>
          <p:nvPr/>
        </p:nvSpPr>
        <p:spPr>
          <a:xfrm>
            <a:off x="8915400" y="1432560"/>
            <a:ext cx="370614" cy="369332"/>
          </a:xfrm>
          <a:prstGeom prst="rect">
            <a:avLst/>
          </a:prstGeom>
          <a:noFill/>
        </p:spPr>
        <p:txBody>
          <a:bodyPr wrap="none" rtlCol="0">
            <a:spAutoFit/>
          </a:bodyPr>
          <a:lstStyle/>
          <a:p>
            <a:r>
              <a:rPr kumimoji="1" lang="en-US" altLang="zh-CN" dirty="0"/>
              <a:t>e-</a:t>
            </a:r>
            <a:endParaRPr kumimoji="1" lang="zh-CN" altLang="en-US" dirty="0"/>
          </a:p>
        </p:txBody>
      </p:sp>
    </p:spTree>
    <p:extLst>
      <p:ext uri="{BB962C8B-B14F-4D97-AF65-F5344CB8AC3E}">
        <p14:creationId xmlns:p14="http://schemas.microsoft.com/office/powerpoint/2010/main" val="17382244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78487"/>
            <a:ext cx="7886700" cy="396412"/>
          </a:xfrm>
        </p:spPr>
        <p:txBody>
          <a:bodyPr>
            <a:normAutofit fontScale="90000"/>
          </a:bodyPr>
          <a:lstStyle/>
          <a:p>
            <a:pPr algn="ctr"/>
            <a:r>
              <a:rPr kumimoji="1" lang="en-US" altLang="zh-CN" b="1" dirty="0" err="1" smtClean="0">
                <a:solidFill>
                  <a:srgbClr val="FF0000"/>
                </a:solidFill>
                <a:latin typeface="+mn-lt"/>
                <a:ea typeface="Heiti SC Light" charset="-122"/>
                <a:cs typeface="Heiti SC Light" charset="-122"/>
              </a:rPr>
              <a:t>Semileptonic</a:t>
            </a:r>
            <a:r>
              <a:rPr kumimoji="1" lang="en-US" altLang="zh-CN" b="1" dirty="0" smtClean="0">
                <a:solidFill>
                  <a:srgbClr val="FF0000"/>
                </a:solidFill>
                <a:latin typeface="+mn-lt"/>
                <a:ea typeface="Heiti SC Light" charset="-122"/>
                <a:cs typeface="Heiti SC Light" charset="-122"/>
              </a:rPr>
              <a:t> decays: </a:t>
            </a:r>
            <a:r>
              <a:rPr kumimoji="1" lang="en-US" altLang="zh-CN" b="1" dirty="0" err="1" smtClean="0">
                <a:solidFill>
                  <a:srgbClr val="FF0000"/>
                </a:solidFill>
                <a:latin typeface="+mn-lt"/>
                <a:ea typeface="Heiti SC Light" charset="-122"/>
                <a:cs typeface="Heiti SC Light" charset="-122"/>
              </a:rPr>
              <a:t>V</a:t>
            </a:r>
            <a:r>
              <a:rPr kumimoji="1" lang="en-US" altLang="zh-CN" b="1" baseline="-25000" dirty="0" err="1" smtClean="0">
                <a:solidFill>
                  <a:srgbClr val="FF0000"/>
                </a:solidFill>
                <a:latin typeface="+mn-lt"/>
                <a:ea typeface="Heiti SC Light" charset="-122"/>
                <a:cs typeface="Heiti SC Light" charset="-122"/>
              </a:rPr>
              <a:t>us</a:t>
            </a:r>
            <a:r>
              <a:rPr kumimoji="1" lang="en-US" altLang="zh-CN" b="1" dirty="0" smtClean="0">
                <a:solidFill>
                  <a:srgbClr val="FF0000"/>
                </a:solidFill>
                <a:latin typeface="+mn-lt"/>
                <a:ea typeface="Heiti SC Light" charset="-122"/>
                <a:cs typeface="Heiti SC Light" charset="-122"/>
              </a:rPr>
              <a:t> </a:t>
            </a:r>
            <a:endParaRPr kumimoji="1" lang="zh-CN" altLang="en-US" b="1" dirty="0">
              <a:solidFill>
                <a:srgbClr val="FF0000"/>
              </a:solidFill>
              <a:latin typeface="+mn-lt"/>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34</a:t>
            </a:fld>
            <a:endParaRPr kumimoji="1" lang="zh-CN" altLang="en-US"/>
          </a:p>
        </p:txBody>
      </p:sp>
      <p:pic>
        <p:nvPicPr>
          <p:cNvPr id="7" name="图片 6"/>
          <p:cNvPicPr>
            <a:picLocks noChangeAspect="1"/>
          </p:cNvPicPr>
          <p:nvPr/>
        </p:nvPicPr>
        <p:blipFill>
          <a:blip r:embed="rId2"/>
          <a:stretch>
            <a:fillRect/>
          </a:stretch>
        </p:blipFill>
        <p:spPr>
          <a:xfrm>
            <a:off x="1537115" y="761539"/>
            <a:ext cx="4824357" cy="3032453"/>
          </a:xfrm>
          <a:prstGeom prst="rect">
            <a:avLst/>
          </a:prstGeom>
        </p:spPr>
      </p:pic>
      <p:pic>
        <p:nvPicPr>
          <p:cNvPr id="8" name="图片 7"/>
          <p:cNvPicPr>
            <a:picLocks noChangeAspect="1"/>
          </p:cNvPicPr>
          <p:nvPr/>
        </p:nvPicPr>
        <p:blipFill>
          <a:blip r:embed="rId3"/>
          <a:stretch>
            <a:fillRect/>
          </a:stretch>
        </p:blipFill>
        <p:spPr>
          <a:xfrm>
            <a:off x="5844254" y="3495365"/>
            <a:ext cx="4463769" cy="2964222"/>
          </a:xfrm>
          <a:prstGeom prst="rect">
            <a:avLst/>
          </a:prstGeom>
        </p:spPr>
      </p:pic>
      <p:sp>
        <p:nvSpPr>
          <p:cNvPr id="9" name="矩形 8"/>
          <p:cNvSpPr/>
          <p:nvPr/>
        </p:nvSpPr>
        <p:spPr>
          <a:xfrm>
            <a:off x="717722" y="5771575"/>
            <a:ext cx="3978974" cy="584775"/>
          </a:xfrm>
          <a:prstGeom prst="rect">
            <a:avLst/>
          </a:prstGeom>
        </p:spPr>
        <p:txBody>
          <a:bodyPr wrap="none">
            <a:spAutoFit/>
          </a:bodyPr>
          <a:lstStyle/>
          <a:p>
            <a:r>
              <a:rPr lang="nb-NO" altLang="zh-CN" sz="1600" dirty="0">
                <a:solidFill>
                  <a:prstClr val="black"/>
                </a:solidFill>
                <a:latin typeface="LucidaGrande" charset="0"/>
              </a:rPr>
              <a:t>N. </a:t>
            </a:r>
            <a:r>
              <a:rPr lang="nb-NO" altLang="zh-CN" sz="1600" dirty="0" err="1">
                <a:solidFill>
                  <a:prstClr val="black"/>
                </a:solidFill>
                <a:latin typeface="LucidaGrande" charset="0"/>
              </a:rPr>
              <a:t>Cabibbo</a:t>
            </a:r>
            <a:r>
              <a:rPr lang="nb-NO" altLang="zh-CN" sz="1600" dirty="0">
                <a:solidFill>
                  <a:prstClr val="black"/>
                </a:solidFill>
                <a:latin typeface="LucidaGrande" charset="0"/>
              </a:rPr>
              <a:t>, E. </a:t>
            </a:r>
            <a:r>
              <a:rPr lang="nb-NO" altLang="zh-CN" sz="1600" dirty="0" err="1">
                <a:solidFill>
                  <a:prstClr val="black"/>
                </a:solidFill>
                <a:latin typeface="LucidaGrande" charset="0"/>
              </a:rPr>
              <a:t>Swallon</a:t>
            </a:r>
            <a:r>
              <a:rPr lang="nb-NO" altLang="zh-CN" sz="1600" dirty="0">
                <a:solidFill>
                  <a:prstClr val="black"/>
                </a:solidFill>
                <a:latin typeface="LucidaGrande" charset="0"/>
              </a:rPr>
              <a:t>, R. Winston </a:t>
            </a:r>
          </a:p>
          <a:p>
            <a:r>
              <a:rPr lang="nb-NO" altLang="zh-CN" sz="1600" dirty="0" err="1">
                <a:solidFill>
                  <a:prstClr val="black"/>
                </a:solidFill>
                <a:latin typeface="LucidaGrande" charset="0"/>
              </a:rPr>
              <a:t>Ann.Rev.Nucl.Part.Sci</a:t>
            </a:r>
            <a:r>
              <a:rPr lang="nb-NO" altLang="zh-CN" sz="1600" dirty="0">
                <a:solidFill>
                  <a:prstClr val="black"/>
                </a:solidFill>
                <a:latin typeface="LucidaGrande" charset="0"/>
              </a:rPr>
              <a:t>.</a:t>
            </a:r>
            <a:r>
              <a:rPr lang="zh-CN" altLang="en-US" sz="1600" dirty="0">
                <a:solidFill>
                  <a:prstClr val="black"/>
                </a:solidFill>
                <a:latin typeface="LucidaGrande" charset="0"/>
              </a:rPr>
              <a:t> </a:t>
            </a:r>
            <a:r>
              <a:rPr lang="nb-NO" altLang="zh-CN" sz="1600" dirty="0">
                <a:solidFill>
                  <a:prstClr val="black"/>
                </a:solidFill>
                <a:latin typeface="LucidaGrande" charset="0"/>
              </a:rPr>
              <a:t>53:39-75,2003</a:t>
            </a:r>
            <a:endParaRPr lang="zh-CN" altLang="en-US" sz="1600" dirty="0"/>
          </a:p>
        </p:txBody>
      </p:sp>
      <p:pic>
        <p:nvPicPr>
          <p:cNvPr id="11" name="图片 10"/>
          <p:cNvPicPr>
            <a:picLocks noChangeAspect="1"/>
          </p:cNvPicPr>
          <p:nvPr/>
        </p:nvPicPr>
        <p:blipFill>
          <a:blip r:embed="rId4"/>
          <a:stretch>
            <a:fillRect/>
          </a:stretch>
        </p:blipFill>
        <p:spPr>
          <a:xfrm>
            <a:off x="6833253" y="821788"/>
            <a:ext cx="2846605" cy="2502445"/>
          </a:xfrm>
          <a:prstGeom prst="rect">
            <a:avLst/>
          </a:prstGeom>
        </p:spPr>
      </p:pic>
      <mc:AlternateContent xmlns:mc="http://schemas.openxmlformats.org/markup-compatibility/2006" xmlns:a14="http://schemas.microsoft.com/office/drawing/2010/main">
        <mc:Choice Requires="a14">
          <p:sp>
            <p:nvSpPr>
              <p:cNvPr id="12" name="文本框 11"/>
              <p:cNvSpPr txBox="1"/>
              <p:nvPr/>
            </p:nvSpPr>
            <p:spPr>
              <a:xfrm>
                <a:off x="6833253" y="3097161"/>
                <a:ext cx="557589" cy="400110"/>
              </a:xfrm>
              <a:prstGeom prst="rect">
                <a:avLst/>
              </a:prstGeom>
              <a:solidFill>
                <a:schemeClr val="accent1">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000" b="1" i="1">
                              <a:latin typeface="Cambria Math" charset="0"/>
                              <a:ea typeface="Heiti SC Light" charset="-122"/>
                              <a:cs typeface="Heiti SC Light" charset="-122"/>
                            </a:rPr>
                          </m:ctrlPr>
                        </m:sSupPr>
                        <m:e>
                          <m:r>
                            <a:rPr kumimoji="1" lang="el-GR" altLang="zh-CN" sz="2000" b="1">
                              <a:latin typeface="Cambria Math" charset="0"/>
                              <a:ea typeface="Heiti SC Light" charset="-122"/>
                              <a:cs typeface="Heiti SC Light" charset="-122"/>
                            </a:rPr>
                            <m:t>𝚵</m:t>
                          </m:r>
                        </m:e>
                        <m:sup>
                          <m:r>
                            <a:rPr kumimoji="1" lang="en-US" altLang="zh-CN" sz="2000" b="1">
                              <a:latin typeface="Cambria Math" charset="0"/>
                              <a:ea typeface="Heiti SC Light" charset="-122"/>
                              <a:cs typeface="Heiti SC Light" charset="-122"/>
                            </a:rPr>
                            <m:t>−</m:t>
                          </m:r>
                        </m:sup>
                      </m:sSup>
                    </m:oMath>
                  </m:oMathPara>
                </a14:m>
                <a:endParaRPr kumimoji="1" lang="zh-CN" altLang="en-US" sz="2000" b="1" dirty="0">
                  <a:latin typeface="Heiti SC Light" charset="-122"/>
                  <a:ea typeface="Heiti SC Light" charset="-122"/>
                  <a:cs typeface="Heiti SC Light" charset="-122"/>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5309252" y="3097161"/>
                <a:ext cx="557589" cy="400110"/>
              </a:xfrm>
              <a:prstGeom prst="rect">
                <a:avLst/>
              </a:prstGeom>
              <a:blipFill rotWithShape="0">
                <a:blip r:embed="rId5"/>
                <a:stretch>
                  <a:fillRect/>
                </a:stretch>
              </a:blipFill>
            </p:spPr>
            <p:txBody>
              <a:bodyPr/>
              <a:lstStyle/>
              <a:p>
                <a:r>
                  <a:rPr lang="zh-CN" altLang="en-US">
                    <a:noFill/>
                  </a:rPr>
                  <a:t> </a:t>
                </a:r>
              </a:p>
            </p:txBody>
          </p:sp>
        </mc:Fallback>
      </mc:AlternateContent>
      <p:sp>
        <p:nvSpPr>
          <p:cNvPr id="13" name="文本框 12"/>
          <p:cNvSpPr txBox="1"/>
          <p:nvPr/>
        </p:nvSpPr>
        <p:spPr>
          <a:xfrm>
            <a:off x="6906992" y="2846437"/>
            <a:ext cx="486030" cy="369332"/>
          </a:xfrm>
          <a:prstGeom prst="rect">
            <a:avLst/>
          </a:prstGeom>
          <a:solidFill>
            <a:schemeClr val="bg1"/>
          </a:solidFill>
        </p:spPr>
        <p:txBody>
          <a:bodyPr wrap="none" rtlCol="0">
            <a:spAutoFit/>
          </a:bodyPr>
          <a:lstStyle/>
          <a:p>
            <a:r>
              <a:rPr kumimoji="1" lang="en-US" altLang="zh-CN"/>
              <a:t>dss</a:t>
            </a:r>
            <a:endParaRPr kumimoji="1" lang="zh-CN" altLang="en-US" dirty="0"/>
          </a:p>
        </p:txBody>
      </p:sp>
      <p:sp>
        <p:nvSpPr>
          <p:cNvPr id="14" name="文本框 13"/>
          <p:cNvSpPr txBox="1"/>
          <p:nvPr/>
        </p:nvSpPr>
        <p:spPr>
          <a:xfrm>
            <a:off x="6951237" y="925526"/>
            <a:ext cx="518091" cy="369332"/>
          </a:xfrm>
          <a:prstGeom prst="rect">
            <a:avLst/>
          </a:prstGeom>
          <a:solidFill>
            <a:schemeClr val="bg1"/>
          </a:solidFill>
        </p:spPr>
        <p:txBody>
          <a:bodyPr wrap="none" rtlCol="0">
            <a:spAutoFit/>
          </a:bodyPr>
          <a:lstStyle/>
          <a:p>
            <a:r>
              <a:rPr kumimoji="1" lang="en-US" altLang="zh-CN"/>
              <a:t>usu</a:t>
            </a:r>
            <a:endParaRPr kumimoji="1" lang="zh-CN" altLang="en-US" dirty="0"/>
          </a:p>
        </p:txBody>
      </p:sp>
      <mc:AlternateContent xmlns:mc="http://schemas.openxmlformats.org/markup-compatibility/2006" xmlns:a14="http://schemas.microsoft.com/office/drawing/2010/main">
        <mc:Choice Requires="a14">
          <p:sp>
            <p:nvSpPr>
              <p:cNvPr id="15" name="文本框 14"/>
              <p:cNvSpPr txBox="1"/>
              <p:nvPr/>
            </p:nvSpPr>
            <p:spPr>
              <a:xfrm>
                <a:off x="6995480" y="633891"/>
                <a:ext cx="377026" cy="369332"/>
              </a:xfrm>
              <a:prstGeom prst="rect">
                <a:avLst/>
              </a:prstGeom>
              <a:solidFill>
                <a:schemeClr val="accent1">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l-GR" altLang="zh-CN" i="1">
                          <a:latin typeface="Cambria Math" charset="0"/>
                          <a:ea typeface="Cambria Math" charset="0"/>
                          <a:cs typeface="Cambria Math" charset="0"/>
                        </a:rPr>
                        <m:t>Λ</m:t>
                      </m:r>
                    </m:oMath>
                  </m:oMathPara>
                </a14:m>
                <a:endParaRPr kumimoji="1" lang="zh-CN" altLang="en-US" dirty="0"/>
              </a:p>
            </p:txBody>
          </p:sp>
        </mc:Choice>
        <mc:Fallback xmlns="">
          <p:sp>
            <p:nvSpPr>
              <p:cNvPr id="15" name="文本框 14"/>
              <p:cNvSpPr txBox="1">
                <a:spLocks noRot="1" noChangeAspect="1" noMove="1" noResize="1" noEditPoints="1" noAdjustHandles="1" noChangeArrowheads="1" noChangeShapeType="1" noTextEdit="1"/>
              </p:cNvSpPr>
              <p:nvPr/>
            </p:nvSpPr>
            <p:spPr>
              <a:xfrm>
                <a:off x="5471480" y="633891"/>
                <a:ext cx="377026" cy="369332"/>
              </a:xfrm>
              <a:prstGeom prst="rect">
                <a:avLst/>
              </a:prstGeom>
              <a:blipFill rotWithShape="0">
                <a:blip r:embed="rId6"/>
                <a:stretch>
                  <a:fillRect/>
                </a:stretch>
              </a:blipFill>
            </p:spPr>
            <p:txBody>
              <a:bodyPr/>
              <a:lstStyle/>
              <a:p>
                <a:r>
                  <a:rPr lang="zh-CN" altLang="en-US">
                    <a:noFill/>
                  </a:rPr>
                  <a:t> </a:t>
                </a:r>
              </a:p>
            </p:txBody>
          </p:sp>
        </mc:Fallback>
      </mc:AlternateContent>
      <p:pic>
        <p:nvPicPr>
          <p:cNvPr id="16" name="图片 15"/>
          <p:cNvPicPr>
            <a:picLocks noChangeAspect="1"/>
          </p:cNvPicPr>
          <p:nvPr/>
        </p:nvPicPr>
        <p:blipFill>
          <a:blip r:embed="rId7"/>
          <a:stretch>
            <a:fillRect/>
          </a:stretch>
        </p:blipFill>
        <p:spPr>
          <a:xfrm>
            <a:off x="8076138" y="2678061"/>
            <a:ext cx="1963213" cy="325558"/>
          </a:xfrm>
          <a:prstGeom prst="rect">
            <a:avLst/>
          </a:prstGeom>
          <a:solidFill>
            <a:srgbClr val="FF0000"/>
          </a:solidFill>
          <a:ln>
            <a:noFill/>
          </a:ln>
        </p:spPr>
      </p:pic>
      <p:sp>
        <p:nvSpPr>
          <p:cNvPr id="3" name="文本框 2"/>
          <p:cNvSpPr txBox="1"/>
          <p:nvPr/>
        </p:nvSpPr>
        <p:spPr>
          <a:xfrm>
            <a:off x="423058" y="3762744"/>
            <a:ext cx="4847417" cy="1754326"/>
          </a:xfrm>
          <a:prstGeom prst="rect">
            <a:avLst/>
          </a:prstGeom>
          <a:noFill/>
        </p:spPr>
        <p:txBody>
          <a:bodyPr wrap="none" rtlCol="0">
            <a:spAutoFit/>
          </a:bodyPr>
          <a:lstStyle/>
          <a:p>
            <a:pPr>
              <a:lnSpc>
                <a:spcPct val="150000"/>
              </a:lnSpc>
            </a:pPr>
            <a:r>
              <a:rPr kumimoji="1" lang="en-US" altLang="zh-CN" sz="2400" b="1" dirty="0" err="1">
                <a:solidFill>
                  <a:srgbClr val="FF0000"/>
                </a:solidFill>
                <a:ea typeface="Heiti SC Light" charset="-122"/>
                <a:cs typeface="Heiti SC Light" charset="-122"/>
              </a:rPr>
              <a:t>V</a:t>
            </a:r>
            <a:r>
              <a:rPr kumimoji="1" lang="en-US" altLang="zh-CN" sz="2400" b="1" baseline="-25000" dirty="0" err="1">
                <a:solidFill>
                  <a:srgbClr val="FF0000"/>
                </a:solidFill>
                <a:ea typeface="Heiti SC Light" charset="-122"/>
                <a:cs typeface="Heiti SC Light" charset="-122"/>
              </a:rPr>
              <a:t>us</a:t>
            </a:r>
            <a:r>
              <a:rPr kumimoji="1" lang="en-US" altLang="zh-CN" sz="2400" b="1" baseline="-25000" dirty="0">
                <a:solidFill>
                  <a:srgbClr val="FF0000"/>
                </a:solidFill>
                <a:ea typeface="Heiti SC Light" charset="-122"/>
                <a:cs typeface="Heiti SC Light" charset="-122"/>
              </a:rPr>
              <a:t> </a:t>
            </a:r>
            <a:r>
              <a:rPr kumimoji="1" lang="en-US" altLang="zh-CN" sz="2400" b="1" baseline="-25000" dirty="0" smtClean="0">
                <a:solidFill>
                  <a:srgbClr val="FF0000"/>
                </a:solidFill>
                <a:ea typeface="Heiti SC Light" charset="-122"/>
                <a:cs typeface="Heiti SC Light" charset="-122"/>
              </a:rPr>
              <a:t>  </a:t>
            </a:r>
            <a:r>
              <a:rPr kumimoji="1" lang="en-US" altLang="zh-CN" sz="2400" b="1" dirty="0" smtClean="0">
                <a:solidFill>
                  <a:srgbClr val="FF0000"/>
                </a:solidFill>
                <a:ea typeface="Heiti SC Light" charset="-122"/>
                <a:cs typeface="Heiti SC Light" charset="-122"/>
              </a:rPr>
              <a:t>measurements are inconsistent: </a:t>
            </a:r>
            <a:endParaRPr kumimoji="1" lang="zh-CN" altLang="en-US" sz="2400" b="1" dirty="0">
              <a:solidFill>
                <a:srgbClr val="FF0000"/>
              </a:solidFill>
              <a:ea typeface="Heiti SC Light" charset="-122"/>
              <a:cs typeface="Heiti SC Light" charset="-122"/>
            </a:endParaRPr>
          </a:p>
          <a:p>
            <a:pPr>
              <a:lnSpc>
                <a:spcPct val="150000"/>
              </a:lnSpc>
            </a:pPr>
            <a:r>
              <a:rPr kumimoji="1" lang="zh-CN" altLang="en-US" sz="2400" b="1" dirty="0">
                <a:solidFill>
                  <a:srgbClr val="FF0000"/>
                </a:solidFill>
                <a:ea typeface="Heiti SC Light" charset="-122"/>
                <a:cs typeface="Heiti SC Light" charset="-122"/>
              </a:rPr>
              <a:t> </a:t>
            </a:r>
            <a:r>
              <a:rPr kumimoji="1" lang="en-US" altLang="zh-CN" sz="2400" b="1" dirty="0" smtClean="0">
                <a:solidFill>
                  <a:srgbClr val="FF0000"/>
                </a:solidFill>
                <a:ea typeface="Heiti SC Light" charset="-122"/>
                <a:cs typeface="Heiti SC Light" charset="-122"/>
              </a:rPr>
              <a:t>K </a:t>
            </a:r>
            <a:r>
              <a:rPr kumimoji="1" lang="en-US" altLang="zh-CN" sz="2400" b="1" dirty="0" err="1" smtClean="0">
                <a:solidFill>
                  <a:srgbClr val="FF0000"/>
                </a:solidFill>
                <a:ea typeface="Heiti SC Light" charset="-122"/>
                <a:cs typeface="Heiti SC Light" charset="-122"/>
              </a:rPr>
              <a:t>semileptonic</a:t>
            </a:r>
            <a:r>
              <a:rPr kumimoji="1" lang="en-US" altLang="zh-CN" sz="2400" b="1" dirty="0" smtClean="0">
                <a:solidFill>
                  <a:srgbClr val="FF0000"/>
                </a:solidFill>
                <a:ea typeface="Heiti SC Light" charset="-122"/>
                <a:cs typeface="Heiti SC Light" charset="-122"/>
              </a:rPr>
              <a:t> and </a:t>
            </a:r>
            <a:r>
              <a:rPr kumimoji="1" lang="en-US" altLang="zh-CN" sz="2400" b="1" dirty="0" err="1" smtClean="0">
                <a:solidFill>
                  <a:srgbClr val="FF0000"/>
                </a:solidFill>
                <a:ea typeface="Heiti SC Light" charset="-122"/>
                <a:cs typeface="Heiti SC Light" charset="-122"/>
              </a:rPr>
              <a:t>leptonic</a:t>
            </a:r>
            <a:r>
              <a:rPr kumimoji="1" lang="en-US" altLang="zh-CN" sz="2400" b="1" dirty="0" smtClean="0">
                <a:solidFill>
                  <a:srgbClr val="FF0000"/>
                </a:solidFill>
                <a:ea typeface="Heiti SC Light" charset="-122"/>
                <a:cs typeface="Heiti SC Light" charset="-122"/>
              </a:rPr>
              <a:t> decays</a:t>
            </a:r>
          </a:p>
          <a:p>
            <a:pPr>
              <a:lnSpc>
                <a:spcPct val="150000"/>
              </a:lnSpc>
            </a:pPr>
            <a:r>
              <a:rPr kumimoji="1" lang="zh-CN" altLang="en-US" sz="2400" b="1" dirty="0" smtClean="0">
                <a:solidFill>
                  <a:srgbClr val="FF0000"/>
                </a:solidFill>
                <a:ea typeface="Heiti SC Light" charset="-122"/>
                <a:cs typeface="Heiti SC Light" charset="-122"/>
              </a:rPr>
              <a:t> </a:t>
            </a:r>
            <a:r>
              <a:rPr kumimoji="1" lang="en-US" altLang="zh-CN" sz="2400" b="1" dirty="0" smtClean="0">
                <a:solidFill>
                  <a:srgbClr val="FF0000"/>
                </a:solidFill>
                <a:ea typeface="Heiti SC Light" charset="-122"/>
                <a:cs typeface="Heiti SC Light" charset="-122"/>
              </a:rPr>
              <a:t>tau decays</a:t>
            </a:r>
            <a:endParaRPr kumimoji="1" lang="zh-CN" altLang="en-US" sz="2400" dirty="0"/>
          </a:p>
        </p:txBody>
      </p:sp>
    </p:spTree>
    <p:extLst>
      <p:ext uri="{BB962C8B-B14F-4D97-AF65-F5344CB8AC3E}">
        <p14:creationId xmlns:p14="http://schemas.microsoft.com/office/powerpoint/2010/main" val="2060211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
            <a:ext cx="7886700" cy="667261"/>
          </a:xfrm>
        </p:spPr>
        <p:txBody>
          <a:bodyPr>
            <a:normAutofit fontScale="90000"/>
          </a:bodyPr>
          <a:lstStyle/>
          <a:p>
            <a:pPr algn="ctr"/>
            <a:r>
              <a:rPr kumimoji="1" lang="en-US" altLang="zh-CN" sz="4000" b="1" dirty="0" smtClean="0">
                <a:solidFill>
                  <a:srgbClr val="FF0000"/>
                </a:solidFill>
                <a:latin typeface="+mn-lt"/>
                <a:ea typeface="Heiti SC Light" charset="-122"/>
                <a:cs typeface="Heiti SC Light" charset="-122"/>
              </a:rPr>
              <a:t>Search for rare decay and New physics </a:t>
            </a:r>
            <a:endParaRPr kumimoji="1" lang="zh-CN" altLang="en-US" sz="4000" b="1" dirty="0">
              <a:solidFill>
                <a:srgbClr val="FF0000"/>
              </a:solidFill>
              <a:latin typeface="+mn-lt"/>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35</a:t>
            </a:fld>
            <a:endParaRPr kumimoji="1" lang="zh-CN" altLang="en-US"/>
          </a:p>
        </p:txBody>
      </p:sp>
      <p:pic>
        <p:nvPicPr>
          <p:cNvPr id="7" name="图片 6"/>
          <p:cNvPicPr>
            <a:picLocks noChangeAspect="1"/>
          </p:cNvPicPr>
          <p:nvPr/>
        </p:nvPicPr>
        <p:blipFill>
          <a:blip r:embed="rId3"/>
          <a:stretch>
            <a:fillRect/>
          </a:stretch>
        </p:blipFill>
        <p:spPr>
          <a:xfrm>
            <a:off x="1764170" y="667262"/>
            <a:ext cx="5874880" cy="1854405"/>
          </a:xfrm>
          <a:prstGeom prst="rect">
            <a:avLst/>
          </a:prstGeom>
        </p:spPr>
      </p:pic>
      <p:pic>
        <p:nvPicPr>
          <p:cNvPr id="8" name="图片 7"/>
          <p:cNvPicPr>
            <a:picLocks noChangeAspect="1"/>
          </p:cNvPicPr>
          <p:nvPr/>
        </p:nvPicPr>
        <p:blipFill>
          <a:blip r:embed="rId4"/>
          <a:stretch>
            <a:fillRect/>
          </a:stretch>
        </p:blipFill>
        <p:spPr>
          <a:xfrm>
            <a:off x="1524000" y="2943049"/>
            <a:ext cx="9144000" cy="853914"/>
          </a:xfrm>
          <a:prstGeom prst="rect">
            <a:avLst/>
          </a:prstGeom>
        </p:spPr>
      </p:pic>
      <p:sp>
        <p:nvSpPr>
          <p:cNvPr id="9" name="文本框 8"/>
          <p:cNvSpPr txBox="1"/>
          <p:nvPr/>
        </p:nvSpPr>
        <p:spPr>
          <a:xfrm>
            <a:off x="1631438" y="2521667"/>
            <a:ext cx="2507418" cy="461665"/>
          </a:xfrm>
          <a:prstGeom prst="rect">
            <a:avLst/>
          </a:prstGeom>
          <a:solidFill>
            <a:schemeClr val="accent4">
              <a:lumMod val="20000"/>
              <a:lumOff val="80000"/>
            </a:schemeClr>
          </a:solidFill>
        </p:spPr>
        <p:txBody>
          <a:bodyPr wrap="none" rtlCol="0">
            <a:spAutoFit/>
          </a:bodyPr>
          <a:lstStyle/>
          <a:p>
            <a:r>
              <a:rPr kumimoji="1" lang="en-US" altLang="zh-CN" sz="2400" b="1" dirty="0" smtClean="0">
                <a:solidFill>
                  <a:srgbClr val="FF0000"/>
                </a:solidFill>
                <a:latin typeface="Heiti SC Light" charset="-122"/>
                <a:ea typeface="Heiti SC Light" charset="-122"/>
                <a:cs typeface="Heiti SC Light" charset="-122"/>
              </a:rPr>
              <a:t>SM predictions: </a:t>
            </a:r>
            <a:endParaRPr kumimoji="1" lang="zh-CN" altLang="en-US" sz="2400" b="1" dirty="0">
              <a:solidFill>
                <a:srgbClr val="FF0000"/>
              </a:solidFill>
              <a:latin typeface="Heiti SC Light" charset="-122"/>
              <a:ea typeface="Heiti SC Light" charset="-122"/>
              <a:cs typeface="Heiti SC Light" charset="-122"/>
            </a:endParaRPr>
          </a:p>
        </p:txBody>
      </p:sp>
      <p:pic>
        <p:nvPicPr>
          <p:cNvPr id="10" name="图片 9"/>
          <p:cNvPicPr>
            <a:picLocks noChangeAspect="1"/>
          </p:cNvPicPr>
          <p:nvPr/>
        </p:nvPicPr>
        <p:blipFill>
          <a:blip r:embed="rId5"/>
          <a:stretch>
            <a:fillRect/>
          </a:stretch>
        </p:blipFill>
        <p:spPr>
          <a:xfrm>
            <a:off x="6096000" y="2197816"/>
            <a:ext cx="4584700" cy="647700"/>
          </a:xfrm>
          <a:prstGeom prst="rect">
            <a:avLst/>
          </a:prstGeom>
        </p:spPr>
      </p:pic>
      <p:pic>
        <p:nvPicPr>
          <p:cNvPr id="12" name="图片 11"/>
          <p:cNvPicPr>
            <a:picLocks noChangeAspect="1"/>
          </p:cNvPicPr>
          <p:nvPr/>
        </p:nvPicPr>
        <p:blipFill>
          <a:blip r:embed="rId6"/>
          <a:stretch>
            <a:fillRect/>
          </a:stretch>
        </p:blipFill>
        <p:spPr>
          <a:xfrm>
            <a:off x="1955186" y="3907860"/>
            <a:ext cx="8084165" cy="2569386"/>
          </a:xfrm>
          <a:prstGeom prst="rect">
            <a:avLst/>
          </a:prstGeom>
          <a:ln>
            <a:solidFill>
              <a:srgbClr val="FF0000"/>
            </a:solidFill>
          </a:ln>
        </p:spPr>
      </p:pic>
      <p:pic>
        <p:nvPicPr>
          <p:cNvPr id="3" name="图片 2"/>
          <p:cNvPicPr>
            <a:picLocks noChangeAspect="1"/>
          </p:cNvPicPr>
          <p:nvPr/>
        </p:nvPicPr>
        <p:blipFill>
          <a:blip r:embed="rId7"/>
          <a:stretch>
            <a:fillRect/>
          </a:stretch>
        </p:blipFill>
        <p:spPr>
          <a:xfrm>
            <a:off x="1454763" y="3875944"/>
            <a:ext cx="9144000" cy="1897095"/>
          </a:xfrm>
          <a:prstGeom prst="rect">
            <a:avLst/>
          </a:prstGeom>
        </p:spPr>
      </p:pic>
      <p:pic>
        <p:nvPicPr>
          <p:cNvPr id="13" name="图片 12"/>
          <p:cNvPicPr>
            <a:picLocks noChangeAspect="1"/>
          </p:cNvPicPr>
          <p:nvPr/>
        </p:nvPicPr>
        <p:blipFill>
          <a:blip r:embed="rId8"/>
          <a:stretch>
            <a:fillRect/>
          </a:stretch>
        </p:blipFill>
        <p:spPr>
          <a:xfrm>
            <a:off x="2152650" y="5690064"/>
            <a:ext cx="7988300" cy="914400"/>
          </a:xfrm>
          <a:prstGeom prst="rect">
            <a:avLst/>
          </a:prstGeom>
        </p:spPr>
      </p:pic>
      <mc:AlternateContent xmlns:mc="http://schemas.openxmlformats.org/markup-compatibility/2006" xmlns:a14="http://schemas.microsoft.com/office/drawing/2010/main">
        <mc:Choice Requires="a14">
          <p:sp>
            <p:nvSpPr>
              <p:cNvPr id="14" name="文本框 13"/>
              <p:cNvSpPr txBox="1"/>
              <p:nvPr/>
            </p:nvSpPr>
            <p:spPr>
              <a:xfrm>
                <a:off x="6243486" y="5310538"/>
                <a:ext cx="5327099" cy="461665"/>
              </a:xfrm>
              <a:prstGeom prst="rect">
                <a:avLst/>
              </a:prstGeom>
              <a:solidFill>
                <a:schemeClr val="accent4">
                  <a:lumMod val="20000"/>
                  <a:lumOff val="80000"/>
                </a:schemeClr>
              </a:solidFill>
            </p:spPr>
            <p:txBody>
              <a:bodyPr wrap="none" rtlCol="0">
                <a:spAutoFit/>
              </a:bodyPr>
              <a:lstStyle/>
              <a:p>
                <a:r>
                  <a:rPr kumimoji="1" lang="en-US" altLang="zh-CN" sz="2400" b="1" dirty="0" smtClean="0">
                    <a:solidFill>
                      <a:srgbClr val="FF0000"/>
                    </a:solidFill>
                    <a:latin typeface="Heiti SC Light" charset="-122"/>
                    <a:ea typeface="Heiti SC Light" charset="-122"/>
                    <a:cs typeface="Heiti SC Light" charset="-122"/>
                  </a:rPr>
                  <a:t>Sensitivities from BESIII 10 billion J</a:t>
                </a:r>
                <a:r>
                  <a:rPr kumimoji="1" lang="en-US" altLang="zh-CN" sz="2400" b="1" dirty="0">
                    <a:solidFill>
                      <a:srgbClr val="FF0000"/>
                    </a:solidFill>
                    <a:latin typeface="Heiti SC Light" charset="-122"/>
                    <a:ea typeface="Heiti SC Light" charset="-122"/>
                    <a:cs typeface="Heiti SC Light" charset="-122"/>
                  </a:rPr>
                  <a:t>/</a:t>
                </a:r>
                <a:r>
                  <a:rPr kumimoji="1" lang="el-GR" altLang="zh-CN" sz="2400" b="1" dirty="0">
                    <a:solidFill>
                      <a:srgbClr val="FF0000"/>
                    </a:solidFill>
                    <a:ea typeface="Heiti SC Light" charset="-122"/>
                    <a:cs typeface="Heiti SC Light" charset="-122"/>
                  </a:rPr>
                  <a:t> </a:t>
                </a:r>
                <a14:m>
                  <m:oMath xmlns:m="http://schemas.openxmlformats.org/officeDocument/2006/math">
                    <m:r>
                      <a:rPr kumimoji="1" lang="el-GR" altLang="zh-CN" sz="2400" b="1" i="1">
                        <a:solidFill>
                          <a:srgbClr val="FF0000"/>
                        </a:solidFill>
                        <a:latin typeface="Cambria Math" charset="0"/>
                        <a:ea typeface="Heiti SC Light" charset="-122"/>
                        <a:cs typeface="Heiti SC Light" charset="-122"/>
                      </a:rPr>
                      <m:t>𝝍</m:t>
                    </m:r>
                  </m:oMath>
                </a14:m>
                <a:endParaRPr kumimoji="1" lang="zh-CN" altLang="en-US" sz="2400" b="1" dirty="0">
                  <a:solidFill>
                    <a:srgbClr val="FF0000"/>
                  </a:solidFill>
                  <a:latin typeface="Heiti SC Light" charset="-122"/>
                  <a:ea typeface="Heiti SC Light" charset="-122"/>
                  <a:cs typeface="Heiti SC Light" charset="-122"/>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6243486" y="5310538"/>
                <a:ext cx="5327099" cy="461665"/>
              </a:xfrm>
              <a:prstGeom prst="rect">
                <a:avLst/>
              </a:prstGeom>
              <a:blipFill rotWithShape="0">
                <a:blip r:embed="rId9"/>
                <a:stretch>
                  <a:fillRect l="-1716" t="-15789" b="-2368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7881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r>
              <a:rPr lang="en-US" altLang="zh-CN" smtClean="0">
                <a:solidFill>
                  <a:prstClr val="black">
                    <a:tint val="75000"/>
                  </a:prstClr>
                </a:solidFill>
              </a:rPr>
              <a:t>Inha University (Republic Korea)</a:t>
            </a:r>
            <a:endParaRPr lang="zh-CN" altLang="en-US">
              <a:solidFill>
                <a:prstClr val="black">
                  <a:tint val="75000"/>
                </a:prstClr>
              </a:solidFill>
            </a:endParaRPr>
          </a:p>
        </p:txBody>
      </p:sp>
      <p:sp>
        <p:nvSpPr>
          <p:cNvPr id="3" name="幻灯片编号占位符 2"/>
          <p:cNvSpPr>
            <a:spLocks noGrp="1"/>
          </p:cNvSpPr>
          <p:nvPr>
            <p:ph type="sldNum" sz="quarter" idx="12"/>
          </p:nvPr>
        </p:nvSpPr>
        <p:spPr/>
        <p:txBody>
          <a:bodyPr/>
          <a:lstStyle/>
          <a:p>
            <a:fld id="{71FAD6B1-37E8-4CFE-833B-8E41AAEF0E57}" type="slidenum">
              <a:rPr lang="zh-CN" altLang="en-US" smtClean="0">
                <a:solidFill>
                  <a:prstClr val="black">
                    <a:tint val="75000"/>
                  </a:prstClr>
                </a:solidFill>
              </a:rPr>
              <a:pPr/>
              <a:t>36</a:t>
            </a:fld>
            <a:endParaRPr lang="zh-CN" altLang="en-US">
              <a:solidFill>
                <a:prstClr val="black">
                  <a:tint val="75000"/>
                </a:prstClr>
              </a:solidFill>
            </a:endParaRPr>
          </a:p>
        </p:txBody>
      </p:sp>
      <p:sp>
        <p:nvSpPr>
          <p:cNvPr id="4" name="标题 1"/>
          <p:cNvSpPr txBox="1">
            <a:spLocks/>
          </p:cNvSpPr>
          <p:nvPr/>
        </p:nvSpPr>
        <p:spPr>
          <a:xfrm>
            <a:off x="1788956" y="151701"/>
            <a:ext cx="8248650" cy="714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4000" b="1" dirty="0" smtClean="0">
                <a:solidFill>
                  <a:srgbClr val="FF0000"/>
                </a:solidFill>
              </a:rPr>
              <a:t>Advantage: data near to the thresholds </a:t>
            </a:r>
            <a:endParaRPr lang="zh-CN" altLang="en-US" sz="4000" b="1" dirty="0">
              <a:solidFill>
                <a:srgbClr val="FF0000"/>
              </a:solidFill>
            </a:endParaRPr>
          </a:p>
        </p:txBody>
      </p:sp>
      <p:sp>
        <p:nvSpPr>
          <p:cNvPr id="5" name="文本框 4"/>
          <p:cNvSpPr txBox="1"/>
          <p:nvPr/>
        </p:nvSpPr>
        <p:spPr>
          <a:xfrm>
            <a:off x="386524" y="866076"/>
            <a:ext cx="6077498" cy="3139321"/>
          </a:xfrm>
          <a:prstGeom prst="rect">
            <a:avLst/>
          </a:prstGeom>
          <a:noFill/>
        </p:spPr>
        <p:txBody>
          <a:bodyPr wrap="none" rtlCol="0">
            <a:spAutoFit/>
          </a:bodyPr>
          <a:lstStyle/>
          <a:p>
            <a:pPr marL="342900" indent="-342900">
              <a:buFont typeface="Wingdings" charset="2"/>
              <a:buChar char="Ø"/>
            </a:pPr>
            <a:r>
              <a:rPr kumimoji="1" lang="en-US" altLang="zh-CN" sz="2200" b="1" dirty="0" smtClean="0">
                <a:solidFill>
                  <a:srgbClr val="FF0000"/>
                </a:solidFill>
              </a:rPr>
              <a:t>Baryon pair productions near thresholds:  </a:t>
            </a:r>
            <a:endParaRPr kumimoji="1" lang="zh-CN" altLang="en-US" sz="2200" b="1" dirty="0" smtClean="0">
              <a:solidFill>
                <a:srgbClr val="FF0000"/>
              </a:solidFill>
            </a:endParaRPr>
          </a:p>
          <a:p>
            <a:r>
              <a:rPr kumimoji="1" lang="zh-CN" altLang="en-US" sz="2200" b="1" dirty="0">
                <a:solidFill>
                  <a:srgbClr val="FF0000"/>
                </a:solidFill>
              </a:rPr>
              <a:t> </a:t>
            </a:r>
            <a:r>
              <a:rPr kumimoji="1" lang="zh-CN" altLang="en-US" sz="2200" b="1" dirty="0" smtClean="0">
                <a:solidFill>
                  <a:srgbClr val="FF0000"/>
                </a:solidFill>
              </a:rPr>
              <a:t>    </a:t>
            </a:r>
            <a:r>
              <a:rPr kumimoji="1" lang="en-US" altLang="zh-CN" sz="2200" b="1" dirty="0" smtClean="0">
                <a:solidFill>
                  <a:srgbClr val="FF0000"/>
                </a:solidFill>
              </a:rPr>
              <a:t>precision branching fractions,  unique access to </a:t>
            </a:r>
          </a:p>
          <a:p>
            <a:r>
              <a:rPr kumimoji="1" lang="en-US" altLang="zh-CN" sz="2200" b="1" dirty="0" smtClean="0">
                <a:solidFill>
                  <a:srgbClr val="FF0000"/>
                </a:solidFill>
              </a:rPr>
              <a:t>     the relative phase,  test of QCD </a:t>
            </a:r>
          </a:p>
          <a:p>
            <a:pPr marL="342900" indent="-342900">
              <a:lnSpc>
                <a:spcPct val="150000"/>
              </a:lnSpc>
              <a:buFont typeface="Wingdings" charset="2"/>
              <a:buChar char="Ø"/>
            </a:pPr>
            <a:r>
              <a:rPr kumimoji="1" lang="en-US" altLang="zh-CN" sz="2200" b="1" dirty="0" smtClean="0">
                <a:solidFill>
                  <a:srgbClr val="FF0000"/>
                </a:solidFill>
                <a:ea typeface="Heiti SC Medium" charset="-122"/>
                <a:cs typeface="Heiti SC Medium" charset="-122"/>
              </a:rPr>
              <a:t>Hyperon and charmed baryon Spin </a:t>
            </a:r>
            <a:endParaRPr kumimoji="1" lang="zh-CN" altLang="en-US" sz="2200" b="1" dirty="0" smtClean="0">
              <a:solidFill>
                <a:srgbClr val="FF0000"/>
              </a:solidFill>
              <a:ea typeface="Heiti SC Medium" charset="-122"/>
              <a:cs typeface="Heiti SC Medium" charset="-122"/>
            </a:endParaRPr>
          </a:p>
          <a:p>
            <a:r>
              <a:rPr kumimoji="1" lang="zh-CN" altLang="en-US" sz="2200" b="1" dirty="0">
                <a:solidFill>
                  <a:srgbClr val="FF0000"/>
                </a:solidFill>
                <a:ea typeface="Heiti SC Medium" charset="-122"/>
                <a:cs typeface="Heiti SC Medium" charset="-122"/>
              </a:rPr>
              <a:t> </a:t>
            </a:r>
            <a:r>
              <a:rPr kumimoji="1" lang="zh-CN" altLang="en-US" sz="2200" b="1" dirty="0" smtClean="0">
                <a:solidFill>
                  <a:srgbClr val="FF0000"/>
                </a:solidFill>
                <a:ea typeface="Heiti SC Medium" charset="-122"/>
                <a:cs typeface="Heiti SC Medium" charset="-122"/>
              </a:rPr>
              <a:t>    </a:t>
            </a:r>
            <a:r>
              <a:rPr kumimoji="1" lang="en-US" altLang="zh-CN" sz="2200" b="1" dirty="0" smtClean="0">
                <a:solidFill>
                  <a:srgbClr val="FF0000"/>
                </a:solidFill>
                <a:ea typeface="Heiti SC Medium" charset="-122"/>
                <a:cs typeface="Heiti SC Medium" charset="-122"/>
              </a:rPr>
              <a:t>polarization </a:t>
            </a:r>
            <a:r>
              <a:rPr kumimoji="1" lang="en-US" altLang="zh-CN" sz="2200" b="1" dirty="0">
                <a:solidFill>
                  <a:srgbClr val="FF0000"/>
                </a:solidFill>
                <a:ea typeface="Heiti SC Medium" charset="-122"/>
                <a:cs typeface="Heiti SC Medium" charset="-122"/>
              </a:rPr>
              <a:t>in QC </a:t>
            </a:r>
            <a:endParaRPr kumimoji="1" lang="zh-CN" altLang="en-US" sz="2200" b="1" dirty="0">
              <a:solidFill>
                <a:srgbClr val="FF0000"/>
              </a:solidFill>
              <a:ea typeface="Heiti SC Medium" charset="-122"/>
              <a:cs typeface="Heiti SC Medium" charset="-122"/>
            </a:endParaRPr>
          </a:p>
          <a:p>
            <a:pPr marL="342900" indent="-342900">
              <a:lnSpc>
                <a:spcPct val="150000"/>
              </a:lnSpc>
              <a:buFont typeface="Wingdings" charset="2"/>
              <a:buChar char="Ø"/>
            </a:pPr>
            <a:r>
              <a:rPr kumimoji="1" lang="en-US" altLang="zh-CN" sz="2200" b="1" dirty="0">
                <a:solidFill>
                  <a:srgbClr val="FF0000"/>
                </a:solidFill>
                <a:ea typeface="Heiti SC Medium" charset="-122"/>
                <a:cs typeface="Heiti SC Medium" charset="-122"/>
              </a:rPr>
              <a:t>Form-factors in the time-like production</a:t>
            </a:r>
            <a:endParaRPr kumimoji="1" lang="zh-CN" altLang="en-US" sz="2200" b="1" dirty="0">
              <a:solidFill>
                <a:srgbClr val="FF0000"/>
              </a:solidFill>
              <a:ea typeface="Heiti SC Medium" charset="-122"/>
              <a:cs typeface="Heiti SC Medium" charset="-122"/>
            </a:endParaRPr>
          </a:p>
          <a:p>
            <a:pPr marL="342900" indent="-342900">
              <a:buFont typeface="Wingdings" charset="2"/>
              <a:buChar char="Ø"/>
            </a:pPr>
            <a:r>
              <a:rPr kumimoji="1" lang="en-US" altLang="zh-CN" sz="2200" b="1" dirty="0" smtClean="0">
                <a:solidFill>
                  <a:srgbClr val="0070C0"/>
                </a:solidFill>
              </a:rPr>
              <a:t>CP violation with quantum-correlated pair</a:t>
            </a:r>
            <a:endParaRPr kumimoji="1" lang="zh-CN" altLang="en-US" sz="2200" b="1" dirty="0" smtClean="0">
              <a:solidFill>
                <a:srgbClr val="0070C0"/>
              </a:solidFill>
            </a:endParaRPr>
          </a:p>
          <a:p>
            <a:r>
              <a:rPr kumimoji="1" lang="zh-CN" altLang="en-US" sz="2200" b="1" dirty="0">
                <a:solidFill>
                  <a:srgbClr val="0070C0"/>
                </a:solidFill>
              </a:rPr>
              <a:t> </a:t>
            </a:r>
            <a:r>
              <a:rPr kumimoji="1" lang="zh-CN" altLang="en-US" sz="2200" b="1" dirty="0" smtClean="0">
                <a:solidFill>
                  <a:srgbClr val="0070C0"/>
                </a:solidFill>
              </a:rPr>
              <a:t>    </a:t>
            </a:r>
            <a:r>
              <a:rPr kumimoji="1" lang="en-US" altLang="zh-CN" sz="2200" b="1" dirty="0" smtClean="0">
                <a:solidFill>
                  <a:srgbClr val="0070C0"/>
                </a:solidFill>
              </a:rPr>
              <a:t>productions of hyperons and charmed baryon </a:t>
            </a:r>
          </a:p>
        </p:txBody>
      </p:sp>
      <p:pic>
        <p:nvPicPr>
          <p:cNvPr id="7" name="图片 6"/>
          <p:cNvPicPr>
            <a:picLocks noChangeAspect="1"/>
          </p:cNvPicPr>
          <p:nvPr/>
        </p:nvPicPr>
        <p:blipFill>
          <a:blip r:embed="rId2"/>
          <a:stretch>
            <a:fillRect/>
          </a:stretch>
        </p:blipFill>
        <p:spPr>
          <a:xfrm>
            <a:off x="6517532" y="704047"/>
            <a:ext cx="5075394" cy="3702052"/>
          </a:xfrm>
          <a:prstGeom prst="rect">
            <a:avLst/>
          </a:prstGeom>
        </p:spPr>
      </p:pic>
      <p:pic>
        <p:nvPicPr>
          <p:cNvPr id="8" name="图片 7"/>
          <p:cNvPicPr>
            <a:picLocks noChangeAspect="1"/>
          </p:cNvPicPr>
          <p:nvPr/>
        </p:nvPicPr>
        <p:blipFill>
          <a:blip r:embed="rId3"/>
          <a:stretch>
            <a:fillRect/>
          </a:stretch>
        </p:blipFill>
        <p:spPr>
          <a:xfrm>
            <a:off x="7252335" y="4259411"/>
            <a:ext cx="3722302" cy="2340980"/>
          </a:xfrm>
          <a:prstGeom prst="rect">
            <a:avLst/>
          </a:prstGeom>
        </p:spPr>
      </p:pic>
      <p:pic>
        <p:nvPicPr>
          <p:cNvPr id="9" name="图片 8"/>
          <p:cNvPicPr>
            <a:picLocks noChangeAspect="1"/>
          </p:cNvPicPr>
          <p:nvPr/>
        </p:nvPicPr>
        <p:blipFill>
          <a:blip r:embed="rId4"/>
          <a:stretch>
            <a:fillRect/>
          </a:stretch>
        </p:blipFill>
        <p:spPr>
          <a:xfrm>
            <a:off x="75240" y="4138845"/>
            <a:ext cx="4081376" cy="2636641"/>
          </a:xfrm>
          <a:prstGeom prst="rect">
            <a:avLst/>
          </a:prstGeom>
        </p:spPr>
      </p:pic>
      <p:pic>
        <p:nvPicPr>
          <p:cNvPr id="10" name="图片 9"/>
          <p:cNvPicPr>
            <a:picLocks noChangeAspect="1"/>
          </p:cNvPicPr>
          <p:nvPr/>
        </p:nvPicPr>
        <p:blipFill>
          <a:blip r:embed="rId5"/>
          <a:stretch>
            <a:fillRect/>
          </a:stretch>
        </p:blipFill>
        <p:spPr>
          <a:xfrm>
            <a:off x="9685778" y="5719863"/>
            <a:ext cx="1668022" cy="297343"/>
          </a:xfrm>
          <a:prstGeom prst="rect">
            <a:avLst/>
          </a:prstGeom>
        </p:spPr>
      </p:pic>
      <p:pic>
        <p:nvPicPr>
          <p:cNvPr id="11" name="图片 10"/>
          <p:cNvPicPr>
            <a:picLocks noChangeAspect="1"/>
          </p:cNvPicPr>
          <p:nvPr/>
        </p:nvPicPr>
        <p:blipFill>
          <a:blip r:embed="rId6"/>
          <a:stretch>
            <a:fillRect/>
          </a:stretch>
        </p:blipFill>
        <p:spPr>
          <a:xfrm>
            <a:off x="1828317" y="5287674"/>
            <a:ext cx="1751461" cy="384714"/>
          </a:xfrm>
          <a:prstGeom prst="rect">
            <a:avLst/>
          </a:prstGeom>
        </p:spPr>
      </p:pic>
      <p:pic>
        <p:nvPicPr>
          <p:cNvPr id="12" name="图片 11"/>
          <p:cNvPicPr>
            <a:picLocks noChangeAspect="1"/>
          </p:cNvPicPr>
          <p:nvPr/>
        </p:nvPicPr>
        <p:blipFill>
          <a:blip r:embed="rId7"/>
          <a:stretch>
            <a:fillRect/>
          </a:stretch>
        </p:blipFill>
        <p:spPr>
          <a:xfrm>
            <a:off x="3839216" y="4095239"/>
            <a:ext cx="3634235" cy="2621111"/>
          </a:xfrm>
          <a:prstGeom prst="rect">
            <a:avLst/>
          </a:prstGeom>
        </p:spPr>
      </p:pic>
      <p:pic>
        <p:nvPicPr>
          <p:cNvPr id="13" name="图片 12"/>
          <p:cNvPicPr>
            <a:picLocks noChangeAspect="1"/>
          </p:cNvPicPr>
          <p:nvPr/>
        </p:nvPicPr>
        <p:blipFill>
          <a:blip r:embed="rId8"/>
          <a:stretch>
            <a:fillRect/>
          </a:stretch>
        </p:blipFill>
        <p:spPr>
          <a:xfrm>
            <a:off x="4282725" y="5946529"/>
            <a:ext cx="1777980" cy="259715"/>
          </a:xfrm>
          <a:prstGeom prst="rect">
            <a:avLst/>
          </a:prstGeom>
        </p:spPr>
      </p:pic>
    </p:spTree>
    <p:extLst>
      <p:ext uri="{BB962C8B-B14F-4D97-AF65-F5344CB8AC3E}">
        <p14:creationId xmlns:p14="http://schemas.microsoft.com/office/powerpoint/2010/main" val="2984918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71FAD6B1-37E8-4CFE-833B-8E41AAEF0E57}" type="slidenum">
              <a:rPr lang="zh-CN" altLang="en-US" smtClean="0">
                <a:solidFill>
                  <a:prstClr val="black">
                    <a:tint val="75000"/>
                  </a:prstClr>
                </a:solidFill>
              </a:rPr>
              <a:pPr/>
              <a:t>37</a:t>
            </a:fld>
            <a:endParaRPr lang="zh-CN" altLang="en-US">
              <a:solidFill>
                <a:prstClr val="black">
                  <a:tint val="75000"/>
                </a:prstClr>
              </a:solidFill>
            </a:endParaRPr>
          </a:p>
        </p:txBody>
      </p:sp>
      <p:sp>
        <p:nvSpPr>
          <p:cNvPr id="3" name="文本框 2"/>
          <p:cNvSpPr txBox="1"/>
          <p:nvPr/>
        </p:nvSpPr>
        <p:spPr>
          <a:xfrm>
            <a:off x="3482503" y="97277"/>
            <a:ext cx="5158463" cy="707886"/>
          </a:xfrm>
          <a:prstGeom prst="rect">
            <a:avLst/>
          </a:prstGeom>
          <a:noFill/>
        </p:spPr>
        <p:txBody>
          <a:bodyPr wrap="none" rtlCol="0">
            <a:spAutoFit/>
          </a:bodyPr>
          <a:lstStyle/>
          <a:p>
            <a:r>
              <a:rPr kumimoji="1" lang="en-US" altLang="zh-CN" sz="4000" b="1" dirty="0" smtClean="0">
                <a:solidFill>
                  <a:srgbClr val="FF0000"/>
                </a:solidFill>
              </a:rPr>
              <a:t>CPV</a:t>
            </a:r>
            <a:r>
              <a:rPr kumimoji="1" lang="zh-CN" altLang="en-US" sz="4000" b="1" dirty="0" smtClean="0">
                <a:solidFill>
                  <a:srgbClr val="FF0000"/>
                </a:solidFill>
              </a:rPr>
              <a:t> </a:t>
            </a:r>
            <a:r>
              <a:rPr kumimoji="1" lang="en-US" altLang="zh-CN" sz="4000" b="1" dirty="0" smtClean="0">
                <a:solidFill>
                  <a:srgbClr val="FF0000"/>
                </a:solidFill>
              </a:rPr>
              <a:t>in</a:t>
            </a:r>
            <a:r>
              <a:rPr kumimoji="1" lang="zh-CN" altLang="en-US" sz="4000" b="1" dirty="0" smtClean="0">
                <a:solidFill>
                  <a:srgbClr val="FF0000"/>
                </a:solidFill>
              </a:rPr>
              <a:t> </a:t>
            </a:r>
            <a:r>
              <a:rPr kumimoji="1" lang="en-US" altLang="zh-CN" sz="4000" b="1" dirty="0" smtClean="0">
                <a:solidFill>
                  <a:srgbClr val="FF0000"/>
                </a:solidFill>
              </a:rPr>
              <a:t>charmed baryon</a:t>
            </a:r>
            <a:endParaRPr kumimoji="1" lang="zh-CN" altLang="en-US" sz="4000" b="1" dirty="0">
              <a:solidFill>
                <a:srgbClr val="FF0000"/>
              </a:solidFill>
            </a:endParaRPr>
          </a:p>
        </p:txBody>
      </p:sp>
      <p:sp>
        <p:nvSpPr>
          <p:cNvPr id="4" name="矩形 3"/>
          <p:cNvSpPr/>
          <p:nvPr/>
        </p:nvSpPr>
        <p:spPr>
          <a:xfrm>
            <a:off x="4231300" y="805163"/>
            <a:ext cx="7734040" cy="369332"/>
          </a:xfrm>
          <a:prstGeom prst="rect">
            <a:avLst/>
          </a:prstGeom>
        </p:spPr>
        <p:txBody>
          <a:bodyPr wrap="none">
            <a:spAutoFit/>
          </a:bodyPr>
          <a:lstStyle/>
          <a:p>
            <a:r>
              <a:rPr lang="is-IS" altLang="zh-CN" b="1" dirty="0" smtClean="0">
                <a:solidFill>
                  <a:prstClr val="black"/>
                </a:solidFill>
                <a:latin typeface="ArialMT" charset="0"/>
              </a:rPr>
              <a:t>X.W. Kang, </a:t>
            </a:r>
            <a:r>
              <a:rPr lang="is-IS" altLang="zh-CN" b="1" dirty="0" smtClean="0">
                <a:solidFill>
                  <a:srgbClr val="FF0000"/>
                </a:solidFill>
                <a:latin typeface="ArialMT" charset="0"/>
              </a:rPr>
              <a:t>HBL,</a:t>
            </a:r>
            <a:r>
              <a:rPr lang="is-IS" altLang="zh-CN" b="1" dirty="0" smtClean="0">
                <a:solidFill>
                  <a:prstClr val="black"/>
                </a:solidFill>
                <a:latin typeface="ArialMT" charset="0"/>
              </a:rPr>
              <a:t> G.R. Lu and A. Datta Int.J.Mod.Phys</a:t>
            </a:r>
            <a:r>
              <a:rPr lang="is-IS" altLang="zh-CN" b="1" dirty="0">
                <a:solidFill>
                  <a:prstClr val="black"/>
                </a:solidFill>
                <a:latin typeface="ArialMT" charset="0"/>
              </a:rPr>
              <a:t>. A26 (2011) 2523</a:t>
            </a:r>
            <a:endParaRPr lang="zh-CN" altLang="en-US" dirty="0"/>
          </a:p>
        </p:txBody>
      </p:sp>
      <p:pic>
        <p:nvPicPr>
          <p:cNvPr id="5" name="图片 4"/>
          <p:cNvPicPr>
            <a:picLocks noChangeAspect="1"/>
          </p:cNvPicPr>
          <p:nvPr/>
        </p:nvPicPr>
        <p:blipFill>
          <a:blip r:embed="rId2"/>
          <a:stretch>
            <a:fillRect/>
          </a:stretch>
        </p:blipFill>
        <p:spPr>
          <a:xfrm>
            <a:off x="773619" y="1265023"/>
            <a:ext cx="2880765" cy="1166892"/>
          </a:xfrm>
          <a:prstGeom prst="rect">
            <a:avLst/>
          </a:prstGeom>
        </p:spPr>
      </p:pic>
      <p:pic>
        <p:nvPicPr>
          <p:cNvPr id="6" name="图片 5"/>
          <p:cNvPicPr>
            <a:picLocks noChangeAspect="1"/>
          </p:cNvPicPr>
          <p:nvPr/>
        </p:nvPicPr>
        <p:blipFill>
          <a:blip r:embed="rId3"/>
          <a:stretch>
            <a:fillRect/>
          </a:stretch>
        </p:blipFill>
        <p:spPr>
          <a:xfrm>
            <a:off x="647522" y="2891775"/>
            <a:ext cx="3583778" cy="1271663"/>
          </a:xfrm>
          <a:prstGeom prst="rect">
            <a:avLst/>
          </a:prstGeom>
        </p:spPr>
      </p:pic>
      <p:pic>
        <p:nvPicPr>
          <p:cNvPr id="7" name="图片 6"/>
          <p:cNvPicPr>
            <a:picLocks noChangeAspect="1"/>
          </p:cNvPicPr>
          <p:nvPr/>
        </p:nvPicPr>
        <p:blipFill>
          <a:blip r:embed="rId4"/>
          <a:stretch>
            <a:fillRect/>
          </a:stretch>
        </p:blipFill>
        <p:spPr>
          <a:xfrm>
            <a:off x="773619" y="4324446"/>
            <a:ext cx="2455964" cy="335707"/>
          </a:xfrm>
          <a:prstGeom prst="rect">
            <a:avLst/>
          </a:prstGeom>
        </p:spPr>
      </p:pic>
      <p:pic>
        <p:nvPicPr>
          <p:cNvPr id="8" name="图片 7"/>
          <p:cNvPicPr>
            <a:picLocks noChangeAspect="1"/>
          </p:cNvPicPr>
          <p:nvPr/>
        </p:nvPicPr>
        <p:blipFill>
          <a:blip r:embed="rId5"/>
          <a:stretch>
            <a:fillRect/>
          </a:stretch>
        </p:blipFill>
        <p:spPr>
          <a:xfrm>
            <a:off x="336237" y="5191192"/>
            <a:ext cx="4566504" cy="610029"/>
          </a:xfrm>
          <a:prstGeom prst="rect">
            <a:avLst/>
          </a:prstGeom>
        </p:spPr>
      </p:pic>
      <p:pic>
        <p:nvPicPr>
          <p:cNvPr id="10" name="图片 9"/>
          <p:cNvPicPr>
            <a:picLocks noChangeAspect="1"/>
          </p:cNvPicPr>
          <p:nvPr/>
        </p:nvPicPr>
        <p:blipFill>
          <a:blip r:embed="rId6"/>
          <a:stretch>
            <a:fillRect/>
          </a:stretch>
        </p:blipFill>
        <p:spPr>
          <a:xfrm>
            <a:off x="4472340" y="1336202"/>
            <a:ext cx="7493000" cy="3771900"/>
          </a:xfrm>
          <a:prstGeom prst="rect">
            <a:avLst/>
          </a:prstGeom>
        </p:spPr>
      </p:pic>
      <mc:AlternateContent xmlns:mc="http://schemas.openxmlformats.org/markup-compatibility/2006" xmlns:a14="http://schemas.microsoft.com/office/drawing/2010/main">
        <mc:Choice Requires="a14">
          <p:sp>
            <p:nvSpPr>
              <p:cNvPr id="11" name="文本框 10"/>
              <p:cNvSpPr txBox="1"/>
              <p:nvPr/>
            </p:nvSpPr>
            <p:spPr>
              <a:xfrm>
                <a:off x="4897141" y="1476988"/>
                <a:ext cx="1233863" cy="400110"/>
              </a:xfrm>
              <a:prstGeom prst="rect">
                <a:avLst/>
              </a:prstGeom>
              <a:solidFill>
                <a:schemeClr val="accent4">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b="1" i="1" smtClean="0">
                              <a:solidFill>
                                <a:srgbClr val="FF0000"/>
                              </a:solidFill>
                              <a:latin typeface="Cambria Math" charset="0"/>
                            </a:rPr>
                          </m:ctrlPr>
                        </m:sSubPr>
                        <m:e>
                          <m:r>
                            <a:rPr kumimoji="1" lang="el-GR" altLang="zh-CN" sz="2000" b="1" i="1" smtClean="0">
                              <a:solidFill>
                                <a:srgbClr val="FF0000"/>
                              </a:solidFill>
                              <a:latin typeface="Cambria Math" charset="0"/>
                              <a:ea typeface="Cambria Math" charset="0"/>
                              <a:cs typeface="Cambria Math" charset="0"/>
                            </a:rPr>
                            <m:t>𝜦</m:t>
                          </m:r>
                        </m:e>
                        <m:sub>
                          <m:r>
                            <a:rPr kumimoji="1" lang="en-US" altLang="zh-CN" sz="2000" b="1" i="1" smtClean="0">
                              <a:solidFill>
                                <a:srgbClr val="FF0000"/>
                              </a:solidFill>
                              <a:latin typeface="Cambria Math" charset="0"/>
                            </a:rPr>
                            <m:t>𝒄</m:t>
                          </m:r>
                        </m:sub>
                      </m:sSub>
                      <m:r>
                        <a:rPr kumimoji="1" lang="is-IS" altLang="zh-CN" sz="2000" b="1" i="1" smtClean="0">
                          <a:solidFill>
                            <a:srgbClr val="FF0000"/>
                          </a:solidFill>
                          <a:latin typeface="Cambria Math" charset="0"/>
                          <a:ea typeface="Cambria Math" charset="0"/>
                          <a:cs typeface="Cambria Math" charset="0"/>
                        </a:rPr>
                        <m:t>→</m:t>
                      </m:r>
                      <m:r>
                        <a:rPr kumimoji="1" lang="en-US" altLang="zh-CN" sz="2000" b="1" i="1" smtClean="0">
                          <a:solidFill>
                            <a:srgbClr val="FF0000"/>
                          </a:solidFill>
                          <a:latin typeface="Cambria Math" charset="0"/>
                          <a:ea typeface="Cambria Math" charset="0"/>
                          <a:cs typeface="Cambria Math" charset="0"/>
                        </a:rPr>
                        <m:t>𝑩𝑷</m:t>
                      </m:r>
                    </m:oMath>
                  </m:oMathPara>
                </a14:m>
                <a:endParaRPr kumimoji="1" lang="zh-CN" altLang="en-US" sz="2000" b="1" dirty="0">
                  <a:solidFill>
                    <a:srgbClr val="FF0000"/>
                  </a:solidFill>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4897141" y="1476988"/>
                <a:ext cx="1233863" cy="400110"/>
              </a:xfrm>
              <a:prstGeom prst="rect">
                <a:avLst/>
              </a:prstGeom>
              <a:blipFill rotWithShape="0">
                <a:blip r:embed="rId7"/>
                <a:stretch>
                  <a:fillRect/>
                </a:stretch>
              </a:blipFill>
            </p:spPr>
            <p:txBody>
              <a:bodyPr/>
              <a:lstStyle/>
              <a:p>
                <a:r>
                  <a:rPr lang="zh-CN" altLang="en-US">
                    <a:noFill/>
                  </a:rPr>
                  <a:t> </a:t>
                </a:r>
              </a:p>
            </p:txBody>
          </p:sp>
        </mc:Fallback>
      </mc:AlternateContent>
      <p:sp>
        <p:nvSpPr>
          <p:cNvPr id="12" name="文本框 11"/>
          <p:cNvSpPr txBox="1"/>
          <p:nvPr/>
        </p:nvSpPr>
        <p:spPr>
          <a:xfrm>
            <a:off x="219509" y="2412458"/>
            <a:ext cx="3055965" cy="400110"/>
          </a:xfrm>
          <a:prstGeom prst="rect">
            <a:avLst/>
          </a:prstGeom>
          <a:noFill/>
        </p:spPr>
        <p:txBody>
          <a:bodyPr wrap="none" rtlCol="0">
            <a:spAutoFit/>
          </a:bodyPr>
          <a:lstStyle/>
          <a:p>
            <a:r>
              <a:rPr kumimoji="1" lang="en-US" altLang="zh-CN" sz="2000" b="1" dirty="0" smtClean="0">
                <a:solidFill>
                  <a:srgbClr val="FF0000"/>
                </a:solidFill>
              </a:rPr>
              <a:t>Triple product asymmetry: </a:t>
            </a:r>
            <a:endParaRPr kumimoji="1" lang="zh-CN" altLang="en-US" sz="2000" b="1" dirty="0">
              <a:solidFill>
                <a:srgbClr val="FF0000"/>
              </a:solidFill>
            </a:endParaRPr>
          </a:p>
        </p:txBody>
      </p:sp>
      <p:sp>
        <p:nvSpPr>
          <p:cNvPr id="13" name="文本框 12"/>
          <p:cNvSpPr txBox="1"/>
          <p:nvPr/>
        </p:nvSpPr>
        <p:spPr>
          <a:xfrm>
            <a:off x="122229" y="967447"/>
            <a:ext cx="3840410" cy="400110"/>
          </a:xfrm>
          <a:prstGeom prst="rect">
            <a:avLst/>
          </a:prstGeom>
          <a:noFill/>
        </p:spPr>
        <p:txBody>
          <a:bodyPr wrap="none" rtlCol="0">
            <a:spAutoFit/>
          </a:bodyPr>
          <a:lstStyle/>
          <a:p>
            <a:r>
              <a:rPr kumimoji="1" lang="en-US" altLang="zh-CN" sz="2000" b="1" dirty="0" smtClean="0">
                <a:solidFill>
                  <a:srgbClr val="FF0000"/>
                </a:solidFill>
              </a:rPr>
              <a:t>CPV from asymmetry parameters: </a:t>
            </a:r>
            <a:endParaRPr kumimoji="1" lang="zh-CN" altLang="en-US" sz="2000" b="1" dirty="0">
              <a:solidFill>
                <a:srgbClr val="FF0000"/>
              </a:solidFill>
            </a:endParaRPr>
          </a:p>
        </p:txBody>
      </p:sp>
      <mc:AlternateContent xmlns:mc="http://schemas.openxmlformats.org/markup-compatibility/2006" xmlns:a14="http://schemas.microsoft.com/office/drawing/2010/main">
        <mc:Choice Requires="a14">
          <p:sp>
            <p:nvSpPr>
              <p:cNvPr id="14" name="文本框 13"/>
              <p:cNvSpPr txBox="1"/>
              <p:nvPr/>
            </p:nvSpPr>
            <p:spPr>
              <a:xfrm>
                <a:off x="5422483" y="5248888"/>
                <a:ext cx="6376233" cy="1200329"/>
              </a:xfrm>
              <a:prstGeom prst="rect">
                <a:avLst/>
              </a:prstGeom>
              <a:noFill/>
            </p:spPr>
            <p:txBody>
              <a:bodyPr wrap="none" rtlCol="0">
                <a:spAutoFit/>
              </a:bodyPr>
              <a:lstStyle/>
              <a:p>
                <a:r>
                  <a:rPr kumimoji="1" lang="en-US" altLang="zh-CN" sz="2400" b="1" dirty="0" smtClean="0">
                    <a:solidFill>
                      <a:srgbClr val="FF0000"/>
                    </a:solidFill>
                  </a:rPr>
                  <a:t>Sensitivities of CPV from triple products: </a:t>
                </a:r>
              </a:p>
              <a:p>
                <a:r>
                  <a:rPr kumimoji="1" lang="en-US" altLang="zh-CN" sz="2400" b="1" dirty="0">
                    <a:solidFill>
                      <a:srgbClr val="FF0000"/>
                    </a:solidFill>
                  </a:rPr>
                  <a:t> </a:t>
                </a:r>
                <a:r>
                  <a:rPr kumimoji="1" lang="en-US" altLang="zh-CN" sz="2400" b="1" dirty="0" smtClean="0">
                    <a:solidFill>
                      <a:srgbClr val="FF0000"/>
                    </a:solidFill>
                  </a:rPr>
                  <a:t>           2.3 million </a:t>
                </a:r>
                <a14:m>
                  <m:oMath xmlns:m="http://schemas.openxmlformats.org/officeDocument/2006/math">
                    <m:sSub>
                      <m:sSubPr>
                        <m:ctrlPr>
                          <a:rPr kumimoji="1" lang="en-US" altLang="zh-CN" sz="2400" b="1" i="1" smtClean="0">
                            <a:solidFill>
                              <a:srgbClr val="FF0000"/>
                            </a:solidFill>
                            <a:latin typeface="Cambria Math" charset="0"/>
                          </a:rPr>
                        </m:ctrlPr>
                      </m:sSubPr>
                      <m:e>
                        <m:r>
                          <a:rPr kumimoji="1" lang="el-GR" altLang="zh-CN" sz="2400" b="1" i="1" smtClean="0">
                            <a:solidFill>
                              <a:srgbClr val="FF0000"/>
                            </a:solidFill>
                            <a:latin typeface="Cambria Math" charset="0"/>
                            <a:ea typeface="Cambria Math" charset="0"/>
                            <a:cs typeface="Cambria Math" charset="0"/>
                          </a:rPr>
                          <m:t>𝜦</m:t>
                        </m:r>
                      </m:e>
                      <m:sub>
                        <m:r>
                          <a:rPr kumimoji="1" lang="en-US" altLang="zh-CN" sz="2400" b="1" i="1" smtClean="0">
                            <a:solidFill>
                              <a:srgbClr val="FF0000"/>
                            </a:solidFill>
                            <a:latin typeface="Cambria Math" charset="0"/>
                          </a:rPr>
                          <m:t>𝒄</m:t>
                        </m:r>
                      </m:sub>
                    </m:sSub>
                    <m:r>
                      <a:rPr kumimoji="1" lang="en-US" altLang="zh-CN" sz="2400" b="1" i="1" smtClean="0">
                        <a:solidFill>
                          <a:srgbClr val="FF0000"/>
                        </a:solidFill>
                        <a:latin typeface="Cambria Math" charset="0"/>
                      </a:rPr>
                      <m:t> </m:t>
                    </m:r>
                    <m:r>
                      <a:rPr kumimoji="1" lang="zh-CN" altLang="en-US" sz="2400" b="1" i="1" smtClean="0">
                        <a:solidFill>
                          <a:srgbClr val="FF0000"/>
                        </a:solidFill>
                        <a:latin typeface="Cambria Math" charset="0"/>
                      </a:rPr>
                      <m:t> </m:t>
                    </m:r>
                    <m:r>
                      <a:rPr kumimoji="1" lang="en-US" altLang="zh-CN" sz="2400" b="1" i="1" smtClean="0">
                        <a:solidFill>
                          <a:srgbClr val="FF0000"/>
                        </a:solidFill>
                        <a:latin typeface="Cambria Math" charset="0"/>
                      </a:rPr>
                      <m:t>𝒑𝒂𝒊𝒓𝒔</m:t>
                    </m:r>
                    <m:r>
                      <a:rPr kumimoji="1" lang="en-US" altLang="zh-CN" sz="2400" b="1" i="1" smtClean="0">
                        <a:solidFill>
                          <a:srgbClr val="FF0000"/>
                        </a:solidFill>
                        <a:latin typeface="Cambria Math" charset="0"/>
                      </a:rPr>
                      <m:t>  </m:t>
                    </m:r>
                    <m:r>
                      <a:rPr kumimoji="1" lang="en-US" altLang="zh-CN" sz="2400" b="1" i="1" smtClean="0">
                        <a:solidFill>
                          <a:srgbClr val="FF0000"/>
                        </a:solidFill>
                        <a:latin typeface="Cambria Math" charset="0"/>
                      </a:rPr>
                      <m:t>𝒂𝒕</m:t>
                    </m:r>
                    <m:r>
                      <a:rPr kumimoji="1" lang="en-US" altLang="zh-CN" sz="2400" b="1" i="1" smtClean="0">
                        <a:solidFill>
                          <a:srgbClr val="FF0000"/>
                        </a:solidFill>
                        <a:latin typeface="Cambria Math" charset="0"/>
                      </a:rPr>
                      <m:t> </m:t>
                    </m:r>
                    <m:r>
                      <a:rPr kumimoji="1" lang="en-US" altLang="zh-CN" sz="2400" b="1" i="1" smtClean="0">
                        <a:solidFill>
                          <a:srgbClr val="FF0000"/>
                        </a:solidFill>
                        <a:latin typeface="Cambria Math" charset="0"/>
                      </a:rPr>
                      <m:t>𝑩𝑬𝑺𝑰𝑰𝑰</m:t>
                    </m:r>
                    <m:r>
                      <a:rPr kumimoji="1" lang="en-US" altLang="zh-CN" sz="2400" b="1" i="1" smtClean="0">
                        <a:solidFill>
                          <a:srgbClr val="FF0000"/>
                        </a:solidFill>
                        <a:latin typeface="Cambria Math" charset="0"/>
                      </a:rPr>
                      <m:t> </m:t>
                    </m:r>
                  </m:oMath>
                </a14:m>
                <a:endParaRPr kumimoji="1" lang="en-US" altLang="zh-CN" sz="2400" b="1" dirty="0" smtClean="0">
                  <a:solidFill>
                    <a:srgbClr val="FF0000"/>
                  </a:solidFill>
                </a:endParaRPr>
              </a:p>
              <a:p>
                <a:r>
                  <a:rPr kumimoji="1" lang="en-US" altLang="zh-CN" sz="2400" b="1" dirty="0" smtClean="0">
                    <a:solidFill>
                      <a:srgbClr val="FF0000"/>
                    </a:solidFill>
                  </a:rPr>
                  <a:t>            2.0 billion </a:t>
                </a:r>
                <a14:m>
                  <m:oMath xmlns:m="http://schemas.openxmlformats.org/officeDocument/2006/math">
                    <m:sSub>
                      <m:sSubPr>
                        <m:ctrlPr>
                          <a:rPr kumimoji="1" lang="en-US" altLang="zh-CN" sz="2400" b="1" i="1">
                            <a:solidFill>
                              <a:srgbClr val="FF0000"/>
                            </a:solidFill>
                            <a:latin typeface="Cambria Math" charset="0"/>
                          </a:rPr>
                        </m:ctrlPr>
                      </m:sSubPr>
                      <m:e>
                        <m:r>
                          <a:rPr kumimoji="1" lang="el-GR" altLang="zh-CN" sz="2400" b="1" i="1">
                            <a:solidFill>
                              <a:srgbClr val="FF0000"/>
                            </a:solidFill>
                            <a:latin typeface="Cambria Math" charset="0"/>
                            <a:ea typeface="Cambria Math" charset="0"/>
                            <a:cs typeface="Cambria Math" charset="0"/>
                          </a:rPr>
                          <m:t>𝜦</m:t>
                        </m:r>
                      </m:e>
                      <m:sub>
                        <m:r>
                          <a:rPr kumimoji="1" lang="en-US" altLang="zh-CN" sz="2400" b="1" i="1">
                            <a:solidFill>
                              <a:srgbClr val="FF0000"/>
                            </a:solidFill>
                            <a:latin typeface="Cambria Math" charset="0"/>
                          </a:rPr>
                          <m:t>𝒄</m:t>
                        </m:r>
                      </m:sub>
                    </m:sSub>
                    <m:r>
                      <a:rPr kumimoji="1" lang="en-US" altLang="zh-CN" sz="2400" b="1" i="1">
                        <a:solidFill>
                          <a:srgbClr val="FF0000"/>
                        </a:solidFill>
                        <a:latin typeface="Cambria Math" charset="0"/>
                      </a:rPr>
                      <m:t> </m:t>
                    </m:r>
                    <m:r>
                      <a:rPr kumimoji="1" lang="zh-CN" altLang="en-US" sz="2400" b="1" i="1">
                        <a:solidFill>
                          <a:srgbClr val="FF0000"/>
                        </a:solidFill>
                        <a:latin typeface="Cambria Math" charset="0"/>
                      </a:rPr>
                      <m:t> </m:t>
                    </m:r>
                    <m:r>
                      <a:rPr kumimoji="1" lang="en-US" altLang="zh-CN" sz="2400" b="1" i="1">
                        <a:solidFill>
                          <a:srgbClr val="FF0000"/>
                        </a:solidFill>
                        <a:latin typeface="Cambria Math" charset="0"/>
                      </a:rPr>
                      <m:t>𝒑𝒂𝒊𝒓𝒔</m:t>
                    </m:r>
                    <m:r>
                      <a:rPr kumimoji="1" lang="en-US" altLang="zh-CN" sz="2400" b="1" i="1">
                        <a:solidFill>
                          <a:srgbClr val="FF0000"/>
                        </a:solidFill>
                        <a:latin typeface="Cambria Math" charset="0"/>
                      </a:rPr>
                      <m:t> </m:t>
                    </m:r>
                  </m:oMath>
                </a14:m>
                <a:r>
                  <a:rPr kumimoji="1" lang="en-US" altLang="zh-CN" sz="2400" b="1" dirty="0" smtClean="0">
                    <a:solidFill>
                      <a:srgbClr val="FF0000"/>
                    </a:solidFill>
                  </a:rPr>
                  <a:t> at STCF :  10</a:t>
                </a:r>
                <a:r>
                  <a:rPr kumimoji="1" lang="en-US" altLang="zh-CN" sz="2400" b="1" baseline="30000" dirty="0" smtClean="0">
                    <a:solidFill>
                      <a:srgbClr val="FF0000"/>
                    </a:solidFill>
                  </a:rPr>
                  <a:t>-3</a:t>
                </a:r>
                <a:r>
                  <a:rPr kumimoji="1" lang="en-US" altLang="zh-CN" sz="2400" b="1" dirty="0" smtClean="0">
                    <a:solidFill>
                      <a:srgbClr val="FF0000"/>
                    </a:solidFill>
                  </a:rPr>
                  <a:t> – 10</a:t>
                </a:r>
                <a:r>
                  <a:rPr kumimoji="1" lang="en-US" altLang="zh-CN" sz="2400" b="1" baseline="30000" dirty="0" smtClean="0">
                    <a:solidFill>
                      <a:srgbClr val="FF0000"/>
                    </a:solidFill>
                  </a:rPr>
                  <a:t>-4</a:t>
                </a:r>
                <a:endParaRPr kumimoji="1" lang="zh-CN" altLang="en-US" sz="2400" b="1" baseline="30000" dirty="0">
                  <a:solidFill>
                    <a:srgbClr val="FF0000"/>
                  </a:solidFill>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5422483" y="5248888"/>
                <a:ext cx="6376233" cy="1200329"/>
              </a:xfrm>
              <a:prstGeom prst="rect">
                <a:avLst/>
              </a:prstGeom>
              <a:blipFill rotWithShape="0">
                <a:blip r:embed="rId8"/>
                <a:stretch>
                  <a:fillRect l="-1531" t="-9137" b="-497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89725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4286383" y="1360657"/>
            <a:ext cx="7899400" cy="3086100"/>
          </a:xfrm>
          <a:prstGeom prst="rect">
            <a:avLst/>
          </a:prstGeom>
        </p:spPr>
      </p:pic>
      <p:sp>
        <p:nvSpPr>
          <p:cNvPr id="2" name="幻灯片编号占位符 1"/>
          <p:cNvSpPr>
            <a:spLocks noGrp="1"/>
          </p:cNvSpPr>
          <p:nvPr>
            <p:ph type="sldNum" sz="quarter" idx="12"/>
          </p:nvPr>
        </p:nvSpPr>
        <p:spPr/>
        <p:txBody>
          <a:bodyPr/>
          <a:lstStyle/>
          <a:p>
            <a:fld id="{71FAD6B1-37E8-4CFE-833B-8E41AAEF0E57}" type="slidenum">
              <a:rPr lang="zh-CN" altLang="en-US" smtClean="0">
                <a:solidFill>
                  <a:prstClr val="black">
                    <a:tint val="75000"/>
                  </a:prstClr>
                </a:solidFill>
              </a:rPr>
              <a:pPr/>
              <a:t>38</a:t>
            </a:fld>
            <a:endParaRPr lang="zh-CN" altLang="en-US">
              <a:solidFill>
                <a:prstClr val="black">
                  <a:tint val="75000"/>
                </a:prstClr>
              </a:solidFill>
            </a:endParaRPr>
          </a:p>
        </p:txBody>
      </p:sp>
      <p:sp>
        <p:nvSpPr>
          <p:cNvPr id="3" name="文本框 2"/>
          <p:cNvSpPr txBox="1"/>
          <p:nvPr/>
        </p:nvSpPr>
        <p:spPr>
          <a:xfrm>
            <a:off x="3482503" y="97277"/>
            <a:ext cx="5158463" cy="707886"/>
          </a:xfrm>
          <a:prstGeom prst="rect">
            <a:avLst/>
          </a:prstGeom>
          <a:noFill/>
        </p:spPr>
        <p:txBody>
          <a:bodyPr wrap="none" rtlCol="0">
            <a:spAutoFit/>
          </a:bodyPr>
          <a:lstStyle/>
          <a:p>
            <a:r>
              <a:rPr kumimoji="1" lang="en-US" altLang="zh-CN" sz="4000" b="1" dirty="0" smtClean="0">
                <a:solidFill>
                  <a:srgbClr val="FF0000"/>
                </a:solidFill>
              </a:rPr>
              <a:t>CPV</a:t>
            </a:r>
            <a:r>
              <a:rPr kumimoji="1" lang="zh-CN" altLang="en-US" sz="4000" b="1" dirty="0" smtClean="0">
                <a:solidFill>
                  <a:srgbClr val="FF0000"/>
                </a:solidFill>
              </a:rPr>
              <a:t> </a:t>
            </a:r>
            <a:r>
              <a:rPr kumimoji="1" lang="en-US" altLang="zh-CN" sz="4000" b="1" dirty="0" smtClean="0">
                <a:solidFill>
                  <a:srgbClr val="FF0000"/>
                </a:solidFill>
              </a:rPr>
              <a:t>in</a:t>
            </a:r>
            <a:r>
              <a:rPr kumimoji="1" lang="zh-CN" altLang="en-US" sz="4000" b="1" dirty="0" smtClean="0">
                <a:solidFill>
                  <a:srgbClr val="FF0000"/>
                </a:solidFill>
              </a:rPr>
              <a:t> </a:t>
            </a:r>
            <a:r>
              <a:rPr kumimoji="1" lang="en-US" altLang="zh-CN" sz="4000" b="1" dirty="0" smtClean="0">
                <a:solidFill>
                  <a:srgbClr val="FF0000"/>
                </a:solidFill>
              </a:rPr>
              <a:t>charmed baryon</a:t>
            </a:r>
            <a:endParaRPr kumimoji="1" lang="zh-CN" altLang="en-US" sz="4000" b="1" dirty="0">
              <a:solidFill>
                <a:srgbClr val="FF0000"/>
              </a:solidFill>
            </a:endParaRPr>
          </a:p>
        </p:txBody>
      </p:sp>
      <p:sp>
        <p:nvSpPr>
          <p:cNvPr id="4" name="矩形 3"/>
          <p:cNvSpPr/>
          <p:nvPr/>
        </p:nvSpPr>
        <p:spPr>
          <a:xfrm>
            <a:off x="4231300" y="805163"/>
            <a:ext cx="7734040" cy="369332"/>
          </a:xfrm>
          <a:prstGeom prst="rect">
            <a:avLst/>
          </a:prstGeom>
        </p:spPr>
        <p:txBody>
          <a:bodyPr wrap="none">
            <a:spAutoFit/>
          </a:bodyPr>
          <a:lstStyle/>
          <a:p>
            <a:r>
              <a:rPr lang="is-IS" altLang="zh-CN" b="1" dirty="0" smtClean="0">
                <a:solidFill>
                  <a:prstClr val="black"/>
                </a:solidFill>
                <a:latin typeface="ArialMT" charset="0"/>
              </a:rPr>
              <a:t>X.W. Kang, </a:t>
            </a:r>
            <a:r>
              <a:rPr lang="is-IS" altLang="zh-CN" b="1" dirty="0" smtClean="0">
                <a:solidFill>
                  <a:srgbClr val="FF0000"/>
                </a:solidFill>
                <a:latin typeface="ArialMT" charset="0"/>
              </a:rPr>
              <a:t>HBL,</a:t>
            </a:r>
            <a:r>
              <a:rPr lang="is-IS" altLang="zh-CN" b="1" dirty="0" smtClean="0">
                <a:solidFill>
                  <a:prstClr val="black"/>
                </a:solidFill>
                <a:latin typeface="ArialMT" charset="0"/>
              </a:rPr>
              <a:t> G.R. Lu and A. Datta Int.J.Mod.Phys</a:t>
            </a:r>
            <a:r>
              <a:rPr lang="is-IS" altLang="zh-CN" b="1" dirty="0">
                <a:solidFill>
                  <a:prstClr val="black"/>
                </a:solidFill>
                <a:latin typeface="ArialMT" charset="0"/>
              </a:rPr>
              <a:t>. A26 (2011) 2523</a:t>
            </a:r>
            <a:endParaRPr lang="zh-CN" altLang="en-US" dirty="0"/>
          </a:p>
        </p:txBody>
      </p:sp>
      <p:pic>
        <p:nvPicPr>
          <p:cNvPr id="5" name="图片 4"/>
          <p:cNvPicPr>
            <a:picLocks noChangeAspect="1"/>
          </p:cNvPicPr>
          <p:nvPr/>
        </p:nvPicPr>
        <p:blipFill>
          <a:blip r:embed="rId3"/>
          <a:stretch>
            <a:fillRect/>
          </a:stretch>
        </p:blipFill>
        <p:spPr>
          <a:xfrm>
            <a:off x="773619" y="1265023"/>
            <a:ext cx="2880765" cy="1166892"/>
          </a:xfrm>
          <a:prstGeom prst="rect">
            <a:avLst/>
          </a:prstGeom>
        </p:spPr>
      </p:pic>
      <p:pic>
        <p:nvPicPr>
          <p:cNvPr id="6" name="图片 5"/>
          <p:cNvPicPr>
            <a:picLocks noChangeAspect="1"/>
          </p:cNvPicPr>
          <p:nvPr/>
        </p:nvPicPr>
        <p:blipFill>
          <a:blip r:embed="rId4"/>
          <a:stretch>
            <a:fillRect/>
          </a:stretch>
        </p:blipFill>
        <p:spPr>
          <a:xfrm>
            <a:off x="647522" y="2891775"/>
            <a:ext cx="3583778" cy="1271663"/>
          </a:xfrm>
          <a:prstGeom prst="rect">
            <a:avLst/>
          </a:prstGeom>
        </p:spPr>
      </p:pic>
      <p:pic>
        <p:nvPicPr>
          <p:cNvPr id="7" name="图片 6"/>
          <p:cNvPicPr>
            <a:picLocks noChangeAspect="1"/>
          </p:cNvPicPr>
          <p:nvPr/>
        </p:nvPicPr>
        <p:blipFill>
          <a:blip r:embed="rId5"/>
          <a:stretch>
            <a:fillRect/>
          </a:stretch>
        </p:blipFill>
        <p:spPr>
          <a:xfrm>
            <a:off x="773619" y="4324446"/>
            <a:ext cx="2455964" cy="335707"/>
          </a:xfrm>
          <a:prstGeom prst="rect">
            <a:avLst/>
          </a:prstGeom>
        </p:spPr>
      </p:pic>
      <p:pic>
        <p:nvPicPr>
          <p:cNvPr id="8" name="图片 7"/>
          <p:cNvPicPr>
            <a:picLocks noChangeAspect="1"/>
          </p:cNvPicPr>
          <p:nvPr/>
        </p:nvPicPr>
        <p:blipFill>
          <a:blip r:embed="rId6"/>
          <a:stretch>
            <a:fillRect/>
          </a:stretch>
        </p:blipFill>
        <p:spPr>
          <a:xfrm>
            <a:off x="336237" y="5191192"/>
            <a:ext cx="4566504" cy="610029"/>
          </a:xfrm>
          <a:prstGeom prst="rect">
            <a:avLst/>
          </a:prstGeom>
        </p:spPr>
      </p:pic>
      <mc:AlternateContent xmlns:mc="http://schemas.openxmlformats.org/markup-compatibility/2006" xmlns:a14="http://schemas.microsoft.com/office/drawing/2010/main">
        <mc:Choice Requires="a14">
          <p:sp>
            <p:nvSpPr>
              <p:cNvPr id="11" name="文本框 10"/>
              <p:cNvSpPr txBox="1"/>
              <p:nvPr/>
            </p:nvSpPr>
            <p:spPr>
              <a:xfrm>
                <a:off x="4897141" y="1476988"/>
                <a:ext cx="1224246" cy="400110"/>
              </a:xfrm>
              <a:prstGeom prst="rect">
                <a:avLst/>
              </a:prstGeom>
              <a:solidFill>
                <a:schemeClr val="accent4">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b="1" i="1" smtClean="0">
                              <a:solidFill>
                                <a:srgbClr val="FF0000"/>
                              </a:solidFill>
                              <a:latin typeface="Cambria Math" charset="0"/>
                            </a:rPr>
                          </m:ctrlPr>
                        </m:sSubPr>
                        <m:e>
                          <m:r>
                            <a:rPr kumimoji="1" lang="el-GR" altLang="zh-CN" sz="2000" b="1" i="1" smtClean="0">
                              <a:solidFill>
                                <a:srgbClr val="FF0000"/>
                              </a:solidFill>
                              <a:latin typeface="Cambria Math" charset="0"/>
                              <a:ea typeface="Cambria Math" charset="0"/>
                              <a:cs typeface="Cambria Math" charset="0"/>
                            </a:rPr>
                            <m:t>𝜦</m:t>
                          </m:r>
                        </m:e>
                        <m:sub>
                          <m:r>
                            <a:rPr kumimoji="1" lang="en-US" altLang="zh-CN" sz="2000" b="1" i="1" smtClean="0">
                              <a:solidFill>
                                <a:srgbClr val="FF0000"/>
                              </a:solidFill>
                              <a:latin typeface="Cambria Math" charset="0"/>
                            </a:rPr>
                            <m:t>𝒄</m:t>
                          </m:r>
                        </m:sub>
                      </m:sSub>
                      <m:r>
                        <a:rPr kumimoji="1" lang="is-IS" altLang="zh-CN" sz="2000" b="1" i="1" smtClean="0">
                          <a:solidFill>
                            <a:srgbClr val="FF0000"/>
                          </a:solidFill>
                          <a:latin typeface="Cambria Math" charset="0"/>
                          <a:ea typeface="Cambria Math" charset="0"/>
                          <a:cs typeface="Cambria Math" charset="0"/>
                        </a:rPr>
                        <m:t>→</m:t>
                      </m:r>
                      <m:r>
                        <a:rPr kumimoji="1" lang="en-US" altLang="zh-CN" sz="2000" b="1" i="1" smtClean="0">
                          <a:solidFill>
                            <a:srgbClr val="FF0000"/>
                          </a:solidFill>
                          <a:latin typeface="Cambria Math" charset="0"/>
                          <a:ea typeface="Cambria Math" charset="0"/>
                          <a:cs typeface="Cambria Math" charset="0"/>
                        </a:rPr>
                        <m:t>𝑩𝑽</m:t>
                      </m:r>
                    </m:oMath>
                  </m:oMathPara>
                </a14:m>
                <a:endParaRPr kumimoji="1" lang="zh-CN" altLang="en-US" sz="2000" b="1" dirty="0">
                  <a:solidFill>
                    <a:srgbClr val="FF0000"/>
                  </a:solidFill>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4897141" y="1476988"/>
                <a:ext cx="1224246" cy="400110"/>
              </a:xfrm>
              <a:prstGeom prst="rect">
                <a:avLst/>
              </a:prstGeom>
              <a:blipFill rotWithShape="0">
                <a:blip r:embed="rId7"/>
                <a:stretch>
                  <a:fillRect/>
                </a:stretch>
              </a:blipFill>
            </p:spPr>
            <p:txBody>
              <a:bodyPr/>
              <a:lstStyle/>
              <a:p>
                <a:r>
                  <a:rPr lang="zh-CN" altLang="en-US">
                    <a:noFill/>
                  </a:rPr>
                  <a:t> </a:t>
                </a:r>
              </a:p>
            </p:txBody>
          </p:sp>
        </mc:Fallback>
      </mc:AlternateContent>
      <p:sp>
        <p:nvSpPr>
          <p:cNvPr id="12" name="文本框 11"/>
          <p:cNvSpPr txBox="1"/>
          <p:nvPr/>
        </p:nvSpPr>
        <p:spPr>
          <a:xfrm>
            <a:off x="219509" y="2412458"/>
            <a:ext cx="3055965" cy="400110"/>
          </a:xfrm>
          <a:prstGeom prst="rect">
            <a:avLst/>
          </a:prstGeom>
          <a:noFill/>
        </p:spPr>
        <p:txBody>
          <a:bodyPr wrap="none" rtlCol="0">
            <a:spAutoFit/>
          </a:bodyPr>
          <a:lstStyle/>
          <a:p>
            <a:r>
              <a:rPr kumimoji="1" lang="en-US" altLang="zh-CN" sz="2000" b="1" dirty="0" smtClean="0">
                <a:solidFill>
                  <a:srgbClr val="FF0000"/>
                </a:solidFill>
              </a:rPr>
              <a:t>Triple product asymmetry: </a:t>
            </a:r>
            <a:endParaRPr kumimoji="1" lang="zh-CN" altLang="en-US" sz="2000" b="1" dirty="0">
              <a:solidFill>
                <a:srgbClr val="FF0000"/>
              </a:solidFill>
            </a:endParaRPr>
          </a:p>
        </p:txBody>
      </p:sp>
      <p:sp>
        <p:nvSpPr>
          <p:cNvPr id="13" name="文本框 12"/>
          <p:cNvSpPr txBox="1"/>
          <p:nvPr/>
        </p:nvSpPr>
        <p:spPr>
          <a:xfrm>
            <a:off x="122229" y="967447"/>
            <a:ext cx="3840410" cy="400110"/>
          </a:xfrm>
          <a:prstGeom prst="rect">
            <a:avLst/>
          </a:prstGeom>
          <a:noFill/>
        </p:spPr>
        <p:txBody>
          <a:bodyPr wrap="none" rtlCol="0">
            <a:spAutoFit/>
          </a:bodyPr>
          <a:lstStyle/>
          <a:p>
            <a:r>
              <a:rPr kumimoji="1" lang="en-US" altLang="zh-CN" sz="2000" b="1" dirty="0" smtClean="0">
                <a:solidFill>
                  <a:srgbClr val="FF0000"/>
                </a:solidFill>
              </a:rPr>
              <a:t>CPV from asymmetry parameters: </a:t>
            </a:r>
            <a:endParaRPr kumimoji="1" lang="zh-CN" altLang="en-US" sz="2000" b="1" dirty="0">
              <a:solidFill>
                <a:srgbClr val="FF0000"/>
              </a:solidFill>
            </a:endParaRPr>
          </a:p>
        </p:txBody>
      </p:sp>
      <mc:AlternateContent xmlns:mc="http://schemas.openxmlformats.org/markup-compatibility/2006" xmlns:a14="http://schemas.microsoft.com/office/drawing/2010/main">
        <mc:Choice Requires="a14">
          <p:sp>
            <p:nvSpPr>
              <p:cNvPr id="14" name="文本框 13"/>
              <p:cNvSpPr txBox="1"/>
              <p:nvPr/>
            </p:nvSpPr>
            <p:spPr>
              <a:xfrm>
                <a:off x="5422483" y="5248888"/>
                <a:ext cx="6376233" cy="1200329"/>
              </a:xfrm>
              <a:prstGeom prst="rect">
                <a:avLst/>
              </a:prstGeom>
              <a:noFill/>
            </p:spPr>
            <p:txBody>
              <a:bodyPr wrap="none" rtlCol="0">
                <a:spAutoFit/>
              </a:bodyPr>
              <a:lstStyle/>
              <a:p>
                <a:r>
                  <a:rPr kumimoji="1" lang="en-US" altLang="zh-CN" sz="2400" b="1" dirty="0" smtClean="0">
                    <a:solidFill>
                      <a:srgbClr val="FF0000"/>
                    </a:solidFill>
                  </a:rPr>
                  <a:t>Sensitivities of CPV from triple products: </a:t>
                </a:r>
              </a:p>
              <a:p>
                <a:r>
                  <a:rPr kumimoji="1" lang="en-US" altLang="zh-CN" sz="2400" b="1" dirty="0">
                    <a:solidFill>
                      <a:srgbClr val="FF0000"/>
                    </a:solidFill>
                  </a:rPr>
                  <a:t> </a:t>
                </a:r>
                <a:r>
                  <a:rPr kumimoji="1" lang="en-US" altLang="zh-CN" sz="2400" b="1" dirty="0" smtClean="0">
                    <a:solidFill>
                      <a:srgbClr val="FF0000"/>
                    </a:solidFill>
                  </a:rPr>
                  <a:t>           2.3 million </a:t>
                </a:r>
                <a14:m>
                  <m:oMath xmlns:m="http://schemas.openxmlformats.org/officeDocument/2006/math">
                    <m:sSub>
                      <m:sSubPr>
                        <m:ctrlPr>
                          <a:rPr kumimoji="1" lang="en-US" altLang="zh-CN" sz="2400" b="1" i="1" smtClean="0">
                            <a:solidFill>
                              <a:srgbClr val="FF0000"/>
                            </a:solidFill>
                            <a:latin typeface="Cambria Math" charset="0"/>
                          </a:rPr>
                        </m:ctrlPr>
                      </m:sSubPr>
                      <m:e>
                        <m:r>
                          <a:rPr kumimoji="1" lang="el-GR" altLang="zh-CN" sz="2400" b="1" i="1" smtClean="0">
                            <a:solidFill>
                              <a:srgbClr val="FF0000"/>
                            </a:solidFill>
                            <a:latin typeface="Cambria Math" charset="0"/>
                            <a:ea typeface="Cambria Math" charset="0"/>
                            <a:cs typeface="Cambria Math" charset="0"/>
                          </a:rPr>
                          <m:t>𝜦</m:t>
                        </m:r>
                      </m:e>
                      <m:sub>
                        <m:r>
                          <a:rPr kumimoji="1" lang="en-US" altLang="zh-CN" sz="2400" b="1" i="1" smtClean="0">
                            <a:solidFill>
                              <a:srgbClr val="FF0000"/>
                            </a:solidFill>
                            <a:latin typeface="Cambria Math" charset="0"/>
                          </a:rPr>
                          <m:t>𝒄</m:t>
                        </m:r>
                      </m:sub>
                    </m:sSub>
                    <m:r>
                      <a:rPr kumimoji="1" lang="en-US" altLang="zh-CN" sz="2400" b="1" i="1" smtClean="0">
                        <a:solidFill>
                          <a:srgbClr val="FF0000"/>
                        </a:solidFill>
                        <a:latin typeface="Cambria Math" charset="0"/>
                      </a:rPr>
                      <m:t> </m:t>
                    </m:r>
                    <m:r>
                      <a:rPr kumimoji="1" lang="zh-CN" altLang="en-US" sz="2400" b="1" i="1" smtClean="0">
                        <a:solidFill>
                          <a:srgbClr val="FF0000"/>
                        </a:solidFill>
                        <a:latin typeface="Cambria Math" charset="0"/>
                      </a:rPr>
                      <m:t> </m:t>
                    </m:r>
                    <m:r>
                      <a:rPr kumimoji="1" lang="en-US" altLang="zh-CN" sz="2400" b="1" i="1" smtClean="0">
                        <a:solidFill>
                          <a:srgbClr val="FF0000"/>
                        </a:solidFill>
                        <a:latin typeface="Cambria Math" charset="0"/>
                      </a:rPr>
                      <m:t>𝒑𝒂𝒊𝒓𝒔</m:t>
                    </m:r>
                    <m:r>
                      <a:rPr kumimoji="1" lang="en-US" altLang="zh-CN" sz="2400" b="1" i="1" smtClean="0">
                        <a:solidFill>
                          <a:srgbClr val="FF0000"/>
                        </a:solidFill>
                        <a:latin typeface="Cambria Math" charset="0"/>
                      </a:rPr>
                      <m:t>  </m:t>
                    </m:r>
                    <m:r>
                      <a:rPr kumimoji="1" lang="en-US" altLang="zh-CN" sz="2400" b="1" i="1" smtClean="0">
                        <a:solidFill>
                          <a:srgbClr val="FF0000"/>
                        </a:solidFill>
                        <a:latin typeface="Cambria Math" charset="0"/>
                      </a:rPr>
                      <m:t>𝒂𝒕</m:t>
                    </m:r>
                    <m:r>
                      <a:rPr kumimoji="1" lang="en-US" altLang="zh-CN" sz="2400" b="1" i="1" smtClean="0">
                        <a:solidFill>
                          <a:srgbClr val="FF0000"/>
                        </a:solidFill>
                        <a:latin typeface="Cambria Math" charset="0"/>
                      </a:rPr>
                      <m:t> </m:t>
                    </m:r>
                    <m:r>
                      <a:rPr kumimoji="1" lang="en-US" altLang="zh-CN" sz="2400" b="1" i="1" smtClean="0">
                        <a:solidFill>
                          <a:srgbClr val="FF0000"/>
                        </a:solidFill>
                        <a:latin typeface="Cambria Math" charset="0"/>
                      </a:rPr>
                      <m:t>𝑩𝑬𝑺𝑰𝑰𝑰</m:t>
                    </m:r>
                    <m:r>
                      <a:rPr kumimoji="1" lang="en-US" altLang="zh-CN" sz="2400" b="1" i="1" smtClean="0">
                        <a:solidFill>
                          <a:srgbClr val="FF0000"/>
                        </a:solidFill>
                        <a:latin typeface="Cambria Math" charset="0"/>
                      </a:rPr>
                      <m:t> </m:t>
                    </m:r>
                  </m:oMath>
                </a14:m>
                <a:endParaRPr kumimoji="1" lang="en-US" altLang="zh-CN" sz="2400" b="1" dirty="0" smtClean="0">
                  <a:solidFill>
                    <a:srgbClr val="FF0000"/>
                  </a:solidFill>
                </a:endParaRPr>
              </a:p>
              <a:p>
                <a:r>
                  <a:rPr kumimoji="1" lang="en-US" altLang="zh-CN" sz="2400" b="1" dirty="0" smtClean="0">
                    <a:solidFill>
                      <a:srgbClr val="FF0000"/>
                    </a:solidFill>
                  </a:rPr>
                  <a:t>            2.0 billion </a:t>
                </a:r>
                <a14:m>
                  <m:oMath xmlns:m="http://schemas.openxmlformats.org/officeDocument/2006/math">
                    <m:sSub>
                      <m:sSubPr>
                        <m:ctrlPr>
                          <a:rPr kumimoji="1" lang="en-US" altLang="zh-CN" sz="2400" b="1" i="1">
                            <a:solidFill>
                              <a:srgbClr val="FF0000"/>
                            </a:solidFill>
                            <a:latin typeface="Cambria Math" charset="0"/>
                          </a:rPr>
                        </m:ctrlPr>
                      </m:sSubPr>
                      <m:e>
                        <m:r>
                          <a:rPr kumimoji="1" lang="el-GR" altLang="zh-CN" sz="2400" b="1" i="1">
                            <a:solidFill>
                              <a:srgbClr val="FF0000"/>
                            </a:solidFill>
                            <a:latin typeface="Cambria Math" charset="0"/>
                            <a:ea typeface="Cambria Math" charset="0"/>
                            <a:cs typeface="Cambria Math" charset="0"/>
                          </a:rPr>
                          <m:t>𝜦</m:t>
                        </m:r>
                      </m:e>
                      <m:sub>
                        <m:r>
                          <a:rPr kumimoji="1" lang="en-US" altLang="zh-CN" sz="2400" b="1" i="1">
                            <a:solidFill>
                              <a:srgbClr val="FF0000"/>
                            </a:solidFill>
                            <a:latin typeface="Cambria Math" charset="0"/>
                          </a:rPr>
                          <m:t>𝒄</m:t>
                        </m:r>
                      </m:sub>
                    </m:sSub>
                    <m:r>
                      <a:rPr kumimoji="1" lang="en-US" altLang="zh-CN" sz="2400" b="1" i="1">
                        <a:solidFill>
                          <a:srgbClr val="FF0000"/>
                        </a:solidFill>
                        <a:latin typeface="Cambria Math" charset="0"/>
                      </a:rPr>
                      <m:t> </m:t>
                    </m:r>
                    <m:r>
                      <a:rPr kumimoji="1" lang="zh-CN" altLang="en-US" sz="2400" b="1" i="1">
                        <a:solidFill>
                          <a:srgbClr val="FF0000"/>
                        </a:solidFill>
                        <a:latin typeface="Cambria Math" charset="0"/>
                      </a:rPr>
                      <m:t> </m:t>
                    </m:r>
                    <m:r>
                      <a:rPr kumimoji="1" lang="en-US" altLang="zh-CN" sz="2400" b="1" i="1">
                        <a:solidFill>
                          <a:srgbClr val="FF0000"/>
                        </a:solidFill>
                        <a:latin typeface="Cambria Math" charset="0"/>
                      </a:rPr>
                      <m:t>𝒑𝒂𝒊𝒓𝒔</m:t>
                    </m:r>
                    <m:r>
                      <a:rPr kumimoji="1" lang="en-US" altLang="zh-CN" sz="2400" b="1" i="1">
                        <a:solidFill>
                          <a:srgbClr val="FF0000"/>
                        </a:solidFill>
                        <a:latin typeface="Cambria Math" charset="0"/>
                      </a:rPr>
                      <m:t> </m:t>
                    </m:r>
                  </m:oMath>
                </a14:m>
                <a:r>
                  <a:rPr kumimoji="1" lang="en-US" altLang="zh-CN" sz="2400" b="1" dirty="0" smtClean="0">
                    <a:solidFill>
                      <a:srgbClr val="FF0000"/>
                    </a:solidFill>
                  </a:rPr>
                  <a:t> at STCF :  10</a:t>
                </a:r>
                <a:r>
                  <a:rPr kumimoji="1" lang="en-US" altLang="zh-CN" sz="2400" b="1" baseline="30000" dirty="0" smtClean="0">
                    <a:solidFill>
                      <a:srgbClr val="FF0000"/>
                    </a:solidFill>
                  </a:rPr>
                  <a:t>-3</a:t>
                </a:r>
                <a:r>
                  <a:rPr kumimoji="1" lang="en-US" altLang="zh-CN" sz="2400" b="1" dirty="0" smtClean="0">
                    <a:solidFill>
                      <a:srgbClr val="FF0000"/>
                    </a:solidFill>
                  </a:rPr>
                  <a:t> – 10</a:t>
                </a:r>
                <a:r>
                  <a:rPr kumimoji="1" lang="en-US" altLang="zh-CN" sz="2400" b="1" baseline="30000" dirty="0" smtClean="0">
                    <a:solidFill>
                      <a:srgbClr val="FF0000"/>
                    </a:solidFill>
                  </a:rPr>
                  <a:t>-4</a:t>
                </a:r>
                <a:endParaRPr kumimoji="1" lang="zh-CN" altLang="en-US" sz="2400" b="1" baseline="30000" dirty="0">
                  <a:solidFill>
                    <a:srgbClr val="FF0000"/>
                  </a:solidFill>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5422483" y="5248888"/>
                <a:ext cx="6376233" cy="1200329"/>
              </a:xfrm>
              <a:prstGeom prst="rect">
                <a:avLst/>
              </a:prstGeom>
              <a:blipFill rotWithShape="0">
                <a:blip r:embed="rId8"/>
                <a:stretch>
                  <a:fillRect l="-1531" t="-9137" b="-497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060167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207" y="-115323"/>
            <a:ext cx="10515600" cy="921235"/>
          </a:xfrm>
        </p:spPr>
        <p:txBody>
          <a:bodyPr/>
          <a:lstStyle/>
          <a:p>
            <a:pPr algn="ctr"/>
            <a:r>
              <a:rPr lang="en-US" b="1" dirty="0" smtClean="0">
                <a:latin typeface="+mn-lt"/>
                <a:ea typeface="Comic Sans MS" charset="0"/>
                <a:cs typeface="Comic Sans MS" charset="0"/>
              </a:rPr>
              <a:t>summary</a:t>
            </a:r>
            <a:endParaRPr lang="en-US" b="1" dirty="0">
              <a:latin typeface="+mn-lt"/>
              <a:ea typeface="Comic Sans MS" charset="0"/>
              <a:cs typeface="Comic Sans MS" charset="0"/>
            </a:endParaRPr>
          </a:p>
        </p:txBody>
      </p:sp>
      <mc:AlternateContent xmlns:mc="http://schemas.openxmlformats.org/markup-compatibility/2006">
        <mc:Choice xmlns:a14="http://schemas.microsoft.com/office/drawing/2010/main" Requires="a14">
          <p:sp>
            <p:nvSpPr>
              <p:cNvPr id="4" name="TextBox 3"/>
              <p:cNvSpPr txBox="1"/>
              <p:nvPr/>
            </p:nvSpPr>
            <p:spPr>
              <a:xfrm>
                <a:off x="981559" y="1022888"/>
                <a:ext cx="10467224" cy="3662541"/>
              </a:xfrm>
              <a:prstGeom prst="rect">
                <a:avLst/>
              </a:prstGeom>
              <a:noFill/>
            </p:spPr>
            <p:txBody>
              <a:bodyPr wrap="none" rtlCol="0">
                <a:spAutoFit/>
              </a:bodyPr>
              <a:lstStyle/>
              <a:p>
                <a:r>
                  <a:rPr lang="en-US" sz="2400" b="1" dirty="0" smtClean="0"/>
                  <a:t>Hyperon polarization in J/</a:t>
                </a:r>
                <a:r>
                  <a:rPr lang="en-US" sz="2400" b="1" dirty="0" smtClean="0">
                    <a:latin typeface="Symbol" charset="2"/>
                    <a:ea typeface="Symbol" charset="2"/>
                    <a:cs typeface="Symbol" charset="2"/>
                  </a:rPr>
                  <a:t>y </a:t>
                </a:r>
                <a:r>
                  <a:rPr lang="en-US" sz="2400" b="1" dirty="0" smtClean="0"/>
                  <a:t>(</a:t>
                </a:r>
                <a:r>
                  <a:rPr lang="en-US" sz="2400" b="1" dirty="0" smtClean="0">
                    <a:latin typeface="Symbol" charset="2"/>
                    <a:ea typeface="Symbol" charset="2"/>
                    <a:cs typeface="Symbol" charset="2"/>
                  </a:rPr>
                  <a:t>y</a:t>
                </a:r>
                <a:r>
                  <a:rPr lang="en-US" sz="2400" b="1" dirty="0" smtClean="0"/>
                  <a:t>’) decays</a:t>
                </a:r>
                <a:r>
                  <a:rPr lang="en-US" sz="2000" b="1" dirty="0" smtClean="0"/>
                  <a:t> </a:t>
                </a:r>
                <a:r>
                  <a:rPr lang="en-US" sz="2000" b="1" dirty="0" smtClean="0">
                    <a:sym typeface="Wingdings"/>
                  </a:rPr>
                  <a:t> </a:t>
                </a:r>
                <a:r>
                  <a:rPr lang="en-US" sz="2400" b="1" dirty="0" smtClean="0">
                    <a:sym typeface="Wingdings"/>
                  </a:rPr>
                  <a:t>new way to study CPV</a:t>
                </a:r>
              </a:p>
              <a:p>
                <a:r>
                  <a:rPr lang="en-US" sz="2200" b="1" dirty="0">
                    <a:sym typeface="Wingdings"/>
                  </a:rPr>
                  <a:t>	 complementary to CPV studies with </a:t>
                </a:r>
                <a:r>
                  <a:rPr lang="en-US" sz="2200" b="1" dirty="0" smtClean="0">
                    <a:sym typeface="Wingdings"/>
                  </a:rPr>
                  <a:t>Kaons</a:t>
                </a:r>
              </a:p>
              <a:p>
                <a:r>
                  <a:rPr lang="en-US" sz="2200" b="1" dirty="0" smtClean="0">
                    <a:sym typeface="Wingdings"/>
                  </a:rPr>
                  <a:t>	 BESIII as already rewritten the PDG book for </a:t>
                </a:r>
                <a:r>
                  <a:rPr lang="en-US" sz="2200" b="1" dirty="0" smtClean="0">
                    <a:latin typeface="Symbol" charset="2"/>
                    <a:ea typeface="Symbol" charset="2"/>
                    <a:cs typeface="Symbol" charset="2"/>
                    <a:sym typeface="Wingdings"/>
                  </a:rPr>
                  <a:t>L</a:t>
                </a:r>
                <a:r>
                  <a:rPr lang="en-US" sz="2200" b="1" dirty="0" smtClean="0">
                    <a:sym typeface="Wingdings"/>
                  </a:rPr>
                  <a:t> decays</a:t>
                </a:r>
              </a:p>
              <a:p>
                <a:r>
                  <a:rPr lang="en-US" sz="2200" b="1" dirty="0">
                    <a:sym typeface="Wingdings"/>
                  </a:rPr>
                  <a:t>	</a:t>
                </a:r>
                <a:r>
                  <a:rPr lang="en-US" sz="2200" b="1" dirty="0" smtClean="0">
                    <a:sym typeface="Wingdings"/>
                  </a:rPr>
                  <a:t> about to do the same for </a:t>
                </a:r>
                <a:r>
                  <a:rPr lang="en-US" sz="2200" b="1" dirty="0" smtClean="0">
                    <a:latin typeface="Symbol" charset="2"/>
                    <a:ea typeface="Symbol" charset="2"/>
                    <a:cs typeface="Symbol" charset="2"/>
                    <a:sym typeface="Wingdings"/>
                  </a:rPr>
                  <a:t>X</a:t>
                </a:r>
                <a:r>
                  <a:rPr lang="en-US" sz="2200" b="1" dirty="0" smtClean="0">
                    <a:sym typeface="Wingdings"/>
                  </a:rPr>
                  <a:t> /</a:t>
                </a:r>
                <a14:m>
                  <m:oMath xmlns:m="http://schemas.openxmlformats.org/officeDocument/2006/math">
                    <m:r>
                      <a:rPr lang="en-US" sz="2200" b="1" i="1" smtClean="0">
                        <a:latin typeface="Cambria Math" charset="0"/>
                        <a:ea typeface="Cambria Math" charset="0"/>
                        <a:cs typeface="Cambria Math" charset="0"/>
                        <a:sym typeface="Wingdings"/>
                      </a:rPr>
                      <m:t>𝚺</m:t>
                    </m:r>
                    <m:r>
                      <a:rPr lang="en-US" sz="2200" b="1" i="1" baseline="30000" smtClean="0">
                        <a:latin typeface="Cambria Math" charset="0"/>
                        <a:ea typeface="Cambria Math" charset="0"/>
                        <a:cs typeface="Cambria Math" charset="0"/>
                        <a:sym typeface="Wingdings"/>
                      </a:rPr>
                      <m:t>+</m:t>
                    </m:r>
                    <m:r>
                      <a:rPr lang="en-US" sz="2200" b="1" i="1" smtClean="0">
                        <a:latin typeface="Cambria Math" charset="0"/>
                        <a:ea typeface="Cambria Math" charset="0"/>
                        <a:cs typeface="Cambria Math" charset="0"/>
                        <a:sym typeface="Wingdings"/>
                      </a:rPr>
                      <m:t> </m:t>
                    </m:r>
                  </m:oMath>
                </a14:m>
                <a:r>
                  <a:rPr lang="en-US" sz="2200" b="1" dirty="0" smtClean="0">
                    <a:sym typeface="Wingdings"/>
                  </a:rPr>
                  <a:t>decays</a:t>
                </a:r>
              </a:p>
              <a:p>
                <a:r>
                  <a:rPr lang="en-US" sz="2200" b="1" dirty="0">
                    <a:sym typeface="Wingdings"/>
                  </a:rPr>
                  <a:t>	</a:t>
                </a:r>
                <a:r>
                  <a:rPr lang="en-US" sz="2200" b="1" dirty="0" smtClean="0">
                    <a:sym typeface="Wingdings"/>
                  </a:rPr>
                  <a:t> good opportunities for </a:t>
                </a:r>
                <a:r>
                  <a:rPr lang="en-US" sz="2200" b="1" dirty="0" smtClean="0">
                    <a:latin typeface="Symbol" charset="2"/>
                    <a:ea typeface="Symbol" charset="2"/>
                    <a:cs typeface="Symbol" charset="2"/>
                    <a:sym typeface="Wingdings"/>
                  </a:rPr>
                  <a:t>Da</a:t>
                </a:r>
                <a:r>
                  <a:rPr lang="en-US" sz="2200" b="1" dirty="0" smtClean="0">
                    <a:sym typeface="Wingdings"/>
                  </a:rPr>
                  <a:t> measurements with</a:t>
                </a:r>
                <a:r>
                  <a:rPr lang="en-US" sz="2200" b="1" dirty="0" smtClean="0">
                    <a:latin typeface="Symbol" charset="2"/>
                    <a:ea typeface="Symbol" charset="2"/>
                    <a:cs typeface="Symbol" charset="2"/>
                    <a:sym typeface="Wingdings"/>
                  </a:rPr>
                  <a:t> S</a:t>
                </a:r>
                <a:r>
                  <a:rPr lang="en-US" sz="2200" b="1" baseline="30000" dirty="0" smtClean="0">
                    <a:latin typeface="Symbol" charset="2"/>
                    <a:ea typeface="Symbol" charset="2"/>
                    <a:cs typeface="Symbol" charset="2"/>
                    <a:sym typeface="Wingdings"/>
                  </a:rPr>
                  <a:t>+</a:t>
                </a:r>
              </a:p>
              <a:p>
                <a:pPr marL="342900" indent="-342900">
                  <a:buFont typeface="Symbol" charset="2"/>
                  <a:buChar char=" "/>
                </a:pPr>
                <a:r>
                  <a:rPr lang="en-US" altLang="zh-CN" sz="2200" b="1" dirty="0" smtClean="0">
                    <a:sym typeface="Wingdings"/>
                  </a:rPr>
                  <a:t>          </a:t>
                </a:r>
                <a14:m>
                  <m:oMath xmlns:m="http://schemas.openxmlformats.org/officeDocument/2006/math">
                    <m:sSup>
                      <m:sSupPr>
                        <m:ctrlPr>
                          <a:rPr lang="en-US" altLang="zh-CN" sz="2200" b="1" i="1" smtClean="0">
                            <a:latin typeface="Cambria Math" charset="0"/>
                            <a:sym typeface="Wingdings"/>
                          </a:rPr>
                        </m:ctrlPr>
                      </m:sSupPr>
                      <m:e>
                        <m:r>
                          <a:rPr lang="en-US" altLang="zh-CN" sz="2200" b="1" i="1" smtClean="0">
                            <a:latin typeface="Cambria Math" charset="0"/>
                            <a:ea typeface="Cambria Math" charset="0"/>
                            <a:cs typeface="Cambria Math" charset="0"/>
                            <a:sym typeface="Wingdings"/>
                          </a:rPr>
                          <m:t>𝚺</m:t>
                        </m:r>
                      </m:e>
                      <m:sup>
                        <m:r>
                          <a:rPr lang="en-US" altLang="zh-CN" sz="2200" b="1" i="1" smtClean="0">
                            <a:latin typeface="Cambria Math" charset="0"/>
                            <a:ea typeface="Cambria Math" charset="0"/>
                            <a:cs typeface="Cambria Math" charset="0"/>
                            <a:sym typeface="Wingdings"/>
                          </a:rPr>
                          <m:t>−</m:t>
                        </m:r>
                      </m:sup>
                    </m:sSup>
                  </m:oMath>
                </a14:m>
                <a:r>
                  <a:rPr lang="en-US" sz="2400" b="1" dirty="0" smtClean="0">
                    <a:ea typeface="Symbol" charset="2"/>
                    <a:cs typeface="Symbol" charset="2"/>
                    <a:sym typeface="Wingdings"/>
                  </a:rPr>
                  <a:t> and  </a:t>
                </a:r>
                <a14:m>
                  <m:oMath xmlns:m="http://schemas.openxmlformats.org/officeDocument/2006/math">
                    <m:r>
                      <a:rPr lang="en-US" sz="2400" b="1" i="1" smtClean="0">
                        <a:latin typeface="Cambria Math" charset="0"/>
                        <a:ea typeface="Cambria Math" charset="0"/>
                        <a:cs typeface="Cambria Math" charset="0"/>
                        <a:sym typeface="Wingdings"/>
                      </a:rPr>
                      <m:t>𝛀</m:t>
                    </m:r>
                    <m:r>
                      <a:rPr lang="en-US" sz="2400" b="1" i="1" smtClean="0">
                        <a:latin typeface="Cambria Math" charset="0"/>
                        <a:ea typeface="Cambria Math" charset="0"/>
                        <a:cs typeface="Cambria Math" charset="0"/>
                        <a:sym typeface="Wingdings"/>
                      </a:rPr>
                      <m:t> </m:t>
                    </m:r>
                  </m:oMath>
                </a14:m>
                <a:r>
                  <a:rPr lang="en-US" sz="2400" b="1" dirty="0" smtClean="0">
                    <a:ea typeface="Symbol" charset="2"/>
                    <a:cs typeface="Symbol" charset="2"/>
                    <a:sym typeface="Wingdings"/>
                  </a:rPr>
                  <a:t> CPV measurements are </a:t>
                </a:r>
                <a:r>
                  <a:rPr lang="en-US" sz="2400" b="1" dirty="0" smtClean="0">
                    <a:ea typeface="Symbol" charset="2"/>
                    <a:cs typeface="Symbol" charset="2"/>
                    <a:sym typeface="Wingdings"/>
                  </a:rPr>
                  <a:t>probably hard</a:t>
                </a:r>
                <a:endParaRPr lang="en-US" sz="2400" b="1" dirty="0">
                  <a:ea typeface="Symbol" charset="2"/>
                  <a:cs typeface="Symbol" charset="2"/>
                  <a:sym typeface="Wingdings"/>
                </a:endParaRPr>
              </a:p>
              <a:p>
                <a:r>
                  <a:rPr lang="en-US" sz="2400" b="1" dirty="0" smtClean="0"/>
                  <a:t>Charmed </a:t>
                </a:r>
                <a:r>
                  <a:rPr lang="en-US" sz="2400" b="1" dirty="0" smtClean="0"/>
                  <a:t>baryon </a:t>
                </a:r>
              </a:p>
              <a:p>
                <a:r>
                  <a:rPr lang="en-US" sz="2400" b="1" dirty="0"/>
                  <a:t> </a:t>
                </a:r>
                <a:r>
                  <a:rPr lang="en-US" sz="2400" b="1" dirty="0" smtClean="0"/>
                  <a:t>            CPV can be accessed via both decay parameters and T-odd observables </a:t>
                </a:r>
              </a:p>
              <a:p>
                <a:r>
                  <a:rPr lang="en-US" sz="2400" b="1" dirty="0"/>
                  <a:t> </a:t>
                </a:r>
                <a:r>
                  <a:rPr lang="en-US" sz="2400" b="1" dirty="0" smtClean="0"/>
                  <a:t>            STCF will play an important role on the search for CPV in charmed baryon </a:t>
                </a:r>
              </a:p>
              <a:p>
                <a:r>
                  <a:rPr lang="en-US" sz="2400" b="1" dirty="0"/>
                  <a:t> </a:t>
                </a:r>
                <a:r>
                  <a:rPr lang="en-US" sz="2400" b="1" dirty="0" smtClean="0"/>
                  <a:t>             with quantum correlated data at charmed baryon </a:t>
                </a:r>
                <a:r>
                  <a:rPr lang="en-US" sz="2400" b="1" dirty="0" smtClean="0"/>
                  <a:t>threshold</a:t>
                </a:r>
                <a:r>
                  <a:rPr lang="en-US" sz="2400" b="1" dirty="0" smtClean="0"/>
                  <a:t>!</a:t>
                </a:r>
                <a:endParaRPr lang="en-US" sz="2400" b="1" dirty="0"/>
              </a:p>
            </p:txBody>
          </p:sp>
        </mc:Choice>
        <mc:Fallback>
          <p:sp>
            <p:nvSpPr>
              <p:cNvPr id="4" name="TextBox 3"/>
              <p:cNvSpPr txBox="1">
                <a:spLocks noRot="1" noChangeAspect="1" noMove="1" noResize="1" noEditPoints="1" noAdjustHandles="1" noChangeArrowheads="1" noChangeShapeType="1" noTextEdit="1"/>
              </p:cNvSpPr>
              <p:nvPr/>
            </p:nvSpPr>
            <p:spPr>
              <a:xfrm>
                <a:off x="981559" y="1022888"/>
                <a:ext cx="10467224" cy="3662541"/>
              </a:xfrm>
              <a:prstGeom prst="rect">
                <a:avLst/>
              </a:prstGeom>
              <a:blipFill rotWithShape="0">
                <a:blip r:embed="rId3"/>
                <a:stretch>
                  <a:fillRect l="-874" t="-1664" b="-2829"/>
                </a:stretch>
              </a:blipFill>
            </p:spPr>
            <p:txBody>
              <a:bodyPr/>
              <a:lstStyle/>
              <a:p>
                <a:r>
                  <a:rPr lang="zh-CN" altLang="en-US">
                    <a:noFill/>
                  </a:rPr>
                  <a:t> </a:t>
                </a:r>
              </a:p>
            </p:txBody>
          </p:sp>
        </mc:Fallback>
      </mc:AlternateContent>
      <p:sp>
        <p:nvSpPr>
          <p:cNvPr id="3" name="文本框 2"/>
          <p:cNvSpPr txBox="1"/>
          <p:nvPr/>
        </p:nvSpPr>
        <p:spPr>
          <a:xfrm>
            <a:off x="1119417" y="4888142"/>
            <a:ext cx="10329366" cy="523220"/>
          </a:xfrm>
          <a:prstGeom prst="rect">
            <a:avLst/>
          </a:prstGeom>
          <a:noFill/>
        </p:spPr>
        <p:txBody>
          <a:bodyPr wrap="none" rtlCol="0">
            <a:spAutoFit/>
          </a:bodyPr>
          <a:lstStyle/>
          <a:p>
            <a:r>
              <a:rPr kumimoji="1" lang="en-US" altLang="zh-CN" sz="2800" b="1" dirty="0" smtClean="0">
                <a:solidFill>
                  <a:srgbClr val="FF0000"/>
                </a:solidFill>
              </a:rPr>
              <a:t>Hyperon physics at BESIII &amp;STCF:  next new frontier for CPV studies! </a:t>
            </a:r>
            <a:endParaRPr kumimoji="1" lang="zh-CN" altLang="en-US" sz="2800" b="1" dirty="0">
              <a:solidFill>
                <a:srgbClr val="FF0000"/>
              </a:solidFill>
            </a:endParaRPr>
          </a:p>
        </p:txBody>
      </p:sp>
      <p:sp>
        <p:nvSpPr>
          <p:cNvPr id="5" name="幻灯片编号占位符 4"/>
          <p:cNvSpPr>
            <a:spLocks noGrp="1"/>
          </p:cNvSpPr>
          <p:nvPr>
            <p:ph type="sldNum" sz="quarter" idx="12"/>
          </p:nvPr>
        </p:nvSpPr>
        <p:spPr/>
        <p:txBody>
          <a:bodyPr/>
          <a:lstStyle/>
          <a:p>
            <a:fld id="{3880D999-AB6E-D04A-B8ED-211468A87D9E}" type="slidenum">
              <a:rPr kumimoji="1" lang="zh-CN" altLang="en-US" smtClean="0"/>
              <a:t>39</a:t>
            </a:fld>
            <a:endParaRPr kumimoji="1" lang="zh-CN" altLang="en-US"/>
          </a:p>
        </p:txBody>
      </p:sp>
      <p:sp>
        <p:nvSpPr>
          <p:cNvPr id="6" name="文本框 5"/>
          <p:cNvSpPr txBox="1"/>
          <p:nvPr/>
        </p:nvSpPr>
        <p:spPr>
          <a:xfrm>
            <a:off x="8610600" y="6039646"/>
            <a:ext cx="2324867" cy="646331"/>
          </a:xfrm>
          <a:prstGeom prst="rect">
            <a:avLst/>
          </a:prstGeom>
          <a:noFill/>
        </p:spPr>
        <p:txBody>
          <a:bodyPr wrap="none" rtlCol="0">
            <a:spAutoFit/>
          </a:bodyPr>
          <a:lstStyle/>
          <a:p>
            <a:r>
              <a:rPr kumimoji="1" lang="en-US" altLang="zh-CN" sz="3600" b="1" dirty="0" smtClean="0">
                <a:solidFill>
                  <a:srgbClr val="FF0000"/>
                </a:solidFill>
              </a:rPr>
              <a:t>Thank you!</a:t>
            </a:r>
            <a:endParaRPr kumimoji="1" lang="zh-CN" altLang="en-US" sz="3600" b="1" dirty="0">
              <a:solidFill>
                <a:srgbClr val="FF0000"/>
              </a:solidFill>
            </a:endParaRPr>
          </a:p>
        </p:txBody>
      </p:sp>
      <p:cxnSp>
        <p:nvCxnSpPr>
          <p:cNvPr id="10" name="直线连接符 9"/>
          <p:cNvCxnSpPr/>
          <p:nvPr/>
        </p:nvCxnSpPr>
        <p:spPr>
          <a:xfrm>
            <a:off x="4435103" y="435799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线连接符 11"/>
          <p:cNvCxnSpPr/>
          <p:nvPr/>
        </p:nvCxnSpPr>
        <p:spPr>
          <a:xfrm>
            <a:off x="4338539" y="4352455"/>
            <a:ext cx="23346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994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
            <a:ext cx="7886700" cy="589935"/>
          </a:xfrm>
        </p:spPr>
        <p:txBody>
          <a:bodyPr>
            <a:normAutofit fontScale="90000"/>
          </a:bodyPr>
          <a:lstStyle/>
          <a:p>
            <a:r>
              <a:rPr kumimoji="1" lang="en-US" altLang="zh-CN" b="1" dirty="0" smtClean="0">
                <a:solidFill>
                  <a:srgbClr val="FF0000"/>
                </a:solidFill>
                <a:latin typeface="Heiti SC Light" charset="-122"/>
                <a:ea typeface="Heiti SC Light" charset="-122"/>
                <a:cs typeface="Heiti SC Light" charset="-122"/>
              </a:rPr>
              <a:t>Why Hyperon physics at BESIII</a:t>
            </a:r>
            <a:r>
              <a:rPr kumimoji="1" lang="zh-CN" altLang="en-US" b="1" dirty="0" smtClean="0">
                <a:solidFill>
                  <a:srgbClr val="FF0000"/>
                </a:solidFill>
                <a:latin typeface="Heiti SC Light" charset="-122"/>
                <a:ea typeface="Heiti SC Light" charset="-122"/>
                <a:cs typeface="Heiti SC Light" charset="-122"/>
              </a:rPr>
              <a:t>？</a:t>
            </a:r>
            <a:endParaRPr kumimoji="1" lang="zh-CN" altLang="en-US" b="1" dirty="0">
              <a:solidFill>
                <a:srgbClr val="FF0000"/>
              </a:solidFill>
              <a:latin typeface="Heiti SC Light" charset="-122"/>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4</a:t>
            </a:fld>
            <a:endParaRPr kumimoji="1" lang="zh-CN" altLang="en-US"/>
          </a:p>
        </p:txBody>
      </p:sp>
      <p:pic>
        <p:nvPicPr>
          <p:cNvPr id="8" name="图片 7"/>
          <p:cNvPicPr>
            <a:picLocks noChangeAspect="1"/>
          </p:cNvPicPr>
          <p:nvPr/>
        </p:nvPicPr>
        <p:blipFill>
          <a:blip r:embed="rId3"/>
          <a:stretch>
            <a:fillRect/>
          </a:stretch>
        </p:blipFill>
        <p:spPr>
          <a:xfrm>
            <a:off x="261164" y="2528927"/>
            <a:ext cx="6684967" cy="4192547"/>
          </a:xfrm>
          <a:prstGeom prst="rect">
            <a:avLst/>
          </a:prstGeom>
        </p:spPr>
      </p:pic>
      <mc:AlternateContent xmlns:mc="http://schemas.openxmlformats.org/markup-compatibility/2006" xmlns:a14="http://schemas.microsoft.com/office/drawing/2010/main">
        <mc:Choice Requires="a14">
          <p:sp>
            <p:nvSpPr>
              <p:cNvPr id="10" name="文本框 9"/>
              <p:cNvSpPr txBox="1"/>
              <p:nvPr/>
            </p:nvSpPr>
            <p:spPr>
              <a:xfrm>
                <a:off x="1825540" y="589936"/>
                <a:ext cx="5250155" cy="1938992"/>
              </a:xfrm>
              <a:prstGeom prst="rect">
                <a:avLst/>
              </a:prstGeom>
              <a:solidFill>
                <a:schemeClr val="accent4">
                  <a:lumMod val="20000"/>
                  <a:lumOff val="80000"/>
                </a:schemeClr>
              </a:solidFill>
            </p:spPr>
            <p:txBody>
              <a:bodyPr wrap="none" rtlCol="0">
                <a:spAutoFit/>
              </a:bodyPr>
              <a:lstStyle/>
              <a:p>
                <a:pPr>
                  <a:lnSpc>
                    <a:spcPct val="150000"/>
                  </a:lnSpc>
                </a:pPr>
                <a:r>
                  <a:rPr kumimoji="1" lang="en-US" altLang="zh-CN" sz="2000" b="1" dirty="0" smtClean="0">
                    <a:solidFill>
                      <a:srgbClr val="FF0000"/>
                    </a:solidFill>
                    <a:latin typeface="Heiti SC Light" charset="-122"/>
                    <a:ea typeface="Heiti SC Light" charset="-122"/>
                    <a:cs typeface="Heiti SC Light" charset="-122"/>
                  </a:rPr>
                  <a:t>10 billion J/psi events collected </a:t>
                </a:r>
                <a:endParaRPr kumimoji="1" lang="zh-CN" altLang="en-US" sz="2000" b="1" dirty="0">
                  <a:solidFill>
                    <a:srgbClr val="FF0000"/>
                  </a:solidFill>
                  <a:latin typeface="Heiti SC Light" charset="-122"/>
                  <a:ea typeface="Heiti SC Light" charset="-122"/>
                  <a:cs typeface="Heiti SC Light" charset="-122"/>
                </a:endParaRPr>
              </a:p>
              <a:p>
                <a:pPr marL="342900" indent="-342900">
                  <a:lnSpc>
                    <a:spcPct val="150000"/>
                  </a:lnSpc>
                  <a:buFont typeface="Wingdings" charset="2"/>
                  <a:buChar char="Ø"/>
                </a:pPr>
                <a:r>
                  <a:rPr kumimoji="1" lang="en-US" altLang="zh-CN" sz="2000" b="1" dirty="0" smtClean="0">
                    <a:solidFill>
                      <a:srgbClr val="FF0000"/>
                    </a:solidFill>
                    <a:latin typeface="Heiti SC Light" charset="-122"/>
                    <a:ea typeface="Heiti SC Light" charset="-122"/>
                    <a:cs typeface="Heiti SC Light" charset="-122"/>
                  </a:rPr>
                  <a:t>Large BRs in  </a:t>
                </a:r>
                <a14:m>
                  <m:oMath xmlns:m="http://schemas.openxmlformats.org/officeDocument/2006/math">
                    <m:r>
                      <a:rPr lang="en-US" altLang="zh-CN" sz="2000" b="1" i="1" kern="100" smtClean="0">
                        <a:solidFill>
                          <a:srgbClr val="FF0000"/>
                        </a:solidFill>
                        <a:latin typeface="Cambria Math" charset="0"/>
                        <a:ea typeface="Heiti SC Light" charset="-122"/>
                        <a:cs typeface="Heiti SC Light" charset="-122"/>
                      </a:rPr>
                      <m:t>𝑱</m:t>
                    </m:r>
                    <m:r>
                      <a:rPr lang="en-US" altLang="zh-CN" sz="2000" b="1" i="1" kern="100" smtClean="0">
                        <a:solidFill>
                          <a:srgbClr val="FF0000"/>
                        </a:solidFill>
                        <a:latin typeface="Cambria Math" charset="0"/>
                        <a:ea typeface="Heiti SC Light" charset="-122"/>
                        <a:cs typeface="Heiti SC Light" charset="-122"/>
                      </a:rPr>
                      <m:t>/</m:t>
                    </m:r>
                    <m:r>
                      <a:rPr lang="en-US" altLang="zh-CN" sz="2000" b="1" i="1" kern="100" smtClean="0">
                        <a:solidFill>
                          <a:srgbClr val="FF0000"/>
                        </a:solidFill>
                        <a:latin typeface="Cambria Math" charset="0"/>
                        <a:ea typeface="Heiti SC Light" charset="-122"/>
                        <a:cs typeface="Heiti SC Light" charset="-122"/>
                      </a:rPr>
                      <m:t>𝝍</m:t>
                    </m:r>
                  </m:oMath>
                </a14:m>
                <a:r>
                  <a:rPr kumimoji="1" lang="en-US" altLang="zh-CN" sz="2000" b="1" dirty="0">
                    <a:solidFill>
                      <a:srgbClr val="FF0000"/>
                    </a:solidFill>
                    <a:latin typeface="Heiti SC Light" charset="-122"/>
                    <a:ea typeface="Heiti SC Light" charset="-122"/>
                    <a:cs typeface="Heiti SC Light" charset="-122"/>
                  </a:rPr>
                  <a:t> </a:t>
                </a:r>
                <a:r>
                  <a:rPr kumimoji="1" lang="en-US" altLang="zh-CN" sz="2000" b="1" dirty="0" smtClean="0">
                    <a:solidFill>
                      <a:srgbClr val="FF0000"/>
                    </a:solidFill>
                    <a:latin typeface="Heiti SC Light" charset="-122"/>
                    <a:ea typeface="Heiti SC Light" charset="-122"/>
                    <a:cs typeface="Heiti SC Light" charset="-122"/>
                  </a:rPr>
                  <a:t> decays </a:t>
                </a:r>
                <a:endParaRPr kumimoji="1" lang="zh-CN" altLang="en-US" sz="2000" b="1" dirty="0">
                  <a:solidFill>
                    <a:srgbClr val="FF0000"/>
                  </a:solidFill>
                  <a:latin typeface="Heiti SC Light" charset="-122"/>
                  <a:ea typeface="Heiti SC Light" charset="-122"/>
                  <a:cs typeface="Heiti SC Light" charset="-122"/>
                </a:endParaRPr>
              </a:p>
              <a:p>
                <a:pPr marL="342900" indent="-342900">
                  <a:lnSpc>
                    <a:spcPct val="150000"/>
                  </a:lnSpc>
                  <a:buFont typeface="Wingdings" charset="2"/>
                  <a:buChar char="Ø"/>
                </a:pPr>
                <a:r>
                  <a:rPr kumimoji="1" lang="en-US" altLang="zh-CN" sz="2000" b="1" dirty="0" smtClean="0">
                    <a:solidFill>
                      <a:srgbClr val="FF0000"/>
                    </a:solidFill>
                    <a:latin typeface="Heiti SC Light" charset="-122"/>
                    <a:ea typeface="Heiti SC Light" charset="-122"/>
                    <a:cs typeface="Heiti SC Light" charset="-122"/>
                  </a:rPr>
                  <a:t>Quantum correlated pair productions </a:t>
                </a:r>
              </a:p>
              <a:p>
                <a:pPr marL="342900" indent="-342900">
                  <a:lnSpc>
                    <a:spcPct val="150000"/>
                  </a:lnSpc>
                  <a:buFont typeface="Wingdings" charset="2"/>
                  <a:buChar char="Ø"/>
                </a:pPr>
                <a:r>
                  <a:rPr kumimoji="1" lang="en-US" altLang="zh-CN" sz="2000" b="1" dirty="0" smtClean="0">
                    <a:solidFill>
                      <a:srgbClr val="FF0000"/>
                    </a:solidFill>
                    <a:latin typeface="Heiti SC Light" charset="-122"/>
                    <a:ea typeface="Heiti SC Light" charset="-122"/>
                    <a:cs typeface="Heiti SC Light" charset="-122"/>
                  </a:rPr>
                  <a:t>Background free </a:t>
                </a:r>
                <a:endParaRPr kumimoji="1" lang="zh-CN" altLang="en-US" sz="2000" b="1" dirty="0">
                  <a:solidFill>
                    <a:srgbClr val="FF0000"/>
                  </a:solidFill>
                  <a:latin typeface="Heiti SC Light" charset="-122"/>
                  <a:ea typeface="Heiti SC Light" charset="-122"/>
                  <a:cs typeface="Heiti SC Light" charset="-122"/>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1825540" y="589936"/>
                <a:ext cx="5250155" cy="1938992"/>
              </a:xfrm>
              <a:prstGeom prst="rect">
                <a:avLst/>
              </a:prstGeom>
              <a:blipFill rotWithShape="0">
                <a:blip r:embed="rId4"/>
                <a:stretch>
                  <a:fillRect l="-1160" r="-232" b="-943"/>
                </a:stretch>
              </a:blipFill>
            </p:spPr>
            <p:txBody>
              <a:bodyPr/>
              <a:lstStyle/>
              <a:p>
                <a:r>
                  <a:rPr lang="zh-CN" altLang="en-US">
                    <a:noFill/>
                  </a:rPr>
                  <a:t> </a:t>
                </a:r>
              </a:p>
            </p:txBody>
          </p:sp>
        </mc:Fallback>
      </mc:AlternateContent>
      <p:sp>
        <p:nvSpPr>
          <p:cNvPr id="3" name="矩形 2"/>
          <p:cNvSpPr/>
          <p:nvPr/>
        </p:nvSpPr>
        <p:spPr>
          <a:xfrm>
            <a:off x="5661498" y="2528926"/>
            <a:ext cx="1459149" cy="41925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框 4"/>
          <p:cNvSpPr txBox="1"/>
          <p:nvPr/>
        </p:nvSpPr>
        <p:spPr>
          <a:xfrm>
            <a:off x="7256834" y="2120369"/>
            <a:ext cx="4113023" cy="4016484"/>
          </a:xfrm>
          <a:prstGeom prst="rect">
            <a:avLst/>
          </a:prstGeom>
          <a:noFill/>
        </p:spPr>
        <p:txBody>
          <a:bodyPr wrap="square" rtlCol="0">
            <a:spAutoFit/>
          </a:bodyPr>
          <a:lstStyle/>
          <a:p>
            <a:pPr>
              <a:lnSpc>
                <a:spcPct val="150000"/>
              </a:lnSpc>
            </a:pPr>
            <a:r>
              <a:rPr kumimoji="1" lang="en-US" altLang="zh-CN" sz="1700" b="1" dirty="0" smtClean="0">
                <a:solidFill>
                  <a:srgbClr val="FF0000"/>
                </a:solidFill>
              </a:rPr>
              <a:t>Detection </a:t>
            </a:r>
          </a:p>
          <a:p>
            <a:pPr>
              <a:lnSpc>
                <a:spcPct val="150000"/>
              </a:lnSpc>
            </a:pPr>
            <a:r>
              <a:rPr kumimoji="1" lang="en-US" altLang="zh-CN" sz="1700" b="1" dirty="0" smtClean="0">
                <a:solidFill>
                  <a:srgbClr val="FF0000"/>
                </a:solidFill>
              </a:rPr>
              <a:t>Efficiency           Number of reconstructed </a:t>
            </a:r>
            <a:endParaRPr kumimoji="1" lang="zh-CN" altLang="en-US" sz="1700" b="1" dirty="0">
              <a:solidFill>
                <a:srgbClr val="FF0000"/>
              </a:solidFill>
            </a:endParaRPr>
          </a:p>
          <a:p>
            <a:pPr>
              <a:lnSpc>
                <a:spcPct val="150000"/>
              </a:lnSpc>
            </a:pPr>
            <a:r>
              <a:rPr kumimoji="1" lang="en-US" altLang="zh-CN" sz="1700" b="1" dirty="0" smtClean="0">
                <a:solidFill>
                  <a:srgbClr val="FF0000"/>
                </a:solidFill>
              </a:rPr>
              <a:t>40%                    3200 X 10</a:t>
            </a:r>
            <a:r>
              <a:rPr kumimoji="1" lang="en-US" altLang="zh-CN" sz="1700" b="1" baseline="30000" dirty="0" smtClean="0">
                <a:solidFill>
                  <a:srgbClr val="FF0000"/>
                </a:solidFill>
              </a:rPr>
              <a:t>3</a:t>
            </a:r>
            <a:endParaRPr kumimoji="1" lang="zh-CN" altLang="en-US" sz="1700" b="1" baseline="30000" dirty="0" smtClean="0">
              <a:solidFill>
                <a:srgbClr val="FF0000"/>
              </a:solidFill>
            </a:endParaRPr>
          </a:p>
          <a:p>
            <a:pPr>
              <a:lnSpc>
                <a:spcPct val="150000"/>
              </a:lnSpc>
            </a:pPr>
            <a:r>
              <a:rPr kumimoji="1" lang="en-US" altLang="zh-CN" sz="1700" b="1" dirty="0" smtClean="0">
                <a:solidFill>
                  <a:srgbClr val="FF0000"/>
                </a:solidFill>
              </a:rPr>
              <a:t>25%                      600 X 10</a:t>
            </a:r>
            <a:r>
              <a:rPr kumimoji="1" lang="en-US" altLang="zh-CN" sz="1700" b="1" baseline="30000" dirty="0" smtClean="0">
                <a:solidFill>
                  <a:srgbClr val="FF0000"/>
                </a:solidFill>
              </a:rPr>
              <a:t>3</a:t>
            </a:r>
            <a:endParaRPr kumimoji="1" lang="zh-CN" altLang="en-US" sz="1700" b="1" dirty="0" smtClean="0">
              <a:solidFill>
                <a:srgbClr val="FF0000"/>
              </a:solidFill>
            </a:endParaRPr>
          </a:p>
          <a:p>
            <a:pPr>
              <a:lnSpc>
                <a:spcPct val="150000"/>
              </a:lnSpc>
            </a:pPr>
            <a:r>
              <a:rPr kumimoji="1" lang="en-US" altLang="zh-CN" sz="1700" b="1" dirty="0" smtClean="0">
                <a:solidFill>
                  <a:srgbClr val="FF0000"/>
                </a:solidFill>
              </a:rPr>
              <a:t>24%</a:t>
            </a:r>
            <a:r>
              <a:rPr kumimoji="1" lang="zh-CN" altLang="en-US" sz="1700" b="1" dirty="0" smtClean="0">
                <a:solidFill>
                  <a:srgbClr val="FF0000"/>
                </a:solidFill>
              </a:rPr>
              <a:t>                    </a:t>
            </a:r>
            <a:r>
              <a:rPr kumimoji="1" lang="en-US" altLang="zh-CN" sz="1700" b="1" dirty="0" smtClean="0">
                <a:solidFill>
                  <a:srgbClr val="FF0000"/>
                </a:solidFill>
              </a:rPr>
              <a:t>  640 X 10</a:t>
            </a:r>
            <a:r>
              <a:rPr kumimoji="1" lang="en-US" altLang="zh-CN" sz="1700" b="1" baseline="30000" dirty="0" smtClean="0">
                <a:solidFill>
                  <a:srgbClr val="FF0000"/>
                </a:solidFill>
              </a:rPr>
              <a:t>3</a:t>
            </a:r>
            <a:endParaRPr kumimoji="1" lang="zh-CN" altLang="en-US" sz="1700" b="1" baseline="30000" dirty="0">
              <a:solidFill>
                <a:srgbClr val="FF0000"/>
              </a:solidFill>
            </a:endParaRPr>
          </a:p>
          <a:p>
            <a:pPr>
              <a:lnSpc>
                <a:spcPct val="150000"/>
              </a:lnSpc>
            </a:pPr>
            <a:endParaRPr kumimoji="1" lang="zh-CN" altLang="en-US" sz="1700" b="1" dirty="0" smtClean="0">
              <a:solidFill>
                <a:srgbClr val="FF0000"/>
              </a:solidFill>
            </a:endParaRPr>
          </a:p>
          <a:p>
            <a:pPr>
              <a:lnSpc>
                <a:spcPct val="150000"/>
              </a:lnSpc>
            </a:pPr>
            <a:endParaRPr kumimoji="1" lang="zh-CN" altLang="en-US" sz="1700" b="1" dirty="0">
              <a:solidFill>
                <a:srgbClr val="FF0000"/>
              </a:solidFill>
            </a:endParaRPr>
          </a:p>
          <a:p>
            <a:pPr>
              <a:lnSpc>
                <a:spcPct val="150000"/>
              </a:lnSpc>
            </a:pPr>
            <a:r>
              <a:rPr kumimoji="1" lang="en-US" altLang="zh-CN" sz="1700" b="1" dirty="0" smtClean="0">
                <a:solidFill>
                  <a:srgbClr val="FF0000"/>
                </a:solidFill>
              </a:rPr>
              <a:t>14%</a:t>
            </a:r>
            <a:r>
              <a:rPr kumimoji="1" lang="zh-CN" altLang="en-US" sz="1700" b="1" dirty="0" smtClean="0">
                <a:solidFill>
                  <a:srgbClr val="FF0000"/>
                </a:solidFill>
              </a:rPr>
              <a:t>                    </a:t>
            </a:r>
            <a:r>
              <a:rPr kumimoji="1" lang="en-US" altLang="zh-CN" sz="1700" b="1" dirty="0" smtClean="0">
                <a:solidFill>
                  <a:srgbClr val="FF0000"/>
                </a:solidFill>
              </a:rPr>
              <a:t> 670 X 10</a:t>
            </a:r>
            <a:r>
              <a:rPr kumimoji="1" lang="en-US" altLang="zh-CN" sz="1700" b="1" baseline="30000" dirty="0" smtClean="0">
                <a:solidFill>
                  <a:srgbClr val="FF0000"/>
                </a:solidFill>
              </a:rPr>
              <a:t>3</a:t>
            </a:r>
            <a:endParaRPr kumimoji="1" lang="zh-CN" altLang="en-US" sz="1700" b="1" dirty="0" smtClean="0">
              <a:solidFill>
                <a:srgbClr val="FF0000"/>
              </a:solidFill>
            </a:endParaRPr>
          </a:p>
          <a:p>
            <a:pPr>
              <a:lnSpc>
                <a:spcPct val="150000"/>
              </a:lnSpc>
            </a:pPr>
            <a:r>
              <a:rPr kumimoji="1" lang="en-US" altLang="zh-CN" sz="1700" b="1" dirty="0" smtClean="0">
                <a:solidFill>
                  <a:srgbClr val="FF0000"/>
                </a:solidFill>
              </a:rPr>
              <a:t>19%</a:t>
            </a:r>
            <a:r>
              <a:rPr kumimoji="1" lang="zh-CN" altLang="en-US" sz="1700" b="1" dirty="0" smtClean="0">
                <a:solidFill>
                  <a:srgbClr val="FF0000"/>
                </a:solidFill>
              </a:rPr>
              <a:t>                    </a:t>
            </a:r>
            <a:r>
              <a:rPr kumimoji="1" lang="en-US" altLang="zh-CN" sz="1700" b="1" dirty="0" smtClean="0">
                <a:solidFill>
                  <a:srgbClr val="FF0000"/>
                </a:solidFill>
              </a:rPr>
              <a:t> 810</a:t>
            </a:r>
            <a:r>
              <a:rPr kumimoji="1" lang="zh-CN" altLang="en-US" sz="1700" b="1" dirty="0" smtClean="0">
                <a:solidFill>
                  <a:srgbClr val="FF0000"/>
                </a:solidFill>
              </a:rPr>
              <a:t> </a:t>
            </a:r>
            <a:r>
              <a:rPr kumimoji="1" lang="en-US" altLang="zh-CN" sz="1700" b="1" dirty="0" smtClean="0">
                <a:solidFill>
                  <a:srgbClr val="FF0000"/>
                </a:solidFill>
              </a:rPr>
              <a:t>X 10</a:t>
            </a:r>
            <a:r>
              <a:rPr kumimoji="1" lang="en-US" altLang="zh-CN" sz="1700" b="1" baseline="30000" dirty="0" smtClean="0">
                <a:solidFill>
                  <a:srgbClr val="FF0000"/>
                </a:solidFill>
              </a:rPr>
              <a:t>3</a:t>
            </a:r>
            <a:endParaRPr kumimoji="1" lang="zh-CN" altLang="en-US" sz="1700" b="1" baseline="30000" dirty="0">
              <a:solidFill>
                <a:srgbClr val="FF0000"/>
              </a:solidFill>
            </a:endParaRPr>
          </a:p>
          <a:p>
            <a:pPr>
              <a:lnSpc>
                <a:spcPct val="150000"/>
              </a:lnSpc>
            </a:pPr>
            <a:r>
              <a:rPr kumimoji="1" lang="zh-CN" altLang="en-US" sz="1700" b="1" dirty="0" smtClean="0">
                <a:solidFill>
                  <a:srgbClr val="FF0000"/>
                </a:solidFill>
              </a:rPr>
              <a:t> </a:t>
            </a:r>
            <a:endParaRPr kumimoji="1" lang="zh-CN" altLang="en-US" sz="1700" b="1" dirty="0">
              <a:solidFill>
                <a:srgbClr val="FF0000"/>
              </a:solidFill>
            </a:endParaRPr>
          </a:p>
        </p:txBody>
      </p:sp>
      <p:sp>
        <p:nvSpPr>
          <p:cNvPr id="7" name="矩形 6"/>
          <p:cNvSpPr/>
          <p:nvPr/>
        </p:nvSpPr>
        <p:spPr>
          <a:xfrm>
            <a:off x="261164" y="3054485"/>
            <a:ext cx="9544318" cy="10894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216212" y="4883285"/>
            <a:ext cx="9589270" cy="7003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7240621" y="705022"/>
            <a:ext cx="4507149" cy="707886"/>
          </a:xfrm>
          <a:prstGeom prst="rect">
            <a:avLst/>
          </a:prstGeom>
        </p:spPr>
        <p:txBody>
          <a:bodyPr wrap="square">
            <a:spAutoFit/>
          </a:bodyPr>
          <a:lstStyle/>
          <a:p>
            <a:r>
              <a:rPr lang="nb-NO" altLang="zh-CN" sz="2000" b="1" u="sng" dirty="0" smtClean="0">
                <a:solidFill>
                  <a:srgbClr val="094EC0"/>
                </a:solidFill>
                <a:hlinkClick r:id="rId5"/>
              </a:rPr>
              <a:t>Hai-Bo Li,  arXiv:1612.01775</a:t>
            </a:r>
            <a:endParaRPr lang="nb-NO" altLang="zh-CN" sz="2000" b="1" u="sng" dirty="0" smtClean="0">
              <a:solidFill>
                <a:srgbClr val="094EC0"/>
              </a:solidFill>
            </a:endParaRPr>
          </a:p>
          <a:p>
            <a:r>
              <a:rPr lang="fi-FI" altLang="zh-CN" sz="2000" b="1" u="sng" dirty="0" smtClean="0">
                <a:hlinkClick r:id="rId6"/>
              </a:rPr>
              <a:t>A. Adlarson, A. Kupsc, arXiv:1908.03102</a:t>
            </a:r>
            <a:endParaRPr lang="zh-CN" altLang="en-US" sz="2000" b="1" u="sng" dirty="0"/>
          </a:p>
        </p:txBody>
      </p:sp>
    </p:spTree>
    <p:extLst>
      <p:ext uri="{BB962C8B-B14F-4D97-AF65-F5344CB8AC3E}">
        <p14:creationId xmlns:p14="http://schemas.microsoft.com/office/powerpoint/2010/main" val="1466430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smtClean="0">
                <a:latin typeface="Heiti SC Light" charset="-122"/>
                <a:ea typeface="Heiti SC Light" charset="-122"/>
                <a:cs typeface="Heiti SC Light" charset="-122"/>
              </a:rPr>
              <a:t>附件</a:t>
            </a:r>
            <a:endParaRPr kumimoji="1" lang="zh-CN" altLang="en-US" b="1" dirty="0">
              <a:latin typeface="Heiti SC Light" charset="-122"/>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40</a:t>
            </a:fld>
            <a:endParaRPr kumimoji="1" lang="zh-CN" altLang="en-US"/>
          </a:p>
        </p:txBody>
      </p:sp>
    </p:spTree>
    <p:extLst>
      <p:ext uri="{BB962C8B-B14F-4D97-AF65-F5344CB8AC3E}">
        <p14:creationId xmlns:p14="http://schemas.microsoft.com/office/powerpoint/2010/main" val="418652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1700981" y="3097519"/>
            <a:ext cx="3530600" cy="3517900"/>
          </a:xfrm>
          <a:prstGeom prst="rect">
            <a:avLst/>
          </a:prstGeom>
        </p:spPr>
      </p:pic>
      <p:sp>
        <p:nvSpPr>
          <p:cNvPr id="2" name="标题 1"/>
          <p:cNvSpPr>
            <a:spLocks noGrp="1"/>
          </p:cNvSpPr>
          <p:nvPr>
            <p:ph type="title"/>
          </p:nvPr>
        </p:nvSpPr>
        <p:spPr>
          <a:xfrm>
            <a:off x="1700982" y="0"/>
            <a:ext cx="9173495" cy="696758"/>
          </a:xfrm>
        </p:spPr>
        <p:txBody>
          <a:bodyPr>
            <a:normAutofit/>
          </a:bodyPr>
          <a:lstStyle/>
          <a:p>
            <a:r>
              <a:rPr lang="en-US" altLang="zh-CN" sz="4000" b="1" i="1" dirty="0">
                <a:latin typeface="+mn-lt"/>
              </a:rPr>
              <a:t>T</a:t>
            </a:r>
            <a:r>
              <a:rPr lang="en-US" altLang="zh-CN" sz="4000" b="1" i="1" baseline="-25000" dirty="0">
                <a:latin typeface="+mn-lt"/>
              </a:rPr>
              <a:t>3/2</a:t>
            </a:r>
            <a:r>
              <a:rPr lang="en-US" altLang="zh-CN" sz="4000" b="1" dirty="0">
                <a:latin typeface="+mn-lt"/>
              </a:rPr>
              <a:t>≠ 0: decay rate asymmetry in BESIII?</a:t>
            </a:r>
            <a:endParaRPr kumimoji="1" lang="zh-CN" altLang="en-US" sz="4000" dirty="0">
              <a:latin typeface="+mn-lt"/>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41</a:t>
            </a:fld>
            <a:endParaRPr kumimoji="1" lang="zh-CN" altLang="en-US"/>
          </a:p>
        </p:txBody>
      </p:sp>
      <p:pic>
        <p:nvPicPr>
          <p:cNvPr id="7" name="图片 6"/>
          <p:cNvPicPr>
            <a:picLocks noChangeAspect="1"/>
          </p:cNvPicPr>
          <p:nvPr/>
        </p:nvPicPr>
        <p:blipFill>
          <a:blip r:embed="rId3"/>
          <a:stretch>
            <a:fillRect/>
          </a:stretch>
        </p:blipFill>
        <p:spPr>
          <a:xfrm>
            <a:off x="3092450" y="696758"/>
            <a:ext cx="6007100" cy="533400"/>
          </a:xfrm>
          <a:prstGeom prst="rect">
            <a:avLst/>
          </a:prstGeom>
        </p:spPr>
      </p:pic>
      <p:pic>
        <p:nvPicPr>
          <p:cNvPr id="8" name="图片 7"/>
          <p:cNvPicPr>
            <a:picLocks noChangeAspect="1"/>
          </p:cNvPicPr>
          <p:nvPr/>
        </p:nvPicPr>
        <p:blipFill>
          <a:blip r:embed="rId4"/>
          <a:stretch>
            <a:fillRect/>
          </a:stretch>
        </p:blipFill>
        <p:spPr>
          <a:xfrm>
            <a:off x="3771900" y="1330785"/>
            <a:ext cx="6896100" cy="419100"/>
          </a:xfrm>
          <a:prstGeom prst="rect">
            <a:avLst/>
          </a:prstGeom>
        </p:spPr>
      </p:pic>
      <p:pic>
        <p:nvPicPr>
          <p:cNvPr id="9" name="图片 8"/>
          <p:cNvPicPr>
            <a:picLocks noChangeAspect="1"/>
          </p:cNvPicPr>
          <p:nvPr/>
        </p:nvPicPr>
        <p:blipFill>
          <a:blip r:embed="rId5"/>
          <a:stretch>
            <a:fillRect/>
          </a:stretch>
        </p:blipFill>
        <p:spPr>
          <a:xfrm>
            <a:off x="2806494" y="1864185"/>
            <a:ext cx="7684034" cy="1119034"/>
          </a:xfrm>
          <a:prstGeom prst="rect">
            <a:avLst/>
          </a:prstGeom>
        </p:spPr>
      </p:pic>
      <p:pic>
        <p:nvPicPr>
          <p:cNvPr id="11" name="图片 10"/>
          <p:cNvPicPr>
            <a:picLocks noChangeAspect="1"/>
          </p:cNvPicPr>
          <p:nvPr/>
        </p:nvPicPr>
        <p:blipFill>
          <a:blip r:embed="rId6"/>
          <a:stretch>
            <a:fillRect/>
          </a:stretch>
        </p:blipFill>
        <p:spPr>
          <a:xfrm>
            <a:off x="4743450" y="3125586"/>
            <a:ext cx="5747078" cy="687396"/>
          </a:xfrm>
          <a:prstGeom prst="rect">
            <a:avLst/>
          </a:prstGeom>
        </p:spPr>
      </p:pic>
      <p:pic>
        <p:nvPicPr>
          <p:cNvPr id="12" name="图片 11"/>
          <p:cNvPicPr>
            <a:picLocks noChangeAspect="1"/>
          </p:cNvPicPr>
          <p:nvPr/>
        </p:nvPicPr>
        <p:blipFill>
          <a:blip r:embed="rId7"/>
          <a:stretch>
            <a:fillRect/>
          </a:stretch>
        </p:blipFill>
        <p:spPr>
          <a:xfrm>
            <a:off x="4686628" y="5504949"/>
            <a:ext cx="5803900" cy="723900"/>
          </a:xfrm>
          <a:prstGeom prst="rect">
            <a:avLst/>
          </a:prstGeom>
        </p:spPr>
      </p:pic>
    </p:spTree>
    <p:extLst>
      <p:ext uri="{BB962C8B-B14F-4D97-AF65-F5344CB8AC3E}">
        <p14:creationId xmlns:p14="http://schemas.microsoft.com/office/powerpoint/2010/main" val="6911115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29152"/>
            <a:ext cx="7886700" cy="490280"/>
          </a:xfrm>
        </p:spPr>
        <p:txBody>
          <a:bodyPr>
            <a:normAutofit fontScale="90000"/>
          </a:bodyPr>
          <a:lstStyle/>
          <a:p>
            <a:r>
              <a:rPr lang="en-US" altLang="zh-CN" b="1" dirty="0">
                <a:latin typeface="+mn-lt"/>
              </a:rPr>
              <a:t>Decay rate asymmetry in BESIII</a:t>
            </a:r>
            <a:endParaRPr kumimoji="1" lang="zh-CN" altLang="en-US" dirty="0">
              <a:latin typeface="+mn-lt"/>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42</a:t>
            </a:fld>
            <a:endParaRPr kumimoji="1" lang="zh-CN" altLang="en-US"/>
          </a:p>
        </p:txBody>
      </p:sp>
      <p:sp>
        <p:nvSpPr>
          <p:cNvPr id="7" name="矩形 6"/>
          <p:cNvSpPr/>
          <p:nvPr/>
        </p:nvSpPr>
        <p:spPr>
          <a:xfrm>
            <a:off x="3067050" y="766435"/>
            <a:ext cx="5034731" cy="369332"/>
          </a:xfrm>
          <a:prstGeom prst="rect">
            <a:avLst/>
          </a:prstGeom>
        </p:spPr>
        <p:txBody>
          <a:bodyPr wrap="square">
            <a:spAutoFit/>
          </a:bodyPr>
          <a:lstStyle/>
          <a:p>
            <a:r>
              <a:rPr lang="en-US" altLang="zh-CN" b="1">
                <a:solidFill>
                  <a:srgbClr val="000000"/>
                </a:solidFill>
                <a:latin typeface="Calibri" charset="0"/>
              </a:rPr>
              <a:t>using partially reconstructed J/</a:t>
            </a:r>
            <a:r>
              <a:rPr lang="en-US" altLang="zh-CN" b="1">
                <a:solidFill>
                  <a:srgbClr val="000000"/>
                </a:solidFill>
                <a:latin typeface="Symbol" charset="2"/>
                <a:ea typeface="Symbol" charset="2"/>
                <a:cs typeface="Symbol" charset="2"/>
              </a:rPr>
              <a:t>y</a:t>
            </a:r>
            <a:r>
              <a:rPr lang="en-US" altLang="zh-CN" b="1">
                <a:solidFill>
                  <a:srgbClr val="000000"/>
                </a:solidFill>
                <a:latin typeface="Calibri" charset="0"/>
                <a:sym typeface="Wingdings" charset="2"/>
              </a:rPr>
              <a:t></a:t>
            </a:r>
            <a:r>
              <a:rPr lang="en-US" altLang="zh-CN" b="1">
                <a:solidFill>
                  <a:srgbClr val="000000"/>
                </a:solidFill>
                <a:latin typeface="Calibri" charset="0"/>
              </a:rPr>
              <a:t> </a:t>
            </a:r>
            <a:r>
              <a:rPr lang="en-US" altLang="zh-CN" b="1">
                <a:solidFill>
                  <a:srgbClr val="000000"/>
                </a:solidFill>
                <a:latin typeface="Symbol" charset="2"/>
                <a:ea typeface="Symbol" charset="2"/>
                <a:cs typeface="Symbol" charset="2"/>
              </a:rPr>
              <a:t>LL</a:t>
            </a:r>
            <a:r>
              <a:rPr lang="en-US" altLang="zh-CN" b="1">
                <a:solidFill>
                  <a:srgbClr val="000000"/>
                </a:solidFill>
                <a:latin typeface="Calibri" charset="0"/>
              </a:rPr>
              <a:t> events --</a:t>
            </a:r>
            <a:r>
              <a:rPr lang="en-US" altLang="zh-CN"/>
              <a:t> </a:t>
            </a:r>
            <a:endParaRPr lang="zh-CN" altLang="en-US" dirty="0"/>
          </a:p>
        </p:txBody>
      </p:sp>
      <p:pic>
        <p:nvPicPr>
          <p:cNvPr id="8" name="图片 7"/>
          <p:cNvPicPr>
            <a:picLocks noChangeAspect="1"/>
          </p:cNvPicPr>
          <p:nvPr/>
        </p:nvPicPr>
        <p:blipFill>
          <a:blip r:embed="rId2"/>
          <a:stretch>
            <a:fillRect/>
          </a:stretch>
        </p:blipFill>
        <p:spPr>
          <a:xfrm>
            <a:off x="1818353" y="1771650"/>
            <a:ext cx="5050955" cy="735576"/>
          </a:xfrm>
          <a:prstGeom prst="rect">
            <a:avLst/>
          </a:prstGeom>
        </p:spPr>
      </p:pic>
      <p:pic>
        <p:nvPicPr>
          <p:cNvPr id="9" name="图片 8"/>
          <p:cNvPicPr>
            <a:picLocks noChangeAspect="1"/>
          </p:cNvPicPr>
          <p:nvPr/>
        </p:nvPicPr>
        <p:blipFill>
          <a:blip r:embed="rId3"/>
          <a:stretch>
            <a:fillRect/>
          </a:stretch>
        </p:blipFill>
        <p:spPr>
          <a:xfrm>
            <a:off x="4582446" y="1814867"/>
            <a:ext cx="5327405" cy="944922"/>
          </a:xfrm>
          <a:prstGeom prst="rect">
            <a:avLst/>
          </a:prstGeom>
          <a:solidFill>
            <a:schemeClr val="bg1"/>
          </a:solidFill>
        </p:spPr>
      </p:pic>
      <p:pic>
        <p:nvPicPr>
          <p:cNvPr id="10" name="图片 9"/>
          <p:cNvPicPr>
            <a:picLocks noChangeAspect="1"/>
          </p:cNvPicPr>
          <p:nvPr/>
        </p:nvPicPr>
        <p:blipFill>
          <a:blip r:embed="rId4"/>
          <a:stretch>
            <a:fillRect/>
          </a:stretch>
        </p:blipFill>
        <p:spPr>
          <a:xfrm>
            <a:off x="8763614" y="1013949"/>
            <a:ext cx="1714500" cy="406400"/>
          </a:xfrm>
          <a:prstGeom prst="rect">
            <a:avLst/>
          </a:prstGeom>
        </p:spPr>
        <p:style>
          <a:lnRef idx="2">
            <a:schemeClr val="dk1"/>
          </a:lnRef>
          <a:fillRef idx="1">
            <a:schemeClr val="lt1"/>
          </a:fillRef>
          <a:effectRef idx="0">
            <a:schemeClr val="dk1"/>
          </a:effectRef>
          <a:fontRef idx="minor">
            <a:schemeClr val="dk1"/>
          </a:fontRef>
        </p:style>
      </p:pic>
      <p:sp>
        <p:nvSpPr>
          <p:cNvPr id="11" name="单圆角矩形 10"/>
          <p:cNvSpPr/>
          <p:nvPr/>
        </p:nvSpPr>
        <p:spPr>
          <a:xfrm>
            <a:off x="7467600" y="1771650"/>
            <a:ext cx="2571750" cy="735576"/>
          </a:xfrm>
          <a:prstGeom prst="round1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3" name="直线箭头连接符 12"/>
          <p:cNvCxnSpPr/>
          <p:nvPr/>
        </p:nvCxnSpPr>
        <p:spPr>
          <a:xfrm flipH="1">
            <a:off x="9193161" y="1460094"/>
            <a:ext cx="206478" cy="5961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5"/>
          <a:stretch>
            <a:fillRect/>
          </a:stretch>
        </p:blipFill>
        <p:spPr>
          <a:xfrm>
            <a:off x="6943047" y="2737316"/>
            <a:ext cx="3344811" cy="679098"/>
          </a:xfrm>
          <a:prstGeom prst="rect">
            <a:avLst/>
          </a:prstGeom>
        </p:spPr>
      </p:pic>
      <p:pic>
        <p:nvPicPr>
          <p:cNvPr id="16" name="图片 15"/>
          <p:cNvPicPr>
            <a:picLocks noChangeAspect="1"/>
          </p:cNvPicPr>
          <p:nvPr/>
        </p:nvPicPr>
        <p:blipFill>
          <a:blip r:embed="rId6"/>
          <a:stretch>
            <a:fillRect/>
          </a:stretch>
        </p:blipFill>
        <p:spPr>
          <a:xfrm>
            <a:off x="1964914" y="3860942"/>
            <a:ext cx="3619500" cy="2247900"/>
          </a:xfrm>
          <a:prstGeom prst="rect">
            <a:avLst/>
          </a:prstGeom>
        </p:spPr>
      </p:pic>
      <p:pic>
        <p:nvPicPr>
          <p:cNvPr id="17" name="图片 16"/>
          <p:cNvPicPr>
            <a:picLocks noChangeAspect="1"/>
          </p:cNvPicPr>
          <p:nvPr/>
        </p:nvPicPr>
        <p:blipFill>
          <a:blip r:embed="rId7"/>
          <a:stretch>
            <a:fillRect/>
          </a:stretch>
        </p:blipFill>
        <p:spPr>
          <a:xfrm>
            <a:off x="1873250" y="3479942"/>
            <a:ext cx="2616200" cy="381000"/>
          </a:xfrm>
          <a:prstGeom prst="rect">
            <a:avLst/>
          </a:prstGeom>
        </p:spPr>
      </p:pic>
      <p:pic>
        <p:nvPicPr>
          <p:cNvPr id="18" name="图片 17"/>
          <p:cNvPicPr>
            <a:picLocks noChangeAspect="1"/>
          </p:cNvPicPr>
          <p:nvPr/>
        </p:nvPicPr>
        <p:blipFill>
          <a:blip r:embed="rId8"/>
          <a:stretch>
            <a:fillRect/>
          </a:stretch>
        </p:blipFill>
        <p:spPr>
          <a:xfrm>
            <a:off x="6588003" y="4779262"/>
            <a:ext cx="3364248" cy="920465"/>
          </a:xfrm>
          <a:prstGeom prst="rect">
            <a:avLst/>
          </a:prstGeom>
        </p:spPr>
      </p:pic>
    </p:spTree>
    <p:extLst>
      <p:ext uri="{BB962C8B-B14F-4D97-AF65-F5344CB8AC3E}">
        <p14:creationId xmlns:p14="http://schemas.microsoft.com/office/powerpoint/2010/main" val="16503217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3880D999-AB6E-D04A-B8ED-211468A87D9E}" type="slidenum">
              <a:rPr kumimoji="1" lang="zh-CN" altLang="en-US" smtClean="0"/>
              <a:t>43</a:t>
            </a:fld>
            <a:endParaRPr kumimoji="1" lang="zh-CN" altLang="en-US"/>
          </a:p>
        </p:txBody>
      </p:sp>
      <p:pic>
        <p:nvPicPr>
          <p:cNvPr id="7" name="图片 6"/>
          <p:cNvPicPr>
            <a:picLocks noChangeAspect="1"/>
          </p:cNvPicPr>
          <p:nvPr/>
        </p:nvPicPr>
        <p:blipFill>
          <a:blip r:embed="rId3"/>
          <a:stretch>
            <a:fillRect/>
          </a:stretch>
        </p:blipFill>
        <p:spPr>
          <a:xfrm>
            <a:off x="1759975" y="448085"/>
            <a:ext cx="9782912" cy="5502888"/>
          </a:xfrm>
          <a:prstGeom prst="rect">
            <a:avLst/>
          </a:prstGeom>
        </p:spPr>
      </p:pic>
    </p:spTree>
    <p:extLst>
      <p:ext uri="{BB962C8B-B14F-4D97-AF65-F5344CB8AC3E}">
        <p14:creationId xmlns:p14="http://schemas.microsoft.com/office/powerpoint/2010/main" val="11092313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19425"/>
            <a:ext cx="7886700" cy="785248"/>
          </a:xfrm>
        </p:spPr>
        <p:txBody>
          <a:bodyPr>
            <a:normAutofit/>
          </a:bodyPr>
          <a:lstStyle/>
          <a:p>
            <a:pPr algn="ctr"/>
            <a:r>
              <a:rPr kumimoji="1" lang="zh-CN" altLang="en-US" sz="4000" b="1" dirty="0">
                <a:solidFill>
                  <a:srgbClr val="FF0000"/>
                </a:solidFill>
                <a:latin typeface="Heiti SC Light" charset="-122"/>
                <a:ea typeface="Heiti SC Light" charset="-122"/>
                <a:cs typeface="Heiti SC Light" charset="-122"/>
              </a:rPr>
              <a:t>轻子数和重子数破坏的寻找</a:t>
            </a: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44</a:t>
            </a:fld>
            <a:endParaRPr kumimoji="1" lang="zh-CN" altLang="en-US"/>
          </a:p>
        </p:txBody>
      </p:sp>
      <p:sp>
        <p:nvSpPr>
          <p:cNvPr id="8" name="文本框 7"/>
          <p:cNvSpPr txBox="1"/>
          <p:nvPr/>
        </p:nvSpPr>
        <p:spPr>
          <a:xfrm>
            <a:off x="8337755" y="2256505"/>
            <a:ext cx="1638590" cy="369332"/>
          </a:xfrm>
          <a:prstGeom prst="rect">
            <a:avLst/>
          </a:prstGeom>
          <a:noFill/>
        </p:spPr>
        <p:txBody>
          <a:bodyPr wrap="none" rtlCol="0">
            <a:spAutoFit/>
          </a:bodyPr>
          <a:lstStyle/>
          <a:p>
            <a:r>
              <a:rPr kumimoji="1" lang="en-US" altLang="zh-CN" b="1" dirty="0">
                <a:solidFill>
                  <a:srgbClr val="FF0000"/>
                </a:solidFill>
                <a:latin typeface="Heiti SC Light" charset="-122"/>
                <a:ea typeface="Heiti SC Light" charset="-122"/>
                <a:cs typeface="Heiti SC Light" charset="-122"/>
              </a:rPr>
              <a:t>BESIII</a:t>
            </a:r>
            <a:r>
              <a:rPr kumimoji="1" lang="zh-CN" altLang="en-US" b="1" dirty="0">
                <a:solidFill>
                  <a:srgbClr val="FF0000"/>
                </a:solidFill>
                <a:latin typeface="Heiti SC Light" charset="-122"/>
                <a:ea typeface="Heiti SC Light" charset="-122"/>
                <a:cs typeface="Heiti SC Light" charset="-122"/>
              </a:rPr>
              <a:t>的敏感度</a:t>
            </a:r>
          </a:p>
        </p:txBody>
      </p:sp>
      <p:pic>
        <p:nvPicPr>
          <p:cNvPr id="9" name="图片 8"/>
          <p:cNvPicPr>
            <a:picLocks noChangeAspect="1"/>
          </p:cNvPicPr>
          <p:nvPr/>
        </p:nvPicPr>
        <p:blipFill>
          <a:blip r:embed="rId2"/>
          <a:stretch>
            <a:fillRect/>
          </a:stretch>
        </p:blipFill>
        <p:spPr>
          <a:xfrm>
            <a:off x="1514793" y="829499"/>
            <a:ext cx="5279923" cy="3519949"/>
          </a:xfrm>
          <a:prstGeom prst="rect">
            <a:avLst/>
          </a:prstGeom>
        </p:spPr>
      </p:pic>
      <p:pic>
        <p:nvPicPr>
          <p:cNvPr id="7" name="图片 6"/>
          <p:cNvPicPr>
            <a:picLocks noChangeAspect="1"/>
          </p:cNvPicPr>
          <p:nvPr/>
        </p:nvPicPr>
        <p:blipFill>
          <a:blip r:embed="rId3"/>
          <a:stretch>
            <a:fillRect/>
          </a:stretch>
        </p:blipFill>
        <p:spPr>
          <a:xfrm>
            <a:off x="5390940" y="2934309"/>
            <a:ext cx="5156200" cy="3467100"/>
          </a:xfrm>
          <a:prstGeom prst="rect">
            <a:avLst/>
          </a:prstGeom>
        </p:spPr>
      </p:pic>
      <p:sp>
        <p:nvSpPr>
          <p:cNvPr id="10" name="下箭头 9"/>
          <p:cNvSpPr/>
          <p:nvPr/>
        </p:nvSpPr>
        <p:spPr>
          <a:xfrm>
            <a:off x="8957188" y="2614243"/>
            <a:ext cx="174916" cy="556661"/>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439309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a:xfrm>
                <a:off x="2152650" y="-252412"/>
                <a:ext cx="7886700" cy="1021466"/>
              </a:xfrm>
            </p:spPr>
            <p:txBody>
              <a:bodyPr>
                <a:normAutofit/>
              </a:bodyPr>
              <a:lstStyle/>
              <a:p>
                <a:pPr algn="ctr"/>
                <a:r>
                  <a:rPr kumimoji="1" lang="zh-CN" altLang="en-US" sz="3600" b="1" dirty="0">
                    <a:solidFill>
                      <a:srgbClr val="002060"/>
                    </a:solidFill>
                    <a:latin typeface="Heiti SC Light" charset="-122"/>
                    <a:ea typeface="Heiti SC Light" charset="-122"/>
                    <a:cs typeface="Heiti SC Light" charset="-122"/>
                  </a:rPr>
                  <a:t>对未来</a:t>
                </a:r>
                <a:r>
                  <a:rPr kumimoji="1" lang="en-US" altLang="zh-CN" sz="3600" b="1" dirty="0">
                    <a:solidFill>
                      <a:srgbClr val="002060"/>
                    </a:solidFill>
                    <a:latin typeface="Heiti SC Light" charset="-122"/>
                    <a:ea typeface="Heiti SC Light" charset="-122"/>
                    <a:cs typeface="Heiti SC Light" charset="-122"/>
                  </a:rPr>
                  <a:t>J</a:t>
                </a:r>
                <a14:m>
                  <m:oMath xmlns:m="http://schemas.openxmlformats.org/officeDocument/2006/math">
                    <m:r>
                      <a:rPr kumimoji="1" lang="en-US" altLang="zh-CN" sz="3600" b="1">
                        <a:solidFill>
                          <a:srgbClr val="002060"/>
                        </a:solidFill>
                        <a:latin typeface="Cambria Math" charset="0"/>
                        <a:ea typeface="Heiti SC Light" charset="-122"/>
                        <a:cs typeface="Heiti SC Light" charset="-122"/>
                      </a:rPr>
                      <m:t>/</m:t>
                    </m:r>
                    <m:r>
                      <a:rPr kumimoji="1" lang="en-US" altLang="zh-CN" sz="3600" b="1" i="1">
                        <a:solidFill>
                          <a:srgbClr val="002060"/>
                        </a:solidFill>
                        <a:latin typeface="Cambria Math" charset="0"/>
                        <a:ea typeface="Heiti SC Light" charset="-122"/>
                        <a:cs typeface="Heiti SC Light" charset="-122"/>
                      </a:rPr>
                      <m:t>𝝍</m:t>
                    </m:r>
                    <m:r>
                      <a:rPr kumimoji="1" lang="zh-CN" altLang="en-US" sz="3600" b="1" i="1">
                        <a:solidFill>
                          <a:srgbClr val="002060"/>
                        </a:solidFill>
                        <a:latin typeface="Cambria Math" charset="0"/>
                        <a:ea typeface="Heiti SC Light" charset="-122"/>
                        <a:cs typeface="Heiti SC Light" charset="-122"/>
                      </a:rPr>
                      <m:t>工厂的影响</m:t>
                    </m:r>
                  </m:oMath>
                </a14:m>
                <a:endParaRPr kumimoji="1" lang="zh-CN" altLang="en-US" sz="3600" b="1" dirty="0">
                  <a:solidFill>
                    <a:srgbClr val="002060"/>
                  </a:solidFill>
                  <a:latin typeface="Heiti SC Light" charset="-122"/>
                  <a:ea typeface="Heiti SC Light" charset="-122"/>
                  <a:cs typeface="Heiti SC Light" charset="-122"/>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628650" y="-252412"/>
                <a:ext cx="7886700" cy="1021466"/>
              </a:xfrm>
              <a:blipFill rotWithShape="0">
                <a:blip r:embed="rId2"/>
                <a:stretch>
                  <a:fillRect/>
                </a:stretch>
              </a:blipFill>
            </p:spPr>
            <p:txBody>
              <a:bodyPr/>
              <a:lstStyle/>
              <a:p>
                <a:r>
                  <a:rPr lang="zh-CN" altLang="en-US">
                    <a:noFill/>
                  </a:rPr>
                  <a:t> </a:t>
                </a:r>
              </a:p>
            </p:txBody>
          </p:sp>
        </mc:Fallback>
      </mc:AlternateContent>
      <p:sp>
        <p:nvSpPr>
          <p:cNvPr id="6" name="幻灯片编号占位符 5"/>
          <p:cNvSpPr>
            <a:spLocks noGrp="1"/>
          </p:cNvSpPr>
          <p:nvPr>
            <p:ph type="sldNum" sz="quarter" idx="12"/>
          </p:nvPr>
        </p:nvSpPr>
        <p:spPr/>
        <p:txBody>
          <a:bodyPr/>
          <a:lstStyle/>
          <a:p>
            <a:fld id="{3880D999-AB6E-D04A-B8ED-211468A87D9E}" type="slidenum">
              <a:rPr kumimoji="1" lang="zh-CN" altLang="en-US" smtClean="0"/>
              <a:t>45</a:t>
            </a:fld>
            <a:endParaRPr kumimoji="1" lang="zh-CN" altLang="en-US"/>
          </a:p>
        </p:txBody>
      </p:sp>
      <mc:AlternateContent xmlns:mc="http://schemas.openxmlformats.org/markup-compatibility/2006" xmlns:a14="http://schemas.microsoft.com/office/drawing/2010/main">
        <mc:Choice Requires="a14">
          <p:sp>
            <p:nvSpPr>
              <p:cNvPr id="7" name="文本框 6"/>
              <p:cNvSpPr txBox="1"/>
              <p:nvPr/>
            </p:nvSpPr>
            <p:spPr>
              <a:xfrm>
                <a:off x="2152651" y="577564"/>
                <a:ext cx="6515951" cy="407099"/>
              </a:xfrm>
              <a:prstGeom prst="rect">
                <a:avLst/>
              </a:prstGeom>
              <a:noFill/>
            </p:spPr>
            <p:txBody>
              <a:bodyPr wrap="none" rtlCol="0">
                <a:spAutoFit/>
              </a:bodyPr>
              <a:lstStyle/>
              <a:p>
                <a:r>
                  <a:rPr kumimoji="1" lang="zh-CN" altLang="en-US" sz="2000" b="1" dirty="0">
                    <a:solidFill>
                      <a:srgbClr val="002060"/>
                    </a:solidFill>
                    <a:latin typeface="Heiti SC Light" charset="-122"/>
                    <a:ea typeface="Heiti SC Light" charset="-122"/>
                    <a:cs typeface="Heiti SC Light" charset="-122"/>
                  </a:rPr>
                  <a:t>目前</a:t>
                </a:r>
                <a:r>
                  <a:rPr kumimoji="1" lang="en-US" altLang="zh-CN" sz="2000" b="1" dirty="0">
                    <a:solidFill>
                      <a:srgbClr val="002060"/>
                    </a:solidFill>
                    <a:latin typeface="Heiti SC Light" charset="-122"/>
                    <a:ea typeface="Heiti SC Light" charset="-122"/>
                    <a:cs typeface="Heiti SC Light" charset="-122"/>
                  </a:rPr>
                  <a:t>BEPCII</a:t>
                </a:r>
                <a:r>
                  <a:rPr kumimoji="1" lang="zh-CN" altLang="en-US" sz="2000" b="1" dirty="0">
                    <a:solidFill>
                      <a:srgbClr val="002060"/>
                    </a:solidFill>
                    <a:latin typeface="Heiti SC Light" charset="-122"/>
                    <a:ea typeface="Heiti SC Light" charset="-122"/>
                    <a:cs typeface="Heiti SC Light" charset="-122"/>
                  </a:rPr>
                  <a:t>的亮度，每年可以积累</a:t>
                </a:r>
                <a:r>
                  <a:rPr kumimoji="1" lang="en-US" altLang="zh-CN" sz="2000" b="1" dirty="0">
                    <a:solidFill>
                      <a:srgbClr val="002060"/>
                    </a:solidFill>
                    <a:latin typeface="Heiti SC Light" charset="-122"/>
                    <a:ea typeface="Heiti SC Light" charset="-122"/>
                    <a:cs typeface="Heiti SC Light" charset="-122"/>
                  </a:rPr>
                  <a:t>100</a:t>
                </a:r>
                <a:r>
                  <a:rPr kumimoji="1" lang="zh-CN" altLang="en-US" sz="2000" b="1" dirty="0">
                    <a:solidFill>
                      <a:srgbClr val="002060"/>
                    </a:solidFill>
                    <a:latin typeface="Heiti SC Light" charset="-122"/>
                    <a:ea typeface="Heiti SC Light" charset="-122"/>
                    <a:cs typeface="Heiti SC Light" charset="-122"/>
                  </a:rPr>
                  <a:t>亿</a:t>
                </a:r>
                <a14:m>
                  <m:oMath xmlns:m="http://schemas.openxmlformats.org/officeDocument/2006/math">
                    <m:r>
                      <a:rPr lang="en-US" altLang="zh-CN" sz="2000" b="1" i="1" kern="100">
                        <a:solidFill>
                          <a:srgbClr val="FF0000"/>
                        </a:solidFill>
                        <a:latin typeface="Cambria Math" charset="0"/>
                        <a:ea typeface="Heiti SC Light" charset="-122"/>
                        <a:cs typeface="Heiti SC Light" charset="-122"/>
                      </a:rPr>
                      <m:t>𝑱</m:t>
                    </m:r>
                    <m:r>
                      <a:rPr lang="en-US" altLang="zh-CN" sz="2000" b="1" i="1" kern="100">
                        <a:solidFill>
                          <a:srgbClr val="FF0000"/>
                        </a:solidFill>
                        <a:latin typeface="Cambria Math" charset="0"/>
                        <a:ea typeface="Heiti SC Light" charset="-122"/>
                        <a:cs typeface="Heiti SC Light" charset="-122"/>
                      </a:rPr>
                      <m:t>/</m:t>
                    </m:r>
                    <m:r>
                      <a:rPr lang="en-US" altLang="zh-CN" sz="2000" b="1" i="1" kern="100">
                        <a:solidFill>
                          <a:srgbClr val="FF0000"/>
                        </a:solidFill>
                        <a:latin typeface="Cambria Math" charset="0"/>
                        <a:ea typeface="Heiti SC Light" charset="-122"/>
                        <a:cs typeface="Heiti SC Light" charset="-122"/>
                      </a:rPr>
                      <m:t>𝝍</m:t>
                    </m:r>
                  </m:oMath>
                </a14:m>
                <a:r>
                  <a:rPr kumimoji="1" lang="zh-CN" altLang="en-US" sz="2000" b="1" dirty="0">
                    <a:solidFill>
                      <a:srgbClr val="002060"/>
                    </a:solidFill>
                    <a:latin typeface="Heiti SC Light" charset="-122"/>
                    <a:ea typeface="Heiti SC Light" charset="-122"/>
                    <a:cs typeface="Heiti SC Light" charset="-122"/>
                  </a:rPr>
                  <a:t>样本： </a:t>
                </a:r>
                <a14:m>
                  <m:oMath xmlns:m="http://schemas.openxmlformats.org/officeDocument/2006/math">
                    <m:sSup>
                      <m:sSupPr>
                        <m:ctrlPr>
                          <a:rPr kumimoji="1" lang="en-US" altLang="zh-CN" sz="2000" b="1" i="1">
                            <a:solidFill>
                              <a:srgbClr val="002060"/>
                            </a:solidFill>
                            <a:latin typeface="Cambria Math" charset="0"/>
                            <a:ea typeface="Heiti SC Light" charset="-122"/>
                            <a:cs typeface="Heiti SC Light" charset="-122"/>
                          </a:rPr>
                        </m:ctrlPr>
                      </m:sSupPr>
                      <m:e>
                        <m:r>
                          <a:rPr kumimoji="1" lang="en-US" altLang="zh-CN" sz="2000" b="1" i="1">
                            <a:solidFill>
                              <a:srgbClr val="002060"/>
                            </a:solidFill>
                            <a:latin typeface="Cambria Math" charset="0"/>
                            <a:ea typeface="Heiti SC Light" charset="-122"/>
                            <a:cs typeface="Heiti SC Light" charset="-122"/>
                          </a:rPr>
                          <m:t>𝟏𝟎</m:t>
                        </m:r>
                      </m:e>
                      <m:sup>
                        <m:r>
                          <a:rPr kumimoji="1" lang="en-US" altLang="zh-CN" sz="2000" b="1" i="1">
                            <a:solidFill>
                              <a:srgbClr val="002060"/>
                            </a:solidFill>
                            <a:latin typeface="Cambria Math" charset="0"/>
                            <a:ea typeface="Heiti SC Light" charset="-122"/>
                            <a:cs typeface="Heiti SC Light" charset="-122"/>
                          </a:rPr>
                          <m:t>𝟏𝟎</m:t>
                        </m:r>
                      </m:sup>
                    </m:sSup>
                  </m:oMath>
                </a14:m>
                <a:endParaRPr kumimoji="1" lang="zh-CN" altLang="en-US" sz="2000" b="1" dirty="0">
                  <a:solidFill>
                    <a:srgbClr val="002060"/>
                  </a:solidFill>
                  <a:latin typeface="Heiti SC Light" charset="-122"/>
                  <a:ea typeface="Heiti SC Light" charset="-122"/>
                  <a:cs typeface="Heiti SC Light" charset="-122"/>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628650" y="577563"/>
                <a:ext cx="6515951" cy="428515"/>
              </a:xfrm>
              <a:prstGeom prst="rect">
                <a:avLst/>
              </a:prstGeom>
              <a:blipFill rotWithShape="0">
                <a:blip r:embed="rId3"/>
                <a:stretch>
                  <a:fillRect l="-935" t="-5714" b="-21429"/>
                </a:stretch>
              </a:blipFill>
            </p:spPr>
            <p:txBody>
              <a:bodyPr/>
              <a:lstStyle/>
              <a:p>
                <a:r>
                  <a:rPr lang="zh-CN" altLang="en-US">
                    <a:noFill/>
                  </a:rPr>
                  <a:t> </a:t>
                </a:r>
              </a:p>
            </p:txBody>
          </p:sp>
        </mc:Fallback>
      </mc:AlternateContent>
      <p:pic>
        <p:nvPicPr>
          <p:cNvPr id="8" name="图片 7"/>
          <p:cNvPicPr/>
          <p:nvPr/>
        </p:nvPicPr>
        <p:blipFill>
          <a:blip r:embed="rId4">
            <a:extLst>
              <a:ext uri="{28A0092B-C50C-407E-A947-70E740481C1C}">
                <a14:useLocalDpi xmlns:a14="http://schemas.microsoft.com/office/drawing/2010/main" val="0"/>
              </a:ext>
            </a:extLst>
          </a:blip>
          <a:stretch>
            <a:fillRect/>
          </a:stretch>
        </p:blipFill>
        <p:spPr>
          <a:xfrm>
            <a:off x="1789472" y="3279173"/>
            <a:ext cx="4129547" cy="2973942"/>
          </a:xfrm>
          <a:prstGeom prst="rect">
            <a:avLst/>
          </a:prstGeom>
        </p:spPr>
      </p:pic>
      <p:pic>
        <p:nvPicPr>
          <p:cNvPr id="10" name="图片 9"/>
          <p:cNvPicPr/>
          <p:nvPr/>
        </p:nvPicPr>
        <p:blipFill>
          <a:blip r:embed="rId5">
            <a:extLst>
              <a:ext uri="{28A0092B-C50C-407E-A947-70E740481C1C}">
                <a14:useLocalDpi xmlns:a14="http://schemas.microsoft.com/office/drawing/2010/main" val="0"/>
              </a:ext>
            </a:extLst>
          </a:blip>
          <a:stretch>
            <a:fillRect/>
          </a:stretch>
        </p:blipFill>
        <p:spPr>
          <a:xfrm>
            <a:off x="6096000" y="3204881"/>
            <a:ext cx="4572000" cy="2782233"/>
          </a:xfrm>
          <a:prstGeom prst="rect">
            <a:avLst/>
          </a:prstGeom>
        </p:spPr>
      </p:pic>
      <mc:AlternateContent xmlns:mc="http://schemas.openxmlformats.org/markup-compatibility/2006" xmlns:a14="http://schemas.microsoft.com/office/drawing/2010/main">
        <mc:Choice Requires="a14">
          <p:sp>
            <p:nvSpPr>
              <p:cNvPr id="12" name="矩形 11"/>
              <p:cNvSpPr/>
              <p:nvPr/>
            </p:nvSpPr>
            <p:spPr>
              <a:xfrm>
                <a:off x="1789472" y="1035056"/>
                <a:ext cx="8141206" cy="2169825"/>
              </a:xfrm>
              <a:prstGeom prst="rect">
                <a:avLst/>
              </a:prstGeom>
              <a:solidFill>
                <a:srgbClr val="FFFF00"/>
              </a:solidFill>
            </p:spPr>
            <p:txBody>
              <a:bodyPr wrap="square">
                <a:spAutoFit/>
              </a:bodyPr>
              <a:lstStyle/>
              <a:p>
                <a:pPr>
                  <a:lnSpc>
                    <a:spcPct val="150000"/>
                  </a:lnSpc>
                </a:pPr>
                <a14:m>
                  <m:oMath xmlns:m="http://schemas.openxmlformats.org/officeDocument/2006/math">
                    <m:r>
                      <a:rPr lang="en-US" altLang="zh-CN" b="1" i="1" kern="100">
                        <a:latin typeface="Cambria Math" charset="0"/>
                        <a:ea typeface="Heiti SC Light" charset="-122"/>
                        <a:cs typeface="Heiti SC Light" charset="-122"/>
                      </a:rPr>
                      <m:t>𝑱</m:t>
                    </m:r>
                    <m:r>
                      <a:rPr lang="en-US" altLang="zh-CN" b="1" i="1" kern="100">
                        <a:latin typeface="Cambria Math" charset="0"/>
                        <a:ea typeface="Heiti SC Light" charset="-122"/>
                        <a:cs typeface="Heiti SC Light" charset="-122"/>
                      </a:rPr>
                      <m:t>/</m:t>
                    </m:r>
                    <m:r>
                      <a:rPr lang="en-US" altLang="zh-CN" b="1" i="1" kern="100">
                        <a:latin typeface="Cambria Math" charset="0"/>
                        <a:ea typeface="Heiti SC Light" charset="-122"/>
                        <a:cs typeface="Heiti SC Light" charset="-122"/>
                      </a:rPr>
                      <m:t>𝝍</m:t>
                    </m:r>
                    <m:r>
                      <a:rPr lang="en-US" altLang="zh-CN" b="1" i="1" kern="100">
                        <a:latin typeface="Cambria Math" charset="0"/>
                        <a:ea typeface="Heiti SC Light" charset="-122"/>
                        <a:cs typeface="Heiti SC Light" charset="-122"/>
                      </a:rPr>
                      <m:t> </m:t>
                    </m:r>
                  </m:oMath>
                </a14:m>
                <a:r>
                  <a:rPr lang="zh-CN" altLang="zh-CN" b="1" kern="100" dirty="0">
                    <a:latin typeface="Heiti SC Light" charset="-122"/>
                    <a:ea typeface="Heiti SC Light" charset="-122"/>
                    <a:cs typeface="Heiti SC Light" charset="-122"/>
                  </a:rPr>
                  <a:t>的物理宽度</a:t>
                </a:r>
                <a:r>
                  <a:rPr lang="zh-CN" altLang="en-US" b="1" kern="100" dirty="0">
                    <a:latin typeface="Heiti SC Light" charset="-122"/>
                    <a:ea typeface="Heiti SC Light" charset="-122"/>
                    <a:cs typeface="Heiti SC Light" charset="-122"/>
                  </a:rPr>
                  <a:t> </a:t>
                </a:r>
                <a:r>
                  <a:rPr lang="en-US" altLang="zh-CN" b="1" kern="100" dirty="0">
                    <a:latin typeface="Heiti SC Light" charset="-122"/>
                    <a:ea typeface="Heiti SC Light" charset="-122"/>
                    <a:cs typeface="Heiti SC Light" charset="-122"/>
                  </a:rPr>
                  <a:t>92</a:t>
                </a:r>
                <a:r>
                  <a:rPr lang="zh-CN" altLang="en-US" b="1" kern="100" dirty="0">
                    <a:latin typeface="Heiti SC Light" charset="-122"/>
                    <a:ea typeface="Heiti SC Light" charset="-122"/>
                    <a:cs typeface="Heiti SC Light" charset="-122"/>
                  </a:rPr>
                  <a:t> </a:t>
                </a:r>
                <a:r>
                  <a:rPr lang="en-US" altLang="zh-CN" b="1" kern="100" dirty="0" err="1">
                    <a:latin typeface="Heiti SC Light" charset="-122"/>
                    <a:ea typeface="Heiti SC Light" charset="-122"/>
                    <a:cs typeface="Heiti SC Light" charset="-122"/>
                  </a:rPr>
                  <a:t>keV</a:t>
                </a:r>
                <a:endParaRPr lang="zh-CN" altLang="en-US" b="1" kern="100" dirty="0">
                  <a:latin typeface="Heiti SC Light" charset="-122"/>
                  <a:ea typeface="Heiti SC Light" charset="-122"/>
                  <a:cs typeface="Heiti SC Light" charset="-122"/>
                </a:endParaRPr>
              </a:p>
              <a:p>
                <a:pPr>
                  <a:lnSpc>
                    <a:spcPct val="150000"/>
                  </a:lnSpc>
                </a:pPr>
                <a:r>
                  <a:rPr lang="en-US" altLang="zh-CN" b="1" kern="100" dirty="0">
                    <a:latin typeface="Heiti SC Light" charset="-122"/>
                    <a:ea typeface="Heiti SC Light" charset="-122"/>
                    <a:cs typeface="Heiti SC Light" charset="-122"/>
                  </a:rPr>
                  <a:t>BEPCII</a:t>
                </a:r>
                <a:r>
                  <a:rPr lang="zh-CN" altLang="en-US" b="1" kern="100" dirty="0">
                    <a:latin typeface="Heiti SC Light" charset="-122"/>
                    <a:ea typeface="Heiti SC Light" charset="-122"/>
                    <a:cs typeface="Heiti SC Light" charset="-122"/>
                  </a:rPr>
                  <a:t>上，质心能量的不确定性：</a:t>
                </a:r>
                <a:r>
                  <a:rPr lang="en-US" altLang="zh-CN" b="1" kern="100" dirty="0">
                    <a:latin typeface="Heiti SC Light" charset="-122"/>
                    <a:ea typeface="Heiti SC Light" charset="-122"/>
                    <a:cs typeface="Heiti SC Light" charset="-122"/>
                  </a:rPr>
                  <a:t>1.2</a:t>
                </a:r>
                <a:r>
                  <a:rPr lang="zh-CN" altLang="en-US" b="1" kern="100" dirty="0">
                    <a:latin typeface="Heiti SC Light" charset="-122"/>
                    <a:ea typeface="Heiti SC Light" charset="-122"/>
                    <a:cs typeface="Heiti SC Light" charset="-122"/>
                  </a:rPr>
                  <a:t> </a:t>
                </a:r>
                <a:r>
                  <a:rPr lang="en-US" altLang="zh-CN" b="1" kern="100" dirty="0">
                    <a:latin typeface="Heiti SC Light" charset="-122"/>
                    <a:ea typeface="Heiti SC Light" charset="-122"/>
                    <a:cs typeface="Heiti SC Light" charset="-122"/>
                  </a:rPr>
                  <a:t>MeV </a:t>
                </a:r>
                <a:r>
                  <a:rPr lang="en-US" altLang="zh-CN" b="1" kern="100" dirty="0">
                    <a:latin typeface="Heiti SC Light" charset="-122"/>
                    <a:ea typeface="Heiti SC Light" charset="-122"/>
                    <a:cs typeface="Heiti SC Light" charset="-122"/>
                    <a:sym typeface="Wingdings"/>
                  </a:rPr>
                  <a:t> </a:t>
                </a:r>
                <a14:m>
                  <m:oMath xmlns:m="http://schemas.openxmlformats.org/officeDocument/2006/math">
                    <m:r>
                      <a:rPr lang="en-US" altLang="zh-CN" b="1" i="1" kern="100">
                        <a:latin typeface="Cambria Math" charset="0"/>
                        <a:ea typeface="Heiti SC Light" charset="-122"/>
                        <a:cs typeface="Heiti SC Light" charset="-122"/>
                      </a:rPr>
                      <m:t>𝑱</m:t>
                    </m:r>
                    <m:r>
                      <a:rPr lang="en-US" altLang="zh-CN" b="1" i="1" kern="100">
                        <a:latin typeface="Cambria Math" charset="0"/>
                        <a:ea typeface="Heiti SC Light" charset="-122"/>
                        <a:cs typeface="Heiti SC Light" charset="-122"/>
                      </a:rPr>
                      <m:t>/</m:t>
                    </m:r>
                    <m:r>
                      <a:rPr lang="en-US" altLang="zh-CN" b="1" i="1" kern="100">
                        <a:latin typeface="Cambria Math" charset="0"/>
                        <a:ea typeface="Heiti SC Light" charset="-122"/>
                        <a:cs typeface="Heiti SC Light" charset="-122"/>
                      </a:rPr>
                      <m:t>𝝍</m:t>
                    </m:r>
                  </m:oMath>
                </a14:m>
                <a:r>
                  <a:rPr lang="zh-CN" altLang="zh-CN" b="1" kern="100" dirty="0">
                    <a:latin typeface="Heiti SC Light" charset="-122"/>
                    <a:ea typeface="Heiti SC Light" charset="-122"/>
                    <a:cs typeface="Heiti SC Light" charset="-122"/>
                  </a:rPr>
                  <a:t>的有效观测截面</a:t>
                </a:r>
                <a:r>
                  <a:rPr lang="en-US" altLang="zh-CN" b="1" kern="100" dirty="0">
                    <a:latin typeface="Heiti SC Light" charset="-122"/>
                    <a:ea typeface="Heiti SC Light" charset="-122"/>
                    <a:cs typeface="Heiti SC Light" charset="-122"/>
                  </a:rPr>
                  <a:t>: 3400 </a:t>
                </a:r>
                <a:r>
                  <a:rPr lang="en-US" altLang="zh-CN" b="1" kern="100" dirty="0" err="1">
                    <a:latin typeface="Heiti SC Light" charset="-122"/>
                    <a:ea typeface="Heiti SC Light" charset="-122"/>
                    <a:cs typeface="Heiti SC Light" charset="-122"/>
                  </a:rPr>
                  <a:t>nb</a:t>
                </a:r>
                <a:r>
                  <a:rPr lang="zh-CN" altLang="en-US" b="1" kern="100" dirty="0">
                    <a:latin typeface="Heiti SC Light" charset="-122"/>
                    <a:ea typeface="Heiti SC Light" charset="-122"/>
                    <a:cs typeface="Heiti SC Light" charset="-122"/>
                  </a:rPr>
                  <a:t> ；  </a:t>
                </a:r>
              </a:p>
              <a:p>
                <a:pPr>
                  <a:lnSpc>
                    <a:spcPct val="150000"/>
                  </a:lnSpc>
                </a:pPr>
                <a:r>
                  <a:rPr lang="zh-CN" altLang="en-US" b="1" kern="100" dirty="0">
                    <a:solidFill>
                      <a:srgbClr val="FF0000"/>
                    </a:solidFill>
                    <a:latin typeface="Heiti SC Light" charset="-122"/>
                    <a:ea typeface="Heiti SC Light" charset="-122"/>
                    <a:cs typeface="Heiti SC Light" charset="-122"/>
                  </a:rPr>
                  <a:t>升级后的</a:t>
                </a:r>
                <a:r>
                  <a:rPr lang="en-US" altLang="zh-CN" b="1" kern="100" dirty="0">
                    <a:solidFill>
                      <a:srgbClr val="FF0000"/>
                    </a:solidFill>
                    <a:latin typeface="Heiti SC Light" charset="-122"/>
                    <a:ea typeface="Heiti SC Light" charset="-122"/>
                    <a:cs typeface="Heiti SC Light" charset="-122"/>
                  </a:rPr>
                  <a:t>BEPCII</a:t>
                </a:r>
                <a:r>
                  <a:rPr lang="zh-CN" altLang="en-US" b="1" kern="100" dirty="0">
                    <a:solidFill>
                      <a:srgbClr val="FF0000"/>
                    </a:solidFill>
                    <a:latin typeface="Heiti SC Light" charset="-122"/>
                    <a:ea typeface="Heiti SC Light" charset="-122"/>
                    <a:cs typeface="Heiti SC Light" charset="-122"/>
                  </a:rPr>
                  <a:t>， 利用单色对撞模式，把质心能散降低到</a:t>
                </a:r>
                <a:r>
                  <a:rPr lang="en-US" altLang="zh-CN" b="1" kern="100" dirty="0">
                    <a:solidFill>
                      <a:srgbClr val="FF0000"/>
                    </a:solidFill>
                    <a:latin typeface="Heiti SC Light" charset="-122"/>
                    <a:ea typeface="Heiti SC Light" charset="-122"/>
                    <a:cs typeface="Heiti SC Light" charset="-122"/>
                  </a:rPr>
                  <a:t>100</a:t>
                </a:r>
                <a:r>
                  <a:rPr lang="zh-CN" altLang="en-US" b="1" kern="100" dirty="0">
                    <a:solidFill>
                      <a:srgbClr val="FF0000"/>
                    </a:solidFill>
                    <a:latin typeface="Heiti SC Light" charset="-122"/>
                    <a:ea typeface="Heiti SC Light" charset="-122"/>
                    <a:cs typeface="Heiti SC Light" charset="-122"/>
                  </a:rPr>
                  <a:t> </a:t>
                </a:r>
                <a:r>
                  <a:rPr lang="en-US" altLang="zh-CN" b="1" kern="100" dirty="0" err="1">
                    <a:solidFill>
                      <a:srgbClr val="FF0000"/>
                    </a:solidFill>
                    <a:latin typeface="Heiti SC Light" charset="-122"/>
                    <a:ea typeface="Heiti SC Light" charset="-122"/>
                    <a:cs typeface="Heiti SC Light" charset="-122"/>
                  </a:rPr>
                  <a:t>keV</a:t>
                </a:r>
                <a:r>
                  <a:rPr lang="en-US" altLang="zh-CN" b="1" kern="100" dirty="0">
                    <a:solidFill>
                      <a:srgbClr val="FF0000"/>
                    </a:solidFill>
                    <a:latin typeface="Heiti SC Light" charset="-122"/>
                    <a:ea typeface="Heiti SC Light" charset="-122"/>
                    <a:cs typeface="Heiti SC Light" charset="-122"/>
                  </a:rPr>
                  <a:t> </a:t>
                </a:r>
              </a:p>
              <a:p>
                <a:pPr>
                  <a:lnSpc>
                    <a:spcPct val="150000"/>
                  </a:lnSpc>
                </a:pPr>
                <a:r>
                  <a:rPr lang="en-US" altLang="zh-CN" b="1" kern="100" dirty="0">
                    <a:solidFill>
                      <a:srgbClr val="FF0000"/>
                    </a:solidFill>
                    <a:latin typeface="Heiti SC Light" charset="-122"/>
                    <a:ea typeface="Heiti SC Light" charset="-122"/>
                    <a:cs typeface="Heiti SC Light" charset="-122"/>
                    <a:sym typeface="Wingdings"/>
                  </a:rPr>
                  <a:t>            </a:t>
                </a:r>
                <a14:m>
                  <m:oMath xmlns:m="http://schemas.openxmlformats.org/officeDocument/2006/math">
                    <m:r>
                      <a:rPr lang="en-US" altLang="zh-CN" b="1" i="1" kern="100">
                        <a:solidFill>
                          <a:srgbClr val="FF0000"/>
                        </a:solidFill>
                        <a:latin typeface="Cambria Math" charset="0"/>
                        <a:ea typeface="Heiti SC Light" charset="-122"/>
                        <a:cs typeface="Heiti SC Light" charset="-122"/>
                      </a:rPr>
                      <m:t>𝑱</m:t>
                    </m:r>
                    <m:r>
                      <a:rPr lang="en-US" altLang="zh-CN" b="1" i="1" kern="100">
                        <a:solidFill>
                          <a:srgbClr val="FF0000"/>
                        </a:solidFill>
                        <a:latin typeface="Cambria Math" charset="0"/>
                        <a:ea typeface="Heiti SC Light" charset="-122"/>
                        <a:cs typeface="Heiti SC Light" charset="-122"/>
                      </a:rPr>
                      <m:t>/</m:t>
                    </m:r>
                    <m:r>
                      <a:rPr lang="en-US" altLang="zh-CN" b="1" i="1" kern="100">
                        <a:solidFill>
                          <a:srgbClr val="FF0000"/>
                        </a:solidFill>
                        <a:latin typeface="Cambria Math" charset="0"/>
                        <a:ea typeface="Heiti SC Light" charset="-122"/>
                        <a:cs typeface="Heiti SC Light" charset="-122"/>
                      </a:rPr>
                      <m:t>𝝍</m:t>
                    </m:r>
                    <m:r>
                      <a:rPr lang="en-US" altLang="zh-CN" b="1" i="1" kern="100">
                        <a:solidFill>
                          <a:srgbClr val="FF0000"/>
                        </a:solidFill>
                        <a:latin typeface="Cambria Math" charset="0"/>
                        <a:ea typeface="Heiti SC Light" charset="-122"/>
                        <a:cs typeface="Heiti SC Light" charset="-122"/>
                      </a:rPr>
                      <m:t> </m:t>
                    </m:r>
                  </m:oMath>
                </a14:m>
                <a:r>
                  <a:rPr lang="zh-CN" altLang="zh-CN" b="1" kern="100" dirty="0">
                    <a:solidFill>
                      <a:srgbClr val="FF0000"/>
                    </a:solidFill>
                    <a:latin typeface="Heiti SC Light" charset="-122"/>
                    <a:ea typeface="Heiti SC Light" charset="-122"/>
                    <a:cs typeface="Heiti SC Light" charset="-122"/>
                  </a:rPr>
                  <a:t>的有效观测截面</a:t>
                </a:r>
                <a:r>
                  <a:rPr lang="en-US" altLang="zh-CN" b="1" kern="100" dirty="0">
                    <a:solidFill>
                      <a:srgbClr val="FF0000"/>
                    </a:solidFill>
                    <a:latin typeface="Heiti SC Light" charset="-122"/>
                    <a:ea typeface="Heiti SC Light" charset="-122"/>
                    <a:cs typeface="Heiti SC Light" charset="-122"/>
                  </a:rPr>
                  <a:t>: 41000 </a:t>
                </a:r>
                <a:r>
                  <a:rPr lang="en-US" altLang="zh-CN" b="1" kern="100" dirty="0" err="1">
                    <a:solidFill>
                      <a:srgbClr val="FF0000"/>
                    </a:solidFill>
                    <a:latin typeface="Heiti SC Light" charset="-122"/>
                    <a:ea typeface="Heiti SC Light" charset="-122"/>
                    <a:cs typeface="Heiti SC Light" charset="-122"/>
                  </a:rPr>
                  <a:t>nb</a:t>
                </a:r>
                <a:r>
                  <a:rPr lang="zh-CN" altLang="en-US" b="1" kern="100" dirty="0">
                    <a:solidFill>
                      <a:srgbClr val="FF0000"/>
                    </a:solidFill>
                    <a:latin typeface="Heiti SC Light" charset="-122"/>
                    <a:ea typeface="Heiti SC Light" charset="-122"/>
                    <a:cs typeface="Heiti SC Light" charset="-122"/>
                  </a:rPr>
                  <a:t>      这是激动人心的事情！ </a:t>
                </a:r>
              </a:p>
              <a:p>
                <a:pPr>
                  <a:lnSpc>
                    <a:spcPct val="150000"/>
                  </a:lnSpc>
                </a:pPr>
                <a:r>
                  <a:rPr lang="zh-CN" altLang="zh-CN" b="1" kern="100" dirty="0">
                    <a:solidFill>
                      <a:srgbClr val="FF0000"/>
                    </a:solidFill>
                    <a:latin typeface="Heiti SC Light" charset="-122"/>
                    <a:ea typeface="Heiti SC Light" charset="-122"/>
                    <a:cs typeface="Heiti SC Light" charset="-122"/>
                  </a:rPr>
                  <a:t>同样数据获取时间， 在超级</a:t>
                </a:r>
                <a14:m>
                  <m:oMath xmlns:m="http://schemas.openxmlformats.org/officeDocument/2006/math">
                    <m:r>
                      <a:rPr lang="en-US" altLang="zh-CN" b="1" i="1" kern="100">
                        <a:solidFill>
                          <a:srgbClr val="FF0000"/>
                        </a:solidFill>
                        <a:latin typeface="Cambria Math" charset="0"/>
                        <a:ea typeface="Heiti SC Light" charset="-122"/>
                        <a:cs typeface="Heiti SC Light" charset="-122"/>
                      </a:rPr>
                      <m:t>𝑱</m:t>
                    </m:r>
                    <m:r>
                      <a:rPr lang="en-US" altLang="zh-CN" b="1" i="1" kern="100">
                        <a:solidFill>
                          <a:srgbClr val="FF0000"/>
                        </a:solidFill>
                        <a:latin typeface="Cambria Math" charset="0"/>
                        <a:ea typeface="Heiti SC Light" charset="-122"/>
                        <a:cs typeface="Heiti SC Light" charset="-122"/>
                      </a:rPr>
                      <m:t>/</m:t>
                    </m:r>
                    <m:r>
                      <a:rPr lang="en-US" altLang="zh-CN" b="1" i="1" kern="100">
                        <a:solidFill>
                          <a:srgbClr val="FF0000"/>
                        </a:solidFill>
                        <a:latin typeface="Cambria Math" charset="0"/>
                        <a:ea typeface="Heiti SC Light" charset="-122"/>
                        <a:cs typeface="Heiti SC Light" charset="-122"/>
                      </a:rPr>
                      <m:t>𝝍</m:t>
                    </m:r>
                    <m:r>
                      <a:rPr lang="en-US" altLang="zh-CN" b="1" i="1" kern="100">
                        <a:solidFill>
                          <a:srgbClr val="FF0000"/>
                        </a:solidFill>
                        <a:latin typeface="Cambria Math" charset="0"/>
                        <a:ea typeface="Heiti SC Light" charset="-122"/>
                        <a:cs typeface="Heiti SC Light" charset="-122"/>
                      </a:rPr>
                      <m:t> </m:t>
                    </m:r>
                  </m:oMath>
                </a14:m>
                <a:r>
                  <a:rPr lang="zh-CN" altLang="zh-CN" b="1" kern="100" dirty="0">
                    <a:solidFill>
                      <a:srgbClr val="FF0000"/>
                    </a:solidFill>
                    <a:latin typeface="Heiti SC Light" charset="-122"/>
                    <a:ea typeface="Heiti SC Light" charset="-122"/>
                    <a:cs typeface="Heiti SC Light" charset="-122"/>
                  </a:rPr>
                  <a:t>工厂上将比</a:t>
                </a:r>
                <a:r>
                  <a:rPr lang="en-US" altLang="zh-CN" b="1" kern="100" dirty="0">
                    <a:solidFill>
                      <a:srgbClr val="FF0000"/>
                    </a:solidFill>
                    <a:latin typeface="Heiti SC Light" charset="-122"/>
                    <a:ea typeface="Heiti SC Light" charset="-122"/>
                    <a:cs typeface="Heiti SC Light" charset="-122"/>
                  </a:rPr>
                  <a:t>BEPCII</a:t>
                </a:r>
                <a:r>
                  <a:rPr lang="zh-CN" altLang="zh-CN" b="1" kern="100" dirty="0">
                    <a:solidFill>
                      <a:srgbClr val="FF0000"/>
                    </a:solidFill>
                    <a:latin typeface="Heiti SC Light" charset="-122"/>
                    <a:ea typeface="Heiti SC Light" charset="-122"/>
                    <a:cs typeface="Heiti SC Light" charset="-122"/>
                  </a:rPr>
                  <a:t>提高</a:t>
                </a:r>
                <a:r>
                  <a:rPr lang="en-US" altLang="zh-CN" b="1" kern="100" dirty="0">
                    <a:solidFill>
                      <a:srgbClr val="FF0000"/>
                    </a:solidFill>
                    <a:latin typeface="Heiti SC Light" charset="-122"/>
                    <a:ea typeface="Heiti SC Light" charset="-122"/>
                    <a:cs typeface="Heiti SC Light" charset="-122"/>
                  </a:rPr>
                  <a:t>1000</a:t>
                </a:r>
                <a:r>
                  <a:rPr lang="zh-CN" altLang="zh-CN" b="1" kern="100" dirty="0">
                    <a:solidFill>
                      <a:srgbClr val="FF0000"/>
                    </a:solidFill>
                    <a:latin typeface="Heiti SC Light" charset="-122"/>
                    <a:ea typeface="Heiti SC Light" charset="-122"/>
                    <a:cs typeface="Heiti SC Light" charset="-122"/>
                  </a:rPr>
                  <a:t>倍。</a:t>
                </a:r>
                <a:r>
                  <a:rPr lang="zh-CN" altLang="zh-CN" b="1" dirty="0">
                    <a:latin typeface="Heiti SC Light" charset="-122"/>
                    <a:ea typeface="Heiti SC Light" charset="-122"/>
                    <a:cs typeface="Heiti SC Light" charset="-122"/>
                  </a:rPr>
                  <a:t> </a:t>
                </a:r>
                <a:endParaRPr lang="zh-CN" altLang="en-US" b="1" dirty="0">
                  <a:latin typeface="Heiti SC Light" charset="-122"/>
                  <a:ea typeface="Heiti SC Light" charset="-122"/>
                  <a:cs typeface="Heiti SC Light" charset="-122"/>
                </a:endParaRPr>
              </a:p>
            </p:txBody>
          </p:sp>
        </mc:Choice>
        <mc:Fallback xmlns="">
          <p:sp>
            <p:nvSpPr>
              <p:cNvPr id="12" name="矩形 11"/>
              <p:cNvSpPr>
                <a:spLocks noRot="1" noChangeAspect="1" noMove="1" noResize="1" noEditPoints="1" noAdjustHandles="1" noChangeArrowheads="1" noChangeShapeType="1" noTextEdit="1"/>
              </p:cNvSpPr>
              <p:nvPr/>
            </p:nvSpPr>
            <p:spPr>
              <a:xfrm>
                <a:off x="265472" y="1035055"/>
                <a:ext cx="8141206" cy="2169825"/>
              </a:xfrm>
              <a:prstGeom prst="rect">
                <a:avLst/>
              </a:prstGeom>
              <a:blipFill rotWithShape="0">
                <a:blip r:embed="rId6"/>
                <a:stretch>
                  <a:fillRect l="-674" t="-12079" r="-75" b="-179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5550310" y="5788740"/>
                <a:ext cx="3834580" cy="948849"/>
              </a:xfrm>
              <a:prstGeom prst="rect">
                <a:avLst/>
              </a:prstGeom>
              <a:solidFill>
                <a:srgbClr val="FFFF00"/>
              </a:solidFill>
            </p:spPr>
            <p:txBody>
              <a:bodyPr wrap="square" rtlCol="0">
                <a:spAutoFit/>
              </a:bodyPr>
              <a:lstStyle/>
              <a:p>
                <a:r>
                  <a:rPr kumimoji="1" lang="zh-CN" altLang="en-US" b="1" dirty="0">
                    <a:solidFill>
                      <a:srgbClr val="002060"/>
                    </a:solidFill>
                    <a:latin typeface="Heiti SC Light" charset="-122"/>
                    <a:ea typeface="Heiti SC Light" charset="-122"/>
                    <a:cs typeface="Heiti SC Light" charset="-122"/>
                  </a:rPr>
                  <a:t>本项目的实验研究可为将来对</a:t>
                </a:r>
              </a:p>
              <a:p>
                <a:r>
                  <a:rPr kumimoji="1" lang="zh-CN" altLang="en-US" b="1" dirty="0">
                    <a:solidFill>
                      <a:srgbClr val="002060"/>
                    </a:solidFill>
                    <a:latin typeface="Heiti SC Light" charset="-122"/>
                    <a:ea typeface="Heiti SC Light" charset="-122"/>
                    <a:cs typeface="Heiti SC Light" charset="-122"/>
                  </a:rPr>
                  <a:t>撞机的设计提供极其有价值的</a:t>
                </a:r>
              </a:p>
              <a:p>
                <a:r>
                  <a:rPr kumimoji="1" lang="zh-CN" altLang="en-US" b="1" dirty="0">
                    <a:solidFill>
                      <a:srgbClr val="002060"/>
                    </a:solidFill>
                    <a:latin typeface="Heiti SC Light" charset="-122"/>
                    <a:ea typeface="Heiti SC Light" charset="-122"/>
                    <a:cs typeface="Heiti SC Light" charset="-122"/>
                  </a:rPr>
                  <a:t>参考，从而可以每年获取</a:t>
                </a:r>
                <a14:m>
                  <m:oMath xmlns:m="http://schemas.openxmlformats.org/officeDocument/2006/math">
                    <m:sSup>
                      <m:sSupPr>
                        <m:ctrlPr>
                          <a:rPr kumimoji="1" lang="en-US" altLang="zh-CN" b="1" i="1">
                            <a:solidFill>
                              <a:srgbClr val="002060"/>
                            </a:solidFill>
                            <a:latin typeface="Cambria Math" charset="0"/>
                            <a:ea typeface="Heiti SC Light" charset="-122"/>
                            <a:cs typeface="Heiti SC Light" charset="-122"/>
                          </a:rPr>
                        </m:ctrlPr>
                      </m:sSupPr>
                      <m:e>
                        <m:r>
                          <a:rPr kumimoji="1" lang="en-US" altLang="zh-CN" b="1" i="1">
                            <a:solidFill>
                              <a:srgbClr val="002060"/>
                            </a:solidFill>
                            <a:latin typeface="Cambria Math" charset="0"/>
                            <a:ea typeface="Heiti SC Light" charset="-122"/>
                            <a:cs typeface="Heiti SC Light" charset="-122"/>
                          </a:rPr>
                          <m:t>𝟏𝟎</m:t>
                        </m:r>
                      </m:e>
                      <m:sup>
                        <m:r>
                          <a:rPr kumimoji="1" lang="en-US" altLang="zh-CN" b="1" i="1">
                            <a:solidFill>
                              <a:srgbClr val="002060"/>
                            </a:solidFill>
                            <a:latin typeface="Cambria Math" charset="0"/>
                            <a:ea typeface="Heiti SC Light" charset="-122"/>
                            <a:cs typeface="Heiti SC Light" charset="-122"/>
                          </a:rPr>
                          <m:t>𝟏𝟑</m:t>
                        </m:r>
                      </m:sup>
                    </m:sSup>
                    <m:r>
                      <a:rPr lang="en-US" altLang="zh-CN" b="1" i="1" kern="100">
                        <a:solidFill>
                          <a:srgbClr val="002060"/>
                        </a:solidFill>
                        <a:latin typeface="Cambria Math" charset="0"/>
                        <a:ea typeface="Heiti SC Light" charset="-122"/>
                        <a:cs typeface="Heiti SC Light" charset="-122"/>
                      </a:rPr>
                      <m:t>𝑱</m:t>
                    </m:r>
                    <m:r>
                      <a:rPr lang="en-US" altLang="zh-CN" b="1" i="1" kern="100">
                        <a:solidFill>
                          <a:srgbClr val="002060"/>
                        </a:solidFill>
                        <a:latin typeface="Cambria Math" charset="0"/>
                        <a:ea typeface="Heiti SC Light" charset="-122"/>
                        <a:cs typeface="Heiti SC Light" charset="-122"/>
                      </a:rPr>
                      <m:t>/</m:t>
                    </m:r>
                    <m:r>
                      <a:rPr lang="en-US" altLang="zh-CN" b="1" i="1" kern="100">
                        <a:solidFill>
                          <a:srgbClr val="002060"/>
                        </a:solidFill>
                        <a:latin typeface="Cambria Math" charset="0"/>
                        <a:ea typeface="Heiti SC Light" charset="-122"/>
                        <a:cs typeface="Heiti SC Light" charset="-122"/>
                      </a:rPr>
                      <m:t>𝝍</m:t>
                    </m:r>
                  </m:oMath>
                </a14:m>
                <a:endParaRPr kumimoji="1" lang="zh-CN" altLang="en-US" b="1" dirty="0">
                  <a:solidFill>
                    <a:srgbClr val="002060"/>
                  </a:solidFill>
                  <a:latin typeface="Heiti SC Light" charset="-122"/>
                  <a:ea typeface="Heiti SC Light" charset="-122"/>
                  <a:cs typeface="Heiti SC Light" charset="-122"/>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4026310" y="5788739"/>
                <a:ext cx="3834580" cy="948849"/>
              </a:xfrm>
              <a:prstGeom prst="rect">
                <a:avLst/>
              </a:prstGeom>
              <a:blipFill rotWithShape="0">
                <a:blip r:embed="rId7"/>
                <a:stretch>
                  <a:fillRect l="-1270" t="-3871" b="-83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24325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0"/>
            <a:ext cx="7886700" cy="587374"/>
          </a:xfrm>
        </p:spPr>
        <p:txBody>
          <a:bodyPr>
            <a:normAutofit fontScale="90000"/>
          </a:bodyPr>
          <a:lstStyle/>
          <a:p>
            <a:pPr algn="ctr"/>
            <a:r>
              <a:rPr kumimoji="1" lang="zh-CN" altLang="en-US" sz="4000" b="1" dirty="0">
                <a:solidFill>
                  <a:srgbClr val="0070C0"/>
                </a:solidFill>
                <a:latin typeface="Heiti SC Light" charset="-122"/>
                <a:ea typeface="Heiti SC Light" charset="-122"/>
                <a:cs typeface="Heiti SC Light" charset="-122"/>
              </a:rPr>
              <a:t>单色对撞模式</a:t>
            </a: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46</a:t>
            </a:fld>
            <a:endParaRPr kumimoji="1" lang="zh-CN" altLang="en-US"/>
          </a:p>
        </p:txBody>
      </p:sp>
      <p:pic>
        <p:nvPicPr>
          <p:cNvPr id="7" name="图片 6"/>
          <p:cNvPicPr>
            <a:picLocks noChangeAspect="1"/>
          </p:cNvPicPr>
          <p:nvPr/>
        </p:nvPicPr>
        <p:blipFill>
          <a:blip r:embed="rId2"/>
          <a:stretch>
            <a:fillRect/>
          </a:stretch>
        </p:blipFill>
        <p:spPr>
          <a:xfrm>
            <a:off x="3181350" y="1157843"/>
            <a:ext cx="6210300" cy="1193800"/>
          </a:xfrm>
          <a:prstGeom prst="rect">
            <a:avLst/>
          </a:prstGeom>
        </p:spPr>
      </p:pic>
      <p:sp>
        <p:nvSpPr>
          <p:cNvPr id="9" name="文本框 8"/>
          <p:cNvSpPr txBox="1"/>
          <p:nvPr/>
        </p:nvSpPr>
        <p:spPr>
          <a:xfrm>
            <a:off x="1807648" y="617952"/>
            <a:ext cx="4288353" cy="400110"/>
          </a:xfrm>
          <a:prstGeom prst="rect">
            <a:avLst/>
          </a:prstGeom>
          <a:noFill/>
        </p:spPr>
        <p:txBody>
          <a:bodyPr wrap="none" rtlCol="0">
            <a:spAutoFit/>
          </a:bodyPr>
          <a:lstStyle/>
          <a:p>
            <a:r>
              <a:rPr kumimoji="1" lang="zh-CN" altLang="en-US" sz="2000" b="1" dirty="0">
                <a:solidFill>
                  <a:srgbClr val="FF0000"/>
                </a:solidFill>
                <a:latin typeface="Heiti SC Light" charset="-122"/>
                <a:ea typeface="Heiti SC Light" charset="-122"/>
                <a:cs typeface="Heiti SC Light" charset="-122"/>
              </a:rPr>
              <a:t>单色模式概念，垂直位置的质心能量</a:t>
            </a:r>
          </a:p>
        </p:txBody>
      </p:sp>
      <p:sp>
        <p:nvSpPr>
          <p:cNvPr id="10" name="文本框 9"/>
          <p:cNvSpPr txBox="1"/>
          <p:nvPr/>
        </p:nvSpPr>
        <p:spPr>
          <a:xfrm>
            <a:off x="1807648" y="2427843"/>
            <a:ext cx="1980029" cy="400110"/>
          </a:xfrm>
          <a:prstGeom prst="rect">
            <a:avLst/>
          </a:prstGeom>
          <a:noFill/>
        </p:spPr>
        <p:txBody>
          <a:bodyPr wrap="none" rtlCol="0">
            <a:spAutoFit/>
          </a:bodyPr>
          <a:lstStyle/>
          <a:p>
            <a:r>
              <a:rPr kumimoji="1" lang="zh-CN" altLang="en-US" sz="2000" b="1" dirty="0">
                <a:solidFill>
                  <a:srgbClr val="FF0000"/>
                </a:solidFill>
                <a:latin typeface="Heiti SC Light" charset="-122"/>
                <a:ea typeface="Heiti SC Light" charset="-122"/>
                <a:cs typeface="Heiti SC Light" charset="-122"/>
              </a:rPr>
              <a:t>对撞质心能量：</a:t>
            </a:r>
          </a:p>
        </p:txBody>
      </p:sp>
      <p:pic>
        <p:nvPicPr>
          <p:cNvPr id="12" name="图片 11"/>
          <p:cNvPicPr>
            <a:picLocks noChangeAspect="1"/>
          </p:cNvPicPr>
          <p:nvPr/>
        </p:nvPicPr>
        <p:blipFill>
          <a:blip r:embed="rId3"/>
          <a:stretch>
            <a:fillRect/>
          </a:stretch>
        </p:blipFill>
        <p:spPr>
          <a:xfrm>
            <a:off x="2867025" y="2864963"/>
            <a:ext cx="6457950" cy="416435"/>
          </a:xfrm>
          <a:prstGeom prst="rect">
            <a:avLst/>
          </a:prstGeom>
        </p:spPr>
      </p:pic>
      <mc:AlternateContent xmlns:mc="http://schemas.openxmlformats.org/markup-compatibility/2006" xmlns:a14="http://schemas.microsoft.com/office/drawing/2010/main">
        <mc:Choice Requires="a14">
          <p:sp>
            <p:nvSpPr>
              <p:cNvPr id="13" name="文本框 12"/>
              <p:cNvSpPr txBox="1"/>
              <p:nvPr/>
            </p:nvSpPr>
            <p:spPr>
              <a:xfrm>
                <a:off x="1657351" y="3308851"/>
                <a:ext cx="3991285" cy="400110"/>
              </a:xfrm>
              <a:prstGeom prst="rect">
                <a:avLst/>
              </a:prstGeom>
              <a:noFill/>
            </p:spPr>
            <p:txBody>
              <a:bodyPr wrap="none" rtlCol="0">
                <a:spAutoFit/>
              </a:bodyPr>
              <a:lstStyle/>
              <a:p>
                <a:r>
                  <a:rPr kumimoji="1" lang="zh-CN" altLang="en-US" sz="2000" b="1" dirty="0">
                    <a:solidFill>
                      <a:srgbClr val="FF0000"/>
                    </a:solidFill>
                    <a:latin typeface="Heiti SC Light" charset="-122"/>
                    <a:ea typeface="Heiti SC Light" charset="-122"/>
                    <a:cs typeface="Heiti SC Light" charset="-122"/>
                  </a:rPr>
                  <a:t>头对头对撞时 </a:t>
                </a:r>
                <a14:m>
                  <m:oMath xmlns:m="http://schemas.openxmlformats.org/officeDocument/2006/math">
                    <m:r>
                      <a:rPr kumimoji="1" lang="zh-CN" altLang="en-US" sz="2000" b="1" i="1">
                        <a:solidFill>
                          <a:srgbClr val="FF0000"/>
                        </a:solidFill>
                        <a:latin typeface="Cambria Math" charset="0"/>
                        <a:ea typeface="Heiti SC Light" charset="-122"/>
                        <a:cs typeface="Heiti SC Light" charset="-122"/>
                      </a:rPr>
                      <m:t>𝜽</m:t>
                    </m:r>
                    <m:r>
                      <a:rPr kumimoji="1" lang="zh-CN" altLang="en-US" sz="2000" b="1" i="1">
                        <a:solidFill>
                          <a:srgbClr val="FF0000"/>
                        </a:solidFill>
                        <a:latin typeface="Cambria Math" charset="0"/>
                        <a:ea typeface="Heiti SC Light" charset="-122"/>
                        <a:cs typeface="Heiti SC Light" charset="-122"/>
                      </a:rPr>
                      <m:t>＝</m:t>
                    </m:r>
                    <m:r>
                      <a:rPr kumimoji="1" lang="en-US" altLang="zh-CN" sz="2000" b="1" i="1">
                        <a:solidFill>
                          <a:srgbClr val="FF0000"/>
                        </a:solidFill>
                        <a:latin typeface="Cambria Math" charset="0"/>
                        <a:ea typeface="Heiti SC Light" charset="-122"/>
                        <a:cs typeface="Heiti SC Light" charset="-122"/>
                      </a:rPr>
                      <m:t>𝟎</m:t>
                    </m:r>
                    <m:r>
                      <a:rPr kumimoji="1" lang="zh-CN" altLang="en-US" sz="2000" b="1" i="1">
                        <a:solidFill>
                          <a:srgbClr val="FF0000"/>
                        </a:solidFill>
                        <a:latin typeface="Cambria Math" charset="0"/>
                        <a:ea typeface="Heiti SC Light" charset="-122"/>
                        <a:cs typeface="Heiti SC Light" charset="-122"/>
                      </a:rPr>
                      <m:t>，</m:t>
                    </m:r>
                    <m:r>
                      <a:rPr kumimoji="1" lang="en-US" altLang="zh-CN" sz="2000" b="1" i="1">
                        <a:solidFill>
                          <a:srgbClr val="FF0000"/>
                        </a:solidFill>
                        <a:latin typeface="Cambria Math" charset="0"/>
                        <a:ea typeface="Heiti SC Light" charset="-122"/>
                        <a:cs typeface="Heiti SC Light" charset="-122"/>
                      </a:rPr>
                      <m:t>𝒄𝒐𝒔</m:t>
                    </m:r>
                    <m:d>
                      <m:dPr>
                        <m:ctrlPr>
                          <a:rPr kumimoji="1" lang="en-US" altLang="zh-CN" sz="2000" b="1" i="1">
                            <a:solidFill>
                              <a:srgbClr val="FF0000"/>
                            </a:solidFill>
                            <a:latin typeface="Cambria Math" charset="0"/>
                            <a:ea typeface="Heiti SC Light" charset="-122"/>
                            <a:cs typeface="Heiti SC Light" charset="-122"/>
                          </a:rPr>
                        </m:ctrlPr>
                      </m:dPr>
                      <m:e>
                        <m:r>
                          <a:rPr kumimoji="1" lang="en-US" altLang="zh-CN" sz="2000" b="1" i="1">
                            <a:solidFill>
                              <a:srgbClr val="FF0000"/>
                            </a:solidFill>
                            <a:latin typeface="Cambria Math" charset="0"/>
                            <a:ea typeface="Heiti SC Light" charset="-122"/>
                            <a:cs typeface="Heiti SC Light" charset="-122"/>
                          </a:rPr>
                          <m:t>𝜽</m:t>
                        </m:r>
                      </m:e>
                    </m:d>
                    <m:r>
                      <a:rPr kumimoji="1" lang="en-US" altLang="zh-CN" sz="2000" b="1" i="1">
                        <a:solidFill>
                          <a:srgbClr val="FF0000"/>
                        </a:solidFill>
                        <a:latin typeface="Cambria Math" charset="0"/>
                        <a:ea typeface="Heiti SC Light" charset="-122"/>
                        <a:cs typeface="Heiti SC Light" charset="-122"/>
                      </a:rPr>
                      <m:t>=</m:t>
                    </m:r>
                    <m:r>
                      <a:rPr kumimoji="1" lang="en-US" altLang="zh-CN" sz="2000" b="1" i="1">
                        <a:solidFill>
                          <a:srgbClr val="FF0000"/>
                        </a:solidFill>
                        <a:latin typeface="Cambria Math" charset="0"/>
                        <a:ea typeface="Heiti SC Light" charset="-122"/>
                        <a:cs typeface="Heiti SC Light" charset="-122"/>
                      </a:rPr>
                      <m:t>𝟏</m:t>
                    </m:r>
                    <m:r>
                      <a:rPr kumimoji="1" lang="en-US" altLang="zh-CN" sz="2000" b="1" i="1">
                        <a:solidFill>
                          <a:srgbClr val="FF0000"/>
                        </a:solidFill>
                        <a:latin typeface="Cambria Math" charset="0"/>
                        <a:ea typeface="Heiti SC Light" charset="-122"/>
                        <a:cs typeface="Heiti SC Light" charset="-122"/>
                      </a:rPr>
                      <m:t>, </m:t>
                    </m:r>
                  </m:oMath>
                </a14:m>
                <a:endParaRPr kumimoji="1" lang="zh-CN" altLang="en-US" sz="2000" b="1" dirty="0">
                  <a:solidFill>
                    <a:srgbClr val="FF0000"/>
                  </a:solidFill>
                  <a:latin typeface="Heiti SC Light" charset="-122"/>
                  <a:ea typeface="Heiti SC Light" charset="-122"/>
                  <a:cs typeface="Heiti SC Light" charset="-122"/>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133350" y="3308851"/>
                <a:ext cx="3991285" cy="400110"/>
              </a:xfrm>
              <a:prstGeom prst="rect">
                <a:avLst/>
              </a:prstGeom>
              <a:blipFill rotWithShape="0">
                <a:blip r:embed="rId4"/>
                <a:stretch>
                  <a:fillRect l="-1679" t="-98462" b="-130769"/>
                </a:stretch>
              </a:blipFill>
            </p:spPr>
            <p:txBody>
              <a:bodyPr/>
              <a:lstStyle/>
              <a:p>
                <a:r>
                  <a:rPr lang="zh-CN" altLang="en-US">
                    <a:noFill/>
                  </a:rPr>
                  <a:t> </a:t>
                </a:r>
              </a:p>
            </p:txBody>
          </p:sp>
        </mc:Fallback>
      </mc:AlternateContent>
      <p:pic>
        <p:nvPicPr>
          <p:cNvPr id="14" name="图片 13"/>
          <p:cNvPicPr>
            <a:picLocks noChangeAspect="1"/>
          </p:cNvPicPr>
          <p:nvPr/>
        </p:nvPicPr>
        <p:blipFill>
          <a:blip r:embed="rId5"/>
          <a:stretch>
            <a:fillRect/>
          </a:stretch>
        </p:blipFill>
        <p:spPr>
          <a:xfrm>
            <a:off x="5708650" y="3405634"/>
            <a:ext cx="4470400" cy="276135"/>
          </a:xfrm>
          <a:prstGeom prst="rect">
            <a:avLst/>
          </a:prstGeom>
        </p:spPr>
      </p:pic>
      <p:pic>
        <p:nvPicPr>
          <p:cNvPr id="15" name="图片 14"/>
          <p:cNvPicPr>
            <a:picLocks noChangeAspect="1"/>
          </p:cNvPicPr>
          <p:nvPr/>
        </p:nvPicPr>
        <p:blipFill>
          <a:blip r:embed="rId6"/>
          <a:stretch>
            <a:fillRect/>
          </a:stretch>
        </p:blipFill>
        <p:spPr>
          <a:xfrm>
            <a:off x="1790700" y="3756617"/>
            <a:ext cx="1524000" cy="271721"/>
          </a:xfrm>
          <a:prstGeom prst="rect">
            <a:avLst/>
          </a:prstGeom>
        </p:spPr>
      </p:pic>
      <p:sp>
        <p:nvSpPr>
          <p:cNvPr id="16" name="文本框 15"/>
          <p:cNvSpPr txBox="1"/>
          <p:nvPr/>
        </p:nvSpPr>
        <p:spPr>
          <a:xfrm>
            <a:off x="3371851" y="3681768"/>
            <a:ext cx="4288353" cy="400110"/>
          </a:xfrm>
          <a:prstGeom prst="rect">
            <a:avLst/>
          </a:prstGeom>
          <a:noFill/>
        </p:spPr>
        <p:txBody>
          <a:bodyPr wrap="none" rtlCol="0">
            <a:spAutoFit/>
          </a:bodyPr>
          <a:lstStyle/>
          <a:p>
            <a:r>
              <a:rPr kumimoji="1" lang="zh-CN" altLang="en-US" sz="2000" b="1" dirty="0">
                <a:solidFill>
                  <a:srgbClr val="FF0000"/>
                </a:solidFill>
                <a:latin typeface="Heiti SC Light" charset="-122"/>
                <a:ea typeface="Heiti SC Light" charset="-122"/>
                <a:cs typeface="Heiti SC Light" charset="-122"/>
              </a:rPr>
              <a:t>为两束流能量偏差的相对值，假设：</a:t>
            </a:r>
          </a:p>
        </p:txBody>
      </p:sp>
      <p:pic>
        <p:nvPicPr>
          <p:cNvPr id="17" name="图片 16"/>
          <p:cNvPicPr>
            <a:picLocks noChangeAspect="1"/>
          </p:cNvPicPr>
          <p:nvPr/>
        </p:nvPicPr>
        <p:blipFill>
          <a:blip r:embed="rId7"/>
          <a:stretch>
            <a:fillRect/>
          </a:stretch>
        </p:blipFill>
        <p:spPr>
          <a:xfrm>
            <a:off x="7584003" y="3813766"/>
            <a:ext cx="2070100" cy="267110"/>
          </a:xfrm>
          <a:prstGeom prst="rect">
            <a:avLst/>
          </a:prstGeom>
        </p:spPr>
      </p:pic>
      <p:pic>
        <p:nvPicPr>
          <p:cNvPr id="18" name="图片 17"/>
          <p:cNvPicPr>
            <a:picLocks noChangeAspect="1"/>
          </p:cNvPicPr>
          <p:nvPr/>
        </p:nvPicPr>
        <p:blipFill>
          <a:blip r:embed="rId8"/>
          <a:stretch>
            <a:fillRect/>
          </a:stretch>
        </p:blipFill>
        <p:spPr>
          <a:xfrm>
            <a:off x="2607706" y="4303089"/>
            <a:ext cx="6915150" cy="376568"/>
          </a:xfrm>
          <a:prstGeom prst="rect">
            <a:avLst/>
          </a:prstGeom>
          <a:solidFill>
            <a:srgbClr val="FF0000"/>
          </a:solidFill>
          <a:ln>
            <a:solidFill>
              <a:srgbClr val="FF0000"/>
            </a:solidFill>
          </a:ln>
        </p:spPr>
      </p:pic>
      <p:sp>
        <p:nvSpPr>
          <p:cNvPr id="19" name="文本框 18"/>
          <p:cNvSpPr txBox="1"/>
          <p:nvPr/>
        </p:nvSpPr>
        <p:spPr>
          <a:xfrm>
            <a:off x="2019301" y="4857750"/>
            <a:ext cx="697627" cy="400110"/>
          </a:xfrm>
          <a:prstGeom prst="rect">
            <a:avLst/>
          </a:prstGeom>
          <a:noFill/>
        </p:spPr>
        <p:txBody>
          <a:bodyPr wrap="none" rtlCol="0">
            <a:spAutoFit/>
          </a:bodyPr>
          <a:lstStyle/>
          <a:p>
            <a:r>
              <a:rPr kumimoji="1" lang="zh-CN" altLang="en-US" sz="2000" b="1" dirty="0">
                <a:solidFill>
                  <a:srgbClr val="FF0000"/>
                </a:solidFill>
                <a:latin typeface="Heiti SC Light" charset="-122"/>
                <a:ea typeface="Heiti SC Light" charset="-122"/>
                <a:cs typeface="Heiti SC Light" charset="-122"/>
              </a:rPr>
              <a:t>如果</a:t>
            </a:r>
          </a:p>
        </p:txBody>
      </p:sp>
      <p:pic>
        <p:nvPicPr>
          <p:cNvPr id="20" name="图片 19"/>
          <p:cNvPicPr>
            <a:picLocks noChangeAspect="1"/>
          </p:cNvPicPr>
          <p:nvPr/>
        </p:nvPicPr>
        <p:blipFill>
          <a:blip r:embed="rId9"/>
          <a:stretch>
            <a:fillRect/>
          </a:stretch>
        </p:blipFill>
        <p:spPr>
          <a:xfrm>
            <a:off x="2841626" y="4938968"/>
            <a:ext cx="1908791" cy="256738"/>
          </a:xfrm>
          <a:prstGeom prst="rect">
            <a:avLst/>
          </a:prstGeom>
        </p:spPr>
      </p:pic>
      <p:sp>
        <p:nvSpPr>
          <p:cNvPr id="21" name="文本框 20"/>
          <p:cNvSpPr txBox="1"/>
          <p:nvPr/>
        </p:nvSpPr>
        <p:spPr>
          <a:xfrm>
            <a:off x="4933951" y="4857750"/>
            <a:ext cx="2813591" cy="400110"/>
          </a:xfrm>
          <a:prstGeom prst="rect">
            <a:avLst/>
          </a:prstGeom>
          <a:noFill/>
        </p:spPr>
        <p:txBody>
          <a:bodyPr wrap="none" rtlCol="0">
            <a:spAutoFit/>
          </a:bodyPr>
          <a:lstStyle/>
          <a:p>
            <a:r>
              <a:rPr kumimoji="1" lang="zh-CN" altLang="en-US" sz="2000" b="1" dirty="0">
                <a:solidFill>
                  <a:srgbClr val="FF0000"/>
                </a:solidFill>
                <a:latin typeface="Heiti SC Light" charset="-122"/>
                <a:ea typeface="Heiti SC Light" charset="-122"/>
                <a:cs typeface="Heiti SC Light" charset="-122"/>
              </a:rPr>
              <a:t>束流质心能量散度为零</a:t>
            </a:r>
            <a:r>
              <a:rPr kumimoji="1" lang="en-US" altLang="zh-CN" sz="2000" b="1" dirty="0">
                <a:solidFill>
                  <a:srgbClr val="FF0000"/>
                </a:solidFill>
                <a:latin typeface="Heiti SC Light" charset="-122"/>
                <a:ea typeface="Heiti SC Light" charset="-122"/>
                <a:cs typeface="Heiti SC Light" charset="-122"/>
              </a:rPr>
              <a:t>.</a:t>
            </a:r>
            <a:endParaRPr kumimoji="1" lang="zh-CN" altLang="en-US" sz="2000" b="1" dirty="0">
              <a:solidFill>
                <a:srgbClr val="FF0000"/>
              </a:solidFill>
              <a:latin typeface="Heiti SC Light" charset="-122"/>
              <a:ea typeface="Heiti SC Light" charset="-122"/>
              <a:cs typeface="Heiti SC Light" charset="-122"/>
            </a:endParaRPr>
          </a:p>
        </p:txBody>
      </p:sp>
    </p:spTree>
    <p:extLst>
      <p:ext uri="{BB962C8B-B14F-4D97-AF65-F5344CB8AC3E}">
        <p14:creationId xmlns:p14="http://schemas.microsoft.com/office/powerpoint/2010/main" val="17941807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0"/>
            <a:ext cx="7886700" cy="682624"/>
          </a:xfrm>
        </p:spPr>
        <p:txBody>
          <a:bodyPr>
            <a:normAutofit fontScale="90000"/>
          </a:bodyPr>
          <a:lstStyle/>
          <a:p>
            <a:pPr algn="ctr"/>
            <a:r>
              <a:rPr kumimoji="1" lang="zh-CN" altLang="en-US" b="1">
                <a:solidFill>
                  <a:srgbClr val="0070C0"/>
                </a:solidFill>
                <a:latin typeface="Heiti SC Light" charset="-122"/>
                <a:ea typeface="Heiti SC Light" charset="-122"/>
                <a:cs typeface="Heiti SC Light" charset="-122"/>
              </a:rPr>
              <a:t>单色对撞模式</a:t>
            </a:r>
            <a:endParaRPr kumimoji="1" lang="zh-CN" altLang="en-US"/>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47</a:t>
            </a:fld>
            <a:endParaRPr kumimoji="1" lang="zh-CN" altLang="en-US"/>
          </a:p>
        </p:txBody>
      </p:sp>
      <p:pic>
        <p:nvPicPr>
          <p:cNvPr id="7" name="图片 6"/>
          <p:cNvPicPr>
            <a:picLocks noChangeAspect="1"/>
          </p:cNvPicPr>
          <p:nvPr/>
        </p:nvPicPr>
        <p:blipFill>
          <a:blip r:embed="rId2"/>
          <a:stretch>
            <a:fillRect/>
          </a:stretch>
        </p:blipFill>
        <p:spPr>
          <a:xfrm>
            <a:off x="1705404" y="1295401"/>
            <a:ext cx="8962597" cy="3824199"/>
          </a:xfrm>
          <a:prstGeom prst="rect">
            <a:avLst/>
          </a:prstGeom>
        </p:spPr>
      </p:pic>
    </p:spTree>
    <p:extLst>
      <p:ext uri="{BB962C8B-B14F-4D97-AF65-F5344CB8AC3E}">
        <p14:creationId xmlns:p14="http://schemas.microsoft.com/office/powerpoint/2010/main" val="6558268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2313" y="115889"/>
            <a:ext cx="8229600" cy="720725"/>
          </a:xfrm>
          <a:solidFill>
            <a:schemeClr val="accent5">
              <a:lumMod val="20000"/>
              <a:lumOff val="80000"/>
            </a:schemeClr>
          </a:solidFill>
        </p:spPr>
        <p:txBody>
          <a:bodyPr>
            <a:normAutofit/>
          </a:bodyPr>
          <a:lstStyle/>
          <a:p>
            <a:pPr>
              <a:defRPr/>
            </a:pPr>
            <a:r>
              <a:rPr lang="en-US" altLang="zh-CN" sz="3600" b="1" dirty="0">
                <a:solidFill>
                  <a:srgbClr val="0000FF"/>
                </a:solidFill>
                <a:effectLst>
                  <a:outerShdw blurRad="38100" dist="38100" dir="2700000" algn="tl">
                    <a:srgbClr val="000000">
                      <a:alpha val="43137"/>
                    </a:srgbClr>
                  </a:outerShdw>
                </a:effectLst>
                <a:latin typeface="+mn-lt"/>
                <a:ea typeface="华文楷体" panose="02010600040101010101" pitchFamily="2" charset="-122"/>
              </a:rPr>
              <a:t>Nucleon Form Factor</a:t>
            </a:r>
            <a:endParaRPr lang="zh-CN" altLang="en-US" sz="3600" b="1" dirty="0">
              <a:solidFill>
                <a:srgbClr val="0000FF"/>
              </a:solidFill>
              <a:effectLst>
                <a:outerShdw blurRad="38100" dist="38100" dir="2700000" algn="tl">
                  <a:srgbClr val="000000">
                    <a:alpha val="43137"/>
                  </a:srgbClr>
                </a:outerShdw>
              </a:effectLst>
              <a:latin typeface="+mn-lt"/>
              <a:ea typeface="华文楷体" panose="02010600040101010101" pitchFamily="2" charset="-122"/>
            </a:endParaRPr>
          </a:p>
        </p:txBody>
      </p:sp>
      <p:grpSp>
        <p:nvGrpSpPr>
          <p:cNvPr id="12291" name="组合 9"/>
          <p:cNvGrpSpPr>
            <a:grpSpLocks/>
          </p:cNvGrpSpPr>
          <p:nvPr/>
        </p:nvGrpSpPr>
        <p:grpSpPr bwMode="auto">
          <a:xfrm>
            <a:off x="6107114" y="3312369"/>
            <a:ext cx="2735263" cy="388938"/>
            <a:chOff x="5076056" y="3832151"/>
            <a:chExt cx="2735262" cy="388937"/>
          </a:xfrm>
        </p:grpSpPr>
        <p:pic>
          <p:nvPicPr>
            <p:cNvPr id="1229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3832151"/>
              <a:ext cx="1836737" cy="38893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2299" name="Text Box 14"/>
            <p:cNvSpPr txBox="1">
              <a:spLocks noChangeArrowheads="1"/>
            </p:cNvSpPr>
            <p:nvPr/>
          </p:nvSpPr>
          <p:spPr bwMode="auto">
            <a:xfrm>
              <a:off x="6842943" y="3854376"/>
              <a:ext cx="968375" cy="3603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60840" rIns="90000" bIns="45000"/>
            <a:lstStyle>
              <a:lvl1pPr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9pPr>
            </a:lstStyle>
            <a:p>
              <a:pPr eaLnBrk="1" hangingPunct="1">
                <a:spcBef>
                  <a:spcPct val="0"/>
                </a:spcBef>
                <a:buFontTx/>
                <a:buNone/>
                <a:defRPr/>
              </a:pPr>
              <a:r>
                <a:rPr lang="de-DE" altLang="en-US" sz="1800" b="1">
                  <a:solidFill>
                    <a:srgbClr val="000000"/>
                  </a:solidFill>
                  <a:latin typeface="+mn-lt"/>
                  <a:cs typeface="Arial" pitchFamily="34" charset="0"/>
                </a:rPr>
                <a:t>, Λ Λ</a:t>
              </a:r>
            </a:p>
          </p:txBody>
        </p:sp>
        <p:sp>
          <p:nvSpPr>
            <p:cNvPr id="12300" name="Line 15"/>
            <p:cNvSpPr>
              <a:spLocks noChangeShapeType="1"/>
            </p:cNvSpPr>
            <p:nvPr/>
          </p:nvSpPr>
          <p:spPr bwMode="auto">
            <a:xfrm>
              <a:off x="7223943" y="3895651"/>
              <a:ext cx="179387" cy="1588"/>
            </a:xfrm>
            <a:prstGeom prst="line">
              <a:avLst/>
            </a:prstGeom>
            <a:noFill/>
            <a:ln w="936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a:defRPr/>
              </a:pPr>
              <a:endParaRPr lang="zh-CN" altLang="en-US" b="1"/>
            </a:p>
          </p:txBody>
        </p:sp>
      </p:grpSp>
      <p:sp>
        <p:nvSpPr>
          <p:cNvPr id="12292" name="Text Box 7"/>
          <p:cNvSpPr txBox="1">
            <a:spLocks noChangeArrowheads="1"/>
          </p:cNvSpPr>
          <p:nvPr/>
        </p:nvSpPr>
        <p:spPr bwMode="auto">
          <a:xfrm>
            <a:off x="3836826" y="5755325"/>
            <a:ext cx="1631950" cy="601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60840" rIns="90000" bIns="45000"/>
          <a:lstStyle>
            <a:lvl1pPr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9pPr>
          </a:lstStyle>
          <a:p>
            <a:pPr eaLnBrk="1" hangingPunct="1">
              <a:spcBef>
                <a:spcPct val="0"/>
              </a:spcBef>
              <a:buFontTx/>
              <a:buNone/>
              <a:defRPr/>
            </a:pPr>
            <a:r>
              <a:rPr lang="de-DE" altLang="en-US" sz="1800" b="1">
                <a:solidFill>
                  <a:srgbClr val="FF0000"/>
                </a:solidFill>
                <a:latin typeface="+mn-lt"/>
              </a:rPr>
              <a:t>Space-like:</a:t>
            </a:r>
          </a:p>
          <a:p>
            <a:pPr eaLnBrk="1" hangingPunct="1">
              <a:spcBef>
                <a:spcPct val="0"/>
              </a:spcBef>
              <a:buFontTx/>
              <a:buNone/>
              <a:defRPr/>
            </a:pPr>
            <a:r>
              <a:rPr lang="de-DE" altLang="en-US" sz="1800" b="1" dirty="0">
                <a:solidFill>
                  <a:srgbClr val="FF0000"/>
                </a:solidFill>
                <a:latin typeface="+mn-lt"/>
              </a:rPr>
              <a:t>FF real</a:t>
            </a:r>
          </a:p>
        </p:txBody>
      </p:sp>
      <p:sp>
        <p:nvSpPr>
          <p:cNvPr id="12293" name="Text Box 8"/>
          <p:cNvSpPr txBox="1">
            <a:spLocks noChangeArrowheads="1"/>
          </p:cNvSpPr>
          <p:nvPr/>
        </p:nvSpPr>
        <p:spPr bwMode="auto">
          <a:xfrm>
            <a:off x="7058026" y="5639970"/>
            <a:ext cx="1631950" cy="601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60840" rIns="90000" bIns="45000"/>
          <a:lstStyle>
            <a:lvl1pPr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ea typeface="宋体" pitchFamily="2" charset="-122"/>
              </a:defRPr>
            </a:lvl9pPr>
          </a:lstStyle>
          <a:p>
            <a:pPr eaLnBrk="1" hangingPunct="1">
              <a:spcBef>
                <a:spcPct val="0"/>
              </a:spcBef>
              <a:buFontTx/>
              <a:buNone/>
              <a:defRPr/>
            </a:pPr>
            <a:r>
              <a:rPr lang="de-DE" altLang="en-US" sz="1800" b="1">
                <a:solidFill>
                  <a:srgbClr val="FF0000"/>
                </a:solidFill>
                <a:latin typeface="+mn-lt"/>
              </a:rPr>
              <a:t>Time-like:</a:t>
            </a:r>
          </a:p>
          <a:p>
            <a:pPr eaLnBrk="1" hangingPunct="1">
              <a:spcBef>
                <a:spcPct val="0"/>
              </a:spcBef>
              <a:buFontTx/>
              <a:buNone/>
              <a:defRPr/>
            </a:pPr>
            <a:r>
              <a:rPr lang="de-DE" altLang="en-US" sz="1800" b="1" dirty="0">
                <a:solidFill>
                  <a:srgbClr val="FF0000"/>
                </a:solidFill>
                <a:latin typeface="+mn-lt"/>
              </a:rPr>
              <a:t>FF </a:t>
            </a:r>
            <a:r>
              <a:rPr lang="de-DE" altLang="en-US" sz="1800" b="1" dirty="0" err="1">
                <a:solidFill>
                  <a:srgbClr val="FF0000"/>
                </a:solidFill>
                <a:latin typeface="+mn-lt"/>
              </a:rPr>
              <a:t>complex</a:t>
            </a:r>
            <a:endParaRPr lang="de-DE" altLang="en-US" sz="1800" b="1" dirty="0">
              <a:solidFill>
                <a:srgbClr val="FF0000"/>
              </a:solidFill>
              <a:latin typeface="+mn-lt"/>
            </a:endParaRPr>
          </a:p>
        </p:txBody>
      </p:sp>
      <p:sp>
        <p:nvSpPr>
          <p:cNvPr id="14" name="矩形 13"/>
          <p:cNvSpPr/>
          <p:nvPr/>
        </p:nvSpPr>
        <p:spPr>
          <a:xfrm>
            <a:off x="1795463" y="842963"/>
            <a:ext cx="8640762" cy="2308324"/>
          </a:xfrm>
          <a:prstGeom prst="rect">
            <a:avLst/>
          </a:prstGeom>
        </p:spPr>
        <p:txBody>
          <a:bodyPr>
            <a:spAutoFit/>
          </a:bodyPr>
          <a:lstStyle/>
          <a:p>
            <a:pPr marL="342900" indent="-342900">
              <a:buFont typeface="Wingdings" panose="05000000000000000000" pitchFamily="2" charset="2"/>
              <a:buChar char="l"/>
              <a:defRPr/>
            </a:pPr>
            <a:r>
              <a:rPr lang="en-US" altLang="en-US" sz="2400" b="1" dirty="0"/>
              <a:t>Fundamental properties of the nucleon</a:t>
            </a:r>
          </a:p>
          <a:p>
            <a:pPr marL="829452" lvl="1" indent="-414726">
              <a:buFont typeface="Wingdings" panose="05000000000000000000" pitchFamily="2" charset="2"/>
              <a:buChar char="Ø"/>
              <a:defRPr/>
            </a:pPr>
            <a:r>
              <a:rPr lang="en-US" altLang="en-US" sz="2400" b="1" dirty="0"/>
              <a:t>Connected to charge, magnetization distribution</a:t>
            </a:r>
          </a:p>
          <a:p>
            <a:pPr marL="829452" lvl="1" indent="-414726">
              <a:buFont typeface="Wingdings" panose="05000000000000000000" pitchFamily="2" charset="2"/>
              <a:buChar char="Ø"/>
              <a:defRPr/>
            </a:pPr>
            <a:r>
              <a:rPr lang="en-US" altLang="en-US" sz="2400" b="1" dirty="0"/>
              <a:t>Crucial testing ground for models of the nucleon internal structure</a:t>
            </a:r>
          </a:p>
          <a:p>
            <a:pPr marL="372252" indent="-414726">
              <a:buFont typeface="Wingdings" panose="05000000000000000000" pitchFamily="2" charset="2"/>
              <a:buChar char="l"/>
              <a:defRPr/>
            </a:pPr>
            <a:r>
              <a:rPr lang="en-US" altLang="en-US" sz="2400" b="1" dirty="0">
                <a:solidFill>
                  <a:srgbClr val="D91116"/>
                </a:solidFill>
              </a:rPr>
              <a:t>Can be measured from space-like processes (</a:t>
            </a:r>
            <a:r>
              <a:rPr lang="en-US" altLang="en-US" sz="2400" b="1" dirty="0" err="1">
                <a:solidFill>
                  <a:srgbClr val="D91116"/>
                </a:solidFill>
              </a:rPr>
              <a:t>eN</a:t>
            </a:r>
            <a:r>
              <a:rPr lang="en-US" altLang="en-US" sz="2400" b="1" dirty="0">
                <a:solidFill>
                  <a:srgbClr val="D91116"/>
                </a:solidFill>
              </a:rPr>
              <a:t>) (precision 1%)</a:t>
            </a:r>
          </a:p>
          <a:p>
            <a:pPr>
              <a:defRPr/>
            </a:pPr>
            <a:r>
              <a:rPr lang="en-US" altLang="en-US" sz="2400" b="1" dirty="0">
                <a:solidFill>
                  <a:srgbClr val="D91116"/>
                </a:solidFill>
              </a:rPr>
              <a:t>      or time-like process (</a:t>
            </a:r>
            <a:r>
              <a:rPr lang="en-US" altLang="en-US" sz="2400" b="1" dirty="0" err="1">
                <a:solidFill>
                  <a:srgbClr val="D91116"/>
                </a:solidFill>
              </a:rPr>
              <a:t>e</a:t>
            </a:r>
            <a:r>
              <a:rPr lang="en-US" altLang="en-US" sz="2400" b="1" baseline="30000" dirty="0" err="1">
                <a:solidFill>
                  <a:srgbClr val="D91116"/>
                </a:solidFill>
              </a:rPr>
              <a:t>+</a:t>
            </a:r>
            <a:r>
              <a:rPr lang="en-US" altLang="en-US" sz="2400" b="1" dirty="0" err="1">
                <a:solidFill>
                  <a:srgbClr val="D91116"/>
                </a:solidFill>
              </a:rPr>
              <a:t>e</a:t>
            </a:r>
            <a:r>
              <a:rPr lang="en-US" altLang="en-US" sz="2400" b="1" baseline="30000" dirty="0">
                <a:solidFill>
                  <a:srgbClr val="D91116"/>
                </a:solidFill>
              </a:rPr>
              <a:t>-</a:t>
            </a:r>
            <a:r>
              <a:rPr lang="en-US" altLang="en-US" sz="2400" b="1" dirty="0">
                <a:solidFill>
                  <a:srgbClr val="D91116"/>
                </a:solidFill>
              </a:rPr>
              <a:t> annihilation) (precision 10%-30%)</a:t>
            </a:r>
          </a:p>
        </p:txBody>
      </p:sp>
      <p:sp>
        <p:nvSpPr>
          <p:cNvPr id="12296" name="TextBox 2"/>
          <p:cNvSpPr txBox="1">
            <a:spLocks noChangeArrowheads="1"/>
          </p:cNvSpPr>
          <p:nvPr/>
        </p:nvSpPr>
        <p:spPr bwMode="auto">
          <a:xfrm>
            <a:off x="3776165" y="3238153"/>
            <a:ext cx="13382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itchFamily="18" charset="0"/>
                <a:ea typeface="宋体" pitchFamily="2" charset="-122"/>
              </a:defRPr>
            </a:lvl1pPr>
            <a:lvl2pPr marL="742950" indent="-285750" eaLnBrk="0" hangingPunct="0">
              <a:defRPr b="1">
                <a:solidFill>
                  <a:schemeClr val="tx1"/>
                </a:solidFill>
                <a:latin typeface="Times New Roman" pitchFamily="18" charset="0"/>
                <a:ea typeface="宋体" pitchFamily="2" charset="-122"/>
              </a:defRPr>
            </a:lvl2pPr>
            <a:lvl3pPr marL="1143000" indent="-228600" eaLnBrk="0" hangingPunct="0">
              <a:defRPr b="1">
                <a:solidFill>
                  <a:schemeClr val="tx1"/>
                </a:solidFill>
                <a:latin typeface="Times New Roman" pitchFamily="18" charset="0"/>
                <a:ea typeface="宋体" pitchFamily="2" charset="-122"/>
              </a:defRPr>
            </a:lvl3pPr>
            <a:lvl4pPr marL="1600200" indent="-228600" eaLnBrk="0" hangingPunct="0">
              <a:defRPr b="1">
                <a:solidFill>
                  <a:schemeClr val="tx1"/>
                </a:solidFill>
                <a:latin typeface="Times New Roman" pitchFamily="18" charset="0"/>
                <a:ea typeface="宋体" pitchFamily="2" charset="-122"/>
              </a:defRPr>
            </a:lvl4pPr>
            <a:lvl5pPr marL="2057400" indent="-228600" eaLnBrk="0" hangingPunct="0">
              <a:defRPr b="1">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b="1">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b="1">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b="1">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b="1">
                <a:solidFill>
                  <a:schemeClr val="tx1"/>
                </a:solidFill>
                <a:latin typeface="Times New Roman" pitchFamily="18" charset="0"/>
                <a:ea typeface="宋体" pitchFamily="2" charset="-122"/>
              </a:defRPr>
            </a:lvl9pPr>
          </a:lstStyle>
          <a:p>
            <a:pPr eaLnBrk="1" hangingPunct="1">
              <a:defRPr/>
            </a:pPr>
            <a:r>
              <a:rPr lang="en-US" altLang="zh-CN" sz="2400" dirty="0" err="1">
                <a:latin typeface="+mn-lt"/>
              </a:rPr>
              <a:t>eN</a:t>
            </a:r>
            <a:r>
              <a:rPr lang="en-US" altLang="zh-CN" sz="2400" dirty="0">
                <a:latin typeface="+mn-lt"/>
              </a:rPr>
              <a:t> </a:t>
            </a:r>
            <a:r>
              <a:rPr lang="en-US" altLang="zh-CN" sz="2400" dirty="0">
                <a:latin typeface="+mn-lt"/>
                <a:sym typeface="Wingdings" pitchFamily="2" charset="2"/>
              </a:rPr>
              <a:t> </a:t>
            </a:r>
            <a:r>
              <a:rPr lang="en-US" altLang="zh-CN" sz="2400" dirty="0" err="1">
                <a:latin typeface="+mn-lt"/>
                <a:sym typeface="Wingdings" pitchFamily="2" charset="2"/>
              </a:rPr>
              <a:t>eN</a:t>
            </a:r>
            <a:endParaRPr lang="zh-CN" altLang="en-US" sz="2400" dirty="0">
              <a:latin typeface="+mn-lt"/>
            </a:endParaRP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193" y="3887353"/>
            <a:ext cx="2774082" cy="16182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6827" y="3743403"/>
            <a:ext cx="1213681" cy="20125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日期占位符 2"/>
          <p:cNvSpPr>
            <a:spLocks noGrp="1"/>
          </p:cNvSpPr>
          <p:nvPr>
            <p:ph type="dt" sz="half" idx="10"/>
          </p:nvPr>
        </p:nvSpPr>
        <p:spPr/>
        <p:txBody>
          <a:bodyPr/>
          <a:lstStyle/>
          <a:p>
            <a:r>
              <a:rPr lang="en-US" altLang="zh-CN" smtClean="0"/>
              <a:t>19-08-16</a:t>
            </a:r>
            <a:endParaRPr lang="zh-CN" altLang="en-US"/>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pPr/>
              <a:t>48</a:t>
            </a:fld>
            <a:endParaRPr lang="zh-CN" altLang="en-US"/>
          </a:p>
        </p:txBody>
      </p:sp>
      <p:sp>
        <p:nvSpPr>
          <p:cNvPr id="5" name="页脚占位符 4"/>
          <p:cNvSpPr>
            <a:spLocks noGrp="1"/>
          </p:cNvSpPr>
          <p:nvPr>
            <p:ph type="ftr" sz="quarter" idx="11"/>
          </p:nvPr>
        </p:nvSpPr>
        <p:spPr/>
        <p:txBody>
          <a:bodyPr/>
          <a:lstStyle/>
          <a:p>
            <a:r>
              <a:rPr kumimoji="1" lang="zh-CN" altLang="en-US" smtClean="0"/>
              <a:t>李海波</a:t>
            </a:r>
            <a:endParaRPr kumimoji="1" lang="zh-CN" altLang="en-US"/>
          </a:p>
        </p:txBody>
      </p:sp>
    </p:spTree>
    <p:extLst>
      <p:ext uri="{BB962C8B-B14F-4D97-AF65-F5344CB8AC3E}">
        <p14:creationId xmlns:p14="http://schemas.microsoft.com/office/powerpoint/2010/main" val="20597818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694733" y="149721"/>
            <a:ext cx="8802534" cy="6571755"/>
          </a:xfrm>
          <a:prstGeom prst="rect">
            <a:avLst/>
          </a:prstGeom>
        </p:spPr>
      </p:pic>
      <p:sp>
        <p:nvSpPr>
          <p:cNvPr id="4" name="日期占位符 3"/>
          <p:cNvSpPr>
            <a:spLocks noGrp="1"/>
          </p:cNvSpPr>
          <p:nvPr>
            <p:ph type="dt" sz="half" idx="10"/>
          </p:nvPr>
        </p:nvSpPr>
        <p:spPr/>
        <p:txBody>
          <a:bodyPr/>
          <a:lstStyle/>
          <a:p>
            <a:r>
              <a:rPr kumimoji="1" lang="en-US" altLang="zh-CN" smtClean="0"/>
              <a:t>19-08-16</a:t>
            </a:r>
            <a:endParaRPr kumimoji="1" lang="zh-CN" altLang="en-US"/>
          </a:p>
        </p:txBody>
      </p:sp>
      <p:sp>
        <p:nvSpPr>
          <p:cNvPr id="5" name="页脚占位符 4"/>
          <p:cNvSpPr>
            <a:spLocks noGrp="1"/>
          </p:cNvSpPr>
          <p:nvPr>
            <p:ph type="ftr" sz="quarter" idx="11"/>
          </p:nvPr>
        </p:nvSpPr>
        <p:spPr/>
        <p:txBody>
          <a:bodyPr/>
          <a:lstStyle/>
          <a:p>
            <a:r>
              <a:rPr kumimoji="1" lang="zh-CN" altLang="en-US" smtClean="0"/>
              <a:t>李海波</a:t>
            </a:r>
            <a:endParaRPr kumimoji="1" lang="zh-CN" altLang="en-US"/>
          </a:p>
        </p:txBody>
      </p:sp>
      <p:sp>
        <p:nvSpPr>
          <p:cNvPr id="6" name="幻灯片编号占位符 5"/>
          <p:cNvSpPr>
            <a:spLocks noGrp="1"/>
          </p:cNvSpPr>
          <p:nvPr>
            <p:ph type="sldNum" sz="quarter" idx="12"/>
          </p:nvPr>
        </p:nvSpPr>
        <p:spPr/>
        <p:txBody>
          <a:bodyPr/>
          <a:lstStyle/>
          <a:p>
            <a:fld id="{E7947E03-E5B2-6C42-BA98-8F7B442AD48C}" type="slidenum">
              <a:rPr kumimoji="1" lang="zh-CN" altLang="en-US" smtClean="0"/>
              <a:t>49</a:t>
            </a:fld>
            <a:endParaRPr kumimoji="1" lang="zh-CN" altLang="en-US"/>
          </a:p>
        </p:txBody>
      </p:sp>
    </p:spTree>
    <p:extLst>
      <p:ext uri="{BB962C8B-B14F-4D97-AF65-F5344CB8AC3E}">
        <p14:creationId xmlns:p14="http://schemas.microsoft.com/office/powerpoint/2010/main" val="1960288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a:xfrm>
                <a:off x="2152651" y="114404"/>
                <a:ext cx="8397363" cy="416539"/>
              </a:xfrm>
            </p:spPr>
            <p:txBody>
              <a:bodyPr>
                <a:normAutofit fontScale="90000"/>
              </a:bodyPr>
              <a:lstStyle/>
              <a:p>
                <a:r>
                  <a:rPr kumimoji="1" lang="en-US" altLang="zh-CN" sz="4000" b="1" dirty="0" smtClean="0">
                    <a:solidFill>
                      <a:srgbClr val="FF0000"/>
                    </a:solidFill>
                    <a:latin typeface="Heiti SC Light" charset="-122"/>
                    <a:ea typeface="Heiti SC Light" charset="-122"/>
                    <a:cs typeface="Heiti SC Light" charset="-122"/>
                  </a:rPr>
                  <a:t>Advantage at </a:t>
                </a:r>
                <a:r>
                  <a:rPr kumimoji="1" lang="en-US" altLang="zh-CN" sz="4000" b="1" dirty="0" err="1" smtClean="0">
                    <a:solidFill>
                      <a:srgbClr val="FF0000"/>
                    </a:solidFill>
                    <a:latin typeface="Heiti SC Light" charset="-122"/>
                    <a:ea typeface="Heiti SC Light" charset="-122"/>
                    <a:cs typeface="Heiti SC Light" charset="-122"/>
                  </a:rPr>
                  <a:t>e</a:t>
                </a:r>
                <a:r>
                  <a:rPr kumimoji="1" lang="en-US" altLang="zh-CN" sz="4000" b="1" baseline="30000" dirty="0" err="1" smtClean="0">
                    <a:solidFill>
                      <a:srgbClr val="FF0000"/>
                    </a:solidFill>
                    <a:latin typeface="Heiti SC Light" charset="-122"/>
                    <a:ea typeface="Heiti SC Light" charset="-122"/>
                    <a:cs typeface="Heiti SC Light" charset="-122"/>
                  </a:rPr>
                  <a:t>+</a:t>
                </a:r>
                <a:r>
                  <a:rPr kumimoji="1" lang="en-US" altLang="zh-CN" sz="4000" b="1" dirty="0" err="1" smtClean="0">
                    <a:solidFill>
                      <a:srgbClr val="FF0000"/>
                    </a:solidFill>
                    <a:latin typeface="Heiti SC Light" charset="-122"/>
                    <a:ea typeface="Heiti SC Light" charset="-122"/>
                    <a:cs typeface="Heiti SC Light" charset="-122"/>
                  </a:rPr>
                  <a:t>e</a:t>
                </a:r>
                <a14:m>
                  <m:oMath xmlns:m="http://schemas.openxmlformats.org/officeDocument/2006/math">
                    <m:r>
                      <a:rPr kumimoji="1" lang="en-US" altLang="zh-CN" sz="4000" b="1" i="1" baseline="30000" dirty="0" smtClean="0">
                        <a:solidFill>
                          <a:srgbClr val="FF0000"/>
                        </a:solidFill>
                        <a:latin typeface="Cambria Math" charset="0"/>
                        <a:ea typeface="Cambria Math" charset="0"/>
                        <a:cs typeface="Cambria Math" charset="0"/>
                      </a:rPr>
                      <m:t>−</m:t>
                    </m:r>
                  </m:oMath>
                </a14:m>
                <a:r>
                  <a:rPr kumimoji="1" lang="en-US" altLang="zh-CN" sz="4000" b="1" dirty="0" smtClean="0">
                    <a:solidFill>
                      <a:srgbClr val="FF0000"/>
                    </a:solidFill>
                    <a:latin typeface="Heiti SC Light" charset="-122"/>
                    <a:ea typeface="Heiti SC Light" charset="-122"/>
                    <a:cs typeface="Heiti SC Light" charset="-122"/>
                  </a:rPr>
                  <a:t> machine </a:t>
                </a:r>
                <a:endParaRPr kumimoji="1" lang="zh-CN" altLang="en-US" sz="4000" b="1" dirty="0">
                  <a:solidFill>
                    <a:srgbClr val="FF0000"/>
                  </a:solidFill>
                  <a:latin typeface="Heiti SC Light" charset="-122"/>
                  <a:ea typeface="Heiti SC Light" charset="-122"/>
                  <a:cs typeface="Heiti SC Light" charset="-122"/>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2152651" y="114404"/>
                <a:ext cx="8397363" cy="416539"/>
              </a:xfrm>
              <a:blipFill rotWithShape="0">
                <a:blip r:embed="rId2"/>
                <a:stretch>
                  <a:fillRect l="-2177" t="-63235" b="-70588"/>
                </a:stretch>
              </a:blipFill>
            </p:spPr>
            <p:txBody>
              <a:bodyPr/>
              <a:lstStyle/>
              <a:p>
                <a:r>
                  <a:rPr lang="zh-CN" altLang="en-US">
                    <a:noFill/>
                  </a:rPr>
                  <a:t> </a:t>
                </a:r>
              </a:p>
            </p:txBody>
          </p:sp>
        </mc:Fallback>
      </mc:AlternateContent>
      <p:sp>
        <p:nvSpPr>
          <p:cNvPr id="6" name="幻灯片编号占位符 5"/>
          <p:cNvSpPr>
            <a:spLocks noGrp="1"/>
          </p:cNvSpPr>
          <p:nvPr>
            <p:ph type="sldNum" sz="quarter" idx="12"/>
          </p:nvPr>
        </p:nvSpPr>
        <p:spPr/>
        <p:txBody>
          <a:bodyPr/>
          <a:lstStyle/>
          <a:p>
            <a:fld id="{3880D999-AB6E-D04A-B8ED-211468A87D9E}" type="slidenum">
              <a:rPr kumimoji="1" lang="zh-CN" altLang="en-US" smtClean="0"/>
              <a:t>5</a:t>
            </a:fld>
            <a:endParaRPr kumimoji="1" lang="zh-CN" altLang="en-US"/>
          </a:p>
        </p:txBody>
      </p:sp>
      <p:pic>
        <p:nvPicPr>
          <p:cNvPr id="7"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331" y="1548991"/>
            <a:ext cx="42672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mc:AlternateContent xmlns:mc="http://schemas.openxmlformats.org/markup-compatibility/2006" xmlns:a14="http://schemas.microsoft.com/office/drawing/2010/main">
        <mc:Choice Requires="a14">
          <p:sp>
            <p:nvSpPr>
              <p:cNvPr id="8" name="文本框 7"/>
              <p:cNvSpPr txBox="1"/>
              <p:nvPr/>
            </p:nvSpPr>
            <p:spPr>
              <a:xfrm>
                <a:off x="4360080" y="2936200"/>
                <a:ext cx="1415847"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l-GR" altLang="zh-CN" i="1">
                              <a:latin typeface="Cambria Math" charset="0"/>
                              <a:ea typeface="Cambria Math" charset="0"/>
                              <a:cs typeface="Cambria Math" charset="0"/>
                            </a:rPr>
                          </m:ctrlPr>
                        </m:sSupPr>
                        <m:e>
                          <m:r>
                            <m:rPr>
                              <m:sty m:val="p"/>
                            </m:rPr>
                            <a:rPr kumimoji="1" lang="el-GR" altLang="zh-CN" i="1">
                              <a:latin typeface="Cambria Math" charset="0"/>
                              <a:ea typeface="Cambria Math" charset="0"/>
                              <a:cs typeface="Cambria Math" charset="0"/>
                            </a:rPr>
                            <m:t>Σ</m:t>
                          </m:r>
                        </m:e>
                        <m:sup>
                          <m:r>
                            <a:rPr kumimoji="1" lang="en-US" altLang="zh-CN" i="1">
                              <a:latin typeface="Cambria Math" charset="0"/>
                              <a:ea typeface="Cambria Math" charset="0"/>
                              <a:cs typeface="Cambria Math" charset="0"/>
                            </a:rPr>
                            <m:t>+</m:t>
                          </m:r>
                        </m:sup>
                      </m:sSup>
                      <m:r>
                        <a:rPr kumimoji="1" lang="is-IS" altLang="zh-CN" i="1">
                          <a:latin typeface="Cambria Math" charset="0"/>
                          <a:ea typeface="Cambria Math" charset="0"/>
                          <a:cs typeface="Cambria Math" charset="0"/>
                        </a:rPr>
                        <m:t>→</m:t>
                      </m:r>
                      <m:r>
                        <a:rPr kumimoji="1" lang="en-US" altLang="zh-CN" i="1">
                          <a:latin typeface="Cambria Math" charset="0"/>
                          <a:ea typeface="Cambria Math" charset="0"/>
                          <a:cs typeface="Cambria Math" charset="0"/>
                        </a:rPr>
                        <m:t>𝑝</m:t>
                      </m:r>
                      <m:sSup>
                        <m:sSupPr>
                          <m:ctrlPr>
                            <a:rPr kumimoji="1" lang="en-US" altLang="zh-CN" i="1">
                              <a:latin typeface="Cambria Math" charset="0"/>
                              <a:ea typeface="Cambria Math" charset="0"/>
                              <a:cs typeface="Cambria Math" charset="0"/>
                            </a:rPr>
                          </m:ctrlPr>
                        </m:sSupPr>
                        <m:e>
                          <m:r>
                            <a:rPr kumimoji="1" lang="en-US" altLang="zh-CN" i="1">
                              <a:latin typeface="Cambria Math" charset="0"/>
                              <a:ea typeface="Cambria Math" charset="0"/>
                              <a:cs typeface="Cambria Math" charset="0"/>
                            </a:rPr>
                            <m:t>𝜋</m:t>
                          </m:r>
                        </m:e>
                        <m:sup>
                          <m:r>
                            <a:rPr kumimoji="1" lang="en-US" altLang="zh-CN" i="1">
                              <a:latin typeface="Cambria Math" charset="0"/>
                              <a:ea typeface="Cambria Math" charset="0"/>
                              <a:cs typeface="Cambria Math" charset="0"/>
                            </a:rPr>
                            <m:t>0</m:t>
                          </m:r>
                        </m:sup>
                      </m:sSup>
                    </m:oMath>
                  </m:oMathPara>
                </a14:m>
                <a:endParaRPr kumimoji="1"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4360080" y="2936200"/>
                <a:ext cx="1415847" cy="369332"/>
              </a:xfrm>
              <a:prstGeom prst="rect">
                <a:avLst/>
              </a:prstGeom>
              <a:blipFill rotWithShape="0">
                <a:blip r:embed="rId4"/>
                <a:stretch>
                  <a:fillRect b="-6667"/>
                </a:stretch>
              </a:blipFill>
            </p:spPr>
            <p:txBody>
              <a:bodyPr/>
              <a:lstStyle/>
              <a:p>
                <a:r>
                  <a:rPr lang="zh-CN" altLang="en-US">
                    <a:noFill/>
                  </a:rPr>
                  <a:t> </a:t>
                </a:r>
              </a:p>
            </p:txBody>
          </p:sp>
        </mc:Fallback>
      </mc:AlternateContent>
      <p:pic>
        <p:nvPicPr>
          <p:cNvPr id="9" name="图片 8"/>
          <p:cNvPicPr>
            <a:picLocks noChangeAspect="1"/>
          </p:cNvPicPr>
          <p:nvPr/>
        </p:nvPicPr>
        <p:blipFill>
          <a:blip r:embed="rId5"/>
          <a:stretch>
            <a:fillRect/>
          </a:stretch>
        </p:blipFill>
        <p:spPr>
          <a:xfrm>
            <a:off x="6524958" y="1459904"/>
            <a:ext cx="1251045" cy="293455"/>
          </a:xfrm>
          <a:prstGeom prst="rect">
            <a:avLst/>
          </a:prstGeom>
        </p:spPr>
      </p:pic>
      <mc:AlternateContent xmlns:mc="http://schemas.openxmlformats.org/markup-compatibility/2006" xmlns:a14="http://schemas.microsoft.com/office/drawing/2010/main">
        <mc:Choice Requires="a14">
          <p:sp>
            <p:nvSpPr>
              <p:cNvPr id="10" name="文本框 9"/>
              <p:cNvSpPr txBox="1"/>
              <p:nvPr/>
            </p:nvSpPr>
            <p:spPr>
              <a:xfrm>
                <a:off x="246645" y="1030929"/>
                <a:ext cx="4118435" cy="2862322"/>
              </a:xfrm>
              <a:prstGeom prst="rect">
                <a:avLst/>
              </a:prstGeom>
              <a:noFill/>
            </p:spPr>
            <p:txBody>
              <a:bodyPr wrap="none" rtlCol="0">
                <a:spAutoFit/>
              </a:bodyPr>
              <a:lstStyle/>
              <a:p>
                <a:pPr>
                  <a:lnSpc>
                    <a:spcPct val="150000"/>
                  </a:lnSpc>
                </a:pPr>
                <a:r>
                  <a:rPr kumimoji="1" lang="en-US" altLang="zh-CN" sz="2400" b="1" dirty="0" smtClean="0">
                    <a:solidFill>
                      <a:srgbClr val="0070C0"/>
                    </a:solidFill>
                    <a:latin typeface="Heiti SC Light" charset="-122"/>
                    <a:ea typeface="Heiti SC Light" charset="-122"/>
                    <a:cs typeface="Heiti SC Light" charset="-122"/>
                  </a:rPr>
                  <a:t>Known initial 4-momentum</a:t>
                </a:r>
              </a:p>
              <a:p>
                <a:pPr>
                  <a:lnSpc>
                    <a:spcPct val="150000"/>
                  </a:lnSpc>
                </a:pPr>
                <a:r>
                  <a:rPr kumimoji="1" lang="en-US" altLang="zh-CN" sz="2400" b="1" dirty="0" smtClean="0">
                    <a:solidFill>
                      <a:srgbClr val="0070C0"/>
                    </a:solidFill>
                    <a:latin typeface="Heiti SC Light" charset="-122"/>
                    <a:ea typeface="Heiti SC Light" charset="-122"/>
                    <a:cs typeface="Heiti SC Light" charset="-122"/>
                  </a:rPr>
                  <a:t>Strongly boosted </a:t>
                </a:r>
              </a:p>
              <a:p>
                <a:pPr>
                  <a:lnSpc>
                    <a:spcPct val="150000"/>
                  </a:lnSpc>
                </a:pPr>
                <a:r>
                  <a:rPr kumimoji="1" lang="en-US" altLang="zh-CN" sz="2400" b="1" dirty="0" smtClean="0">
                    <a:solidFill>
                      <a:srgbClr val="0070C0"/>
                    </a:solidFill>
                    <a:latin typeface="Heiti SC Light" charset="-122"/>
                    <a:ea typeface="Heiti SC Light" charset="-122"/>
                    <a:cs typeface="Heiti SC Light" charset="-122"/>
                  </a:rPr>
                  <a:t>Substantial polarization </a:t>
                </a:r>
              </a:p>
              <a:p>
                <a:pPr>
                  <a:lnSpc>
                    <a:spcPct val="150000"/>
                  </a:lnSpc>
                </a:pPr>
                <a:r>
                  <a:rPr kumimoji="1" lang="en-US" altLang="zh-CN" sz="2400" b="1" dirty="0" smtClean="0">
                    <a:solidFill>
                      <a:srgbClr val="0070C0"/>
                    </a:solidFill>
                    <a:latin typeface="Heiti SC Light" charset="-122"/>
                    <a:ea typeface="Heiti SC Light" charset="-122"/>
                    <a:cs typeface="Heiti SC Light" charset="-122"/>
                  </a:rPr>
                  <a:t>Decay with neutron &amp; </a:t>
                </a:r>
                <a14:m>
                  <m:oMath xmlns:m="http://schemas.openxmlformats.org/officeDocument/2006/math">
                    <m:r>
                      <a:rPr kumimoji="1" lang="en-US" altLang="zh-CN" sz="2400" b="1" i="1" smtClean="0">
                        <a:solidFill>
                          <a:srgbClr val="0070C0"/>
                        </a:solidFill>
                        <a:latin typeface="Cambria Math" charset="0"/>
                        <a:ea typeface="Cambria Math" charset="0"/>
                        <a:cs typeface="Cambria Math" charset="0"/>
                      </a:rPr>
                      <m:t>𝝅</m:t>
                    </m:r>
                  </m:oMath>
                </a14:m>
                <a:r>
                  <a:rPr kumimoji="1" lang="en-US" altLang="zh-CN" sz="2400" b="1" baseline="30000" dirty="0" smtClean="0">
                    <a:solidFill>
                      <a:srgbClr val="0070C0"/>
                    </a:solidFill>
                    <a:latin typeface="Heiti SC Light" charset="-122"/>
                    <a:ea typeface="Heiti SC Light" charset="-122"/>
                    <a:cs typeface="Heiti SC Light" charset="-122"/>
                  </a:rPr>
                  <a:t>0</a:t>
                </a:r>
              </a:p>
              <a:p>
                <a:pPr>
                  <a:lnSpc>
                    <a:spcPct val="150000"/>
                  </a:lnSpc>
                </a:pPr>
                <a:r>
                  <a:rPr kumimoji="1" lang="en-US" altLang="zh-CN" sz="2400" b="1" dirty="0" smtClean="0">
                    <a:solidFill>
                      <a:srgbClr val="0070C0"/>
                    </a:solidFill>
                    <a:latin typeface="Heiti SC Light" charset="-122"/>
                    <a:ea typeface="Heiti SC Light" charset="-122"/>
                    <a:cs typeface="Heiti SC Light" charset="-122"/>
                  </a:rPr>
                  <a:t>Decay with invisibles  </a:t>
                </a:r>
                <a:endParaRPr kumimoji="1" lang="zh-CN" altLang="en-US" sz="2400" b="1" dirty="0">
                  <a:solidFill>
                    <a:srgbClr val="0070C0"/>
                  </a:solidFill>
                  <a:latin typeface="Heiti SC Light" charset="-122"/>
                  <a:ea typeface="Heiti SC Light" charset="-122"/>
                  <a:cs typeface="Heiti SC Light" charset="-122"/>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246645" y="1030929"/>
                <a:ext cx="4118435" cy="2862322"/>
              </a:xfrm>
              <a:prstGeom prst="rect">
                <a:avLst/>
              </a:prstGeom>
              <a:blipFill rotWithShape="0">
                <a:blip r:embed="rId6"/>
                <a:stretch>
                  <a:fillRect l="-2219" r="-1627" b="-851"/>
                </a:stretch>
              </a:blipFill>
            </p:spPr>
            <p:txBody>
              <a:bodyPr/>
              <a:lstStyle/>
              <a:p>
                <a:r>
                  <a:rPr lang="zh-CN" altLang="en-US">
                    <a:noFill/>
                  </a:rPr>
                  <a:t> </a:t>
                </a:r>
              </a:p>
            </p:txBody>
          </p:sp>
        </mc:Fallback>
      </mc:AlternateContent>
      <p:sp>
        <p:nvSpPr>
          <p:cNvPr id="12" name="文本框 11"/>
          <p:cNvSpPr txBox="1"/>
          <p:nvPr/>
        </p:nvSpPr>
        <p:spPr>
          <a:xfrm>
            <a:off x="389946" y="4848663"/>
            <a:ext cx="8875383" cy="954107"/>
          </a:xfrm>
          <a:prstGeom prst="rect">
            <a:avLst/>
          </a:prstGeom>
          <a:solidFill>
            <a:schemeClr val="accent4">
              <a:lumMod val="20000"/>
              <a:lumOff val="80000"/>
            </a:schemeClr>
          </a:solidFill>
        </p:spPr>
        <p:txBody>
          <a:bodyPr wrap="square" rtlCol="0">
            <a:spAutoFit/>
          </a:bodyPr>
          <a:lstStyle/>
          <a:p>
            <a:r>
              <a:rPr kumimoji="1" lang="en-US" altLang="zh-CN" sz="2800" b="1" dirty="0" smtClean="0">
                <a:solidFill>
                  <a:srgbClr val="FF0000"/>
                </a:solidFill>
                <a:latin typeface="Heiti SC Light" charset="-122"/>
                <a:ea typeface="Heiti SC Light" charset="-122"/>
                <a:cs typeface="Heiti SC Light" charset="-122"/>
              </a:rPr>
              <a:t>Both hyperons can be reconstructed,  and the systematic uncertainties are under control. </a:t>
            </a:r>
            <a:endParaRPr kumimoji="1" lang="zh-CN" altLang="en-US" sz="2800" b="1" dirty="0">
              <a:solidFill>
                <a:srgbClr val="FF0000"/>
              </a:solidFill>
              <a:latin typeface="Heiti SC Light" charset="-122"/>
              <a:ea typeface="Heiti SC Light" charset="-122"/>
              <a:cs typeface="Heiti SC Light" charset="-122"/>
            </a:endParaRPr>
          </a:p>
        </p:txBody>
      </p:sp>
      <p:sp>
        <p:nvSpPr>
          <p:cNvPr id="13" name="文本框 12"/>
          <p:cNvSpPr txBox="1"/>
          <p:nvPr/>
        </p:nvSpPr>
        <p:spPr>
          <a:xfrm>
            <a:off x="5010616" y="1011560"/>
            <a:ext cx="1653017" cy="461665"/>
          </a:xfrm>
          <a:prstGeom prst="rect">
            <a:avLst/>
          </a:prstGeom>
          <a:solidFill>
            <a:schemeClr val="accent4">
              <a:lumMod val="20000"/>
              <a:lumOff val="80000"/>
            </a:schemeClr>
          </a:solidFill>
        </p:spPr>
        <p:txBody>
          <a:bodyPr wrap="none" rtlCol="0">
            <a:spAutoFit/>
          </a:bodyPr>
          <a:lstStyle/>
          <a:p>
            <a:r>
              <a:rPr kumimoji="1" lang="en-US" altLang="zh-CN" sz="2400" b="1" dirty="0" smtClean="0">
                <a:solidFill>
                  <a:srgbClr val="FF0000"/>
                </a:solidFill>
                <a:latin typeface="Heiti SC Light" charset="-122"/>
                <a:ea typeface="Heiti SC Light" charset="-122"/>
                <a:cs typeface="Heiti SC Light" charset="-122"/>
              </a:rPr>
              <a:t>Single tag</a:t>
            </a:r>
            <a:endParaRPr kumimoji="1" lang="zh-CN" altLang="en-US" sz="2400" b="1" dirty="0">
              <a:solidFill>
                <a:srgbClr val="FF0000"/>
              </a:solidFill>
              <a:latin typeface="Heiti SC Light" charset="-122"/>
              <a:ea typeface="Heiti SC Light" charset="-122"/>
              <a:cs typeface="Heiti SC Light" charset="-122"/>
            </a:endParaRPr>
          </a:p>
        </p:txBody>
      </p:sp>
      <p:cxnSp>
        <p:nvCxnSpPr>
          <p:cNvPr id="17" name="直线箭头连接符 16"/>
          <p:cNvCxnSpPr/>
          <p:nvPr/>
        </p:nvCxnSpPr>
        <p:spPr>
          <a:xfrm>
            <a:off x="4974177" y="2309275"/>
            <a:ext cx="106100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8"/>
          <p:cNvCxnSpPr/>
          <p:nvPr/>
        </p:nvCxnSpPr>
        <p:spPr>
          <a:xfrm flipH="1">
            <a:off x="6220325" y="2309275"/>
            <a:ext cx="104801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827638" y="1991661"/>
            <a:ext cx="415498" cy="369332"/>
          </a:xfrm>
          <a:prstGeom prst="rect">
            <a:avLst/>
          </a:prstGeom>
          <a:noFill/>
        </p:spPr>
        <p:txBody>
          <a:bodyPr wrap="none" rtlCol="0">
            <a:spAutoFit/>
          </a:bodyPr>
          <a:lstStyle/>
          <a:p>
            <a:r>
              <a:rPr kumimoji="1" lang="en-US" altLang="zh-CN"/>
              <a:t>e+</a:t>
            </a:r>
            <a:endParaRPr kumimoji="1" lang="zh-CN" altLang="en-US" dirty="0"/>
          </a:p>
        </p:txBody>
      </p:sp>
      <p:sp>
        <p:nvSpPr>
          <p:cNvPr id="21" name="文本框 20"/>
          <p:cNvSpPr txBox="1"/>
          <p:nvPr/>
        </p:nvSpPr>
        <p:spPr>
          <a:xfrm>
            <a:off x="6939803" y="2231598"/>
            <a:ext cx="370614" cy="369332"/>
          </a:xfrm>
          <a:prstGeom prst="rect">
            <a:avLst/>
          </a:prstGeom>
          <a:noFill/>
        </p:spPr>
        <p:txBody>
          <a:bodyPr wrap="none" rtlCol="0">
            <a:spAutoFit/>
          </a:bodyPr>
          <a:lstStyle/>
          <a:p>
            <a:r>
              <a:rPr kumimoji="1" lang="en-US" altLang="zh-CN" dirty="0"/>
              <a:t>e-</a:t>
            </a:r>
            <a:endParaRPr kumimoji="1" lang="zh-CN" altLang="en-US" dirty="0"/>
          </a:p>
        </p:txBody>
      </p:sp>
      <p:pic>
        <p:nvPicPr>
          <p:cNvPr id="22" name="图片 21"/>
          <p:cNvPicPr>
            <a:picLocks noChangeAspect="1"/>
          </p:cNvPicPr>
          <p:nvPr/>
        </p:nvPicPr>
        <p:blipFill>
          <a:blip r:embed="rId7"/>
          <a:stretch>
            <a:fillRect/>
          </a:stretch>
        </p:blipFill>
        <p:spPr>
          <a:xfrm>
            <a:off x="8022932" y="1272336"/>
            <a:ext cx="3893731" cy="3512386"/>
          </a:xfrm>
          <a:prstGeom prst="rect">
            <a:avLst/>
          </a:prstGeom>
        </p:spPr>
      </p:pic>
    </p:spTree>
    <p:extLst>
      <p:ext uri="{BB962C8B-B14F-4D97-AF65-F5344CB8AC3E}">
        <p14:creationId xmlns:p14="http://schemas.microsoft.com/office/powerpoint/2010/main" val="17373588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720850" y="82550"/>
            <a:ext cx="8750300" cy="6692900"/>
          </a:xfrm>
          <a:prstGeom prst="rect">
            <a:avLst/>
          </a:prstGeom>
        </p:spPr>
      </p:pic>
      <p:sp>
        <p:nvSpPr>
          <p:cNvPr id="4" name="日期占位符 3"/>
          <p:cNvSpPr>
            <a:spLocks noGrp="1"/>
          </p:cNvSpPr>
          <p:nvPr>
            <p:ph type="dt" sz="half" idx="10"/>
          </p:nvPr>
        </p:nvSpPr>
        <p:spPr/>
        <p:txBody>
          <a:bodyPr/>
          <a:lstStyle/>
          <a:p>
            <a:r>
              <a:rPr kumimoji="1" lang="en-US" altLang="zh-CN" smtClean="0"/>
              <a:t>19-08-16</a:t>
            </a:r>
            <a:endParaRPr kumimoji="1" lang="zh-CN" altLang="en-US"/>
          </a:p>
        </p:txBody>
      </p:sp>
      <p:sp>
        <p:nvSpPr>
          <p:cNvPr id="5" name="页脚占位符 4"/>
          <p:cNvSpPr>
            <a:spLocks noGrp="1"/>
          </p:cNvSpPr>
          <p:nvPr>
            <p:ph type="ftr" sz="quarter" idx="11"/>
          </p:nvPr>
        </p:nvSpPr>
        <p:spPr/>
        <p:txBody>
          <a:bodyPr/>
          <a:lstStyle/>
          <a:p>
            <a:r>
              <a:rPr kumimoji="1" lang="zh-CN" altLang="en-US" smtClean="0"/>
              <a:t>李海波</a:t>
            </a:r>
            <a:endParaRPr kumimoji="1" lang="zh-CN" altLang="en-US"/>
          </a:p>
        </p:txBody>
      </p:sp>
      <p:sp>
        <p:nvSpPr>
          <p:cNvPr id="6" name="幻灯片编号占位符 5"/>
          <p:cNvSpPr>
            <a:spLocks noGrp="1"/>
          </p:cNvSpPr>
          <p:nvPr>
            <p:ph type="sldNum" sz="quarter" idx="12"/>
          </p:nvPr>
        </p:nvSpPr>
        <p:spPr/>
        <p:txBody>
          <a:bodyPr/>
          <a:lstStyle/>
          <a:p>
            <a:fld id="{E7947E03-E5B2-6C42-BA98-8F7B442AD48C}" type="slidenum">
              <a:rPr kumimoji="1" lang="zh-CN" altLang="en-US" smtClean="0"/>
              <a:t>50</a:t>
            </a:fld>
            <a:endParaRPr kumimoji="1" lang="zh-CN" altLang="en-US"/>
          </a:p>
        </p:txBody>
      </p:sp>
    </p:spTree>
    <p:extLst>
      <p:ext uri="{BB962C8B-B14F-4D97-AF65-F5344CB8AC3E}">
        <p14:creationId xmlns:p14="http://schemas.microsoft.com/office/powerpoint/2010/main" val="288671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kumimoji="1" lang="en-US" altLang="zh-CN" smtClean="0"/>
              <a:t>19-08-16</a:t>
            </a:r>
            <a:endParaRPr kumimoji="1" lang="zh-CN" altLang="en-US"/>
          </a:p>
        </p:txBody>
      </p:sp>
      <p:sp>
        <p:nvSpPr>
          <p:cNvPr id="5" name="页脚占位符 4"/>
          <p:cNvSpPr>
            <a:spLocks noGrp="1"/>
          </p:cNvSpPr>
          <p:nvPr>
            <p:ph type="ftr" sz="quarter" idx="11"/>
          </p:nvPr>
        </p:nvSpPr>
        <p:spPr/>
        <p:txBody>
          <a:bodyPr/>
          <a:lstStyle/>
          <a:p>
            <a:r>
              <a:rPr kumimoji="1" lang="zh-CN" altLang="en-US" smtClean="0"/>
              <a:t>李海波</a:t>
            </a:r>
            <a:endParaRPr kumimoji="1" lang="zh-CN" altLang="en-US"/>
          </a:p>
        </p:txBody>
      </p:sp>
      <p:sp>
        <p:nvSpPr>
          <p:cNvPr id="6" name="幻灯片编号占位符 5"/>
          <p:cNvSpPr>
            <a:spLocks noGrp="1"/>
          </p:cNvSpPr>
          <p:nvPr>
            <p:ph type="sldNum" sz="quarter" idx="12"/>
          </p:nvPr>
        </p:nvSpPr>
        <p:spPr/>
        <p:txBody>
          <a:bodyPr/>
          <a:lstStyle/>
          <a:p>
            <a:fld id="{E7947E03-E5B2-6C42-BA98-8F7B442AD48C}" type="slidenum">
              <a:rPr kumimoji="1" lang="zh-CN" altLang="en-US" smtClean="0"/>
              <a:t>51</a:t>
            </a:fld>
            <a:endParaRPr kumimoji="1" lang="zh-CN" altLang="en-US"/>
          </a:p>
        </p:txBody>
      </p:sp>
      <p:pic>
        <p:nvPicPr>
          <p:cNvPr id="7" name="图片 6"/>
          <p:cNvPicPr>
            <a:picLocks noChangeAspect="1"/>
          </p:cNvPicPr>
          <p:nvPr/>
        </p:nvPicPr>
        <p:blipFill>
          <a:blip r:embed="rId2"/>
          <a:stretch>
            <a:fillRect/>
          </a:stretch>
        </p:blipFill>
        <p:spPr>
          <a:xfrm>
            <a:off x="1593850" y="539750"/>
            <a:ext cx="9004300" cy="5778500"/>
          </a:xfrm>
          <a:prstGeom prst="rect">
            <a:avLst/>
          </a:prstGeom>
        </p:spPr>
      </p:pic>
    </p:spTree>
    <p:extLst>
      <p:ext uri="{BB962C8B-B14F-4D97-AF65-F5344CB8AC3E}">
        <p14:creationId xmlns:p14="http://schemas.microsoft.com/office/powerpoint/2010/main" val="858443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kumimoji="1" lang="en-US" altLang="zh-CN" smtClean="0"/>
              <a:t>19-08-16</a:t>
            </a:r>
            <a:endParaRPr kumimoji="1" lang="zh-CN" altLang="en-US"/>
          </a:p>
        </p:txBody>
      </p:sp>
      <p:sp>
        <p:nvSpPr>
          <p:cNvPr id="5" name="页脚占位符 4"/>
          <p:cNvSpPr>
            <a:spLocks noGrp="1"/>
          </p:cNvSpPr>
          <p:nvPr>
            <p:ph type="ftr" sz="quarter" idx="11"/>
          </p:nvPr>
        </p:nvSpPr>
        <p:spPr/>
        <p:txBody>
          <a:bodyPr/>
          <a:lstStyle/>
          <a:p>
            <a:r>
              <a:rPr kumimoji="1" lang="zh-CN" altLang="en-US" smtClean="0"/>
              <a:t>李海波</a:t>
            </a:r>
            <a:endParaRPr kumimoji="1" lang="zh-CN" altLang="en-US"/>
          </a:p>
        </p:txBody>
      </p:sp>
      <p:sp>
        <p:nvSpPr>
          <p:cNvPr id="6" name="幻灯片编号占位符 5"/>
          <p:cNvSpPr>
            <a:spLocks noGrp="1"/>
          </p:cNvSpPr>
          <p:nvPr>
            <p:ph type="sldNum" sz="quarter" idx="12"/>
          </p:nvPr>
        </p:nvSpPr>
        <p:spPr/>
        <p:txBody>
          <a:bodyPr/>
          <a:lstStyle/>
          <a:p>
            <a:fld id="{E7947E03-E5B2-6C42-BA98-8F7B442AD48C}" type="slidenum">
              <a:rPr kumimoji="1" lang="zh-CN" altLang="en-US" smtClean="0"/>
              <a:t>52</a:t>
            </a:fld>
            <a:endParaRPr kumimoji="1" lang="zh-CN" altLang="en-US"/>
          </a:p>
        </p:txBody>
      </p:sp>
      <p:pic>
        <p:nvPicPr>
          <p:cNvPr id="7" name="图片 6"/>
          <p:cNvPicPr>
            <a:picLocks noChangeAspect="1"/>
          </p:cNvPicPr>
          <p:nvPr/>
        </p:nvPicPr>
        <p:blipFill>
          <a:blip r:embed="rId2"/>
          <a:stretch>
            <a:fillRect/>
          </a:stretch>
        </p:blipFill>
        <p:spPr>
          <a:xfrm>
            <a:off x="1816100" y="869950"/>
            <a:ext cx="8559800" cy="5118100"/>
          </a:xfrm>
          <a:prstGeom prst="rect">
            <a:avLst/>
          </a:prstGeom>
        </p:spPr>
      </p:pic>
    </p:spTree>
    <p:extLst>
      <p:ext uri="{BB962C8B-B14F-4D97-AF65-F5344CB8AC3E}">
        <p14:creationId xmlns:p14="http://schemas.microsoft.com/office/powerpoint/2010/main" val="265568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2057400" y="82550"/>
            <a:ext cx="8077200" cy="6692900"/>
          </a:xfrm>
          <a:prstGeom prst="rect">
            <a:avLst/>
          </a:prstGeom>
        </p:spPr>
      </p:pic>
      <p:sp>
        <p:nvSpPr>
          <p:cNvPr id="4" name="日期占位符 3"/>
          <p:cNvSpPr>
            <a:spLocks noGrp="1"/>
          </p:cNvSpPr>
          <p:nvPr>
            <p:ph type="dt" sz="half" idx="10"/>
          </p:nvPr>
        </p:nvSpPr>
        <p:spPr/>
        <p:txBody>
          <a:bodyPr/>
          <a:lstStyle/>
          <a:p>
            <a:r>
              <a:rPr kumimoji="1" lang="en-US" altLang="zh-CN" smtClean="0"/>
              <a:t>19-08-16</a:t>
            </a:r>
            <a:endParaRPr kumimoji="1" lang="zh-CN" altLang="en-US"/>
          </a:p>
        </p:txBody>
      </p:sp>
      <p:sp>
        <p:nvSpPr>
          <p:cNvPr id="5" name="页脚占位符 4"/>
          <p:cNvSpPr>
            <a:spLocks noGrp="1"/>
          </p:cNvSpPr>
          <p:nvPr>
            <p:ph type="ftr" sz="quarter" idx="11"/>
          </p:nvPr>
        </p:nvSpPr>
        <p:spPr/>
        <p:txBody>
          <a:bodyPr/>
          <a:lstStyle/>
          <a:p>
            <a:r>
              <a:rPr kumimoji="1" lang="zh-CN" altLang="en-US" smtClean="0"/>
              <a:t>李海波</a:t>
            </a:r>
            <a:endParaRPr kumimoji="1" lang="zh-CN" altLang="en-US"/>
          </a:p>
        </p:txBody>
      </p:sp>
      <p:sp>
        <p:nvSpPr>
          <p:cNvPr id="6" name="幻灯片编号占位符 5"/>
          <p:cNvSpPr>
            <a:spLocks noGrp="1"/>
          </p:cNvSpPr>
          <p:nvPr>
            <p:ph type="sldNum" sz="quarter" idx="12"/>
          </p:nvPr>
        </p:nvSpPr>
        <p:spPr/>
        <p:txBody>
          <a:bodyPr/>
          <a:lstStyle/>
          <a:p>
            <a:fld id="{E7947E03-E5B2-6C42-BA98-8F7B442AD48C}" type="slidenum">
              <a:rPr kumimoji="1" lang="zh-CN" altLang="en-US" smtClean="0"/>
              <a:t>53</a:t>
            </a:fld>
            <a:endParaRPr kumimoji="1" lang="zh-CN" altLang="en-US"/>
          </a:p>
        </p:txBody>
      </p:sp>
    </p:spTree>
    <p:extLst>
      <p:ext uri="{BB962C8B-B14F-4D97-AF65-F5344CB8AC3E}">
        <p14:creationId xmlns:p14="http://schemas.microsoft.com/office/powerpoint/2010/main" val="1703111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kumimoji="1" lang="en-US" altLang="zh-CN" smtClean="0"/>
              <a:t>19-08-16</a:t>
            </a:r>
            <a:endParaRPr kumimoji="1" lang="zh-CN" altLang="en-US"/>
          </a:p>
        </p:txBody>
      </p:sp>
      <p:sp>
        <p:nvSpPr>
          <p:cNvPr id="5" name="页脚占位符 4"/>
          <p:cNvSpPr>
            <a:spLocks noGrp="1"/>
          </p:cNvSpPr>
          <p:nvPr>
            <p:ph type="ftr" sz="quarter" idx="11"/>
          </p:nvPr>
        </p:nvSpPr>
        <p:spPr/>
        <p:txBody>
          <a:bodyPr/>
          <a:lstStyle/>
          <a:p>
            <a:r>
              <a:rPr kumimoji="1" lang="zh-CN" altLang="en-US" smtClean="0"/>
              <a:t>李海波</a:t>
            </a:r>
            <a:endParaRPr kumimoji="1" lang="zh-CN" altLang="en-US"/>
          </a:p>
        </p:txBody>
      </p:sp>
      <p:sp>
        <p:nvSpPr>
          <p:cNvPr id="6" name="幻灯片编号占位符 5"/>
          <p:cNvSpPr>
            <a:spLocks noGrp="1"/>
          </p:cNvSpPr>
          <p:nvPr>
            <p:ph type="sldNum" sz="quarter" idx="12"/>
          </p:nvPr>
        </p:nvSpPr>
        <p:spPr/>
        <p:txBody>
          <a:bodyPr/>
          <a:lstStyle/>
          <a:p>
            <a:fld id="{E7947E03-E5B2-6C42-BA98-8F7B442AD48C}" type="slidenum">
              <a:rPr kumimoji="1" lang="zh-CN" altLang="en-US" smtClean="0"/>
              <a:t>54</a:t>
            </a:fld>
            <a:endParaRPr kumimoji="1" lang="zh-CN" altLang="en-US"/>
          </a:p>
        </p:txBody>
      </p:sp>
      <p:pic>
        <p:nvPicPr>
          <p:cNvPr id="8" name="图片 7"/>
          <p:cNvPicPr>
            <a:picLocks noChangeAspect="1"/>
          </p:cNvPicPr>
          <p:nvPr/>
        </p:nvPicPr>
        <p:blipFill>
          <a:blip r:embed="rId2"/>
          <a:stretch>
            <a:fillRect/>
          </a:stretch>
        </p:blipFill>
        <p:spPr>
          <a:xfrm>
            <a:off x="1854200" y="424024"/>
            <a:ext cx="8483600" cy="4927600"/>
          </a:xfrm>
          <a:prstGeom prst="rect">
            <a:avLst/>
          </a:prstGeom>
        </p:spPr>
      </p:pic>
    </p:spTree>
    <p:extLst>
      <p:ext uri="{BB962C8B-B14F-4D97-AF65-F5344CB8AC3E}">
        <p14:creationId xmlns:p14="http://schemas.microsoft.com/office/powerpoint/2010/main" val="412224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a:p>
        </p:txBody>
      </p:sp>
      <p:sp>
        <p:nvSpPr>
          <p:cNvPr id="4" name="日期占位符 3"/>
          <p:cNvSpPr>
            <a:spLocks noGrp="1"/>
          </p:cNvSpPr>
          <p:nvPr>
            <p:ph type="dt" sz="half" idx="10"/>
          </p:nvPr>
        </p:nvSpPr>
        <p:spPr/>
        <p:txBody>
          <a:bodyPr/>
          <a:lstStyle/>
          <a:p>
            <a:r>
              <a:rPr kumimoji="1" lang="en-US" altLang="zh-CN" smtClean="0"/>
              <a:t>19-08-16</a:t>
            </a:r>
            <a:endParaRPr kumimoji="1" lang="zh-CN" altLang="en-US"/>
          </a:p>
        </p:txBody>
      </p:sp>
      <p:sp>
        <p:nvSpPr>
          <p:cNvPr id="5" name="页脚占位符 4"/>
          <p:cNvSpPr>
            <a:spLocks noGrp="1"/>
          </p:cNvSpPr>
          <p:nvPr>
            <p:ph type="ftr" sz="quarter" idx="11"/>
          </p:nvPr>
        </p:nvSpPr>
        <p:spPr/>
        <p:txBody>
          <a:bodyPr/>
          <a:lstStyle/>
          <a:p>
            <a:r>
              <a:rPr kumimoji="1" lang="zh-CN" altLang="en-US" smtClean="0"/>
              <a:t>李海波</a:t>
            </a:r>
            <a:endParaRPr kumimoji="1" lang="zh-CN" altLang="en-US"/>
          </a:p>
        </p:txBody>
      </p:sp>
      <p:sp>
        <p:nvSpPr>
          <p:cNvPr id="6" name="幻灯片编号占位符 5"/>
          <p:cNvSpPr>
            <a:spLocks noGrp="1"/>
          </p:cNvSpPr>
          <p:nvPr>
            <p:ph type="sldNum" sz="quarter" idx="12"/>
          </p:nvPr>
        </p:nvSpPr>
        <p:spPr/>
        <p:txBody>
          <a:bodyPr/>
          <a:lstStyle/>
          <a:p>
            <a:fld id="{E7947E03-E5B2-6C42-BA98-8F7B442AD48C}" type="slidenum">
              <a:rPr kumimoji="1" lang="zh-CN" altLang="en-US" smtClean="0"/>
              <a:t>55</a:t>
            </a:fld>
            <a:endParaRPr kumimoji="1" lang="zh-CN" altLang="en-US"/>
          </a:p>
        </p:txBody>
      </p:sp>
      <p:pic>
        <p:nvPicPr>
          <p:cNvPr id="7" name="图片 6"/>
          <p:cNvPicPr>
            <a:picLocks noChangeAspect="1"/>
          </p:cNvPicPr>
          <p:nvPr/>
        </p:nvPicPr>
        <p:blipFill>
          <a:blip r:embed="rId2"/>
          <a:stretch>
            <a:fillRect/>
          </a:stretch>
        </p:blipFill>
        <p:spPr>
          <a:xfrm>
            <a:off x="1524000" y="0"/>
            <a:ext cx="9144000" cy="5949260"/>
          </a:xfrm>
          <a:prstGeom prst="rect">
            <a:avLst/>
          </a:prstGeom>
        </p:spPr>
      </p:pic>
    </p:spTree>
    <p:extLst>
      <p:ext uri="{BB962C8B-B14F-4D97-AF65-F5344CB8AC3E}">
        <p14:creationId xmlns:p14="http://schemas.microsoft.com/office/powerpoint/2010/main" val="1802644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778000" y="219075"/>
            <a:ext cx="8432800" cy="6502400"/>
          </a:xfrm>
          <a:prstGeom prst="rect">
            <a:avLst/>
          </a:prstGeom>
        </p:spPr>
      </p:pic>
      <p:sp>
        <p:nvSpPr>
          <p:cNvPr id="4" name="日期占位符 3"/>
          <p:cNvSpPr>
            <a:spLocks noGrp="1"/>
          </p:cNvSpPr>
          <p:nvPr>
            <p:ph type="dt" sz="half" idx="10"/>
          </p:nvPr>
        </p:nvSpPr>
        <p:spPr/>
        <p:txBody>
          <a:bodyPr/>
          <a:lstStyle/>
          <a:p>
            <a:r>
              <a:rPr kumimoji="1" lang="en-US" altLang="zh-CN" smtClean="0"/>
              <a:t>19-08-16</a:t>
            </a:r>
            <a:endParaRPr kumimoji="1" lang="zh-CN" altLang="en-US"/>
          </a:p>
        </p:txBody>
      </p:sp>
      <p:sp>
        <p:nvSpPr>
          <p:cNvPr id="5" name="页脚占位符 4"/>
          <p:cNvSpPr>
            <a:spLocks noGrp="1"/>
          </p:cNvSpPr>
          <p:nvPr>
            <p:ph type="ftr" sz="quarter" idx="11"/>
          </p:nvPr>
        </p:nvSpPr>
        <p:spPr/>
        <p:txBody>
          <a:bodyPr/>
          <a:lstStyle/>
          <a:p>
            <a:r>
              <a:rPr kumimoji="1" lang="zh-CN" altLang="en-US" smtClean="0"/>
              <a:t>李海波</a:t>
            </a:r>
            <a:endParaRPr kumimoji="1" lang="zh-CN" altLang="en-US"/>
          </a:p>
        </p:txBody>
      </p:sp>
      <p:sp>
        <p:nvSpPr>
          <p:cNvPr id="6" name="幻灯片编号占位符 5"/>
          <p:cNvSpPr>
            <a:spLocks noGrp="1"/>
          </p:cNvSpPr>
          <p:nvPr>
            <p:ph type="sldNum" sz="quarter" idx="12"/>
          </p:nvPr>
        </p:nvSpPr>
        <p:spPr/>
        <p:txBody>
          <a:bodyPr/>
          <a:lstStyle/>
          <a:p>
            <a:fld id="{E7947E03-E5B2-6C42-BA98-8F7B442AD48C}" type="slidenum">
              <a:rPr kumimoji="1" lang="zh-CN" altLang="en-US" smtClean="0"/>
              <a:t>56</a:t>
            </a:fld>
            <a:endParaRPr kumimoji="1" lang="zh-CN" altLang="en-US"/>
          </a:p>
        </p:txBody>
      </p:sp>
    </p:spTree>
    <p:extLst>
      <p:ext uri="{BB962C8B-B14F-4D97-AF65-F5344CB8AC3E}">
        <p14:creationId xmlns:p14="http://schemas.microsoft.com/office/powerpoint/2010/main" val="1374484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a:xfrm>
                <a:off x="472440" y="1"/>
                <a:ext cx="11247120" cy="960120"/>
              </a:xfrm>
            </p:spPr>
            <p:txBody>
              <a:bodyPr>
                <a:normAutofit/>
              </a:bodyPr>
              <a:lstStyle/>
              <a:p>
                <a:r>
                  <a:rPr kumimoji="1" lang="en-US" altLang="zh-CN" sz="4000" b="1" dirty="0" smtClean="0">
                    <a:solidFill>
                      <a:srgbClr val="FF0000"/>
                    </a:solidFill>
                    <a:latin typeface="+mn-lt"/>
                    <a:ea typeface="Times New Roman" charset="0"/>
                    <a:cs typeface="Times New Roman" charset="0"/>
                  </a:rPr>
                  <a:t>BEPCII luminosity optimized for </a:t>
                </a:r>
                <a14:m>
                  <m:oMath xmlns:m="http://schemas.openxmlformats.org/officeDocument/2006/math">
                    <m:r>
                      <a:rPr kumimoji="1" lang="en-US" altLang="zh-CN" sz="4000" b="1" i="0" smtClean="0">
                        <a:solidFill>
                          <a:srgbClr val="FF0000"/>
                        </a:solidFill>
                        <a:latin typeface="Cambria Math" charset="0"/>
                        <a:ea typeface="Times New Roman" charset="0"/>
                        <a:cs typeface="Times New Roman" charset="0"/>
                      </a:rPr>
                      <m:t>𝛙</m:t>
                    </m:r>
                    <m:d>
                      <m:dPr>
                        <m:ctrlPr>
                          <a:rPr kumimoji="1" lang="en-US" altLang="zh-CN" sz="4000" b="1" i="1" smtClean="0">
                            <a:solidFill>
                              <a:srgbClr val="FF0000"/>
                            </a:solidFill>
                            <a:latin typeface="Cambria Math" charset="0"/>
                            <a:ea typeface="Times New Roman" charset="0"/>
                            <a:cs typeface="Times New Roman" charset="0"/>
                          </a:rPr>
                        </m:ctrlPr>
                      </m:dPr>
                      <m:e>
                        <m:r>
                          <a:rPr kumimoji="1" lang="en-US" altLang="zh-CN" sz="4000" b="1" i="0" smtClean="0">
                            <a:solidFill>
                              <a:srgbClr val="FF0000"/>
                            </a:solidFill>
                            <a:latin typeface="Cambria Math" charset="0"/>
                            <a:ea typeface="Times New Roman" charset="0"/>
                            <a:cs typeface="Times New Roman" charset="0"/>
                          </a:rPr>
                          <m:t>𝟑𝟕𝟕𝟎</m:t>
                        </m:r>
                      </m:e>
                    </m:d>
                  </m:oMath>
                </a14:m>
                <a:r>
                  <a:rPr kumimoji="1" lang="en-US" altLang="zh-CN" sz="4000" b="1" dirty="0" smtClean="0">
                    <a:solidFill>
                      <a:srgbClr val="FF0000"/>
                    </a:solidFill>
                    <a:latin typeface="+mn-lt"/>
                    <a:ea typeface="Times New Roman" charset="0"/>
                    <a:cs typeface="Times New Roman" charset="0"/>
                  </a:rPr>
                  <a:t> running</a:t>
                </a:r>
                <a:endParaRPr kumimoji="1" lang="zh-CN" altLang="en-US" sz="4000" b="1" dirty="0">
                  <a:solidFill>
                    <a:srgbClr val="FF0000"/>
                  </a:solidFill>
                  <a:latin typeface="+mn-lt"/>
                  <a:ea typeface="Times New Roman" charset="0"/>
                  <a:cs typeface="Times New Roman" charset="0"/>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472440" y="1"/>
                <a:ext cx="11247120" cy="960120"/>
              </a:xfrm>
              <a:blipFill rotWithShape="0">
                <a:blip r:embed="rId2"/>
                <a:stretch>
                  <a:fillRect l="-1951" t="-1266" b="-10127"/>
                </a:stretch>
              </a:blipFill>
            </p:spPr>
            <p:txBody>
              <a:bodyPr/>
              <a:lstStyle/>
              <a:p>
                <a:r>
                  <a:rPr lang="zh-CN" altLang="en-US">
                    <a:noFill/>
                  </a:rPr>
                  <a:t> </a:t>
                </a:r>
              </a:p>
            </p:txBody>
          </p:sp>
        </mc:Fallback>
      </mc:AlternateContent>
      <p:sp>
        <p:nvSpPr>
          <p:cNvPr id="6" name="幻灯片编号占位符 5"/>
          <p:cNvSpPr>
            <a:spLocks noGrp="1"/>
          </p:cNvSpPr>
          <p:nvPr>
            <p:ph type="sldNum" sz="quarter" idx="12"/>
          </p:nvPr>
        </p:nvSpPr>
        <p:spPr/>
        <p:txBody>
          <a:bodyPr/>
          <a:lstStyle/>
          <a:p>
            <a:fld id="{3880D999-AB6E-D04A-B8ED-211468A87D9E}" type="slidenum">
              <a:rPr kumimoji="1" lang="zh-CN" altLang="en-US" smtClean="0"/>
              <a:t>6</a:t>
            </a:fld>
            <a:endParaRPr kumimoji="1" lang="zh-CN" altLang="en-US"/>
          </a:p>
        </p:txBody>
      </p:sp>
      <mc:AlternateContent xmlns:mc="http://schemas.openxmlformats.org/markup-compatibility/2006" xmlns:a14="http://schemas.microsoft.com/office/drawing/2010/main">
        <mc:Choice Requires="a14">
          <p:sp>
            <p:nvSpPr>
              <p:cNvPr id="8" name="文本框 7"/>
              <p:cNvSpPr txBox="1"/>
              <p:nvPr/>
            </p:nvSpPr>
            <p:spPr>
              <a:xfrm>
                <a:off x="1823720" y="973741"/>
                <a:ext cx="8476359" cy="523220"/>
              </a:xfrm>
              <a:prstGeom prst="rect">
                <a:avLst/>
              </a:prstGeom>
              <a:noFill/>
            </p:spPr>
            <p:txBody>
              <a:bodyPr wrap="none" rtlCol="0">
                <a:spAutoFit/>
              </a:bodyPr>
              <a:lstStyle/>
              <a:p>
                <a:r>
                  <a:rPr kumimoji="1" lang="en-US" altLang="zh-CN" sz="2800" b="1" dirty="0" smtClean="0">
                    <a:solidFill>
                      <a:schemeClr val="accent5">
                        <a:lumMod val="75000"/>
                      </a:schemeClr>
                    </a:solidFill>
                    <a:latin typeface="Times New Roman" charset="0"/>
                    <a:ea typeface="Times New Roman" charset="0"/>
                    <a:cs typeface="Times New Roman" charset="0"/>
                  </a:rPr>
                  <a:t>A factor</a:t>
                </a:r>
                <a:r>
                  <a:rPr kumimoji="1" lang="zh-CN" altLang="en-US" sz="2800" b="1" dirty="0" smtClean="0">
                    <a:solidFill>
                      <a:schemeClr val="accent5">
                        <a:lumMod val="75000"/>
                      </a:schemeClr>
                    </a:solidFill>
                    <a:latin typeface="Times New Roman" charset="0"/>
                    <a:ea typeface="Times New Roman" charset="0"/>
                    <a:cs typeface="Times New Roman" charset="0"/>
                  </a:rPr>
                  <a:t> </a:t>
                </a:r>
                <a:r>
                  <a:rPr kumimoji="1" lang="en-US" altLang="zh-CN" sz="2800" b="1" dirty="0" smtClean="0">
                    <a:solidFill>
                      <a:schemeClr val="accent5">
                        <a:lumMod val="75000"/>
                      </a:schemeClr>
                    </a:solidFill>
                    <a:latin typeface="Times New Roman" charset="0"/>
                    <a:ea typeface="Times New Roman" charset="0"/>
                    <a:cs typeface="Times New Roman" charset="0"/>
                  </a:rPr>
                  <a:t>of 2 gain for lattice optimized at J/</a:t>
                </a:r>
                <a14:m>
                  <m:oMath xmlns:m="http://schemas.openxmlformats.org/officeDocument/2006/math">
                    <m:r>
                      <a:rPr kumimoji="1" lang="en-US" altLang="zh-CN" sz="2800" b="1" i="0" smtClean="0">
                        <a:solidFill>
                          <a:schemeClr val="accent5">
                            <a:lumMod val="75000"/>
                          </a:schemeClr>
                        </a:solidFill>
                        <a:latin typeface="Cambria Math" charset="0"/>
                        <a:ea typeface="Times New Roman" charset="0"/>
                        <a:cs typeface="Times New Roman" charset="0"/>
                      </a:rPr>
                      <m:t>𝛙</m:t>
                    </m:r>
                  </m:oMath>
                </a14:m>
                <a:r>
                  <a:rPr kumimoji="1" lang="en-US" altLang="zh-CN" sz="2800" b="1" dirty="0" smtClean="0">
                    <a:solidFill>
                      <a:schemeClr val="accent5">
                        <a:lumMod val="75000"/>
                      </a:schemeClr>
                    </a:solidFill>
                    <a:latin typeface="Times New Roman" charset="0"/>
                    <a:ea typeface="Times New Roman" charset="0"/>
                    <a:cs typeface="Times New Roman" charset="0"/>
                  </a:rPr>
                  <a:t> running </a:t>
                </a:r>
                <a:endParaRPr kumimoji="1" lang="zh-CN" altLang="en-US" sz="2800" b="1" dirty="0">
                  <a:solidFill>
                    <a:schemeClr val="accent5">
                      <a:lumMod val="75000"/>
                    </a:schemeClr>
                  </a:solidFill>
                  <a:latin typeface="Times New Roman" charset="0"/>
                  <a:ea typeface="Times New Roman" charset="0"/>
                  <a:cs typeface="Times New Roman" charset="0"/>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1823720" y="973741"/>
                <a:ext cx="8476359" cy="523220"/>
              </a:xfrm>
              <a:prstGeom prst="rect">
                <a:avLst/>
              </a:prstGeom>
              <a:blipFill rotWithShape="0">
                <a:blip r:embed="rId3"/>
                <a:stretch>
                  <a:fillRect l="-1438" t="-12791" r="-503" b="-31395"/>
                </a:stretch>
              </a:blipFill>
            </p:spPr>
            <p:txBody>
              <a:bodyPr/>
              <a:lstStyle/>
              <a:p>
                <a:r>
                  <a:rPr lang="zh-CN" altLang="en-US">
                    <a:noFill/>
                  </a:rPr>
                  <a:t> </a:t>
                </a:r>
              </a:p>
            </p:txBody>
          </p:sp>
        </mc:Fallback>
      </mc:AlternateContent>
      <p:sp>
        <p:nvSpPr>
          <p:cNvPr id="3" name="文本框 2"/>
          <p:cNvSpPr txBox="1"/>
          <p:nvPr/>
        </p:nvSpPr>
        <p:spPr>
          <a:xfrm>
            <a:off x="7345680" y="9296400"/>
            <a:ext cx="184731" cy="369332"/>
          </a:xfrm>
          <a:prstGeom prst="rect">
            <a:avLst/>
          </a:prstGeom>
          <a:noFill/>
        </p:spPr>
        <p:txBody>
          <a:bodyPr wrap="none" rtlCol="0">
            <a:spAutoFit/>
          </a:bodyPr>
          <a:lstStyle/>
          <a:p>
            <a:endParaRPr kumimoji="1" lang="zh-CN" altLang="en-US"/>
          </a:p>
        </p:txBody>
      </p:sp>
      <p:sp>
        <p:nvSpPr>
          <p:cNvPr id="4" name="页脚占位符 3"/>
          <p:cNvSpPr>
            <a:spLocks noGrp="1"/>
          </p:cNvSpPr>
          <p:nvPr>
            <p:ph type="ftr" sz="quarter" idx="11"/>
          </p:nvPr>
        </p:nvSpPr>
        <p:spPr/>
        <p:txBody>
          <a:bodyPr/>
          <a:lstStyle/>
          <a:p>
            <a:r>
              <a:rPr kumimoji="1" lang="en-US" altLang="zh-CN" smtClean="0"/>
              <a:t>Hai-Bo Li (IHEP)</a:t>
            </a:r>
            <a:endParaRPr kumimoji="1" lang="zh-CN" altLang="en-US"/>
          </a:p>
        </p:txBody>
      </p:sp>
      <p:pic>
        <p:nvPicPr>
          <p:cNvPr id="9" name="图片 8"/>
          <p:cNvPicPr>
            <a:picLocks noChangeAspect="1"/>
          </p:cNvPicPr>
          <p:nvPr/>
        </p:nvPicPr>
        <p:blipFill>
          <a:blip r:embed="rId4"/>
          <a:stretch>
            <a:fillRect/>
          </a:stretch>
        </p:blipFill>
        <p:spPr>
          <a:xfrm>
            <a:off x="1666286" y="1634579"/>
            <a:ext cx="7750087" cy="5086896"/>
          </a:xfrm>
          <a:prstGeom prst="rect">
            <a:avLst/>
          </a:prstGeom>
        </p:spPr>
      </p:pic>
    </p:spTree>
    <p:extLst>
      <p:ext uri="{BB962C8B-B14F-4D97-AF65-F5344CB8AC3E}">
        <p14:creationId xmlns:p14="http://schemas.microsoft.com/office/powerpoint/2010/main" val="449897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3452" y="-106363"/>
            <a:ext cx="11353800" cy="1325563"/>
          </a:xfrm>
        </p:spPr>
        <p:txBody>
          <a:bodyPr>
            <a:normAutofit/>
          </a:bodyPr>
          <a:lstStyle/>
          <a:p>
            <a:r>
              <a:rPr kumimoji="1" lang="en-US" altLang="zh-CN" sz="3800" b="1" dirty="0" smtClean="0">
                <a:solidFill>
                  <a:srgbClr val="FF0000"/>
                </a:solidFill>
                <a:latin typeface="+mn-lt"/>
                <a:ea typeface="Times New Roman" charset="0"/>
                <a:cs typeface="Times New Roman" charset="0"/>
              </a:rPr>
              <a:t>Gain on </a:t>
            </a:r>
            <a:r>
              <a:rPr kumimoji="1" lang="en-US" altLang="zh-CN" sz="3800" b="1" dirty="0">
                <a:solidFill>
                  <a:srgbClr val="FF0000"/>
                </a:solidFill>
                <a:latin typeface="+mn-lt"/>
                <a:ea typeface="Times New Roman" charset="0"/>
                <a:cs typeface="Times New Roman" charset="0"/>
              </a:rPr>
              <a:t>i</a:t>
            </a:r>
            <a:r>
              <a:rPr kumimoji="1" lang="en-US" altLang="zh-CN" sz="3800" b="1" dirty="0" smtClean="0">
                <a:solidFill>
                  <a:srgbClr val="FF0000"/>
                </a:solidFill>
                <a:latin typeface="+mn-lt"/>
                <a:ea typeface="Times New Roman" charset="0"/>
                <a:cs typeface="Times New Roman" charset="0"/>
              </a:rPr>
              <a:t>ntegrated luminosity from “</a:t>
            </a:r>
            <a:r>
              <a:rPr kumimoji="1" lang="en-US" altLang="zh-CN" sz="3800" b="1" dirty="0" err="1" smtClean="0">
                <a:solidFill>
                  <a:srgbClr val="FF0000"/>
                </a:solidFill>
                <a:latin typeface="+mn-lt"/>
                <a:ea typeface="Times New Roman" charset="0"/>
                <a:cs typeface="Times New Roman" charset="0"/>
              </a:rPr>
              <a:t>Topup</a:t>
            </a:r>
            <a:r>
              <a:rPr kumimoji="1" lang="en-US" altLang="zh-CN" sz="3800" b="1" dirty="0" smtClean="0">
                <a:solidFill>
                  <a:srgbClr val="FF0000"/>
                </a:solidFill>
                <a:latin typeface="+mn-lt"/>
                <a:ea typeface="Times New Roman" charset="0"/>
                <a:cs typeface="Times New Roman" charset="0"/>
              </a:rPr>
              <a:t>” injection  </a:t>
            </a:r>
            <a:endParaRPr kumimoji="1" lang="zh-CN" altLang="en-US" sz="3800" b="1" dirty="0">
              <a:solidFill>
                <a:srgbClr val="FF0000"/>
              </a:solidFill>
              <a:latin typeface="+mn-lt"/>
              <a:ea typeface="Times New Roman" charset="0"/>
              <a:cs typeface="Times New Roman" charset="0"/>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7</a:t>
            </a:fld>
            <a:endParaRPr kumimoji="1" lang="zh-CN" altLang="en-US"/>
          </a:p>
        </p:txBody>
      </p:sp>
      <p:sp>
        <p:nvSpPr>
          <p:cNvPr id="3" name="文本框 2"/>
          <p:cNvSpPr txBox="1"/>
          <p:nvPr/>
        </p:nvSpPr>
        <p:spPr>
          <a:xfrm>
            <a:off x="6070709" y="1598536"/>
            <a:ext cx="5296643" cy="738664"/>
          </a:xfrm>
          <a:prstGeom prst="rect">
            <a:avLst/>
          </a:prstGeom>
          <a:noFill/>
        </p:spPr>
        <p:txBody>
          <a:bodyPr wrap="none" rtlCol="0">
            <a:spAutoFit/>
          </a:bodyPr>
          <a:lstStyle/>
          <a:p>
            <a:r>
              <a:rPr kumimoji="1" lang="en-US" altLang="zh-CN" sz="2400" b="1" dirty="0">
                <a:solidFill>
                  <a:srgbClr val="FF0000"/>
                </a:solidFill>
                <a:latin typeface="Times New Roman" charset="0"/>
                <a:ea typeface="Times New Roman" charset="0"/>
                <a:cs typeface="Times New Roman" charset="0"/>
              </a:rPr>
              <a:t>2</a:t>
            </a:r>
            <a:r>
              <a:rPr kumimoji="1" lang="en-US" altLang="zh-CN" sz="2400" b="1" dirty="0" smtClean="0">
                <a:solidFill>
                  <a:srgbClr val="FF0000"/>
                </a:solidFill>
                <a:latin typeface="Times New Roman" charset="0"/>
                <a:ea typeface="Times New Roman" charset="0"/>
                <a:cs typeface="Times New Roman" charset="0"/>
              </a:rPr>
              <a:t>0% gain on the integrated luminosity </a:t>
            </a:r>
          </a:p>
          <a:p>
            <a:r>
              <a:rPr kumimoji="1" lang="en-US" altLang="zh-CN" dirty="0"/>
              <a:t> </a:t>
            </a:r>
            <a:endParaRPr kumimoji="1" lang="zh-CN" altLang="en-US" dirty="0"/>
          </a:p>
        </p:txBody>
      </p:sp>
      <p:sp>
        <p:nvSpPr>
          <p:cNvPr id="4" name="页脚占位符 3"/>
          <p:cNvSpPr>
            <a:spLocks noGrp="1"/>
          </p:cNvSpPr>
          <p:nvPr>
            <p:ph type="ftr" sz="quarter" idx="11"/>
          </p:nvPr>
        </p:nvSpPr>
        <p:spPr/>
        <p:txBody>
          <a:bodyPr/>
          <a:lstStyle/>
          <a:p>
            <a:r>
              <a:rPr kumimoji="1" lang="en-US" altLang="zh-CN" smtClean="0"/>
              <a:t>Hai-Bo Li (IHEP)</a:t>
            </a:r>
            <a:endParaRPr kumimoji="1" lang="zh-CN" altLang="en-US"/>
          </a:p>
        </p:txBody>
      </p:sp>
      <p:sp>
        <p:nvSpPr>
          <p:cNvPr id="9" name="文本框 8"/>
          <p:cNvSpPr txBox="1"/>
          <p:nvPr/>
        </p:nvSpPr>
        <p:spPr>
          <a:xfrm>
            <a:off x="1400783" y="1598536"/>
            <a:ext cx="3757760" cy="461665"/>
          </a:xfrm>
          <a:prstGeom prst="rect">
            <a:avLst/>
          </a:prstGeom>
          <a:noFill/>
        </p:spPr>
        <p:txBody>
          <a:bodyPr wrap="none" rtlCol="0">
            <a:spAutoFit/>
          </a:bodyPr>
          <a:lstStyle/>
          <a:p>
            <a:r>
              <a:rPr kumimoji="1" lang="en-US" altLang="zh-CN" sz="2400" dirty="0" smtClean="0">
                <a:solidFill>
                  <a:srgbClr val="FF0000"/>
                </a:solidFill>
              </a:rPr>
              <a:t>12 injections every 12 hours </a:t>
            </a:r>
            <a:endParaRPr kumimoji="1" lang="zh-CN" altLang="en-US" sz="2400" dirty="0">
              <a:solidFill>
                <a:srgbClr val="FF0000"/>
              </a:solidFill>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543" y="2157765"/>
            <a:ext cx="9249614" cy="4486883"/>
          </a:xfrm>
          <a:prstGeom prst="rect">
            <a:avLst/>
          </a:prstGeom>
        </p:spPr>
      </p:pic>
    </p:spTree>
    <p:extLst>
      <p:ext uri="{BB962C8B-B14F-4D97-AF65-F5344CB8AC3E}">
        <p14:creationId xmlns:p14="http://schemas.microsoft.com/office/powerpoint/2010/main" val="364517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321359" y="1148176"/>
            <a:ext cx="4784041" cy="5237034"/>
          </a:xfrm>
          <a:prstGeom prst="rect">
            <a:avLst/>
          </a:prstGeom>
        </p:spPr>
      </p:pic>
      <p:pic>
        <p:nvPicPr>
          <p:cNvPr id="7" name="图片 6"/>
          <p:cNvPicPr/>
          <p:nvPr/>
        </p:nvPicPr>
        <p:blipFill>
          <a:blip r:embed="rId4">
            <a:extLst>
              <a:ext uri="{28A0092B-C50C-407E-A947-70E740481C1C}">
                <a14:useLocalDpi xmlns:a14="http://schemas.microsoft.com/office/drawing/2010/main" val="0"/>
              </a:ext>
            </a:extLst>
          </a:blip>
          <a:stretch>
            <a:fillRect/>
          </a:stretch>
        </p:blipFill>
        <p:spPr>
          <a:xfrm>
            <a:off x="5015720" y="1356360"/>
            <a:ext cx="5758960" cy="4743163"/>
          </a:xfrm>
          <a:prstGeom prst="rect">
            <a:avLst/>
          </a:prstGeom>
        </p:spPr>
      </p:pic>
      <p:sp>
        <p:nvSpPr>
          <p:cNvPr id="2" name="标题 1"/>
          <p:cNvSpPr>
            <a:spLocks noGrp="1"/>
          </p:cNvSpPr>
          <p:nvPr>
            <p:ph type="title"/>
          </p:nvPr>
        </p:nvSpPr>
        <p:spPr>
          <a:xfrm>
            <a:off x="45720" y="30798"/>
            <a:ext cx="12283440" cy="1039876"/>
          </a:xfrm>
        </p:spPr>
        <p:txBody>
          <a:bodyPr>
            <a:normAutofit/>
          </a:bodyPr>
          <a:lstStyle/>
          <a:p>
            <a:r>
              <a:rPr kumimoji="1" lang="en-US" altLang="zh-CN" sz="3000" b="1" dirty="0" smtClean="0">
                <a:solidFill>
                  <a:srgbClr val="FF0000"/>
                </a:solidFill>
                <a:latin typeface="+mn-lt"/>
              </a:rPr>
              <a:t>Monochromatic collision: factor of 10 from reduction of </a:t>
            </a:r>
            <a:r>
              <a:rPr kumimoji="1" lang="en-US" altLang="zh-CN" sz="3000" b="1" dirty="0" err="1" smtClean="0">
                <a:solidFill>
                  <a:srgbClr val="FF0000"/>
                </a:solidFill>
                <a:latin typeface="+mn-lt"/>
              </a:rPr>
              <a:t>e</a:t>
            </a:r>
            <a:r>
              <a:rPr kumimoji="1" lang="en-US" altLang="zh-CN" sz="3000" b="1" baseline="30000" dirty="0" err="1" smtClean="0">
                <a:solidFill>
                  <a:srgbClr val="FF0000"/>
                </a:solidFill>
                <a:latin typeface="+mn-lt"/>
              </a:rPr>
              <a:t>+</a:t>
            </a:r>
            <a:r>
              <a:rPr kumimoji="1" lang="en-US" altLang="zh-CN" sz="3000" b="1" dirty="0" err="1" smtClean="0">
                <a:solidFill>
                  <a:srgbClr val="FF0000"/>
                </a:solidFill>
                <a:latin typeface="+mn-lt"/>
              </a:rPr>
              <a:t>e</a:t>
            </a:r>
            <a:r>
              <a:rPr kumimoji="1" lang="en-US" altLang="zh-CN" sz="3000" b="1" baseline="30000" dirty="0" smtClean="0">
                <a:solidFill>
                  <a:srgbClr val="FF0000"/>
                </a:solidFill>
                <a:latin typeface="+mn-lt"/>
              </a:rPr>
              <a:t>-</a:t>
            </a:r>
            <a:r>
              <a:rPr kumimoji="1" lang="en-US" altLang="zh-CN" sz="3000" b="1" dirty="0" smtClean="0">
                <a:solidFill>
                  <a:srgbClr val="FF0000"/>
                </a:solidFill>
                <a:latin typeface="+mn-lt"/>
              </a:rPr>
              <a:t> CM spread</a:t>
            </a:r>
            <a:endParaRPr kumimoji="1" lang="zh-CN" altLang="en-US" sz="3000" b="1" dirty="0">
              <a:solidFill>
                <a:srgbClr val="FF0000"/>
              </a:solidFill>
              <a:latin typeface="+mn-lt"/>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8</a:t>
            </a:fld>
            <a:endParaRPr kumimoji="1" lang="zh-CN" altLang="en-US"/>
          </a:p>
        </p:txBody>
      </p:sp>
      <p:sp>
        <p:nvSpPr>
          <p:cNvPr id="9" name="文本框 8"/>
          <p:cNvSpPr txBox="1"/>
          <p:nvPr/>
        </p:nvSpPr>
        <p:spPr>
          <a:xfrm>
            <a:off x="10195560" y="1526441"/>
            <a:ext cx="184731" cy="3693319"/>
          </a:xfrm>
          <a:prstGeom prst="rect">
            <a:avLst/>
          </a:prstGeom>
          <a:solidFill>
            <a:schemeClr val="bg1"/>
          </a:solidFill>
        </p:spPr>
        <p:txBody>
          <a:bodyPr wrap="none" rtlCol="0">
            <a:spAutoFit/>
          </a:bodyPr>
          <a:lstStyle/>
          <a:p>
            <a:endParaRPr kumimoji="1" lang="en-US" altLang="zh-CN" dirty="0" smtClean="0"/>
          </a:p>
          <a:p>
            <a:endParaRPr kumimoji="1" lang="en-US" altLang="zh-CN" dirty="0"/>
          </a:p>
          <a:p>
            <a:endParaRPr kumimoji="1" lang="en-US" altLang="zh-CN" dirty="0" smtClean="0"/>
          </a:p>
          <a:p>
            <a:endParaRPr kumimoji="1" lang="en-US" altLang="zh-CN" dirty="0"/>
          </a:p>
          <a:p>
            <a:endParaRPr kumimoji="1" lang="en-US" altLang="zh-CN" dirty="0" smtClean="0"/>
          </a:p>
          <a:p>
            <a:endParaRPr kumimoji="1" lang="en-US" altLang="zh-CN" dirty="0"/>
          </a:p>
          <a:p>
            <a:endParaRPr kumimoji="1" lang="en-US" altLang="zh-CN" dirty="0" smtClean="0"/>
          </a:p>
          <a:p>
            <a:endParaRPr kumimoji="1" lang="en-US" altLang="zh-CN" dirty="0"/>
          </a:p>
          <a:p>
            <a:endParaRPr kumimoji="1" lang="en-US" altLang="zh-CN" dirty="0" smtClean="0"/>
          </a:p>
          <a:p>
            <a:endParaRPr kumimoji="1" lang="en-US" altLang="zh-CN" dirty="0"/>
          </a:p>
          <a:p>
            <a:endParaRPr kumimoji="1" lang="en-US" altLang="zh-CN" dirty="0" smtClean="0"/>
          </a:p>
          <a:p>
            <a:endParaRPr kumimoji="1" lang="en-US" altLang="zh-CN" dirty="0"/>
          </a:p>
          <a:p>
            <a:endParaRPr kumimoji="1" lang="zh-CN" altLang="en-US" dirty="0"/>
          </a:p>
        </p:txBody>
      </p:sp>
      <mc:AlternateContent xmlns:mc="http://schemas.openxmlformats.org/markup-compatibility/2006" xmlns:a14="http://schemas.microsoft.com/office/drawing/2010/main">
        <mc:Choice Requires="a14">
          <p:sp>
            <p:nvSpPr>
              <p:cNvPr id="3" name="文本框 2"/>
              <p:cNvSpPr txBox="1"/>
              <p:nvPr/>
            </p:nvSpPr>
            <p:spPr>
              <a:xfrm>
                <a:off x="8229601" y="1530643"/>
                <a:ext cx="3827715" cy="3953005"/>
              </a:xfrm>
              <a:prstGeom prst="rect">
                <a:avLst/>
              </a:prstGeom>
              <a:noFill/>
            </p:spPr>
            <p:txBody>
              <a:bodyPr wrap="none" rtlCol="0">
                <a:spAutoFit/>
              </a:bodyPr>
              <a:lstStyle/>
              <a:p>
                <a14:m>
                  <m:oMath xmlns:m="http://schemas.openxmlformats.org/officeDocument/2006/math">
                    <m:r>
                      <a:rPr kumimoji="1" lang="el-GR" altLang="zh-CN" b="1" i="1" smtClean="0">
                        <a:latin typeface="Cambria Math" charset="0"/>
                        <a:ea typeface="Cambria Math" charset="0"/>
                        <a:cs typeface="Cambria Math" charset="0"/>
                      </a:rPr>
                      <m:t>𝜹</m:t>
                    </m:r>
                  </m:oMath>
                </a14:m>
                <a:r>
                  <a:rPr kumimoji="1" lang="en-US" altLang="zh-CN" b="1" dirty="0" err="1"/>
                  <a:t>E</a:t>
                </a:r>
                <a:r>
                  <a:rPr kumimoji="1" lang="en-US" altLang="zh-CN" b="1" baseline="-25000" dirty="0" err="1"/>
                  <a:t>rms</a:t>
                </a:r>
                <a:r>
                  <a:rPr kumimoji="1" lang="en-US" altLang="zh-CN" b="1" dirty="0"/>
                  <a:t>=0 </a:t>
                </a:r>
                <a:r>
                  <a:rPr kumimoji="1" lang="en-US" altLang="zh-CN" b="1" dirty="0" err="1"/>
                  <a:t>keV</a:t>
                </a:r>
                <a:r>
                  <a:rPr kumimoji="1" lang="en-US" altLang="zh-CN" b="1" dirty="0"/>
                  <a:t>:  </a:t>
                </a:r>
                <a14:m>
                  <m:oMath xmlns:m="http://schemas.openxmlformats.org/officeDocument/2006/math">
                    <m:sSub>
                      <m:sSubPr>
                        <m:ctrlPr>
                          <a:rPr kumimoji="1" lang="en-US" altLang="zh-CN" b="1" i="1">
                            <a:latin typeface="Cambria Math" charset="0"/>
                          </a:rPr>
                        </m:ctrlPr>
                      </m:sSubPr>
                      <m:e>
                        <m:r>
                          <a:rPr kumimoji="1" lang="en-US" altLang="zh-CN" b="1" i="1">
                            <a:latin typeface="Cambria Math" charset="0"/>
                          </a:rPr>
                          <m:t>      </m:t>
                        </m:r>
                        <m:r>
                          <a:rPr kumimoji="1" lang="en-US" altLang="zh-CN" b="1" i="1">
                            <a:latin typeface="Cambria Math" charset="0"/>
                            <a:ea typeface="Cambria Math" charset="0"/>
                            <a:cs typeface="Cambria Math" charset="0"/>
                          </a:rPr>
                          <m:t>𝝈</m:t>
                        </m:r>
                      </m:e>
                      <m:sub>
                        <m:r>
                          <a:rPr kumimoji="1" lang="en-US" altLang="zh-CN" b="1" i="1">
                            <a:latin typeface="Cambria Math" charset="0"/>
                          </a:rPr>
                          <m:t>𝑱</m:t>
                        </m:r>
                        <m:r>
                          <a:rPr kumimoji="1" lang="en-US" altLang="zh-CN" b="1" i="1">
                            <a:latin typeface="Cambria Math" charset="0"/>
                          </a:rPr>
                          <m:t>/</m:t>
                        </m:r>
                        <m:r>
                          <a:rPr kumimoji="1" lang="en-US" altLang="zh-CN" b="1" i="1">
                            <a:latin typeface="Cambria Math" charset="0"/>
                            <a:ea typeface="Cambria Math" charset="0"/>
                            <a:cs typeface="Cambria Math" charset="0"/>
                          </a:rPr>
                          <m:t>𝝍</m:t>
                        </m:r>
                      </m:sub>
                    </m:sSub>
                  </m:oMath>
                </a14:m>
                <a:r>
                  <a:rPr kumimoji="1" lang="en-US" altLang="zh-CN" b="1" dirty="0"/>
                  <a:t>=90000 </a:t>
                </a:r>
                <a:r>
                  <a:rPr kumimoji="1" lang="en-US" altLang="zh-CN" b="1" dirty="0" err="1"/>
                  <a:t>nb</a:t>
                </a:r>
                <a:endParaRPr kumimoji="1" lang="en-US" altLang="zh-CN" b="1" dirty="0"/>
              </a:p>
              <a:p>
                <a:endParaRPr kumimoji="1" lang="en-US" altLang="zh-CN" i="1" dirty="0" smtClean="0">
                  <a:latin typeface="Cambria Math" charset="0"/>
                  <a:ea typeface="Cambria Math" charset="0"/>
                  <a:cs typeface="Cambria Math" charset="0"/>
                </a:endParaRPr>
              </a:p>
              <a:p>
                <a:endParaRPr kumimoji="1" lang="en-US" altLang="zh-CN" i="1" dirty="0">
                  <a:latin typeface="Cambria Math" charset="0"/>
                  <a:ea typeface="Cambria Math" charset="0"/>
                  <a:cs typeface="Cambria Math" charset="0"/>
                </a:endParaRPr>
              </a:p>
              <a:p>
                <a:endParaRPr kumimoji="1" lang="en-US" altLang="zh-CN" i="1" dirty="0" smtClean="0">
                  <a:latin typeface="Cambria Math" charset="0"/>
                  <a:ea typeface="Cambria Math" charset="0"/>
                  <a:cs typeface="Cambria Math" charset="0"/>
                </a:endParaRPr>
              </a:p>
              <a:p>
                <a:endParaRPr kumimoji="1" lang="en-US" altLang="zh-CN" i="1" dirty="0" smtClean="0">
                  <a:latin typeface="Cambria Math" charset="0"/>
                  <a:ea typeface="Cambria Math" charset="0"/>
                  <a:cs typeface="Cambria Math" charset="0"/>
                </a:endParaRPr>
              </a:p>
              <a:p>
                <a:endParaRPr kumimoji="1" lang="en-US" altLang="zh-CN" i="1" dirty="0">
                  <a:latin typeface="Cambria Math" charset="0"/>
                  <a:ea typeface="Cambria Math" charset="0"/>
                  <a:cs typeface="Cambria Math" charset="0"/>
                </a:endParaRPr>
              </a:p>
              <a:p>
                <a:endParaRPr kumimoji="1" lang="en-US" altLang="zh-CN" i="1" dirty="0" smtClean="0">
                  <a:latin typeface="Cambria Math" charset="0"/>
                  <a:ea typeface="Cambria Math" charset="0"/>
                  <a:cs typeface="Cambria Math" charset="0"/>
                </a:endParaRPr>
              </a:p>
              <a:p>
                <a14:m>
                  <m:oMath xmlns:m="http://schemas.openxmlformats.org/officeDocument/2006/math">
                    <m:r>
                      <a:rPr kumimoji="1" lang="el-GR" altLang="zh-CN" b="1" i="1" smtClean="0">
                        <a:solidFill>
                          <a:srgbClr val="FF0000"/>
                        </a:solidFill>
                        <a:latin typeface="Cambria Math" charset="0"/>
                        <a:ea typeface="Cambria Math" charset="0"/>
                        <a:cs typeface="Cambria Math" charset="0"/>
                      </a:rPr>
                      <m:t>𝜹</m:t>
                    </m:r>
                  </m:oMath>
                </a14:m>
                <a:r>
                  <a:rPr kumimoji="1" lang="en-US" altLang="zh-CN" b="1" dirty="0" err="1">
                    <a:solidFill>
                      <a:srgbClr val="FF0000"/>
                    </a:solidFill>
                  </a:rPr>
                  <a:t>E</a:t>
                </a:r>
                <a:r>
                  <a:rPr kumimoji="1" lang="en-US" altLang="zh-CN" b="1" baseline="-25000" dirty="0" err="1">
                    <a:solidFill>
                      <a:srgbClr val="FF0000"/>
                    </a:solidFill>
                  </a:rPr>
                  <a:t>rms</a:t>
                </a:r>
                <a:r>
                  <a:rPr kumimoji="1" lang="en-US" altLang="zh-CN" b="1" dirty="0">
                    <a:solidFill>
                      <a:srgbClr val="FF0000"/>
                    </a:solidFill>
                  </a:rPr>
                  <a:t>=57 </a:t>
                </a:r>
                <a:r>
                  <a:rPr kumimoji="1" lang="en-US" altLang="zh-CN" b="1" dirty="0" err="1">
                    <a:solidFill>
                      <a:srgbClr val="FF0000"/>
                    </a:solidFill>
                  </a:rPr>
                  <a:t>keV</a:t>
                </a:r>
                <a:r>
                  <a:rPr kumimoji="1" lang="en-US" altLang="zh-CN" b="1" dirty="0">
                    <a:solidFill>
                      <a:srgbClr val="FF0000"/>
                    </a:solidFill>
                  </a:rPr>
                  <a:t>:  </a:t>
                </a:r>
                <a14:m>
                  <m:oMath xmlns:m="http://schemas.openxmlformats.org/officeDocument/2006/math">
                    <m:sSub>
                      <m:sSubPr>
                        <m:ctrlPr>
                          <a:rPr kumimoji="1" lang="en-US" altLang="zh-CN" b="1" i="1">
                            <a:solidFill>
                              <a:srgbClr val="FF0000"/>
                            </a:solidFill>
                            <a:latin typeface="Cambria Math" charset="0"/>
                          </a:rPr>
                        </m:ctrlPr>
                      </m:sSubPr>
                      <m:e>
                        <m:r>
                          <a:rPr kumimoji="1" lang="en-US" altLang="zh-CN" b="1" i="1">
                            <a:solidFill>
                              <a:srgbClr val="FF0000"/>
                            </a:solidFill>
                            <a:latin typeface="Cambria Math" charset="0"/>
                          </a:rPr>
                          <m:t>    </m:t>
                        </m:r>
                        <m:r>
                          <a:rPr kumimoji="1" lang="en-US" altLang="zh-CN" b="1" i="1">
                            <a:solidFill>
                              <a:srgbClr val="FF0000"/>
                            </a:solidFill>
                            <a:latin typeface="Cambria Math" charset="0"/>
                            <a:ea typeface="Cambria Math" charset="0"/>
                            <a:cs typeface="Cambria Math" charset="0"/>
                          </a:rPr>
                          <m:t>𝝈</m:t>
                        </m:r>
                      </m:e>
                      <m:sub>
                        <m:r>
                          <a:rPr kumimoji="1" lang="en-US" altLang="zh-CN" b="1" i="1">
                            <a:solidFill>
                              <a:srgbClr val="FF0000"/>
                            </a:solidFill>
                            <a:latin typeface="Cambria Math" charset="0"/>
                          </a:rPr>
                          <m:t>𝑱</m:t>
                        </m:r>
                        <m:r>
                          <a:rPr kumimoji="1" lang="en-US" altLang="zh-CN" b="1" i="1">
                            <a:solidFill>
                              <a:srgbClr val="FF0000"/>
                            </a:solidFill>
                            <a:latin typeface="Cambria Math" charset="0"/>
                          </a:rPr>
                          <m:t>/</m:t>
                        </m:r>
                        <m:r>
                          <a:rPr kumimoji="1" lang="en-US" altLang="zh-CN" b="1" i="1">
                            <a:solidFill>
                              <a:srgbClr val="FF0000"/>
                            </a:solidFill>
                            <a:latin typeface="Cambria Math" charset="0"/>
                            <a:ea typeface="Cambria Math" charset="0"/>
                            <a:cs typeface="Cambria Math" charset="0"/>
                          </a:rPr>
                          <m:t>𝝍</m:t>
                        </m:r>
                      </m:sub>
                    </m:sSub>
                  </m:oMath>
                </a14:m>
                <a:r>
                  <a:rPr kumimoji="1" lang="en-US" altLang="zh-CN" b="1" dirty="0">
                    <a:solidFill>
                      <a:srgbClr val="FF0000"/>
                    </a:solidFill>
                  </a:rPr>
                  <a:t>=41000 </a:t>
                </a:r>
                <a:r>
                  <a:rPr kumimoji="1" lang="en-US" altLang="zh-CN" b="1" dirty="0" err="1">
                    <a:solidFill>
                      <a:srgbClr val="FF0000"/>
                    </a:solidFill>
                  </a:rPr>
                  <a:t>nb</a:t>
                </a:r>
                <a:endParaRPr kumimoji="1" lang="en-US" altLang="zh-CN" b="1" dirty="0">
                  <a:solidFill>
                    <a:srgbClr val="FF0000"/>
                  </a:solidFill>
                </a:endParaRPr>
              </a:p>
              <a:p>
                <a:endParaRPr kumimoji="1" lang="en-US" altLang="zh-CN" i="1" dirty="0" smtClean="0">
                  <a:latin typeface="Cambria Math" charset="0"/>
                  <a:ea typeface="Cambria Math" charset="0"/>
                  <a:cs typeface="Cambria Math" charset="0"/>
                </a:endParaRPr>
              </a:p>
              <a:p>
                <a:endParaRPr kumimoji="1" lang="en-US" altLang="zh-CN" i="1" dirty="0">
                  <a:latin typeface="Cambria Math" charset="0"/>
                  <a:ea typeface="Cambria Math" charset="0"/>
                  <a:cs typeface="Cambria Math" charset="0"/>
                </a:endParaRPr>
              </a:p>
              <a:p>
                <a:endParaRPr kumimoji="1" lang="en-US" altLang="zh-CN" i="1" dirty="0" smtClean="0">
                  <a:latin typeface="Cambria Math" charset="0"/>
                  <a:ea typeface="Cambria Math" charset="0"/>
                  <a:cs typeface="Cambria Math" charset="0"/>
                </a:endParaRPr>
              </a:p>
              <a:p>
                <a:endParaRPr kumimoji="1" lang="en-US" altLang="zh-CN" b="1" i="1" dirty="0" smtClean="0">
                  <a:solidFill>
                    <a:srgbClr val="0070C0"/>
                  </a:solidFill>
                  <a:latin typeface="Cambria Math" charset="0"/>
                  <a:ea typeface="Cambria Math" charset="0"/>
                  <a:cs typeface="Cambria Math" charset="0"/>
                </a:endParaRPr>
              </a:p>
              <a:p>
                <a14:m>
                  <m:oMath xmlns:m="http://schemas.openxmlformats.org/officeDocument/2006/math">
                    <m:r>
                      <a:rPr kumimoji="1" lang="el-GR" altLang="zh-CN" b="1" i="1" smtClean="0">
                        <a:solidFill>
                          <a:srgbClr val="0070C0"/>
                        </a:solidFill>
                        <a:latin typeface="Cambria Math" charset="0"/>
                        <a:ea typeface="Cambria Math" charset="0"/>
                        <a:cs typeface="Cambria Math" charset="0"/>
                      </a:rPr>
                      <m:t>𝜹</m:t>
                    </m:r>
                  </m:oMath>
                </a14:m>
                <a:r>
                  <a:rPr kumimoji="1" lang="en-US" altLang="zh-CN" b="1" dirty="0" smtClean="0">
                    <a:solidFill>
                      <a:srgbClr val="0070C0"/>
                    </a:solidFill>
                  </a:rPr>
                  <a:t>E</a:t>
                </a:r>
                <a:r>
                  <a:rPr kumimoji="1" lang="en-US" altLang="zh-CN" b="1" baseline="-25000" dirty="0" smtClean="0">
                    <a:solidFill>
                      <a:srgbClr val="0070C0"/>
                    </a:solidFill>
                  </a:rPr>
                  <a:t>rms</a:t>
                </a:r>
                <a:r>
                  <a:rPr kumimoji="1" lang="en-US" altLang="zh-CN" b="1" dirty="0" smtClean="0">
                    <a:solidFill>
                      <a:srgbClr val="0070C0"/>
                    </a:solidFill>
                  </a:rPr>
                  <a:t>=1100keV</a:t>
                </a:r>
                <a:r>
                  <a:rPr kumimoji="1" lang="en-US" altLang="zh-CN" b="1" dirty="0">
                    <a:solidFill>
                      <a:srgbClr val="0070C0"/>
                    </a:solidFill>
                  </a:rPr>
                  <a:t>:  </a:t>
                </a:r>
                <a14:m>
                  <m:oMath xmlns:m="http://schemas.openxmlformats.org/officeDocument/2006/math">
                    <m:sSub>
                      <m:sSubPr>
                        <m:ctrlPr>
                          <a:rPr kumimoji="1" lang="en-US" altLang="zh-CN" b="1" i="1">
                            <a:solidFill>
                              <a:srgbClr val="0070C0"/>
                            </a:solidFill>
                            <a:latin typeface="Cambria Math" charset="0"/>
                          </a:rPr>
                        </m:ctrlPr>
                      </m:sSubPr>
                      <m:e>
                        <m:r>
                          <a:rPr kumimoji="1" lang="en-US" altLang="zh-CN" b="1" i="1">
                            <a:solidFill>
                              <a:srgbClr val="0070C0"/>
                            </a:solidFill>
                            <a:latin typeface="Cambria Math" charset="0"/>
                            <a:ea typeface="Cambria Math" charset="0"/>
                            <a:cs typeface="Cambria Math" charset="0"/>
                          </a:rPr>
                          <m:t>𝝈</m:t>
                        </m:r>
                      </m:e>
                      <m:sub>
                        <m:r>
                          <a:rPr kumimoji="1" lang="en-US" altLang="zh-CN" b="1" i="1">
                            <a:solidFill>
                              <a:srgbClr val="0070C0"/>
                            </a:solidFill>
                            <a:latin typeface="Cambria Math" charset="0"/>
                          </a:rPr>
                          <m:t>𝑱</m:t>
                        </m:r>
                        <m:r>
                          <a:rPr kumimoji="1" lang="en-US" altLang="zh-CN" b="1" i="1">
                            <a:solidFill>
                              <a:srgbClr val="0070C0"/>
                            </a:solidFill>
                            <a:latin typeface="Cambria Math" charset="0"/>
                          </a:rPr>
                          <m:t>/</m:t>
                        </m:r>
                        <m:r>
                          <a:rPr kumimoji="1" lang="en-US" altLang="zh-CN" b="1" i="1">
                            <a:solidFill>
                              <a:srgbClr val="0070C0"/>
                            </a:solidFill>
                            <a:latin typeface="Cambria Math" charset="0"/>
                            <a:ea typeface="Cambria Math" charset="0"/>
                            <a:cs typeface="Cambria Math" charset="0"/>
                          </a:rPr>
                          <m:t>𝝍</m:t>
                        </m:r>
                      </m:sub>
                    </m:sSub>
                  </m:oMath>
                </a14:m>
                <a:r>
                  <a:rPr kumimoji="1" lang="en-US" altLang="zh-CN" b="1" dirty="0">
                    <a:solidFill>
                      <a:srgbClr val="0070C0"/>
                    </a:solidFill>
                  </a:rPr>
                  <a:t>=3400 </a:t>
                </a:r>
                <a:r>
                  <a:rPr kumimoji="1" lang="en-US" altLang="zh-CN" b="1" dirty="0" err="1">
                    <a:solidFill>
                      <a:srgbClr val="0070C0"/>
                    </a:solidFill>
                  </a:rPr>
                  <a:t>nb</a:t>
                </a:r>
                <a:r>
                  <a:rPr kumimoji="1" lang="en-US" altLang="zh-CN" b="1" dirty="0">
                    <a:solidFill>
                      <a:srgbClr val="0070C0"/>
                    </a:solidFill>
                  </a:rPr>
                  <a:t> (BESIII)</a:t>
                </a:r>
              </a:p>
              <a:p>
                <a:endParaRPr kumimoji="1" lang="zh-CN" altLang="en-US" baseline="-25000" dirty="0"/>
              </a:p>
            </p:txBody>
          </p:sp>
        </mc:Choice>
        <mc:Fallback xmlns="">
          <p:sp>
            <p:nvSpPr>
              <p:cNvPr id="3" name="文本框 2"/>
              <p:cNvSpPr txBox="1">
                <a:spLocks noRot="1" noChangeAspect="1" noMove="1" noResize="1" noEditPoints="1" noAdjustHandles="1" noChangeArrowheads="1" noChangeShapeType="1" noTextEdit="1"/>
              </p:cNvSpPr>
              <p:nvPr/>
            </p:nvSpPr>
            <p:spPr>
              <a:xfrm>
                <a:off x="8229601" y="1530643"/>
                <a:ext cx="3827715" cy="3953005"/>
              </a:xfrm>
              <a:prstGeom prst="rect">
                <a:avLst/>
              </a:prstGeom>
              <a:blipFill rotWithShape="0">
                <a:blip r:embed="rId5"/>
                <a:stretch>
                  <a:fillRect t="-8937" r="-796"/>
                </a:stretch>
              </a:blipFill>
            </p:spPr>
            <p:txBody>
              <a:bodyPr/>
              <a:lstStyle/>
              <a:p>
                <a:r>
                  <a:rPr lang="zh-CN" altLang="en-US">
                    <a:noFill/>
                  </a:rPr>
                  <a:t> </a:t>
                </a:r>
              </a:p>
            </p:txBody>
          </p:sp>
        </mc:Fallback>
      </mc:AlternateContent>
      <p:sp>
        <p:nvSpPr>
          <p:cNvPr id="13" name="文本框 12"/>
          <p:cNvSpPr txBox="1"/>
          <p:nvPr/>
        </p:nvSpPr>
        <p:spPr>
          <a:xfrm>
            <a:off x="4924280" y="5897880"/>
            <a:ext cx="2039276" cy="646331"/>
          </a:xfrm>
          <a:prstGeom prst="rect">
            <a:avLst/>
          </a:prstGeom>
          <a:noFill/>
        </p:spPr>
        <p:txBody>
          <a:bodyPr wrap="none" rtlCol="0">
            <a:spAutoFit/>
          </a:bodyPr>
          <a:lstStyle/>
          <a:p>
            <a:r>
              <a:rPr kumimoji="1" lang="en-US" altLang="zh-CN" dirty="0" smtClean="0"/>
              <a:t>Alexander </a:t>
            </a:r>
            <a:r>
              <a:rPr kumimoji="1" lang="en-US" altLang="zh-CN" dirty="0" err="1" smtClean="0"/>
              <a:t>Zholents</a:t>
            </a:r>
            <a:r>
              <a:rPr kumimoji="1" lang="en-US" altLang="zh-CN" dirty="0" smtClean="0"/>
              <a:t> </a:t>
            </a:r>
          </a:p>
          <a:p>
            <a:r>
              <a:rPr kumimoji="1" lang="en-US" altLang="zh-CN" dirty="0" smtClean="0"/>
              <a:t>CERN SL/92-27/AP</a:t>
            </a:r>
            <a:endParaRPr kumimoji="1" lang="zh-CN" altLang="en-US" dirty="0"/>
          </a:p>
        </p:txBody>
      </p:sp>
      <mc:AlternateContent xmlns:mc="http://schemas.openxmlformats.org/markup-compatibility/2006" xmlns:a14="http://schemas.microsoft.com/office/drawing/2010/main">
        <mc:Choice Requires="a14">
          <p:sp>
            <p:nvSpPr>
              <p:cNvPr id="4" name="文本框 3"/>
              <p:cNvSpPr txBox="1"/>
              <p:nvPr/>
            </p:nvSpPr>
            <p:spPr>
              <a:xfrm>
                <a:off x="6141771" y="935882"/>
                <a:ext cx="3461460" cy="400110"/>
              </a:xfrm>
              <a:prstGeom prst="rect">
                <a:avLst/>
              </a:prstGeom>
              <a:solidFill>
                <a:schemeClr val="accent4">
                  <a:lumMod val="40000"/>
                  <a:lumOff val="60000"/>
                </a:schemeClr>
              </a:solidFill>
            </p:spPr>
            <p:txBody>
              <a:bodyPr wrap="none" rtlCol="0">
                <a:spAutoFit/>
              </a:bodyPr>
              <a:lstStyle/>
              <a:p>
                <a:r>
                  <a:rPr lang="en-US" altLang="zh-CN" sz="2000" b="1" kern="100" dirty="0" smtClean="0">
                    <a:solidFill>
                      <a:srgbClr val="FF0000"/>
                    </a:solidFill>
                    <a:ea typeface="Heiti SC Light" charset="-122"/>
                    <a:cs typeface="Heiti SC Light" charset="-122"/>
                  </a:rPr>
                  <a:t> </a:t>
                </a:r>
                <a14:m>
                  <m:oMath xmlns:m="http://schemas.openxmlformats.org/officeDocument/2006/math">
                    <m:r>
                      <a:rPr lang="en-US" altLang="zh-CN" sz="2000" b="1" i="1" kern="100">
                        <a:solidFill>
                          <a:srgbClr val="FF0000"/>
                        </a:solidFill>
                        <a:latin typeface="Cambria Math" charset="0"/>
                        <a:ea typeface="Heiti SC Light" charset="-122"/>
                        <a:cs typeface="Heiti SC Light" charset="-122"/>
                      </a:rPr>
                      <m:t>𝑱</m:t>
                    </m:r>
                    <m:r>
                      <a:rPr lang="en-US" altLang="zh-CN" sz="2000" b="1" i="1" kern="100">
                        <a:solidFill>
                          <a:srgbClr val="FF0000"/>
                        </a:solidFill>
                        <a:latin typeface="Cambria Math" charset="0"/>
                        <a:ea typeface="Heiti SC Light" charset="-122"/>
                        <a:cs typeface="Heiti SC Light" charset="-122"/>
                      </a:rPr>
                      <m:t>/</m:t>
                    </m:r>
                    <m:r>
                      <a:rPr lang="en-US" altLang="zh-CN" sz="2000" b="1" i="1" kern="100">
                        <a:solidFill>
                          <a:srgbClr val="FF0000"/>
                        </a:solidFill>
                        <a:latin typeface="Cambria Math" charset="0"/>
                        <a:ea typeface="Heiti SC Light" charset="-122"/>
                        <a:cs typeface="Heiti SC Light" charset="-122"/>
                      </a:rPr>
                      <m:t>𝝍</m:t>
                    </m:r>
                  </m:oMath>
                </a14:m>
                <a:r>
                  <a:rPr kumimoji="1" lang="en-US" altLang="zh-CN" sz="2000" b="1" dirty="0">
                    <a:solidFill>
                      <a:srgbClr val="FF0000"/>
                    </a:solidFill>
                    <a:ea typeface="Heiti SC Light" charset="-122"/>
                    <a:cs typeface="Heiti SC Light" charset="-122"/>
                  </a:rPr>
                  <a:t> </a:t>
                </a:r>
                <a:r>
                  <a:rPr kumimoji="1" lang="en-US" altLang="zh-CN" sz="2000" b="1" dirty="0" smtClean="0">
                    <a:solidFill>
                      <a:srgbClr val="FF0000"/>
                    </a:solidFill>
                    <a:ea typeface="Heiti SC Light" charset="-122"/>
                    <a:cs typeface="Heiti SC Light" charset="-122"/>
                  </a:rPr>
                  <a:t> production cross-section </a:t>
                </a:r>
                <a:endParaRPr kumimoji="1" lang="zh-CN" altLang="en-US" sz="2000" dirty="0"/>
              </a:p>
            </p:txBody>
          </p:sp>
        </mc:Choice>
        <mc:Fallback xmlns="">
          <p:sp>
            <p:nvSpPr>
              <p:cNvPr id="4" name="文本框 3"/>
              <p:cNvSpPr txBox="1">
                <a:spLocks noRot="1" noChangeAspect="1" noMove="1" noResize="1" noEditPoints="1" noAdjustHandles="1" noChangeArrowheads="1" noChangeShapeType="1" noTextEdit="1"/>
              </p:cNvSpPr>
              <p:nvPr/>
            </p:nvSpPr>
            <p:spPr>
              <a:xfrm>
                <a:off x="6141771" y="935882"/>
                <a:ext cx="3461460" cy="400110"/>
              </a:xfrm>
              <a:prstGeom prst="rect">
                <a:avLst/>
              </a:prstGeom>
              <a:blipFill rotWithShape="0">
                <a:blip r:embed="rId6"/>
                <a:stretch>
                  <a:fillRect t="-9231" r="-882"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8582065" y="2030248"/>
                <a:ext cx="2173993" cy="507831"/>
              </a:xfrm>
              <a:prstGeom prst="rect">
                <a:avLst/>
              </a:prstGeom>
              <a:solidFill>
                <a:schemeClr val="accent4">
                  <a:lumMod val="40000"/>
                  <a:lumOff val="60000"/>
                </a:schemeClr>
              </a:solidFill>
            </p:spPr>
            <p:txBody>
              <a:bodyPr wrap="none" rtlCol="0">
                <a:spAutoFit/>
              </a:bodyPr>
              <a:lstStyle/>
              <a:p>
                <a:pPr>
                  <a:lnSpc>
                    <a:spcPct val="150000"/>
                  </a:lnSpc>
                </a:pPr>
                <a14:m>
                  <m:oMath xmlns:m="http://schemas.openxmlformats.org/officeDocument/2006/math">
                    <m:r>
                      <a:rPr lang="en-US" altLang="zh-CN" b="1" i="1" kern="100" smtClean="0">
                        <a:latin typeface="Cambria Math" charset="0"/>
                        <a:ea typeface="Heiti SC Light" charset="-122"/>
                        <a:cs typeface="Heiti SC Light" charset="-122"/>
                      </a:rPr>
                      <m:t>𝑱</m:t>
                    </m:r>
                    <m:r>
                      <a:rPr lang="en-US" altLang="zh-CN" b="1" i="1" kern="100" smtClean="0">
                        <a:latin typeface="Cambria Math" charset="0"/>
                        <a:ea typeface="Heiti SC Light" charset="-122"/>
                        <a:cs typeface="Heiti SC Light" charset="-122"/>
                      </a:rPr>
                      <m:t>/</m:t>
                    </m:r>
                    <m:r>
                      <a:rPr lang="en-US" altLang="zh-CN" b="1" i="1" kern="100" smtClean="0">
                        <a:latin typeface="Cambria Math" charset="0"/>
                        <a:ea typeface="Heiti SC Light" charset="-122"/>
                        <a:cs typeface="Heiti SC Light" charset="-122"/>
                      </a:rPr>
                      <m:t>𝝍</m:t>
                    </m:r>
                    <m:r>
                      <a:rPr lang="en-US" altLang="zh-CN" b="1" i="1" kern="100" smtClean="0">
                        <a:latin typeface="Cambria Math" charset="0"/>
                        <a:ea typeface="Heiti SC Light" charset="-122"/>
                        <a:cs typeface="Heiti SC Light" charset="-122"/>
                      </a:rPr>
                      <m:t> </m:t>
                    </m:r>
                    <m:r>
                      <a:rPr lang="en-US" altLang="zh-CN" b="1" i="0" kern="100" smtClean="0">
                        <a:latin typeface="Cambria Math" charset="0"/>
                        <a:ea typeface="Heiti SC Light" charset="-122"/>
                        <a:cs typeface="Heiti SC Light" charset="-122"/>
                      </a:rPr>
                      <m:t> </m:t>
                    </m:r>
                    <m:r>
                      <a:rPr lang="en-US" altLang="zh-CN" b="1" i="0" kern="100" smtClean="0">
                        <a:latin typeface="Cambria Math" charset="0"/>
                        <a:ea typeface="Heiti SC Light" charset="-122"/>
                        <a:cs typeface="Heiti SC Light" charset="-122"/>
                      </a:rPr>
                      <m:t>𝐰𝐢𝐝𝐭𝐡</m:t>
                    </m:r>
                  </m:oMath>
                </a14:m>
                <a:r>
                  <a:rPr lang="en-US" altLang="zh-CN" b="1" kern="100" dirty="0" smtClean="0">
                    <a:latin typeface="Heiti SC Light" charset="-122"/>
                    <a:ea typeface="Heiti SC Light" charset="-122"/>
                    <a:cs typeface="Heiti SC Light" charset="-122"/>
                  </a:rPr>
                  <a:t>:</a:t>
                </a:r>
                <a:r>
                  <a:rPr lang="zh-CN" altLang="en-US" b="1" kern="100" dirty="0" smtClean="0">
                    <a:latin typeface="Heiti SC Light" charset="-122"/>
                    <a:ea typeface="Heiti SC Light" charset="-122"/>
                    <a:cs typeface="Heiti SC Light" charset="-122"/>
                  </a:rPr>
                  <a:t> </a:t>
                </a:r>
                <a:r>
                  <a:rPr lang="en-US" altLang="zh-CN" b="1" kern="100" dirty="0">
                    <a:latin typeface="Heiti SC Light" charset="-122"/>
                    <a:ea typeface="Heiti SC Light" charset="-122"/>
                    <a:cs typeface="Heiti SC Light" charset="-122"/>
                  </a:rPr>
                  <a:t>92</a:t>
                </a:r>
                <a:r>
                  <a:rPr lang="zh-CN" altLang="en-US" b="1" kern="100" dirty="0">
                    <a:latin typeface="Heiti SC Light" charset="-122"/>
                    <a:ea typeface="Heiti SC Light" charset="-122"/>
                    <a:cs typeface="Heiti SC Light" charset="-122"/>
                  </a:rPr>
                  <a:t> </a:t>
                </a:r>
                <a:r>
                  <a:rPr lang="en-US" altLang="zh-CN" b="1" kern="100" dirty="0" err="1">
                    <a:latin typeface="Heiti SC Light" charset="-122"/>
                    <a:ea typeface="Heiti SC Light" charset="-122"/>
                    <a:cs typeface="Heiti SC Light" charset="-122"/>
                  </a:rPr>
                  <a:t>keV</a:t>
                </a:r>
                <a:endParaRPr lang="zh-CN" altLang="en-US" b="1" kern="100" dirty="0">
                  <a:latin typeface="Heiti SC Light" charset="-122"/>
                  <a:ea typeface="Heiti SC Light" charset="-122"/>
                  <a:cs typeface="Heiti SC Light" charset="-122"/>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8582065" y="2030248"/>
                <a:ext cx="2173993" cy="507831"/>
              </a:xfrm>
              <a:prstGeom prst="rect">
                <a:avLst/>
              </a:prstGeom>
              <a:blipFill rotWithShape="0">
                <a:blip r:embed="rId7"/>
                <a:stretch>
                  <a:fillRect l="-562" t="-51807" r="-1966" b="-80723"/>
                </a:stretch>
              </a:blipFill>
            </p:spPr>
            <p:txBody>
              <a:bodyPr/>
              <a:lstStyle/>
              <a:p>
                <a:r>
                  <a:rPr lang="zh-CN" altLang="en-US">
                    <a:noFill/>
                  </a:rPr>
                  <a:t> </a:t>
                </a:r>
              </a:p>
            </p:txBody>
          </p:sp>
        </mc:Fallback>
      </mc:AlternateContent>
      <p:sp>
        <p:nvSpPr>
          <p:cNvPr id="11" name="文本框 10"/>
          <p:cNvSpPr txBox="1"/>
          <p:nvPr/>
        </p:nvSpPr>
        <p:spPr>
          <a:xfrm>
            <a:off x="10195560" y="972765"/>
            <a:ext cx="1654620" cy="400110"/>
          </a:xfrm>
          <a:prstGeom prst="rect">
            <a:avLst/>
          </a:prstGeom>
          <a:solidFill>
            <a:schemeClr val="accent4">
              <a:lumMod val="20000"/>
              <a:lumOff val="80000"/>
            </a:schemeClr>
          </a:solidFill>
        </p:spPr>
        <p:txBody>
          <a:bodyPr wrap="none" rtlCol="0">
            <a:spAutoFit/>
          </a:bodyPr>
          <a:lstStyle/>
          <a:p>
            <a:r>
              <a:rPr kumimoji="1" lang="en-US" altLang="zh-CN" sz="2000" b="1" dirty="0" err="1" smtClean="0">
                <a:solidFill>
                  <a:srgbClr val="FF0000"/>
                </a:solidFill>
              </a:rPr>
              <a:t>Xiaoshuai</a:t>
            </a:r>
            <a:r>
              <a:rPr kumimoji="1" lang="en-US" altLang="zh-CN" sz="2000" b="1" dirty="0" smtClean="0">
                <a:solidFill>
                  <a:srgbClr val="FF0000"/>
                </a:solidFill>
              </a:rPr>
              <a:t> Qin</a:t>
            </a:r>
            <a:endParaRPr kumimoji="1" lang="zh-CN" altLang="en-US" sz="2000" b="1" dirty="0">
              <a:solidFill>
                <a:srgbClr val="FF0000"/>
              </a:solidFill>
            </a:endParaRPr>
          </a:p>
        </p:txBody>
      </p:sp>
      <mc:AlternateContent xmlns:mc="http://schemas.openxmlformats.org/markup-compatibility/2006" xmlns:a14="http://schemas.microsoft.com/office/drawing/2010/main">
        <mc:Choice Requires="a14">
          <p:sp>
            <p:nvSpPr>
              <p:cNvPr id="12" name="文本框 11"/>
              <p:cNvSpPr txBox="1"/>
              <p:nvPr/>
            </p:nvSpPr>
            <p:spPr>
              <a:xfrm>
                <a:off x="933856" y="4182893"/>
                <a:ext cx="758541" cy="400110"/>
              </a:xfrm>
              <a:prstGeom prst="rect">
                <a:avLst/>
              </a:prstGeom>
              <a:noFill/>
            </p:spPr>
            <p:txBody>
              <a:bodyPr wrap="none" rtlCol="0">
                <a:spAutoFit/>
              </a:bodyPr>
              <a:lstStyle/>
              <a:p>
                <a:r>
                  <a:rPr kumimoji="1" lang="en-US" altLang="zh-CN" sz="2000" b="1" dirty="0" smtClean="0"/>
                  <a:t>E+</a:t>
                </a:r>
                <a14:m>
                  <m:oMath xmlns:m="http://schemas.openxmlformats.org/officeDocument/2006/math">
                    <m:r>
                      <a:rPr kumimoji="1" lang="en-US" altLang="zh-CN" sz="2000" b="1" i="1" smtClean="0">
                        <a:latin typeface="Cambria Math" charset="0"/>
                        <a:ea typeface="Cambria Math" charset="0"/>
                        <a:cs typeface="Cambria Math" charset="0"/>
                      </a:rPr>
                      <m:t>∆</m:t>
                    </m:r>
                    <m:r>
                      <a:rPr kumimoji="1" lang="en-US" altLang="zh-CN" sz="2000" b="1" i="1" smtClean="0">
                        <a:latin typeface="Cambria Math" charset="0"/>
                        <a:ea typeface="Cambria Math" charset="0"/>
                        <a:cs typeface="Cambria Math" charset="0"/>
                      </a:rPr>
                      <m:t>𝑬</m:t>
                    </m:r>
                  </m:oMath>
                </a14:m>
                <a:endParaRPr kumimoji="1" lang="zh-CN" altLang="en-US" sz="2000" b="1" dirty="0"/>
              </a:p>
            </p:txBody>
          </p:sp>
        </mc:Choice>
        <mc:Fallback xmlns="">
          <p:sp>
            <p:nvSpPr>
              <p:cNvPr id="12" name="文本框 11"/>
              <p:cNvSpPr txBox="1">
                <a:spLocks noRot="1" noChangeAspect="1" noMove="1" noResize="1" noEditPoints="1" noAdjustHandles="1" noChangeArrowheads="1" noChangeShapeType="1" noTextEdit="1"/>
              </p:cNvSpPr>
              <p:nvPr/>
            </p:nvSpPr>
            <p:spPr>
              <a:xfrm>
                <a:off x="933856" y="4182893"/>
                <a:ext cx="758541" cy="400110"/>
              </a:xfrm>
              <a:prstGeom prst="rect">
                <a:avLst/>
              </a:prstGeom>
              <a:blipFill rotWithShape="0">
                <a:blip r:embed="rId9"/>
                <a:stretch>
                  <a:fillRect l="-8000" t="-7576"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p:cNvSpPr txBox="1"/>
              <p:nvPr/>
            </p:nvSpPr>
            <p:spPr>
              <a:xfrm>
                <a:off x="930613" y="5035683"/>
                <a:ext cx="703975" cy="400110"/>
              </a:xfrm>
              <a:prstGeom prst="rect">
                <a:avLst/>
              </a:prstGeom>
              <a:noFill/>
            </p:spPr>
            <p:txBody>
              <a:bodyPr wrap="none" rtlCol="0">
                <a:spAutoFit/>
              </a:bodyPr>
              <a:lstStyle/>
              <a:p>
                <a:r>
                  <a:rPr kumimoji="1" lang="en-US" altLang="zh-CN" sz="2000" b="1" dirty="0" smtClean="0"/>
                  <a:t>E-</a:t>
                </a:r>
                <a14:m>
                  <m:oMath xmlns:m="http://schemas.openxmlformats.org/officeDocument/2006/math">
                    <m:r>
                      <a:rPr kumimoji="1" lang="en-US" altLang="zh-CN" sz="2000" b="1" i="1" smtClean="0">
                        <a:latin typeface="Cambria Math" charset="0"/>
                        <a:ea typeface="Cambria Math" charset="0"/>
                        <a:cs typeface="Cambria Math" charset="0"/>
                      </a:rPr>
                      <m:t>∆</m:t>
                    </m:r>
                    <m:r>
                      <a:rPr kumimoji="1" lang="en-US" altLang="zh-CN" sz="2000" b="1" i="1" smtClean="0">
                        <a:latin typeface="Cambria Math" charset="0"/>
                        <a:ea typeface="Cambria Math" charset="0"/>
                        <a:cs typeface="Cambria Math" charset="0"/>
                      </a:rPr>
                      <m:t>𝑬</m:t>
                    </m:r>
                  </m:oMath>
                </a14:m>
                <a:endParaRPr kumimoji="1" lang="zh-CN" altLang="en-US" sz="2000" b="1" dirty="0"/>
              </a:p>
            </p:txBody>
          </p:sp>
        </mc:Choice>
        <mc:Fallback xmlns="">
          <p:sp>
            <p:nvSpPr>
              <p:cNvPr id="14" name="文本框 13"/>
              <p:cNvSpPr txBox="1">
                <a:spLocks noRot="1" noChangeAspect="1" noMove="1" noResize="1" noEditPoints="1" noAdjustHandles="1" noChangeArrowheads="1" noChangeShapeType="1" noTextEdit="1"/>
              </p:cNvSpPr>
              <p:nvPr/>
            </p:nvSpPr>
            <p:spPr>
              <a:xfrm>
                <a:off x="930613" y="5035683"/>
                <a:ext cx="703975" cy="400110"/>
              </a:xfrm>
              <a:prstGeom prst="rect">
                <a:avLst/>
              </a:prstGeom>
              <a:blipFill rotWithShape="0">
                <a:blip r:embed="rId10"/>
                <a:stretch>
                  <a:fillRect l="-9565" t="-7576" b="-25758"/>
                </a:stretch>
              </a:blipFill>
            </p:spPr>
            <p:txBody>
              <a:bodyPr/>
              <a:lstStyle/>
              <a:p>
                <a:r>
                  <a:rPr lang="zh-CN" altLang="en-US">
                    <a:noFill/>
                  </a:rPr>
                  <a:t> </a:t>
                </a:r>
              </a:p>
            </p:txBody>
          </p:sp>
        </mc:Fallback>
      </mc:AlternateContent>
      <p:sp>
        <p:nvSpPr>
          <p:cNvPr id="15" name="文本框 14"/>
          <p:cNvSpPr txBox="1"/>
          <p:nvPr/>
        </p:nvSpPr>
        <p:spPr>
          <a:xfrm>
            <a:off x="1047345" y="4646578"/>
            <a:ext cx="309700" cy="400110"/>
          </a:xfrm>
          <a:prstGeom prst="rect">
            <a:avLst/>
          </a:prstGeom>
          <a:noFill/>
        </p:spPr>
        <p:txBody>
          <a:bodyPr wrap="none" rtlCol="0">
            <a:spAutoFit/>
          </a:bodyPr>
          <a:lstStyle/>
          <a:p>
            <a:r>
              <a:rPr kumimoji="1" lang="en-US" altLang="zh-CN" sz="2000" b="1" dirty="0" smtClean="0"/>
              <a:t>E</a:t>
            </a:r>
            <a:endParaRPr kumimoji="1" lang="zh-CN" altLang="en-US" sz="2000" b="1" dirty="0"/>
          </a:p>
        </p:txBody>
      </p:sp>
      <mc:AlternateContent xmlns:mc="http://schemas.openxmlformats.org/markup-compatibility/2006" xmlns:a14="http://schemas.microsoft.com/office/drawing/2010/main">
        <mc:Choice Requires="a14">
          <p:sp>
            <p:nvSpPr>
              <p:cNvPr id="16" name="文本框 15"/>
              <p:cNvSpPr txBox="1"/>
              <p:nvPr/>
            </p:nvSpPr>
            <p:spPr>
              <a:xfrm>
                <a:off x="3962401" y="4254226"/>
                <a:ext cx="703975" cy="400110"/>
              </a:xfrm>
              <a:prstGeom prst="rect">
                <a:avLst/>
              </a:prstGeom>
              <a:noFill/>
            </p:spPr>
            <p:txBody>
              <a:bodyPr wrap="none" rtlCol="0">
                <a:spAutoFit/>
              </a:bodyPr>
              <a:lstStyle/>
              <a:p>
                <a:r>
                  <a:rPr kumimoji="1" lang="en-US" altLang="zh-CN" sz="2000" b="1" dirty="0" smtClean="0">
                    <a:solidFill>
                      <a:srgbClr val="FF0000"/>
                    </a:solidFill>
                  </a:rPr>
                  <a:t>E-</a:t>
                </a:r>
                <a14:m>
                  <m:oMath xmlns:m="http://schemas.openxmlformats.org/officeDocument/2006/math">
                    <m:r>
                      <a:rPr kumimoji="1" lang="en-US" altLang="zh-CN" sz="2000" b="1" i="1" smtClean="0">
                        <a:solidFill>
                          <a:srgbClr val="FF0000"/>
                        </a:solidFill>
                        <a:latin typeface="Cambria Math" charset="0"/>
                        <a:ea typeface="Cambria Math" charset="0"/>
                        <a:cs typeface="Cambria Math" charset="0"/>
                      </a:rPr>
                      <m:t>∆</m:t>
                    </m:r>
                    <m:r>
                      <a:rPr kumimoji="1" lang="en-US" altLang="zh-CN" sz="2000" b="1" i="1" smtClean="0">
                        <a:solidFill>
                          <a:srgbClr val="FF0000"/>
                        </a:solidFill>
                        <a:latin typeface="Cambria Math" charset="0"/>
                        <a:ea typeface="Cambria Math" charset="0"/>
                        <a:cs typeface="Cambria Math" charset="0"/>
                      </a:rPr>
                      <m:t>𝑬</m:t>
                    </m:r>
                  </m:oMath>
                </a14:m>
                <a:endParaRPr kumimoji="1" lang="zh-CN" altLang="en-US" sz="2000" b="1" dirty="0">
                  <a:solidFill>
                    <a:srgbClr val="FF0000"/>
                  </a:solidFill>
                </a:endParaRPr>
              </a:p>
            </p:txBody>
          </p:sp>
        </mc:Choice>
        <mc:Fallback xmlns="">
          <p:sp>
            <p:nvSpPr>
              <p:cNvPr id="16" name="文本框 15"/>
              <p:cNvSpPr txBox="1">
                <a:spLocks noRot="1" noChangeAspect="1" noMove="1" noResize="1" noEditPoints="1" noAdjustHandles="1" noChangeArrowheads="1" noChangeShapeType="1" noTextEdit="1"/>
              </p:cNvSpPr>
              <p:nvPr/>
            </p:nvSpPr>
            <p:spPr>
              <a:xfrm>
                <a:off x="3962401" y="4254226"/>
                <a:ext cx="703975" cy="400110"/>
              </a:xfrm>
              <a:prstGeom prst="rect">
                <a:avLst/>
              </a:prstGeom>
              <a:blipFill rotWithShape="0">
                <a:blip r:embed="rId11"/>
                <a:stretch>
                  <a:fillRect l="-8696" t="-9091"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p:cNvSpPr txBox="1"/>
              <p:nvPr/>
            </p:nvSpPr>
            <p:spPr>
              <a:xfrm>
                <a:off x="3962401" y="4993533"/>
                <a:ext cx="758541" cy="400110"/>
              </a:xfrm>
              <a:prstGeom prst="rect">
                <a:avLst/>
              </a:prstGeom>
              <a:noFill/>
            </p:spPr>
            <p:txBody>
              <a:bodyPr wrap="none" rtlCol="0">
                <a:spAutoFit/>
              </a:bodyPr>
              <a:lstStyle/>
              <a:p>
                <a:r>
                  <a:rPr kumimoji="1" lang="en-US" altLang="zh-CN" sz="2000" b="1" dirty="0" smtClean="0">
                    <a:solidFill>
                      <a:srgbClr val="FF0000"/>
                    </a:solidFill>
                  </a:rPr>
                  <a:t>E+</a:t>
                </a:r>
                <a14:m>
                  <m:oMath xmlns:m="http://schemas.openxmlformats.org/officeDocument/2006/math">
                    <m:r>
                      <a:rPr kumimoji="1" lang="en-US" altLang="zh-CN" sz="2000" b="1" i="1" smtClean="0">
                        <a:solidFill>
                          <a:srgbClr val="FF0000"/>
                        </a:solidFill>
                        <a:latin typeface="Cambria Math" charset="0"/>
                        <a:ea typeface="Cambria Math" charset="0"/>
                        <a:cs typeface="Cambria Math" charset="0"/>
                      </a:rPr>
                      <m:t>∆</m:t>
                    </m:r>
                    <m:r>
                      <a:rPr kumimoji="1" lang="en-US" altLang="zh-CN" sz="2000" b="1" i="1" smtClean="0">
                        <a:solidFill>
                          <a:srgbClr val="FF0000"/>
                        </a:solidFill>
                        <a:latin typeface="Cambria Math" charset="0"/>
                        <a:ea typeface="Cambria Math" charset="0"/>
                        <a:cs typeface="Cambria Math" charset="0"/>
                      </a:rPr>
                      <m:t>𝑬</m:t>
                    </m:r>
                  </m:oMath>
                </a14:m>
                <a:endParaRPr kumimoji="1" lang="zh-CN" altLang="en-US" sz="2000" b="1" dirty="0">
                  <a:solidFill>
                    <a:srgbClr val="FF0000"/>
                  </a:solidFill>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3962401" y="4993533"/>
                <a:ext cx="758541" cy="400110"/>
              </a:xfrm>
              <a:prstGeom prst="rect">
                <a:avLst/>
              </a:prstGeom>
              <a:blipFill rotWithShape="0">
                <a:blip r:embed="rId12"/>
                <a:stretch>
                  <a:fillRect l="-8065" t="-7576" b="-25758"/>
                </a:stretch>
              </a:blipFill>
            </p:spPr>
            <p:txBody>
              <a:bodyPr/>
              <a:lstStyle/>
              <a:p>
                <a:r>
                  <a:rPr lang="zh-CN" altLang="en-US">
                    <a:noFill/>
                  </a:rPr>
                  <a:t> </a:t>
                </a:r>
              </a:p>
            </p:txBody>
          </p:sp>
        </mc:Fallback>
      </mc:AlternateContent>
      <p:sp>
        <p:nvSpPr>
          <p:cNvPr id="18" name="文本框 17"/>
          <p:cNvSpPr txBox="1"/>
          <p:nvPr/>
        </p:nvSpPr>
        <p:spPr>
          <a:xfrm>
            <a:off x="3981853" y="4662791"/>
            <a:ext cx="309700" cy="400110"/>
          </a:xfrm>
          <a:prstGeom prst="rect">
            <a:avLst/>
          </a:prstGeom>
          <a:noFill/>
        </p:spPr>
        <p:txBody>
          <a:bodyPr wrap="none" rtlCol="0">
            <a:spAutoFit/>
          </a:bodyPr>
          <a:lstStyle/>
          <a:p>
            <a:r>
              <a:rPr kumimoji="1" lang="en-US" altLang="zh-CN" sz="2000" b="1" dirty="0" smtClean="0">
                <a:solidFill>
                  <a:srgbClr val="FF0000"/>
                </a:solidFill>
              </a:rPr>
              <a:t>E</a:t>
            </a:r>
            <a:endParaRPr kumimoji="1" lang="zh-CN" altLang="en-US" sz="2000" b="1" dirty="0">
              <a:solidFill>
                <a:srgbClr val="FF0000"/>
              </a:solidFill>
            </a:endParaRPr>
          </a:p>
        </p:txBody>
      </p:sp>
      <p:sp>
        <p:nvSpPr>
          <p:cNvPr id="19" name="文本框 18"/>
          <p:cNvSpPr txBox="1"/>
          <p:nvPr/>
        </p:nvSpPr>
        <p:spPr>
          <a:xfrm flipH="1">
            <a:off x="6187486" y="1664472"/>
            <a:ext cx="1708633" cy="1477328"/>
          </a:xfrm>
          <a:prstGeom prst="rect">
            <a:avLst/>
          </a:prstGeom>
          <a:solidFill>
            <a:schemeClr val="bg1"/>
          </a:solidFill>
        </p:spPr>
        <p:txBody>
          <a:bodyPr wrap="square" rtlCol="0">
            <a:spAutoFit/>
          </a:bodyPr>
          <a:lstStyle/>
          <a:p>
            <a:r>
              <a:rPr kumimoji="1" lang="en-US" altLang="zh-CN" dirty="0" smtClean="0"/>
              <a:t>                                  </a:t>
            </a:r>
          </a:p>
          <a:p>
            <a:endParaRPr kumimoji="1" lang="en-US" altLang="zh-CN" dirty="0"/>
          </a:p>
          <a:p>
            <a:endParaRPr kumimoji="1" lang="en-US" altLang="zh-CN" dirty="0" smtClean="0"/>
          </a:p>
          <a:p>
            <a:endParaRPr kumimoji="1" lang="en-US" altLang="zh-CN" dirty="0"/>
          </a:p>
          <a:p>
            <a:r>
              <a:rPr kumimoji="1" lang="en-US" altLang="zh-CN" dirty="0" smtClean="0"/>
              <a:t>                               </a:t>
            </a:r>
            <a:endParaRPr kumimoji="1" lang="zh-CN" altLang="en-US" dirty="0"/>
          </a:p>
        </p:txBody>
      </p:sp>
    </p:spTree>
    <p:extLst>
      <p:ext uri="{BB962C8B-B14F-4D97-AF65-F5344CB8AC3E}">
        <p14:creationId xmlns:p14="http://schemas.microsoft.com/office/powerpoint/2010/main" val="845194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a:xfrm>
                <a:off x="2152650" y="170721"/>
                <a:ext cx="7886700" cy="637764"/>
              </a:xfrm>
            </p:spPr>
            <p:txBody>
              <a:bodyPr>
                <a:normAutofit fontScale="90000"/>
              </a:bodyPr>
              <a:lstStyle/>
              <a:p>
                <a:pPr algn="ctr"/>
                <a:r>
                  <a:rPr kumimoji="1" lang="en-US" altLang="zh-CN" b="1" dirty="0" smtClean="0">
                    <a:solidFill>
                      <a:srgbClr val="FF0000"/>
                    </a:solidFill>
                    <a:latin typeface="+mn-lt"/>
                    <a:ea typeface="Heiti SC Light" charset="-122"/>
                    <a:cs typeface="Heiti SC Light" charset="-122"/>
                  </a:rPr>
                  <a:t>Future </a:t>
                </a:r>
                <a14:m>
                  <m:oMath xmlns:m="http://schemas.openxmlformats.org/officeDocument/2006/math">
                    <m:r>
                      <a:rPr lang="en-US" altLang="zh-CN" b="1" i="1" kern="100">
                        <a:solidFill>
                          <a:srgbClr val="FF0000"/>
                        </a:solidFill>
                        <a:latin typeface="Cambria Math" charset="0"/>
                        <a:ea typeface="Heiti SC Light" charset="-122"/>
                        <a:cs typeface="Heiti SC Light" charset="-122"/>
                      </a:rPr>
                      <m:t>𝑱</m:t>
                    </m:r>
                    <m:r>
                      <a:rPr lang="en-US" altLang="zh-CN" b="1" i="1" kern="100">
                        <a:solidFill>
                          <a:srgbClr val="FF0000"/>
                        </a:solidFill>
                        <a:latin typeface="Cambria Math" charset="0"/>
                        <a:ea typeface="Heiti SC Light" charset="-122"/>
                        <a:cs typeface="Heiti SC Light" charset="-122"/>
                      </a:rPr>
                      <m:t>/</m:t>
                    </m:r>
                    <m:r>
                      <a:rPr lang="en-US" altLang="zh-CN" b="1" i="1" kern="100">
                        <a:solidFill>
                          <a:srgbClr val="FF0000"/>
                        </a:solidFill>
                        <a:latin typeface="Cambria Math" charset="0"/>
                        <a:ea typeface="Heiti SC Light" charset="-122"/>
                        <a:cs typeface="Heiti SC Light" charset="-122"/>
                      </a:rPr>
                      <m:t>𝝍</m:t>
                    </m:r>
                  </m:oMath>
                </a14:m>
                <a:r>
                  <a:rPr kumimoji="1" lang="en-US" altLang="zh-CN" b="1" dirty="0" smtClean="0">
                    <a:solidFill>
                      <a:srgbClr val="FF0000"/>
                    </a:solidFill>
                    <a:latin typeface="+mn-lt"/>
                    <a:ea typeface="Heiti SC Light" charset="-122"/>
                    <a:cs typeface="Heiti SC Light" charset="-122"/>
                  </a:rPr>
                  <a:t> factory </a:t>
                </a:r>
                <a:endParaRPr kumimoji="1" lang="zh-CN" altLang="en-US" dirty="0">
                  <a:solidFill>
                    <a:srgbClr val="FF0000"/>
                  </a:solidFill>
                  <a:latin typeface="+mn-lt"/>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2152650" y="170721"/>
                <a:ext cx="7886700" cy="637764"/>
              </a:xfrm>
              <a:blipFill rotWithShape="0">
                <a:blip r:embed="rId2"/>
                <a:stretch>
                  <a:fillRect t="-26667" b="-40952"/>
                </a:stretch>
              </a:blipFill>
            </p:spPr>
            <p:txBody>
              <a:bodyPr/>
              <a:lstStyle/>
              <a:p>
                <a:r>
                  <a:rPr lang="zh-CN" altLang="en-US">
                    <a:noFill/>
                  </a:rPr>
                  <a:t> </a:t>
                </a:r>
              </a:p>
            </p:txBody>
          </p:sp>
        </mc:Fallback>
      </mc:AlternateContent>
      <p:sp>
        <p:nvSpPr>
          <p:cNvPr id="6" name="幻灯片编号占位符 5"/>
          <p:cNvSpPr>
            <a:spLocks noGrp="1"/>
          </p:cNvSpPr>
          <p:nvPr>
            <p:ph type="sldNum" sz="quarter" idx="12"/>
          </p:nvPr>
        </p:nvSpPr>
        <p:spPr/>
        <p:txBody>
          <a:bodyPr/>
          <a:lstStyle/>
          <a:p>
            <a:fld id="{3880D999-AB6E-D04A-B8ED-211468A87D9E}" type="slidenum">
              <a:rPr kumimoji="1" lang="zh-CN" altLang="en-US" smtClean="0"/>
              <a:t>9</a:t>
            </a:fld>
            <a:endParaRPr kumimoji="1" lang="zh-CN" altLang="en-US"/>
          </a:p>
        </p:txBody>
      </p:sp>
      <p:sp>
        <p:nvSpPr>
          <p:cNvPr id="8" name="下箭头 7"/>
          <p:cNvSpPr/>
          <p:nvPr/>
        </p:nvSpPr>
        <p:spPr>
          <a:xfrm>
            <a:off x="6344706" y="324667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9" name="文本框 8"/>
              <p:cNvSpPr txBox="1"/>
              <p:nvPr/>
            </p:nvSpPr>
            <p:spPr>
              <a:xfrm>
                <a:off x="4630521" y="4183501"/>
                <a:ext cx="5189754" cy="1813573"/>
              </a:xfrm>
              <a:prstGeom prst="rect">
                <a:avLst/>
              </a:prstGeom>
              <a:solidFill>
                <a:schemeClr val="accent4">
                  <a:lumMod val="20000"/>
                  <a:lumOff val="80000"/>
                </a:schemeClr>
              </a:solidFill>
            </p:spPr>
            <p:txBody>
              <a:bodyPr wrap="none" rtlCol="0">
                <a:spAutoFit/>
              </a:bodyPr>
              <a:lstStyle/>
              <a:p>
                <a:pPr>
                  <a:lnSpc>
                    <a:spcPct val="150000"/>
                  </a:lnSpc>
                </a:pPr>
                <a:r>
                  <a:rPr kumimoji="1" lang="en-US" altLang="zh-CN" sz="2400" b="1" dirty="0" smtClean="0">
                    <a:solidFill>
                      <a:srgbClr val="FF0000"/>
                    </a:solidFill>
                    <a:ea typeface="Heiti SC Light" charset="-122"/>
                    <a:cs typeface="Heiti SC Light" charset="-122"/>
                  </a:rPr>
                  <a:t>10 Billions of hyperon pairs produced </a:t>
                </a:r>
              </a:p>
              <a:p>
                <a:pPr>
                  <a:lnSpc>
                    <a:spcPct val="150000"/>
                  </a:lnSpc>
                </a:pPr>
                <a:r>
                  <a:rPr kumimoji="1" lang="en-US" altLang="zh-CN" sz="2400" b="1" dirty="0" smtClean="0">
                    <a:solidFill>
                      <a:srgbClr val="FF0000"/>
                    </a:solidFill>
                    <a:ea typeface="Heiti SC Light" charset="-122"/>
                    <a:cs typeface="Heiti SC Light" charset="-122"/>
                  </a:rPr>
                  <a:t>Billion of hyperon pairs reconstructed  </a:t>
                </a:r>
              </a:p>
              <a:p>
                <a:pPr>
                  <a:lnSpc>
                    <a:spcPct val="150000"/>
                  </a:lnSpc>
                </a:pPr>
                <a:r>
                  <a:rPr kumimoji="1" lang="en-US" altLang="zh-CN" sz="2400" b="1" dirty="0" smtClean="0">
                    <a:solidFill>
                      <a:srgbClr val="FF0000"/>
                    </a:solidFill>
                    <a:ea typeface="Heiti SC Light" charset="-122"/>
                    <a:cs typeface="Heiti SC Light" charset="-122"/>
                  </a:rPr>
                  <a:t>CPV</a:t>
                </a:r>
                <a:r>
                  <a:rPr kumimoji="1" lang="zh-CN" altLang="en-US" sz="2400" b="1" dirty="0" smtClean="0">
                    <a:solidFill>
                      <a:srgbClr val="FF0000"/>
                    </a:solidFill>
                    <a:ea typeface="Heiti SC Light" charset="-122"/>
                    <a:cs typeface="Heiti SC Light" charset="-122"/>
                  </a:rPr>
                  <a:t>： </a:t>
                </a:r>
                <a14:m>
                  <m:oMath xmlns:m="http://schemas.openxmlformats.org/officeDocument/2006/math">
                    <m:sSup>
                      <m:sSupPr>
                        <m:ctrlPr>
                          <a:rPr kumimoji="1" lang="en-US" altLang="zh-CN" sz="2400" b="1" i="1">
                            <a:solidFill>
                              <a:srgbClr val="FF0000"/>
                            </a:solidFill>
                            <a:latin typeface="Cambria Math" charset="0"/>
                            <a:ea typeface="Heiti SC Light" charset="-122"/>
                            <a:cs typeface="Heiti SC Light" charset="-122"/>
                          </a:rPr>
                        </m:ctrlPr>
                      </m:sSupPr>
                      <m:e>
                        <m:r>
                          <a:rPr kumimoji="1" lang="en-US" altLang="zh-CN" sz="2400" b="1" i="1">
                            <a:solidFill>
                              <a:srgbClr val="FF0000"/>
                            </a:solidFill>
                            <a:latin typeface="Cambria Math" charset="0"/>
                            <a:ea typeface="Heiti SC Light" charset="-122"/>
                            <a:cs typeface="Heiti SC Light" charset="-122"/>
                          </a:rPr>
                          <m:t>𝟏𝟎</m:t>
                        </m:r>
                      </m:e>
                      <m:sup>
                        <m:r>
                          <a:rPr kumimoji="1" lang="zh-CN" altLang="en-US" sz="2400" b="1" i="1">
                            <a:solidFill>
                              <a:srgbClr val="FF0000"/>
                            </a:solidFill>
                            <a:latin typeface="Cambria Math" charset="0"/>
                            <a:ea typeface="Heiti SC Light" charset="-122"/>
                            <a:cs typeface="Heiti SC Light" charset="-122"/>
                          </a:rPr>
                          <m:t>−</m:t>
                        </m:r>
                        <m:r>
                          <a:rPr kumimoji="1" lang="en-US" altLang="zh-CN" sz="2400" b="1" i="1">
                            <a:solidFill>
                              <a:srgbClr val="FF0000"/>
                            </a:solidFill>
                            <a:latin typeface="Cambria Math" charset="0"/>
                            <a:ea typeface="Heiti SC Light" charset="-122"/>
                            <a:cs typeface="Heiti SC Light" charset="-122"/>
                          </a:rPr>
                          <m:t>𝟒</m:t>
                        </m:r>
                      </m:sup>
                    </m:sSup>
                    <m:r>
                      <a:rPr kumimoji="1" lang="zh-CN" altLang="en-US" sz="2400" b="1" i="1">
                        <a:solidFill>
                          <a:srgbClr val="FF0000"/>
                        </a:solidFill>
                        <a:latin typeface="Cambria Math" charset="0"/>
                        <a:ea typeface="Heiti SC Light" charset="-122"/>
                        <a:cs typeface="Heiti SC Light" charset="-122"/>
                      </a:rPr>
                      <m:t> −</m:t>
                    </m:r>
                    <m:sSup>
                      <m:sSupPr>
                        <m:ctrlPr>
                          <a:rPr kumimoji="1" lang="en-US" altLang="zh-CN" sz="2400" b="1" i="1">
                            <a:solidFill>
                              <a:srgbClr val="FF0000"/>
                            </a:solidFill>
                            <a:latin typeface="Cambria Math" charset="0"/>
                            <a:ea typeface="Heiti SC Light" charset="-122"/>
                            <a:cs typeface="Heiti SC Light" charset="-122"/>
                          </a:rPr>
                        </m:ctrlPr>
                      </m:sSupPr>
                      <m:e>
                        <m:r>
                          <a:rPr kumimoji="1" lang="en-US" altLang="zh-CN" sz="2400" b="1" i="1">
                            <a:solidFill>
                              <a:srgbClr val="FF0000"/>
                            </a:solidFill>
                            <a:latin typeface="Cambria Math" charset="0"/>
                            <a:ea typeface="Heiti SC Light" charset="-122"/>
                            <a:cs typeface="Heiti SC Light" charset="-122"/>
                          </a:rPr>
                          <m:t>𝟏𝟎</m:t>
                        </m:r>
                      </m:e>
                      <m:sup>
                        <m:r>
                          <a:rPr kumimoji="1" lang="zh-CN" altLang="en-US" sz="2400" b="1" i="1">
                            <a:solidFill>
                              <a:srgbClr val="FF0000"/>
                            </a:solidFill>
                            <a:latin typeface="Cambria Math" charset="0"/>
                            <a:ea typeface="Heiti SC Light" charset="-122"/>
                            <a:cs typeface="Heiti SC Light" charset="-122"/>
                          </a:rPr>
                          <m:t>−</m:t>
                        </m:r>
                        <m:r>
                          <a:rPr kumimoji="1" lang="en-US" altLang="zh-CN" sz="2400" b="1" i="1">
                            <a:solidFill>
                              <a:srgbClr val="FF0000"/>
                            </a:solidFill>
                            <a:latin typeface="Cambria Math" charset="0"/>
                            <a:ea typeface="Heiti SC Light" charset="-122"/>
                            <a:cs typeface="Heiti SC Light" charset="-122"/>
                          </a:rPr>
                          <m:t>𝟓</m:t>
                        </m:r>
                      </m:sup>
                    </m:sSup>
                  </m:oMath>
                </a14:m>
                <a:endParaRPr kumimoji="1" lang="zh-CN" altLang="en-US" sz="2400" b="1" dirty="0">
                  <a:solidFill>
                    <a:srgbClr val="FF0000"/>
                  </a:solidFill>
                  <a:ea typeface="Heiti SC Light" charset="-122"/>
                  <a:cs typeface="Heiti SC Light" charset="-122"/>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4630521" y="4183501"/>
                <a:ext cx="5189754" cy="1813573"/>
              </a:xfrm>
              <a:prstGeom prst="rect">
                <a:avLst/>
              </a:prstGeom>
              <a:blipFill rotWithShape="0">
                <a:blip r:embed="rId3"/>
                <a:stretch>
                  <a:fillRect l="-1880" b="-26846"/>
                </a:stretch>
              </a:blipFill>
            </p:spPr>
            <p:txBody>
              <a:bodyPr/>
              <a:lstStyle/>
              <a:p>
                <a:r>
                  <a:rPr lang="zh-CN" altLang="en-US">
                    <a:noFill/>
                  </a:rPr>
                  <a:t> </a:t>
                </a:r>
              </a:p>
            </p:txBody>
          </p:sp>
        </mc:Fallback>
      </mc:AlternateContent>
      <p:sp>
        <p:nvSpPr>
          <p:cNvPr id="10" name="文本框 9"/>
          <p:cNvSpPr txBox="1"/>
          <p:nvPr/>
        </p:nvSpPr>
        <p:spPr>
          <a:xfrm>
            <a:off x="5338233" y="5965522"/>
            <a:ext cx="2416174" cy="461665"/>
          </a:xfrm>
          <a:prstGeom prst="rect">
            <a:avLst/>
          </a:prstGeom>
          <a:noFill/>
        </p:spPr>
        <p:txBody>
          <a:bodyPr wrap="none" rtlCol="0">
            <a:spAutoFit/>
          </a:bodyPr>
          <a:lstStyle/>
          <a:p>
            <a:r>
              <a:rPr kumimoji="1" lang="en-US" altLang="zh-CN" sz="2400" b="1" dirty="0" smtClean="0">
                <a:solidFill>
                  <a:srgbClr val="FF0000"/>
                </a:solidFill>
                <a:ea typeface="Heiti SC Light" charset="-122"/>
                <a:cs typeface="Heiti SC Light" charset="-122"/>
              </a:rPr>
              <a:t>Challenge the SM</a:t>
            </a:r>
            <a:endParaRPr kumimoji="1" lang="zh-CN" altLang="en-US" sz="2400" b="1" dirty="0">
              <a:solidFill>
                <a:srgbClr val="FF0000"/>
              </a:solidFill>
              <a:ea typeface="Heiti SC Light" charset="-122"/>
              <a:cs typeface="Heiti SC Light" charset="-122"/>
            </a:endParaRPr>
          </a:p>
        </p:txBody>
      </p:sp>
      <mc:AlternateContent xmlns:mc="http://schemas.openxmlformats.org/markup-compatibility/2006" xmlns:a14="http://schemas.microsoft.com/office/drawing/2010/main">
        <mc:Choice Requires="a14">
          <p:sp>
            <p:nvSpPr>
              <p:cNvPr id="11" name="矩形 10"/>
              <p:cNvSpPr/>
              <p:nvPr/>
            </p:nvSpPr>
            <p:spPr>
              <a:xfrm>
                <a:off x="4063899" y="2495839"/>
                <a:ext cx="6329105" cy="753283"/>
              </a:xfrm>
              <a:prstGeom prst="rect">
                <a:avLst/>
              </a:prstGeom>
              <a:solidFill>
                <a:schemeClr val="accent4">
                  <a:lumMod val="20000"/>
                  <a:lumOff val="80000"/>
                </a:schemeClr>
              </a:solidFill>
            </p:spPr>
            <p:txBody>
              <a:bodyPr wrap="none">
                <a:spAutoFit/>
              </a:bodyPr>
              <a:lstStyle/>
              <a:p>
                <a:pPr>
                  <a:lnSpc>
                    <a:spcPct val="150000"/>
                  </a:lnSpc>
                </a:pPr>
                <a14:m>
                  <m:oMath xmlns:m="http://schemas.openxmlformats.org/officeDocument/2006/math">
                    <m:sSup>
                      <m:sSupPr>
                        <m:ctrlPr>
                          <a:rPr kumimoji="1" lang="en-US" altLang="zh-CN" sz="2800" b="1" i="1">
                            <a:solidFill>
                              <a:srgbClr val="002060"/>
                            </a:solidFill>
                            <a:latin typeface="Cambria Math" charset="0"/>
                            <a:ea typeface="Heiti SC Light" charset="-122"/>
                            <a:cs typeface="Heiti SC Light" charset="-122"/>
                          </a:rPr>
                        </m:ctrlPr>
                      </m:sSupPr>
                      <m:e>
                        <m:r>
                          <a:rPr kumimoji="1" lang="en-US" altLang="zh-CN" sz="2800" b="1" i="1">
                            <a:solidFill>
                              <a:srgbClr val="002060"/>
                            </a:solidFill>
                            <a:latin typeface="Cambria Math" charset="0"/>
                            <a:ea typeface="Heiti SC Light" charset="-122"/>
                            <a:cs typeface="Heiti SC Light" charset="-122"/>
                          </a:rPr>
                          <m:t>𝟏𝟎</m:t>
                        </m:r>
                      </m:e>
                      <m:sup>
                        <m:r>
                          <a:rPr kumimoji="1" lang="en-US" altLang="zh-CN" sz="2800" b="1" i="1">
                            <a:solidFill>
                              <a:srgbClr val="002060"/>
                            </a:solidFill>
                            <a:latin typeface="Cambria Math" charset="0"/>
                            <a:ea typeface="Heiti SC Light" charset="-122"/>
                            <a:cs typeface="Heiti SC Light" charset="-122"/>
                          </a:rPr>
                          <m:t>𝟏𝟑</m:t>
                        </m:r>
                      </m:sup>
                    </m:sSup>
                    <m:r>
                      <a:rPr lang="en-US" altLang="zh-CN" sz="2800" b="1" i="1" kern="100">
                        <a:solidFill>
                          <a:srgbClr val="002060"/>
                        </a:solidFill>
                        <a:latin typeface="Cambria Math" charset="0"/>
                        <a:ea typeface="Heiti SC Light" charset="-122"/>
                        <a:cs typeface="Heiti SC Light" charset="-122"/>
                      </a:rPr>
                      <m:t>𝑱</m:t>
                    </m:r>
                    <m:r>
                      <a:rPr lang="en-US" altLang="zh-CN" sz="2800" b="1" i="1" kern="100">
                        <a:solidFill>
                          <a:srgbClr val="002060"/>
                        </a:solidFill>
                        <a:latin typeface="Cambria Math" charset="0"/>
                        <a:ea typeface="Heiti SC Light" charset="-122"/>
                        <a:cs typeface="Heiti SC Light" charset="-122"/>
                      </a:rPr>
                      <m:t>/</m:t>
                    </m:r>
                    <m:r>
                      <a:rPr lang="en-US" altLang="zh-CN" sz="2800" b="1" i="1" kern="100">
                        <a:solidFill>
                          <a:srgbClr val="002060"/>
                        </a:solidFill>
                        <a:latin typeface="Cambria Math" charset="0"/>
                        <a:ea typeface="Heiti SC Light" charset="-122"/>
                        <a:cs typeface="Heiti SC Light" charset="-122"/>
                      </a:rPr>
                      <m:t>𝝍</m:t>
                    </m:r>
                  </m:oMath>
                </a14:m>
                <a:r>
                  <a:rPr kumimoji="1" lang="en-US" altLang="zh-CN" sz="2800" b="1" dirty="0" smtClean="0">
                    <a:solidFill>
                      <a:srgbClr val="002060"/>
                    </a:solidFill>
                    <a:ea typeface="Heiti SC Light" charset="-122"/>
                    <a:cs typeface="Heiti SC Light" charset="-122"/>
                  </a:rPr>
                  <a:t> per year at a super </a:t>
                </a:r>
                <a14:m>
                  <m:oMath xmlns:m="http://schemas.openxmlformats.org/officeDocument/2006/math">
                    <m:r>
                      <a:rPr lang="en-US" altLang="zh-CN" sz="2800" b="1" i="1" kern="100">
                        <a:solidFill>
                          <a:srgbClr val="002060"/>
                        </a:solidFill>
                        <a:latin typeface="Cambria Math" charset="0"/>
                        <a:ea typeface="Heiti SC Light" charset="-122"/>
                        <a:cs typeface="Heiti SC Light" charset="-122"/>
                      </a:rPr>
                      <m:t>𝑱</m:t>
                    </m:r>
                    <m:r>
                      <a:rPr lang="en-US" altLang="zh-CN" sz="2800" b="1" i="1" kern="100">
                        <a:solidFill>
                          <a:srgbClr val="002060"/>
                        </a:solidFill>
                        <a:latin typeface="Cambria Math" charset="0"/>
                        <a:ea typeface="Heiti SC Light" charset="-122"/>
                        <a:cs typeface="Heiti SC Light" charset="-122"/>
                      </a:rPr>
                      <m:t>/</m:t>
                    </m:r>
                    <m:r>
                      <a:rPr lang="en-US" altLang="zh-CN" sz="2800" b="1" i="1" kern="100">
                        <a:solidFill>
                          <a:srgbClr val="002060"/>
                        </a:solidFill>
                        <a:latin typeface="Cambria Math" charset="0"/>
                        <a:ea typeface="Heiti SC Light" charset="-122"/>
                        <a:cs typeface="Heiti SC Light" charset="-122"/>
                      </a:rPr>
                      <m:t>𝝍</m:t>
                    </m:r>
                  </m:oMath>
                </a14:m>
                <a:r>
                  <a:rPr kumimoji="1" lang="en-US" altLang="zh-CN" sz="2800" b="1" dirty="0">
                    <a:solidFill>
                      <a:srgbClr val="002060"/>
                    </a:solidFill>
                    <a:ea typeface="Heiti SC Light" charset="-122"/>
                    <a:cs typeface="Heiti SC Light" charset="-122"/>
                  </a:rPr>
                  <a:t> </a:t>
                </a:r>
                <a:r>
                  <a:rPr kumimoji="1" lang="en-US" altLang="zh-CN" sz="2800" b="1" dirty="0" smtClean="0">
                    <a:solidFill>
                      <a:srgbClr val="002060"/>
                    </a:solidFill>
                    <a:ea typeface="Heiti SC Light" charset="-122"/>
                    <a:cs typeface="Heiti SC Light" charset="-122"/>
                  </a:rPr>
                  <a:t>factory </a:t>
                </a:r>
                <a:endParaRPr kumimoji="1" lang="zh-CN" altLang="en-US" sz="2800" b="1" dirty="0">
                  <a:solidFill>
                    <a:srgbClr val="002060"/>
                  </a:solidFill>
                  <a:ea typeface="Heiti SC Light" charset="-122"/>
                  <a:cs typeface="Heiti SC Light" charset="-122"/>
                </a:endParaRPr>
              </a:p>
            </p:txBody>
          </p:sp>
        </mc:Choice>
        <mc:Fallback xmlns="">
          <p:sp>
            <p:nvSpPr>
              <p:cNvPr id="11" name="矩形 10"/>
              <p:cNvSpPr>
                <a:spLocks noRot="1" noChangeAspect="1" noMove="1" noResize="1" noEditPoints="1" noAdjustHandles="1" noChangeArrowheads="1" noChangeShapeType="1" noTextEdit="1"/>
              </p:cNvSpPr>
              <p:nvPr/>
            </p:nvSpPr>
            <p:spPr>
              <a:xfrm>
                <a:off x="4063899" y="2495839"/>
                <a:ext cx="6329105" cy="753283"/>
              </a:xfrm>
              <a:prstGeom prst="rect">
                <a:avLst/>
              </a:prstGeom>
              <a:blipFill rotWithShape="0">
                <a:blip r:embed="rId4"/>
                <a:stretch>
                  <a:fillRect r="-963" b="-129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p:cNvSpPr txBox="1"/>
              <p:nvPr/>
            </p:nvSpPr>
            <p:spPr>
              <a:xfrm>
                <a:off x="3515104" y="844036"/>
                <a:ext cx="7270260" cy="1200329"/>
              </a:xfrm>
              <a:prstGeom prst="rect">
                <a:avLst/>
              </a:prstGeom>
              <a:solidFill>
                <a:schemeClr val="accent4">
                  <a:lumMod val="40000"/>
                  <a:lumOff val="60000"/>
                </a:schemeClr>
              </a:solidFill>
            </p:spPr>
            <p:txBody>
              <a:bodyPr wrap="none" rtlCol="0">
                <a:spAutoFit/>
              </a:bodyPr>
              <a:lstStyle/>
              <a:p>
                <a:r>
                  <a:rPr kumimoji="1" lang="en-US" altLang="zh-CN" sz="2400" dirty="0" smtClean="0"/>
                  <a:t>Current technology “</a:t>
                </a:r>
                <a:r>
                  <a:rPr kumimoji="1" lang="en-US" altLang="zh-CN" sz="2400" dirty="0" err="1" smtClean="0"/>
                  <a:t>Topup</a:t>
                </a:r>
                <a:r>
                  <a:rPr kumimoji="1" lang="en-US" altLang="zh-CN" sz="2400" dirty="0" smtClean="0"/>
                  <a:t>” </a:t>
                </a:r>
                <a14:m>
                  <m:oMath xmlns:m="http://schemas.openxmlformats.org/officeDocument/2006/math">
                    <m:r>
                      <a:rPr kumimoji="1" lang="en-US" altLang="zh-CN" sz="2400" i="1" smtClean="0">
                        <a:latin typeface="Cambria Math" charset="0"/>
                        <a:ea typeface="Cambria Math" charset="0"/>
                        <a:cs typeface="Cambria Math" charset="0"/>
                      </a:rPr>
                      <m:t>×</m:t>
                    </m:r>
                    <m:r>
                      <a:rPr kumimoji="1" lang="en-US" altLang="zh-CN" sz="2400" b="0" i="1" smtClean="0">
                        <a:latin typeface="Cambria Math" charset="0"/>
                        <a:ea typeface="Cambria Math" charset="0"/>
                        <a:cs typeface="Cambria Math" charset="0"/>
                      </a:rPr>
                      <m:t>2 </m:t>
                    </m:r>
                  </m:oMath>
                </a14:m>
                <a:r>
                  <a:rPr kumimoji="1" lang="en-US" altLang="zh-CN" sz="2400" dirty="0" smtClean="0"/>
                  <a:t>  +  </a:t>
                </a:r>
              </a:p>
              <a:p>
                <a:r>
                  <a:rPr kumimoji="1" lang="en-US" altLang="zh-CN" sz="2400" dirty="0" smtClean="0"/>
                  <a:t>“improved technology “monochromatic collision”</a:t>
                </a:r>
                <a:r>
                  <a:rPr kumimoji="1" lang="en-US" altLang="zh-CN" sz="2400" dirty="0">
                    <a:ea typeface="Cambria Math" charset="0"/>
                    <a:cs typeface="Cambria Math" charset="0"/>
                  </a:rPr>
                  <a:t> </a:t>
                </a:r>
                <a14:m>
                  <m:oMath xmlns:m="http://schemas.openxmlformats.org/officeDocument/2006/math">
                    <m:r>
                      <a:rPr kumimoji="1" lang="en-US" altLang="zh-CN" sz="2400" i="1">
                        <a:latin typeface="Cambria Math" charset="0"/>
                        <a:ea typeface="Cambria Math" charset="0"/>
                        <a:cs typeface="Cambria Math" charset="0"/>
                      </a:rPr>
                      <m:t>×</m:t>
                    </m:r>
                    <m:r>
                      <a:rPr kumimoji="1" lang="en-US" altLang="zh-CN" sz="2400" b="0" i="1" smtClean="0">
                        <a:latin typeface="Cambria Math" charset="0"/>
                        <a:ea typeface="Cambria Math" charset="0"/>
                        <a:cs typeface="Cambria Math" charset="0"/>
                      </a:rPr>
                      <m:t>10</m:t>
                    </m:r>
                  </m:oMath>
                </a14:m>
                <a:r>
                  <a:rPr kumimoji="1" lang="en-US" altLang="zh-CN" sz="2400" b="0" dirty="0" smtClean="0">
                    <a:ea typeface="Cambria Math" charset="0"/>
                    <a:cs typeface="Cambria Math" charset="0"/>
                  </a:rPr>
                  <a:t> + </a:t>
                </a:r>
              </a:p>
              <a:p>
                <a:r>
                  <a:rPr kumimoji="1" lang="en-US" altLang="zh-CN" sz="2400" dirty="0"/>
                  <a:t>S</a:t>
                </a:r>
                <a:r>
                  <a:rPr kumimoji="1" lang="en-US" altLang="zh-CN" sz="2400" dirty="0" smtClean="0"/>
                  <a:t>omeday with new facility (</a:t>
                </a:r>
                <a14:m>
                  <m:oMath xmlns:m="http://schemas.openxmlformats.org/officeDocument/2006/math">
                    <m:r>
                      <a:rPr lang="en-US" altLang="zh-CN" sz="2400" b="1" i="1" kern="100">
                        <a:solidFill>
                          <a:srgbClr val="002060"/>
                        </a:solidFill>
                        <a:latin typeface="Cambria Math" charset="0"/>
                        <a:ea typeface="Heiti SC Light" charset="-122"/>
                        <a:cs typeface="Heiti SC Light" charset="-122"/>
                      </a:rPr>
                      <m:t>𝑱</m:t>
                    </m:r>
                    <m:r>
                      <a:rPr lang="en-US" altLang="zh-CN" sz="2400" b="1" i="1" kern="100">
                        <a:solidFill>
                          <a:srgbClr val="002060"/>
                        </a:solidFill>
                        <a:latin typeface="Cambria Math" charset="0"/>
                        <a:ea typeface="Heiti SC Light" charset="-122"/>
                        <a:cs typeface="Heiti SC Light" charset="-122"/>
                      </a:rPr>
                      <m:t>/</m:t>
                    </m:r>
                    <m:r>
                      <a:rPr lang="en-US" altLang="zh-CN" sz="2400" b="1" i="1" kern="100">
                        <a:solidFill>
                          <a:srgbClr val="002060"/>
                        </a:solidFill>
                        <a:latin typeface="Cambria Math" charset="0"/>
                        <a:ea typeface="Heiti SC Light" charset="-122"/>
                        <a:cs typeface="Heiti SC Light" charset="-122"/>
                      </a:rPr>
                      <m:t>𝝍</m:t>
                    </m:r>
                  </m:oMath>
                </a14:m>
                <a:r>
                  <a:rPr kumimoji="1" lang="en-US" altLang="zh-CN" sz="2400" b="1" dirty="0">
                    <a:solidFill>
                      <a:srgbClr val="002060"/>
                    </a:solidFill>
                    <a:latin typeface="Heiti SC Light" charset="-122"/>
                    <a:ea typeface="Heiti SC Light" charset="-122"/>
                    <a:cs typeface="Heiti SC Light" charset="-122"/>
                  </a:rPr>
                  <a:t> </a:t>
                </a:r>
                <a:r>
                  <a:rPr kumimoji="1" lang="en-US" altLang="zh-CN" sz="2400" b="1" dirty="0" smtClean="0">
                    <a:solidFill>
                      <a:srgbClr val="002060"/>
                    </a:solidFill>
                    <a:latin typeface="Heiti SC Light" charset="-122"/>
                    <a:ea typeface="Heiti SC Light" charset="-122"/>
                    <a:cs typeface="Heiti SC Light" charset="-122"/>
                  </a:rPr>
                  <a:t>factory) </a:t>
                </a:r>
                <a14:m>
                  <m:oMath xmlns:m="http://schemas.openxmlformats.org/officeDocument/2006/math">
                    <m:r>
                      <a:rPr kumimoji="1" lang="en-US" altLang="zh-CN" sz="2400" i="1">
                        <a:latin typeface="Cambria Math" charset="0"/>
                        <a:ea typeface="Cambria Math" charset="0"/>
                        <a:cs typeface="Cambria Math" charset="0"/>
                      </a:rPr>
                      <m:t>×10</m:t>
                    </m:r>
                  </m:oMath>
                </a14:m>
                <a:r>
                  <a:rPr kumimoji="1" lang="en-US" altLang="zh-CN" sz="2400" dirty="0" smtClean="0">
                    <a:ea typeface="Cambria Math" charset="0"/>
                    <a:cs typeface="Cambria Math" charset="0"/>
                  </a:rPr>
                  <a:t>0</a:t>
                </a:r>
                <a:endParaRPr kumimoji="1" lang="en-US" altLang="zh-CN" sz="2400" dirty="0" smtClean="0"/>
              </a:p>
            </p:txBody>
          </p:sp>
        </mc:Choice>
        <mc:Fallback xmlns="">
          <p:sp>
            <p:nvSpPr>
              <p:cNvPr id="3" name="文本框 2"/>
              <p:cNvSpPr txBox="1">
                <a:spLocks noRot="1" noChangeAspect="1" noMove="1" noResize="1" noEditPoints="1" noAdjustHandles="1" noChangeArrowheads="1" noChangeShapeType="1" noTextEdit="1"/>
              </p:cNvSpPr>
              <p:nvPr/>
            </p:nvSpPr>
            <p:spPr>
              <a:xfrm>
                <a:off x="3515104" y="844036"/>
                <a:ext cx="7270260" cy="1200329"/>
              </a:xfrm>
              <a:prstGeom prst="rect">
                <a:avLst/>
              </a:prstGeom>
              <a:blipFill rotWithShape="0">
                <a:blip r:embed="rId5"/>
                <a:stretch>
                  <a:fillRect l="-1342" t="-39594" r="-336" b="-11168"/>
                </a:stretch>
              </a:blipFill>
            </p:spPr>
            <p:txBody>
              <a:bodyPr/>
              <a:lstStyle/>
              <a:p>
                <a:r>
                  <a:rPr lang="zh-CN" altLang="en-US">
                    <a:noFill/>
                  </a:rPr>
                  <a:t> </a:t>
                </a:r>
              </a:p>
            </p:txBody>
          </p:sp>
        </mc:Fallback>
      </mc:AlternateContent>
      <p:sp>
        <p:nvSpPr>
          <p:cNvPr id="12" name="下箭头 11"/>
          <p:cNvSpPr/>
          <p:nvPr/>
        </p:nvSpPr>
        <p:spPr>
          <a:xfrm>
            <a:off x="6344708" y="2042714"/>
            <a:ext cx="484632" cy="5698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 name="文本框 3"/>
              <p:cNvSpPr txBox="1"/>
              <p:nvPr/>
            </p:nvSpPr>
            <p:spPr>
              <a:xfrm>
                <a:off x="291830" y="1031132"/>
                <a:ext cx="2207399" cy="830997"/>
              </a:xfrm>
              <a:prstGeom prst="rect">
                <a:avLst/>
              </a:prstGeom>
              <a:solidFill>
                <a:schemeClr val="accent4">
                  <a:lumMod val="60000"/>
                  <a:lumOff val="40000"/>
                </a:schemeClr>
              </a:solidFill>
            </p:spPr>
            <p:txBody>
              <a:bodyPr wrap="none" rtlCol="0">
                <a:spAutoFit/>
              </a:bodyPr>
              <a:lstStyle/>
              <a:p>
                <a:r>
                  <a:rPr kumimoji="1" lang="en-US" altLang="zh-CN" sz="2400" dirty="0" smtClean="0">
                    <a:solidFill>
                      <a:srgbClr val="FF0000"/>
                    </a:solidFill>
                  </a:rPr>
                  <a:t>BESIII</a:t>
                </a:r>
                <a:r>
                  <a:rPr kumimoji="1" lang="zh-CN" altLang="en-US" sz="2400" dirty="0">
                    <a:solidFill>
                      <a:srgbClr val="FF0000"/>
                    </a:solidFill>
                  </a:rPr>
                  <a:t> </a:t>
                </a:r>
                <a:r>
                  <a:rPr kumimoji="1" lang="zh-CN" altLang="en-US" sz="2400" dirty="0" smtClean="0">
                    <a:solidFill>
                      <a:srgbClr val="FF0000"/>
                    </a:solidFill>
                  </a:rPr>
                  <a:t> </a:t>
                </a:r>
                <a:r>
                  <a:rPr kumimoji="1" lang="en-US" altLang="zh-CN" sz="2400" dirty="0" smtClean="0">
                    <a:solidFill>
                      <a:srgbClr val="FF0000"/>
                    </a:solidFill>
                  </a:rPr>
                  <a:t>collected </a:t>
                </a:r>
                <a:endParaRPr kumimoji="1" lang="zh-CN" altLang="en-US" sz="2400" dirty="0" smtClean="0">
                  <a:solidFill>
                    <a:srgbClr val="FF0000"/>
                  </a:solidFill>
                </a:endParaRPr>
              </a:p>
              <a:p>
                <a:r>
                  <a:rPr kumimoji="1" lang="en-US" altLang="zh-CN" sz="2400" dirty="0" smtClean="0">
                    <a:solidFill>
                      <a:srgbClr val="FF0000"/>
                    </a:solidFill>
                  </a:rPr>
                  <a:t>10</a:t>
                </a:r>
                <a:r>
                  <a:rPr kumimoji="1" lang="zh-CN" altLang="en-US" sz="2400" dirty="0" smtClean="0">
                    <a:solidFill>
                      <a:srgbClr val="FF0000"/>
                    </a:solidFill>
                  </a:rPr>
                  <a:t> </a:t>
                </a:r>
                <a:r>
                  <a:rPr kumimoji="1" lang="en-US" altLang="zh-CN" sz="2400" dirty="0" smtClean="0">
                    <a:solidFill>
                      <a:srgbClr val="FF0000"/>
                    </a:solidFill>
                  </a:rPr>
                  <a:t>billion</a:t>
                </a:r>
                <a:r>
                  <a:rPr lang="en-US" altLang="zh-CN" sz="2400" b="1" kern="100" dirty="0">
                    <a:solidFill>
                      <a:srgbClr val="FF0000"/>
                    </a:solidFill>
                    <a:ea typeface="Heiti SC Light" charset="-122"/>
                    <a:cs typeface="Heiti SC Light" charset="-122"/>
                  </a:rPr>
                  <a:t> </a:t>
                </a:r>
                <a14:m>
                  <m:oMath xmlns:m="http://schemas.openxmlformats.org/officeDocument/2006/math">
                    <m:r>
                      <a:rPr lang="en-US" altLang="zh-CN" sz="2400" b="1" i="1" kern="100">
                        <a:solidFill>
                          <a:srgbClr val="FF0000"/>
                        </a:solidFill>
                        <a:latin typeface="Cambria Math" charset="0"/>
                        <a:ea typeface="Heiti SC Light" charset="-122"/>
                        <a:cs typeface="Heiti SC Light" charset="-122"/>
                      </a:rPr>
                      <m:t>𝑱</m:t>
                    </m:r>
                    <m:r>
                      <a:rPr lang="en-US" altLang="zh-CN" sz="2400" b="1" i="1" kern="100">
                        <a:solidFill>
                          <a:srgbClr val="FF0000"/>
                        </a:solidFill>
                        <a:latin typeface="Cambria Math" charset="0"/>
                        <a:ea typeface="Heiti SC Light" charset="-122"/>
                        <a:cs typeface="Heiti SC Light" charset="-122"/>
                      </a:rPr>
                      <m:t>/</m:t>
                    </m:r>
                    <m:r>
                      <a:rPr lang="en-US" altLang="zh-CN" sz="2400" b="1" i="1" kern="100">
                        <a:solidFill>
                          <a:srgbClr val="FF0000"/>
                        </a:solidFill>
                        <a:latin typeface="Cambria Math" charset="0"/>
                        <a:ea typeface="Heiti SC Light" charset="-122"/>
                        <a:cs typeface="Heiti SC Light" charset="-122"/>
                      </a:rPr>
                      <m:t>𝝍</m:t>
                    </m:r>
                  </m:oMath>
                </a14:m>
                <a:r>
                  <a:rPr kumimoji="1" lang="en-US" altLang="zh-CN" sz="2400" b="1" dirty="0">
                    <a:solidFill>
                      <a:srgbClr val="FF0000"/>
                    </a:solidFill>
                    <a:ea typeface="Heiti SC Light" charset="-122"/>
                    <a:cs typeface="Heiti SC Light" charset="-122"/>
                  </a:rPr>
                  <a:t> </a:t>
                </a:r>
                <a:endParaRPr kumimoji="1" lang="en-US" altLang="zh-CN" sz="2400" b="1" dirty="0" smtClean="0">
                  <a:solidFill>
                    <a:srgbClr val="FF0000"/>
                  </a:solidFill>
                  <a:ea typeface="Heiti SC Light" charset="-122"/>
                  <a:cs typeface="Heiti SC Light" charset="-122"/>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291830" y="1031132"/>
                <a:ext cx="2207399" cy="830997"/>
              </a:xfrm>
              <a:prstGeom prst="rect">
                <a:avLst/>
              </a:prstGeom>
              <a:blipFill rotWithShape="0">
                <a:blip r:embed="rId6"/>
                <a:stretch>
                  <a:fillRect l="-4420" t="-5882" r="-6354" b="-16176"/>
                </a:stretch>
              </a:blipFill>
            </p:spPr>
            <p:txBody>
              <a:bodyPr/>
              <a:lstStyle/>
              <a:p>
                <a:r>
                  <a:rPr lang="zh-CN" altLang="en-US">
                    <a:noFill/>
                  </a:rPr>
                  <a:t> </a:t>
                </a:r>
              </a:p>
            </p:txBody>
          </p:sp>
        </mc:Fallback>
      </mc:AlternateContent>
      <p:sp>
        <p:nvSpPr>
          <p:cNvPr id="5" name="右箭头 4"/>
          <p:cNvSpPr/>
          <p:nvPr/>
        </p:nvSpPr>
        <p:spPr>
          <a:xfrm>
            <a:off x="2470827" y="123018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580702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26334</TotalTime>
  <Words>2098</Words>
  <Application>Microsoft Macintosh PowerPoint</Application>
  <PresentationFormat>宽屏</PresentationFormat>
  <Paragraphs>453</Paragraphs>
  <Slides>56</Slides>
  <Notes>14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56</vt:i4>
      </vt:variant>
    </vt:vector>
  </HeadingPairs>
  <TitlesOfParts>
    <vt:vector size="75" baseType="lpstr">
      <vt:lpstr>Apple Chancery</vt:lpstr>
      <vt:lpstr>ArialMT</vt:lpstr>
      <vt:lpstr>Calibri</vt:lpstr>
      <vt:lpstr>Calibri Light</vt:lpstr>
      <vt:lpstr>Cambria Math</vt:lpstr>
      <vt:lpstr>Comic Sans MS</vt:lpstr>
      <vt:lpstr>Gill Sans MT</vt:lpstr>
      <vt:lpstr>Heiti SC Light</vt:lpstr>
      <vt:lpstr>Heiti SC Medium</vt:lpstr>
      <vt:lpstr>HGｺﾞｼｯｸE</vt:lpstr>
      <vt:lpstr>LucidaGrande</vt:lpstr>
      <vt:lpstr>Mangal</vt:lpstr>
      <vt:lpstr>Symbol</vt:lpstr>
      <vt:lpstr>Times New Roman</vt:lpstr>
      <vt:lpstr>Wingdings</vt:lpstr>
      <vt:lpstr>华文楷体</vt:lpstr>
      <vt:lpstr>宋体</vt:lpstr>
      <vt:lpstr>Arial</vt:lpstr>
      <vt:lpstr>Office 主题</vt:lpstr>
      <vt:lpstr>Precision hyperon physics at BESIII</vt:lpstr>
      <vt:lpstr>Roadmap of CP violation in flavored hadrons </vt:lpstr>
      <vt:lpstr>CPV in hyperon decays, # we need? </vt:lpstr>
      <vt:lpstr>Why Hyperon physics at BESIII？</vt:lpstr>
      <vt:lpstr>Advantage at e+e- machine </vt:lpstr>
      <vt:lpstr>BEPCII luminosity optimized for ψ(3770) running</vt:lpstr>
      <vt:lpstr>Gain on integrated luminosity from “Topup” injection  </vt:lpstr>
      <vt:lpstr>Monochromatic collision: factor of 10 from reduction of e+e- CM spread</vt:lpstr>
      <vt:lpstr>Future J/ψ factory </vt:lpstr>
      <vt:lpstr>PowerPoint 演示文稿</vt:lpstr>
      <vt:lpstr>α,β and γ parameters for hyperon decays </vt:lpstr>
      <vt:lpstr>CPV observables</vt:lpstr>
      <vt:lpstr>PowerPoint 演示文稿</vt:lpstr>
      <vt:lpstr>Entangled hyperon pairs  </vt:lpstr>
      <vt:lpstr> Production: 2 independent helicity amplitudes: A½ ½, A½ -½</vt:lpstr>
      <vt:lpstr>if D ≠ 0, L and L are transversely polarized</vt:lpstr>
      <vt:lpstr>Correlated 5-dim. angular distribution</vt:lpstr>
      <vt:lpstr>PowerPoint 演示文稿</vt:lpstr>
      <vt:lpstr>BESIII results with 1.3 billion J/ψ </vt:lpstr>
      <vt:lpstr>a+/a0 ≠ 1: DI=1/2 law violation</vt:lpstr>
      <vt:lpstr>PowerPoint 演示文稿</vt:lpstr>
      <vt:lpstr>PowerPoint 演示文稿</vt:lpstr>
      <vt:lpstr>PowerPoint 演示文稿</vt:lpstr>
      <vt:lpstr>PowerPoint 演示文稿</vt:lpstr>
      <vt:lpstr>PowerPoint 演示文稿</vt:lpstr>
      <vt:lpstr>CP violation with 10 billion J/ψ,  and future facilities   </vt:lpstr>
      <vt:lpstr>How about other weakly decaying hyperons?</vt:lpstr>
      <vt:lpstr>CPV observables in X- Lp decay</vt:lpstr>
      <vt:lpstr>S-?</vt:lpstr>
      <vt:lpstr>W-?</vt:lpstr>
      <vt:lpstr>Hyperon decays </vt:lpstr>
      <vt:lpstr> Rare and forbidden decays</vt:lpstr>
      <vt:lpstr>Semileptonic decays</vt:lpstr>
      <vt:lpstr>Semileptonic decays: Vus </vt:lpstr>
      <vt:lpstr>Search for rare decay and New physics </vt:lpstr>
      <vt:lpstr>PowerPoint 演示文稿</vt:lpstr>
      <vt:lpstr>PowerPoint 演示文稿</vt:lpstr>
      <vt:lpstr>PowerPoint 演示文稿</vt:lpstr>
      <vt:lpstr>summary</vt:lpstr>
      <vt:lpstr>附件</vt:lpstr>
      <vt:lpstr>T3/2≠ 0: decay rate asymmetry in BESIII?</vt:lpstr>
      <vt:lpstr>Decay rate asymmetry in BESIII</vt:lpstr>
      <vt:lpstr>PowerPoint 演示文稿</vt:lpstr>
      <vt:lpstr>轻子数和重子数破坏的寻找</vt:lpstr>
      <vt:lpstr>对未来J/ψ工厂的影响</vt:lpstr>
      <vt:lpstr>单色对撞模式</vt:lpstr>
      <vt:lpstr>单色对撞模式</vt:lpstr>
      <vt:lpstr>Nucleon Form Factor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数理科学部重点项目答辩报告  BESIII上正反超子对关联产生及其衰变的实验研究</dc:title>
  <dc:creator>Microsoft Office 用户</dc:creator>
  <cp:lastModifiedBy>Microsoft Office 用户</cp:lastModifiedBy>
  <cp:revision>535</cp:revision>
  <cp:lastPrinted>2019-11-02T05:28:11Z</cp:lastPrinted>
  <dcterms:created xsi:type="dcterms:W3CDTF">2019-06-19T06:14:58Z</dcterms:created>
  <dcterms:modified xsi:type="dcterms:W3CDTF">2019-11-02T05:28:47Z</dcterms:modified>
</cp:coreProperties>
</file>