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4" r:id="rId5"/>
    <p:sldId id="259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5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68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6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7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16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22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30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E1AE-00B6-4919-8D7C-28264E76A73F}" type="datetimeFigureOut">
              <a:rPr lang="zh-CN" altLang="en-US" smtClean="0"/>
              <a:t>2019/7/11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5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9C82198-3959-4045-A63B-196ABEBC6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502" y="2434849"/>
            <a:ext cx="8348661" cy="1953345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solidFill>
                  <a:prstClr val="black"/>
                </a:solidFill>
              </a:rPr>
              <a:t>BESIII </a:t>
            </a:r>
            <a:r>
              <a:rPr lang="zh-CN" altLang="en-US" sz="4400" dirty="0">
                <a:solidFill>
                  <a:prstClr val="black"/>
                </a:solidFill>
              </a:rPr>
              <a:t>主漂移室模拟真实化调试（</a:t>
            </a:r>
            <a:r>
              <a:rPr lang="en-US" altLang="zh-CN" sz="4400" dirty="0">
                <a:solidFill>
                  <a:prstClr val="black"/>
                </a:solidFill>
              </a:rPr>
              <a:t>tuning</a:t>
            </a:r>
            <a:r>
              <a:rPr lang="zh-CN" altLang="en-US" sz="4400" dirty="0">
                <a:solidFill>
                  <a:prstClr val="black"/>
                </a:solidFill>
              </a:rPr>
              <a:t>）</a:t>
            </a:r>
            <a:r>
              <a:rPr lang="zh-CN" altLang="en-US" sz="4400" dirty="0"/>
              <a:t/>
            </a:r>
            <a:br>
              <a:rPr lang="zh-CN" altLang="en-US" sz="4400" dirty="0"/>
            </a:br>
            <a:endParaRPr lang="zh-CN" altLang="en-US" sz="4400" dirty="0"/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4633D0FB-7C68-4224-8730-109B29BFE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850" y="5463910"/>
            <a:ext cx="1198887" cy="6526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CN" altLang="en-US" sz="2800" dirty="0"/>
              <a:t>孙</a:t>
            </a:r>
            <a:r>
              <a:rPr lang="zh-CN" altLang="en-US" sz="2800" dirty="0" smtClean="0"/>
              <a:t>童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2019/6/20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06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625728" y="1001570"/>
            <a:ext cx="10729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调试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模拟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的输入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参数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（</a:t>
            </a:r>
            <a:r>
              <a:rPr lang="zh-CN" altLang="en-US" sz="2000" dirty="0" smtClean="0"/>
              <a:t>击中</a:t>
            </a:r>
            <a:r>
              <a:rPr lang="zh-CN" altLang="en-US" sz="2000" dirty="0"/>
              <a:t>效率和空间</a:t>
            </a:r>
            <a:r>
              <a:rPr lang="zh-CN" altLang="en-US" sz="2000" dirty="0" smtClean="0"/>
              <a:t>分辨参数）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使得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模拟产生的数据与真实数据更为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接近。</a:t>
            </a:r>
            <a:r>
              <a:rPr lang="zh-CN" altLang="en-US" sz="2000" dirty="0" smtClean="0">
                <a:latin typeface="+mn-ea"/>
              </a:rPr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757260" y="1564884"/>
                <a:ext cx="2320892" cy="327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/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𝑒𝑥𝑝𝑒𝑐𝑡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1564884"/>
                <a:ext cx="2320892" cy="327141"/>
              </a:xfrm>
              <a:prstGeom prst="rect">
                <a:avLst/>
              </a:prstGeom>
              <a:blipFill rotWithShape="0">
                <a:blip r:embed="rId2"/>
                <a:stretch>
                  <a:fillRect l="-5512" t="-9434" b="-301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757260" y="3525270"/>
                <a:ext cx="2039469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𝑑𝑟𝑖𝑓𝑡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𝑑𝑜𝑐𝑎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3525270"/>
                <a:ext cx="2039469" cy="299249"/>
              </a:xfrm>
              <a:prstGeom prst="rect">
                <a:avLst/>
              </a:prstGeom>
              <a:blipFill rotWithShape="0">
                <a:blip r:embed="rId3"/>
                <a:stretch>
                  <a:fillRect l="-6269" t="-24490" r="-1493" b="-4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77234" y="3983139"/>
                <a:ext cx="6286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需要</a:t>
                </a:r>
                <a:r>
                  <a:rPr lang="zh-CN" altLang="en-US" dirty="0" smtClean="0"/>
                  <a:t>调试的空间分辨对应六个参数</a:t>
                </a:r>
                <a:r>
                  <a:rPr lang="en-US" altLang="zh-CN" dirty="0" smtClean="0"/>
                  <a:t>( </a:t>
                </a:r>
                <a:r>
                  <a:rPr lang="en-US" altLang="zh-CN" i="1" dirty="0" err="1"/>
                  <a:t>R</a:t>
                </a:r>
                <a:r>
                  <a:rPr lang="en-US" altLang="zh-CN" i="1" dirty="0" err="1" smtClean="0"/>
                  <a:t>atio</a:t>
                </a:r>
                <a:r>
                  <a:rPr lang="en-US" altLang="zh-CN" dirty="0" err="1" smtClean="0"/>
                  <a:t>,</a:t>
                </a:r>
                <a:r>
                  <a:rPr lang="en-US" altLang="zh-CN" i="1" dirty="0" err="1" smtClean="0"/>
                  <a:t>f</a:t>
                </a:r>
                <a:r>
                  <a:rPr lang="en-US" altLang="zh-CN" dirty="0" smtClean="0"/>
                  <a:t> ,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r>
                  <a:rPr lang="zh-CN" altLang="en-US" dirty="0" smtClean="0"/>
                  <a:t>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4" y="3983139"/>
                <a:ext cx="628652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75"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击中效率与</a:t>
                </a:r>
                <a:r>
                  <a:rPr lang="en-US" altLang="zh-CN" i="1" dirty="0" smtClean="0"/>
                  <a:t>layer</a:t>
                </a:r>
                <a:r>
                  <a:rPr lang="zh-CN" altLang="en-US" dirty="0"/>
                  <a:t>，</a:t>
                </a:r>
                <a:r>
                  <a:rPr lang="en-US" altLang="zh-CN" i="1" dirty="0" err="1" smtClean="0"/>
                  <a:t>doca</a:t>
                </a:r>
                <a:r>
                  <a:rPr lang="zh-CN" altLang="en-US" i="1" dirty="0" smtClean="0"/>
                  <a:t> 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i="1" dirty="0" smtClean="0"/>
                  <a:t>，</a:t>
                </a:r>
                <a:r>
                  <a:rPr lang="en-US" altLang="zh-CN" i="1" dirty="0" smtClean="0"/>
                  <a:t>cell </a:t>
                </a:r>
                <a:r>
                  <a:rPr lang="zh-CN" altLang="en-US" dirty="0"/>
                  <a:t>有关</a:t>
                </a:r>
                <a:endParaRPr lang="zh-CN" altLang="en-US" i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64" t="-15000" r="-421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𝑛𝑒𝑥𝑡𝑆𝑖𝑚𝐼𝑛𝑝𝑢𝑡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𝑠𝑖𝑚𝐼𝑛𝑝𝑢𝑡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𝑠𝑖𝑚𝑅𝑒𝑠𝑢𝑙𝑡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blipFill rotWithShape="0">
                <a:blip r:embed="rId6"/>
                <a:stretch>
                  <a:fillRect l="-1727" r="-51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82765" y="203219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102738" y="435865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656739" y="6201504"/>
                <a:ext cx="4012445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next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𝑠𝑖𝑚𝑅𝑒𝑠𝑢𝑙𝑡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739" y="6201504"/>
                <a:ext cx="4012445" cy="298415"/>
              </a:xfrm>
              <a:prstGeom prst="rect">
                <a:avLst/>
              </a:prstGeom>
              <a:blipFill rotWithShape="0">
                <a:blip r:embed="rId7"/>
                <a:stretch>
                  <a:fillRect l="-1672" r="-1064" b="-26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669004" y="5312351"/>
                <a:ext cx="7099829" cy="30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dirty="0" smtClean="0"/>
                  <a:t>先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 smtClean="0">
                    <a:latin typeface="Cambria Math" panose="02040503050406030204" pitchFamily="18" charset="0"/>
                  </a:rPr>
                  <a:t>，参数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调试公式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next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𝑠𝑖𝑚𝑅𝑒𝑠𝑢𝑙𝑡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×0.5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004" y="5312351"/>
                <a:ext cx="7099829" cy="301301"/>
              </a:xfrm>
              <a:prstGeom prst="rect">
                <a:avLst/>
              </a:prstGeom>
              <a:blipFill rotWithShape="0">
                <a:blip r:embed="rId8"/>
                <a:stretch>
                  <a:fillRect l="-2062" t="-30000" r="-515" b="-3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571549" y="5731177"/>
                <a:ext cx="5507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latin typeface="Cambria Math" panose="02040503050406030204" pitchFamily="18" charset="0"/>
                  </a:rPr>
                  <a:t>再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调</a:t>
                </a:r>
                <a:r>
                  <a:rPr lang="en-US" altLang="zh-CN" dirty="0" err="1" smtClean="0">
                    <a:latin typeface="Cambria Math" panose="02040503050406030204" pitchFamily="18" charset="0"/>
                  </a:rPr>
                  <a:t>HitOnTrk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的双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高斯的五个参数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f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) 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549" y="5731177"/>
                <a:ext cx="550727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97"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609834" y="4796642"/>
            <a:ext cx="8605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Ratio:</a:t>
            </a:r>
            <a:r>
              <a:rPr lang="zh-CN" altLang="en-US" dirty="0"/>
              <a:t>用于径迹参数计算的测量</a:t>
            </a:r>
            <a:r>
              <a:rPr lang="zh-CN" altLang="en-US" dirty="0" smtClean="0"/>
              <a:t>点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HitOnTrk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</a:t>
            </a:r>
            <a:r>
              <a:rPr lang="zh-CN" altLang="en-US" dirty="0"/>
              <a:t>残差分布占原始残差分布的比重。</a:t>
            </a:r>
          </a:p>
        </p:txBody>
      </p:sp>
    </p:spTree>
    <p:extLst>
      <p:ext uri="{BB962C8B-B14F-4D97-AF65-F5344CB8AC3E}">
        <p14:creationId xmlns:p14="http://schemas.microsoft.com/office/powerpoint/2010/main" val="23254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546130" y="3125675"/>
            <a:ext cx="118442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343658" y="4124425"/>
            <a:ext cx="158937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Reconstruction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944389" y="4124425"/>
            <a:ext cx="209241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Tuning  parameters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52995" y="5235703"/>
            <a:ext cx="137069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Tuning code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310170" y="3601094"/>
            <a:ext cx="61371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37286" y="1354794"/>
            <a:ext cx="103590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调试流程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cxnSp>
        <p:nvCxnSpPr>
          <p:cNvPr id="3" name="直接连接符 2"/>
          <p:cNvCxnSpPr>
            <a:stCxn id="7" idx="2"/>
            <a:endCxn id="8" idx="0"/>
          </p:cNvCxnSpPr>
          <p:nvPr/>
        </p:nvCxnSpPr>
        <p:spPr>
          <a:xfrm>
            <a:off x="5138344" y="3495007"/>
            <a:ext cx="0" cy="6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8" idx="2"/>
            <a:endCxn id="11" idx="0"/>
          </p:cNvCxnSpPr>
          <p:nvPr/>
        </p:nvCxnSpPr>
        <p:spPr>
          <a:xfrm flipH="1">
            <a:off x="5138343" y="4493757"/>
            <a:ext cx="1" cy="741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12" idx="2"/>
            <a:endCxn id="8" idx="3"/>
          </p:cNvCxnSpPr>
          <p:nvPr/>
        </p:nvCxnSpPr>
        <p:spPr>
          <a:xfrm rot="5400000">
            <a:off x="6105697" y="3797758"/>
            <a:ext cx="338665" cy="6840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11" idx="1"/>
            <a:endCxn id="10" idx="2"/>
          </p:cNvCxnSpPr>
          <p:nvPr/>
        </p:nvCxnSpPr>
        <p:spPr>
          <a:xfrm rot="10800000">
            <a:off x="2990595" y="4493757"/>
            <a:ext cx="1462400" cy="92661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10" idx="0"/>
            <a:endCxn id="7" idx="0"/>
          </p:cNvCxnSpPr>
          <p:nvPr/>
        </p:nvCxnSpPr>
        <p:spPr>
          <a:xfrm rot="5400000" flipH="1" flipV="1">
            <a:off x="3565094" y="2551176"/>
            <a:ext cx="998750" cy="2147749"/>
          </a:xfrm>
          <a:prstGeom prst="bentConnector3">
            <a:avLst>
              <a:gd name="adj1" fmla="val 12288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7286094" y="3601093"/>
            <a:ext cx="4025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Data :  180526-180601 </a:t>
            </a:r>
            <a:r>
              <a:rPr lang="en-US" altLang="zh-CN" dirty="0" err="1" smtClean="0"/>
              <a:t>jpsi</a:t>
            </a:r>
            <a:r>
              <a:rPr lang="en-US" altLang="zh-CN" dirty="0" smtClean="0"/>
              <a:t> 55861_56042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en-US" altLang="zh-CN" dirty="0" err="1" smtClean="0"/>
              <a:t>Bhabha</a:t>
            </a:r>
            <a:r>
              <a:rPr lang="zh-CN" altLang="en-US" dirty="0" smtClean="0"/>
              <a:t>事例（调试桶部）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3654" y="74964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相邻两次调试后击中效率</a:t>
            </a:r>
            <a:r>
              <a:rPr lang="zh-CN" altLang="en-US" dirty="0"/>
              <a:t>参数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495" y="290715"/>
            <a:ext cx="3458058" cy="64683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945" y="290715"/>
            <a:ext cx="3343742" cy="64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713837"/>
            <a:ext cx="8240275" cy="58586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4026" y="11121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6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878985"/>
            <a:ext cx="8087854" cy="57920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2794" y="122743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6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539" y="58807"/>
            <a:ext cx="2731987" cy="66185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285" y="0"/>
            <a:ext cx="2829236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5589" y="9967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mc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647935" y="959022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  <a:blipFill rotWithShape="0">
                <a:blip r:embed="rId4"/>
                <a:stretch>
                  <a:fillRect r="-1557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  <a:blipFill rotWithShape="0"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  <a:blipFill rotWithShape="0">
                <a:blip r:embed="rId6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  <a:blipFill rotWithShape="0">
                <a:blip r:embed="rId7"/>
                <a:stretch>
                  <a:fillRect r="-1475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86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916" y="0"/>
            <a:ext cx="2871576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285" y="0"/>
            <a:ext cx="2829236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5589" y="9967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mc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647935" y="959022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  <a:blipFill rotWithShape="0">
                <a:blip r:embed="rId4"/>
                <a:stretch>
                  <a:fillRect r="-1557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  <a:blipFill rotWithShape="0"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  <a:blipFill rotWithShape="0">
                <a:blip r:embed="rId6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  <a:blipFill rotWithShape="0">
                <a:blip r:embed="rId7"/>
                <a:stretch>
                  <a:fillRect r="-1475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53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178</Words>
  <Application>Microsoft Office PowerPoint</Application>
  <PresentationFormat>宽屏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Cambria Math</vt:lpstr>
      <vt:lpstr>Office 主题​​</vt:lpstr>
      <vt:lpstr>BESIII 主漂移室模拟真实化调试（tuning）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2018年9~12月的工作内容</dc:title>
  <dc:creator>童 孙</dc:creator>
  <cp:lastModifiedBy>孙 童</cp:lastModifiedBy>
  <cp:revision>62</cp:revision>
  <dcterms:created xsi:type="dcterms:W3CDTF">2018-12-28T09:45:04Z</dcterms:created>
  <dcterms:modified xsi:type="dcterms:W3CDTF">2019-07-11T05:14:45Z</dcterms:modified>
</cp:coreProperties>
</file>