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2" r:id="rId4"/>
    <p:sldId id="264" r:id="rId5"/>
    <p:sldId id="259" r:id="rId6"/>
    <p:sldId id="263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E1AE-00B6-4919-8D7C-28264E76A73F}" type="datetimeFigureOut">
              <a:rPr lang="zh-CN" altLang="en-US" smtClean="0"/>
              <a:t>2019/7/11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0592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E1AE-00B6-4919-8D7C-28264E76A73F}" type="datetimeFigureOut">
              <a:rPr lang="zh-CN" altLang="en-US" smtClean="0"/>
              <a:t>2019/7/11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7684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E1AE-00B6-4919-8D7C-28264E76A73F}" type="datetimeFigureOut">
              <a:rPr lang="zh-CN" altLang="en-US" smtClean="0"/>
              <a:t>2019/7/11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485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E1AE-00B6-4919-8D7C-28264E76A73F}" type="datetimeFigureOut">
              <a:rPr lang="zh-CN" altLang="en-US" smtClean="0"/>
              <a:t>2019/7/11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7608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E1AE-00B6-4919-8D7C-28264E76A73F}" type="datetimeFigureOut">
              <a:rPr lang="zh-CN" altLang="en-US" smtClean="0"/>
              <a:t>2019/7/11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1688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E1AE-00B6-4919-8D7C-28264E76A73F}" type="datetimeFigureOut">
              <a:rPr lang="zh-CN" altLang="en-US" smtClean="0"/>
              <a:t>2019/7/11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4799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E1AE-00B6-4919-8D7C-28264E76A73F}" type="datetimeFigureOut">
              <a:rPr lang="zh-CN" altLang="en-US" smtClean="0"/>
              <a:t>2019/7/11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9622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E1AE-00B6-4919-8D7C-28264E76A73F}" type="datetimeFigureOut">
              <a:rPr lang="zh-CN" altLang="en-US" smtClean="0"/>
              <a:t>2019/7/11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25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E1AE-00B6-4919-8D7C-28264E76A73F}" type="datetimeFigureOut">
              <a:rPr lang="zh-CN" altLang="en-US" smtClean="0"/>
              <a:t>2019/7/11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5160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E1AE-00B6-4919-8D7C-28264E76A73F}" type="datetimeFigureOut">
              <a:rPr lang="zh-CN" altLang="en-US" smtClean="0"/>
              <a:t>2019/7/11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0226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E1AE-00B6-4919-8D7C-28264E76A73F}" type="datetimeFigureOut">
              <a:rPr lang="zh-CN" altLang="en-US" smtClean="0"/>
              <a:t>2019/7/11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8300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0E1AE-00B6-4919-8D7C-28264E76A73F}" type="datetimeFigureOut">
              <a:rPr lang="zh-CN" altLang="en-US" smtClean="0"/>
              <a:t>2019/7/11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8519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F9C82198-3959-4045-A63B-196ABEBC63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0502" y="2434849"/>
            <a:ext cx="8348661" cy="1953345"/>
          </a:xfrm>
        </p:spPr>
        <p:txBody>
          <a:bodyPr>
            <a:normAutofit/>
          </a:bodyPr>
          <a:lstStyle/>
          <a:p>
            <a:r>
              <a:rPr lang="en-US" altLang="zh-CN" sz="4400" dirty="0">
                <a:solidFill>
                  <a:prstClr val="black"/>
                </a:solidFill>
              </a:rPr>
              <a:t>BESIII </a:t>
            </a:r>
            <a:r>
              <a:rPr lang="zh-CN" altLang="en-US" sz="4400" dirty="0">
                <a:solidFill>
                  <a:prstClr val="black"/>
                </a:solidFill>
              </a:rPr>
              <a:t>主漂移室模拟真实化调试（</a:t>
            </a:r>
            <a:r>
              <a:rPr lang="en-US" altLang="zh-CN" sz="4400" dirty="0">
                <a:solidFill>
                  <a:prstClr val="black"/>
                </a:solidFill>
              </a:rPr>
              <a:t>tuning</a:t>
            </a:r>
            <a:r>
              <a:rPr lang="zh-CN" altLang="en-US" sz="4400" dirty="0">
                <a:solidFill>
                  <a:prstClr val="black"/>
                </a:solidFill>
              </a:rPr>
              <a:t>）</a:t>
            </a:r>
            <a:r>
              <a:rPr lang="zh-CN" altLang="en-US" sz="4400" dirty="0"/>
              <a:t/>
            </a:r>
            <a:br>
              <a:rPr lang="zh-CN" altLang="en-US" sz="4400" dirty="0"/>
            </a:br>
            <a:endParaRPr lang="zh-CN" altLang="en-US" sz="4400" dirty="0"/>
          </a:p>
        </p:txBody>
      </p:sp>
      <p:sp>
        <p:nvSpPr>
          <p:cNvPr id="4" name="副标题 2">
            <a:extLst>
              <a:ext uri="{FF2B5EF4-FFF2-40B4-BE49-F238E27FC236}">
                <a16:creationId xmlns="" xmlns:a16="http://schemas.microsoft.com/office/drawing/2014/main" id="{4633D0FB-7C68-4224-8730-109B29BFEA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01850" y="5463910"/>
            <a:ext cx="1198887" cy="652685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zh-CN" altLang="en-US" sz="2800" dirty="0"/>
              <a:t>孙</a:t>
            </a:r>
            <a:r>
              <a:rPr lang="zh-CN" altLang="en-US" sz="2800" dirty="0" smtClean="0"/>
              <a:t>童</a:t>
            </a:r>
            <a:endParaRPr lang="en-US" altLang="zh-CN" sz="2800" dirty="0" smtClean="0"/>
          </a:p>
          <a:p>
            <a:pPr algn="l"/>
            <a:r>
              <a:rPr lang="en-US" altLang="zh-CN" sz="2800" dirty="0" smtClean="0"/>
              <a:t>2019/6/20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31069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737286" y="406912"/>
            <a:ext cx="85797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prstClr val="black"/>
                </a:solidFill>
                <a:latin typeface="Calibri Light" panose="020F0302020204030204"/>
                <a:cs typeface="+mj-cs"/>
              </a:rPr>
              <a:t>BESIII </a:t>
            </a:r>
            <a:r>
              <a:rPr lang="zh-CN" altLang="en-US" sz="2800" dirty="0">
                <a:solidFill>
                  <a:prstClr val="black"/>
                </a:solidFill>
                <a:latin typeface="Calibri Light" panose="020F0302020204030204"/>
                <a:cs typeface="+mj-cs"/>
              </a:rPr>
              <a:t>主漂移室模拟真实化</a:t>
            </a:r>
            <a:r>
              <a:rPr lang="zh-CN" altLang="en-US" sz="2800" dirty="0" smtClean="0">
                <a:solidFill>
                  <a:prstClr val="black"/>
                </a:solidFill>
                <a:latin typeface="Calibri Light" panose="020F0302020204030204"/>
                <a:cs typeface="+mj-cs"/>
              </a:rPr>
              <a:t>调试（</a:t>
            </a:r>
            <a:r>
              <a:rPr lang="en-US" altLang="zh-CN" sz="2800" dirty="0" smtClean="0">
                <a:solidFill>
                  <a:prstClr val="black"/>
                </a:solidFill>
                <a:latin typeface="Calibri Light" panose="020F0302020204030204"/>
                <a:cs typeface="+mj-cs"/>
              </a:rPr>
              <a:t>tuning</a:t>
            </a:r>
            <a:r>
              <a:rPr lang="zh-CN" altLang="en-US" sz="2800" dirty="0" smtClean="0">
                <a:solidFill>
                  <a:prstClr val="black"/>
                </a:solidFill>
                <a:latin typeface="Calibri Light" panose="020F0302020204030204"/>
                <a:cs typeface="+mj-cs"/>
              </a:rPr>
              <a:t>）</a:t>
            </a:r>
            <a:endParaRPr lang="zh-CN" altLang="en-US" sz="2800" dirty="0"/>
          </a:p>
        </p:txBody>
      </p:sp>
      <p:sp>
        <p:nvSpPr>
          <p:cNvPr id="13" name="矩形 12"/>
          <p:cNvSpPr/>
          <p:nvPr/>
        </p:nvSpPr>
        <p:spPr>
          <a:xfrm>
            <a:off x="625728" y="1001570"/>
            <a:ext cx="107297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dirty="0">
                <a:solidFill>
                  <a:srgbClr val="000000"/>
                </a:solidFill>
                <a:latin typeface="+mn-ea"/>
              </a:rPr>
              <a:t>调试</a:t>
            </a:r>
            <a:r>
              <a:rPr lang="zh-CN" altLang="en-US" sz="2000" dirty="0" smtClean="0">
                <a:solidFill>
                  <a:srgbClr val="000000"/>
                </a:solidFill>
                <a:latin typeface="+mn-ea"/>
              </a:rPr>
              <a:t>模拟</a:t>
            </a:r>
            <a:r>
              <a:rPr lang="zh-CN" altLang="en-US" sz="2000" dirty="0">
                <a:solidFill>
                  <a:srgbClr val="000000"/>
                </a:solidFill>
                <a:latin typeface="+mn-ea"/>
              </a:rPr>
              <a:t>的输入</a:t>
            </a:r>
            <a:r>
              <a:rPr lang="zh-CN" altLang="en-US" sz="2000" dirty="0" smtClean="0">
                <a:solidFill>
                  <a:srgbClr val="000000"/>
                </a:solidFill>
                <a:latin typeface="+mn-ea"/>
              </a:rPr>
              <a:t>参数</a:t>
            </a:r>
            <a:r>
              <a:rPr lang="zh-CN" altLang="en-US" sz="2000" dirty="0">
                <a:solidFill>
                  <a:srgbClr val="000000"/>
                </a:solidFill>
                <a:latin typeface="+mn-ea"/>
              </a:rPr>
              <a:t>（</a:t>
            </a:r>
            <a:r>
              <a:rPr lang="zh-CN" altLang="en-US" sz="2000" dirty="0" smtClean="0"/>
              <a:t>击中</a:t>
            </a:r>
            <a:r>
              <a:rPr lang="zh-CN" altLang="en-US" sz="2000" dirty="0"/>
              <a:t>效率和空间</a:t>
            </a:r>
            <a:r>
              <a:rPr lang="zh-CN" altLang="en-US" sz="2000" dirty="0" smtClean="0"/>
              <a:t>分辨参数）</a:t>
            </a:r>
            <a:r>
              <a:rPr lang="en-US" altLang="zh-CN" sz="2000" dirty="0" smtClean="0">
                <a:solidFill>
                  <a:srgbClr val="000000"/>
                </a:solidFill>
                <a:latin typeface="+mn-ea"/>
              </a:rPr>
              <a:t>,</a:t>
            </a:r>
            <a:r>
              <a:rPr lang="zh-CN" altLang="en-US" sz="2000" dirty="0" smtClean="0">
                <a:solidFill>
                  <a:srgbClr val="000000"/>
                </a:solidFill>
                <a:latin typeface="+mn-ea"/>
              </a:rPr>
              <a:t>使得</a:t>
            </a:r>
            <a:r>
              <a:rPr lang="zh-CN" altLang="en-US" sz="2000" dirty="0">
                <a:solidFill>
                  <a:srgbClr val="000000"/>
                </a:solidFill>
                <a:latin typeface="+mn-ea"/>
              </a:rPr>
              <a:t>模拟产生的数据与真实数据更为</a:t>
            </a:r>
            <a:r>
              <a:rPr lang="zh-CN" altLang="en-US" sz="2000" dirty="0" smtClean="0">
                <a:solidFill>
                  <a:srgbClr val="000000"/>
                </a:solidFill>
                <a:latin typeface="+mn-ea"/>
              </a:rPr>
              <a:t>接近。</a:t>
            </a:r>
            <a:r>
              <a:rPr lang="zh-CN" altLang="en-US" sz="2000" dirty="0" smtClean="0">
                <a:latin typeface="+mn-ea"/>
              </a:rPr>
              <a:t> </a:t>
            </a:r>
            <a:r>
              <a:rPr lang="zh-CN" altLang="en-US" dirty="0"/>
              <a:t/>
            </a:r>
            <a:br>
              <a:rPr lang="zh-CN" altLang="en-US" dirty="0"/>
            </a:b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/>
              <p:cNvSpPr txBox="1"/>
              <p:nvPr/>
            </p:nvSpPr>
            <p:spPr>
              <a:xfrm>
                <a:off x="757260" y="1564884"/>
                <a:ext cx="2320892" cy="3271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h𝑖𝑡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 </m:t>
                    </m:r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h𝑖𝑡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/</m:t>
                    </m:r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𝑒𝑥𝑝𝑒𝑐𝑡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" name="文本框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260" y="1564884"/>
                <a:ext cx="2320892" cy="327141"/>
              </a:xfrm>
              <a:prstGeom prst="rect">
                <a:avLst/>
              </a:prstGeom>
              <a:blipFill rotWithShape="0">
                <a:blip r:embed="rId2"/>
                <a:stretch>
                  <a:fillRect l="-5512" t="-9434" b="-3018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/>
              <p:cNvSpPr txBox="1"/>
              <p:nvPr/>
            </p:nvSpPr>
            <p:spPr>
              <a:xfrm>
                <a:off x="757260" y="3525270"/>
                <a:ext cx="2039469" cy="2992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dirty="0" smtClean="0"/>
                  <a:t>r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𝑑𝑟𝑖𝑓𝑡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−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𝑑𝑜𝑐𝑎</m:t>
                        </m:r>
                      </m:sub>
                    </m:sSub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4" name="文本框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260" y="3525270"/>
                <a:ext cx="2039469" cy="299249"/>
              </a:xfrm>
              <a:prstGeom prst="rect">
                <a:avLst/>
              </a:prstGeom>
              <a:blipFill rotWithShape="0">
                <a:blip r:embed="rId3"/>
                <a:stretch>
                  <a:fillRect l="-6269" t="-24490" r="-1493" b="-4285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/>
              <p:cNvSpPr txBox="1"/>
              <p:nvPr/>
            </p:nvSpPr>
            <p:spPr>
              <a:xfrm>
                <a:off x="777234" y="3983139"/>
                <a:ext cx="62865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/>
                  <a:t>需要</a:t>
                </a:r>
                <a:r>
                  <a:rPr lang="zh-CN" altLang="en-US" dirty="0" smtClean="0"/>
                  <a:t>调试的空间分辨对应六个参数</a:t>
                </a:r>
                <a:r>
                  <a:rPr lang="en-US" altLang="zh-CN" dirty="0" smtClean="0"/>
                  <a:t>( </a:t>
                </a:r>
                <a:r>
                  <a:rPr lang="en-US" altLang="zh-CN" i="1" dirty="0" err="1"/>
                  <a:t>R</a:t>
                </a:r>
                <a:r>
                  <a:rPr lang="en-US" altLang="zh-CN" i="1" dirty="0" err="1" smtClean="0"/>
                  <a:t>atio</a:t>
                </a:r>
                <a:r>
                  <a:rPr lang="en-US" altLang="zh-CN" dirty="0" err="1" smtClean="0"/>
                  <a:t>,</a:t>
                </a:r>
                <a:r>
                  <a:rPr lang="en-US" altLang="zh-CN" i="1" dirty="0" err="1" smtClean="0"/>
                  <a:t>f</a:t>
                </a:r>
                <a:r>
                  <a:rPr lang="en-US" altLang="zh-CN" dirty="0" smtClean="0"/>
                  <a:t> ,</a:t>
                </a:r>
                <a14:m>
                  <m:oMath xmlns:m="http://schemas.openxmlformats.org/officeDocument/2006/math"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CN" dirty="0" smtClean="0"/>
                  <a:t>)</a:t>
                </a:r>
                <a:r>
                  <a:rPr lang="zh-CN" altLang="en-US" dirty="0" smtClean="0"/>
                  <a:t>。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34" y="3983139"/>
                <a:ext cx="6286529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775" t="-13115" b="-2623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/>
              <p:cNvSpPr txBox="1"/>
              <p:nvPr/>
            </p:nvSpPr>
            <p:spPr>
              <a:xfrm>
                <a:off x="1551575" y="3014717"/>
                <a:ext cx="43411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 smtClean="0"/>
                  <a:t>击中效率与</a:t>
                </a:r>
                <a:r>
                  <a:rPr lang="en-US" altLang="zh-CN" i="1" dirty="0" smtClean="0"/>
                  <a:t>layer</a:t>
                </a:r>
                <a:r>
                  <a:rPr lang="zh-CN" altLang="en-US" dirty="0"/>
                  <a:t>，</a:t>
                </a:r>
                <a:r>
                  <a:rPr lang="en-US" altLang="zh-CN" i="1" dirty="0" err="1" smtClean="0"/>
                  <a:t>doca</a:t>
                </a:r>
                <a:r>
                  <a:rPr lang="zh-CN" altLang="en-US" i="1" dirty="0" smtClean="0"/>
                  <a:t> ，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zh-CN" altLang="en-US" i="1" dirty="0" smtClean="0"/>
                  <a:t>，</a:t>
                </a:r>
                <a:r>
                  <a:rPr lang="en-US" altLang="zh-CN" i="1" dirty="0" smtClean="0"/>
                  <a:t>cell </a:t>
                </a:r>
                <a:r>
                  <a:rPr lang="zh-CN" altLang="en-US" dirty="0"/>
                  <a:t>有关</a:t>
                </a:r>
                <a:endParaRPr lang="zh-CN" altLang="en-US" i="1" dirty="0"/>
              </a:p>
            </p:txBody>
          </p:sp>
        </mc:Choice>
        <mc:Fallback xmlns=""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1575" y="3014717"/>
                <a:ext cx="4341125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1264" t="-15000" r="-421" b="-28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/>
              <p:cNvSpPr txBox="1"/>
              <p:nvPr/>
            </p:nvSpPr>
            <p:spPr>
              <a:xfrm>
                <a:off x="1636765" y="2466467"/>
                <a:ext cx="3527953" cy="4068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𝑛𝑒𝑥𝑡𝑆𝑖𝑚𝐼𝑛𝑝𝑢𝑡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b="0" i="1" smtClean="0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𝑠𝑖𝑚𝐼𝑛𝑝𝑢𝑡</m:t>
                        </m:r>
                      </m:sub>
                    </m:sSub>
                  </m:oMath>
                </a14:m>
                <a:r>
                  <a:rPr lang="zh-CN" alt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altLang="zh-CN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altLang="zh-CN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US" altLang="zh-CN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𝑑𝑎𝑡𝑎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US" altLang="zh-CN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𝑠𝑖𝑚𝑅𝑒𝑠𝑢𝑙𝑡</m:t>
                            </m:r>
                          </m:sub>
                        </m:sSub>
                      </m:den>
                    </m:f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6765" y="2466467"/>
                <a:ext cx="3527953" cy="406843"/>
              </a:xfrm>
              <a:prstGeom prst="rect">
                <a:avLst/>
              </a:prstGeom>
              <a:blipFill rotWithShape="0">
                <a:blip r:embed="rId6"/>
                <a:stretch>
                  <a:fillRect l="-1727" r="-518" b="-1363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文本框 8"/>
          <p:cNvSpPr txBox="1"/>
          <p:nvPr/>
        </p:nvSpPr>
        <p:spPr>
          <a:xfrm>
            <a:off x="1082765" y="2032192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dirty="0" smtClean="0"/>
              <a:t>调试方法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1102738" y="4358653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dirty="0" smtClean="0"/>
              <a:t>调试方法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/>
              <p:cNvSpPr txBox="1"/>
              <p:nvPr/>
            </p:nvSpPr>
            <p:spPr>
              <a:xfrm>
                <a:off x="1656739" y="6201504"/>
                <a:ext cx="4012445" cy="2984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 i="1">
                              <a:latin typeface="Cambria Math" panose="02040503050406030204" pitchFamily="18" charset="0"/>
                            </a:rPr>
                            <m:t>next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𝑖𝑛𝑝𝑢𝑡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𝑑𝑎𝑡𝑎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𝑠𝑖𝑚𝑅𝑒𝑠𝑢𝑙𝑡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×0.5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0" name="文本框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6739" y="6201504"/>
                <a:ext cx="4012445" cy="298415"/>
              </a:xfrm>
              <a:prstGeom prst="rect">
                <a:avLst/>
              </a:prstGeom>
              <a:blipFill rotWithShape="0">
                <a:blip r:embed="rId7"/>
                <a:stretch>
                  <a:fillRect l="-1672" r="-1064" b="-265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/>
              <p:cNvSpPr txBox="1"/>
              <p:nvPr/>
            </p:nvSpPr>
            <p:spPr>
              <a:xfrm>
                <a:off x="1669004" y="5312351"/>
                <a:ext cx="7099829" cy="3013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zh-CN" altLang="en-US" dirty="0" smtClean="0"/>
                  <a:t>先</a:t>
                </a:r>
                <a14:m>
                  <m:oMath xmlns:m="http://schemas.openxmlformats.org/officeDocument/2006/math">
                    <m:r>
                      <a:rPr lang="zh-CN" altLang="en-US" i="1">
                        <a:latin typeface="Cambria Math" panose="02040503050406030204" pitchFamily="18" charset="0"/>
                      </a:rPr>
                      <m:t>调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i="1">
                        <a:latin typeface="Cambria Math" panose="02040503050406030204" pitchFamily="18" charset="0"/>
                      </a:rPr>
                      <m:t>Ratio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zh-CN" altLang="en-US" dirty="0" smtClean="0">
                    <a:latin typeface="Cambria Math" panose="02040503050406030204" pitchFamily="18" charset="0"/>
                  </a:rPr>
                  <a:t>，参数</a:t>
                </a:r>
                <a14:m>
                  <m:oMath xmlns:m="http://schemas.openxmlformats.org/officeDocument/2006/math">
                    <m:r>
                      <a:rPr lang="zh-CN" altLang="en-US" i="1" dirty="0">
                        <a:latin typeface="Cambria Math" panose="02040503050406030204" pitchFamily="18" charset="0"/>
                      </a:rPr>
                      <m:t>调试公式</m:t>
                    </m:r>
                    <m:r>
                      <a:rPr lang="zh-CN" altLang="en-US" i="1" dirty="0" smtClean="0">
                        <a:latin typeface="Cambria Math" panose="02040503050406030204" pitchFamily="18" charset="0"/>
                      </a:rPr>
                      <m:t>：</m:t>
                    </m:r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i="1">
                            <a:latin typeface="Cambria Math" panose="02040503050406030204" pitchFamily="18" charset="0"/>
                          </a:rPr>
                          <m:t>next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𝑖𝑛𝑝𝑢𝑡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𝑑𝑎𝑡𝑎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𝑠𝑖𝑚𝑅𝑒𝑠𝑢𝑙𝑡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×0.5</m:t>
                    </m:r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2" name="文本框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9004" y="5312351"/>
                <a:ext cx="7099829" cy="301301"/>
              </a:xfrm>
              <a:prstGeom prst="rect">
                <a:avLst/>
              </a:prstGeom>
              <a:blipFill rotWithShape="0">
                <a:blip r:embed="rId8"/>
                <a:stretch>
                  <a:fillRect l="-2062" t="-30000" r="-515" b="-34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矩形 1"/>
              <p:cNvSpPr/>
              <p:nvPr/>
            </p:nvSpPr>
            <p:spPr>
              <a:xfrm>
                <a:off x="1571549" y="5731177"/>
                <a:ext cx="550727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dirty="0">
                    <a:latin typeface="Cambria Math" panose="02040503050406030204" pitchFamily="18" charset="0"/>
                  </a:rPr>
                  <a:t>再</a:t>
                </a:r>
                <a:r>
                  <a:rPr lang="zh-CN" altLang="en-US" dirty="0" smtClean="0">
                    <a:latin typeface="Cambria Math" panose="02040503050406030204" pitchFamily="18" charset="0"/>
                  </a:rPr>
                  <a:t>调</a:t>
                </a:r>
                <a:r>
                  <a:rPr lang="en-US" altLang="zh-CN" dirty="0" err="1" smtClean="0">
                    <a:latin typeface="Cambria Math" panose="02040503050406030204" pitchFamily="18" charset="0"/>
                  </a:rPr>
                  <a:t>HitOnTrk</a:t>
                </a:r>
                <a:r>
                  <a:rPr lang="zh-CN" altLang="en-US" dirty="0" smtClean="0">
                    <a:latin typeface="Cambria Math" panose="02040503050406030204" pitchFamily="18" charset="0"/>
                  </a:rPr>
                  <a:t>的双</a:t>
                </a:r>
                <a:r>
                  <a:rPr lang="zh-CN" altLang="en-US" dirty="0">
                    <a:latin typeface="Cambria Math" panose="02040503050406030204" pitchFamily="18" charset="0"/>
                  </a:rPr>
                  <a:t>高斯的五个参数</a:t>
                </a:r>
                <a:r>
                  <a:rPr lang="en-US" altLang="zh-CN" dirty="0" smtClean="0"/>
                  <a:t>(</a:t>
                </a:r>
                <a:r>
                  <a:rPr lang="en-US" altLang="zh-CN" i="1" dirty="0" smtClean="0"/>
                  <a:t>f</a:t>
                </a:r>
                <a:r>
                  <a:rPr lang="en-US" altLang="zh-CN" dirty="0" smtClean="0"/>
                  <a:t> </a:t>
                </a:r>
                <a:r>
                  <a:rPr lang="en-US" altLang="zh-CN" dirty="0"/>
                  <a:t>,</a:t>
                </a:r>
                <a14:m>
                  <m:oMath xmlns:m="http://schemas.openxmlformats.org/officeDocument/2006/math">
                    <m:r>
                      <a:rPr lang="en-US" altLang="zh-CN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CN" dirty="0"/>
                  <a:t>) </a:t>
                </a:r>
                <a:r>
                  <a:rPr lang="zh-CN" altLang="en-US" dirty="0">
                    <a:latin typeface="Cambria Math" panose="02040503050406030204" pitchFamily="18" charset="0"/>
                  </a:rPr>
                  <a:t>。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2" name="矩形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1549" y="5731177"/>
                <a:ext cx="5507277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997" t="-13115" b="-2623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矩形 13"/>
          <p:cNvSpPr/>
          <p:nvPr/>
        </p:nvSpPr>
        <p:spPr>
          <a:xfrm>
            <a:off x="1609834" y="4796642"/>
            <a:ext cx="86056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Ratio:</a:t>
            </a:r>
            <a:r>
              <a:rPr lang="zh-CN" altLang="en-US" dirty="0"/>
              <a:t>用于径迹参数计算的测量</a:t>
            </a:r>
            <a:r>
              <a:rPr lang="zh-CN" altLang="en-US" dirty="0" smtClean="0"/>
              <a:t>点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HitOnTrk</a:t>
            </a:r>
            <a:r>
              <a:rPr lang="en-US" altLang="zh-CN" dirty="0" smtClean="0"/>
              <a:t>)</a:t>
            </a:r>
            <a:r>
              <a:rPr lang="zh-CN" altLang="en-US" dirty="0" smtClean="0"/>
              <a:t>的</a:t>
            </a:r>
            <a:r>
              <a:rPr lang="zh-CN" altLang="en-US" dirty="0"/>
              <a:t>残差分布占原始残差分布的比重。</a:t>
            </a:r>
          </a:p>
        </p:txBody>
      </p:sp>
    </p:spTree>
    <p:extLst>
      <p:ext uri="{BB962C8B-B14F-4D97-AF65-F5344CB8AC3E}">
        <p14:creationId xmlns:p14="http://schemas.microsoft.com/office/powerpoint/2010/main" val="232541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737286" y="406912"/>
            <a:ext cx="85797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prstClr val="black"/>
                </a:solidFill>
                <a:latin typeface="Calibri Light" panose="020F0302020204030204"/>
                <a:cs typeface="+mj-cs"/>
              </a:rPr>
              <a:t>BESIII </a:t>
            </a:r>
            <a:r>
              <a:rPr lang="zh-CN" altLang="en-US" sz="2800" dirty="0">
                <a:solidFill>
                  <a:prstClr val="black"/>
                </a:solidFill>
                <a:latin typeface="Calibri Light" panose="020F0302020204030204"/>
                <a:cs typeface="+mj-cs"/>
              </a:rPr>
              <a:t>主漂移室模拟真实化</a:t>
            </a:r>
            <a:r>
              <a:rPr lang="zh-CN" altLang="en-US" sz="2800" dirty="0" smtClean="0">
                <a:solidFill>
                  <a:prstClr val="black"/>
                </a:solidFill>
                <a:latin typeface="Calibri Light" panose="020F0302020204030204"/>
                <a:cs typeface="+mj-cs"/>
              </a:rPr>
              <a:t>调试（</a:t>
            </a:r>
            <a:r>
              <a:rPr lang="en-US" altLang="zh-CN" sz="2800" dirty="0" smtClean="0">
                <a:solidFill>
                  <a:prstClr val="black"/>
                </a:solidFill>
                <a:latin typeface="Calibri Light" panose="020F0302020204030204"/>
                <a:cs typeface="+mj-cs"/>
              </a:rPr>
              <a:t>tuning</a:t>
            </a:r>
            <a:r>
              <a:rPr lang="zh-CN" altLang="en-US" sz="2800" dirty="0" smtClean="0">
                <a:solidFill>
                  <a:prstClr val="black"/>
                </a:solidFill>
                <a:latin typeface="Calibri Light" panose="020F0302020204030204"/>
                <a:cs typeface="+mj-cs"/>
              </a:rPr>
              <a:t>）</a:t>
            </a:r>
            <a:endParaRPr lang="zh-CN" altLang="en-US" sz="2800" dirty="0"/>
          </a:p>
        </p:txBody>
      </p:sp>
      <p:sp>
        <p:nvSpPr>
          <p:cNvPr id="7" name="文本框 6"/>
          <p:cNvSpPr txBox="1"/>
          <p:nvPr/>
        </p:nvSpPr>
        <p:spPr>
          <a:xfrm>
            <a:off x="4546130" y="3125675"/>
            <a:ext cx="1184427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dirty="0" smtClean="0"/>
              <a:t>Simulation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4343658" y="4124425"/>
            <a:ext cx="1589371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/>
              <a:t>Reconstruction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1944389" y="4124425"/>
            <a:ext cx="2092411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/>
              <a:t>Tuning  parameters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4452995" y="5235703"/>
            <a:ext cx="1370696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dirty="0" smtClean="0"/>
              <a:t>Tuning code 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6310170" y="3601094"/>
            <a:ext cx="613718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/>
              <a:t>data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737286" y="1354794"/>
            <a:ext cx="1035908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dirty="0" smtClean="0">
                <a:solidFill>
                  <a:srgbClr val="000000"/>
                </a:solidFill>
                <a:latin typeface="+mn-ea"/>
              </a:rPr>
              <a:t>调试流程</a:t>
            </a:r>
            <a:r>
              <a:rPr lang="zh-CN" altLang="en-US" dirty="0"/>
              <a:t/>
            </a:r>
            <a:br>
              <a:rPr lang="zh-CN" altLang="en-US" dirty="0"/>
            </a:br>
            <a:endParaRPr lang="zh-CN" altLang="en-US" dirty="0"/>
          </a:p>
        </p:txBody>
      </p:sp>
      <p:cxnSp>
        <p:nvCxnSpPr>
          <p:cNvPr id="3" name="直接连接符 2"/>
          <p:cNvCxnSpPr>
            <a:stCxn id="7" idx="2"/>
            <a:endCxn id="8" idx="0"/>
          </p:cNvCxnSpPr>
          <p:nvPr/>
        </p:nvCxnSpPr>
        <p:spPr>
          <a:xfrm>
            <a:off x="5138344" y="3495007"/>
            <a:ext cx="0" cy="6294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箭头连接符 4"/>
          <p:cNvCxnSpPr>
            <a:stCxn id="8" idx="2"/>
            <a:endCxn id="11" idx="0"/>
          </p:cNvCxnSpPr>
          <p:nvPr/>
        </p:nvCxnSpPr>
        <p:spPr>
          <a:xfrm flipH="1">
            <a:off x="5138343" y="4493757"/>
            <a:ext cx="1" cy="7419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肘形连接符 15"/>
          <p:cNvCxnSpPr>
            <a:stCxn id="12" idx="2"/>
            <a:endCxn id="8" idx="3"/>
          </p:cNvCxnSpPr>
          <p:nvPr/>
        </p:nvCxnSpPr>
        <p:spPr>
          <a:xfrm rot="5400000">
            <a:off x="6105697" y="3797758"/>
            <a:ext cx="338665" cy="684000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肘形连接符 17"/>
          <p:cNvCxnSpPr>
            <a:stCxn id="11" idx="1"/>
            <a:endCxn id="10" idx="2"/>
          </p:cNvCxnSpPr>
          <p:nvPr/>
        </p:nvCxnSpPr>
        <p:spPr>
          <a:xfrm rot="10800000">
            <a:off x="2990595" y="4493757"/>
            <a:ext cx="1462400" cy="926612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肘形连接符 21"/>
          <p:cNvCxnSpPr>
            <a:stCxn id="10" idx="0"/>
            <a:endCxn id="7" idx="0"/>
          </p:cNvCxnSpPr>
          <p:nvPr/>
        </p:nvCxnSpPr>
        <p:spPr>
          <a:xfrm rot="5400000" flipH="1" flipV="1">
            <a:off x="3565094" y="2551176"/>
            <a:ext cx="998750" cy="2147749"/>
          </a:xfrm>
          <a:prstGeom prst="bentConnector3">
            <a:avLst>
              <a:gd name="adj1" fmla="val 122889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矩形 35"/>
          <p:cNvSpPr/>
          <p:nvPr/>
        </p:nvSpPr>
        <p:spPr>
          <a:xfrm>
            <a:off x="7286094" y="3601093"/>
            <a:ext cx="40257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Data :  180526-180601 </a:t>
            </a:r>
            <a:r>
              <a:rPr lang="en-US" altLang="zh-CN" dirty="0" err="1" smtClean="0"/>
              <a:t>jpsi</a:t>
            </a:r>
            <a:r>
              <a:rPr lang="en-US" altLang="zh-CN" dirty="0" smtClean="0"/>
              <a:t> 55861_56042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    </a:t>
            </a:r>
            <a:r>
              <a:rPr lang="en-US" altLang="zh-CN" dirty="0" err="1" smtClean="0"/>
              <a:t>Bhabha</a:t>
            </a:r>
            <a:r>
              <a:rPr lang="zh-CN" altLang="en-US" dirty="0" smtClean="0"/>
              <a:t>事例（调试桶部）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1814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03654" y="749643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相邻两次调试后击中效率</a:t>
            </a:r>
            <a:r>
              <a:rPr lang="zh-CN" altLang="en-US" dirty="0"/>
              <a:t>参数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4495" y="290715"/>
            <a:ext cx="3458058" cy="646837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9945" y="290715"/>
            <a:ext cx="3343742" cy="6430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16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="" xmlns:a16="http://schemas.microsoft.com/office/drawing/2014/main" id="{7D1DAC40-1334-463C-ADA2-7393AF64442B}"/>
              </a:ext>
            </a:extLst>
          </p:cNvPr>
          <p:cNvSpPr/>
          <p:nvPr/>
        </p:nvSpPr>
        <p:spPr>
          <a:xfrm>
            <a:off x="802351" y="316299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/>
              <a:t>目前结果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8123" y="713837"/>
            <a:ext cx="8240275" cy="5858693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514026" y="1112109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最内层调试之前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5626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="" xmlns:a16="http://schemas.microsoft.com/office/drawing/2014/main" id="{7D1DAC40-1334-463C-ADA2-7393AF64442B}"/>
              </a:ext>
            </a:extLst>
          </p:cNvPr>
          <p:cNvSpPr/>
          <p:nvPr/>
        </p:nvSpPr>
        <p:spPr>
          <a:xfrm>
            <a:off x="802351" y="316299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/>
              <a:t>目前结果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8123" y="878985"/>
            <a:ext cx="8087854" cy="5792008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32794" y="1227438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最内层调试之后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6462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1539" y="58807"/>
            <a:ext cx="2731987" cy="661856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5285" y="0"/>
            <a:ext cx="2829236" cy="6858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955589" y="99677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mc</a:t>
            </a: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6647935" y="959022"/>
            <a:ext cx="599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data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矩形 7"/>
              <p:cNvSpPr/>
              <p:nvPr/>
            </p:nvSpPr>
            <p:spPr>
              <a:xfrm>
                <a:off x="3231511" y="58807"/>
                <a:ext cx="741898" cy="4260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CN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altLang="zh-C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𝑒𝑥𝑝𝑒𝑐𝑡</m:t>
                          </m:r>
                        </m:sub>
                        <m:sup/>
                      </m:sSubSup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8" name="矩形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1511" y="58807"/>
                <a:ext cx="741898" cy="426079"/>
              </a:xfrm>
              <a:prstGeom prst="rect">
                <a:avLst/>
              </a:prstGeom>
              <a:blipFill rotWithShape="0">
                <a:blip r:embed="rId4"/>
                <a:stretch>
                  <a:fillRect r="-15574" b="-571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矩形 8"/>
              <p:cNvSpPr/>
              <p:nvPr/>
            </p:nvSpPr>
            <p:spPr>
              <a:xfrm>
                <a:off x="4357978" y="41188"/>
                <a:ext cx="637995" cy="4088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CN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altLang="zh-C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h𝑖𝑡</m:t>
                          </m:r>
                        </m:sub>
                        <m:sup/>
                      </m:sSubSup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9" name="矩形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7978" y="41188"/>
                <a:ext cx="637995" cy="408830"/>
              </a:xfrm>
              <a:prstGeom prst="rect">
                <a:avLst/>
              </a:prstGeom>
              <a:blipFill rotWithShape="0">
                <a:blip r:embed="rId5"/>
                <a:stretch>
                  <a:fillRect b="-44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矩形 9"/>
              <p:cNvSpPr/>
              <p:nvPr/>
            </p:nvSpPr>
            <p:spPr>
              <a:xfrm>
                <a:off x="9906162" y="144161"/>
                <a:ext cx="637995" cy="4088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CN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altLang="zh-C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h𝑖𝑡</m:t>
                          </m:r>
                        </m:sub>
                        <m:sup/>
                      </m:sSubSup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0" name="矩形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162" y="144161"/>
                <a:ext cx="637995" cy="408830"/>
              </a:xfrm>
              <a:prstGeom prst="rect">
                <a:avLst/>
              </a:prstGeom>
              <a:blipFill rotWithShape="0">
                <a:blip r:embed="rId6"/>
                <a:stretch>
                  <a:fillRect b="-44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矩形 10"/>
              <p:cNvSpPr/>
              <p:nvPr/>
            </p:nvSpPr>
            <p:spPr>
              <a:xfrm>
                <a:off x="8838954" y="126912"/>
                <a:ext cx="741898" cy="4260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CN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altLang="zh-C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𝑒𝑥𝑝𝑒𝑐𝑡</m:t>
                          </m:r>
                        </m:sub>
                        <m:sup/>
                      </m:sSubSup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1" name="矩形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8954" y="126912"/>
                <a:ext cx="741898" cy="426079"/>
              </a:xfrm>
              <a:prstGeom prst="rect">
                <a:avLst/>
              </a:prstGeom>
              <a:blipFill rotWithShape="0">
                <a:blip r:embed="rId7"/>
                <a:stretch>
                  <a:fillRect r="-14754" b="-571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2869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7916" y="0"/>
            <a:ext cx="2871576" cy="68580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5285" y="0"/>
            <a:ext cx="2829236" cy="6858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955589" y="99677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mc</a:t>
            </a: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6647935" y="959022"/>
            <a:ext cx="599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data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矩形 7"/>
              <p:cNvSpPr/>
              <p:nvPr/>
            </p:nvSpPr>
            <p:spPr>
              <a:xfrm>
                <a:off x="3231511" y="58807"/>
                <a:ext cx="741898" cy="4260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CN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altLang="zh-C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𝑒𝑥𝑝𝑒𝑐𝑡</m:t>
                          </m:r>
                        </m:sub>
                        <m:sup/>
                      </m:sSubSup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8" name="矩形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1511" y="58807"/>
                <a:ext cx="741898" cy="426079"/>
              </a:xfrm>
              <a:prstGeom prst="rect">
                <a:avLst/>
              </a:prstGeom>
              <a:blipFill rotWithShape="0">
                <a:blip r:embed="rId4"/>
                <a:stretch>
                  <a:fillRect r="-15574" b="-571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矩形 8"/>
              <p:cNvSpPr/>
              <p:nvPr/>
            </p:nvSpPr>
            <p:spPr>
              <a:xfrm>
                <a:off x="4357978" y="41188"/>
                <a:ext cx="637995" cy="4088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CN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altLang="zh-C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h𝑖𝑡</m:t>
                          </m:r>
                        </m:sub>
                        <m:sup/>
                      </m:sSubSup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9" name="矩形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7978" y="41188"/>
                <a:ext cx="637995" cy="408830"/>
              </a:xfrm>
              <a:prstGeom prst="rect">
                <a:avLst/>
              </a:prstGeom>
              <a:blipFill rotWithShape="0">
                <a:blip r:embed="rId5"/>
                <a:stretch>
                  <a:fillRect b="-44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矩形 9"/>
              <p:cNvSpPr/>
              <p:nvPr/>
            </p:nvSpPr>
            <p:spPr>
              <a:xfrm>
                <a:off x="9906162" y="144161"/>
                <a:ext cx="637995" cy="4088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CN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altLang="zh-C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h𝑖𝑡</m:t>
                          </m:r>
                        </m:sub>
                        <m:sup/>
                      </m:sSubSup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0" name="矩形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162" y="144161"/>
                <a:ext cx="637995" cy="408830"/>
              </a:xfrm>
              <a:prstGeom prst="rect">
                <a:avLst/>
              </a:prstGeom>
              <a:blipFill rotWithShape="0">
                <a:blip r:embed="rId6"/>
                <a:stretch>
                  <a:fillRect b="-44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矩形 10"/>
              <p:cNvSpPr/>
              <p:nvPr/>
            </p:nvSpPr>
            <p:spPr>
              <a:xfrm>
                <a:off x="8838954" y="126912"/>
                <a:ext cx="741898" cy="4260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CN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altLang="zh-C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𝑒𝑥𝑝𝑒𝑐𝑡</m:t>
                          </m:r>
                        </m:sub>
                        <m:sup/>
                      </m:sSubSup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1" name="矩形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8954" y="126912"/>
                <a:ext cx="741898" cy="426079"/>
              </a:xfrm>
              <a:prstGeom prst="rect">
                <a:avLst/>
              </a:prstGeom>
              <a:blipFill rotWithShape="0">
                <a:blip r:embed="rId7"/>
                <a:stretch>
                  <a:fillRect r="-14754" b="-571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4537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1263</TotalTime>
  <Words>178</Words>
  <Application>Microsoft Office PowerPoint</Application>
  <PresentationFormat>宽屏</PresentationFormat>
  <Paragraphs>42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宋体</vt:lpstr>
      <vt:lpstr>Arial</vt:lpstr>
      <vt:lpstr>Calibri</vt:lpstr>
      <vt:lpstr>Calibri Light</vt:lpstr>
      <vt:lpstr>Cambria Math</vt:lpstr>
      <vt:lpstr>Office 主题​​</vt:lpstr>
      <vt:lpstr>BESIII 主漂移室模拟真实化调试（tuning）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2018年9~12月的工作内容</dc:title>
  <dc:creator>童 孙</dc:creator>
  <cp:lastModifiedBy>孙 童</cp:lastModifiedBy>
  <cp:revision>62</cp:revision>
  <dcterms:created xsi:type="dcterms:W3CDTF">2018-12-28T09:45:04Z</dcterms:created>
  <dcterms:modified xsi:type="dcterms:W3CDTF">2019-07-11T05:14:45Z</dcterms:modified>
</cp:coreProperties>
</file>