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70" r:id="rId14"/>
    <p:sldId id="271" r:id="rId15"/>
    <p:sldId id="269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0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176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4CA6-47B4-4689-A064-30FC169B9A7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4334-3930-4046-983E-D92D49A0C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155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4CA6-47B4-4689-A064-30FC169B9A7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4334-3930-4046-983E-D92D49A0C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0803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4CA6-47B4-4689-A064-30FC169B9A7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4334-3930-4046-983E-D92D49A0C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90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4CA6-47B4-4689-A064-30FC169B9A7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4334-3930-4046-983E-D92D49A0C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7369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4CA6-47B4-4689-A064-30FC169B9A7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4334-3930-4046-983E-D92D49A0C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236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4CA6-47B4-4689-A064-30FC169B9A7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4334-3930-4046-983E-D92D49A0C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386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4CA6-47B4-4689-A064-30FC169B9A7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4334-3930-4046-983E-D92D49A0C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0333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4CA6-47B4-4689-A064-30FC169B9A7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4334-3930-4046-983E-D92D49A0C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5335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4CA6-47B4-4689-A064-30FC169B9A7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4334-3930-4046-983E-D92D49A0C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27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4CA6-47B4-4689-A064-30FC169B9A7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4334-3930-4046-983E-D92D49A0C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5544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4CA6-47B4-4689-A064-30FC169B9A7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4334-3930-4046-983E-D92D49A0C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297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74CA6-47B4-4689-A064-30FC169B9A7F}" type="datetimeFigureOut">
              <a:rPr lang="zh-CN" altLang="en-US" smtClean="0"/>
              <a:t>2019/7/11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E4334-3930-4046-983E-D92D49A0C6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7508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CGEM</a:t>
            </a:r>
            <a:r>
              <a:rPr lang="zh-CN" altLang="en-US" dirty="0"/>
              <a:t>探测器刻度和校准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40998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Alignment methods</a:t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528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Update of Geometry Service</a:t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New classes was added: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-</a:t>
            </a:r>
            <a:r>
              <a:rPr lang="en-US" altLang="zh-CN" dirty="0" err="1" smtClean="0"/>
              <a:t>StraightLine</a:t>
            </a:r>
            <a:r>
              <a:rPr lang="en-US" altLang="zh-CN" dirty="0"/>
              <a:t>: to provide straight line track related calculations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-</a:t>
            </a:r>
            <a:r>
              <a:rPr lang="en-US" altLang="zh-CN" dirty="0" err="1" smtClean="0"/>
              <a:t>CgemGeoAlign</a:t>
            </a:r>
            <a:r>
              <a:rPr lang="en-US" altLang="zh-CN" dirty="0"/>
              <a:t>: to provide geometry calculations and </a:t>
            </a:r>
            <a:r>
              <a:rPr lang="en-US" altLang="zh-CN" dirty="0" smtClean="0"/>
              <a:t>	conversions related to </a:t>
            </a:r>
            <a:r>
              <a:rPr lang="en-US" altLang="zh-CN" dirty="0"/>
              <a:t>alignment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-</a:t>
            </a:r>
            <a:r>
              <a:rPr lang="en-US" altLang="zh-CN" dirty="0" err="1" smtClean="0"/>
              <a:t>CgemMidDriftPlane</a:t>
            </a:r>
            <a:r>
              <a:rPr lang="en-US" altLang="zh-CN" dirty="0"/>
              <a:t>: to provide calculations of the hit position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6627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 of misalignment</a:t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65146" y="1433811"/>
            <a:ext cx="27773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Translation of layer 1 in x</a:t>
            </a:r>
            <a:endParaRPr lang="zh-CN" altLang="en-US" sz="2000" dirty="0"/>
          </a:p>
        </p:txBody>
      </p:sp>
      <p:sp>
        <p:nvSpPr>
          <p:cNvPr id="9" name="文本框 8"/>
          <p:cNvSpPr txBox="1"/>
          <p:nvPr/>
        </p:nvSpPr>
        <p:spPr>
          <a:xfrm>
            <a:off x="9799787" y="1341478"/>
            <a:ext cx="160656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zh-CN" altLang="en-US" dirty="0">
                <a:latin typeface="ＭＳ ゴシック"/>
                <a:ea typeface="ＭＳ ゴシック"/>
                <a:cs typeface="ＭＳ ゴシック"/>
              </a:rPr>
              <a:t>−−</a:t>
            </a:r>
            <a:r>
              <a:rPr kumimoji="1" lang="en-US" altLang="zh-CN" dirty="0"/>
              <a:t>  </a:t>
            </a:r>
            <a:r>
              <a:rPr kumimoji="1" lang="en-US" altLang="zh-CN" dirty="0">
                <a:latin typeface="Symbol" charset="2"/>
                <a:cs typeface="Symbol" charset="2"/>
              </a:rPr>
              <a:t>d</a:t>
            </a:r>
            <a:r>
              <a:rPr kumimoji="1" lang="en-US" altLang="zh-CN" dirty="0"/>
              <a:t>x=0.2mm</a:t>
            </a:r>
          </a:p>
          <a:p>
            <a:r>
              <a:rPr kumimoji="1" lang="zh-CN" altLang="en-US" dirty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−−</a:t>
            </a:r>
            <a:r>
              <a:rPr kumimoji="1" lang="en-US" altLang="zh-CN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  <a:latin typeface="Symbol" charset="2"/>
                <a:cs typeface="Symbol" charset="2"/>
              </a:rPr>
              <a:t>d</a:t>
            </a:r>
            <a:r>
              <a:rPr kumimoji="1" lang="en-US" altLang="zh-CN" dirty="0">
                <a:solidFill>
                  <a:srgbClr val="FF0000"/>
                </a:solidFill>
              </a:rPr>
              <a:t>x=0.4mm</a:t>
            </a:r>
          </a:p>
          <a:p>
            <a:r>
              <a:rPr kumimoji="1" lang="zh-CN" altLang="en-US" dirty="0">
                <a:solidFill>
                  <a:srgbClr val="0000FF"/>
                </a:solidFill>
                <a:latin typeface="ＭＳ ゴシック"/>
                <a:ea typeface="ＭＳ ゴシック"/>
                <a:cs typeface="ＭＳ ゴシック"/>
              </a:rPr>
              <a:t>−−</a:t>
            </a:r>
            <a:r>
              <a:rPr kumimoji="1" lang="en-US" altLang="zh-CN" dirty="0">
                <a:solidFill>
                  <a:srgbClr val="0000FF"/>
                </a:solidFill>
              </a:rPr>
              <a:t> </a:t>
            </a:r>
            <a:r>
              <a:rPr kumimoji="1" lang="en-US" altLang="zh-CN" dirty="0">
                <a:solidFill>
                  <a:srgbClr val="0000FF"/>
                </a:solidFill>
                <a:latin typeface="Symbol" charset="2"/>
                <a:cs typeface="Symbol" charset="2"/>
              </a:rPr>
              <a:t>d</a:t>
            </a:r>
            <a:r>
              <a:rPr kumimoji="1" lang="en-US" altLang="zh-CN" dirty="0">
                <a:solidFill>
                  <a:srgbClr val="0000FF"/>
                </a:solidFill>
              </a:rPr>
              <a:t>x=0.6mm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1358" y="1027906"/>
            <a:ext cx="6505882" cy="5030637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872971" y="3358558"/>
            <a:ext cx="2080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Residual of </a:t>
            </a:r>
            <a:r>
              <a:rPr kumimoji="1" lang="en-US" altLang="zh-CN" dirty="0" err="1"/>
              <a:t>dr</a:t>
            </a:r>
            <a:r>
              <a:rPr kumimoji="1" lang="en-US" altLang="zh-CN" dirty="0"/>
              <a:t> (mm)</a:t>
            </a:r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7290048" y="3377175"/>
            <a:ext cx="1790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Residual of phi0</a:t>
            </a:r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3857661" y="5873877"/>
            <a:ext cx="2096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Residual of </a:t>
            </a:r>
            <a:r>
              <a:rPr kumimoji="1" lang="en-US" altLang="zh-CN" dirty="0" err="1"/>
              <a:t>dz</a:t>
            </a:r>
            <a:r>
              <a:rPr kumimoji="1" lang="en-US" altLang="zh-CN" dirty="0"/>
              <a:t> (mm)</a:t>
            </a:r>
            <a:endParaRPr kumimoji="1"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7088265" y="5873877"/>
            <a:ext cx="1790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Residual of </a:t>
            </a:r>
            <a:r>
              <a:rPr kumimoji="1" lang="en-US" altLang="zh-CN" dirty="0" err="1"/>
              <a:t>tan</a:t>
            </a:r>
            <a:r>
              <a:rPr kumimoji="1" lang="en-US" altLang="zh-CN" dirty="0" err="1">
                <a:latin typeface="Symbol" charset="2"/>
                <a:cs typeface="Symbol" charset="2"/>
              </a:rPr>
              <a:t>l</a:t>
            </a:r>
            <a:endParaRPr kumimoji="1" lang="zh-CN" altLang="en-US" dirty="0">
              <a:latin typeface="Symbol" charset="2"/>
              <a:cs typeface="Symbol" charset="2"/>
            </a:endParaRPr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xmlns="" id="{E5404052-F3DC-AE49-8775-3E585426FE6A}"/>
              </a:ext>
            </a:extLst>
          </p:cNvPr>
          <p:cNvSpPr/>
          <p:nvPr/>
        </p:nvSpPr>
        <p:spPr>
          <a:xfrm>
            <a:off x="3084362" y="6351992"/>
            <a:ext cx="6912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Helvetica" pitchFamily="2" charset="0"/>
              </a:rPr>
              <a:t>translation in x direction causes the shift of </a:t>
            </a:r>
            <a:r>
              <a:rPr lang="en-US" dirty="0" err="1">
                <a:solidFill>
                  <a:srgbClr val="000000"/>
                </a:solidFill>
                <a:latin typeface="Helvetica" pitchFamily="2" charset="0"/>
              </a:rPr>
              <a:t>dr</a:t>
            </a:r>
            <a:r>
              <a:rPr lang="en-US" dirty="0">
                <a:solidFill>
                  <a:srgbClr val="000000"/>
                </a:solidFill>
                <a:latin typeface="Helvetica" pitchFamily="2" charset="0"/>
              </a:rPr>
              <a:t> reconstruction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1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7547" y="832811"/>
            <a:ext cx="6907367" cy="520033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 of misalignment</a:t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9854914" y="1229023"/>
            <a:ext cx="1668363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zh-CN" altLang="en-US" dirty="0">
                <a:latin typeface="ＭＳ ゴシック"/>
                <a:ea typeface="ＭＳ ゴシック"/>
                <a:cs typeface="ＭＳ ゴシック"/>
              </a:rPr>
              <a:t>−−</a:t>
            </a:r>
            <a:r>
              <a:rPr kumimoji="1" lang="en-US" altLang="zh-CN" dirty="0"/>
              <a:t> </a:t>
            </a:r>
            <a:r>
              <a:rPr kumimoji="1" lang="en-US" altLang="zh-CN" dirty="0" err="1">
                <a:latin typeface="Symbol" charset="2"/>
                <a:cs typeface="Symbol" charset="2"/>
              </a:rPr>
              <a:t>d</a:t>
            </a:r>
            <a:r>
              <a:rPr kumimoji="1" lang="en-US" altLang="zh-CN" dirty="0" err="1"/>
              <a:t>z</a:t>
            </a:r>
            <a:r>
              <a:rPr kumimoji="1" lang="en-US" altLang="zh-CN" dirty="0"/>
              <a:t>=0.2mm</a:t>
            </a:r>
          </a:p>
          <a:p>
            <a:r>
              <a:rPr kumimoji="1" lang="zh-CN" altLang="en-US" dirty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−−</a:t>
            </a:r>
            <a:r>
              <a:rPr kumimoji="1" lang="en-US" altLang="zh-CN" dirty="0">
                <a:solidFill>
                  <a:srgbClr val="FF0000"/>
                </a:solidFill>
              </a:rPr>
              <a:t> </a:t>
            </a:r>
            <a:r>
              <a:rPr kumimoji="1" lang="en-US" altLang="zh-CN" dirty="0" err="1">
                <a:solidFill>
                  <a:srgbClr val="FF0000"/>
                </a:solidFill>
                <a:latin typeface="Symbol" charset="2"/>
                <a:cs typeface="Symbol" charset="2"/>
              </a:rPr>
              <a:t>d</a:t>
            </a:r>
            <a:r>
              <a:rPr kumimoji="1" lang="en-US" altLang="zh-CN" dirty="0" err="1">
                <a:solidFill>
                  <a:srgbClr val="FF0000"/>
                </a:solidFill>
              </a:rPr>
              <a:t>z</a:t>
            </a:r>
            <a:r>
              <a:rPr kumimoji="1" lang="en-US" altLang="zh-CN" dirty="0">
                <a:solidFill>
                  <a:srgbClr val="FF0000"/>
                </a:solidFill>
              </a:rPr>
              <a:t>=0.4mm</a:t>
            </a:r>
          </a:p>
          <a:p>
            <a:r>
              <a:rPr kumimoji="1" lang="zh-CN" altLang="en-US" dirty="0">
                <a:solidFill>
                  <a:srgbClr val="0000FF"/>
                </a:solidFill>
                <a:latin typeface="ＭＳ ゴシック"/>
                <a:ea typeface="ＭＳ ゴシック"/>
                <a:cs typeface="ＭＳ ゴシック"/>
              </a:rPr>
              <a:t>−−</a:t>
            </a:r>
            <a:r>
              <a:rPr kumimoji="1" lang="en-US" altLang="zh-CN" dirty="0">
                <a:solidFill>
                  <a:srgbClr val="0000FF"/>
                </a:solidFill>
              </a:rPr>
              <a:t> </a:t>
            </a:r>
            <a:r>
              <a:rPr kumimoji="1" lang="en-US" altLang="zh-CN" dirty="0" err="1">
                <a:solidFill>
                  <a:srgbClr val="0000FF"/>
                </a:solidFill>
                <a:latin typeface="Symbol" charset="2"/>
                <a:cs typeface="Symbol" charset="2"/>
              </a:rPr>
              <a:t>d</a:t>
            </a:r>
            <a:r>
              <a:rPr kumimoji="1" lang="en-US" altLang="zh-CN" dirty="0" err="1">
                <a:solidFill>
                  <a:srgbClr val="0000FF"/>
                </a:solidFill>
              </a:rPr>
              <a:t>z</a:t>
            </a:r>
            <a:r>
              <a:rPr kumimoji="1" lang="en-US" altLang="zh-CN" dirty="0">
                <a:solidFill>
                  <a:srgbClr val="0000FF"/>
                </a:solidFill>
              </a:rPr>
              <a:t>=0.6mm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75377" y="1391943"/>
            <a:ext cx="27100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Translation of layer3 in z</a:t>
            </a:r>
            <a:endParaRPr lang="zh-CN" altLang="en-US" sz="2000" dirty="0"/>
          </a:p>
        </p:txBody>
      </p:sp>
      <p:sp>
        <p:nvSpPr>
          <p:cNvPr id="10" name="文本框 9"/>
          <p:cNvSpPr txBox="1"/>
          <p:nvPr/>
        </p:nvSpPr>
        <p:spPr>
          <a:xfrm>
            <a:off x="3733271" y="3244258"/>
            <a:ext cx="2080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Residual of </a:t>
            </a:r>
            <a:r>
              <a:rPr kumimoji="1" lang="en-US" altLang="zh-CN" dirty="0" err="1"/>
              <a:t>dr</a:t>
            </a:r>
            <a:r>
              <a:rPr kumimoji="1" lang="en-US" altLang="zh-CN" dirty="0"/>
              <a:t> (mm)</a:t>
            </a:r>
            <a:endParaRPr kumimoji="1"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7150348" y="3262875"/>
            <a:ext cx="1790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Residual of phi0</a:t>
            </a:r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3717961" y="5826641"/>
            <a:ext cx="2096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Residual of </a:t>
            </a:r>
            <a:r>
              <a:rPr kumimoji="1" lang="en-US" altLang="zh-CN" dirty="0" err="1"/>
              <a:t>dz</a:t>
            </a:r>
            <a:r>
              <a:rPr kumimoji="1" lang="en-US" altLang="zh-CN" dirty="0"/>
              <a:t> (mm)</a:t>
            </a:r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7150348" y="5826641"/>
            <a:ext cx="1790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Residual of </a:t>
            </a:r>
            <a:r>
              <a:rPr kumimoji="1" lang="en-US" altLang="zh-CN" dirty="0" err="1"/>
              <a:t>tan</a:t>
            </a:r>
            <a:r>
              <a:rPr kumimoji="1" lang="en-US" altLang="zh-CN" dirty="0" err="1">
                <a:latin typeface="Symbol" charset="2"/>
                <a:cs typeface="Symbol" charset="2"/>
              </a:rPr>
              <a:t>l</a:t>
            </a:r>
            <a:endParaRPr kumimoji="1" lang="zh-CN" altLang="en-US" dirty="0">
              <a:latin typeface="Symbol" charset="2"/>
              <a:cs typeface="Symbol" charset="2"/>
            </a:endParaRPr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xmlns="" id="{C3ADC374-3653-884F-B24A-6D8355F16CE5}"/>
              </a:ext>
            </a:extLst>
          </p:cNvPr>
          <p:cNvSpPr/>
          <p:nvPr/>
        </p:nvSpPr>
        <p:spPr>
          <a:xfrm>
            <a:off x="3085414" y="6235879"/>
            <a:ext cx="68761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Helvetica" pitchFamily="2" charset="0"/>
              </a:rPr>
              <a:t> translation in z direction causes the shift of </a:t>
            </a:r>
            <a:r>
              <a:rPr lang="en-US" dirty="0" err="1">
                <a:solidFill>
                  <a:srgbClr val="000000"/>
                </a:solidFill>
                <a:latin typeface="Helvetica" pitchFamily="2" charset="0"/>
              </a:rPr>
              <a:t>dz</a:t>
            </a:r>
            <a:r>
              <a:rPr lang="en-US" dirty="0">
                <a:solidFill>
                  <a:srgbClr val="000000"/>
                </a:solidFill>
                <a:latin typeface="Helvetica" pitchFamily="2" charset="0"/>
              </a:rPr>
              <a:t> reconstruction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31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7624" y="738829"/>
            <a:ext cx="6236749" cy="495038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 of misalignment</a:t>
            </a:r>
            <a:br>
              <a:rPr lang="en-US" altLang="zh-CN" dirty="0" smtClean="0"/>
            </a:b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/>
              <p:cNvSpPr txBox="1"/>
              <p:nvPr/>
            </p:nvSpPr>
            <p:spPr>
              <a:xfrm>
                <a:off x="9552860" y="1229023"/>
                <a:ext cx="1973774" cy="92333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zh-CN" altLang="en-US" dirty="0" smtClean="0">
                    <a:latin typeface="ＭＳ ゴシック"/>
                    <a:ea typeface="ＭＳ ゴシック"/>
                    <a:cs typeface="ＭＳ ゴシック"/>
                  </a:rPr>
                  <a:t>−−</a:t>
                </a:r>
                <a:r>
                  <a:rPr kumimoji="1" lang="en-US" altLang="zh-CN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zh-CN" altLang="en-US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kumimoji="1" lang="en-US" altLang="zh-CN" dirty="0" smtClean="0"/>
                  <a:t>=0.001rad</a:t>
                </a:r>
                <a:endParaRPr kumimoji="1" lang="en-US" altLang="zh-CN" dirty="0"/>
              </a:p>
              <a:p>
                <a:r>
                  <a:rPr kumimoji="1" lang="zh-CN" altLang="en-US" dirty="0">
                    <a:solidFill>
                      <a:srgbClr val="FF0000"/>
                    </a:solidFill>
                    <a:latin typeface="ＭＳ ゴシック"/>
                    <a:ea typeface="ＭＳ ゴシック"/>
                    <a:cs typeface="ＭＳ ゴシック"/>
                  </a:rPr>
                  <a:t>−−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zh-CN" alt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kumimoji="1"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kumimoji="1" lang="en-US" altLang="zh-CN" dirty="0" smtClean="0">
                    <a:solidFill>
                      <a:srgbClr val="FF0000"/>
                    </a:solidFill>
                  </a:rPr>
                  <a:t>=</a:t>
                </a:r>
                <a:r>
                  <a:rPr kumimoji="1" lang="en-US" altLang="zh-CN" dirty="0">
                    <a:solidFill>
                      <a:srgbClr val="FF0000"/>
                    </a:solidFill>
                  </a:rPr>
                  <a:t>0.002rad</a:t>
                </a:r>
              </a:p>
              <a:p>
                <a:r>
                  <a:rPr kumimoji="1" lang="zh-CN" altLang="en-US" dirty="0">
                    <a:solidFill>
                      <a:srgbClr val="0000FF"/>
                    </a:solidFill>
                    <a:latin typeface="ＭＳ ゴシック"/>
                    <a:ea typeface="ＭＳ ゴシック"/>
                    <a:cs typeface="ＭＳ ゴシック"/>
                  </a:rPr>
                  <a:t>−−</a:t>
                </a:r>
                <a:r>
                  <a:rPr kumimoji="1" lang="en-US" altLang="zh-CN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i="1" smtClean="0">
                            <a:solidFill>
                              <a:srgbClr val="180DFB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zh-CN" altLang="en-US" i="1">
                            <a:solidFill>
                              <a:srgbClr val="180DFB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kumimoji="1" lang="en-US" altLang="zh-CN" i="1">
                            <a:solidFill>
                              <a:srgbClr val="180DFB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kumimoji="1" lang="en-US" altLang="zh-CN" dirty="0" smtClean="0">
                    <a:solidFill>
                      <a:srgbClr val="0000FF"/>
                    </a:solidFill>
                  </a:rPr>
                  <a:t>=0.003rad</a:t>
                </a:r>
                <a:endParaRPr kumimoji="1" lang="en-US" altLang="zh-CN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860" y="1229023"/>
                <a:ext cx="1973774" cy="923330"/>
              </a:xfrm>
              <a:prstGeom prst="rect">
                <a:avLst/>
              </a:prstGeom>
              <a:blipFill rotWithShape="0">
                <a:blip r:embed="rId3"/>
                <a:stretch>
                  <a:fillRect l="-2147" t="-5229" b="-9804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/>
          <p:cNvSpPr txBox="1"/>
          <p:nvPr/>
        </p:nvSpPr>
        <p:spPr>
          <a:xfrm>
            <a:off x="3504671" y="3173891"/>
            <a:ext cx="2080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Residual of </a:t>
            </a:r>
            <a:r>
              <a:rPr kumimoji="1" lang="en-US" altLang="zh-CN" dirty="0" err="1"/>
              <a:t>dr</a:t>
            </a:r>
            <a:r>
              <a:rPr kumimoji="1" lang="en-US" altLang="zh-CN" dirty="0"/>
              <a:t> (mm)</a:t>
            </a:r>
            <a:endParaRPr kumimoji="1"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6921748" y="3192508"/>
            <a:ext cx="1790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Residual of phi0</a:t>
            </a:r>
            <a:endParaRPr kumimoji="1"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3554071" y="5504544"/>
            <a:ext cx="2096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Residual of </a:t>
            </a:r>
            <a:r>
              <a:rPr kumimoji="1" lang="en-US" altLang="zh-CN" dirty="0" err="1"/>
              <a:t>dz</a:t>
            </a:r>
            <a:r>
              <a:rPr kumimoji="1" lang="en-US" altLang="zh-CN" dirty="0"/>
              <a:t> (mm)</a:t>
            </a:r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6698368" y="5504544"/>
            <a:ext cx="1790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Residual of </a:t>
            </a:r>
            <a:r>
              <a:rPr kumimoji="1" lang="en-US" altLang="zh-CN" dirty="0" err="1"/>
              <a:t>tan</a:t>
            </a:r>
            <a:r>
              <a:rPr kumimoji="1" lang="en-US" altLang="zh-CN" dirty="0" err="1">
                <a:latin typeface="Symbol" charset="2"/>
                <a:cs typeface="Symbol" charset="2"/>
              </a:rPr>
              <a:t>l</a:t>
            </a:r>
            <a:endParaRPr kumimoji="1" lang="zh-CN" altLang="en-US" dirty="0">
              <a:latin typeface="Symbol" charset="2"/>
              <a:cs typeface="Symbol" charset="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65146" y="1433811"/>
            <a:ext cx="2507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Rotation of layer 1 in z</a:t>
            </a:r>
            <a:endParaRPr lang="zh-CN" altLang="en-US" sz="2000" dirty="0"/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xmlns="" id="{5D18EBD1-0BE1-194C-B3BF-3D1C9211370E}"/>
              </a:ext>
            </a:extLst>
          </p:cNvPr>
          <p:cNvSpPr/>
          <p:nvPr/>
        </p:nvSpPr>
        <p:spPr>
          <a:xfrm>
            <a:off x="1190463" y="5891286"/>
            <a:ext cx="998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Helvetica" pitchFamily="2" charset="0"/>
              </a:rPr>
              <a:t>it seems there is little misalignment effect if layer1 is unaligned around z. the reason may be the layer 1 is in the inner region. next we will check the results if layer 3 is unaligned around 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35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3762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Calibration</a:t>
            </a:r>
          </a:p>
          <a:p>
            <a:r>
              <a:rPr lang="en-US" altLang="zh-CN" dirty="0" smtClean="0"/>
              <a:t>Alignment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8337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calibration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Lorentz angle (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altLang="zh-CN" dirty="0" smtClean="0"/>
                  <a:t>)</a:t>
                </a:r>
              </a:p>
              <a:p>
                <a:r>
                  <a:rPr lang="en-US" altLang="zh-CN" dirty="0" smtClean="0"/>
                  <a:t>Spatial resolution of single cluster (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altLang="zh-CN" dirty="0" smtClean="0"/>
                  <a:t>)</a:t>
                </a:r>
              </a:p>
              <a:p>
                <a:r>
                  <a:rPr lang="en-US" altLang="zh-CN" dirty="0" smtClean="0"/>
                  <a:t>Drift velocity (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altLang="zh-CN" dirty="0" smtClean="0"/>
                  <a:t>)</a:t>
                </a:r>
              </a:p>
              <a:p>
                <a:r>
                  <a:rPr lang="en-US" altLang="zh-CN" dirty="0" smtClean="0"/>
                  <a:t>Time related calibration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653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Lorentz angle (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altLang="zh-CN" dirty="0" smtClean="0"/>
                  <a:t>)</a:t>
                </a:r>
                <a:br>
                  <a:rPr lang="en-US" altLang="zh-CN" dirty="0" smtClean="0"/>
                </a:br>
                <a:endParaRPr lang="zh-CN" altLang="en-US" dirty="0"/>
              </a:p>
            </p:txBody>
          </p:sp>
        </mc:Choice>
        <mc:Fallback xmlns=""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377" t="-1336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The angle between the drift line and the direction of electric field </a:t>
                </a:r>
              </a:p>
              <a:p>
                <a:r>
                  <a:rPr lang="en-US" altLang="zh-CN" dirty="0" smtClean="0"/>
                  <a:t>For correcting of the position of the cluster </a:t>
                </a:r>
              </a:p>
              <a:p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altLang="zh-CN" dirty="0" smtClean="0"/>
                  <a:t> can be corrected by the shift of residual distribution 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r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altLang="zh-CN" dirty="0" smtClean="0"/>
                  <a:t>) </a:t>
                </a:r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2241" r="-2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530" y="3418363"/>
            <a:ext cx="9707330" cy="3019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11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Spatial resolution of single cluster (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altLang="zh-CN" dirty="0" smtClean="0"/>
                  <a:t>)</a:t>
                </a:r>
                <a:br>
                  <a:rPr lang="en-US" altLang="zh-CN" dirty="0" smtClean="0"/>
                </a:br>
                <a:endParaRPr lang="zh-CN" altLang="en-US" dirty="0"/>
              </a:p>
            </p:txBody>
          </p:sp>
        </mc:Choice>
        <mc:Fallback xmlns=""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377" t="-1336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To provide measurement error of the cluster position which is  used in the least square fit of the track </a:t>
            </a:r>
          </a:p>
          <a:p>
            <a:r>
              <a:rPr lang="en-US" altLang="zh-CN" dirty="0" smtClean="0"/>
              <a:t>Can be extracted from the residual distribution which is  defined on the previous page </a:t>
            </a:r>
          </a:p>
          <a:p>
            <a:r>
              <a:rPr lang="en-US" altLang="zh-CN" dirty="0" smtClean="0"/>
              <a:t>As a function of </a:t>
            </a:r>
          </a:p>
          <a:p>
            <a:pPr marL="0" indent="0">
              <a:buNone/>
            </a:pPr>
            <a:r>
              <a:rPr lang="en-US" altLang="zh-CN" dirty="0" smtClean="0"/>
              <a:t>	– layer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– entrance angle  </a:t>
            </a:r>
          </a:p>
          <a:p>
            <a:pPr marL="0" indent="0">
              <a:buNone/>
            </a:pPr>
            <a:r>
              <a:rPr lang="en-US" altLang="zh-CN" dirty="0" smtClean="0"/>
              <a:t>	– Cluster size</a:t>
            </a:r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1072" y="3681394"/>
            <a:ext cx="3581900" cy="211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89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Drift velocity (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altLang="zh-CN" dirty="0" smtClean="0"/>
                  <a:t>)</a:t>
                </a:r>
                <a:br>
                  <a:rPr lang="en-US" altLang="zh-CN" dirty="0" smtClean="0"/>
                </a:br>
                <a:endParaRPr lang="zh-CN" altLang="en-US" dirty="0"/>
              </a:p>
            </p:txBody>
          </p:sp>
        </mc:Choice>
        <mc:Fallback xmlns=""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377" t="-1336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Used in reconstruction and digitization in  micro‐TPC readout mode</a:t>
            </a:r>
          </a:p>
          <a:p>
            <a:r>
              <a:rPr lang="en-US" altLang="zh-CN" dirty="0" smtClean="0"/>
              <a:t>v = s/t </a:t>
            </a:r>
          </a:p>
          <a:p>
            <a:pPr marL="0" indent="0">
              <a:buNone/>
            </a:pPr>
            <a:r>
              <a:rPr lang="en-US" altLang="zh-CN" dirty="0" smtClean="0"/>
              <a:t>s: distance between cluster and the mid‐point of  the track segment in drift region </a:t>
            </a:r>
          </a:p>
          <a:p>
            <a:pPr marL="0" indent="0">
              <a:buNone/>
            </a:pPr>
            <a:r>
              <a:rPr lang="en-US" altLang="zh-CN" dirty="0" smtClean="0"/>
              <a:t>t: drift time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95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Time related calibration</a:t>
            </a:r>
            <a:br>
              <a:rPr lang="en-US" altLang="zh-CN" dirty="0" smtClean="0"/>
            </a:b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92989"/>
                <a:ext cx="10515600" cy="435133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TDC</m:t>
                        </m:r>
                      </m:sub>
                    </m:sSub>
                    <m:r>
                      <a:rPr lang="en-US" altLang="zh-CN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TO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</a:rPr>
                          <m:t>Es</m:t>
                        </m:r>
                      </m:sub>
                    </m:sSub>
                    <m:r>
                      <a:rPr lang="en-US" altLang="zh-CN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flight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drift</m:t>
                        </m:r>
                      </m:sub>
                    </m:sSub>
                    <m:r>
                      <a:rPr lang="en-US" altLang="zh-CN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TO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elec</m:t>
                        </m:r>
                      </m:sub>
                    </m:sSub>
                    <m:r>
                      <a:rPr lang="en-US" altLang="zh-CN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prop</m:t>
                        </m:r>
                      </m:sub>
                    </m:sSub>
                  </m:oMath>
                </a14:m>
                <a:endParaRPr lang="en-US" altLang="zh-CN" dirty="0"/>
              </a:p>
              <a:p>
                <a:r>
                  <a:rPr lang="en-US" altLang="zh-CN" dirty="0" smtClean="0"/>
                  <a:t>Used in both reconstruction and digitization in the case of micro‐TPC  readout mode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TO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elec</m:t>
                        </m:r>
                      </m:sub>
                    </m:sSub>
                  </m:oMath>
                </a14:m>
                <a:r>
                  <a:rPr lang="en-US" altLang="zh-CN" dirty="0" smtClean="0"/>
                  <a:t> will be calibrated strip by strip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prop</m:t>
                        </m:r>
                      </m:sub>
                    </m:sSub>
                  </m:oMath>
                </a14:m>
                <a:r>
                  <a:rPr lang="en-US" altLang="zh-CN" dirty="0" smtClean="0"/>
                  <a:t> is a function as layer, z &amp; 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	</a:t>
                </a:r>
                <a:r>
                  <a:rPr lang="en-US" altLang="zh-CN" dirty="0" smtClean="0"/>
                  <a:t>type of the strip (x or v)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92989"/>
                <a:ext cx="10515600" cy="4351338"/>
              </a:xfrm>
              <a:blipFill rotWithShape="0"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0763" y="4817476"/>
            <a:ext cx="4495340" cy="162533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7081" y="4452925"/>
            <a:ext cx="3415633" cy="198988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3411" y="2682161"/>
            <a:ext cx="2842692" cy="1785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66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Alignment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</a:t>
            </a:r>
            <a:r>
              <a:rPr lang="en-US" altLang="zh-CN" dirty="0" smtClean="0"/>
              <a:t>otivation</a:t>
            </a:r>
            <a:endParaRPr lang="en-US" altLang="zh-CN" dirty="0"/>
          </a:p>
          <a:p>
            <a:r>
              <a:rPr lang="en-US" altLang="zh-CN" dirty="0" smtClean="0"/>
              <a:t>Alignment parameters</a:t>
            </a:r>
          </a:p>
          <a:p>
            <a:r>
              <a:rPr lang="en-US" altLang="zh-CN" dirty="0" smtClean="0"/>
              <a:t>Alignment methods</a:t>
            </a:r>
          </a:p>
          <a:p>
            <a:r>
              <a:rPr lang="en-US" altLang="zh-CN" dirty="0" smtClean="0"/>
              <a:t>Update of Geometry Service</a:t>
            </a:r>
          </a:p>
          <a:p>
            <a:r>
              <a:rPr lang="en-US" altLang="zh-CN" dirty="0" smtClean="0"/>
              <a:t>Test of misalignment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8755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9268" y="44010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Motivation</a:t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149" y="910836"/>
            <a:ext cx="10515600" cy="5077684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Misalignment</a:t>
            </a:r>
          </a:p>
          <a:p>
            <a:pPr marL="0" indent="0">
              <a:buNone/>
            </a:pPr>
            <a:endParaRPr lang="en-US" altLang="zh-CN" dirty="0" smtClean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Alignment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-For improve the precision of track reconstruction and reduce the 	systemic uncertainties of experiment</a:t>
            </a:r>
          </a:p>
          <a:p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167456" y="3830785"/>
            <a:ext cx="2471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(a) </a:t>
            </a:r>
            <a:r>
              <a:rPr lang="en-US" altLang="zh-CN" dirty="0"/>
              <a:t>Misaligned geometry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563961" y="3794645"/>
            <a:ext cx="1917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(b) </a:t>
            </a:r>
            <a:r>
              <a:rPr lang="en-US" altLang="zh-CN" dirty="0"/>
              <a:t>Ideal </a:t>
            </a:r>
            <a:r>
              <a:rPr lang="en-US" altLang="zh-CN" dirty="0" smtClean="0"/>
              <a:t>geometry</a:t>
            </a:r>
            <a:endParaRPr lang="en-US" altLang="zh-CN" dirty="0"/>
          </a:p>
        </p:txBody>
      </p:sp>
      <p:sp>
        <p:nvSpPr>
          <p:cNvPr id="8" name="椭圆 7"/>
          <p:cNvSpPr/>
          <p:nvPr/>
        </p:nvSpPr>
        <p:spPr>
          <a:xfrm rot="20830563">
            <a:off x="1513446" y="1705225"/>
            <a:ext cx="1804086" cy="18040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 rot="20830563">
            <a:off x="1817584" y="1937433"/>
            <a:ext cx="1346356" cy="13463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 rot="20830563">
            <a:off x="2169447" y="2149100"/>
            <a:ext cx="838785" cy="823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cxnSp>
        <p:nvCxnSpPr>
          <p:cNvPr id="14" name="直接箭头连接符 13"/>
          <p:cNvCxnSpPr/>
          <p:nvPr/>
        </p:nvCxnSpPr>
        <p:spPr>
          <a:xfrm flipH="1">
            <a:off x="1786748" y="1518453"/>
            <a:ext cx="1228590" cy="2126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流程图: 联系 31"/>
          <p:cNvSpPr/>
          <p:nvPr/>
        </p:nvSpPr>
        <p:spPr>
          <a:xfrm rot="20830563" flipH="1" flipV="1">
            <a:off x="2741082" y="1968895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3" name="图片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30563">
            <a:off x="2629994" y="2131287"/>
            <a:ext cx="60965" cy="54869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30563">
            <a:off x="2825209" y="1789214"/>
            <a:ext cx="60965" cy="54869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30563">
            <a:off x="2242271" y="2806934"/>
            <a:ext cx="60965" cy="54869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30563">
            <a:off x="2058003" y="3113134"/>
            <a:ext cx="60965" cy="54869"/>
          </a:xfrm>
          <a:prstGeom prst="rect">
            <a:avLst/>
          </a:prstGeom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30563">
            <a:off x="1909468" y="3349476"/>
            <a:ext cx="60965" cy="54869"/>
          </a:xfrm>
          <a:prstGeom prst="rect">
            <a:avLst/>
          </a:prstGeom>
        </p:spPr>
      </p:pic>
      <p:sp>
        <p:nvSpPr>
          <p:cNvPr id="43" name="椭圆 42"/>
          <p:cNvSpPr/>
          <p:nvPr/>
        </p:nvSpPr>
        <p:spPr>
          <a:xfrm rot="20830563">
            <a:off x="5530256" y="1696167"/>
            <a:ext cx="1804086" cy="18040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椭圆 43"/>
          <p:cNvSpPr/>
          <p:nvPr/>
        </p:nvSpPr>
        <p:spPr>
          <a:xfrm rot="20830563">
            <a:off x="5783671" y="1928375"/>
            <a:ext cx="1346356" cy="13463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椭圆 44"/>
          <p:cNvSpPr/>
          <p:nvPr/>
        </p:nvSpPr>
        <p:spPr>
          <a:xfrm rot="20830563">
            <a:off x="6031496" y="2174618"/>
            <a:ext cx="838785" cy="823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46" name="流程图: 联系 45"/>
          <p:cNvSpPr/>
          <p:nvPr/>
        </p:nvSpPr>
        <p:spPr>
          <a:xfrm rot="20830563" flipH="1" flipV="1">
            <a:off x="6709665" y="1965823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30563">
            <a:off x="6492043" y="2156805"/>
            <a:ext cx="60965" cy="54869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30563">
            <a:off x="6842019" y="1780156"/>
            <a:ext cx="60965" cy="54869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30563">
            <a:off x="6104320" y="2832452"/>
            <a:ext cx="60965" cy="54869"/>
          </a:xfrm>
          <a:prstGeom prst="rect">
            <a:avLst/>
          </a:prstGeom>
        </p:spPr>
      </p:pic>
      <p:pic>
        <p:nvPicPr>
          <p:cNvPr id="51" name="图片 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30563">
            <a:off x="6026586" y="3110062"/>
            <a:ext cx="60965" cy="54869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30563">
            <a:off x="5926278" y="3340418"/>
            <a:ext cx="60965" cy="54869"/>
          </a:xfrm>
          <a:prstGeom prst="rect">
            <a:avLst/>
          </a:prstGeom>
        </p:spPr>
      </p:pic>
      <p:cxnSp>
        <p:nvCxnSpPr>
          <p:cNvPr id="66" name="直接箭头连接符 65"/>
          <p:cNvCxnSpPr/>
          <p:nvPr/>
        </p:nvCxnSpPr>
        <p:spPr>
          <a:xfrm flipH="1">
            <a:off x="5720768" y="1518453"/>
            <a:ext cx="1318207" cy="2229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8813173" y="2259775"/>
            <a:ext cx="1447110" cy="0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 flipH="1" flipV="1">
            <a:off x="9488174" y="1239489"/>
            <a:ext cx="6640" cy="1020286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任意多边形 81"/>
          <p:cNvSpPr/>
          <p:nvPr/>
        </p:nvSpPr>
        <p:spPr>
          <a:xfrm>
            <a:off x="9240524" y="1650935"/>
            <a:ext cx="495300" cy="605664"/>
          </a:xfrm>
          <a:custGeom>
            <a:avLst/>
            <a:gdLst>
              <a:gd name="connsiteX0" fmla="*/ 0 w 495300"/>
              <a:gd name="connsiteY0" fmla="*/ 577852 h 580266"/>
              <a:gd name="connsiteX1" fmla="*/ 123825 w 495300"/>
              <a:gd name="connsiteY1" fmla="*/ 492127 h 580266"/>
              <a:gd name="connsiteX2" fmla="*/ 250825 w 495300"/>
              <a:gd name="connsiteY2" fmla="*/ 2 h 580266"/>
              <a:gd name="connsiteX3" fmla="*/ 390525 w 495300"/>
              <a:gd name="connsiteY3" fmla="*/ 485777 h 580266"/>
              <a:gd name="connsiteX4" fmla="*/ 495300 w 495300"/>
              <a:gd name="connsiteY4" fmla="*/ 574677 h 580266"/>
              <a:gd name="connsiteX5" fmla="*/ 495300 w 495300"/>
              <a:gd name="connsiteY5" fmla="*/ 574677 h 580266"/>
              <a:gd name="connsiteX6" fmla="*/ 495300 w 495300"/>
              <a:gd name="connsiteY6" fmla="*/ 574677 h 580266"/>
              <a:gd name="connsiteX7" fmla="*/ 495300 w 495300"/>
              <a:gd name="connsiteY7" fmla="*/ 574677 h 580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5300" h="580266">
                <a:moveTo>
                  <a:pt x="0" y="577852"/>
                </a:moveTo>
                <a:cubicBezTo>
                  <a:pt x="41010" y="583143"/>
                  <a:pt x="82021" y="588435"/>
                  <a:pt x="123825" y="492127"/>
                </a:cubicBezTo>
                <a:cubicBezTo>
                  <a:pt x="165629" y="395819"/>
                  <a:pt x="206375" y="1060"/>
                  <a:pt x="250825" y="2"/>
                </a:cubicBezTo>
                <a:cubicBezTo>
                  <a:pt x="295275" y="-1056"/>
                  <a:pt x="349779" y="389998"/>
                  <a:pt x="390525" y="485777"/>
                </a:cubicBezTo>
                <a:cubicBezTo>
                  <a:pt x="431271" y="581556"/>
                  <a:pt x="495300" y="574677"/>
                  <a:pt x="495300" y="574677"/>
                </a:cubicBezTo>
                <a:lnTo>
                  <a:pt x="495300" y="574677"/>
                </a:lnTo>
                <a:lnTo>
                  <a:pt x="495300" y="574677"/>
                </a:lnTo>
                <a:lnTo>
                  <a:pt x="495300" y="574677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3" name="直接箭头连接符 82"/>
          <p:cNvCxnSpPr/>
          <p:nvPr/>
        </p:nvCxnSpPr>
        <p:spPr>
          <a:xfrm>
            <a:off x="8819813" y="3752510"/>
            <a:ext cx="1447110" cy="0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/>
          <p:nvPr/>
        </p:nvCxnSpPr>
        <p:spPr>
          <a:xfrm flipH="1" flipV="1">
            <a:off x="9494814" y="2732224"/>
            <a:ext cx="6640" cy="1020286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任意多边形 84"/>
          <p:cNvSpPr/>
          <p:nvPr/>
        </p:nvSpPr>
        <p:spPr>
          <a:xfrm>
            <a:off x="9342414" y="3146846"/>
            <a:ext cx="495300" cy="605664"/>
          </a:xfrm>
          <a:custGeom>
            <a:avLst/>
            <a:gdLst>
              <a:gd name="connsiteX0" fmla="*/ 0 w 495300"/>
              <a:gd name="connsiteY0" fmla="*/ 577852 h 580266"/>
              <a:gd name="connsiteX1" fmla="*/ 123825 w 495300"/>
              <a:gd name="connsiteY1" fmla="*/ 492127 h 580266"/>
              <a:gd name="connsiteX2" fmla="*/ 250825 w 495300"/>
              <a:gd name="connsiteY2" fmla="*/ 2 h 580266"/>
              <a:gd name="connsiteX3" fmla="*/ 390525 w 495300"/>
              <a:gd name="connsiteY3" fmla="*/ 485777 h 580266"/>
              <a:gd name="connsiteX4" fmla="*/ 495300 w 495300"/>
              <a:gd name="connsiteY4" fmla="*/ 574677 h 580266"/>
              <a:gd name="connsiteX5" fmla="*/ 495300 w 495300"/>
              <a:gd name="connsiteY5" fmla="*/ 574677 h 580266"/>
              <a:gd name="connsiteX6" fmla="*/ 495300 w 495300"/>
              <a:gd name="connsiteY6" fmla="*/ 574677 h 580266"/>
              <a:gd name="connsiteX7" fmla="*/ 495300 w 495300"/>
              <a:gd name="connsiteY7" fmla="*/ 574677 h 580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5300" h="580266">
                <a:moveTo>
                  <a:pt x="0" y="577852"/>
                </a:moveTo>
                <a:cubicBezTo>
                  <a:pt x="41010" y="583143"/>
                  <a:pt x="82021" y="588435"/>
                  <a:pt x="123825" y="492127"/>
                </a:cubicBezTo>
                <a:cubicBezTo>
                  <a:pt x="165629" y="395819"/>
                  <a:pt x="206375" y="1060"/>
                  <a:pt x="250825" y="2"/>
                </a:cubicBezTo>
                <a:cubicBezTo>
                  <a:pt x="295275" y="-1056"/>
                  <a:pt x="349779" y="389998"/>
                  <a:pt x="390525" y="485777"/>
                </a:cubicBezTo>
                <a:cubicBezTo>
                  <a:pt x="431271" y="581556"/>
                  <a:pt x="495300" y="574677"/>
                  <a:pt x="495300" y="574677"/>
                </a:cubicBezTo>
                <a:lnTo>
                  <a:pt x="495300" y="574677"/>
                </a:lnTo>
                <a:lnTo>
                  <a:pt x="495300" y="574677"/>
                </a:lnTo>
                <a:lnTo>
                  <a:pt x="495300" y="574677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6" name="文本框 85"/>
          <p:cNvSpPr txBox="1"/>
          <p:nvPr/>
        </p:nvSpPr>
        <p:spPr>
          <a:xfrm>
            <a:off x="10483547" y="1453372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Normal </a:t>
            </a:r>
            <a:endParaRPr lang="zh-CN" altLang="en-US" dirty="0"/>
          </a:p>
        </p:txBody>
      </p:sp>
      <p:sp>
        <p:nvSpPr>
          <p:cNvPr id="87" name="文本框 86"/>
          <p:cNvSpPr txBox="1"/>
          <p:nvPr/>
        </p:nvSpPr>
        <p:spPr>
          <a:xfrm>
            <a:off x="10174012" y="2841767"/>
            <a:ext cx="2017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With misalignment </a:t>
            </a:r>
            <a:endParaRPr lang="zh-CN" altLang="en-US" dirty="0"/>
          </a:p>
        </p:txBody>
      </p:sp>
      <p:sp>
        <p:nvSpPr>
          <p:cNvPr id="88" name="文本框 87"/>
          <p:cNvSpPr txBox="1"/>
          <p:nvPr/>
        </p:nvSpPr>
        <p:spPr>
          <a:xfrm>
            <a:off x="9002720" y="3830785"/>
            <a:ext cx="970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Residual</a:t>
            </a:r>
          </a:p>
        </p:txBody>
      </p:sp>
    </p:spTree>
    <p:extLst>
      <p:ext uri="{BB962C8B-B14F-4D97-AF65-F5344CB8AC3E}">
        <p14:creationId xmlns:p14="http://schemas.microsoft.com/office/powerpoint/2010/main" val="371201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201</Words>
  <Application>Microsoft Office PowerPoint</Application>
  <PresentationFormat>宽屏</PresentationFormat>
  <Paragraphs>89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ＭＳ ゴシック</vt:lpstr>
      <vt:lpstr>宋体</vt:lpstr>
      <vt:lpstr>Arial</vt:lpstr>
      <vt:lpstr>Calibri</vt:lpstr>
      <vt:lpstr>Calibri Light</vt:lpstr>
      <vt:lpstr>Cambria Math</vt:lpstr>
      <vt:lpstr>Helvetica</vt:lpstr>
      <vt:lpstr>Symbol</vt:lpstr>
      <vt:lpstr>Office 主题</vt:lpstr>
      <vt:lpstr>CGEM探测器刻度和校准</vt:lpstr>
      <vt:lpstr>outline</vt:lpstr>
      <vt:lpstr>calibration</vt:lpstr>
      <vt:lpstr>Lorentz angle (α) </vt:lpstr>
      <vt:lpstr>Spatial resolution of single cluster (σ) </vt:lpstr>
      <vt:lpstr>Drift velocity (v) </vt:lpstr>
      <vt:lpstr>Time related calibration </vt:lpstr>
      <vt:lpstr>Alignment</vt:lpstr>
      <vt:lpstr> Motivation   </vt:lpstr>
      <vt:lpstr>Alignment methods </vt:lpstr>
      <vt:lpstr>Update of Geometry Service </vt:lpstr>
      <vt:lpstr>Test of misalignment </vt:lpstr>
      <vt:lpstr>Test of misalignment </vt:lpstr>
      <vt:lpstr>Test of misalignment 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CGEM探测器刻度和校准</dc:title>
  <dc:creator>孙 童</dc:creator>
  <cp:lastModifiedBy>孙 童</cp:lastModifiedBy>
  <cp:revision>30</cp:revision>
  <dcterms:created xsi:type="dcterms:W3CDTF">2019-07-10T06:42:04Z</dcterms:created>
  <dcterms:modified xsi:type="dcterms:W3CDTF">2019-07-11T05:39:56Z</dcterms:modified>
</cp:coreProperties>
</file>