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68" r:id="rId4"/>
    <p:sldId id="256" r:id="rId5"/>
    <p:sldId id="257" r:id="rId6"/>
    <p:sldId id="258" r:id="rId7"/>
    <p:sldId id="259" r:id="rId8"/>
    <p:sldId id="260" r:id="rId9"/>
    <p:sldId id="261" r:id="rId10"/>
    <p:sldId id="265" r:id="rId11"/>
    <p:sldId id="263" r:id="rId12"/>
    <p:sldId id="264" r:id="rId13"/>
    <p:sldId id="269" r:id="rId14"/>
    <p:sldId id="266" r:id="rId15"/>
    <p:sldId id="267" r:id="rId16"/>
  </p:sldIdLst>
  <p:sldSz cx="13004800" cy="97536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A1E64F-122B-4918-B16B-ADCB60BAFF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182D744-FB4D-4490-9650-E9F1874211BA}">
      <dgm:prSet custT="1"/>
      <dgm:spPr/>
      <dgm:t>
        <a:bodyPr/>
        <a:lstStyle/>
        <a:p>
          <a:pPr rtl="0"/>
          <a:r>
            <a:rPr lang="en-GB" sz="2560" dirty="0" smtClean="0"/>
            <a:t>Data output from electronic: ≈ 1 EB/year</a:t>
          </a:r>
          <a:endParaRPr lang="en-GB" sz="2560" dirty="0"/>
        </a:p>
      </dgm:t>
    </dgm:pt>
    <dgm:pt modelId="{FEEDD32F-78E4-4B2D-A7FD-5AC7A5BA437C}" type="parTrans" cxnId="{FF1A57F9-2330-456A-B10F-31504EBABC5B}">
      <dgm:prSet/>
      <dgm:spPr/>
      <dgm:t>
        <a:bodyPr/>
        <a:lstStyle/>
        <a:p>
          <a:endParaRPr lang="it-IT"/>
        </a:p>
      </dgm:t>
    </dgm:pt>
    <dgm:pt modelId="{DA10E162-9762-4891-A834-F03DA4BC12BF}" type="sibTrans" cxnId="{FF1A57F9-2330-456A-B10F-31504EBABC5B}">
      <dgm:prSet/>
      <dgm:spPr/>
      <dgm:t>
        <a:bodyPr/>
        <a:lstStyle/>
        <a:p>
          <a:endParaRPr lang="it-IT"/>
        </a:p>
      </dgm:t>
    </dgm:pt>
    <dgm:pt modelId="{DA36CA46-D938-4333-8216-93EFDFC414DA}">
      <dgm:prSet custT="1"/>
      <dgm:spPr/>
      <dgm:t>
        <a:bodyPr/>
        <a:lstStyle/>
        <a:p>
          <a:pPr rtl="0"/>
          <a:r>
            <a:rPr lang="en-GB" sz="2560" dirty="0" smtClean="0"/>
            <a:t>Given the expected number of events per day we aspect a cut in data output to 2 PB/year.</a:t>
          </a:r>
          <a:endParaRPr lang="en-GB" sz="2560" dirty="0"/>
        </a:p>
      </dgm:t>
    </dgm:pt>
    <dgm:pt modelId="{9CD353A0-26B5-4735-B516-6BFE73B2E992}" type="parTrans" cxnId="{EB8BA46A-4401-4869-9B93-28D237986B9D}">
      <dgm:prSet/>
      <dgm:spPr/>
      <dgm:t>
        <a:bodyPr/>
        <a:lstStyle/>
        <a:p>
          <a:endParaRPr lang="it-IT"/>
        </a:p>
      </dgm:t>
    </dgm:pt>
    <dgm:pt modelId="{3F2FDA0E-CA2F-4D9A-A64D-BD2A96892764}" type="sibTrans" cxnId="{EB8BA46A-4401-4869-9B93-28D237986B9D}">
      <dgm:prSet/>
      <dgm:spPr/>
      <dgm:t>
        <a:bodyPr/>
        <a:lstStyle/>
        <a:p>
          <a:endParaRPr lang="it-IT"/>
        </a:p>
      </dgm:t>
    </dgm:pt>
    <dgm:pt modelId="{AD6C9562-AB91-463A-A592-810AC0781872}" type="pres">
      <dgm:prSet presAssocID="{4FA1E64F-122B-4918-B16B-ADCB60BAFF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793F46E-1D7B-4FA2-818E-D01379733717}" type="pres">
      <dgm:prSet presAssocID="{C182D744-FB4D-4490-9650-E9F1874211BA}" presName="parentText" presStyleLbl="node1" presStyleIdx="0" presStyleCnt="2" custLinFactNeighborX="142" custLinFactNeighborY="-32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3C39E86-074D-479A-A6F2-6FE416C4DE5B}" type="pres">
      <dgm:prSet presAssocID="{DA10E162-9762-4891-A834-F03DA4BC12BF}" presName="spacer" presStyleCnt="0"/>
      <dgm:spPr/>
    </dgm:pt>
    <dgm:pt modelId="{F8D4842C-B675-46C5-9022-198C6B0A6BA5}" type="pres">
      <dgm:prSet presAssocID="{DA36CA46-D938-4333-8216-93EFDFC414DA}" presName="parentText" presStyleLbl="node1" presStyleIdx="1" presStyleCnt="2" custLinFactNeighborX="14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F1A57F9-2330-456A-B10F-31504EBABC5B}" srcId="{4FA1E64F-122B-4918-B16B-ADCB60BAFFD4}" destId="{C182D744-FB4D-4490-9650-E9F1874211BA}" srcOrd="0" destOrd="0" parTransId="{FEEDD32F-78E4-4B2D-A7FD-5AC7A5BA437C}" sibTransId="{DA10E162-9762-4891-A834-F03DA4BC12BF}"/>
    <dgm:cxn modelId="{EB8BA46A-4401-4869-9B93-28D237986B9D}" srcId="{4FA1E64F-122B-4918-B16B-ADCB60BAFFD4}" destId="{DA36CA46-D938-4333-8216-93EFDFC414DA}" srcOrd="1" destOrd="0" parTransId="{9CD353A0-26B5-4735-B516-6BFE73B2E992}" sibTransId="{3F2FDA0E-CA2F-4D9A-A64D-BD2A96892764}"/>
    <dgm:cxn modelId="{78CACF26-E1BD-4E0A-81A6-1B0391DD411C}" type="presOf" srcId="{DA36CA46-D938-4333-8216-93EFDFC414DA}" destId="{F8D4842C-B675-46C5-9022-198C6B0A6BA5}" srcOrd="0" destOrd="0" presId="urn:microsoft.com/office/officeart/2005/8/layout/vList2"/>
    <dgm:cxn modelId="{7219FB53-7004-468B-9947-ACDAD054C0A0}" type="presOf" srcId="{4FA1E64F-122B-4918-B16B-ADCB60BAFFD4}" destId="{AD6C9562-AB91-463A-A592-810AC0781872}" srcOrd="0" destOrd="0" presId="urn:microsoft.com/office/officeart/2005/8/layout/vList2"/>
    <dgm:cxn modelId="{FC86367C-7BBE-4D09-8897-8616376FC147}" type="presOf" srcId="{C182D744-FB4D-4490-9650-E9F1874211BA}" destId="{A793F46E-1D7B-4FA2-818E-D01379733717}" srcOrd="0" destOrd="0" presId="urn:microsoft.com/office/officeart/2005/8/layout/vList2"/>
    <dgm:cxn modelId="{23B12BF6-2464-4A7E-B696-CBFA84572FE4}" type="presParOf" srcId="{AD6C9562-AB91-463A-A592-810AC0781872}" destId="{A793F46E-1D7B-4FA2-818E-D01379733717}" srcOrd="0" destOrd="0" presId="urn:microsoft.com/office/officeart/2005/8/layout/vList2"/>
    <dgm:cxn modelId="{85F00A2E-670D-417C-B6E2-0A068017D273}" type="presParOf" srcId="{AD6C9562-AB91-463A-A592-810AC0781872}" destId="{43C39E86-074D-479A-A6F2-6FE416C4DE5B}" srcOrd="1" destOrd="0" presId="urn:microsoft.com/office/officeart/2005/8/layout/vList2"/>
    <dgm:cxn modelId="{B9CFC16C-7CCD-4AAA-9E03-E3385AB729A4}" type="presParOf" srcId="{AD6C9562-AB91-463A-A592-810AC0781872}" destId="{F8D4842C-B675-46C5-9022-198C6B0A6BA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CD40C4-B28B-4A0E-BA7B-054B94ECC4AA}" type="doc">
      <dgm:prSet loTypeId="urn:microsoft.com/office/officeart/2005/8/layout/vList2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it-IT"/>
        </a:p>
      </dgm:t>
    </dgm:pt>
    <dgm:pt modelId="{C86B00AE-3BC1-45B8-9D92-D3E024581074}">
      <dgm:prSet/>
      <dgm:spPr/>
      <dgm:t>
        <a:bodyPr/>
        <a:lstStyle/>
        <a:p>
          <a:pPr rtl="0"/>
          <a:r>
            <a:rPr lang="it-IT" dirty="0" smtClean="0"/>
            <a:t>Data </a:t>
          </a:r>
          <a:r>
            <a:rPr lang="it-IT" dirty="0" err="1" smtClean="0"/>
            <a:t>quality</a:t>
          </a:r>
          <a:r>
            <a:rPr lang="it-IT" dirty="0" smtClean="0"/>
            <a:t> </a:t>
          </a:r>
          <a:r>
            <a:rPr lang="it-IT" dirty="0" err="1" smtClean="0"/>
            <a:t>monitoring</a:t>
          </a:r>
          <a:r>
            <a:rPr lang="it-IT" dirty="0" smtClean="0"/>
            <a:t> </a:t>
          </a:r>
          <a:r>
            <a:rPr lang="it-IT" dirty="0" err="1" smtClean="0"/>
            <a:t>is</a:t>
          </a:r>
          <a:r>
            <a:rPr lang="it-IT" dirty="0" smtClean="0"/>
            <a:t> under </a:t>
          </a:r>
          <a:r>
            <a:rPr lang="it-IT" dirty="0" err="1" smtClean="0"/>
            <a:t>study</a:t>
          </a:r>
          <a:r>
            <a:rPr lang="it-IT" baseline="30000" dirty="0" smtClean="0">
              <a:latin typeface="Calibri" panose="020F0502020204030204" pitchFamily="34" charset="0"/>
              <a:cs typeface="Calibri" panose="020F0502020204030204" pitchFamily="34" charset="0"/>
            </a:rPr>
            <a:t>+</a:t>
          </a:r>
          <a:endParaRPr lang="en-GB" dirty="0"/>
        </a:p>
      </dgm:t>
    </dgm:pt>
    <dgm:pt modelId="{F18867CA-24C3-417A-B286-1170861FB87E}" type="parTrans" cxnId="{CCCB701D-5121-4182-BD0A-32EF7EDF5732}">
      <dgm:prSet/>
      <dgm:spPr/>
      <dgm:t>
        <a:bodyPr/>
        <a:lstStyle/>
        <a:p>
          <a:endParaRPr lang="it-IT"/>
        </a:p>
      </dgm:t>
    </dgm:pt>
    <dgm:pt modelId="{77090A57-2531-49A4-8D3E-98034C0ED182}" type="sibTrans" cxnId="{CCCB701D-5121-4182-BD0A-32EF7EDF5732}">
      <dgm:prSet/>
      <dgm:spPr/>
      <dgm:t>
        <a:bodyPr/>
        <a:lstStyle/>
        <a:p>
          <a:endParaRPr lang="it-IT"/>
        </a:p>
      </dgm:t>
    </dgm:pt>
    <dgm:pt modelId="{3C92FD74-6793-46FB-BC72-BF8A8C651BD1}" type="pres">
      <dgm:prSet presAssocID="{94CD40C4-B28B-4A0E-BA7B-054B94ECC4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7ABEE61-D0E0-4E35-ACAD-8A0BBABBC4FC}" type="pres">
      <dgm:prSet presAssocID="{C86B00AE-3BC1-45B8-9D92-D3E024581074}" presName="parentText" presStyleLbl="node1" presStyleIdx="0" presStyleCnt="1" custLinFactNeighborY="-2282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444972F-7928-4109-890C-97EA320DBFE2}" type="presOf" srcId="{94CD40C4-B28B-4A0E-BA7B-054B94ECC4AA}" destId="{3C92FD74-6793-46FB-BC72-BF8A8C651BD1}" srcOrd="0" destOrd="0" presId="urn:microsoft.com/office/officeart/2005/8/layout/vList2"/>
    <dgm:cxn modelId="{CCCB701D-5121-4182-BD0A-32EF7EDF5732}" srcId="{94CD40C4-B28B-4A0E-BA7B-054B94ECC4AA}" destId="{C86B00AE-3BC1-45B8-9D92-D3E024581074}" srcOrd="0" destOrd="0" parTransId="{F18867CA-24C3-417A-B286-1170861FB87E}" sibTransId="{77090A57-2531-49A4-8D3E-98034C0ED182}"/>
    <dgm:cxn modelId="{49433CAF-A9E2-4B02-9EC7-BD8A397F40F4}" type="presOf" srcId="{C86B00AE-3BC1-45B8-9D92-D3E024581074}" destId="{77ABEE61-D0E0-4E35-ACAD-8A0BBABBC4FC}" srcOrd="0" destOrd="0" presId="urn:microsoft.com/office/officeart/2005/8/layout/vList2"/>
    <dgm:cxn modelId="{8D41641A-0C53-4E49-8C0A-48E36864C6F0}" type="presParOf" srcId="{3C92FD74-6793-46FB-BC72-BF8A8C651BD1}" destId="{77ABEE61-D0E0-4E35-ACAD-8A0BBABBC4F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2D2F98-C270-4338-A885-C640567EAD8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7BED82A4-247A-4894-8974-AF078C94CDD6}">
      <dgm:prSet/>
      <dgm:spPr/>
      <dgm:t>
        <a:bodyPr/>
        <a:lstStyle/>
        <a:p>
          <a:pPr rtl="0"/>
          <a:r>
            <a:rPr lang="it-IT" smtClean="0"/>
            <a:t>CD site</a:t>
          </a:r>
          <a:endParaRPr lang="en-GB"/>
        </a:p>
      </dgm:t>
    </dgm:pt>
    <dgm:pt modelId="{86FF9E40-0400-4C5A-8762-A818C9DB91EE}" type="parTrans" cxnId="{21E0C23C-B05E-4F8A-993C-689B9582400E}">
      <dgm:prSet/>
      <dgm:spPr/>
      <dgm:t>
        <a:bodyPr/>
        <a:lstStyle/>
        <a:p>
          <a:endParaRPr lang="it-IT"/>
        </a:p>
      </dgm:t>
    </dgm:pt>
    <dgm:pt modelId="{A9A3380C-D0D7-4850-BD62-F4BAC68AEEF5}" type="sibTrans" cxnId="{21E0C23C-B05E-4F8A-993C-689B9582400E}">
      <dgm:prSet/>
      <dgm:spPr/>
      <dgm:t>
        <a:bodyPr/>
        <a:lstStyle/>
        <a:p>
          <a:endParaRPr lang="it-IT"/>
        </a:p>
      </dgm:t>
    </dgm:pt>
    <dgm:pt modelId="{CF038492-E025-4BFB-A62C-97FD4167D231}">
      <dgm:prSet/>
      <dgm:spPr/>
      <dgm:t>
        <a:bodyPr/>
        <a:lstStyle/>
        <a:p>
          <a:pPr rtl="0"/>
          <a:r>
            <a:rPr lang="en-GB" smtClean="0"/>
            <a:t>Output from Central Detector go trough trigger and filtering</a:t>
          </a:r>
          <a:endParaRPr lang="en-GB"/>
        </a:p>
      </dgm:t>
    </dgm:pt>
    <dgm:pt modelId="{6E227ACA-572C-4CF5-9412-4AD0334E8736}" type="parTrans" cxnId="{7ED181CD-A21A-4F0D-A247-5FA4C1215F21}">
      <dgm:prSet/>
      <dgm:spPr/>
      <dgm:t>
        <a:bodyPr/>
        <a:lstStyle/>
        <a:p>
          <a:endParaRPr lang="it-IT"/>
        </a:p>
      </dgm:t>
    </dgm:pt>
    <dgm:pt modelId="{DDEE7009-4F1E-49BE-97C8-A0D671267A07}" type="sibTrans" cxnId="{7ED181CD-A21A-4F0D-A247-5FA4C1215F21}">
      <dgm:prSet/>
      <dgm:spPr/>
      <dgm:t>
        <a:bodyPr/>
        <a:lstStyle/>
        <a:p>
          <a:endParaRPr lang="it-IT"/>
        </a:p>
      </dgm:t>
    </dgm:pt>
    <dgm:pt modelId="{5CBC62CC-60AE-40B9-9B8A-C5D0BC415F9F}">
      <dgm:prSet/>
      <dgm:spPr/>
      <dgm:t>
        <a:bodyPr/>
        <a:lstStyle/>
        <a:p>
          <a:pPr rtl="0"/>
          <a:r>
            <a:rPr lang="it-IT" smtClean="0"/>
            <a:t>CD to IHEP</a:t>
          </a:r>
          <a:endParaRPr lang="en-GB"/>
        </a:p>
      </dgm:t>
    </dgm:pt>
    <dgm:pt modelId="{7DBE10C8-4E75-418A-A197-16F75F230516}" type="parTrans" cxnId="{F0B8BF64-1260-44DA-8345-636C16781DDF}">
      <dgm:prSet/>
      <dgm:spPr/>
      <dgm:t>
        <a:bodyPr/>
        <a:lstStyle/>
        <a:p>
          <a:endParaRPr lang="it-IT"/>
        </a:p>
      </dgm:t>
    </dgm:pt>
    <dgm:pt modelId="{BB1E169B-6F76-48DA-B6C0-9F57620D2A75}" type="sibTrans" cxnId="{F0B8BF64-1260-44DA-8345-636C16781DDF}">
      <dgm:prSet/>
      <dgm:spPr/>
      <dgm:t>
        <a:bodyPr/>
        <a:lstStyle/>
        <a:p>
          <a:endParaRPr lang="it-IT"/>
        </a:p>
      </dgm:t>
    </dgm:pt>
    <dgm:pt modelId="{9C24D2E9-A40D-4304-9248-7B52FCDD92D7}">
      <dgm:prSet/>
      <dgm:spPr/>
      <dgm:t>
        <a:bodyPr/>
        <a:lstStyle/>
        <a:p>
          <a:pPr rtl="0"/>
          <a:r>
            <a:rPr lang="en-GB" smtClean="0"/>
            <a:t>Data copied from Kaiping to IHEP</a:t>
          </a:r>
          <a:endParaRPr lang="en-GB"/>
        </a:p>
      </dgm:t>
    </dgm:pt>
    <dgm:pt modelId="{15B51D81-741C-493F-983B-5BC979FE9237}" type="parTrans" cxnId="{0141B2E1-6CB6-4F6C-A82B-CB0D7150BE55}">
      <dgm:prSet/>
      <dgm:spPr/>
      <dgm:t>
        <a:bodyPr/>
        <a:lstStyle/>
        <a:p>
          <a:endParaRPr lang="it-IT"/>
        </a:p>
      </dgm:t>
    </dgm:pt>
    <dgm:pt modelId="{1E6F873F-0BAE-4A72-B944-E060CE89856D}" type="sibTrans" cxnId="{0141B2E1-6CB6-4F6C-A82B-CB0D7150BE55}">
      <dgm:prSet/>
      <dgm:spPr/>
      <dgm:t>
        <a:bodyPr/>
        <a:lstStyle/>
        <a:p>
          <a:endParaRPr lang="it-IT"/>
        </a:p>
      </dgm:t>
    </dgm:pt>
    <dgm:pt modelId="{A83BBFDE-EE89-4D51-8E70-1A6371B856EE}">
      <dgm:prSet/>
      <dgm:spPr/>
      <dgm:t>
        <a:bodyPr/>
        <a:lstStyle/>
        <a:p>
          <a:pPr rtl="0"/>
          <a:r>
            <a:rPr lang="it-IT" smtClean="0"/>
            <a:t>IHEP</a:t>
          </a:r>
          <a:endParaRPr lang="en-GB"/>
        </a:p>
      </dgm:t>
    </dgm:pt>
    <dgm:pt modelId="{7D254220-0D69-4192-B4AC-41884AE8207C}" type="parTrans" cxnId="{FA08DCCF-B5DA-4A16-9816-70D89776C18F}">
      <dgm:prSet/>
      <dgm:spPr/>
      <dgm:t>
        <a:bodyPr/>
        <a:lstStyle/>
        <a:p>
          <a:endParaRPr lang="it-IT"/>
        </a:p>
      </dgm:t>
    </dgm:pt>
    <dgm:pt modelId="{755C72E2-C1D8-435A-BB37-8FD0D3FD5BBF}" type="sibTrans" cxnId="{FA08DCCF-B5DA-4A16-9816-70D89776C18F}">
      <dgm:prSet/>
      <dgm:spPr/>
      <dgm:t>
        <a:bodyPr/>
        <a:lstStyle/>
        <a:p>
          <a:endParaRPr lang="it-IT"/>
        </a:p>
      </dgm:t>
    </dgm:pt>
    <dgm:pt modelId="{2DA39387-CAC4-4C9C-B2D6-14A2C8290CD2}">
      <dgm:prSet/>
      <dgm:spPr/>
      <dgm:t>
        <a:bodyPr/>
        <a:lstStyle/>
        <a:p>
          <a:pPr rtl="0"/>
          <a:r>
            <a:rPr lang="en-GB" smtClean="0"/>
            <a:t>At IHEP recent data are stored on disk and then moved to tape</a:t>
          </a:r>
          <a:endParaRPr lang="en-GB"/>
        </a:p>
      </dgm:t>
    </dgm:pt>
    <dgm:pt modelId="{5DD8CD79-2B7A-447B-9AD6-C7A8A916F648}" type="parTrans" cxnId="{8EBBF5B8-7D9F-4779-A9E0-FEF99A63F94E}">
      <dgm:prSet/>
      <dgm:spPr/>
      <dgm:t>
        <a:bodyPr/>
        <a:lstStyle/>
        <a:p>
          <a:endParaRPr lang="it-IT"/>
        </a:p>
      </dgm:t>
    </dgm:pt>
    <dgm:pt modelId="{03711653-7C4E-4353-8480-3B4129A71375}" type="sibTrans" cxnId="{8EBBF5B8-7D9F-4779-A9E0-FEF99A63F94E}">
      <dgm:prSet/>
      <dgm:spPr/>
      <dgm:t>
        <a:bodyPr/>
        <a:lstStyle/>
        <a:p>
          <a:endParaRPr lang="it-IT"/>
        </a:p>
      </dgm:t>
    </dgm:pt>
    <dgm:pt modelId="{5DF4D54F-F30C-43A6-8F23-4CA43F7187CC}">
      <dgm:prSet/>
      <dgm:spPr/>
      <dgm:t>
        <a:bodyPr/>
        <a:lstStyle/>
        <a:p>
          <a:pPr rtl="0"/>
          <a:r>
            <a:rPr lang="it-IT" smtClean="0"/>
            <a:t>IHEP to Europe</a:t>
          </a:r>
          <a:endParaRPr lang="en-GB"/>
        </a:p>
      </dgm:t>
    </dgm:pt>
    <dgm:pt modelId="{3188557B-E223-4C01-878F-BEC52D70C3F3}" type="parTrans" cxnId="{48160946-0F37-46F0-829A-FA4F94542354}">
      <dgm:prSet/>
      <dgm:spPr/>
      <dgm:t>
        <a:bodyPr/>
        <a:lstStyle/>
        <a:p>
          <a:endParaRPr lang="it-IT"/>
        </a:p>
      </dgm:t>
    </dgm:pt>
    <dgm:pt modelId="{007C20D7-711D-4898-8AC1-91BF8DF17F3F}" type="sibTrans" cxnId="{48160946-0F37-46F0-829A-FA4F94542354}">
      <dgm:prSet/>
      <dgm:spPr/>
      <dgm:t>
        <a:bodyPr/>
        <a:lstStyle/>
        <a:p>
          <a:endParaRPr lang="it-IT"/>
        </a:p>
      </dgm:t>
    </dgm:pt>
    <dgm:pt modelId="{E75D0E84-2350-4DBF-A90E-FFB2717E0EAD}">
      <dgm:prSet/>
      <dgm:spPr/>
      <dgm:t>
        <a:bodyPr/>
        <a:lstStyle/>
        <a:p>
          <a:pPr rtl="0"/>
          <a:r>
            <a:rPr lang="en-GB" smtClean="0"/>
            <a:t>At least a backup copy, perhaps 2, in Europe</a:t>
          </a:r>
          <a:endParaRPr lang="en-GB"/>
        </a:p>
      </dgm:t>
    </dgm:pt>
    <dgm:pt modelId="{CBD37626-0261-48D6-A3D0-359FECECC9FA}" type="parTrans" cxnId="{1BFF4645-C85D-4EFE-8E47-CD1671848AF4}">
      <dgm:prSet/>
      <dgm:spPr/>
      <dgm:t>
        <a:bodyPr/>
        <a:lstStyle/>
        <a:p>
          <a:endParaRPr lang="it-IT"/>
        </a:p>
      </dgm:t>
    </dgm:pt>
    <dgm:pt modelId="{57AF133D-AAF1-4D75-BE4B-14C7A56DB1A7}" type="sibTrans" cxnId="{1BFF4645-C85D-4EFE-8E47-CD1671848AF4}">
      <dgm:prSet/>
      <dgm:spPr/>
      <dgm:t>
        <a:bodyPr/>
        <a:lstStyle/>
        <a:p>
          <a:endParaRPr lang="it-IT"/>
        </a:p>
      </dgm:t>
    </dgm:pt>
    <dgm:pt modelId="{EAC9C9BE-0647-4BD8-8430-EE008C3305FE}">
      <dgm:prSet/>
      <dgm:spPr/>
      <dgm:t>
        <a:bodyPr/>
        <a:lstStyle/>
        <a:p>
          <a:pPr rtl="0"/>
          <a:r>
            <a:rPr lang="it-IT" smtClean="0"/>
            <a:t>Europe</a:t>
          </a:r>
          <a:endParaRPr lang="en-GB"/>
        </a:p>
      </dgm:t>
    </dgm:pt>
    <dgm:pt modelId="{1946C09F-623E-4474-A541-1ECFE0BE67EA}" type="parTrans" cxnId="{8FCBC5AB-4800-45E4-91E3-1B1D39C269CB}">
      <dgm:prSet/>
      <dgm:spPr/>
      <dgm:t>
        <a:bodyPr/>
        <a:lstStyle/>
        <a:p>
          <a:endParaRPr lang="it-IT"/>
        </a:p>
      </dgm:t>
    </dgm:pt>
    <dgm:pt modelId="{80E9E37D-A36F-40DA-9543-C02B2B09B11F}" type="sibTrans" cxnId="{8FCBC5AB-4800-45E4-91E3-1B1D39C269CB}">
      <dgm:prSet/>
      <dgm:spPr/>
      <dgm:t>
        <a:bodyPr/>
        <a:lstStyle/>
        <a:p>
          <a:endParaRPr lang="it-IT"/>
        </a:p>
      </dgm:t>
    </dgm:pt>
    <dgm:pt modelId="{4C78E8FB-781B-4BBD-BD60-3075B7DF3AD4}">
      <dgm:prSet/>
      <dgm:spPr/>
      <dgm:t>
        <a:bodyPr/>
        <a:lstStyle/>
        <a:p>
          <a:pPr rtl="0"/>
          <a:r>
            <a:rPr lang="en-GB" smtClean="0"/>
            <a:t>In Europe recent data on disk, then moved on tape</a:t>
          </a:r>
          <a:endParaRPr lang="en-GB"/>
        </a:p>
      </dgm:t>
    </dgm:pt>
    <dgm:pt modelId="{530B7F1D-5FA4-432D-930A-53F359ED6C40}" type="parTrans" cxnId="{D5FAA99B-83E7-4733-980C-AF1345351D30}">
      <dgm:prSet/>
      <dgm:spPr/>
      <dgm:t>
        <a:bodyPr/>
        <a:lstStyle/>
        <a:p>
          <a:endParaRPr lang="it-IT"/>
        </a:p>
      </dgm:t>
    </dgm:pt>
    <dgm:pt modelId="{5238FF1A-2B25-45B9-815E-80FB70553773}" type="sibTrans" cxnId="{D5FAA99B-83E7-4733-980C-AF1345351D30}">
      <dgm:prSet/>
      <dgm:spPr/>
      <dgm:t>
        <a:bodyPr/>
        <a:lstStyle/>
        <a:p>
          <a:endParaRPr lang="it-IT"/>
        </a:p>
      </dgm:t>
    </dgm:pt>
    <dgm:pt modelId="{847C902B-7149-485E-8229-5C196DE868BC}">
      <dgm:prSet/>
      <dgm:spPr/>
      <dgm:t>
        <a:bodyPr/>
        <a:lstStyle/>
        <a:p>
          <a:pPr rtl="0"/>
          <a:r>
            <a:rPr lang="en-GB" smtClean="0"/>
            <a:t>Data in Europe used for analysis and for reconstruction</a:t>
          </a:r>
          <a:endParaRPr lang="en-GB"/>
        </a:p>
      </dgm:t>
    </dgm:pt>
    <dgm:pt modelId="{DDDA55A2-5F5F-4B76-8C1D-E4AF5BCC99EE}" type="parTrans" cxnId="{0D999FE7-E568-445E-8F98-CAA17D245DAA}">
      <dgm:prSet/>
      <dgm:spPr/>
      <dgm:t>
        <a:bodyPr/>
        <a:lstStyle/>
        <a:p>
          <a:endParaRPr lang="it-IT"/>
        </a:p>
      </dgm:t>
    </dgm:pt>
    <dgm:pt modelId="{3CC54469-9B88-462C-808C-B5E086925CA7}" type="sibTrans" cxnId="{0D999FE7-E568-445E-8F98-CAA17D245DAA}">
      <dgm:prSet/>
      <dgm:spPr/>
      <dgm:t>
        <a:bodyPr/>
        <a:lstStyle/>
        <a:p>
          <a:endParaRPr lang="it-IT"/>
        </a:p>
      </dgm:t>
    </dgm:pt>
    <dgm:pt modelId="{5C410E6E-752E-43B8-869A-BF4946507920}">
      <dgm:prSet/>
      <dgm:spPr/>
      <dgm:t>
        <a:bodyPr/>
        <a:lstStyle/>
        <a:p>
          <a:pPr rtl="0"/>
          <a:r>
            <a:rPr lang="en-GB" smtClean="0"/>
            <a:t>Find data file</a:t>
          </a:r>
          <a:endParaRPr lang="en-GB"/>
        </a:p>
      </dgm:t>
    </dgm:pt>
    <dgm:pt modelId="{1ABA1FDE-2630-4C4F-9818-4FB036D244B5}" type="parTrans" cxnId="{2872CE90-F0DC-4F8F-BDF4-DDE26E4A70EF}">
      <dgm:prSet/>
      <dgm:spPr/>
      <dgm:t>
        <a:bodyPr/>
        <a:lstStyle/>
        <a:p>
          <a:endParaRPr lang="it-IT"/>
        </a:p>
      </dgm:t>
    </dgm:pt>
    <dgm:pt modelId="{9C9FE0FC-D303-4622-9186-11E706943076}" type="sibTrans" cxnId="{2872CE90-F0DC-4F8F-BDF4-DDE26E4A70EF}">
      <dgm:prSet/>
      <dgm:spPr/>
      <dgm:t>
        <a:bodyPr/>
        <a:lstStyle/>
        <a:p>
          <a:endParaRPr lang="it-IT"/>
        </a:p>
      </dgm:t>
    </dgm:pt>
    <dgm:pt modelId="{6B8A162A-F92B-4024-82D9-A1352C0282B0}">
      <dgm:prSet/>
      <dgm:spPr/>
      <dgm:t>
        <a:bodyPr/>
        <a:lstStyle/>
        <a:p>
          <a:pPr rtl="0"/>
          <a:r>
            <a:rPr lang="en-GB" smtClean="0"/>
            <a:t>Data management with file catalog and book-keeping</a:t>
          </a:r>
          <a:endParaRPr lang="en-GB"/>
        </a:p>
      </dgm:t>
    </dgm:pt>
    <dgm:pt modelId="{8945A41E-542B-45B4-8045-FBE9AFA6DF5C}" type="parTrans" cxnId="{2795EF54-0068-43DA-8AA1-A35652B75F1D}">
      <dgm:prSet/>
      <dgm:spPr/>
      <dgm:t>
        <a:bodyPr/>
        <a:lstStyle/>
        <a:p>
          <a:endParaRPr lang="it-IT"/>
        </a:p>
      </dgm:t>
    </dgm:pt>
    <dgm:pt modelId="{FE85627E-F0A0-4CB8-BEC1-2AB96895A912}" type="sibTrans" cxnId="{2795EF54-0068-43DA-8AA1-A35652B75F1D}">
      <dgm:prSet/>
      <dgm:spPr/>
      <dgm:t>
        <a:bodyPr/>
        <a:lstStyle/>
        <a:p>
          <a:endParaRPr lang="it-IT"/>
        </a:p>
      </dgm:t>
    </dgm:pt>
    <dgm:pt modelId="{00169AD4-1C93-4F7C-8E67-402453869506}" type="pres">
      <dgm:prSet presAssocID="{B72D2F98-C270-4338-A885-C640567EAD8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F301865-FE57-4BC1-B6E5-195700FB3E25}" type="pres">
      <dgm:prSet presAssocID="{7BED82A4-247A-4894-8974-AF078C94CDD6}" presName="composite" presStyleCnt="0"/>
      <dgm:spPr/>
    </dgm:pt>
    <dgm:pt modelId="{BCB63C2F-3FE8-4B9E-B055-0AC720883661}" type="pres">
      <dgm:prSet presAssocID="{7BED82A4-247A-4894-8974-AF078C94CDD6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BA08FA9-5DB8-4002-B61C-376AB17A18BE}" type="pres">
      <dgm:prSet presAssocID="{7BED82A4-247A-4894-8974-AF078C94CDD6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3AD0C6C-B005-4D3C-BDF8-5AD7C2D6F840}" type="pres">
      <dgm:prSet presAssocID="{A9A3380C-D0D7-4850-BD62-F4BAC68AEEF5}" presName="sp" presStyleCnt="0"/>
      <dgm:spPr/>
    </dgm:pt>
    <dgm:pt modelId="{3FC00FDD-D393-49D8-B074-09611CEEA998}" type="pres">
      <dgm:prSet presAssocID="{5CBC62CC-60AE-40B9-9B8A-C5D0BC415F9F}" presName="composite" presStyleCnt="0"/>
      <dgm:spPr/>
    </dgm:pt>
    <dgm:pt modelId="{E2E2900A-1193-44B9-937A-097F938388CD}" type="pres">
      <dgm:prSet presAssocID="{5CBC62CC-60AE-40B9-9B8A-C5D0BC415F9F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8076881-E652-47DC-A8E3-0F9D395D2E4D}" type="pres">
      <dgm:prSet presAssocID="{5CBC62CC-60AE-40B9-9B8A-C5D0BC415F9F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CE3E60A-F839-4465-A0D4-DD579392A839}" type="pres">
      <dgm:prSet presAssocID="{BB1E169B-6F76-48DA-B6C0-9F57620D2A75}" presName="sp" presStyleCnt="0"/>
      <dgm:spPr/>
    </dgm:pt>
    <dgm:pt modelId="{940CA56B-4A7F-4397-8275-709AB910BAD2}" type="pres">
      <dgm:prSet presAssocID="{A83BBFDE-EE89-4D51-8E70-1A6371B856EE}" presName="composite" presStyleCnt="0"/>
      <dgm:spPr/>
    </dgm:pt>
    <dgm:pt modelId="{8365F599-1132-4D9E-B81F-4F4E73A1B304}" type="pres">
      <dgm:prSet presAssocID="{A83BBFDE-EE89-4D51-8E70-1A6371B856EE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3367ED2-ECAC-4C76-B329-03A9285B6C22}" type="pres">
      <dgm:prSet presAssocID="{A83BBFDE-EE89-4D51-8E70-1A6371B856EE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FE3E1BE-1967-44E7-89E0-EC114ECDC7B5}" type="pres">
      <dgm:prSet presAssocID="{755C72E2-C1D8-435A-BB37-8FD0D3FD5BBF}" presName="sp" presStyleCnt="0"/>
      <dgm:spPr/>
    </dgm:pt>
    <dgm:pt modelId="{03CFDA90-0C83-4D0F-90FD-92A261DE8FF4}" type="pres">
      <dgm:prSet presAssocID="{5DF4D54F-F30C-43A6-8F23-4CA43F7187CC}" presName="composite" presStyleCnt="0"/>
      <dgm:spPr/>
    </dgm:pt>
    <dgm:pt modelId="{874B3ABF-EADD-4571-9F21-7D42FBAE0185}" type="pres">
      <dgm:prSet presAssocID="{5DF4D54F-F30C-43A6-8F23-4CA43F7187CC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02C0E32-C69A-428F-AB55-FD3C3CEC3148}" type="pres">
      <dgm:prSet presAssocID="{5DF4D54F-F30C-43A6-8F23-4CA43F7187CC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976BC67-C8A3-4F2A-93A5-91D2379E2CF3}" type="pres">
      <dgm:prSet presAssocID="{007C20D7-711D-4898-8AC1-91BF8DF17F3F}" presName="sp" presStyleCnt="0"/>
      <dgm:spPr/>
    </dgm:pt>
    <dgm:pt modelId="{E4E73552-AF99-40E1-BEFE-CB735F71C5D5}" type="pres">
      <dgm:prSet presAssocID="{EAC9C9BE-0647-4BD8-8430-EE008C3305FE}" presName="composite" presStyleCnt="0"/>
      <dgm:spPr/>
    </dgm:pt>
    <dgm:pt modelId="{1E6A3159-DE27-4A45-8A96-3D2EFC7F82EC}" type="pres">
      <dgm:prSet presAssocID="{EAC9C9BE-0647-4BD8-8430-EE008C3305FE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577D47C-5415-4674-ABE4-C3D58A479ADF}" type="pres">
      <dgm:prSet presAssocID="{EAC9C9BE-0647-4BD8-8430-EE008C3305FE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9FD8FC2-2527-4212-8043-FE8C925FACFD}" type="pres">
      <dgm:prSet presAssocID="{80E9E37D-A36F-40DA-9543-C02B2B09B11F}" presName="sp" presStyleCnt="0"/>
      <dgm:spPr/>
    </dgm:pt>
    <dgm:pt modelId="{30857AED-B990-43C0-A8DC-F8199A640FF2}" type="pres">
      <dgm:prSet presAssocID="{5C410E6E-752E-43B8-869A-BF4946507920}" presName="composite" presStyleCnt="0"/>
      <dgm:spPr/>
    </dgm:pt>
    <dgm:pt modelId="{BCB04A71-5886-405C-9544-E7961F56D796}" type="pres">
      <dgm:prSet presAssocID="{5C410E6E-752E-43B8-869A-BF4946507920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CE991BE-8156-40BD-B747-DA1DEEE1F518}" type="pres">
      <dgm:prSet presAssocID="{5C410E6E-752E-43B8-869A-BF4946507920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795EF54-0068-43DA-8AA1-A35652B75F1D}" srcId="{5C410E6E-752E-43B8-869A-BF4946507920}" destId="{6B8A162A-F92B-4024-82D9-A1352C0282B0}" srcOrd="0" destOrd="0" parTransId="{8945A41E-542B-45B4-8045-FBE9AFA6DF5C}" sibTransId="{FE85627E-F0A0-4CB8-BEC1-2AB96895A912}"/>
    <dgm:cxn modelId="{D5FAA99B-83E7-4733-980C-AF1345351D30}" srcId="{EAC9C9BE-0647-4BD8-8430-EE008C3305FE}" destId="{4C78E8FB-781B-4BBD-BD60-3075B7DF3AD4}" srcOrd="0" destOrd="0" parTransId="{530B7F1D-5FA4-432D-930A-53F359ED6C40}" sibTransId="{5238FF1A-2B25-45B9-815E-80FB70553773}"/>
    <dgm:cxn modelId="{8FCBC5AB-4800-45E4-91E3-1B1D39C269CB}" srcId="{B72D2F98-C270-4338-A885-C640567EAD8E}" destId="{EAC9C9BE-0647-4BD8-8430-EE008C3305FE}" srcOrd="4" destOrd="0" parTransId="{1946C09F-623E-4474-A541-1ECFE0BE67EA}" sibTransId="{80E9E37D-A36F-40DA-9543-C02B2B09B11F}"/>
    <dgm:cxn modelId="{E8E05B93-A0F9-448A-BB5B-3CC1248E0FE8}" type="presOf" srcId="{A83BBFDE-EE89-4D51-8E70-1A6371B856EE}" destId="{8365F599-1132-4D9E-B81F-4F4E73A1B304}" srcOrd="0" destOrd="0" presId="urn:microsoft.com/office/officeart/2005/8/layout/chevron2"/>
    <dgm:cxn modelId="{48160946-0F37-46F0-829A-FA4F94542354}" srcId="{B72D2F98-C270-4338-A885-C640567EAD8E}" destId="{5DF4D54F-F30C-43A6-8F23-4CA43F7187CC}" srcOrd="3" destOrd="0" parTransId="{3188557B-E223-4C01-878F-BEC52D70C3F3}" sibTransId="{007C20D7-711D-4898-8AC1-91BF8DF17F3F}"/>
    <dgm:cxn modelId="{1BFF4645-C85D-4EFE-8E47-CD1671848AF4}" srcId="{5DF4D54F-F30C-43A6-8F23-4CA43F7187CC}" destId="{E75D0E84-2350-4DBF-A90E-FFB2717E0EAD}" srcOrd="0" destOrd="0" parTransId="{CBD37626-0261-48D6-A3D0-359FECECC9FA}" sibTransId="{57AF133D-AAF1-4D75-BE4B-14C7A56DB1A7}"/>
    <dgm:cxn modelId="{2872CE90-F0DC-4F8F-BDF4-DDE26E4A70EF}" srcId="{B72D2F98-C270-4338-A885-C640567EAD8E}" destId="{5C410E6E-752E-43B8-869A-BF4946507920}" srcOrd="5" destOrd="0" parTransId="{1ABA1FDE-2630-4C4F-9818-4FB036D244B5}" sibTransId="{9C9FE0FC-D303-4622-9186-11E706943076}"/>
    <dgm:cxn modelId="{79B4492E-7450-44B4-88F2-A323BE0F4E3D}" type="presOf" srcId="{EAC9C9BE-0647-4BD8-8430-EE008C3305FE}" destId="{1E6A3159-DE27-4A45-8A96-3D2EFC7F82EC}" srcOrd="0" destOrd="0" presId="urn:microsoft.com/office/officeart/2005/8/layout/chevron2"/>
    <dgm:cxn modelId="{D96F1EE3-34FE-4BF4-A5CD-DDFEF8D782B0}" type="presOf" srcId="{7BED82A4-247A-4894-8974-AF078C94CDD6}" destId="{BCB63C2F-3FE8-4B9E-B055-0AC720883661}" srcOrd="0" destOrd="0" presId="urn:microsoft.com/office/officeart/2005/8/layout/chevron2"/>
    <dgm:cxn modelId="{CA030B2C-772B-47EB-BA5B-C0E9DC6FF84C}" type="presOf" srcId="{E75D0E84-2350-4DBF-A90E-FFB2717E0EAD}" destId="{302C0E32-C69A-428F-AB55-FD3C3CEC3148}" srcOrd="0" destOrd="0" presId="urn:microsoft.com/office/officeart/2005/8/layout/chevron2"/>
    <dgm:cxn modelId="{BF9B112D-511B-4DD3-8E68-B8FD95F1D0F7}" type="presOf" srcId="{847C902B-7149-485E-8229-5C196DE868BC}" destId="{6577D47C-5415-4674-ABE4-C3D58A479ADF}" srcOrd="0" destOrd="1" presId="urn:microsoft.com/office/officeart/2005/8/layout/chevron2"/>
    <dgm:cxn modelId="{0141B2E1-6CB6-4F6C-A82B-CB0D7150BE55}" srcId="{5CBC62CC-60AE-40B9-9B8A-C5D0BC415F9F}" destId="{9C24D2E9-A40D-4304-9248-7B52FCDD92D7}" srcOrd="0" destOrd="0" parTransId="{15B51D81-741C-493F-983B-5BC979FE9237}" sibTransId="{1E6F873F-0BAE-4A72-B944-E060CE89856D}"/>
    <dgm:cxn modelId="{C45F4C64-3956-4D73-A796-DA8CD25C0DD5}" type="presOf" srcId="{6B8A162A-F92B-4024-82D9-A1352C0282B0}" destId="{2CE991BE-8156-40BD-B747-DA1DEEE1F518}" srcOrd="0" destOrd="0" presId="urn:microsoft.com/office/officeart/2005/8/layout/chevron2"/>
    <dgm:cxn modelId="{E76076EF-051D-4242-803D-E28207A0FB06}" type="presOf" srcId="{2DA39387-CAC4-4C9C-B2D6-14A2C8290CD2}" destId="{73367ED2-ECAC-4C76-B329-03A9285B6C22}" srcOrd="0" destOrd="0" presId="urn:microsoft.com/office/officeart/2005/8/layout/chevron2"/>
    <dgm:cxn modelId="{0D999FE7-E568-445E-8F98-CAA17D245DAA}" srcId="{EAC9C9BE-0647-4BD8-8430-EE008C3305FE}" destId="{847C902B-7149-485E-8229-5C196DE868BC}" srcOrd="1" destOrd="0" parTransId="{DDDA55A2-5F5F-4B76-8C1D-E4AF5BCC99EE}" sibTransId="{3CC54469-9B88-462C-808C-B5E086925CA7}"/>
    <dgm:cxn modelId="{E905C0C8-2B62-48BE-B12B-448A3CAEFC63}" type="presOf" srcId="{5CBC62CC-60AE-40B9-9B8A-C5D0BC415F9F}" destId="{E2E2900A-1193-44B9-937A-097F938388CD}" srcOrd="0" destOrd="0" presId="urn:microsoft.com/office/officeart/2005/8/layout/chevron2"/>
    <dgm:cxn modelId="{E6FFC5BF-13C0-4A09-827D-E3AAA5B49EC2}" type="presOf" srcId="{5C410E6E-752E-43B8-869A-BF4946507920}" destId="{BCB04A71-5886-405C-9544-E7961F56D796}" srcOrd="0" destOrd="0" presId="urn:microsoft.com/office/officeart/2005/8/layout/chevron2"/>
    <dgm:cxn modelId="{42B01102-C0BB-44AA-9CB9-23C4C780F6F0}" type="presOf" srcId="{9C24D2E9-A40D-4304-9248-7B52FCDD92D7}" destId="{F8076881-E652-47DC-A8E3-0F9D395D2E4D}" srcOrd="0" destOrd="0" presId="urn:microsoft.com/office/officeart/2005/8/layout/chevron2"/>
    <dgm:cxn modelId="{FA08DCCF-B5DA-4A16-9816-70D89776C18F}" srcId="{B72D2F98-C270-4338-A885-C640567EAD8E}" destId="{A83BBFDE-EE89-4D51-8E70-1A6371B856EE}" srcOrd="2" destOrd="0" parTransId="{7D254220-0D69-4192-B4AC-41884AE8207C}" sibTransId="{755C72E2-C1D8-435A-BB37-8FD0D3FD5BBF}"/>
    <dgm:cxn modelId="{21E0C23C-B05E-4F8A-993C-689B9582400E}" srcId="{B72D2F98-C270-4338-A885-C640567EAD8E}" destId="{7BED82A4-247A-4894-8974-AF078C94CDD6}" srcOrd="0" destOrd="0" parTransId="{86FF9E40-0400-4C5A-8762-A818C9DB91EE}" sibTransId="{A9A3380C-D0D7-4850-BD62-F4BAC68AEEF5}"/>
    <dgm:cxn modelId="{7ED181CD-A21A-4F0D-A247-5FA4C1215F21}" srcId="{7BED82A4-247A-4894-8974-AF078C94CDD6}" destId="{CF038492-E025-4BFB-A62C-97FD4167D231}" srcOrd="0" destOrd="0" parTransId="{6E227ACA-572C-4CF5-9412-4AD0334E8736}" sibTransId="{DDEE7009-4F1E-49BE-97C8-A0D671267A07}"/>
    <dgm:cxn modelId="{107E1B03-C6BD-493B-8354-E9398F2CC6AE}" type="presOf" srcId="{CF038492-E025-4BFB-A62C-97FD4167D231}" destId="{3BA08FA9-5DB8-4002-B61C-376AB17A18BE}" srcOrd="0" destOrd="0" presId="urn:microsoft.com/office/officeart/2005/8/layout/chevron2"/>
    <dgm:cxn modelId="{8EBBF5B8-7D9F-4779-A9E0-FEF99A63F94E}" srcId="{A83BBFDE-EE89-4D51-8E70-1A6371B856EE}" destId="{2DA39387-CAC4-4C9C-B2D6-14A2C8290CD2}" srcOrd="0" destOrd="0" parTransId="{5DD8CD79-2B7A-447B-9AD6-C7A8A916F648}" sibTransId="{03711653-7C4E-4353-8480-3B4129A71375}"/>
    <dgm:cxn modelId="{F0B8BF64-1260-44DA-8345-636C16781DDF}" srcId="{B72D2F98-C270-4338-A885-C640567EAD8E}" destId="{5CBC62CC-60AE-40B9-9B8A-C5D0BC415F9F}" srcOrd="1" destOrd="0" parTransId="{7DBE10C8-4E75-418A-A197-16F75F230516}" sibTransId="{BB1E169B-6F76-48DA-B6C0-9F57620D2A75}"/>
    <dgm:cxn modelId="{746D651C-B37E-41A9-87B8-D1343A3CB50A}" type="presOf" srcId="{5DF4D54F-F30C-43A6-8F23-4CA43F7187CC}" destId="{874B3ABF-EADD-4571-9F21-7D42FBAE0185}" srcOrd="0" destOrd="0" presId="urn:microsoft.com/office/officeart/2005/8/layout/chevron2"/>
    <dgm:cxn modelId="{01139DE8-D17B-4EBA-BF21-D68A8C33AEE3}" type="presOf" srcId="{4C78E8FB-781B-4BBD-BD60-3075B7DF3AD4}" destId="{6577D47C-5415-4674-ABE4-C3D58A479ADF}" srcOrd="0" destOrd="0" presId="urn:microsoft.com/office/officeart/2005/8/layout/chevron2"/>
    <dgm:cxn modelId="{3E9DC5AA-2831-451F-B557-0110AD2A4F5C}" type="presOf" srcId="{B72D2F98-C270-4338-A885-C640567EAD8E}" destId="{00169AD4-1C93-4F7C-8E67-402453869506}" srcOrd="0" destOrd="0" presId="urn:microsoft.com/office/officeart/2005/8/layout/chevron2"/>
    <dgm:cxn modelId="{45635D20-7387-47E8-839F-9298AFBA6405}" type="presParOf" srcId="{00169AD4-1C93-4F7C-8E67-402453869506}" destId="{5F301865-FE57-4BC1-B6E5-195700FB3E25}" srcOrd="0" destOrd="0" presId="urn:microsoft.com/office/officeart/2005/8/layout/chevron2"/>
    <dgm:cxn modelId="{C322D220-2596-45D0-A903-BC6647482BEC}" type="presParOf" srcId="{5F301865-FE57-4BC1-B6E5-195700FB3E25}" destId="{BCB63C2F-3FE8-4B9E-B055-0AC720883661}" srcOrd="0" destOrd="0" presId="urn:microsoft.com/office/officeart/2005/8/layout/chevron2"/>
    <dgm:cxn modelId="{18684615-458A-45C2-9702-C49A93CA01DC}" type="presParOf" srcId="{5F301865-FE57-4BC1-B6E5-195700FB3E25}" destId="{3BA08FA9-5DB8-4002-B61C-376AB17A18BE}" srcOrd="1" destOrd="0" presId="urn:microsoft.com/office/officeart/2005/8/layout/chevron2"/>
    <dgm:cxn modelId="{82DFDC38-2244-4209-A799-B9EE5A1E7D39}" type="presParOf" srcId="{00169AD4-1C93-4F7C-8E67-402453869506}" destId="{F3AD0C6C-B005-4D3C-BDF8-5AD7C2D6F840}" srcOrd="1" destOrd="0" presId="urn:microsoft.com/office/officeart/2005/8/layout/chevron2"/>
    <dgm:cxn modelId="{904D77C7-4DAF-416C-B5C1-B8EA08BC02CB}" type="presParOf" srcId="{00169AD4-1C93-4F7C-8E67-402453869506}" destId="{3FC00FDD-D393-49D8-B074-09611CEEA998}" srcOrd="2" destOrd="0" presId="urn:microsoft.com/office/officeart/2005/8/layout/chevron2"/>
    <dgm:cxn modelId="{D21B7CC5-EEFF-4039-A227-D3C8EB4583D3}" type="presParOf" srcId="{3FC00FDD-D393-49D8-B074-09611CEEA998}" destId="{E2E2900A-1193-44B9-937A-097F938388CD}" srcOrd="0" destOrd="0" presId="urn:microsoft.com/office/officeart/2005/8/layout/chevron2"/>
    <dgm:cxn modelId="{52498051-689A-4CC9-97DF-9312ABF9B1E2}" type="presParOf" srcId="{3FC00FDD-D393-49D8-B074-09611CEEA998}" destId="{F8076881-E652-47DC-A8E3-0F9D395D2E4D}" srcOrd="1" destOrd="0" presId="urn:microsoft.com/office/officeart/2005/8/layout/chevron2"/>
    <dgm:cxn modelId="{F61094EE-7F32-437A-9CCC-0CC3D6D801BB}" type="presParOf" srcId="{00169AD4-1C93-4F7C-8E67-402453869506}" destId="{9CE3E60A-F839-4465-A0D4-DD579392A839}" srcOrd="3" destOrd="0" presId="urn:microsoft.com/office/officeart/2005/8/layout/chevron2"/>
    <dgm:cxn modelId="{A15867CF-9A9A-489B-B1BB-C03558907665}" type="presParOf" srcId="{00169AD4-1C93-4F7C-8E67-402453869506}" destId="{940CA56B-4A7F-4397-8275-709AB910BAD2}" srcOrd="4" destOrd="0" presId="urn:microsoft.com/office/officeart/2005/8/layout/chevron2"/>
    <dgm:cxn modelId="{78EE407F-9ED3-4842-AA3B-0212DEF6C5C4}" type="presParOf" srcId="{940CA56B-4A7F-4397-8275-709AB910BAD2}" destId="{8365F599-1132-4D9E-B81F-4F4E73A1B304}" srcOrd="0" destOrd="0" presId="urn:microsoft.com/office/officeart/2005/8/layout/chevron2"/>
    <dgm:cxn modelId="{684EE246-52FC-441E-A789-635D73692D5C}" type="presParOf" srcId="{940CA56B-4A7F-4397-8275-709AB910BAD2}" destId="{73367ED2-ECAC-4C76-B329-03A9285B6C22}" srcOrd="1" destOrd="0" presId="urn:microsoft.com/office/officeart/2005/8/layout/chevron2"/>
    <dgm:cxn modelId="{D7A63C22-3AFC-4857-80EC-9BAB7A9C8F2B}" type="presParOf" srcId="{00169AD4-1C93-4F7C-8E67-402453869506}" destId="{1FE3E1BE-1967-44E7-89E0-EC114ECDC7B5}" srcOrd="5" destOrd="0" presId="urn:microsoft.com/office/officeart/2005/8/layout/chevron2"/>
    <dgm:cxn modelId="{CB2263CB-9BCB-4370-A72F-B1A123A6A73F}" type="presParOf" srcId="{00169AD4-1C93-4F7C-8E67-402453869506}" destId="{03CFDA90-0C83-4D0F-90FD-92A261DE8FF4}" srcOrd="6" destOrd="0" presId="urn:microsoft.com/office/officeart/2005/8/layout/chevron2"/>
    <dgm:cxn modelId="{7EDA0857-138A-43EA-B817-BD439C964433}" type="presParOf" srcId="{03CFDA90-0C83-4D0F-90FD-92A261DE8FF4}" destId="{874B3ABF-EADD-4571-9F21-7D42FBAE0185}" srcOrd="0" destOrd="0" presId="urn:microsoft.com/office/officeart/2005/8/layout/chevron2"/>
    <dgm:cxn modelId="{749346D5-DAFF-4E0E-B161-2759B47928B9}" type="presParOf" srcId="{03CFDA90-0C83-4D0F-90FD-92A261DE8FF4}" destId="{302C0E32-C69A-428F-AB55-FD3C3CEC3148}" srcOrd="1" destOrd="0" presId="urn:microsoft.com/office/officeart/2005/8/layout/chevron2"/>
    <dgm:cxn modelId="{73093CC4-65CC-461B-90BB-9A46A8996EE8}" type="presParOf" srcId="{00169AD4-1C93-4F7C-8E67-402453869506}" destId="{F976BC67-C8A3-4F2A-93A5-91D2379E2CF3}" srcOrd="7" destOrd="0" presId="urn:microsoft.com/office/officeart/2005/8/layout/chevron2"/>
    <dgm:cxn modelId="{29A2A4A5-9126-40B8-B4EE-5EBAAB01F0B8}" type="presParOf" srcId="{00169AD4-1C93-4F7C-8E67-402453869506}" destId="{E4E73552-AF99-40E1-BEFE-CB735F71C5D5}" srcOrd="8" destOrd="0" presId="urn:microsoft.com/office/officeart/2005/8/layout/chevron2"/>
    <dgm:cxn modelId="{6DDFDEA3-2B3D-411E-8BC7-0C6753FD88B1}" type="presParOf" srcId="{E4E73552-AF99-40E1-BEFE-CB735F71C5D5}" destId="{1E6A3159-DE27-4A45-8A96-3D2EFC7F82EC}" srcOrd="0" destOrd="0" presId="urn:microsoft.com/office/officeart/2005/8/layout/chevron2"/>
    <dgm:cxn modelId="{1BB6822A-B788-4E6B-B54D-AD770A3067A0}" type="presParOf" srcId="{E4E73552-AF99-40E1-BEFE-CB735F71C5D5}" destId="{6577D47C-5415-4674-ABE4-C3D58A479ADF}" srcOrd="1" destOrd="0" presId="urn:microsoft.com/office/officeart/2005/8/layout/chevron2"/>
    <dgm:cxn modelId="{16B77673-D0F3-4709-8FAD-4E4C3E9E5508}" type="presParOf" srcId="{00169AD4-1C93-4F7C-8E67-402453869506}" destId="{39FD8FC2-2527-4212-8043-FE8C925FACFD}" srcOrd="9" destOrd="0" presId="urn:microsoft.com/office/officeart/2005/8/layout/chevron2"/>
    <dgm:cxn modelId="{48087E99-2E2D-4C3D-81A1-3B5A7BA2AD7A}" type="presParOf" srcId="{00169AD4-1C93-4F7C-8E67-402453869506}" destId="{30857AED-B990-43C0-A8DC-F8199A640FF2}" srcOrd="10" destOrd="0" presId="urn:microsoft.com/office/officeart/2005/8/layout/chevron2"/>
    <dgm:cxn modelId="{8939AEB5-7E87-4D83-8A9D-1A13D5C0D7AD}" type="presParOf" srcId="{30857AED-B990-43C0-A8DC-F8199A640FF2}" destId="{BCB04A71-5886-405C-9544-E7961F56D796}" srcOrd="0" destOrd="0" presId="urn:microsoft.com/office/officeart/2005/8/layout/chevron2"/>
    <dgm:cxn modelId="{98A4B7D4-5B3E-47BA-8413-C4CBE64BCFF6}" type="presParOf" srcId="{30857AED-B990-43C0-A8DC-F8199A640FF2}" destId="{2CE991BE-8156-40BD-B747-DA1DEEE1F51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3F46E-1D7B-4FA2-818E-D01379733717}">
      <dsp:nvSpPr>
        <dsp:cNvPr id="0" name=""/>
        <dsp:cNvSpPr/>
      </dsp:nvSpPr>
      <dsp:spPr>
        <a:xfrm>
          <a:off x="0" y="2"/>
          <a:ext cx="7011136" cy="7830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3792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60" kern="1200" dirty="0" smtClean="0"/>
            <a:t>Data output from electronic: ≈ 1 EB/year</a:t>
          </a:r>
          <a:endParaRPr lang="en-GB" sz="2560" kern="1200" dirty="0"/>
        </a:p>
      </dsp:txBody>
      <dsp:txXfrm>
        <a:off x="38228" y="38230"/>
        <a:ext cx="6934680" cy="706639"/>
      </dsp:txXfrm>
    </dsp:sp>
    <dsp:sp modelId="{F8D4842C-B675-46C5-9022-198C6B0A6BA5}">
      <dsp:nvSpPr>
        <dsp:cNvPr id="0" name=""/>
        <dsp:cNvSpPr/>
      </dsp:nvSpPr>
      <dsp:spPr>
        <a:xfrm>
          <a:off x="0" y="795099"/>
          <a:ext cx="7011136" cy="7830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3792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60" kern="1200" dirty="0" smtClean="0"/>
            <a:t>Given the expected number of events per day we aspect a cut in data output to 2 PB/year.</a:t>
          </a:r>
          <a:endParaRPr lang="en-GB" sz="2560" kern="1200" dirty="0"/>
        </a:p>
      </dsp:txBody>
      <dsp:txXfrm>
        <a:off x="38228" y="833327"/>
        <a:ext cx="6934680" cy="7066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BEE61-D0E0-4E35-ACAD-8A0BBABBC4FC}">
      <dsp:nvSpPr>
        <dsp:cNvPr id="0" name=""/>
        <dsp:cNvSpPr/>
      </dsp:nvSpPr>
      <dsp:spPr>
        <a:xfrm>
          <a:off x="0" y="0"/>
          <a:ext cx="10545417" cy="1103310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600" kern="1200" dirty="0" smtClean="0"/>
            <a:t>Data </a:t>
          </a:r>
          <a:r>
            <a:rPr lang="it-IT" sz="4600" kern="1200" dirty="0" err="1" smtClean="0"/>
            <a:t>quality</a:t>
          </a:r>
          <a:r>
            <a:rPr lang="it-IT" sz="4600" kern="1200" dirty="0" smtClean="0"/>
            <a:t> </a:t>
          </a:r>
          <a:r>
            <a:rPr lang="it-IT" sz="4600" kern="1200" dirty="0" err="1" smtClean="0"/>
            <a:t>monitoring</a:t>
          </a:r>
          <a:r>
            <a:rPr lang="it-IT" sz="4600" kern="1200" dirty="0" smtClean="0"/>
            <a:t> </a:t>
          </a:r>
          <a:r>
            <a:rPr lang="it-IT" sz="4600" kern="1200" dirty="0" err="1" smtClean="0"/>
            <a:t>is</a:t>
          </a:r>
          <a:r>
            <a:rPr lang="it-IT" sz="4600" kern="1200" dirty="0" smtClean="0"/>
            <a:t> under </a:t>
          </a:r>
          <a:r>
            <a:rPr lang="it-IT" sz="4600" kern="1200" dirty="0" err="1" smtClean="0"/>
            <a:t>study</a:t>
          </a:r>
          <a:r>
            <a:rPr lang="it-IT" sz="4600" kern="1200" baseline="30000" dirty="0" smtClean="0">
              <a:latin typeface="Calibri" panose="020F0502020204030204" pitchFamily="34" charset="0"/>
              <a:cs typeface="Calibri" panose="020F0502020204030204" pitchFamily="34" charset="0"/>
            </a:rPr>
            <a:t>+</a:t>
          </a:r>
          <a:endParaRPr lang="en-GB" sz="4600" kern="1200" dirty="0"/>
        </a:p>
      </dsp:txBody>
      <dsp:txXfrm>
        <a:off x="53859" y="53859"/>
        <a:ext cx="10437699" cy="9955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63C2F-3FE8-4B9E-B055-0AC720883661}">
      <dsp:nvSpPr>
        <dsp:cNvPr id="0" name=""/>
        <dsp:cNvSpPr/>
      </dsp:nvSpPr>
      <dsp:spPr>
        <a:xfrm rot="5400000">
          <a:off x="-196389" y="199316"/>
          <a:ext cx="1309263" cy="9164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smtClean="0"/>
            <a:t>CD site</a:t>
          </a:r>
          <a:endParaRPr lang="en-GB" sz="1400" kern="1200"/>
        </a:p>
      </dsp:txBody>
      <dsp:txXfrm rot="-5400000">
        <a:off x="1" y="461168"/>
        <a:ext cx="916484" cy="392779"/>
      </dsp:txXfrm>
    </dsp:sp>
    <dsp:sp modelId="{3BA08FA9-5DB8-4002-B61C-376AB17A18BE}">
      <dsp:nvSpPr>
        <dsp:cNvPr id="0" name=""/>
        <dsp:cNvSpPr/>
      </dsp:nvSpPr>
      <dsp:spPr>
        <a:xfrm rot="5400000">
          <a:off x="6305426" y="-5386014"/>
          <a:ext cx="851021" cy="116289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smtClean="0"/>
            <a:t>Output from Central Detector go trough trigger and filtering</a:t>
          </a:r>
          <a:endParaRPr lang="en-GB" sz="2500" kern="1200"/>
        </a:p>
      </dsp:txBody>
      <dsp:txXfrm rot="-5400000">
        <a:off x="916485" y="44470"/>
        <a:ext cx="11587361" cy="767935"/>
      </dsp:txXfrm>
    </dsp:sp>
    <dsp:sp modelId="{E2E2900A-1193-44B9-937A-097F938388CD}">
      <dsp:nvSpPr>
        <dsp:cNvPr id="0" name=""/>
        <dsp:cNvSpPr/>
      </dsp:nvSpPr>
      <dsp:spPr>
        <a:xfrm rot="5400000">
          <a:off x="-196389" y="1413633"/>
          <a:ext cx="1309263" cy="9164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smtClean="0"/>
            <a:t>CD to IHEP</a:t>
          </a:r>
          <a:endParaRPr lang="en-GB" sz="1400" kern="1200"/>
        </a:p>
      </dsp:txBody>
      <dsp:txXfrm rot="-5400000">
        <a:off x="1" y="1675485"/>
        <a:ext cx="916484" cy="392779"/>
      </dsp:txXfrm>
    </dsp:sp>
    <dsp:sp modelId="{F8076881-E652-47DC-A8E3-0F9D395D2E4D}">
      <dsp:nvSpPr>
        <dsp:cNvPr id="0" name=""/>
        <dsp:cNvSpPr/>
      </dsp:nvSpPr>
      <dsp:spPr>
        <a:xfrm rot="5400000">
          <a:off x="6305426" y="-4171697"/>
          <a:ext cx="851021" cy="116289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smtClean="0"/>
            <a:t>Data copied from Kaiping to IHEP</a:t>
          </a:r>
          <a:endParaRPr lang="en-GB" sz="2500" kern="1200"/>
        </a:p>
      </dsp:txBody>
      <dsp:txXfrm rot="-5400000">
        <a:off x="916485" y="1258787"/>
        <a:ext cx="11587361" cy="767935"/>
      </dsp:txXfrm>
    </dsp:sp>
    <dsp:sp modelId="{8365F599-1132-4D9E-B81F-4F4E73A1B304}">
      <dsp:nvSpPr>
        <dsp:cNvPr id="0" name=""/>
        <dsp:cNvSpPr/>
      </dsp:nvSpPr>
      <dsp:spPr>
        <a:xfrm rot="5400000">
          <a:off x="-196389" y="2627949"/>
          <a:ext cx="1309263" cy="9164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smtClean="0"/>
            <a:t>IHEP</a:t>
          </a:r>
          <a:endParaRPr lang="en-GB" sz="1400" kern="1200"/>
        </a:p>
      </dsp:txBody>
      <dsp:txXfrm rot="-5400000">
        <a:off x="1" y="2889801"/>
        <a:ext cx="916484" cy="392779"/>
      </dsp:txXfrm>
    </dsp:sp>
    <dsp:sp modelId="{73367ED2-ECAC-4C76-B329-03A9285B6C22}">
      <dsp:nvSpPr>
        <dsp:cNvPr id="0" name=""/>
        <dsp:cNvSpPr/>
      </dsp:nvSpPr>
      <dsp:spPr>
        <a:xfrm rot="5400000">
          <a:off x="6305426" y="-2957381"/>
          <a:ext cx="851021" cy="116289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smtClean="0"/>
            <a:t>At IHEP recent data are stored on disk and then moved to tape</a:t>
          </a:r>
          <a:endParaRPr lang="en-GB" sz="2500" kern="1200"/>
        </a:p>
      </dsp:txBody>
      <dsp:txXfrm rot="-5400000">
        <a:off x="916485" y="2473103"/>
        <a:ext cx="11587361" cy="767935"/>
      </dsp:txXfrm>
    </dsp:sp>
    <dsp:sp modelId="{874B3ABF-EADD-4571-9F21-7D42FBAE0185}">
      <dsp:nvSpPr>
        <dsp:cNvPr id="0" name=""/>
        <dsp:cNvSpPr/>
      </dsp:nvSpPr>
      <dsp:spPr>
        <a:xfrm rot="5400000">
          <a:off x="-196389" y="3842266"/>
          <a:ext cx="1309263" cy="9164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smtClean="0"/>
            <a:t>IHEP to Europe</a:t>
          </a:r>
          <a:endParaRPr lang="en-GB" sz="1400" kern="1200"/>
        </a:p>
      </dsp:txBody>
      <dsp:txXfrm rot="-5400000">
        <a:off x="1" y="4104118"/>
        <a:ext cx="916484" cy="392779"/>
      </dsp:txXfrm>
    </dsp:sp>
    <dsp:sp modelId="{302C0E32-C69A-428F-AB55-FD3C3CEC3148}">
      <dsp:nvSpPr>
        <dsp:cNvPr id="0" name=""/>
        <dsp:cNvSpPr/>
      </dsp:nvSpPr>
      <dsp:spPr>
        <a:xfrm rot="5400000">
          <a:off x="6305426" y="-1743064"/>
          <a:ext cx="851021" cy="116289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smtClean="0"/>
            <a:t>At least a backup copy, perhaps 2, in Europe</a:t>
          </a:r>
          <a:endParaRPr lang="en-GB" sz="2500" kern="1200"/>
        </a:p>
      </dsp:txBody>
      <dsp:txXfrm rot="-5400000">
        <a:off x="916485" y="3687420"/>
        <a:ext cx="11587361" cy="767935"/>
      </dsp:txXfrm>
    </dsp:sp>
    <dsp:sp modelId="{1E6A3159-DE27-4A45-8A96-3D2EFC7F82EC}">
      <dsp:nvSpPr>
        <dsp:cNvPr id="0" name=""/>
        <dsp:cNvSpPr/>
      </dsp:nvSpPr>
      <dsp:spPr>
        <a:xfrm rot="5400000">
          <a:off x="-196389" y="5056583"/>
          <a:ext cx="1309263" cy="9164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smtClean="0"/>
            <a:t>Europe</a:t>
          </a:r>
          <a:endParaRPr lang="en-GB" sz="1400" kern="1200"/>
        </a:p>
      </dsp:txBody>
      <dsp:txXfrm rot="-5400000">
        <a:off x="1" y="5318435"/>
        <a:ext cx="916484" cy="392779"/>
      </dsp:txXfrm>
    </dsp:sp>
    <dsp:sp modelId="{6577D47C-5415-4674-ABE4-C3D58A479ADF}">
      <dsp:nvSpPr>
        <dsp:cNvPr id="0" name=""/>
        <dsp:cNvSpPr/>
      </dsp:nvSpPr>
      <dsp:spPr>
        <a:xfrm rot="5400000">
          <a:off x="6305426" y="-528747"/>
          <a:ext cx="851021" cy="116289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smtClean="0"/>
            <a:t>In Europe recent data on disk, then moved on tape</a:t>
          </a:r>
          <a:endParaRPr lang="en-GB" sz="2500" kern="120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smtClean="0"/>
            <a:t>Data in Europe used for analysis and for reconstruction</a:t>
          </a:r>
          <a:endParaRPr lang="en-GB" sz="2500" kern="1200"/>
        </a:p>
      </dsp:txBody>
      <dsp:txXfrm rot="-5400000">
        <a:off x="916485" y="4901737"/>
        <a:ext cx="11587361" cy="767935"/>
      </dsp:txXfrm>
    </dsp:sp>
    <dsp:sp modelId="{BCB04A71-5886-405C-9544-E7961F56D796}">
      <dsp:nvSpPr>
        <dsp:cNvPr id="0" name=""/>
        <dsp:cNvSpPr/>
      </dsp:nvSpPr>
      <dsp:spPr>
        <a:xfrm rot="5400000">
          <a:off x="-196389" y="6270899"/>
          <a:ext cx="1309263" cy="9164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mtClean="0"/>
            <a:t>Find data file</a:t>
          </a:r>
          <a:endParaRPr lang="en-GB" sz="1400" kern="1200"/>
        </a:p>
      </dsp:txBody>
      <dsp:txXfrm rot="-5400000">
        <a:off x="1" y="6532751"/>
        <a:ext cx="916484" cy="392779"/>
      </dsp:txXfrm>
    </dsp:sp>
    <dsp:sp modelId="{2CE991BE-8156-40BD-B747-DA1DEEE1F518}">
      <dsp:nvSpPr>
        <dsp:cNvPr id="0" name=""/>
        <dsp:cNvSpPr/>
      </dsp:nvSpPr>
      <dsp:spPr>
        <a:xfrm rot="5400000">
          <a:off x="6305426" y="685568"/>
          <a:ext cx="851021" cy="116289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smtClean="0"/>
            <a:t>Data management with file catalog and book-keeping</a:t>
          </a:r>
          <a:endParaRPr lang="en-GB" sz="2500" kern="1200"/>
        </a:p>
      </dsp:txBody>
      <dsp:txXfrm rot="-5400000">
        <a:off x="916485" y="6116053"/>
        <a:ext cx="11587361" cy="767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928800" y="388080"/>
            <a:ext cx="11424600" cy="1628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928440" y="2786400"/>
            <a:ext cx="1114668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928440" y="5741280"/>
            <a:ext cx="1114668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928800" y="388080"/>
            <a:ext cx="11424600" cy="1628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928440" y="2786400"/>
            <a:ext cx="543924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640200" y="2786400"/>
            <a:ext cx="543924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928440" y="5741280"/>
            <a:ext cx="543924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640200" y="5741280"/>
            <a:ext cx="543924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928800" y="388080"/>
            <a:ext cx="11424600" cy="1628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928440" y="2786400"/>
            <a:ext cx="358884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97280" y="2786400"/>
            <a:ext cx="358884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8465760" y="2786400"/>
            <a:ext cx="358884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928440" y="5741280"/>
            <a:ext cx="358884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4697280" y="5741280"/>
            <a:ext cx="358884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8465760" y="5741280"/>
            <a:ext cx="358884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1157214"/>
            <a:ext cx="9943253" cy="609398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E2839-FDD1-4BF1-BAA5-E46B10FE16E0}" type="slidenum">
              <a:rPr lang="en-US" altLang="it-IT" smtClean="0"/>
              <a:pPr/>
              <a:t>‹N›</a:t>
            </a:fld>
            <a:endParaRPr lang="en-US" alt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3" y="13057"/>
            <a:ext cx="2167467" cy="186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85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928800" y="388080"/>
            <a:ext cx="11424600" cy="1628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928440" y="2786400"/>
            <a:ext cx="11146680" cy="5656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928800" y="388080"/>
            <a:ext cx="11424600" cy="1628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928440" y="2786400"/>
            <a:ext cx="11146680" cy="5656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928800" y="388080"/>
            <a:ext cx="11424600" cy="1628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928440" y="2786400"/>
            <a:ext cx="5439240" cy="5656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6640200" y="2786400"/>
            <a:ext cx="5439240" cy="5656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928800" y="388080"/>
            <a:ext cx="11424600" cy="1628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928800" y="388080"/>
            <a:ext cx="11424600" cy="7550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928800" y="388080"/>
            <a:ext cx="11424600" cy="1628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928440" y="2786400"/>
            <a:ext cx="11146680" cy="5656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928800" y="388080"/>
            <a:ext cx="11424600" cy="1628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928440" y="2786400"/>
            <a:ext cx="543924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640200" y="2786400"/>
            <a:ext cx="5439240" cy="5656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928440" y="5741280"/>
            <a:ext cx="543924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928800" y="388080"/>
            <a:ext cx="11424600" cy="1628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928440" y="2786400"/>
            <a:ext cx="5439240" cy="5656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640200" y="2786400"/>
            <a:ext cx="543924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640200" y="5741280"/>
            <a:ext cx="543924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928800" y="388080"/>
            <a:ext cx="11424600" cy="1628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928440" y="2786400"/>
            <a:ext cx="543924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640200" y="2786400"/>
            <a:ext cx="543924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928440" y="5741280"/>
            <a:ext cx="1114668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928800" y="388080"/>
            <a:ext cx="11424600" cy="1628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928440" y="2786400"/>
            <a:ext cx="1114668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928440" y="5741280"/>
            <a:ext cx="1114668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928800" y="388080"/>
            <a:ext cx="11424600" cy="1628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928440" y="2786400"/>
            <a:ext cx="543924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640200" y="2786400"/>
            <a:ext cx="543924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928440" y="5741280"/>
            <a:ext cx="543924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6640200" y="5741280"/>
            <a:ext cx="543924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928800" y="388080"/>
            <a:ext cx="11424600" cy="1628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928440" y="2786400"/>
            <a:ext cx="358884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97280" y="2786400"/>
            <a:ext cx="358884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465760" y="2786400"/>
            <a:ext cx="358884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928440" y="5741280"/>
            <a:ext cx="358884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4697280" y="5741280"/>
            <a:ext cx="358884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8465760" y="5741280"/>
            <a:ext cx="358884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928800" y="388080"/>
            <a:ext cx="11424600" cy="1628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928440" y="2786400"/>
            <a:ext cx="11146680" cy="5656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928800" y="388080"/>
            <a:ext cx="11424600" cy="1628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928440" y="2786400"/>
            <a:ext cx="11146680" cy="5656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928800" y="388080"/>
            <a:ext cx="11424600" cy="1628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928440" y="2786400"/>
            <a:ext cx="5439240" cy="5656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640200" y="2786400"/>
            <a:ext cx="5439240" cy="5656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28800" y="388080"/>
            <a:ext cx="11424600" cy="1628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928440" y="2786400"/>
            <a:ext cx="11146680" cy="5656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928800" y="388080"/>
            <a:ext cx="11424600" cy="1628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928800" y="388080"/>
            <a:ext cx="11424600" cy="7550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928800" y="388080"/>
            <a:ext cx="11424600" cy="1628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928440" y="2786400"/>
            <a:ext cx="543924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640200" y="2786400"/>
            <a:ext cx="5439240" cy="5656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928440" y="5741280"/>
            <a:ext cx="543924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928800" y="388080"/>
            <a:ext cx="11424600" cy="1628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928440" y="2786400"/>
            <a:ext cx="5439240" cy="5656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640200" y="2786400"/>
            <a:ext cx="543924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640200" y="5741280"/>
            <a:ext cx="543924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928800" y="388080"/>
            <a:ext cx="11424600" cy="1628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928440" y="2786400"/>
            <a:ext cx="543924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640200" y="2786400"/>
            <a:ext cx="543924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928440" y="5741280"/>
            <a:ext cx="1114668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928800" y="388080"/>
            <a:ext cx="11424600" cy="1628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928440" y="2786400"/>
            <a:ext cx="1114668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928440" y="5741280"/>
            <a:ext cx="1114668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928800" y="388080"/>
            <a:ext cx="11424600" cy="1628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928440" y="2786400"/>
            <a:ext cx="543924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640200" y="2786400"/>
            <a:ext cx="543924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928440" y="5741280"/>
            <a:ext cx="543924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6640200" y="5741280"/>
            <a:ext cx="543924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928800" y="388080"/>
            <a:ext cx="11424600" cy="1628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928440" y="2786400"/>
            <a:ext cx="358884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97280" y="2786400"/>
            <a:ext cx="358884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8465760" y="2786400"/>
            <a:ext cx="358884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928440" y="5741280"/>
            <a:ext cx="358884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4697280" y="5741280"/>
            <a:ext cx="358884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8465760" y="5741280"/>
            <a:ext cx="358884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28800" y="388080"/>
            <a:ext cx="11424600" cy="1628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928440" y="2786400"/>
            <a:ext cx="5439240" cy="5656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640200" y="2786400"/>
            <a:ext cx="5439240" cy="5656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928800" y="388080"/>
            <a:ext cx="11424600" cy="1628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928800" y="388080"/>
            <a:ext cx="11424600" cy="7550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28800" y="388080"/>
            <a:ext cx="11424600" cy="1628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928440" y="2786400"/>
            <a:ext cx="543924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640200" y="2786400"/>
            <a:ext cx="5439240" cy="5656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928440" y="5741280"/>
            <a:ext cx="543924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28800" y="388080"/>
            <a:ext cx="11424600" cy="1628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28440" y="2786400"/>
            <a:ext cx="5439240" cy="5656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640200" y="2786400"/>
            <a:ext cx="543924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640200" y="5741280"/>
            <a:ext cx="543924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928800" y="388080"/>
            <a:ext cx="11424600" cy="1628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928440" y="2786400"/>
            <a:ext cx="543924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640200" y="2786400"/>
            <a:ext cx="543924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928440" y="5741280"/>
            <a:ext cx="11146680" cy="269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0" y="371520"/>
            <a:ext cx="649800" cy="1392840"/>
          </a:xfrm>
          <a:prstGeom prst="rect">
            <a:avLst/>
          </a:prstGeom>
          <a:solidFill>
            <a:srgbClr val="EF292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928800" y="388080"/>
            <a:ext cx="11424600" cy="1628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it-IT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928440" y="2786400"/>
            <a:ext cx="11146680" cy="5656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928800" y="388080"/>
            <a:ext cx="11424600" cy="1628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it-IT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928440" y="2786400"/>
            <a:ext cx="11146680" cy="5656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928800" y="388080"/>
            <a:ext cx="11424600" cy="1628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it-IT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/>
          <p:cNvSpPr>
            <a:spLocks noGrp="1"/>
          </p:cNvSpPr>
          <p:nvPr>
            <p:ph type="subTitle"/>
          </p:nvPr>
        </p:nvSpPr>
        <p:spPr>
          <a:xfrm>
            <a:off x="928440" y="5722261"/>
            <a:ext cx="11146680" cy="387798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 smtClean="0"/>
              <a:t>Giuseppe Andronico</a:t>
            </a:r>
            <a:endParaRPr lang="en-GB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928440" y="3861679"/>
            <a:ext cx="11424600" cy="664797"/>
          </a:xfrm>
        </p:spPr>
        <p:txBody>
          <a:bodyPr/>
          <a:lstStyle/>
          <a:p>
            <a:pPr algn="ctr"/>
            <a:r>
              <a:rPr lang="it-IT" sz="4800" dirty="0" smtClean="0"/>
              <a:t>Computing model status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163506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4080" y="852516"/>
            <a:ext cx="9943253" cy="1218795"/>
          </a:xfrm>
        </p:spPr>
        <p:txBody>
          <a:bodyPr/>
          <a:lstStyle/>
          <a:p>
            <a:r>
              <a:rPr lang="it-IT" dirty="0" smtClean="0"/>
              <a:t>Computing model: data </a:t>
            </a:r>
            <a:r>
              <a:rPr lang="it-IT" dirty="0" err="1" smtClean="0"/>
              <a:t>storage</a:t>
            </a:r>
            <a:r>
              <a:rPr lang="it-IT" dirty="0" smtClean="0"/>
              <a:t> and </a:t>
            </a:r>
            <a:r>
              <a:rPr lang="it-IT" dirty="0" err="1" smtClean="0"/>
              <a:t>flows</a:t>
            </a:r>
            <a:endParaRPr lang="en-GB" dirty="0"/>
          </a:p>
        </p:txBody>
      </p:sp>
      <p:graphicFrame>
        <p:nvGraphicFramePr>
          <p:cNvPr id="22" name="Diagramma 21"/>
          <p:cNvGraphicFramePr/>
          <p:nvPr>
            <p:extLst>
              <p:ext uri="{D42A27DB-BD31-4B8C-83A1-F6EECF244321}">
                <p14:modId xmlns:p14="http://schemas.microsoft.com/office/powerpoint/2010/main" val="4049246343"/>
              </p:ext>
            </p:extLst>
          </p:nvPr>
        </p:nvGraphicFramePr>
        <p:xfrm>
          <a:off x="228600" y="2055473"/>
          <a:ext cx="12545389" cy="7386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2115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Computing model: </a:t>
            </a:r>
            <a:r>
              <a:rPr lang="it-IT" dirty="0" err="1" smtClean="0"/>
              <a:t>raw</a:t>
            </a:r>
            <a:r>
              <a:rPr lang="it-IT" dirty="0" smtClean="0"/>
              <a:t> data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5899" y="3015000"/>
            <a:ext cx="12645335" cy="5656680"/>
          </a:xfrm>
        </p:spPr>
        <p:txBody>
          <a:bodyPr/>
          <a:lstStyle/>
          <a:p>
            <a:pPr marL="0" indent="0">
              <a:buNone/>
            </a:pPr>
            <a:r>
              <a:rPr lang="it-IT" dirty="0" err="1" smtClean="0"/>
              <a:t>Proposed</a:t>
            </a:r>
            <a:r>
              <a:rPr lang="it-IT" dirty="0" smtClean="0"/>
              <a:t> </a:t>
            </a:r>
            <a:r>
              <a:rPr lang="it-IT" dirty="0" err="1" smtClean="0"/>
              <a:t>raw</a:t>
            </a:r>
            <a:r>
              <a:rPr lang="it-IT" dirty="0" smtClean="0"/>
              <a:t> data </a:t>
            </a:r>
            <a:r>
              <a:rPr lang="it-IT" dirty="0" err="1" smtClean="0"/>
              <a:t>naming</a:t>
            </a:r>
            <a:endParaRPr lang="it-IT" dirty="0" smtClean="0"/>
          </a:p>
          <a:p>
            <a:pPr marL="0" indent="0">
              <a:buNone/>
            </a:pPr>
            <a:r>
              <a:rPr lang="en-GB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Daq.RunNumber.StreamType.StreamName.FileTag.FileTime.FileSequence.dat</a:t>
            </a:r>
            <a:endParaRPr lang="en-GB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GB" dirty="0" smtClean="0"/>
              <a:t>For example: </a:t>
            </a:r>
            <a:r>
              <a:rPr lang="en-GB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daq.10001.Physics.CD.Neutrino.20190606123025.0001.dat</a:t>
            </a:r>
            <a:endParaRPr lang="en-GB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28440" y="2014896"/>
            <a:ext cx="3192541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JUNO-doc-4805-v1</a:t>
            </a:r>
          </a:p>
        </p:txBody>
      </p:sp>
      <p:sp>
        <p:nvSpPr>
          <p:cNvPr id="5" name="Rettangolo 4"/>
          <p:cNvSpPr/>
          <p:nvPr/>
        </p:nvSpPr>
        <p:spPr>
          <a:xfrm>
            <a:off x="388730" y="5324132"/>
            <a:ext cx="65024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 err="1" smtClean="0"/>
              <a:t>StreamType</a:t>
            </a:r>
            <a:r>
              <a:rPr lang="en-GB" sz="2800" dirty="0" smtClean="0"/>
              <a:t>: </a:t>
            </a:r>
          </a:p>
          <a:p>
            <a:pPr lvl="1"/>
            <a:r>
              <a:rPr lang="en-GB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Physics/</a:t>
            </a:r>
            <a:r>
              <a:rPr lang="en-GB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CDCalib</a:t>
            </a:r>
            <a:r>
              <a:rPr lang="en-GB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/</a:t>
            </a:r>
            <a:r>
              <a:rPr lang="en-GB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WPCalib</a:t>
            </a:r>
            <a:endParaRPr lang="en-GB" sz="28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GB" sz="2800" dirty="0" err="1" smtClean="0"/>
              <a:t>StreamName</a:t>
            </a:r>
            <a:r>
              <a:rPr lang="en-GB" sz="2800" dirty="0" smtClean="0"/>
              <a:t>:</a:t>
            </a:r>
          </a:p>
          <a:p>
            <a:pPr lvl="1"/>
            <a:r>
              <a:rPr lang="en-GB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Merged/CD/WP/SPMT/TT/MM/SN</a:t>
            </a:r>
          </a:p>
          <a:p>
            <a:r>
              <a:rPr lang="en-GB" sz="2800" dirty="0" err="1" smtClean="0"/>
              <a:t>FileTag</a:t>
            </a:r>
            <a:endParaRPr lang="en-GB" sz="2800" dirty="0" smtClean="0"/>
          </a:p>
          <a:p>
            <a:pPr lvl="1"/>
            <a:r>
              <a:rPr lang="en-GB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Test/Neutrino/</a:t>
            </a:r>
            <a:r>
              <a:rPr lang="en-GB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SrcMoving</a:t>
            </a:r>
            <a:r>
              <a:rPr lang="en-GB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/</a:t>
            </a:r>
            <a:r>
              <a:rPr lang="en-GB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InPosition</a:t>
            </a:r>
            <a:endParaRPr lang="en-GB" sz="28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891130" y="5324132"/>
            <a:ext cx="65024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 err="1" smtClean="0"/>
              <a:t>FileTime</a:t>
            </a:r>
            <a:endParaRPr lang="en-GB" sz="2800" dirty="0" smtClean="0"/>
          </a:p>
          <a:p>
            <a:pPr lvl="1"/>
            <a:r>
              <a:rPr lang="en-GB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yyyymmddhhmmss</a:t>
            </a:r>
            <a:endParaRPr lang="en-GB" sz="28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GB" sz="2800" dirty="0" err="1" smtClean="0"/>
              <a:t>FileSequence</a:t>
            </a:r>
            <a:endParaRPr lang="en-GB" sz="2800" dirty="0" smtClean="0"/>
          </a:p>
          <a:p>
            <a:pPr lvl="1"/>
            <a:r>
              <a:rPr lang="en-GB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0001</a:t>
            </a:r>
          </a:p>
        </p:txBody>
      </p:sp>
    </p:spTree>
    <p:extLst>
      <p:ext uri="{BB962C8B-B14F-4D97-AF65-F5344CB8AC3E}">
        <p14:creationId xmlns:p14="http://schemas.microsoft.com/office/powerpoint/2010/main" val="3261302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Computer model: offline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28440" y="2067338"/>
            <a:ext cx="11146680" cy="7195931"/>
          </a:xfrm>
        </p:spPr>
        <p:txBody>
          <a:bodyPr/>
          <a:lstStyle/>
          <a:p>
            <a:r>
              <a:rPr lang="en-GB" dirty="0"/>
              <a:t>Software framework</a:t>
            </a:r>
          </a:p>
          <a:p>
            <a:pPr lvl="1"/>
            <a:r>
              <a:rPr lang="en-GB" dirty="0"/>
              <a:t>Largely based on SNIPER, developed at </a:t>
            </a:r>
            <a:r>
              <a:rPr lang="en-GB" dirty="0" smtClean="0"/>
              <a:t>IHEP, with Root, Geant4, CLHEP, GCCXML and other libraries</a:t>
            </a:r>
            <a:endParaRPr lang="en-GB" dirty="0"/>
          </a:p>
          <a:p>
            <a:pPr lvl="1"/>
            <a:r>
              <a:rPr lang="en-GB" dirty="0" smtClean="0"/>
              <a:t>Versioning </a:t>
            </a:r>
            <a:r>
              <a:rPr lang="en-GB" dirty="0"/>
              <a:t>and revision system: </a:t>
            </a:r>
            <a:r>
              <a:rPr lang="en-GB" dirty="0" err="1"/>
              <a:t>trac</a:t>
            </a:r>
            <a:r>
              <a:rPr lang="en-GB" dirty="0"/>
              <a:t> + </a:t>
            </a:r>
            <a:r>
              <a:rPr lang="en-GB" dirty="0" err="1"/>
              <a:t>svn</a:t>
            </a:r>
            <a:endParaRPr lang="en-GB" dirty="0"/>
          </a:p>
          <a:p>
            <a:pPr lvl="1"/>
            <a:r>
              <a:rPr lang="en-GB" dirty="0"/>
              <a:t>Build system for framework: </a:t>
            </a:r>
            <a:r>
              <a:rPr lang="en-GB" dirty="0" err="1"/>
              <a:t>cmake</a:t>
            </a:r>
            <a:endParaRPr lang="en-GB" dirty="0"/>
          </a:p>
          <a:p>
            <a:r>
              <a:rPr lang="en-GB" dirty="0" smtClean="0"/>
              <a:t>Reconstruction and analysis</a:t>
            </a:r>
          </a:p>
          <a:p>
            <a:pPr lvl="1"/>
            <a:r>
              <a:rPr lang="en-GB" dirty="0" smtClean="0"/>
              <a:t>Reconstruction leaded from IHEP, distributed between the several data centres with a production tool</a:t>
            </a:r>
          </a:p>
          <a:p>
            <a:r>
              <a:rPr lang="en-GB" dirty="0" smtClean="0"/>
              <a:t>Analysis</a:t>
            </a:r>
          </a:p>
          <a:p>
            <a:pPr lvl="1"/>
            <a:r>
              <a:rPr lang="en-GB" dirty="0" smtClean="0"/>
              <a:t>Bound to groups working on different physical problems; for example</a:t>
            </a:r>
          </a:p>
          <a:p>
            <a:pPr lvl="2"/>
            <a:r>
              <a:rPr lang="en-GB" dirty="0" smtClean="0"/>
              <a:t>Inverse Beta Decay and Mass Ordering</a:t>
            </a:r>
          </a:p>
          <a:p>
            <a:pPr lvl="2"/>
            <a:r>
              <a:rPr lang="en-GB" dirty="0" smtClean="0"/>
              <a:t>Geo neutrinos</a:t>
            </a:r>
          </a:p>
          <a:p>
            <a:pPr lvl="2"/>
            <a:r>
              <a:rPr lang="en-GB" dirty="0" smtClean="0"/>
              <a:t>Solar neutrinos</a:t>
            </a:r>
          </a:p>
          <a:p>
            <a:pPr lvl="2"/>
            <a:r>
              <a:rPr lang="en-GB" dirty="0" smtClean="0"/>
              <a:t>Atmospheric neutrinos</a:t>
            </a:r>
          </a:p>
          <a:p>
            <a:pPr lvl="1"/>
            <a:r>
              <a:rPr lang="en-GB" dirty="0" smtClean="0"/>
              <a:t>Several groups interested to same data file for different analysis</a:t>
            </a:r>
          </a:p>
          <a:p>
            <a:r>
              <a:rPr lang="en-GB" dirty="0" smtClean="0"/>
              <a:t>Simulation</a:t>
            </a:r>
          </a:p>
          <a:p>
            <a:pPr lvl="1"/>
            <a:r>
              <a:rPr lang="en-GB" dirty="0" smtClean="0"/>
              <a:t>Based on software framework</a:t>
            </a:r>
          </a:p>
          <a:p>
            <a:pPr lvl="1"/>
            <a:r>
              <a:rPr lang="en-GB" dirty="0" smtClean="0"/>
              <a:t>Several tools for different physical problems and detector parts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1445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/>
          </p:nvPr>
        </p:nvSpPr>
        <p:spPr>
          <a:xfrm>
            <a:off x="928800" y="3013857"/>
            <a:ext cx="11424600" cy="2299091"/>
          </a:xfrm>
        </p:spPr>
        <p:txBody>
          <a:bodyPr/>
          <a:lstStyle/>
          <a:p>
            <a:pPr marL="0" indent="0">
              <a:buNone/>
            </a:pPr>
            <a:r>
              <a:rPr lang="it-IT" sz="1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Thank</a:t>
            </a:r>
            <a:r>
              <a:rPr lang="it-IT" sz="1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you</a:t>
            </a:r>
            <a:endParaRPr lang="en-GB" sz="59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9887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1270080" y="349920"/>
            <a:ext cx="10464120" cy="86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GB" sz="5680" b="1" spc="-1" dirty="0" smtClean="0">
                <a:solidFill>
                  <a:srgbClr val="333333"/>
                </a:solidFill>
                <a:latin typeface="Noto Sans Regular"/>
              </a:rPr>
              <a:t>Groups in</a:t>
            </a:r>
            <a:r>
              <a:rPr lang="en-GB" sz="5680" b="1" strike="noStrike" spc="-1" dirty="0" smtClean="0">
                <a:solidFill>
                  <a:srgbClr val="333333"/>
                </a:solidFill>
                <a:latin typeface="Noto Sans Regular"/>
              </a:rPr>
              <a:t> JUNO</a:t>
            </a:r>
            <a:endParaRPr lang="en-GB" sz="5680" b="0" strike="noStrike" spc="-1" dirty="0">
              <a:latin typeface="Arial"/>
            </a:endParaRPr>
          </a:p>
        </p:txBody>
      </p:sp>
      <p:graphicFrame>
        <p:nvGraphicFramePr>
          <p:cNvPr id="117" name="Table 3"/>
          <p:cNvGraphicFramePr/>
          <p:nvPr>
            <p:extLst>
              <p:ext uri="{D42A27DB-BD31-4B8C-83A1-F6EECF244321}">
                <p14:modId xmlns:p14="http://schemas.microsoft.com/office/powerpoint/2010/main" val="3753080288"/>
              </p:ext>
            </p:extLst>
          </p:nvPr>
        </p:nvGraphicFramePr>
        <p:xfrm>
          <a:off x="159026" y="1808923"/>
          <a:ext cx="12712148" cy="78419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8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5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8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59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3200" strike="noStrike" spc="-1"/>
                        <a:t>Description</a:t>
                      </a:r>
                      <a:endParaRPr lang="it-IT" sz="3200" b="0" strike="noStrike" spc="-1"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3200" strike="noStrike" spc="-1"/>
                        <a:t>Data producer</a:t>
                      </a:r>
                      <a:endParaRPr lang="it-IT" sz="3200" b="0" strike="noStrike" spc="-1">
                        <a:latin typeface="Arial"/>
                      </a:endParaRPr>
                    </a:p>
                  </a:txBody>
                  <a:tcPr marL="90000" marR="90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1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800" strike="noStrike" spc="-1" dirty="0"/>
                        <a:t>Central detector</a:t>
                      </a:r>
                      <a:endParaRPr lang="it-IT" sz="2800" b="0" strike="noStrike" spc="-1" dirty="0"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800" strike="noStrike" spc="-1" dirty="0"/>
                        <a:t>Design, </a:t>
                      </a:r>
                      <a:r>
                        <a:rPr lang="it-IT" sz="1800" strike="noStrike" spc="-1" dirty="0" err="1"/>
                        <a:t>material</a:t>
                      </a:r>
                      <a:r>
                        <a:rPr lang="it-IT" sz="1800" strike="noStrike" spc="-1" dirty="0"/>
                        <a:t> </a:t>
                      </a:r>
                      <a:r>
                        <a:rPr lang="it-IT" sz="1800" strike="noStrike" spc="-1" dirty="0" err="1"/>
                        <a:t>choice</a:t>
                      </a:r>
                      <a:r>
                        <a:rPr lang="it-IT" sz="1800" strike="noStrike" spc="-1" dirty="0"/>
                        <a:t>, </a:t>
                      </a:r>
                      <a:r>
                        <a:rPr lang="it-IT" sz="1800" strike="noStrike" spc="-1" dirty="0" err="1"/>
                        <a:t>optimization</a:t>
                      </a:r>
                      <a:r>
                        <a:rPr lang="it-IT" sz="1800" strike="noStrike" spc="-1" dirty="0"/>
                        <a:t>, </a:t>
                      </a:r>
                      <a:r>
                        <a:rPr lang="it-IT" sz="1800" strike="noStrike" spc="-1" dirty="0" err="1"/>
                        <a:t>deployment</a:t>
                      </a:r>
                      <a:endParaRPr lang="it-IT" sz="1800" b="0" strike="noStrike" spc="-1" dirty="0"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strike="noStrike" spc="-1" dirty="0">
                          <a:solidFill>
                            <a:srgbClr val="00B050"/>
                          </a:solidFill>
                        </a:rPr>
                        <a:t>No</a:t>
                      </a:r>
                      <a:endParaRPr lang="it-IT" sz="2400" b="0" strike="noStrike" spc="-1" dirty="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marL="90000" marR="90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1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800" strike="noStrike" spc="-1" dirty="0"/>
                        <a:t>Veto detector</a:t>
                      </a:r>
                      <a:endParaRPr lang="it-IT" sz="2800" b="0" strike="noStrike" spc="-1" dirty="0"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800" strike="noStrike" spc="-1" dirty="0"/>
                        <a:t>Set of detectors to </a:t>
                      </a:r>
                      <a:r>
                        <a:rPr lang="it-IT" sz="1800" strike="noStrike" spc="-1" dirty="0" err="1"/>
                        <a:t>exclude</a:t>
                      </a:r>
                      <a:r>
                        <a:rPr lang="it-IT" sz="1800" strike="noStrike" spc="-1" dirty="0"/>
                        <a:t> </a:t>
                      </a:r>
                      <a:r>
                        <a:rPr lang="it-IT" sz="1800" strike="noStrike" spc="-1" dirty="0" err="1"/>
                        <a:t>uninteresting</a:t>
                      </a:r>
                      <a:r>
                        <a:rPr lang="it-IT" sz="1800" strike="noStrike" spc="-1" dirty="0"/>
                        <a:t> </a:t>
                      </a:r>
                      <a:r>
                        <a:rPr lang="it-IT" sz="1800" strike="noStrike" spc="-1" dirty="0" err="1"/>
                        <a:t>signals</a:t>
                      </a:r>
                      <a:endParaRPr lang="it-IT" sz="1800" b="0" strike="noStrike" spc="-1" dirty="0"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strike="noStrike" spc="-1" dirty="0">
                          <a:solidFill>
                            <a:srgbClr val="00B050"/>
                          </a:solidFill>
                        </a:rPr>
                        <a:t>No</a:t>
                      </a:r>
                      <a:endParaRPr lang="it-IT" sz="2400" b="0" strike="noStrike" spc="-1" dirty="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marL="90000" marR="90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70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800" strike="noStrike" spc="-1" dirty="0"/>
                        <a:t>Liquid </a:t>
                      </a:r>
                      <a:r>
                        <a:rPr lang="it-IT" sz="2800" strike="noStrike" spc="-1" dirty="0" err="1"/>
                        <a:t>scintillator</a:t>
                      </a:r>
                      <a:endParaRPr lang="it-IT" sz="2800" b="0" strike="noStrike" spc="-1" dirty="0"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800" strike="noStrike" spc="-1"/>
                        <a:t>Design, production and management of liquid scintillator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strike="noStrike" spc="-1" dirty="0">
                          <a:solidFill>
                            <a:srgbClr val="00B050"/>
                          </a:solidFill>
                        </a:rPr>
                        <a:t>No</a:t>
                      </a:r>
                      <a:endParaRPr lang="it-IT" sz="2400" b="0" strike="noStrike" spc="-1" dirty="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marL="90000" marR="90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70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800" strike="noStrike" spc="-1" dirty="0" err="1"/>
                        <a:t>Calibration</a:t>
                      </a:r>
                      <a:r>
                        <a:rPr lang="it-IT" sz="2800" strike="noStrike" spc="-1" dirty="0"/>
                        <a:t> system</a:t>
                      </a:r>
                      <a:endParaRPr lang="it-IT" sz="2800" b="0" strike="noStrike" spc="-1" dirty="0"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800" strike="noStrike" spc="-1"/>
                        <a:t>JUNO calibration system, several sources, mechanical part design and implementation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strike="noStrike" spc="-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Yes</a:t>
                      </a:r>
                      <a:endParaRPr lang="it-IT" sz="2400" b="0" strike="noStrike" spc="-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90000" marR="90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70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800" strike="noStrike" spc="-1" dirty="0"/>
                        <a:t>Large PMT </a:t>
                      </a:r>
                      <a:r>
                        <a:rPr lang="it-IT" sz="2800" strike="noStrike" spc="-1" dirty="0" err="1"/>
                        <a:t>Electronics</a:t>
                      </a:r>
                      <a:endParaRPr lang="it-IT" sz="2800" b="0" strike="noStrike" spc="-1" dirty="0"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800" strike="noStrike" spc="-1" dirty="0"/>
                        <a:t>Design, test and production of LPMT and </a:t>
                      </a:r>
                      <a:r>
                        <a:rPr lang="it-IT" sz="1800" strike="noStrike" spc="-1" dirty="0" err="1" smtClean="0"/>
                        <a:t>electronics</a:t>
                      </a:r>
                      <a:endParaRPr lang="it-IT" sz="1800" strike="noStrike" spc="-1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800" b="0" strike="noStrike" spc="-1" dirty="0" err="1" smtClean="0">
                          <a:latin typeface="Arial"/>
                        </a:rPr>
                        <a:t>Wait</a:t>
                      </a:r>
                      <a:r>
                        <a:rPr lang="it-IT" sz="1800" b="0" strike="noStrike" spc="-1" dirty="0" smtClean="0">
                          <a:latin typeface="Arial"/>
                        </a:rPr>
                        <a:t> trigger </a:t>
                      </a:r>
                      <a:r>
                        <a:rPr lang="it-IT" sz="1800" b="0" strike="noStrike" spc="-1" dirty="0" err="1" smtClean="0">
                          <a:latin typeface="Arial"/>
                        </a:rPr>
                        <a:t>signal</a:t>
                      </a:r>
                      <a:r>
                        <a:rPr lang="it-IT" sz="1800" b="0" strike="noStrike" spc="-1" dirty="0" smtClean="0">
                          <a:latin typeface="Arial"/>
                        </a:rPr>
                        <a:t> to </a:t>
                      </a:r>
                      <a:r>
                        <a:rPr lang="it-IT" sz="1800" b="0" strike="noStrike" spc="-1" dirty="0" err="1" smtClean="0">
                          <a:latin typeface="Arial"/>
                        </a:rPr>
                        <a:t>write</a:t>
                      </a:r>
                      <a:r>
                        <a:rPr lang="it-IT" sz="1800" b="0" strike="noStrike" spc="-1" dirty="0" smtClean="0">
                          <a:latin typeface="Arial"/>
                        </a:rPr>
                        <a:t> to disk</a:t>
                      </a:r>
                      <a:endParaRPr lang="it-IT" sz="1800" b="0" strike="noStrike" spc="-1" dirty="0"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strike="noStrike" spc="-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Yes</a:t>
                      </a:r>
                      <a:endParaRPr lang="it-IT" sz="2400" b="0" strike="noStrike" spc="-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90000" marR="90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72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800" strike="noStrike" spc="-1" dirty="0"/>
                        <a:t>Small PMT system</a:t>
                      </a:r>
                      <a:endParaRPr lang="it-IT" sz="2800" b="0" strike="noStrike" spc="-1" dirty="0"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800" strike="noStrike" spc="-1" dirty="0"/>
                        <a:t>Design, test and production of SPMT and </a:t>
                      </a:r>
                      <a:r>
                        <a:rPr lang="it-IT" sz="1800" strike="noStrike" spc="-1" dirty="0" err="1" smtClean="0"/>
                        <a:t>electroncs</a:t>
                      </a:r>
                      <a:endParaRPr lang="it-IT" sz="1800" strike="noStrike" spc="-1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strike="noStrike" spc="-1" dirty="0" err="1" smtClean="0">
                          <a:latin typeface="+mn-lt"/>
                        </a:rPr>
                        <a:t>Wait</a:t>
                      </a:r>
                      <a:r>
                        <a:rPr lang="it-IT" sz="1800" b="0" strike="noStrike" spc="-1" dirty="0" smtClean="0">
                          <a:latin typeface="+mn-lt"/>
                        </a:rPr>
                        <a:t> trigger </a:t>
                      </a:r>
                      <a:r>
                        <a:rPr lang="it-IT" sz="1800" b="0" strike="noStrike" spc="-1" dirty="0" err="1" smtClean="0">
                          <a:latin typeface="+mn-lt"/>
                        </a:rPr>
                        <a:t>signal</a:t>
                      </a:r>
                      <a:r>
                        <a:rPr lang="it-IT" sz="1800" b="0" strike="noStrike" spc="-1" dirty="0" smtClean="0">
                          <a:latin typeface="+mn-lt"/>
                        </a:rPr>
                        <a:t> to </a:t>
                      </a:r>
                      <a:r>
                        <a:rPr lang="it-IT" sz="1800" b="0" strike="noStrike" spc="-1" dirty="0" err="1" smtClean="0">
                          <a:latin typeface="+mn-lt"/>
                        </a:rPr>
                        <a:t>write</a:t>
                      </a:r>
                      <a:r>
                        <a:rPr lang="it-IT" sz="1800" b="0" strike="noStrike" spc="-1" dirty="0" smtClean="0">
                          <a:latin typeface="+mn-lt"/>
                        </a:rPr>
                        <a:t> to disk</a:t>
                      </a: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strike="noStrike" spc="-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Yes</a:t>
                      </a:r>
                      <a:endParaRPr lang="it-IT" sz="2400" b="0" strike="noStrike" spc="-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90000" marR="900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472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800" strike="noStrike" spc="-1" dirty="0"/>
                        <a:t>Trigger</a:t>
                      </a:r>
                      <a:endParaRPr lang="it-IT" sz="2800" b="0" strike="noStrike" spc="-1" dirty="0"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800" strike="noStrike" spc="-1" dirty="0"/>
                        <a:t>Select </a:t>
                      </a:r>
                      <a:r>
                        <a:rPr lang="it-IT" sz="1800" strike="noStrike" spc="-1" dirty="0" err="1"/>
                        <a:t>meaningfull</a:t>
                      </a:r>
                      <a:r>
                        <a:rPr lang="it-IT" sz="1800" strike="noStrike" spc="-1" dirty="0"/>
                        <a:t> </a:t>
                      </a:r>
                      <a:r>
                        <a:rPr lang="it-IT" sz="1800" strike="noStrike" spc="-1" dirty="0" err="1"/>
                        <a:t>physical</a:t>
                      </a:r>
                      <a:r>
                        <a:rPr lang="it-IT" sz="1800" strike="noStrike" spc="-1" dirty="0"/>
                        <a:t> </a:t>
                      </a:r>
                      <a:r>
                        <a:rPr lang="it-IT" sz="1800" strike="noStrike" spc="-1" dirty="0" err="1"/>
                        <a:t>events</a:t>
                      </a:r>
                      <a:endParaRPr lang="it-IT" sz="1800" b="0" strike="noStrike" spc="-1" dirty="0"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strike="noStrike" spc="-1" dirty="0" smtClean="0">
                          <a:solidFill>
                            <a:srgbClr val="00B050"/>
                          </a:solidFill>
                        </a:rPr>
                        <a:t>No</a:t>
                      </a:r>
                      <a:endParaRPr lang="it-IT" sz="2400" b="0" strike="noStrike" spc="-1" dirty="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marL="90000" marR="90000" anchor="ctr"/>
                </a:tc>
                <a:extLst>
                  <a:ext uri="{0D108BD9-81ED-4DB2-BD59-A6C34878D82A}">
                    <a16:rowId xmlns:a16="http://schemas.microsoft.com/office/drawing/2014/main" val="661193485"/>
                  </a:ext>
                </a:extLst>
              </a:tr>
              <a:tr h="970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800" b="0" strike="noStrike" spc="-1" dirty="0" smtClean="0">
                          <a:latin typeface="Arial"/>
                        </a:rPr>
                        <a:t>Online </a:t>
                      </a:r>
                      <a:r>
                        <a:rPr lang="it-IT" sz="2800" b="0" strike="noStrike" spc="-1" dirty="0" err="1" smtClean="0">
                          <a:latin typeface="Arial"/>
                        </a:rPr>
                        <a:t>event</a:t>
                      </a:r>
                      <a:r>
                        <a:rPr lang="it-IT" sz="2800" b="0" strike="noStrike" spc="-1" dirty="0" smtClean="0">
                          <a:latin typeface="Arial"/>
                        </a:rPr>
                        <a:t> </a:t>
                      </a:r>
                      <a:r>
                        <a:rPr lang="it-IT" sz="2800" b="0" strike="noStrike" spc="-1" dirty="0" err="1" smtClean="0">
                          <a:latin typeface="Arial"/>
                        </a:rPr>
                        <a:t>reconstruction</a:t>
                      </a:r>
                      <a:endParaRPr lang="it-IT" sz="2800" b="0" strike="noStrike" spc="-1" dirty="0"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800" b="0" strike="noStrike" spc="-1" dirty="0" err="1" smtClean="0">
                          <a:latin typeface="Arial"/>
                        </a:rPr>
                        <a:t>Reconstruct</a:t>
                      </a:r>
                      <a:r>
                        <a:rPr lang="it-IT" sz="1800" b="0" strike="noStrike" spc="-1" baseline="0" dirty="0" smtClean="0">
                          <a:latin typeface="Arial"/>
                        </a:rPr>
                        <a:t> </a:t>
                      </a:r>
                      <a:r>
                        <a:rPr lang="it-IT" sz="1800" b="0" strike="noStrike" spc="-1" baseline="0" dirty="0" err="1" smtClean="0">
                          <a:latin typeface="Arial"/>
                        </a:rPr>
                        <a:t>event</a:t>
                      </a:r>
                      <a:r>
                        <a:rPr lang="it-IT" sz="1800" b="0" strike="noStrike" spc="-1" baseline="0" dirty="0" smtClean="0">
                          <a:latin typeface="Arial"/>
                        </a:rPr>
                        <a:t> from data </a:t>
                      </a:r>
                      <a:r>
                        <a:rPr lang="it-IT" sz="1800" b="0" strike="noStrike" spc="-1" baseline="0" dirty="0" err="1" smtClean="0">
                          <a:latin typeface="Arial"/>
                        </a:rPr>
                        <a:t>passed</a:t>
                      </a:r>
                      <a:r>
                        <a:rPr lang="it-IT" sz="1800" b="0" strike="noStrike" spc="-1" baseline="0" dirty="0" smtClean="0">
                          <a:latin typeface="Arial"/>
                        </a:rPr>
                        <a:t> </a:t>
                      </a:r>
                      <a:r>
                        <a:rPr lang="it-IT" sz="1800" b="0" strike="noStrike" spc="-1" baseline="0" dirty="0" err="1" smtClean="0">
                          <a:latin typeface="Arial"/>
                        </a:rPr>
                        <a:t>trough</a:t>
                      </a:r>
                      <a:r>
                        <a:rPr lang="it-IT" sz="1800" b="0" strike="noStrike" spc="-1" baseline="0" dirty="0" smtClean="0">
                          <a:latin typeface="Arial"/>
                        </a:rPr>
                        <a:t> the firewall and </a:t>
                      </a:r>
                      <a:r>
                        <a:rPr lang="it-IT" sz="1800" b="0" strike="noStrike" spc="-1" baseline="0" dirty="0" err="1" smtClean="0">
                          <a:latin typeface="Arial"/>
                        </a:rPr>
                        <a:t>select</a:t>
                      </a:r>
                      <a:r>
                        <a:rPr lang="it-IT" sz="1800" b="0" strike="noStrike" spc="-1" baseline="0" dirty="0" smtClean="0">
                          <a:latin typeface="Arial"/>
                        </a:rPr>
                        <a:t> </a:t>
                      </a:r>
                      <a:r>
                        <a:rPr lang="it-IT" sz="1800" b="0" strike="noStrike" spc="-1" baseline="0" dirty="0" err="1" smtClean="0">
                          <a:latin typeface="Arial"/>
                        </a:rPr>
                        <a:t>events</a:t>
                      </a:r>
                      <a:r>
                        <a:rPr lang="it-IT" sz="1800" b="0" strike="noStrike" spc="-1" baseline="0" dirty="0" smtClean="0">
                          <a:latin typeface="Arial"/>
                        </a:rPr>
                        <a:t> to </a:t>
                      </a:r>
                      <a:r>
                        <a:rPr lang="it-IT" sz="1800" b="0" strike="noStrike" spc="-1" baseline="0" dirty="0" err="1" smtClean="0">
                          <a:latin typeface="Arial"/>
                        </a:rPr>
                        <a:t>write</a:t>
                      </a:r>
                      <a:r>
                        <a:rPr lang="it-IT" sz="1800" b="0" strike="noStrike" spc="-1" baseline="0" dirty="0" smtClean="0">
                          <a:latin typeface="Arial"/>
                        </a:rPr>
                        <a:t> on disk</a:t>
                      </a:r>
                      <a:endParaRPr lang="it-IT" sz="1800" b="0" strike="noStrike" spc="-1" dirty="0"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strike="noStrike" spc="-1" dirty="0" smtClean="0">
                          <a:solidFill>
                            <a:srgbClr val="00B050"/>
                          </a:solidFill>
                          <a:latin typeface="Arial"/>
                        </a:rPr>
                        <a:t>No</a:t>
                      </a:r>
                      <a:endParaRPr lang="it-IT" sz="2400" b="0" strike="noStrike" spc="-1" dirty="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marL="90000" marR="90000" anchor="ctr"/>
                </a:tc>
                <a:extLst>
                  <a:ext uri="{0D108BD9-81ED-4DB2-BD59-A6C34878D82A}">
                    <a16:rowId xmlns:a16="http://schemas.microsoft.com/office/drawing/2014/main" val="2353584150"/>
                  </a:ext>
                </a:extLst>
              </a:tr>
              <a:tr h="7472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800" b="0" strike="noStrike" spc="-1" dirty="0" smtClean="0">
                          <a:latin typeface="Arial"/>
                        </a:rPr>
                        <a:t>Offline</a:t>
                      </a:r>
                      <a:endParaRPr lang="it-IT" sz="2800" b="0" strike="noStrike" spc="-1" dirty="0"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800" b="0" strike="noStrike" spc="-1" dirty="0" smtClean="0">
                          <a:latin typeface="Arial"/>
                        </a:rPr>
                        <a:t>Framework,</a:t>
                      </a:r>
                      <a:r>
                        <a:rPr lang="it-IT" sz="1800" b="0" strike="noStrike" spc="-1" baseline="0" dirty="0" smtClean="0">
                          <a:latin typeface="Arial"/>
                        </a:rPr>
                        <a:t> </a:t>
                      </a:r>
                      <a:r>
                        <a:rPr lang="it-IT" sz="1800" b="0" strike="noStrike" spc="-1" baseline="0" dirty="0" err="1" smtClean="0">
                          <a:latin typeface="Arial"/>
                        </a:rPr>
                        <a:t>reconstruction</a:t>
                      </a:r>
                      <a:r>
                        <a:rPr lang="it-IT" sz="1800" b="0" strike="noStrike" spc="-1" baseline="0" dirty="0" smtClean="0">
                          <a:latin typeface="Arial"/>
                        </a:rPr>
                        <a:t>, </a:t>
                      </a:r>
                      <a:r>
                        <a:rPr lang="it-IT" sz="1800" b="0" strike="noStrike" spc="-1" baseline="0" dirty="0" err="1" smtClean="0">
                          <a:latin typeface="Arial"/>
                        </a:rPr>
                        <a:t>analysis</a:t>
                      </a:r>
                      <a:r>
                        <a:rPr lang="it-IT" sz="1800" b="0" strike="noStrike" spc="-1" baseline="0" dirty="0" smtClean="0">
                          <a:latin typeface="Arial"/>
                        </a:rPr>
                        <a:t>, and all it </a:t>
                      </a:r>
                      <a:r>
                        <a:rPr lang="it-IT" sz="1800" b="0" strike="noStrike" spc="-1" baseline="0" dirty="0" err="1" smtClean="0">
                          <a:latin typeface="Arial"/>
                        </a:rPr>
                        <a:t>is</a:t>
                      </a:r>
                      <a:r>
                        <a:rPr lang="it-IT" sz="1800" b="0" strike="noStrike" spc="-1" baseline="0" dirty="0" smtClean="0">
                          <a:latin typeface="Arial"/>
                        </a:rPr>
                        <a:t> offline</a:t>
                      </a:r>
                      <a:endParaRPr lang="it-IT" sz="1800" b="0" strike="noStrike" spc="-1" dirty="0"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strike="noStrike" spc="-1" dirty="0" smtClean="0">
                          <a:solidFill>
                            <a:srgbClr val="00B050"/>
                          </a:solidFill>
                          <a:latin typeface="Arial"/>
                        </a:rPr>
                        <a:t>No</a:t>
                      </a:r>
                      <a:endParaRPr lang="it-IT" sz="2400" b="0" strike="noStrike" spc="-1" dirty="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marL="90000" marR="90000" anchor="ctr"/>
                </a:tc>
                <a:extLst>
                  <a:ext uri="{0D108BD9-81ED-4DB2-BD59-A6C34878D82A}">
                    <a16:rowId xmlns:a16="http://schemas.microsoft.com/office/drawing/2014/main" val="24178057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magine 117"/>
          <p:cNvPicPr/>
          <p:nvPr/>
        </p:nvPicPr>
        <p:blipFill>
          <a:blip r:embed="rId2"/>
          <a:stretch/>
        </p:blipFill>
        <p:spPr>
          <a:xfrm>
            <a:off x="0" y="-6120"/>
            <a:ext cx="12924000" cy="9689760"/>
          </a:xfrm>
          <a:prstGeom prst="rect">
            <a:avLst/>
          </a:prstGeom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10751610" y="9314308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0" dirty="0" smtClean="0">
                <a:solidFill>
                  <a:srgbClr val="333333"/>
                </a:solidFill>
                <a:effectLst/>
                <a:latin typeface="Helvetica Neue"/>
              </a:rPr>
              <a:t>JUNO-doc-4274-v2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3"/>
          <p:cNvPicPr/>
          <p:nvPr/>
        </p:nvPicPr>
        <p:blipFill>
          <a:blip r:embed="rId2"/>
          <a:stretch/>
        </p:blipFill>
        <p:spPr>
          <a:xfrm>
            <a:off x="0" y="0"/>
            <a:ext cx="13191840" cy="6777360"/>
          </a:xfrm>
          <a:prstGeom prst="rect">
            <a:avLst/>
          </a:prstGeom>
          <a:ln>
            <a:noFill/>
          </a:ln>
        </p:spPr>
      </p:pic>
      <p:graphicFrame>
        <p:nvGraphicFramePr>
          <p:cNvPr id="120" name="Table 1"/>
          <p:cNvGraphicFramePr/>
          <p:nvPr/>
        </p:nvGraphicFramePr>
        <p:xfrm>
          <a:off x="711360" y="5710320"/>
          <a:ext cx="2855520" cy="5486400"/>
        </p:xfrm>
        <a:graphic>
          <a:graphicData uri="http://schemas.openxmlformats.org/drawingml/2006/table">
            <a:tbl>
              <a:tblPr/>
              <a:tblGrid>
                <a:gridCol w="7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7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Armenia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Yerevan Physics Institute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Belgium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Université libre de Bruxelles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Brazil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PUC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Brazil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UEL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Chile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PCUC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Chile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UTFSM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China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BISEE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China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Beijing Normal U.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China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CAGS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China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ChongQing University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China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CIAE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China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CUG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China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DGUT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China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ECUST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China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ECUT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China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Guangxi U.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China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Harbin Institute of Technology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China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IGG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China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IGGCAS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China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IHEP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aphicFrame>
        <p:nvGraphicFramePr>
          <p:cNvPr id="121" name="Table 2"/>
          <p:cNvGraphicFramePr/>
          <p:nvPr/>
        </p:nvGraphicFramePr>
        <p:xfrm>
          <a:off x="4032000" y="5723280"/>
          <a:ext cx="2279160" cy="5486400"/>
        </p:xfrm>
        <a:graphic>
          <a:graphicData uri="http://schemas.openxmlformats.org/drawingml/2006/table">
            <a:tbl>
              <a:tblPr/>
              <a:tblGrid>
                <a:gridCol w="72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China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IMP-CAS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China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Jilin U.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China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Jinan U.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China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Nanjing U.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China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Nankai U.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China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NCEPU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China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NUDT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China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Peking U.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China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Shandong U.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China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Shanghai JT U.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China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SYSU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China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Tsinghua U.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China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UCAS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China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USTC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China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U. of South China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China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Wu Yi U.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China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Wuhan U.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China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Xi'an JT U.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China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Xiamen University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China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Zhengzhou U.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aphicFrame>
        <p:nvGraphicFramePr>
          <p:cNvPr id="122" name="Table 3"/>
          <p:cNvGraphicFramePr/>
          <p:nvPr/>
        </p:nvGraphicFramePr>
        <p:xfrm>
          <a:off x="6840000" y="5710320"/>
          <a:ext cx="2292480" cy="5486400"/>
        </p:xfrm>
        <a:graphic>
          <a:graphicData uri="http://schemas.openxmlformats.org/drawingml/2006/table">
            <a:tbl>
              <a:tblPr/>
              <a:tblGrid>
                <a:gridCol w="780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Czech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Charles U. 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Finland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University of Oulu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France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APC Paris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France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CENBG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France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CPPM Marseille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France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IPHC Strasbourg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France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Subatech Nantes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Germany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ZEA FZ Julich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Germany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RWTH Aachen U.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Germany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TUM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Germany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U. Hamburg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Germany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IKP FZ Jülich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Germany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U. Mainz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Germany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U. Tuebingen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Italy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INFN Catania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Italy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INFN di Frascati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Italy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INFN-Ferrara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Italy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INFN-Milano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Italy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INFN-Milano Bicocca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Italy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INFN-Padova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aphicFrame>
        <p:nvGraphicFramePr>
          <p:cNvPr id="123" name="Table 4"/>
          <p:cNvGraphicFramePr/>
          <p:nvPr/>
        </p:nvGraphicFramePr>
        <p:xfrm>
          <a:off x="9661320" y="6016680"/>
          <a:ext cx="2439360" cy="4663440"/>
        </p:xfrm>
        <a:graphic>
          <a:graphicData uri="http://schemas.openxmlformats.org/drawingml/2006/table">
            <a:tbl>
              <a:tblPr/>
              <a:tblGrid>
                <a:gridCol w="746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3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Italy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INFN-Perugia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Italy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INFN-Roma 3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Latvia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IECS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Pakistan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PINSTECH (PAEC)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Russia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INR Moscow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Russia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JINR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Russia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MSU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Slovakia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FMPICU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Taiwan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National Chiao-Tung U.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Taiwan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National Taiwan U.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Taiwan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National United U.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Thailand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NARIT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Thailand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PPRLCU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Thailand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SUT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USA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UMD1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USA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UMD2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433FF"/>
                          </a:solidFill>
                          <a:latin typeface="Arial"/>
                          <a:ea typeface="Helvetica Light"/>
                        </a:rPr>
                        <a:t>USA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Helvetica Light"/>
                        </a:rPr>
                        <a:t>UCI</a:t>
                      </a:r>
                      <a:endParaRPr lang="it-IT" sz="12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24" name="CustomShape 5"/>
          <p:cNvSpPr/>
          <p:nvPr/>
        </p:nvSpPr>
        <p:spPr>
          <a:xfrm>
            <a:off x="3902400" y="99360"/>
            <a:ext cx="3932640" cy="619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0760" tIns="50760" rIns="50760" bIns="5076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3400" b="0" strike="noStrike" spc="-1">
                <a:solidFill>
                  <a:srgbClr val="000000"/>
                </a:solidFill>
                <a:latin typeface="Arial"/>
                <a:ea typeface="Arial"/>
              </a:rPr>
              <a:t>JUNO Collaboration</a:t>
            </a:r>
            <a:endParaRPr lang="it-IT" sz="3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" name="Table 1"/>
          <p:cNvGraphicFramePr/>
          <p:nvPr>
            <p:extLst>
              <p:ext uri="{D42A27DB-BD31-4B8C-83A1-F6EECF244321}">
                <p14:modId xmlns:p14="http://schemas.microsoft.com/office/powerpoint/2010/main" val="2110408348"/>
              </p:ext>
            </p:extLst>
          </p:nvPr>
        </p:nvGraphicFramePr>
        <p:xfrm>
          <a:off x="928440" y="2786400"/>
          <a:ext cx="11147040" cy="1852560"/>
        </p:xfrm>
        <a:graphic>
          <a:graphicData uri="http://schemas.openxmlformats.org/drawingml/2006/table">
            <a:tbl>
              <a:tblPr/>
              <a:tblGrid>
                <a:gridCol w="196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8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604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62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blipFill rotWithShape="0"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blipFill rotWithShape="0"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blipFill rotWithShape="0"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blipFill rotWithShape="0">
                      <a:blip r:embed="rId5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blipFill rotWithShape="0">
                      <a:blip r:embed="rId6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760">
                <a:tc>
                  <a:txBody>
                    <a:bodyPr/>
                    <a:lstStyle/>
                    <a:p>
                      <a:r>
                        <a:rPr lang="en-US" dirty="0" smtClean="0"/>
                        <a:t>Network (Gb/s)</a:t>
                      </a:r>
                      <a:endParaRPr lang="en-US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760">
                <a:tc>
                  <a:txBody>
                    <a:bodyPr/>
                    <a:lstStyle/>
                    <a:p>
                      <a:r>
                        <a:rPr lang="en-US" dirty="0" smtClean="0"/>
                        <a:t>Storage (PB)</a:t>
                      </a:r>
                      <a:endParaRPr lang="en-US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5+15</a:t>
                      </a:r>
                      <a:endParaRPr lang="en-US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70+30</a:t>
                      </a:r>
                      <a:endParaRPr lang="en-US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80+33</a:t>
                      </a:r>
                      <a:endParaRPr lang="en-US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n.d.</a:t>
                      </a:r>
                      <a:endParaRPr lang="en-US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11+12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760">
                <a:tc>
                  <a:txBody>
                    <a:bodyPr/>
                    <a:lstStyle/>
                    <a:p>
                      <a:r>
                        <a:rPr lang="en-US" dirty="0" smtClean="0"/>
                        <a:t>Computing (core)</a:t>
                      </a:r>
                      <a:endParaRPr lang="en-US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18,000</a:t>
                      </a:r>
                      <a:endParaRPr lang="en-US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38,000</a:t>
                      </a:r>
                      <a:endParaRPr lang="en-US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40,000</a:t>
                      </a:r>
                      <a:endParaRPr lang="en-US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n.d.</a:t>
                      </a:r>
                      <a:endParaRPr lang="en-US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17,000</a:t>
                      </a:r>
                      <a:endParaRPr lang="en-US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8800" y="863845"/>
            <a:ext cx="11424600" cy="67710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b="1" spc="-1" dirty="0">
                <a:solidFill>
                  <a:srgbClr val="333333"/>
                </a:solidFill>
                <a:latin typeface="Noto Sans Regular"/>
              </a:rPr>
              <a:t>Data centers</a:t>
            </a:r>
            <a:endParaRPr lang="it-IT" spc="-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/>
          </p:nvPr>
        </p:nvSpPr>
        <p:spPr>
          <a:xfrm>
            <a:off x="928440" y="4897464"/>
            <a:ext cx="11146680" cy="3545616"/>
          </a:xfrm>
        </p:spPr>
        <p:txBody>
          <a:bodyPr/>
          <a:lstStyle/>
          <a:p>
            <a:r>
              <a:rPr lang="it-IT" dirty="0" smtClean="0"/>
              <a:t>Storage in format tape </a:t>
            </a:r>
            <a:r>
              <a:rPr lang="it-IT" dirty="0" err="1" smtClean="0"/>
              <a:t>storage</a:t>
            </a:r>
            <a:r>
              <a:rPr lang="it-IT" dirty="0" smtClean="0"/>
              <a:t> + disk </a:t>
            </a:r>
            <a:r>
              <a:rPr lang="it-IT" dirty="0" err="1" smtClean="0"/>
              <a:t>storage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928800" y="769320"/>
            <a:ext cx="11424600" cy="86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it-IT" sz="5680" b="1" strike="noStrike" spc="-1">
                <a:solidFill>
                  <a:srgbClr val="333333"/>
                </a:solidFill>
                <a:latin typeface="Noto Sans Regular"/>
              </a:rPr>
              <a:t>Computing model</a:t>
            </a:r>
            <a:endParaRPr lang="it-IT" sz="5680" b="0" strike="noStrike" spc="-1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928440" y="2786400"/>
            <a:ext cx="11146680" cy="565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32000" indent="-323640">
              <a:lnSpc>
                <a:spcPct val="100000"/>
              </a:lnSpc>
              <a:spcAft>
                <a:spcPts val="1823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it-IT" sz="3609" b="0" strike="noStrike" spc="-1">
                <a:solidFill>
                  <a:srgbClr val="333333"/>
                </a:solidFill>
                <a:latin typeface="Noto Sans Regular"/>
              </a:rPr>
              <a:t>Data</a:t>
            </a:r>
            <a:endParaRPr lang="it-IT" sz="3609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823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it-IT" sz="3609" b="0" strike="noStrike" spc="-1">
                <a:solidFill>
                  <a:srgbClr val="333333"/>
                </a:solidFill>
                <a:latin typeface="Noto Sans Regular"/>
              </a:rPr>
              <a:t>Offline</a:t>
            </a:r>
            <a:endParaRPr lang="it-IT" sz="3609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823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it-IT" sz="3609" b="0" strike="noStrike" spc="-1">
                <a:solidFill>
                  <a:srgbClr val="333333"/>
                </a:solidFill>
                <a:latin typeface="Noto Sans Regular"/>
              </a:rPr>
              <a:t>Software</a:t>
            </a:r>
            <a:endParaRPr lang="it-IT" sz="3609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823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it-IT" sz="3609" b="0" strike="noStrike" spc="-1">
                <a:solidFill>
                  <a:srgbClr val="333333"/>
                </a:solidFill>
                <a:latin typeface="Noto Sans Regular"/>
              </a:rPr>
              <a:t>Framework</a:t>
            </a:r>
            <a:endParaRPr lang="it-IT" sz="3609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magine 128"/>
          <p:cNvPicPr/>
          <p:nvPr/>
        </p:nvPicPr>
        <p:blipFill>
          <a:blip r:embed="rId2"/>
          <a:stretch/>
        </p:blipFill>
        <p:spPr>
          <a:xfrm>
            <a:off x="0" y="1800"/>
            <a:ext cx="12957120" cy="9714960"/>
          </a:xfrm>
          <a:prstGeom prst="rect">
            <a:avLst/>
          </a:prstGeom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10832410" y="9347428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0" dirty="0" smtClean="0">
                <a:solidFill>
                  <a:srgbClr val="333333"/>
                </a:solidFill>
                <a:effectLst/>
                <a:latin typeface="Helvetica Neue"/>
              </a:rPr>
              <a:t>JUNO-doc-4274-v2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85" y="4458666"/>
            <a:ext cx="10058400" cy="4786934"/>
          </a:xfrm>
          <a:prstGeom prst="rect">
            <a:avLst/>
          </a:prstGeom>
        </p:spPr>
      </p:pic>
      <p:sp>
        <p:nvSpPr>
          <p:cNvPr id="5" name="CustomShape 1"/>
          <p:cNvSpPr/>
          <p:nvPr/>
        </p:nvSpPr>
        <p:spPr>
          <a:xfrm>
            <a:off x="913302" y="614340"/>
            <a:ext cx="11424600" cy="86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it-IT" sz="5680" b="1" strike="noStrike" spc="-1" dirty="0">
                <a:solidFill>
                  <a:srgbClr val="333333"/>
                </a:solidFill>
                <a:latin typeface="Noto Sans Regular"/>
              </a:rPr>
              <a:t>Computing model: data</a:t>
            </a:r>
            <a:endParaRPr lang="it-IT" sz="5680" b="0" strike="noStrike" spc="-1" dirty="0">
              <a:latin typeface="Arial"/>
            </a:endParaRPr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1417555610"/>
              </p:ext>
            </p:extLst>
          </p:nvPr>
        </p:nvGraphicFramePr>
        <p:xfrm>
          <a:off x="4909930" y="2353550"/>
          <a:ext cx="7011136" cy="1578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igura a mano libera 6"/>
          <p:cNvSpPr/>
          <p:nvPr/>
        </p:nvSpPr>
        <p:spPr>
          <a:xfrm>
            <a:off x="449452" y="2326306"/>
            <a:ext cx="4375328" cy="1605464"/>
          </a:xfrm>
          <a:custGeom>
            <a:avLst/>
            <a:gdLst>
              <a:gd name="connsiteX0" fmla="*/ 0 w 3799928"/>
              <a:gd name="connsiteY0" fmla="*/ 153891 h 923330"/>
              <a:gd name="connsiteX1" fmla="*/ 153891 w 3799928"/>
              <a:gd name="connsiteY1" fmla="*/ 0 h 923330"/>
              <a:gd name="connsiteX2" fmla="*/ 3646037 w 3799928"/>
              <a:gd name="connsiteY2" fmla="*/ 0 h 923330"/>
              <a:gd name="connsiteX3" fmla="*/ 3799928 w 3799928"/>
              <a:gd name="connsiteY3" fmla="*/ 153891 h 923330"/>
              <a:gd name="connsiteX4" fmla="*/ 3799928 w 3799928"/>
              <a:gd name="connsiteY4" fmla="*/ 769439 h 923330"/>
              <a:gd name="connsiteX5" fmla="*/ 3646037 w 3799928"/>
              <a:gd name="connsiteY5" fmla="*/ 923330 h 923330"/>
              <a:gd name="connsiteX6" fmla="*/ 153891 w 3799928"/>
              <a:gd name="connsiteY6" fmla="*/ 923330 h 923330"/>
              <a:gd name="connsiteX7" fmla="*/ 0 w 3799928"/>
              <a:gd name="connsiteY7" fmla="*/ 769439 h 923330"/>
              <a:gd name="connsiteX8" fmla="*/ 0 w 3799928"/>
              <a:gd name="connsiteY8" fmla="*/ 153891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9928" h="923330">
                <a:moveTo>
                  <a:pt x="0" y="153891"/>
                </a:moveTo>
                <a:cubicBezTo>
                  <a:pt x="0" y="68899"/>
                  <a:pt x="68899" y="0"/>
                  <a:pt x="153891" y="0"/>
                </a:cubicBezTo>
                <a:lnTo>
                  <a:pt x="3646037" y="0"/>
                </a:lnTo>
                <a:cubicBezTo>
                  <a:pt x="3731029" y="0"/>
                  <a:pt x="3799928" y="68899"/>
                  <a:pt x="3799928" y="153891"/>
                </a:cubicBezTo>
                <a:lnTo>
                  <a:pt x="3799928" y="769439"/>
                </a:lnTo>
                <a:cubicBezTo>
                  <a:pt x="3799928" y="854431"/>
                  <a:pt x="3731029" y="923330"/>
                  <a:pt x="3646037" y="923330"/>
                </a:cubicBezTo>
                <a:lnTo>
                  <a:pt x="153891" y="923330"/>
                </a:lnTo>
                <a:cubicBezTo>
                  <a:pt x="68899" y="923330"/>
                  <a:pt x="0" y="854431"/>
                  <a:pt x="0" y="769439"/>
                </a:cubicBezTo>
                <a:lnTo>
                  <a:pt x="0" y="1538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6523" tIns="130798" rIns="216523" bIns="130798" numCol="1" spcCol="1270" anchor="ctr" anchorCtr="0">
            <a:noAutofit/>
          </a:bodyPr>
          <a:lstStyle/>
          <a:p>
            <a:pPr lvl="0" algn="ctr" defTabSz="2000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4840" kern="1200" dirty="0" smtClean="0"/>
              <a:t>Generic view</a:t>
            </a:r>
            <a:endParaRPr lang="en-GB" sz="4840" kern="1200" dirty="0"/>
          </a:p>
        </p:txBody>
      </p:sp>
      <p:sp>
        <p:nvSpPr>
          <p:cNvPr id="8" name="Rettangolo 7"/>
          <p:cNvSpPr/>
          <p:nvPr/>
        </p:nvSpPr>
        <p:spPr>
          <a:xfrm>
            <a:off x="10793274" y="9374807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0" dirty="0" smtClean="0">
                <a:solidFill>
                  <a:srgbClr val="333333"/>
                </a:solidFill>
                <a:effectLst/>
                <a:latin typeface="Helvetica Neue"/>
              </a:rPr>
              <a:t>JUNO-doc-4766-v1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2780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4824780" y="2003446"/>
            <a:ext cx="7421404" cy="528134"/>
            <a:chOff x="3392423" y="1329575"/>
            <a:chExt cx="5218175" cy="371344"/>
          </a:xfrm>
        </p:grpSpPr>
        <p:sp>
          <p:nvSpPr>
            <p:cNvPr id="13" name="Figura a mano libera 12"/>
            <p:cNvSpPr/>
            <p:nvPr/>
          </p:nvSpPr>
          <p:spPr>
            <a:xfrm>
              <a:off x="5270965" y="1366710"/>
              <a:ext cx="3339633" cy="297076"/>
            </a:xfrm>
            <a:custGeom>
              <a:avLst/>
              <a:gdLst>
                <a:gd name="connsiteX0" fmla="*/ 49513 w 297075"/>
                <a:gd name="connsiteY0" fmla="*/ 0 h 3339632"/>
                <a:gd name="connsiteX1" fmla="*/ 247562 w 297075"/>
                <a:gd name="connsiteY1" fmla="*/ 0 h 3339632"/>
                <a:gd name="connsiteX2" fmla="*/ 297075 w 297075"/>
                <a:gd name="connsiteY2" fmla="*/ 49513 h 3339632"/>
                <a:gd name="connsiteX3" fmla="*/ 297075 w 297075"/>
                <a:gd name="connsiteY3" fmla="*/ 3339632 h 3339632"/>
                <a:gd name="connsiteX4" fmla="*/ 297075 w 297075"/>
                <a:gd name="connsiteY4" fmla="*/ 3339632 h 3339632"/>
                <a:gd name="connsiteX5" fmla="*/ 0 w 297075"/>
                <a:gd name="connsiteY5" fmla="*/ 3339632 h 3339632"/>
                <a:gd name="connsiteX6" fmla="*/ 0 w 297075"/>
                <a:gd name="connsiteY6" fmla="*/ 3339632 h 3339632"/>
                <a:gd name="connsiteX7" fmla="*/ 0 w 297075"/>
                <a:gd name="connsiteY7" fmla="*/ 49513 h 3339632"/>
                <a:gd name="connsiteX8" fmla="*/ 49513 w 297075"/>
                <a:gd name="connsiteY8" fmla="*/ 0 h 3339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075" h="3339632">
                  <a:moveTo>
                    <a:pt x="297075" y="556615"/>
                  </a:moveTo>
                  <a:lnTo>
                    <a:pt x="297075" y="2783017"/>
                  </a:lnTo>
                  <a:cubicBezTo>
                    <a:pt x="297075" y="3090421"/>
                    <a:pt x="295103" y="3339626"/>
                    <a:pt x="292671" y="3339626"/>
                  </a:cubicBezTo>
                  <a:lnTo>
                    <a:pt x="0" y="3339626"/>
                  </a:lnTo>
                  <a:lnTo>
                    <a:pt x="0" y="333962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92671" y="6"/>
                  </a:lnTo>
                  <a:cubicBezTo>
                    <a:pt x="295103" y="6"/>
                    <a:pt x="297075" y="249211"/>
                    <a:pt x="297075" y="556615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281" tIns="61265" rIns="101905" bIns="61266" numCol="1" spcCol="1270" anchor="ctr" anchorCtr="0">
              <a:noAutofit/>
            </a:bodyPr>
            <a:lstStyle/>
            <a:p>
              <a:pPr marL="0" lvl="1" defTabSz="94825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844" dirty="0"/>
                <a:t>upper limit 2PB/year</a:t>
              </a:r>
              <a:endParaRPr lang="it-IT" sz="2844" dirty="0"/>
            </a:p>
          </p:txBody>
        </p:sp>
        <p:sp>
          <p:nvSpPr>
            <p:cNvPr id="14" name="Figura a mano libera 13"/>
            <p:cNvSpPr/>
            <p:nvPr/>
          </p:nvSpPr>
          <p:spPr>
            <a:xfrm>
              <a:off x="3392423" y="1329575"/>
              <a:ext cx="1878543" cy="371344"/>
            </a:xfrm>
            <a:custGeom>
              <a:avLst/>
              <a:gdLst>
                <a:gd name="connsiteX0" fmla="*/ 0 w 1878543"/>
                <a:gd name="connsiteY0" fmla="*/ 61892 h 371344"/>
                <a:gd name="connsiteX1" fmla="*/ 61892 w 1878543"/>
                <a:gd name="connsiteY1" fmla="*/ 0 h 371344"/>
                <a:gd name="connsiteX2" fmla="*/ 1816651 w 1878543"/>
                <a:gd name="connsiteY2" fmla="*/ 0 h 371344"/>
                <a:gd name="connsiteX3" fmla="*/ 1878543 w 1878543"/>
                <a:gd name="connsiteY3" fmla="*/ 61892 h 371344"/>
                <a:gd name="connsiteX4" fmla="*/ 1878543 w 1878543"/>
                <a:gd name="connsiteY4" fmla="*/ 309452 h 371344"/>
                <a:gd name="connsiteX5" fmla="*/ 1816651 w 1878543"/>
                <a:gd name="connsiteY5" fmla="*/ 371344 h 371344"/>
                <a:gd name="connsiteX6" fmla="*/ 61892 w 1878543"/>
                <a:gd name="connsiteY6" fmla="*/ 371344 h 371344"/>
                <a:gd name="connsiteX7" fmla="*/ 0 w 1878543"/>
                <a:gd name="connsiteY7" fmla="*/ 309452 h 371344"/>
                <a:gd name="connsiteX8" fmla="*/ 0 w 1878543"/>
                <a:gd name="connsiteY8" fmla="*/ 61892 h 37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8543" h="371344">
                  <a:moveTo>
                    <a:pt x="0" y="61892"/>
                  </a:moveTo>
                  <a:cubicBezTo>
                    <a:pt x="0" y="27710"/>
                    <a:pt x="27710" y="0"/>
                    <a:pt x="61892" y="0"/>
                  </a:cubicBezTo>
                  <a:lnTo>
                    <a:pt x="1816651" y="0"/>
                  </a:lnTo>
                  <a:cubicBezTo>
                    <a:pt x="1850833" y="0"/>
                    <a:pt x="1878543" y="27710"/>
                    <a:pt x="1878543" y="61892"/>
                  </a:cubicBezTo>
                  <a:lnTo>
                    <a:pt x="1878543" y="309452"/>
                  </a:lnTo>
                  <a:cubicBezTo>
                    <a:pt x="1878543" y="343634"/>
                    <a:pt x="1850833" y="371344"/>
                    <a:pt x="1816651" y="371344"/>
                  </a:cubicBezTo>
                  <a:lnTo>
                    <a:pt x="61892" y="371344"/>
                  </a:lnTo>
                  <a:cubicBezTo>
                    <a:pt x="27710" y="371344"/>
                    <a:pt x="0" y="343634"/>
                    <a:pt x="0" y="309452"/>
                  </a:cubicBezTo>
                  <a:lnTo>
                    <a:pt x="0" y="6189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3318" tIns="74550" rIns="123318" bIns="74550" numCol="1" spcCol="1270" anchor="ctr" anchorCtr="0">
              <a:noAutofit/>
            </a:bodyPr>
            <a:lstStyle/>
            <a:p>
              <a:pPr algn="ctr" defTabSz="113790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60" dirty="0"/>
                <a:t>Raw data</a:t>
              </a:r>
              <a:endParaRPr lang="it-IT" sz="2560" dirty="0"/>
            </a:p>
          </p:txBody>
        </p:sp>
      </p:grpSp>
      <p:grpSp>
        <p:nvGrpSpPr>
          <p:cNvPr id="4" name="Gruppo 3"/>
          <p:cNvGrpSpPr/>
          <p:nvPr/>
        </p:nvGrpSpPr>
        <p:grpSpPr>
          <a:xfrm>
            <a:off x="4824780" y="3112528"/>
            <a:ext cx="7421404" cy="528134"/>
            <a:chOff x="3392423" y="1719487"/>
            <a:chExt cx="5218175" cy="371344"/>
          </a:xfrm>
        </p:grpSpPr>
        <p:sp>
          <p:nvSpPr>
            <p:cNvPr id="15" name="Figura a mano libera 14"/>
            <p:cNvSpPr/>
            <p:nvPr/>
          </p:nvSpPr>
          <p:spPr>
            <a:xfrm>
              <a:off x="5270965" y="1756622"/>
              <a:ext cx="3339633" cy="297076"/>
            </a:xfrm>
            <a:custGeom>
              <a:avLst/>
              <a:gdLst>
                <a:gd name="connsiteX0" fmla="*/ 49513 w 297075"/>
                <a:gd name="connsiteY0" fmla="*/ 0 h 3339632"/>
                <a:gd name="connsiteX1" fmla="*/ 247562 w 297075"/>
                <a:gd name="connsiteY1" fmla="*/ 0 h 3339632"/>
                <a:gd name="connsiteX2" fmla="*/ 297075 w 297075"/>
                <a:gd name="connsiteY2" fmla="*/ 49513 h 3339632"/>
                <a:gd name="connsiteX3" fmla="*/ 297075 w 297075"/>
                <a:gd name="connsiteY3" fmla="*/ 3339632 h 3339632"/>
                <a:gd name="connsiteX4" fmla="*/ 297075 w 297075"/>
                <a:gd name="connsiteY4" fmla="*/ 3339632 h 3339632"/>
                <a:gd name="connsiteX5" fmla="*/ 0 w 297075"/>
                <a:gd name="connsiteY5" fmla="*/ 3339632 h 3339632"/>
                <a:gd name="connsiteX6" fmla="*/ 0 w 297075"/>
                <a:gd name="connsiteY6" fmla="*/ 3339632 h 3339632"/>
                <a:gd name="connsiteX7" fmla="*/ 0 w 297075"/>
                <a:gd name="connsiteY7" fmla="*/ 49513 h 3339632"/>
                <a:gd name="connsiteX8" fmla="*/ 49513 w 297075"/>
                <a:gd name="connsiteY8" fmla="*/ 0 h 3339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075" h="3339632">
                  <a:moveTo>
                    <a:pt x="297075" y="556615"/>
                  </a:moveTo>
                  <a:lnTo>
                    <a:pt x="297075" y="2783017"/>
                  </a:lnTo>
                  <a:cubicBezTo>
                    <a:pt x="297075" y="3090421"/>
                    <a:pt x="295103" y="3339626"/>
                    <a:pt x="292671" y="3339626"/>
                  </a:cubicBezTo>
                  <a:lnTo>
                    <a:pt x="0" y="3339626"/>
                  </a:lnTo>
                  <a:lnTo>
                    <a:pt x="0" y="333962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92671" y="6"/>
                  </a:lnTo>
                  <a:cubicBezTo>
                    <a:pt x="295103" y="6"/>
                    <a:pt x="297075" y="249211"/>
                    <a:pt x="297075" y="556615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281" tIns="61265" rIns="101905" bIns="61266" numCol="1" spcCol="1270" anchor="ctr" anchorCtr="0">
              <a:noAutofit/>
            </a:bodyPr>
            <a:lstStyle/>
            <a:p>
              <a:pPr marL="0" lvl="1" defTabSz="94825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844" dirty="0"/>
                <a:t>order of </a:t>
              </a:r>
              <a:r>
                <a:rPr lang="en-US" sz="2844" dirty="0" smtClean="0"/>
                <a:t>200TB/year </a:t>
              </a:r>
              <a:endParaRPr lang="it-IT" sz="2844" dirty="0"/>
            </a:p>
          </p:txBody>
        </p:sp>
        <p:sp>
          <p:nvSpPr>
            <p:cNvPr id="16" name="Figura a mano libera 15"/>
            <p:cNvSpPr/>
            <p:nvPr/>
          </p:nvSpPr>
          <p:spPr>
            <a:xfrm>
              <a:off x="3392423" y="1719487"/>
              <a:ext cx="1878543" cy="371344"/>
            </a:xfrm>
            <a:custGeom>
              <a:avLst/>
              <a:gdLst>
                <a:gd name="connsiteX0" fmla="*/ 0 w 1878543"/>
                <a:gd name="connsiteY0" fmla="*/ 61892 h 371344"/>
                <a:gd name="connsiteX1" fmla="*/ 61892 w 1878543"/>
                <a:gd name="connsiteY1" fmla="*/ 0 h 371344"/>
                <a:gd name="connsiteX2" fmla="*/ 1816651 w 1878543"/>
                <a:gd name="connsiteY2" fmla="*/ 0 h 371344"/>
                <a:gd name="connsiteX3" fmla="*/ 1878543 w 1878543"/>
                <a:gd name="connsiteY3" fmla="*/ 61892 h 371344"/>
                <a:gd name="connsiteX4" fmla="*/ 1878543 w 1878543"/>
                <a:gd name="connsiteY4" fmla="*/ 309452 h 371344"/>
                <a:gd name="connsiteX5" fmla="*/ 1816651 w 1878543"/>
                <a:gd name="connsiteY5" fmla="*/ 371344 h 371344"/>
                <a:gd name="connsiteX6" fmla="*/ 61892 w 1878543"/>
                <a:gd name="connsiteY6" fmla="*/ 371344 h 371344"/>
                <a:gd name="connsiteX7" fmla="*/ 0 w 1878543"/>
                <a:gd name="connsiteY7" fmla="*/ 309452 h 371344"/>
                <a:gd name="connsiteX8" fmla="*/ 0 w 1878543"/>
                <a:gd name="connsiteY8" fmla="*/ 61892 h 37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8543" h="371344">
                  <a:moveTo>
                    <a:pt x="0" y="61892"/>
                  </a:moveTo>
                  <a:cubicBezTo>
                    <a:pt x="0" y="27710"/>
                    <a:pt x="27710" y="0"/>
                    <a:pt x="61892" y="0"/>
                  </a:cubicBezTo>
                  <a:lnTo>
                    <a:pt x="1816651" y="0"/>
                  </a:lnTo>
                  <a:cubicBezTo>
                    <a:pt x="1850833" y="0"/>
                    <a:pt x="1878543" y="27710"/>
                    <a:pt x="1878543" y="61892"/>
                  </a:cubicBezTo>
                  <a:lnTo>
                    <a:pt x="1878543" y="309452"/>
                  </a:lnTo>
                  <a:cubicBezTo>
                    <a:pt x="1878543" y="343634"/>
                    <a:pt x="1850833" y="371344"/>
                    <a:pt x="1816651" y="371344"/>
                  </a:cubicBezTo>
                  <a:lnTo>
                    <a:pt x="61892" y="371344"/>
                  </a:lnTo>
                  <a:cubicBezTo>
                    <a:pt x="27710" y="371344"/>
                    <a:pt x="0" y="343634"/>
                    <a:pt x="0" y="309452"/>
                  </a:cubicBezTo>
                  <a:lnTo>
                    <a:pt x="0" y="6189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3318" tIns="74550" rIns="123318" bIns="74550" numCol="1" spcCol="1270" anchor="ctr" anchorCtr="0">
              <a:noAutofit/>
            </a:bodyPr>
            <a:lstStyle/>
            <a:p>
              <a:pPr algn="ctr" defTabSz="113790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60"/>
                <a:t>Rec data</a:t>
              </a:r>
              <a:endParaRPr lang="it-IT" sz="2560"/>
            </a:p>
          </p:txBody>
        </p:sp>
      </p:grpSp>
      <p:grpSp>
        <p:nvGrpSpPr>
          <p:cNvPr id="5" name="Gruppo 4"/>
          <p:cNvGrpSpPr/>
          <p:nvPr/>
        </p:nvGrpSpPr>
        <p:grpSpPr>
          <a:xfrm>
            <a:off x="4824780" y="3667069"/>
            <a:ext cx="7421404" cy="528134"/>
            <a:chOff x="3392423" y="2109399"/>
            <a:chExt cx="5218175" cy="371344"/>
          </a:xfrm>
        </p:grpSpPr>
        <p:sp>
          <p:nvSpPr>
            <p:cNvPr id="17" name="Figura a mano libera 16"/>
            <p:cNvSpPr/>
            <p:nvPr/>
          </p:nvSpPr>
          <p:spPr>
            <a:xfrm>
              <a:off x="5270965" y="2146534"/>
              <a:ext cx="3339633" cy="297076"/>
            </a:xfrm>
            <a:custGeom>
              <a:avLst/>
              <a:gdLst>
                <a:gd name="connsiteX0" fmla="*/ 49513 w 297075"/>
                <a:gd name="connsiteY0" fmla="*/ 0 h 3339632"/>
                <a:gd name="connsiteX1" fmla="*/ 247562 w 297075"/>
                <a:gd name="connsiteY1" fmla="*/ 0 h 3339632"/>
                <a:gd name="connsiteX2" fmla="*/ 297075 w 297075"/>
                <a:gd name="connsiteY2" fmla="*/ 49513 h 3339632"/>
                <a:gd name="connsiteX3" fmla="*/ 297075 w 297075"/>
                <a:gd name="connsiteY3" fmla="*/ 3339632 h 3339632"/>
                <a:gd name="connsiteX4" fmla="*/ 297075 w 297075"/>
                <a:gd name="connsiteY4" fmla="*/ 3339632 h 3339632"/>
                <a:gd name="connsiteX5" fmla="*/ 0 w 297075"/>
                <a:gd name="connsiteY5" fmla="*/ 3339632 h 3339632"/>
                <a:gd name="connsiteX6" fmla="*/ 0 w 297075"/>
                <a:gd name="connsiteY6" fmla="*/ 3339632 h 3339632"/>
                <a:gd name="connsiteX7" fmla="*/ 0 w 297075"/>
                <a:gd name="connsiteY7" fmla="*/ 49513 h 3339632"/>
                <a:gd name="connsiteX8" fmla="*/ 49513 w 297075"/>
                <a:gd name="connsiteY8" fmla="*/ 0 h 3339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075" h="3339632">
                  <a:moveTo>
                    <a:pt x="297075" y="556615"/>
                  </a:moveTo>
                  <a:lnTo>
                    <a:pt x="297075" y="2783017"/>
                  </a:lnTo>
                  <a:cubicBezTo>
                    <a:pt x="297075" y="3090421"/>
                    <a:pt x="295103" y="3339626"/>
                    <a:pt x="292671" y="3339626"/>
                  </a:cubicBezTo>
                  <a:lnTo>
                    <a:pt x="0" y="3339626"/>
                  </a:lnTo>
                  <a:lnTo>
                    <a:pt x="0" y="333962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92671" y="6"/>
                  </a:lnTo>
                  <a:cubicBezTo>
                    <a:pt x="295103" y="6"/>
                    <a:pt x="297075" y="249211"/>
                    <a:pt x="297075" y="556615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281" tIns="61265" rIns="101905" bIns="61266" numCol="1" spcCol="1270" anchor="ctr" anchorCtr="0">
              <a:noAutofit/>
            </a:bodyPr>
            <a:lstStyle/>
            <a:p>
              <a:pPr marL="0" lvl="1" defTabSz="94825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844" dirty="0"/>
                <a:t>order of 100TB/year</a:t>
              </a:r>
              <a:endParaRPr lang="it-IT" sz="2844" dirty="0"/>
            </a:p>
          </p:txBody>
        </p:sp>
        <p:sp>
          <p:nvSpPr>
            <p:cNvPr id="18" name="Figura a mano libera 17"/>
            <p:cNvSpPr/>
            <p:nvPr/>
          </p:nvSpPr>
          <p:spPr>
            <a:xfrm>
              <a:off x="3392423" y="2109399"/>
              <a:ext cx="1878543" cy="371344"/>
            </a:xfrm>
            <a:custGeom>
              <a:avLst/>
              <a:gdLst>
                <a:gd name="connsiteX0" fmla="*/ 0 w 1878543"/>
                <a:gd name="connsiteY0" fmla="*/ 61892 h 371344"/>
                <a:gd name="connsiteX1" fmla="*/ 61892 w 1878543"/>
                <a:gd name="connsiteY1" fmla="*/ 0 h 371344"/>
                <a:gd name="connsiteX2" fmla="*/ 1816651 w 1878543"/>
                <a:gd name="connsiteY2" fmla="*/ 0 h 371344"/>
                <a:gd name="connsiteX3" fmla="*/ 1878543 w 1878543"/>
                <a:gd name="connsiteY3" fmla="*/ 61892 h 371344"/>
                <a:gd name="connsiteX4" fmla="*/ 1878543 w 1878543"/>
                <a:gd name="connsiteY4" fmla="*/ 309452 h 371344"/>
                <a:gd name="connsiteX5" fmla="*/ 1816651 w 1878543"/>
                <a:gd name="connsiteY5" fmla="*/ 371344 h 371344"/>
                <a:gd name="connsiteX6" fmla="*/ 61892 w 1878543"/>
                <a:gd name="connsiteY6" fmla="*/ 371344 h 371344"/>
                <a:gd name="connsiteX7" fmla="*/ 0 w 1878543"/>
                <a:gd name="connsiteY7" fmla="*/ 309452 h 371344"/>
                <a:gd name="connsiteX8" fmla="*/ 0 w 1878543"/>
                <a:gd name="connsiteY8" fmla="*/ 61892 h 37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8543" h="371344">
                  <a:moveTo>
                    <a:pt x="0" y="61892"/>
                  </a:moveTo>
                  <a:cubicBezTo>
                    <a:pt x="0" y="27710"/>
                    <a:pt x="27710" y="0"/>
                    <a:pt x="61892" y="0"/>
                  </a:cubicBezTo>
                  <a:lnTo>
                    <a:pt x="1816651" y="0"/>
                  </a:lnTo>
                  <a:cubicBezTo>
                    <a:pt x="1850833" y="0"/>
                    <a:pt x="1878543" y="27710"/>
                    <a:pt x="1878543" y="61892"/>
                  </a:cubicBezTo>
                  <a:lnTo>
                    <a:pt x="1878543" y="309452"/>
                  </a:lnTo>
                  <a:cubicBezTo>
                    <a:pt x="1878543" y="343634"/>
                    <a:pt x="1850833" y="371344"/>
                    <a:pt x="1816651" y="371344"/>
                  </a:cubicBezTo>
                  <a:lnTo>
                    <a:pt x="61892" y="371344"/>
                  </a:lnTo>
                  <a:cubicBezTo>
                    <a:pt x="27710" y="371344"/>
                    <a:pt x="0" y="343634"/>
                    <a:pt x="0" y="309452"/>
                  </a:cubicBezTo>
                  <a:lnTo>
                    <a:pt x="0" y="6189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3318" tIns="74550" rIns="123318" bIns="74550" numCol="1" spcCol="1270" anchor="ctr" anchorCtr="0">
              <a:noAutofit/>
            </a:bodyPr>
            <a:lstStyle/>
            <a:p>
              <a:pPr algn="ctr" defTabSz="113790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60"/>
                <a:t>Sim data</a:t>
              </a:r>
              <a:endParaRPr lang="it-IT" sz="2560"/>
            </a:p>
          </p:txBody>
        </p:sp>
      </p:grpSp>
      <p:grpSp>
        <p:nvGrpSpPr>
          <p:cNvPr id="6" name="Gruppo 5"/>
          <p:cNvGrpSpPr/>
          <p:nvPr/>
        </p:nvGrpSpPr>
        <p:grpSpPr>
          <a:xfrm>
            <a:off x="4824780" y="2557987"/>
            <a:ext cx="7421404" cy="528134"/>
            <a:chOff x="3392423" y="2499311"/>
            <a:chExt cx="5218175" cy="371344"/>
          </a:xfrm>
        </p:grpSpPr>
        <p:sp>
          <p:nvSpPr>
            <p:cNvPr id="19" name="Figura a mano libera 18"/>
            <p:cNvSpPr/>
            <p:nvPr/>
          </p:nvSpPr>
          <p:spPr>
            <a:xfrm>
              <a:off x="5270965" y="2536446"/>
              <a:ext cx="3339633" cy="297076"/>
            </a:xfrm>
            <a:custGeom>
              <a:avLst/>
              <a:gdLst>
                <a:gd name="connsiteX0" fmla="*/ 49513 w 297075"/>
                <a:gd name="connsiteY0" fmla="*/ 0 h 3339632"/>
                <a:gd name="connsiteX1" fmla="*/ 247562 w 297075"/>
                <a:gd name="connsiteY1" fmla="*/ 0 h 3339632"/>
                <a:gd name="connsiteX2" fmla="*/ 297075 w 297075"/>
                <a:gd name="connsiteY2" fmla="*/ 49513 h 3339632"/>
                <a:gd name="connsiteX3" fmla="*/ 297075 w 297075"/>
                <a:gd name="connsiteY3" fmla="*/ 3339632 h 3339632"/>
                <a:gd name="connsiteX4" fmla="*/ 297075 w 297075"/>
                <a:gd name="connsiteY4" fmla="*/ 3339632 h 3339632"/>
                <a:gd name="connsiteX5" fmla="*/ 0 w 297075"/>
                <a:gd name="connsiteY5" fmla="*/ 3339632 h 3339632"/>
                <a:gd name="connsiteX6" fmla="*/ 0 w 297075"/>
                <a:gd name="connsiteY6" fmla="*/ 3339632 h 3339632"/>
                <a:gd name="connsiteX7" fmla="*/ 0 w 297075"/>
                <a:gd name="connsiteY7" fmla="*/ 49513 h 3339632"/>
                <a:gd name="connsiteX8" fmla="*/ 49513 w 297075"/>
                <a:gd name="connsiteY8" fmla="*/ 0 h 3339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075" h="3339632">
                  <a:moveTo>
                    <a:pt x="297075" y="556615"/>
                  </a:moveTo>
                  <a:lnTo>
                    <a:pt x="297075" y="2783017"/>
                  </a:lnTo>
                  <a:cubicBezTo>
                    <a:pt x="297075" y="3090421"/>
                    <a:pt x="295103" y="3339626"/>
                    <a:pt x="292671" y="3339626"/>
                  </a:cubicBezTo>
                  <a:lnTo>
                    <a:pt x="0" y="3339626"/>
                  </a:lnTo>
                  <a:lnTo>
                    <a:pt x="0" y="333962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92671" y="6"/>
                  </a:lnTo>
                  <a:cubicBezTo>
                    <a:pt x="295103" y="6"/>
                    <a:pt x="297075" y="249211"/>
                    <a:pt x="297075" y="556615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281" tIns="61265" rIns="101905" bIns="61266" numCol="1" spcCol="1270" anchor="ctr" anchorCtr="0">
              <a:noAutofit/>
            </a:bodyPr>
            <a:lstStyle/>
            <a:p>
              <a:pPr marL="0" lvl="1" defTabSz="94825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844" dirty="0" smtClean="0"/>
                <a:t>0.6 PB/year</a:t>
              </a:r>
              <a:endParaRPr lang="it-IT" sz="2844" dirty="0"/>
            </a:p>
          </p:txBody>
        </p:sp>
        <p:sp>
          <p:nvSpPr>
            <p:cNvPr id="20" name="Figura a mano libera 19"/>
            <p:cNvSpPr/>
            <p:nvPr/>
          </p:nvSpPr>
          <p:spPr>
            <a:xfrm>
              <a:off x="3392423" y="2499311"/>
              <a:ext cx="1878543" cy="371344"/>
            </a:xfrm>
            <a:custGeom>
              <a:avLst/>
              <a:gdLst>
                <a:gd name="connsiteX0" fmla="*/ 0 w 1878543"/>
                <a:gd name="connsiteY0" fmla="*/ 61892 h 371344"/>
                <a:gd name="connsiteX1" fmla="*/ 61892 w 1878543"/>
                <a:gd name="connsiteY1" fmla="*/ 0 h 371344"/>
                <a:gd name="connsiteX2" fmla="*/ 1816651 w 1878543"/>
                <a:gd name="connsiteY2" fmla="*/ 0 h 371344"/>
                <a:gd name="connsiteX3" fmla="*/ 1878543 w 1878543"/>
                <a:gd name="connsiteY3" fmla="*/ 61892 h 371344"/>
                <a:gd name="connsiteX4" fmla="*/ 1878543 w 1878543"/>
                <a:gd name="connsiteY4" fmla="*/ 309452 h 371344"/>
                <a:gd name="connsiteX5" fmla="*/ 1816651 w 1878543"/>
                <a:gd name="connsiteY5" fmla="*/ 371344 h 371344"/>
                <a:gd name="connsiteX6" fmla="*/ 61892 w 1878543"/>
                <a:gd name="connsiteY6" fmla="*/ 371344 h 371344"/>
                <a:gd name="connsiteX7" fmla="*/ 0 w 1878543"/>
                <a:gd name="connsiteY7" fmla="*/ 309452 h 371344"/>
                <a:gd name="connsiteX8" fmla="*/ 0 w 1878543"/>
                <a:gd name="connsiteY8" fmla="*/ 61892 h 37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8543" h="371344">
                  <a:moveTo>
                    <a:pt x="0" y="61892"/>
                  </a:moveTo>
                  <a:cubicBezTo>
                    <a:pt x="0" y="27710"/>
                    <a:pt x="27710" y="0"/>
                    <a:pt x="61892" y="0"/>
                  </a:cubicBezTo>
                  <a:lnTo>
                    <a:pt x="1816651" y="0"/>
                  </a:lnTo>
                  <a:cubicBezTo>
                    <a:pt x="1850833" y="0"/>
                    <a:pt x="1878543" y="27710"/>
                    <a:pt x="1878543" y="61892"/>
                  </a:cubicBezTo>
                  <a:lnTo>
                    <a:pt x="1878543" y="309452"/>
                  </a:lnTo>
                  <a:cubicBezTo>
                    <a:pt x="1878543" y="343634"/>
                    <a:pt x="1850833" y="371344"/>
                    <a:pt x="1816651" y="371344"/>
                  </a:cubicBezTo>
                  <a:lnTo>
                    <a:pt x="61892" y="371344"/>
                  </a:lnTo>
                  <a:cubicBezTo>
                    <a:pt x="27710" y="371344"/>
                    <a:pt x="0" y="343634"/>
                    <a:pt x="0" y="309452"/>
                  </a:cubicBezTo>
                  <a:lnTo>
                    <a:pt x="0" y="6189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3318" tIns="74550" rIns="123318" bIns="74550" numCol="1" spcCol="1270" anchor="ctr" anchorCtr="0">
              <a:noAutofit/>
            </a:bodyPr>
            <a:lstStyle/>
            <a:p>
              <a:pPr algn="ctr" defTabSz="113790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60" dirty="0"/>
                <a:t>Calibration </a:t>
              </a:r>
              <a:r>
                <a:rPr lang="en-US" sz="2560" dirty="0" smtClean="0"/>
                <a:t>data</a:t>
              </a:r>
              <a:r>
                <a:rPr lang="en-US" sz="2560" baseline="30000" dirty="0" smtClean="0"/>
                <a:t>*</a:t>
              </a:r>
              <a:endParaRPr lang="it-IT" sz="2560" dirty="0"/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4824780" y="4221611"/>
            <a:ext cx="7421404" cy="528134"/>
            <a:chOff x="3392423" y="2889222"/>
            <a:chExt cx="5218175" cy="371344"/>
          </a:xfrm>
        </p:grpSpPr>
        <p:sp>
          <p:nvSpPr>
            <p:cNvPr id="21" name="Figura a mano libera 20"/>
            <p:cNvSpPr/>
            <p:nvPr/>
          </p:nvSpPr>
          <p:spPr>
            <a:xfrm>
              <a:off x="5270965" y="2926357"/>
              <a:ext cx="3339633" cy="297076"/>
            </a:xfrm>
            <a:custGeom>
              <a:avLst/>
              <a:gdLst>
                <a:gd name="connsiteX0" fmla="*/ 49513 w 297075"/>
                <a:gd name="connsiteY0" fmla="*/ 0 h 3339632"/>
                <a:gd name="connsiteX1" fmla="*/ 247562 w 297075"/>
                <a:gd name="connsiteY1" fmla="*/ 0 h 3339632"/>
                <a:gd name="connsiteX2" fmla="*/ 297075 w 297075"/>
                <a:gd name="connsiteY2" fmla="*/ 49513 h 3339632"/>
                <a:gd name="connsiteX3" fmla="*/ 297075 w 297075"/>
                <a:gd name="connsiteY3" fmla="*/ 3339632 h 3339632"/>
                <a:gd name="connsiteX4" fmla="*/ 297075 w 297075"/>
                <a:gd name="connsiteY4" fmla="*/ 3339632 h 3339632"/>
                <a:gd name="connsiteX5" fmla="*/ 0 w 297075"/>
                <a:gd name="connsiteY5" fmla="*/ 3339632 h 3339632"/>
                <a:gd name="connsiteX6" fmla="*/ 0 w 297075"/>
                <a:gd name="connsiteY6" fmla="*/ 3339632 h 3339632"/>
                <a:gd name="connsiteX7" fmla="*/ 0 w 297075"/>
                <a:gd name="connsiteY7" fmla="*/ 49513 h 3339632"/>
                <a:gd name="connsiteX8" fmla="*/ 49513 w 297075"/>
                <a:gd name="connsiteY8" fmla="*/ 0 h 3339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075" h="3339632">
                  <a:moveTo>
                    <a:pt x="297075" y="556615"/>
                  </a:moveTo>
                  <a:lnTo>
                    <a:pt x="297075" y="2783017"/>
                  </a:lnTo>
                  <a:cubicBezTo>
                    <a:pt x="297075" y="3090421"/>
                    <a:pt x="295103" y="3339626"/>
                    <a:pt x="292671" y="3339626"/>
                  </a:cubicBezTo>
                  <a:lnTo>
                    <a:pt x="0" y="3339626"/>
                  </a:lnTo>
                  <a:lnTo>
                    <a:pt x="0" y="333962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92671" y="6"/>
                  </a:lnTo>
                  <a:cubicBezTo>
                    <a:pt x="295103" y="6"/>
                    <a:pt x="297075" y="249211"/>
                    <a:pt x="297075" y="556615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281" tIns="61265" rIns="101905" bIns="61266" numCol="1" spcCol="1270" anchor="ctr" anchorCtr="0">
              <a:noAutofit/>
            </a:bodyPr>
            <a:lstStyle/>
            <a:p>
              <a:pPr marL="0" lvl="1" defTabSz="94825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844" dirty="0"/>
                <a:t>order of TB/year</a:t>
              </a:r>
              <a:endParaRPr lang="it-IT" sz="2844" dirty="0"/>
            </a:p>
          </p:txBody>
        </p:sp>
        <p:sp>
          <p:nvSpPr>
            <p:cNvPr id="22" name="Figura a mano libera 21"/>
            <p:cNvSpPr/>
            <p:nvPr/>
          </p:nvSpPr>
          <p:spPr>
            <a:xfrm>
              <a:off x="3392423" y="2889222"/>
              <a:ext cx="1878543" cy="371344"/>
            </a:xfrm>
            <a:custGeom>
              <a:avLst/>
              <a:gdLst>
                <a:gd name="connsiteX0" fmla="*/ 0 w 1878543"/>
                <a:gd name="connsiteY0" fmla="*/ 61892 h 371344"/>
                <a:gd name="connsiteX1" fmla="*/ 61892 w 1878543"/>
                <a:gd name="connsiteY1" fmla="*/ 0 h 371344"/>
                <a:gd name="connsiteX2" fmla="*/ 1816651 w 1878543"/>
                <a:gd name="connsiteY2" fmla="*/ 0 h 371344"/>
                <a:gd name="connsiteX3" fmla="*/ 1878543 w 1878543"/>
                <a:gd name="connsiteY3" fmla="*/ 61892 h 371344"/>
                <a:gd name="connsiteX4" fmla="*/ 1878543 w 1878543"/>
                <a:gd name="connsiteY4" fmla="*/ 309452 h 371344"/>
                <a:gd name="connsiteX5" fmla="*/ 1816651 w 1878543"/>
                <a:gd name="connsiteY5" fmla="*/ 371344 h 371344"/>
                <a:gd name="connsiteX6" fmla="*/ 61892 w 1878543"/>
                <a:gd name="connsiteY6" fmla="*/ 371344 h 371344"/>
                <a:gd name="connsiteX7" fmla="*/ 0 w 1878543"/>
                <a:gd name="connsiteY7" fmla="*/ 309452 h 371344"/>
                <a:gd name="connsiteX8" fmla="*/ 0 w 1878543"/>
                <a:gd name="connsiteY8" fmla="*/ 61892 h 37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8543" h="371344">
                  <a:moveTo>
                    <a:pt x="0" y="61892"/>
                  </a:moveTo>
                  <a:cubicBezTo>
                    <a:pt x="0" y="27710"/>
                    <a:pt x="27710" y="0"/>
                    <a:pt x="61892" y="0"/>
                  </a:cubicBezTo>
                  <a:lnTo>
                    <a:pt x="1816651" y="0"/>
                  </a:lnTo>
                  <a:cubicBezTo>
                    <a:pt x="1850833" y="0"/>
                    <a:pt x="1878543" y="27710"/>
                    <a:pt x="1878543" y="61892"/>
                  </a:cubicBezTo>
                  <a:lnTo>
                    <a:pt x="1878543" y="309452"/>
                  </a:lnTo>
                  <a:cubicBezTo>
                    <a:pt x="1878543" y="343634"/>
                    <a:pt x="1850833" y="371344"/>
                    <a:pt x="1816651" y="371344"/>
                  </a:cubicBezTo>
                  <a:lnTo>
                    <a:pt x="61892" y="371344"/>
                  </a:lnTo>
                  <a:cubicBezTo>
                    <a:pt x="27710" y="371344"/>
                    <a:pt x="0" y="343634"/>
                    <a:pt x="0" y="309452"/>
                  </a:cubicBezTo>
                  <a:lnTo>
                    <a:pt x="0" y="6189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3318" tIns="74550" rIns="123318" bIns="74550" numCol="1" spcCol="1270" anchor="ctr" anchorCtr="0">
              <a:noAutofit/>
            </a:bodyPr>
            <a:lstStyle/>
            <a:p>
              <a:pPr algn="ctr" defTabSz="113790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60" dirty="0" smtClean="0"/>
                <a:t>Analysis </a:t>
              </a:r>
              <a:r>
                <a:rPr lang="en-US" sz="2560" dirty="0"/>
                <a:t>data</a:t>
              </a:r>
              <a:endParaRPr lang="it-IT" sz="2560" dirty="0"/>
            </a:p>
          </p:txBody>
        </p:sp>
      </p:grpSp>
      <p:sp>
        <p:nvSpPr>
          <p:cNvPr id="7" name="Figura a mano libera 6"/>
          <p:cNvSpPr/>
          <p:nvPr/>
        </p:nvSpPr>
        <p:spPr>
          <a:xfrm>
            <a:off x="449452" y="2002239"/>
            <a:ext cx="4375329" cy="2754408"/>
          </a:xfrm>
          <a:custGeom>
            <a:avLst/>
            <a:gdLst>
              <a:gd name="connsiteX0" fmla="*/ 0 w 2935224"/>
              <a:gd name="connsiteY0" fmla="*/ 322789 h 1936693"/>
              <a:gd name="connsiteX1" fmla="*/ 322789 w 2935224"/>
              <a:gd name="connsiteY1" fmla="*/ 0 h 1936693"/>
              <a:gd name="connsiteX2" fmla="*/ 2612435 w 2935224"/>
              <a:gd name="connsiteY2" fmla="*/ 0 h 1936693"/>
              <a:gd name="connsiteX3" fmla="*/ 2935224 w 2935224"/>
              <a:gd name="connsiteY3" fmla="*/ 322789 h 1936693"/>
              <a:gd name="connsiteX4" fmla="*/ 2935224 w 2935224"/>
              <a:gd name="connsiteY4" fmla="*/ 1613904 h 1936693"/>
              <a:gd name="connsiteX5" fmla="*/ 2612435 w 2935224"/>
              <a:gd name="connsiteY5" fmla="*/ 1936693 h 1936693"/>
              <a:gd name="connsiteX6" fmla="*/ 322789 w 2935224"/>
              <a:gd name="connsiteY6" fmla="*/ 1936693 h 1936693"/>
              <a:gd name="connsiteX7" fmla="*/ 0 w 2935224"/>
              <a:gd name="connsiteY7" fmla="*/ 1613904 h 1936693"/>
              <a:gd name="connsiteX8" fmla="*/ 0 w 2935224"/>
              <a:gd name="connsiteY8" fmla="*/ 322789 h 193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5224" h="1936693">
                <a:moveTo>
                  <a:pt x="0" y="322789"/>
                </a:moveTo>
                <a:cubicBezTo>
                  <a:pt x="0" y="144518"/>
                  <a:pt x="144518" y="0"/>
                  <a:pt x="322789" y="0"/>
                </a:cubicBezTo>
                <a:lnTo>
                  <a:pt x="2612435" y="0"/>
                </a:lnTo>
                <a:cubicBezTo>
                  <a:pt x="2790706" y="0"/>
                  <a:pt x="2935224" y="144518"/>
                  <a:pt x="2935224" y="322789"/>
                </a:cubicBezTo>
                <a:lnTo>
                  <a:pt x="2935224" y="1613904"/>
                </a:lnTo>
                <a:cubicBezTo>
                  <a:pt x="2935224" y="1792175"/>
                  <a:pt x="2790706" y="1936693"/>
                  <a:pt x="2612435" y="1936693"/>
                </a:cubicBezTo>
                <a:lnTo>
                  <a:pt x="322789" y="1936693"/>
                </a:lnTo>
                <a:cubicBezTo>
                  <a:pt x="144518" y="1936693"/>
                  <a:pt x="0" y="1792175"/>
                  <a:pt x="0" y="1613904"/>
                </a:cubicBezTo>
                <a:lnTo>
                  <a:pt x="0" y="32278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694" tIns="226577" rIns="318694" bIns="226577" numCol="1" spcCol="1270" anchor="ctr" anchorCtr="0">
            <a:noAutofit/>
          </a:bodyPr>
          <a:lstStyle/>
          <a:p>
            <a:pPr algn="ctr" defTabSz="214937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35" dirty="0"/>
              <a:t>Data type and volume</a:t>
            </a:r>
            <a:endParaRPr lang="it-IT" sz="4835" dirty="0"/>
          </a:p>
        </p:txBody>
      </p:sp>
      <p:grpSp>
        <p:nvGrpSpPr>
          <p:cNvPr id="11" name="Gruppo 10"/>
          <p:cNvGrpSpPr/>
          <p:nvPr/>
        </p:nvGrpSpPr>
        <p:grpSpPr>
          <a:xfrm>
            <a:off x="4985172" y="4880922"/>
            <a:ext cx="6935894" cy="1353104"/>
            <a:chOff x="3505199" y="3352800"/>
            <a:chExt cx="4876801" cy="951401"/>
          </a:xfrm>
        </p:grpSpPr>
        <p:sp>
          <p:nvSpPr>
            <p:cNvPr id="25" name="Figura a mano libera 24"/>
            <p:cNvSpPr/>
            <p:nvPr/>
          </p:nvSpPr>
          <p:spPr>
            <a:xfrm>
              <a:off x="3505199" y="3480132"/>
              <a:ext cx="1875906" cy="723614"/>
            </a:xfrm>
            <a:custGeom>
              <a:avLst/>
              <a:gdLst>
                <a:gd name="connsiteX0" fmla="*/ 0 w 1809035"/>
                <a:gd name="connsiteY0" fmla="*/ 0 h 723614"/>
                <a:gd name="connsiteX1" fmla="*/ 1447228 w 1809035"/>
                <a:gd name="connsiteY1" fmla="*/ 0 h 723614"/>
                <a:gd name="connsiteX2" fmla="*/ 1809035 w 1809035"/>
                <a:gd name="connsiteY2" fmla="*/ 361807 h 723614"/>
                <a:gd name="connsiteX3" fmla="*/ 1447228 w 1809035"/>
                <a:gd name="connsiteY3" fmla="*/ 723614 h 723614"/>
                <a:gd name="connsiteX4" fmla="*/ 0 w 1809035"/>
                <a:gd name="connsiteY4" fmla="*/ 723614 h 723614"/>
                <a:gd name="connsiteX5" fmla="*/ 361807 w 1809035"/>
                <a:gd name="connsiteY5" fmla="*/ 361807 h 723614"/>
                <a:gd name="connsiteX6" fmla="*/ 0 w 1809035"/>
                <a:gd name="connsiteY6" fmla="*/ 0 h 72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035" h="723614">
                  <a:moveTo>
                    <a:pt x="0" y="0"/>
                  </a:moveTo>
                  <a:lnTo>
                    <a:pt x="1447228" y="0"/>
                  </a:lnTo>
                  <a:lnTo>
                    <a:pt x="1809035" y="361807"/>
                  </a:lnTo>
                  <a:lnTo>
                    <a:pt x="1447228" y="723614"/>
                  </a:lnTo>
                  <a:lnTo>
                    <a:pt x="0" y="723614"/>
                  </a:lnTo>
                  <a:lnTo>
                    <a:pt x="361807" y="361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547082" tIns="16256" rIns="514570" bIns="16256" numCol="1" spcCol="1270" anchor="ctr" anchorCtr="0">
              <a:noAutofit/>
            </a:bodyPr>
            <a:lstStyle/>
            <a:p>
              <a:pPr algn="ctr" defTabSz="113790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60" dirty="0"/>
                <a:t>Storage</a:t>
              </a:r>
              <a:endParaRPr lang="it-IT" sz="2560" dirty="0"/>
            </a:p>
          </p:txBody>
        </p:sp>
        <p:sp>
          <p:nvSpPr>
            <p:cNvPr id="26" name="Figura a mano libera 25"/>
            <p:cNvSpPr/>
            <p:nvPr/>
          </p:nvSpPr>
          <p:spPr>
            <a:xfrm>
              <a:off x="4953000" y="3352800"/>
              <a:ext cx="3429000" cy="951401"/>
            </a:xfrm>
            <a:custGeom>
              <a:avLst/>
              <a:gdLst>
                <a:gd name="connsiteX0" fmla="*/ 0 w 1501499"/>
                <a:gd name="connsiteY0" fmla="*/ 0 h 600599"/>
                <a:gd name="connsiteX1" fmla="*/ 1201200 w 1501499"/>
                <a:gd name="connsiteY1" fmla="*/ 0 h 600599"/>
                <a:gd name="connsiteX2" fmla="*/ 1501499 w 1501499"/>
                <a:gd name="connsiteY2" fmla="*/ 300300 h 600599"/>
                <a:gd name="connsiteX3" fmla="*/ 1201200 w 1501499"/>
                <a:gd name="connsiteY3" fmla="*/ 600599 h 600599"/>
                <a:gd name="connsiteX4" fmla="*/ 0 w 1501499"/>
                <a:gd name="connsiteY4" fmla="*/ 600599 h 600599"/>
                <a:gd name="connsiteX5" fmla="*/ 300300 w 1501499"/>
                <a:gd name="connsiteY5" fmla="*/ 300300 h 600599"/>
                <a:gd name="connsiteX6" fmla="*/ 0 w 1501499"/>
                <a:gd name="connsiteY6" fmla="*/ 0 h 6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1499" h="600599">
                  <a:moveTo>
                    <a:pt x="0" y="0"/>
                  </a:moveTo>
                  <a:lnTo>
                    <a:pt x="1201200" y="0"/>
                  </a:lnTo>
                  <a:lnTo>
                    <a:pt x="1501499" y="300300"/>
                  </a:lnTo>
                  <a:lnTo>
                    <a:pt x="1201200" y="600599"/>
                  </a:lnTo>
                  <a:lnTo>
                    <a:pt x="0" y="600599"/>
                  </a:lnTo>
                  <a:lnTo>
                    <a:pt x="300300" y="300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0574" tIns="11740" rIns="427092" bIns="11740" numCol="1" spcCol="1270" anchor="ctr" anchorCtr="0">
              <a:noAutofit/>
            </a:bodyPr>
            <a:lstStyle/>
            <a:p>
              <a:pPr algn="ctr" defTabSz="82181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44" dirty="0"/>
                <a:t>    upper limit 3PB disk/year</a:t>
              </a:r>
              <a:endParaRPr lang="it-IT" sz="2844" dirty="0"/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4985174" y="6398149"/>
            <a:ext cx="6935895" cy="1331011"/>
            <a:chOff x="3505200" y="4419600"/>
            <a:chExt cx="4876801" cy="935867"/>
          </a:xfrm>
        </p:grpSpPr>
        <p:sp>
          <p:nvSpPr>
            <p:cNvPr id="27" name="Figura a mano libera 26"/>
            <p:cNvSpPr/>
            <p:nvPr/>
          </p:nvSpPr>
          <p:spPr>
            <a:xfrm>
              <a:off x="3505200" y="4531858"/>
              <a:ext cx="1875906" cy="723614"/>
            </a:xfrm>
            <a:custGeom>
              <a:avLst/>
              <a:gdLst>
                <a:gd name="connsiteX0" fmla="*/ 0 w 1809035"/>
                <a:gd name="connsiteY0" fmla="*/ 0 h 723614"/>
                <a:gd name="connsiteX1" fmla="*/ 1447228 w 1809035"/>
                <a:gd name="connsiteY1" fmla="*/ 0 h 723614"/>
                <a:gd name="connsiteX2" fmla="*/ 1809035 w 1809035"/>
                <a:gd name="connsiteY2" fmla="*/ 361807 h 723614"/>
                <a:gd name="connsiteX3" fmla="*/ 1447228 w 1809035"/>
                <a:gd name="connsiteY3" fmla="*/ 723614 h 723614"/>
                <a:gd name="connsiteX4" fmla="*/ 0 w 1809035"/>
                <a:gd name="connsiteY4" fmla="*/ 723614 h 723614"/>
                <a:gd name="connsiteX5" fmla="*/ 361807 w 1809035"/>
                <a:gd name="connsiteY5" fmla="*/ 361807 h 723614"/>
                <a:gd name="connsiteX6" fmla="*/ 0 w 1809035"/>
                <a:gd name="connsiteY6" fmla="*/ 0 h 72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035" h="723614">
                  <a:moveTo>
                    <a:pt x="0" y="0"/>
                  </a:moveTo>
                  <a:lnTo>
                    <a:pt x="1447228" y="0"/>
                  </a:lnTo>
                  <a:lnTo>
                    <a:pt x="1809035" y="361807"/>
                  </a:lnTo>
                  <a:lnTo>
                    <a:pt x="1447228" y="723614"/>
                  </a:lnTo>
                  <a:lnTo>
                    <a:pt x="0" y="723614"/>
                  </a:lnTo>
                  <a:lnTo>
                    <a:pt x="361807" y="361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547082" tIns="16256" rIns="514570" bIns="16256" numCol="1" spcCol="1270" anchor="ctr" anchorCtr="0">
              <a:noAutofit/>
            </a:bodyPr>
            <a:lstStyle/>
            <a:p>
              <a:pPr algn="ctr" defTabSz="113790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60" dirty="0"/>
                <a:t>Computing </a:t>
              </a:r>
              <a:endParaRPr lang="it-IT" sz="2560" dirty="0"/>
            </a:p>
          </p:txBody>
        </p:sp>
        <p:sp>
          <p:nvSpPr>
            <p:cNvPr id="28" name="Figura a mano libera 27"/>
            <p:cNvSpPr/>
            <p:nvPr/>
          </p:nvSpPr>
          <p:spPr>
            <a:xfrm>
              <a:off x="4953001" y="4419600"/>
              <a:ext cx="3429000" cy="935867"/>
            </a:xfrm>
            <a:custGeom>
              <a:avLst/>
              <a:gdLst>
                <a:gd name="connsiteX0" fmla="*/ 0 w 1501499"/>
                <a:gd name="connsiteY0" fmla="*/ 0 h 600599"/>
                <a:gd name="connsiteX1" fmla="*/ 1201200 w 1501499"/>
                <a:gd name="connsiteY1" fmla="*/ 0 h 600599"/>
                <a:gd name="connsiteX2" fmla="*/ 1501499 w 1501499"/>
                <a:gd name="connsiteY2" fmla="*/ 300300 h 600599"/>
                <a:gd name="connsiteX3" fmla="*/ 1201200 w 1501499"/>
                <a:gd name="connsiteY3" fmla="*/ 600599 h 600599"/>
                <a:gd name="connsiteX4" fmla="*/ 0 w 1501499"/>
                <a:gd name="connsiteY4" fmla="*/ 600599 h 600599"/>
                <a:gd name="connsiteX5" fmla="*/ 300300 w 1501499"/>
                <a:gd name="connsiteY5" fmla="*/ 300300 h 600599"/>
                <a:gd name="connsiteX6" fmla="*/ 0 w 1501499"/>
                <a:gd name="connsiteY6" fmla="*/ 0 h 6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1499" h="600599">
                  <a:moveTo>
                    <a:pt x="0" y="0"/>
                  </a:moveTo>
                  <a:lnTo>
                    <a:pt x="1201200" y="0"/>
                  </a:lnTo>
                  <a:lnTo>
                    <a:pt x="1501499" y="300300"/>
                  </a:lnTo>
                  <a:lnTo>
                    <a:pt x="1201200" y="600599"/>
                  </a:lnTo>
                  <a:lnTo>
                    <a:pt x="0" y="600599"/>
                  </a:lnTo>
                  <a:lnTo>
                    <a:pt x="300300" y="300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0574" tIns="11740" rIns="427092" bIns="11740" numCol="1" spcCol="1270" anchor="ctr" anchorCtr="0">
              <a:noAutofit/>
            </a:bodyPr>
            <a:lstStyle/>
            <a:p>
              <a:pPr algn="ctr" defTabSz="82181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44" dirty="0"/>
                <a:t>12000 CPU cores</a:t>
              </a:r>
              <a:endParaRPr lang="it-IT" sz="2844" dirty="0"/>
            </a:p>
          </p:txBody>
        </p:sp>
      </p:grpSp>
      <p:sp>
        <p:nvSpPr>
          <p:cNvPr id="10" name="Figura a mano libera 9"/>
          <p:cNvSpPr/>
          <p:nvPr/>
        </p:nvSpPr>
        <p:spPr>
          <a:xfrm>
            <a:off x="449452" y="4894368"/>
            <a:ext cx="4375330" cy="2754408"/>
          </a:xfrm>
          <a:custGeom>
            <a:avLst/>
            <a:gdLst>
              <a:gd name="connsiteX0" fmla="*/ 0 w 2935224"/>
              <a:gd name="connsiteY0" fmla="*/ 322789 h 1936693"/>
              <a:gd name="connsiteX1" fmla="*/ 322789 w 2935224"/>
              <a:gd name="connsiteY1" fmla="*/ 0 h 1936693"/>
              <a:gd name="connsiteX2" fmla="*/ 2612435 w 2935224"/>
              <a:gd name="connsiteY2" fmla="*/ 0 h 1936693"/>
              <a:gd name="connsiteX3" fmla="*/ 2935224 w 2935224"/>
              <a:gd name="connsiteY3" fmla="*/ 322789 h 1936693"/>
              <a:gd name="connsiteX4" fmla="*/ 2935224 w 2935224"/>
              <a:gd name="connsiteY4" fmla="*/ 1613904 h 1936693"/>
              <a:gd name="connsiteX5" fmla="*/ 2612435 w 2935224"/>
              <a:gd name="connsiteY5" fmla="*/ 1936693 h 1936693"/>
              <a:gd name="connsiteX6" fmla="*/ 322789 w 2935224"/>
              <a:gd name="connsiteY6" fmla="*/ 1936693 h 1936693"/>
              <a:gd name="connsiteX7" fmla="*/ 0 w 2935224"/>
              <a:gd name="connsiteY7" fmla="*/ 1613904 h 1936693"/>
              <a:gd name="connsiteX8" fmla="*/ 0 w 2935224"/>
              <a:gd name="connsiteY8" fmla="*/ 322789 h 193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5224" h="1936693">
                <a:moveTo>
                  <a:pt x="0" y="322789"/>
                </a:moveTo>
                <a:cubicBezTo>
                  <a:pt x="0" y="144518"/>
                  <a:pt x="144518" y="0"/>
                  <a:pt x="322789" y="0"/>
                </a:cubicBezTo>
                <a:lnTo>
                  <a:pt x="2612435" y="0"/>
                </a:lnTo>
                <a:cubicBezTo>
                  <a:pt x="2790706" y="0"/>
                  <a:pt x="2935224" y="144518"/>
                  <a:pt x="2935224" y="322789"/>
                </a:cubicBezTo>
                <a:lnTo>
                  <a:pt x="2935224" y="1613904"/>
                </a:lnTo>
                <a:cubicBezTo>
                  <a:pt x="2935224" y="1792175"/>
                  <a:pt x="2790706" y="1936693"/>
                  <a:pt x="2612435" y="1936693"/>
                </a:cubicBezTo>
                <a:lnTo>
                  <a:pt x="322789" y="1936693"/>
                </a:lnTo>
                <a:cubicBezTo>
                  <a:pt x="144518" y="1936693"/>
                  <a:pt x="0" y="1792175"/>
                  <a:pt x="0" y="1613904"/>
                </a:cubicBezTo>
                <a:lnTo>
                  <a:pt x="0" y="32278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0" vert="horz" wrap="square" lIns="318694" tIns="226577" rIns="318694" bIns="226577" numCol="1" spcCol="1270" anchor="ctr" anchorCtr="0">
            <a:noAutofit/>
          </a:bodyPr>
          <a:lstStyle/>
          <a:p>
            <a:pPr algn="ctr" defTabSz="214937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35" dirty="0"/>
              <a:t>Total resources requirements </a:t>
            </a:r>
            <a:endParaRPr lang="it-IT" sz="4835" dirty="0"/>
          </a:p>
        </p:txBody>
      </p:sp>
      <p:sp>
        <p:nvSpPr>
          <p:cNvPr id="29" name="CustomShape 1"/>
          <p:cNvSpPr/>
          <p:nvPr/>
        </p:nvSpPr>
        <p:spPr>
          <a:xfrm>
            <a:off x="913302" y="614340"/>
            <a:ext cx="11424600" cy="86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it-IT" sz="5680" b="1" strike="noStrike" spc="-1" dirty="0">
                <a:solidFill>
                  <a:srgbClr val="333333"/>
                </a:solidFill>
                <a:latin typeface="Noto Sans Regular"/>
              </a:rPr>
              <a:t>Computing model: data</a:t>
            </a:r>
            <a:endParaRPr lang="it-IT" sz="5680" b="0" strike="noStrike" spc="-1" dirty="0">
              <a:latin typeface="Arial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0" y="-184666"/>
            <a:ext cx="92398" cy="369332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 rot="10800000" flipV="1">
            <a:off x="49721" y="9226021"/>
            <a:ext cx="3453296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* JUNO-doc-4787-v3</a:t>
            </a:r>
          </a:p>
        </p:txBody>
      </p:sp>
      <p:graphicFrame>
        <p:nvGraphicFramePr>
          <p:cNvPr id="38" name="Diagramma 37"/>
          <p:cNvGraphicFramePr/>
          <p:nvPr>
            <p:extLst>
              <p:ext uri="{D42A27DB-BD31-4B8C-83A1-F6EECF244321}">
                <p14:modId xmlns:p14="http://schemas.microsoft.com/office/powerpoint/2010/main" val="3178779579"/>
              </p:ext>
            </p:extLst>
          </p:nvPr>
        </p:nvGraphicFramePr>
        <p:xfrm>
          <a:off x="1229692" y="7951306"/>
          <a:ext cx="10545417" cy="1581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" name="CasellaDiTesto 38"/>
          <p:cNvSpPr txBox="1"/>
          <p:nvPr/>
        </p:nvSpPr>
        <p:spPr>
          <a:xfrm>
            <a:off x="9481931" y="9272187"/>
            <a:ext cx="4097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Helvetica Light"/>
                <a:cs typeface="Calibri" panose="020F0502020204030204" pitchFamily="34" charset="0"/>
              </a:rPr>
              <a:t>+ JUNO-doc-4789-v2</a:t>
            </a:r>
            <a:endParaRPr lang="it-IT" sz="2800" dirty="0" smtClean="0"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49991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5657</TotalTime>
  <Words>736</Words>
  <Application>Microsoft Office PowerPoint</Application>
  <PresentationFormat>Personalizzato</PresentationFormat>
  <Paragraphs>288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13</vt:i4>
      </vt:variant>
    </vt:vector>
  </HeadingPairs>
  <TitlesOfParts>
    <vt:vector size="24" baseType="lpstr">
      <vt:lpstr>Arial</vt:lpstr>
      <vt:lpstr>Calibri</vt:lpstr>
      <vt:lpstr>DejaVu Sans</vt:lpstr>
      <vt:lpstr>Helvetica Light</vt:lpstr>
      <vt:lpstr>Helvetica Neue</vt:lpstr>
      <vt:lpstr>Noto Sans Regular</vt:lpstr>
      <vt:lpstr>Symbol</vt:lpstr>
      <vt:lpstr>Wingdings</vt:lpstr>
      <vt:lpstr>Office Theme</vt:lpstr>
      <vt:lpstr>Office Theme</vt:lpstr>
      <vt:lpstr>Office Theme</vt:lpstr>
      <vt:lpstr>Computing model status</vt:lpstr>
      <vt:lpstr>Presentazione standard di PowerPoint</vt:lpstr>
      <vt:lpstr>Presentazione standard di PowerPoint</vt:lpstr>
      <vt:lpstr>Presentazione standard di PowerPoint</vt:lpstr>
      <vt:lpstr>Data centers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Computing model: data storage and flows</vt:lpstr>
      <vt:lpstr>Computing model: raw data</vt:lpstr>
      <vt:lpstr>Computer model: offline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Giuseppe Andronico</dc:creator>
  <dc:description/>
  <cp:lastModifiedBy>Giuseppe Andronico</cp:lastModifiedBy>
  <cp:revision>55</cp:revision>
  <dcterms:modified xsi:type="dcterms:W3CDTF">2019-07-24T08:48:48Z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15.0027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Custom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</vt:i4>
  </property>
</Properties>
</file>