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48"/>
  </p:notesMasterIdLst>
  <p:sldIdLst>
    <p:sldId id="256" r:id="rId2"/>
    <p:sldId id="258" r:id="rId3"/>
    <p:sldId id="687" r:id="rId4"/>
    <p:sldId id="688" r:id="rId5"/>
    <p:sldId id="360" r:id="rId6"/>
    <p:sldId id="361" r:id="rId7"/>
    <p:sldId id="322" r:id="rId8"/>
    <p:sldId id="323" r:id="rId9"/>
    <p:sldId id="362" r:id="rId10"/>
    <p:sldId id="327" r:id="rId11"/>
    <p:sldId id="329" r:id="rId12"/>
    <p:sldId id="330" r:id="rId13"/>
    <p:sldId id="331" r:id="rId14"/>
    <p:sldId id="332" r:id="rId15"/>
    <p:sldId id="339" r:id="rId16"/>
    <p:sldId id="344" r:id="rId17"/>
    <p:sldId id="365" r:id="rId18"/>
    <p:sldId id="333" r:id="rId19"/>
    <p:sldId id="334" r:id="rId20"/>
    <p:sldId id="335" r:id="rId21"/>
    <p:sldId id="341" r:id="rId22"/>
    <p:sldId id="345" r:id="rId23"/>
    <p:sldId id="346" r:id="rId24"/>
    <p:sldId id="358" r:id="rId25"/>
    <p:sldId id="355" r:id="rId26"/>
    <p:sldId id="354" r:id="rId27"/>
    <p:sldId id="359" r:id="rId28"/>
    <p:sldId id="367" r:id="rId29"/>
    <p:sldId id="368" r:id="rId30"/>
    <p:sldId id="686" r:id="rId31"/>
    <p:sldId id="376" r:id="rId32"/>
    <p:sldId id="374" r:id="rId33"/>
    <p:sldId id="375" r:id="rId34"/>
    <p:sldId id="340" r:id="rId35"/>
    <p:sldId id="342" r:id="rId36"/>
    <p:sldId id="663" r:id="rId37"/>
    <p:sldId id="661" r:id="rId38"/>
    <p:sldId id="676" r:id="rId39"/>
    <p:sldId id="668" r:id="rId40"/>
    <p:sldId id="660" r:id="rId41"/>
    <p:sldId id="685" r:id="rId42"/>
    <p:sldId id="677" r:id="rId43"/>
    <p:sldId id="678" r:id="rId44"/>
    <p:sldId id="680" r:id="rId45"/>
    <p:sldId id="373" r:id="rId46"/>
    <p:sldId id="288" r:id="rId4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91" autoAdjust="0"/>
    <p:restoredTop sz="92935" autoAdjust="0"/>
  </p:normalViewPr>
  <p:slideViewPr>
    <p:cSldViewPr>
      <p:cViewPr varScale="1">
        <p:scale>
          <a:sx n="74" d="100"/>
          <a:sy n="74" d="100"/>
        </p:scale>
        <p:origin x="106" y="72"/>
      </p:cViewPr>
      <p:guideLst>
        <p:guide orient="horz" pos="2160"/>
        <p:guide pos="2880"/>
      </p:guideLst>
    </p:cSldViewPr>
  </p:slideViewPr>
  <p:notesTextViewPr>
    <p:cViewPr>
      <p:scale>
        <a:sx n="1" d="1"/>
        <a:sy n="1" d="1"/>
      </p:scale>
      <p:origin x="0" y="0"/>
    </p:cViewPr>
  </p:notesTextViewPr>
  <p:sorterViewPr>
    <p:cViewPr>
      <p:scale>
        <a:sx n="100" d="100"/>
        <a:sy n="100" d="100"/>
      </p:scale>
      <p:origin x="0" y="-966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49F564-DC57-4192-8078-79C90AA5E388}" type="datetimeFigureOut">
              <a:rPr lang="it-IT" smtClean="0"/>
              <a:t>21/07/2019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3B7ADB-F32C-45E7-8989-D778B87DF086}" type="slidenum">
              <a:rPr lang="it-IT" smtClean="0"/>
              <a:t>‹N›</a:t>
            </a:fld>
            <a:endParaRPr lang="it-IT"/>
          </a:p>
        </p:txBody>
      </p:sp>
    </p:spTree>
    <p:extLst>
      <p:ext uri="{BB962C8B-B14F-4D97-AF65-F5344CB8AC3E}">
        <p14:creationId xmlns:p14="http://schemas.microsoft.com/office/powerpoint/2010/main" val="243381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11</a:t>
            </a:fld>
            <a:endParaRPr lang="en-GB"/>
          </a:p>
        </p:txBody>
      </p:sp>
    </p:spTree>
    <p:extLst>
      <p:ext uri="{BB962C8B-B14F-4D97-AF65-F5344CB8AC3E}">
        <p14:creationId xmlns:p14="http://schemas.microsoft.com/office/powerpoint/2010/main" val="367923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12</a:t>
            </a:fld>
            <a:endParaRPr lang="en-GB"/>
          </a:p>
        </p:txBody>
      </p:sp>
    </p:spTree>
    <p:extLst>
      <p:ext uri="{BB962C8B-B14F-4D97-AF65-F5344CB8AC3E}">
        <p14:creationId xmlns:p14="http://schemas.microsoft.com/office/powerpoint/2010/main" val="359495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13</a:t>
            </a:fld>
            <a:endParaRPr lang="en-GB"/>
          </a:p>
        </p:txBody>
      </p:sp>
    </p:spTree>
    <p:extLst>
      <p:ext uri="{BB962C8B-B14F-4D97-AF65-F5344CB8AC3E}">
        <p14:creationId xmlns:p14="http://schemas.microsoft.com/office/powerpoint/2010/main" val="3960224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14</a:t>
            </a:fld>
            <a:endParaRPr lang="en-GB"/>
          </a:p>
        </p:txBody>
      </p:sp>
    </p:spTree>
    <p:extLst>
      <p:ext uri="{BB962C8B-B14F-4D97-AF65-F5344CB8AC3E}">
        <p14:creationId xmlns:p14="http://schemas.microsoft.com/office/powerpoint/2010/main" val="3050030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15</a:t>
            </a:fld>
            <a:endParaRPr lang="en-GB"/>
          </a:p>
        </p:txBody>
      </p:sp>
    </p:spTree>
    <p:extLst>
      <p:ext uri="{BB962C8B-B14F-4D97-AF65-F5344CB8AC3E}">
        <p14:creationId xmlns:p14="http://schemas.microsoft.com/office/powerpoint/2010/main" val="218680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16</a:t>
            </a:fld>
            <a:endParaRPr lang="en-GB"/>
          </a:p>
        </p:txBody>
      </p:sp>
    </p:spTree>
    <p:extLst>
      <p:ext uri="{BB962C8B-B14F-4D97-AF65-F5344CB8AC3E}">
        <p14:creationId xmlns:p14="http://schemas.microsoft.com/office/powerpoint/2010/main" val="1233111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17</a:t>
            </a:fld>
            <a:endParaRPr lang="en-GB"/>
          </a:p>
        </p:txBody>
      </p:sp>
    </p:spTree>
    <p:extLst>
      <p:ext uri="{BB962C8B-B14F-4D97-AF65-F5344CB8AC3E}">
        <p14:creationId xmlns:p14="http://schemas.microsoft.com/office/powerpoint/2010/main" val="1238510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18</a:t>
            </a:fld>
            <a:endParaRPr lang="en-GB"/>
          </a:p>
        </p:txBody>
      </p:sp>
    </p:spTree>
    <p:extLst>
      <p:ext uri="{BB962C8B-B14F-4D97-AF65-F5344CB8AC3E}">
        <p14:creationId xmlns:p14="http://schemas.microsoft.com/office/powerpoint/2010/main" val="3112687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19</a:t>
            </a:fld>
            <a:endParaRPr lang="en-GB"/>
          </a:p>
        </p:txBody>
      </p:sp>
    </p:spTree>
    <p:extLst>
      <p:ext uri="{BB962C8B-B14F-4D97-AF65-F5344CB8AC3E}">
        <p14:creationId xmlns:p14="http://schemas.microsoft.com/office/powerpoint/2010/main" val="4074815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20</a:t>
            </a:fld>
            <a:endParaRPr lang="en-GB"/>
          </a:p>
        </p:txBody>
      </p:sp>
    </p:spTree>
    <p:extLst>
      <p:ext uri="{BB962C8B-B14F-4D97-AF65-F5344CB8AC3E}">
        <p14:creationId xmlns:p14="http://schemas.microsoft.com/office/powerpoint/2010/main" val="113813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a:t>
            </a:fld>
            <a:endParaRPr lang="en-GB"/>
          </a:p>
        </p:txBody>
      </p:sp>
    </p:spTree>
    <p:extLst>
      <p:ext uri="{BB962C8B-B14F-4D97-AF65-F5344CB8AC3E}">
        <p14:creationId xmlns:p14="http://schemas.microsoft.com/office/powerpoint/2010/main" val="4158922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21</a:t>
            </a:fld>
            <a:endParaRPr lang="en-GB"/>
          </a:p>
        </p:txBody>
      </p:sp>
    </p:spTree>
    <p:extLst>
      <p:ext uri="{BB962C8B-B14F-4D97-AF65-F5344CB8AC3E}">
        <p14:creationId xmlns:p14="http://schemas.microsoft.com/office/powerpoint/2010/main" val="2802535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22</a:t>
            </a:fld>
            <a:endParaRPr lang="en-GB"/>
          </a:p>
        </p:txBody>
      </p:sp>
    </p:spTree>
    <p:extLst>
      <p:ext uri="{BB962C8B-B14F-4D97-AF65-F5344CB8AC3E}">
        <p14:creationId xmlns:p14="http://schemas.microsoft.com/office/powerpoint/2010/main" val="3570511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23</a:t>
            </a:fld>
            <a:endParaRPr lang="en-GB"/>
          </a:p>
        </p:txBody>
      </p:sp>
    </p:spTree>
    <p:extLst>
      <p:ext uri="{BB962C8B-B14F-4D97-AF65-F5344CB8AC3E}">
        <p14:creationId xmlns:p14="http://schemas.microsoft.com/office/powerpoint/2010/main" val="2534801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24</a:t>
            </a:fld>
            <a:endParaRPr lang="en-GB"/>
          </a:p>
        </p:txBody>
      </p:sp>
    </p:spTree>
    <p:extLst>
      <p:ext uri="{BB962C8B-B14F-4D97-AF65-F5344CB8AC3E}">
        <p14:creationId xmlns:p14="http://schemas.microsoft.com/office/powerpoint/2010/main" val="3281106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25</a:t>
            </a:fld>
            <a:endParaRPr lang="en-GB"/>
          </a:p>
        </p:txBody>
      </p:sp>
    </p:spTree>
    <p:extLst>
      <p:ext uri="{BB962C8B-B14F-4D97-AF65-F5344CB8AC3E}">
        <p14:creationId xmlns:p14="http://schemas.microsoft.com/office/powerpoint/2010/main" val="1767421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26</a:t>
            </a:fld>
            <a:endParaRPr lang="en-GB"/>
          </a:p>
        </p:txBody>
      </p:sp>
    </p:spTree>
    <p:extLst>
      <p:ext uri="{BB962C8B-B14F-4D97-AF65-F5344CB8AC3E}">
        <p14:creationId xmlns:p14="http://schemas.microsoft.com/office/powerpoint/2010/main" val="3110577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27</a:t>
            </a:fld>
            <a:endParaRPr lang="en-GB"/>
          </a:p>
        </p:txBody>
      </p:sp>
    </p:spTree>
    <p:extLst>
      <p:ext uri="{BB962C8B-B14F-4D97-AF65-F5344CB8AC3E}">
        <p14:creationId xmlns:p14="http://schemas.microsoft.com/office/powerpoint/2010/main" val="2195636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28</a:t>
            </a:fld>
            <a:endParaRPr lang="en-GB"/>
          </a:p>
        </p:txBody>
      </p:sp>
    </p:spTree>
    <p:extLst>
      <p:ext uri="{BB962C8B-B14F-4D97-AF65-F5344CB8AC3E}">
        <p14:creationId xmlns:p14="http://schemas.microsoft.com/office/powerpoint/2010/main" val="158371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29</a:t>
            </a:fld>
            <a:endParaRPr lang="en-GB"/>
          </a:p>
        </p:txBody>
      </p:sp>
    </p:spTree>
    <p:extLst>
      <p:ext uri="{BB962C8B-B14F-4D97-AF65-F5344CB8AC3E}">
        <p14:creationId xmlns:p14="http://schemas.microsoft.com/office/powerpoint/2010/main" val="4095179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30</a:t>
            </a:fld>
            <a:endParaRPr lang="en-GB"/>
          </a:p>
        </p:txBody>
      </p:sp>
    </p:spTree>
    <p:extLst>
      <p:ext uri="{BB962C8B-B14F-4D97-AF65-F5344CB8AC3E}">
        <p14:creationId xmlns:p14="http://schemas.microsoft.com/office/powerpoint/2010/main" val="875369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4</a:t>
            </a:fld>
            <a:endParaRPr lang="en-GB"/>
          </a:p>
        </p:txBody>
      </p:sp>
    </p:spTree>
    <p:extLst>
      <p:ext uri="{BB962C8B-B14F-4D97-AF65-F5344CB8AC3E}">
        <p14:creationId xmlns:p14="http://schemas.microsoft.com/office/powerpoint/2010/main" val="989111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31</a:t>
            </a:fld>
            <a:endParaRPr lang="en-GB"/>
          </a:p>
        </p:txBody>
      </p:sp>
    </p:spTree>
    <p:extLst>
      <p:ext uri="{BB962C8B-B14F-4D97-AF65-F5344CB8AC3E}">
        <p14:creationId xmlns:p14="http://schemas.microsoft.com/office/powerpoint/2010/main" val="3628551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32</a:t>
            </a:fld>
            <a:endParaRPr lang="en-GB"/>
          </a:p>
        </p:txBody>
      </p:sp>
    </p:spTree>
    <p:extLst>
      <p:ext uri="{BB962C8B-B14F-4D97-AF65-F5344CB8AC3E}">
        <p14:creationId xmlns:p14="http://schemas.microsoft.com/office/powerpoint/2010/main" val="987636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33</a:t>
            </a:fld>
            <a:endParaRPr lang="en-GB"/>
          </a:p>
        </p:txBody>
      </p:sp>
    </p:spTree>
    <p:extLst>
      <p:ext uri="{BB962C8B-B14F-4D97-AF65-F5344CB8AC3E}">
        <p14:creationId xmlns:p14="http://schemas.microsoft.com/office/powerpoint/2010/main" val="924296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34</a:t>
            </a:fld>
            <a:endParaRPr lang="en-GB"/>
          </a:p>
        </p:txBody>
      </p:sp>
    </p:spTree>
    <p:extLst>
      <p:ext uri="{BB962C8B-B14F-4D97-AF65-F5344CB8AC3E}">
        <p14:creationId xmlns:p14="http://schemas.microsoft.com/office/powerpoint/2010/main" val="1262458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35</a:t>
            </a:fld>
            <a:endParaRPr lang="en-GB"/>
          </a:p>
        </p:txBody>
      </p:sp>
    </p:spTree>
    <p:extLst>
      <p:ext uri="{BB962C8B-B14F-4D97-AF65-F5344CB8AC3E}">
        <p14:creationId xmlns:p14="http://schemas.microsoft.com/office/powerpoint/2010/main" val="2168987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a:t>VQR Research Quality </a:t>
            </a:r>
            <a:r>
              <a:rPr lang="en-US" dirty="0" err="1"/>
              <a:t>Assesment</a:t>
            </a:r>
            <a:endParaRPr lang="en-US" dirty="0"/>
          </a:p>
          <a:p>
            <a:endParaRPr lang="en-US" dirty="0"/>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36</a:t>
            </a:fld>
            <a:endParaRPr lang="en-GB"/>
          </a:p>
        </p:txBody>
      </p:sp>
    </p:spTree>
    <p:extLst>
      <p:ext uri="{BB962C8B-B14F-4D97-AF65-F5344CB8AC3E}">
        <p14:creationId xmlns:p14="http://schemas.microsoft.com/office/powerpoint/2010/main" val="3465115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err="1"/>
              <a:t>OpenDOAR</a:t>
            </a:r>
            <a:r>
              <a:rPr lang="en-US" dirty="0"/>
              <a:t>, directory di oar</a:t>
            </a:r>
            <a:br>
              <a:rPr lang="en-US" dirty="0"/>
            </a:br>
            <a:r>
              <a:rPr lang="en-US" dirty="0" err="1"/>
              <a:t>OpenAIRE</a:t>
            </a:r>
            <a:r>
              <a:rPr lang="en-US" dirty="0"/>
              <a:t> indexing di </a:t>
            </a:r>
            <a:r>
              <a:rPr lang="en-US" dirty="0" err="1"/>
              <a:t>articoli</a:t>
            </a:r>
            <a:r>
              <a:rPr lang="en-US" dirty="0"/>
              <a:t> </a:t>
            </a:r>
            <a:r>
              <a:rPr lang="en-US" dirty="0" err="1"/>
              <a:t>su</a:t>
            </a:r>
            <a:r>
              <a:rPr lang="en-US" dirty="0"/>
              <a:t> oar</a:t>
            </a:r>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37</a:t>
            </a:fld>
            <a:endParaRPr lang="en-GB"/>
          </a:p>
        </p:txBody>
      </p:sp>
    </p:spTree>
    <p:extLst>
      <p:ext uri="{BB962C8B-B14F-4D97-AF65-F5344CB8AC3E}">
        <p14:creationId xmlns:p14="http://schemas.microsoft.com/office/powerpoint/2010/main" val="1601985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38</a:t>
            </a:fld>
            <a:endParaRPr lang="en-GB"/>
          </a:p>
        </p:txBody>
      </p:sp>
    </p:spTree>
    <p:extLst>
      <p:ext uri="{BB962C8B-B14F-4D97-AF65-F5344CB8AC3E}">
        <p14:creationId xmlns:p14="http://schemas.microsoft.com/office/powerpoint/2010/main" val="3725166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err="1"/>
              <a:t>Esempio</a:t>
            </a:r>
            <a:r>
              <a:rPr lang="en-US" dirty="0"/>
              <a:t> di leading-edge technologies???</a:t>
            </a:r>
          </a:p>
        </p:txBody>
      </p:sp>
      <p:sp>
        <p:nvSpPr>
          <p:cNvPr id="4" name="Segnaposto numero diapositiva 3"/>
          <p:cNvSpPr>
            <a:spLocks noGrp="1"/>
          </p:cNvSpPr>
          <p:nvPr>
            <p:ph type="sldNum" sz="quarter" idx="10"/>
          </p:nvPr>
        </p:nvSpPr>
        <p:spPr/>
        <p:txBody>
          <a:bodyPr/>
          <a:lstStyle/>
          <a:p>
            <a:fld id="{79E09416-29A7-448B-8233-8287ABE23A7D}" type="slidenum">
              <a:rPr lang="en-GB" smtClean="0"/>
              <a:pPr/>
              <a:t>39</a:t>
            </a:fld>
            <a:endParaRPr lang="en-GB"/>
          </a:p>
        </p:txBody>
      </p:sp>
    </p:spTree>
    <p:extLst>
      <p:ext uri="{BB962C8B-B14F-4D97-AF65-F5344CB8AC3E}">
        <p14:creationId xmlns:p14="http://schemas.microsoft.com/office/powerpoint/2010/main" val="4104494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79E09416-29A7-448B-8233-8287ABE23A7D}" type="slidenum">
              <a:rPr lang="en-GB" smtClean="0"/>
              <a:pPr/>
              <a:t>40</a:t>
            </a:fld>
            <a:endParaRPr lang="en-GB" dirty="0"/>
          </a:p>
        </p:txBody>
      </p:sp>
    </p:spTree>
    <p:extLst>
      <p:ext uri="{BB962C8B-B14F-4D97-AF65-F5344CB8AC3E}">
        <p14:creationId xmlns:p14="http://schemas.microsoft.com/office/powerpoint/2010/main" val="47204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5</a:t>
            </a:fld>
            <a:endParaRPr lang="en-GB"/>
          </a:p>
        </p:txBody>
      </p:sp>
    </p:spTree>
    <p:extLst>
      <p:ext uri="{BB962C8B-B14F-4D97-AF65-F5344CB8AC3E}">
        <p14:creationId xmlns:p14="http://schemas.microsoft.com/office/powerpoint/2010/main" val="2739148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Inserire</a:t>
            </a:r>
            <a:r>
              <a:rPr lang="en-GB" dirty="0"/>
              <a:t> slide per </a:t>
            </a:r>
            <a:r>
              <a:rPr lang="en-GB" dirty="0" err="1"/>
              <a:t>collegamento</a:t>
            </a:r>
            <a:r>
              <a:rPr lang="en-GB" dirty="0"/>
              <a:t> a </a:t>
            </a:r>
            <a:r>
              <a:rPr lang="en-GB" dirty="0" err="1"/>
              <a:t>github</a:t>
            </a:r>
            <a:r>
              <a:rPr lang="en-GB" dirty="0"/>
              <a:t>???</a:t>
            </a:r>
          </a:p>
        </p:txBody>
      </p:sp>
      <p:sp>
        <p:nvSpPr>
          <p:cNvPr id="4" name="Slide Number Placeholder 3"/>
          <p:cNvSpPr>
            <a:spLocks noGrp="1"/>
          </p:cNvSpPr>
          <p:nvPr>
            <p:ph type="sldNum" sz="quarter" idx="5"/>
          </p:nvPr>
        </p:nvSpPr>
        <p:spPr/>
        <p:txBody>
          <a:bodyPr/>
          <a:lstStyle/>
          <a:p>
            <a:fld id="{BD3B7ADB-F32C-45E7-8989-D778B87DF086}" type="slidenum">
              <a:rPr lang="it-IT" smtClean="0"/>
              <a:t>42</a:t>
            </a:fld>
            <a:endParaRPr lang="it-IT"/>
          </a:p>
        </p:txBody>
      </p:sp>
    </p:spTree>
    <p:extLst>
      <p:ext uri="{BB962C8B-B14F-4D97-AF65-F5344CB8AC3E}">
        <p14:creationId xmlns:p14="http://schemas.microsoft.com/office/powerpoint/2010/main" val="2136739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79E09416-29A7-448B-8233-8287ABE23A7D}" type="slidenum">
              <a:rPr lang="en-GB" smtClean="0"/>
              <a:pPr/>
              <a:t>45</a:t>
            </a:fld>
            <a:endParaRPr lang="en-GB"/>
          </a:p>
        </p:txBody>
      </p:sp>
    </p:spTree>
    <p:extLst>
      <p:ext uri="{BB962C8B-B14F-4D97-AF65-F5344CB8AC3E}">
        <p14:creationId xmlns:p14="http://schemas.microsoft.com/office/powerpoint/2010/main" val="40325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6</a:t>
            </a:fld>
            <a:endParaRPr lang="en-GB"/>
          </a:p>
        </p:txBody>
      </p:sp>
    </p:spTree>
    <p:extLst>
      <p:ext uri="{BB962C8B-B14F-4D97-AF65-F5344CB8AC3E}">
        <p14:creationId xmlns:p14="http://schemas.microsoft.com/office/powerpoint/2010/main" val="399456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7</a:t>
            </a:fld>
            <a:endParaRPr lang="en-GB"/>
          </a:p>
        </p:txBody>
      </p:sp>
    </p:spTree>
    <p:extLst>
      <p:ext uri="{BB962C8B-B14F-4D97-AF65-F5344CB8AC3E}">
        <p14:creationId xmlns:p14="http://schemas.microsoft.com/office/powerpoint/2010/main" val="44000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8</a:t>
            </a:fld>
            <a:endParaRPr lang="en-GB"/>
          </a:p>
        </p:txBody>
      </p:sp>
    </p:spTree>
    <p:extLst>
      <p:ext uri="{BB962C8B-B14F-4D97-AF65-F5344CB8AC3E}">
        <p14:creationId xmlns:p14="http://schemas.microsoft.com/office/powerpoint/2010/main" val="251049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9</a:t>
            </a:fld>
            <a:endParaRPr lang="en-GB"/>
          </a:p>
        </p:txBody>
      </p:sp>
    </p:spTree>
    <p:extLst>
      <p:ext uri="{BB962C8B-B14F-4D97-AF65-F5344CB8AC3E}">
        <p14:creationId xmlns:p14="http://schemas.microsoft.com/office/powerpoint/2010/main" val="124576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79E09416-29A7-448B-8233-8287ABE23A7D}" type="slidenum">
              <a:rPr lang="en-GB" smtClean="0"/>
              <a:pPr/>
              <a:t>10</a:t>
            </a:fld>
            <a:endParaRPr lang="en-GB"/>
          </a:p>
        </p:txBody>
      </p:sp>
    </p:spTree>
    <p:extLst>
      <p:ext uri="{BB962C8B-B14F-4D97-AF65-F5344CB8AC3E}">
        <p14:creationId xmlns:p14="http://schemas.microsoft.com/office/powerpoint/2010/main" val="118844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6400800" y="6355080"/>
            <a:ext cx="2286000" cy="365760"/>
          </a:xfrm>
        </p:spPr>
        <p:txBody>
          <a:bodyPr/>
          <a:lstStyle>
            <a:lvl1pPr>
              <a:defRPr sz="1400"/>
            </a:lvl1pPr>
          </a:lstStyle>
          <a:p>
            <a:fld id="{639C6055-D158-4D21-AF18-7BA659A618B4}" type="datetime1">
              <a:rPr lang="it-IT" smtClean="0"/>
              <a:t>21/07/2019</a:t>
            </a:fld>
            <a:endParaRPr lang="it-IT"/>
          </a:p>
        </p:txBody>
      </p:sp>
      <p:sp>
        <p:nvSpPr>
          <p:cNvPr id="17" name="Segnaposto piè di pagina 16"/>
          <p:cNvSpPr>
            <a:spLocks noGrp="1"/>
          </p:cNvSpPr>
          <p:nvPr>
            <p:ph type="ftr" sz="quarter" idx="11"/>
          </p:nvPr>
        </p:nvSpPr>
        <p:spPr>
          <a:xfrm>
            <a:off x="2898648" y="6355080"/>
            <a:ext cx="3474720" cy="365760"/>
          </a:xfrm>
        </p:spPr>
        <p:txBody>
          <a:bodyPr/>
          <a:lstStyle/>
          <a:p>
            <a:endParaRPr lang="it-IT"/>
          </a:p>
        </p:txBody>
      </p:sp>
      <p:sp>
        <p:nvSpPr>
          <p:cNvPr id="29" name="Segnaposto numero diapositiva 28"/>
          <p:cNvSpPr>
            <a:spLocks noGrp="1"/>
          </p:cNvSpPr>
          <p:nvPr>
            <p:ph type="sldNum" sz="quarter" idx="12"/>
          </p:nvPr>
        </p:nvSpPr>
        <p:spPr>
          <a:xfrm>
            <a:off x="1216152" y="6355080"/>
            <a:ext cx="1219200" cy="365760"/>
          </a:xfrm>
        </p:spPr>
        <p:txBody>
          <a:bodyPr/>
          <a:lstStyle/>
          <a:p>
            <a:fld id="{5BF16100-B8A3-4576-9DD2-C1BF33AC416A}" type="slidenum">
              <a:rPr lang="it-IT" smtClean="0"/>
              <a:t>‹N›</a:t>
            </a:fld>
            <a:endParaRPr lang="it-IT"/>
          </a:p>
        </p:txBody>
      </p:sp>
      <p:sp>
        <p:nvSpPr>
          <p:cNvPr id="21" name="Rettangolo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ttangolo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ttangolo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ttangolo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2E522103-6AD1-4CDE-AAC8-9529DFC86523}" type="datetime1">
              <a:rPr lang="it-IT" smtClean="0"/>
              <a:t>21/07/2019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BF16100-B8A3-4576-9DD2-C1BF33AC416A}"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CFE2EBDC-21DD-4A81-8B9D-925CA4A0CD06}" type="datetime1">
              <a:rPr lang="it-IT" smtClean="0"/>
              <a:t>21/07/2019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BF16100-B8A3-4576-9DD2-C1BF33AC416A}" type="slidenum">
              <a:rPr lang="it-IT" smtClean="0"/>
              <a:t>‹N›</a:t>
            </a:fld>
            <a:endParaRPr lang="it-IT"/>
          </a:p>
        </p:txBody>
      </p:sp>
      <p:sp>
        <p:nvSpPr>
          <p:cNvPr id="7" name="Connettore 1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Triangolo isosce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Connettore 1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dirty="0"/>
              <a:t>Fare clic per modificare lo stile del titolo</a:t>
            </a:r>
            <a:endParaRPr kumimoji="0" lang="en-US" dirty="0"/>
          </a:p>
        </p:txBody>
      </p:sp>
      <p:sp>
        <p:nvSpPr>
          <p:cNvPr id="4" name="Segnaposto data 3"/>
          <p:cNvSpPr>
            <a:spLocks noGrp="1"/>
          </p:cNvSpPr>
          <p:nvPr>
            <p:ph type="dt" sz="half" idx="10"/>
          </p:nvPr>
        </p:nvSpPr>
        <p:spPr/>
        <p:txBody>
          <a:bodyPr/>
          <a:lstStyle/>
          <a:p>
            <a:fld id="{EA5984B8-676E-43AF-99E4-B168536AA7D0}" type="datetime1">
              <a:rPr lang="it-IT" smtClean="0"/>
              <a:t>21/07/2019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BF16100-B8A3-4576-9DD2-C1BF33AC416A}" type="slidenum">
              <a:rPr lang="it-IT" smtClean="0"/>
              <a:t>‹N›</a:t>
            </a:fld>
            <a:endParaRPr lang="it-IT"/>
          </a:p>
        </p:txBody>
      </p:sp>
      <p:sp>
        <p:nvSpPr>
          <p:cNvPr id="8" name="Segnaposto contenuto 7"/>
          <p:cNvSpPr>
            <a:spLocks noGrp="1"/>
          </p:cNvSpPr>
          <p:nvPr>
            <p:ph sz="quarter" idx="1"/>
          </p:nvPr>
        </p:nvSpPr>
        <p:spPr>
          <a:xfrm>
            <a:off x="457200" y="1219200"/>
            <a:ext cx="8229600"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a:xfrm>
            <a:off x="6400800" y="6355080"/>
            <a:ext cx="2286000" cy="365760"/>
          </a:xfrm>
        </p:spPr>
        <p:txBody>
          <a:bodyPr/>
          <a:lstStyle/>
          <a:p>
            <a:fld id="{11D8CAF5-D8A0-4655-B07B-B121751DD8FB}" type="datetime1">
              <a:rPr lang="it-IT" smtClean="0"/>
              <a:t>21/07/2019</a:t>
            </a:fld>
            <a:endParaRPr lang="it-IT"/>
          </a:p>
        </p:txBody>
      </p:sp>
      <p:sp>
        <p:nvSpPr>
          <p:cNvPr id="5" name="Segnaposto piè di pagina 4"/>
          <p:cNvSpPr>
            <a:spLocks noGrp="1"/>
          </p:cNvSpPr>
          <p:nvPr>
            <p:ph type="ftr" sz="quarter" idx="11"/>
          </p:nvPr>
        </p:nvSpPr>
        <p:spPr>
          <a:xfrm>
            <a:off x="2898648" y="6355080"/>
            <a:ext cx="3474720" cy="365760"/>
          </a:xfrm>
        </p:spPr>
        <p:txBody>
          <a:bodyPr/>
          <a:lstStyle/>
          <a:p>
            <a:endParaRPr lang="it-IT"/>
          </a:p>
        </p:txBody>
      </p:sp>
      <p:sp>
        <p:nvSpPr>
          <p:cNvPr id="6" name="Segnaposto numero diapositiva 5"/>
          <p:cNvSpPr>
            <a:spLocks noGrp="1"/>
          </p:cNvSpPr>
          <p:nvPr>
            <p:ph type="sldNum" sz="quarter" idx="12"/>
          </p:nvPr>
        </p:nvSpPr>
        <p:spPr>
          <a:xfrm>
            <a:off x="1069848" y="6355080"/>
            <a:ext cx="1520952" cy="365760"/>
          </a:xfrm>
        </p:spPr>
        <p:txBody>
          <a:bodyPr/>
          <a:lstStyle/>
          <a:p>
            <a:fld id="{5BF16100-B8A3-4576-9DD2-C1BF33AC416A}" type="slidenum">
              <a:rPr lang="it-IT" smtClean="0"/>
              <a:t>‹N›</a:t>
            </a:fld>
            <a:endParaRPr lang="it-IT"/>
          </a:p>
        </p:txBody>
      </p:sp>
      <p:sp>
        <p:nvSpPr>
          <p:cNvPr id="7" name="Rettangolo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tangolo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lstStyle/>
          <a:p>
            <a:r>
              <a:rPr kumimoji="0" lang="it-IT"/>
              <a:t>Fare clic per modificare lo stile del titolo</a:t>
            </a:r>
            <a:endParaRPr kumimoji="0" lang="en-US"/>
          </a:p>
        </p:txBody>
      </p:sp>
      <p:sp>
        <p:nvSpPr>
          <p:cNvPr id="5" name="Segnaposto data 4"/>
          <p:cNvSpPr>
            <a:spLocks noGrp="1"/>
          </p:cNvSpPr>
          <p:nvPr>
            <p:ph type="dt" sz="half" idx="10"/>
          </p:nvPr>
        </p:nvSpPr>
        <p:spPr/>
        <p:txBody>
          <a:bodyPr/>
          <a:lstStyle/>
          <a:p>
            <a:fld id="{88CE7F2C-A2A8-4201-808C-B053030B1926}" type="datetime1">
              <a:rPr lang="it-IT" smtClean="0"/>
              <a:t>21/07/2019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BF16100-B8A3-4576-9DD2-C1BF33AC416A}" type="slidenum">
              <a:rPr lang="it-IT" smtClean="0"/>
              <a:t>‹N›</a:t>
            </a:fld>
            <a:endParaRPr lang="it-IT"/>
          </a:p>
        </p:txBody>
      </p:sp>
      <p:sp>
        <p:nvSpPr>
          <p:cNvPr id="9" name="Segnaposto contenuto 8"/>
          <p:cNvSpPr>
            <a:spLocks noGrp="1"/>
          </p:cNvSpPr>
          <p:nvPr>
            <p:ph sz="quarter" idx="1"/>
          </p:nvPr>
        </p:nvSpPr>
        <p:spPr>
          <a:xfrm>
            <a:off x="457200" y="1219200"/>
            <a:ext cx="4041648"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1" name="Segnaposto contenuto 10"/>
          <p:cNvSpPr>
            <a:spLocks noGrp="1"/>
          </p:cNvSpPr>
          <p:nvPr>
            <p:ph sz="quarter" idx="2"/>
          </p:nvPr>
        </p:nvSpPr>
        <p:spPr>
          <a:xfrm>
            <a:off x="4632198" y="1216152"/>
            <a:ext cx="4041648" cy="493776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nchor="ctr"/>
          <a:lstStyle>
            <a:lvl1pPr>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7" name="Segnaposto data 6"/>
          <p:cNvSpPr>
            <a:spLocks noGrp="1"/>
          </p:cNvSpPr>
          <p:nvPr>
            <p:ph type="dt" sz="half" idx="10"/>
          </p:nvPr>
        </p:nvSpPr>
        <p:spPr/>
        <p:txBody>
          <a:bodyPr/>
          <a:lstStyle/>
          <a:p>
            <a:fld id="{AB8A3908-86C6-4ECD-872F-61B04B34631B}" type="datetime1">
              <a:rPr lang="it-IT" smtClean="0"/>
              <a:t>21/07/2019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BF16100-B8A3-4576-9DD2-C1BF33AC416A}" type="slidenum">
              <a:rPr lang="it-IT" smtClean="0"/>
              <a:t>‹N›</a:t>
            </a:fld>
            <a:endParaRPr lang="it-IT"/>
          </a:p>
        </p:txBody>
      </p:sp>
      <p:sp>
        <p:nvSpPr>
          <p:cNvPr id="11" name="Segnaposto contenuto 10"/>
          <p:cNvSpPr>
            <a:spLocks noGrp="1"/>
          </p:cNvSpPr>
          <p:nvPr>
            <p:ph sz="quarter" idx="2"/>
          </p:nvPr>
        </p:nvSpPr>
        <p:spPr>
          <a:xfrm>
            <a:off x="457200" y="2133600"/>
            <a:ext cx="4038600" cy="4038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quarter" idx="4"/>
          </p:nvPr>
        </p:nvSpPr>
        <p:spPr>
          <a:xfrm>
            <a:off x="4648200" y="2133600"/>
            <a:ext cx="4038600" cy="4038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914400"/>
          </a:xfrm>
        </p:spPr>
        <p:txBody>
          <a:body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ECFFB128-A84B-4F68-A6F3-05210B74F8DE}" type="datetime1">
              <a:rPr lang="it-IT" smtClean="0"/>
              <a:t>21/07/2019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BF16100-B8A3-4576-9DD2-C1BF33AC416A}" type="slidenum">
              <a:rPr lang="it-IT" smtClean="0"/>
              <a:t>‹N›</a:t>
            </a:fld>
            <a:endParaRPr lang="it-IT"/>
          </a:p>
        </p:txBody>
      </p:sp>
      <p:sp>
        <p:nvSpPr>
          <p:cNvPr id="6" name="Triangolo isosce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C28E79A-18EE-4229-829B-223C70D83055}" type="datetime1">
              <a:rPr lang="it-IT" smtClean="0"/>
              <a:t>21/07/2019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BF16100-B8A3-4576-9DD2-C1BF33AC416A}" type="slidenum">
              <a:rPr lang="it-IT" smtClean="0"/>
              <a:t>‹N›</a:t>
            </a:fld>
            <a:endParaRPr lang="it-IT"/>
          </a:p>
        </p:txBody>
      </p:sp>
      <p:sp>
        <p:nvSpPr>
          <p:cNvPr id="5" name="Connettore 1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Triangolo isosce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F38F7B77-9F97-4D9D-B75F-11A7A0AF7E6D}" type="datetime1">
              <a:rPr lang="it-IT" smtClean="0"/>
              <a:t>21/07/2019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BF16100-B8A3-4576-9DD2-C1BF33AC416A}" type="slidenum">
              <a:rPr lang="it-IT" smtClean="0"/>
              <a:t>‹N›</a:t>
            </a:fld>
            <a:endParaRPr lang="it-IT"/>
          </a:p>
        </p:txBody>
      </p:sp>
      <p:sp>
        <p:nvSpPr>
          <p:cNvPr id="8" name="Connettore 1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Connettore 1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Triangolo isosce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egnaposto contenuto 11"/>
          <p:cNvSpPr>
            <a:spLocks noGrp="1"/>
          </p:cNvSpPr>
          <p:nvPr>
            <p:ph sz="quarter" idx="1"/>
          </p:nvPr>
        </p:nvSpPr>
        <p:spPr>
          <a:xfrm>
            <a:off x="304800" y="304800"/>
            <a:ext cx="5715000" cy="5715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it-IT"/>
              <a:t>Fare clic sull'icona per inserire un'immagine</a:t>
            </a:r>
            <a:endParaRPr kumimoji="0" lang="en-US" dirty="0"/>
          </a:p>
        </p:txBody>
      </p:sp>
      <p:sp>
        <p:nvSpPr>
          <p:cNvPr id="4" name="Segnaposto testo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038FB355-0DE0-4AB9-A595-4E9AE7C838DA}" type="datetime1">
              <a:rPr lang="it-IT" smtClean="0"/>
              <a:t>21/07/2019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BF16100-B8A3-4576-9DD2-C1BF33AC416A}" type="slidenum">
              <a:rPr lang="it-IT" smtClean="0"/>
              <a:t>‹N›</a:t>
            </a:fld>
            <a:endParaRPr lang="it-IT"/>
          </a:p>
        </p:txBody>
      </p:sp>
      <p:sp>
        <p:nvSpPr>
          <p:cNvPr id="8" name="Connettore 1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Triangolo isosce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152400"/>
            <a:ext cx="8229600" cy="990600"/>
          </a:xfrm>
          <a:prstGeom prst="rect">
            <a:avLst/>
          </a:prstGeom>
        </p:spPr>
        <p:txBody>
          <a:bodyPr vert="horz" anchor="b" anchorCtr="0">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3C56BF6-77C5-4CD1-A246-4973B9ED7BB4}" type="datetime1">
              <a:rPr lang="it-IT" smtClean="0"/>
              <a:t>21/07/2019</a:t>
            </a:fld>
            <a:endParaRPr lang="it-IT"/>
          </a:p>
        </p:txBody>
      </p:sp>
      <p:sp>
        <p:nvSpPr>
          <p:cNvPr id="3" name="Segnaposto piè di pagina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it-IT"/>
          </a:p>
        </p:txBody>
      </p:sp>
      <p:sp>
        <p:nvSpPr>
          <p:cNvPr id="23" name="Segnaposto numero diapositiva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5BF16100-B8A3-4576-9DD2-C1BF33AC416A}" type="slidenum">
              <a:rPr lang="it-IT" smtClean="0"/>
              <a:t>‹N›</a:t>
            </a:fld>
            <a:endParaRPr lang="it-IT"/>
          </a:p>
        </p:txBody>
      </p:sp>
      <p:sp>
        <p:nvSpPr>
          <p:cNvPr id="28" name="Connettore 1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Connettore 1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Triangolo isosce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18" Type="http://schemas.openxmlformats.org/officeDocument/2006/relationships/image" Target="../media/image22.jpg"/><Relationship Id="rId26" Type="http://schemas.openxmlformats.org/officeDocument/2006/relationships/image" Target="../media/image30.jpg"/><Relationship Id="rId3" Type="http://schemas.openxmlformats.org/officeDocument/2006/relationships/image" Target="../media/image7.jpg"/><Relationship Id="rId21" Type="http://schemas.openxmlformats.org/officeDocument/2006/relationships/image" Target="../media/image25.jpg"/><Relationship Id="rId34" Type="http://schemas.openxmlformats.org/officeDocument/2006/relationships/image" Target="../media/image38.jpg"/><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1.jpg"/><Relationship Id="rId25" Type="http://schemas.openxmlformats.org/officeDocument/2006/relationships/image" Target="../media/image29.jpg"/><Relationship Id="rId33" Type="http://schemas.openxmlformats.org/officeDocument/2006/relationships/image" Target="../media/image37.jpg"/><Relationship Id="rId2" Type="http://schemas.openxmlformats.org/officeDocument/2006/relationships/notesSlide" Target="../notesSlides/notesSlide2.xml"/><Relationship Id="rId16" Type="http://schemas.openxmlformats.org/officeDocument/2006/relationships/image" Target="../media/image20.jpg"/><Relationship Id="rId20" Type="http://schemas.openxmlformats.org/officeDocument/2006/relationships/image" Target="../media/image24.jpg"/><Relationship Id="rId29"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jpg"/><Relationship Id="rId24" Type="http://schemas.openxmlformats.org/officeDocument/2006/relationships/image" Target="../media/image28.jpg"/><Relationship Id="rId32" Type="http://schemas.openxmlformats.org/officeDocument/2006/relationships/image" Target="../media/image36.jpg"/><Relationship Id="rId5" Type="http://schemas.openxmlformats.org/officeDocument/2006/relationships/image" Target="../media/image9.png"/><Relationship Id="rId15" Type="http://schemas.openxmlformats.org/officeDocument/2006/relationships/image" Target="../media/image19.jpg"/><Relationship Id="rId23" Type="http://schemas.openxmlformats.org/officeDocument/2006/relationships/image" Target="../media/image27.jpg"/><Relationship Id="rId28" Type="http://schemas.openxmlformats.org/officeDocument/2006/relationships/image" Target="../media/image32.jpg"/><Relationship Id="rId10" Type="http://schemas.openxmlformats.org/officeDocument/2006/relationships/image" Target="../media/image14.jpg"/><Relationship Id="rId19" Type="http://schemas.openxmlformats.org/officeDocument/2006/relationships/image" Target="../media/image23.jpg"/><Relationship Id="rId31" Type="http://schemas.openxmlformats.org/officeDocument/2006/relationships/image" Target="../media/image35.jp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jpg"/><Relationship Id="rId22" Type="http://schemas.openxmlformats.org/officeDocument/2006/relationships/image" Target="../media/image26.jpg"/><Relationship Id="rId27" Type="http://schemas.openxmlformats.org/officeDocument/2006/relationships/image" Target="../media/image31.jpg"/><Relationship Id="rId30" Type="http://schemas.openxmlformats.org/officeDocument/2006/relationships/image" Target="../media/image34.jp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hyperlink" Target="https://invenio-software.or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16.jpg"/><Relationship Id="rId12" Type="http://schemas.openxmlformats.org/officeDocument/2006/relationships/image" Target="../media/image26.jpg"/><Relationship Id="rId2" Type="http://schemas.openxmlformats.org/officeDocument/2006/relationships/notesSlide" Target="../notesSlides/notesSlide3.xml"/><Relationship Id="rId16"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19.jpg"/><Relationship Id="rId5" Type="http://schemas.openxmlformats.org/officeDocument/2006/relationships/image" Target="../media/image40.jpg"/><Relationship Id="rId15" Type="http://schemas.openxmlformats.org/officeDocument/2006/relationships/image" Target="../media/image10.jpg"/><Relationship Id="rId10" Type="http://schemas.openxmlformats.org/officeDocument/2006/relationships/image" Target="../media/image22.jpg"/><Relationship Id="rId4" Type="http://schemas.openxmlformats.org/officeDocument/2006/relationships/image" Target="../media/image12.jpg"/><Relationship Id="rId9" Type="http://schemas.openxmlformats.org/officeDocument/2006/relationships/image" Target="../media/image15.jpg"/><Relationship Id="rId1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3590528"/>
            <a:ext cx="7613501" cy="1350640"/>
          </a:xfrm>
        </p:spPr>
        <p:txBody>
          <a:bodyPr>
            <a:noAutofit/>
          </a:bodyPr>
          <a:lstStyle/>
          <a:p>
            <a:pPr>
              <a:spcBef>
                <a:spcPts val="0"/>
              </a:spcBef>
            </a:pPr>
            <a:r>
              <a:rPr lang="en-US" sz="2400" b="1" dirty="0">
                <a:latin typeface="Lato Regular"/>
              </a:rPr>
              <a:t>Research Data Management: </a:t>
            </a:r>
            <a:br>
              <a:rPr lang="en-US" sz="2400" b="1" dirty="0">
                <a:latin typeface="Lato Regular"/>
              </a:rPr>
            </a:br>
            <a:r>
              <a:rPr lang="en-US" sz="2400" b="1" dirty="0">
                <a:latin typeface="Lato Regular"/>
              </a:rPr>
              <a:t>principles and actions</a:t>
            </a:r>
            <a:br>
              <a:rPr lang="it-IT" sz="2000" b="1" dirty="0">
                <a:latin typeface="Lato Regular"/>
              </a:rPr>
            </a:br>
            <a:r>
              <a:rPr lang="it-IT" sz="1800" dirty="0">
                <a:latin typeface="Lato Regular"/>
              </a:rPr>
              <a:t>Roberto Barbera (roberto.barbera@ct.infn.it)     </a:t>
            </a:r>
            <a:br>
              <a:rPr lang="it-IT" sz="1800" dirty="0">
                <a:latin typeface="Lato Regular"/>
              </a:rPr>
            </a:br>
            <a:r>
              <a:rPr lang="it-IT" sz="1800" dirty="0">
                <a:latin typeface="Lato Regular"/>
              </a:rPr>
              <a:t>University of Catania &amp; INFN - Italy</a:t>
            </a:r>
            <a:endParaRPr lang="it-IT" sz="2000" dirty="0">
              <a:latin typeface="Lato Regular"/>
            </a:endParaRPr>
          </a:p>
        </p:txBody>
      </p:sp>
      <p:sp>
        <p:nvSpPr>
          <p:cNvPr id="3" name="Sottotitolo 2"/>
          <p:cNvSpPr>
            <a:spLocks noGrp="1"/>
          </p:cNvSpPr>
          <p:nvPr>
            <p:ph type="subTitle" idx="1"/>
          </p:nvPr>
        </p:nvSpPr>
        <p:spPr>
          <a:xfrm>
            <a:off x="1259632" y="5229200"/>
            <a:ext cx="6858000" cy="533400"/>
          </a:xfrm>
        </p:spPr>
        <p:txBody>
          <a:bodyPr>
            <a:normAutofit/>
          </a:bodyPr>
          <a:lstStyle/>
          <a:p>
            <a:r>
              <a:rPr lang="it-IT" dirty="0">
                <a:latin typeface="Lato Regular"/>
              </a:rPr>
              <a:t>JUNO Collaboration Meeting – IHEP, Beijing, 25 </a:t>
            </a:r>
            <a:r>
              <a:rPr lang="it-IT" dirty="0" err="1">
                <a:latin typeface="Lato Regular"/>
              </a:rPr>
              <a:t>July</a:t>
            </a:r>
            <a:r>
              <a:rPr lang="it-IT" dirty="0">
                <a:latin typeface="Lato Regular"/>
              </a:rPr>
              <a:t> 2019</a:t>
            </a:r>
          </a:p>
        </p:txBody>
      </p:sp>
      <p:pic>
        <p:nvPicPr>
          <p:cNvPr id="9" name="Immagine 8">
            <a:extLst>
              <a:ext uri="{FF2B5EF4-FFF2-40B4-BE49-F238E27FC236}">
                <a16:creationId xmlns:a16="http://schemas.microsoft.com/office/drawing/2014/main" id="{3EF4BC13-15EE-4D13-A36C-72758E1F8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093" y="6381328"/>
            <a:ext cx="1227411" cy="429442"/>
          </a:xfrm>
          <a:prstGeom prst="rect">
            <a:avLst/>
          </a:prstGeom>
        </p:spPr>
      </p:pic>
      <p:pic>
        <p:nvPicPr>
          <p:cNvPr id="6" name="Immagine 5">
            <a:extLst>
              <a:ext uri="{FF2B5EF4-FFF2-40B4-BE49-F238E27FC236}">
                <a16:creationId xmlns:a16="http://schemas.microsoft.com/office/drawing/2014/main" id="{35A88D0C-087F-45CA-80A7-DB55AD558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4624"/>
            <a:ext cx="2448272" cy="1112851"/>
          </a:xfrm>
          <a:prstGeom prst="rect">
            <a:avLst/>
          </a:prstGeom>
        </p:spPr>
      </p:pic>
      <p:pic>
        <p:nvPicPr>
          <p:cNvPr id="8" name="Immagine 7">
            <a:extLst>
              <a:ext uri="{FF2B5EF4-FFF2-40B4-BE49-F238E27FC236}">
                <a16:creationId xmlns:a16="http://schemas.microsoft.com/office/drawing/2014/main" id="{F37054C7-A0AD-484F-85A4-9515D7CB2757}"/>
              </a:ext>
            </a:extLst>
          </p:cNvPr>
          <p:cNvPicPr>
            <a:picLocks noChangeAspect="1"/>
          </p:cNvPicPr>
          <p:nvPr/>
        </p:nvPicPr>
        <p:blipFill>
          <a:blip r:embed="rId4"/>
          <a:stretch>
            <a:fillRect/>
          </a:stretch>
        </p:blipFill>
        <p:spPr>
          <a:xfrm>
            <a:off x="2483768" y="96641"/>
            <a:ext cx="3672408" cy="960901"/>
          </a:xfrm>
          <a:prstGeom prst="rect">
            <a:avLst/>
          </a:prstGeom>
        </p:spPr>
      </p:pic>
      <p:pic>
        <p:nvPicPr>
          <p:cNvPr id="10" name="Immagine 9">
            <a:extLst>
              <a:ext uri="{FF2B5EF4-FFF2-40B4-BE49-F238E27FC236}">
                <a16:creationId xmlns:a16="http://schemas.microsoft.com/office/drawing/2014/main" id="{624BB895-E99B-427E-8853-6205F645238D}"/>
              </a:ext>
            </a:extLst>
          </p:cNvPr>
          <p:cNvPicPr>
            <a:picLocks noChangeAspect="1"/>
          </p:cNvPicPr>
          <p:nvPr/>
        </p:nvPicPr>
        <p:blipFill>
          <a:blip r:embed="rId5"/>
          <a:stretch>
            <a:fillRect/>
          </a:stretch>
        </p:blipFill>
        <p:spPr>
          <a:xfrm>
            <a:off x="7164288" y="0"/>
            <a:ext cx="1944216" cy="1154185"/>
          </a:xfrm>
          <a:prstGeom prst="rect">
            <a:avLst/>
          </a:prstGeom>
        </p:spPr>
      </p:pic>
      <p:pic>
        <p:nvPicPr>
          <p:cNvPr id="4" name="Immagine 3">
            <a:extLst>
              <a:ext uri="{FF2B5EF4-FFF2-40B4-BE49-F238E27FC236}">
                <a16:creationId xmlns:a16="http://schemas.microsoft.com/office/drawing/2014/main" id="{F4D3D3AA-66A0-4644-99B2-A39F42E0A21F}"/>
              </a:ext>
            </a:extLst>
          </p:cNvPr>
          <p:cNvPicPr>
            <a:picLocks noChangeAspect="1"/>
          </p:cNvPicPr>
          <p:nvPr/>
        </p:nvPicPr>
        <p:blipFill>
          <a:blip r:embed="rId6"/>
          <a:stretch>
            <a:fillRect/>
          </a:stretch>
        </p:blipFill>
        <p:spPr>
          <a:xfrm>
            <a:off x="3292413" y="1476375"/>
            <a:ext cx="2343150" cy="1952625"/>
          </a:xfrm>
          <a:prstGeom prst="rect">
            <a:avLst/>
          </a:prstGeom>
        </p:spPr>
      </p:pic>
    </p:spTree>
    <p:extLst>
      <p:ext uri="{BB962C8B-B14F-4D97-AF65-F5344CB8AC3E}">
        <p14:creationId xmlns:p14="http://schemas.microsoft.com/office/powerpoint/2010/main" val="2999155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en-US" sz="3600" dirty="0">
                <a:solidFill>
                  <a:schemeClr val="tx1"/>
                </a:solidFill>
                <a:latin typeface="Lato Regular"/>
              </a:rPr>
              <a:t>Scientific Data Growth </a:t>
            </a:r>
            <a:br>
              <a:rPr lang="en-US" sz="3600" dirty="0">
                <a:solidFill>
                  <a:schemeClr val="tx1"/>
                </a:solidFill>
                <a:latin typeface="Lato Regular"/>
              </a:rPr>
            </a:br>
            <a:r>
              <a:rPr lang="en-US" sz="2400" dirty="0">
                <a:solidFill>
                  <a:schemeClr val="tx1"/>
                </a:solidFill>
                <a:latin typeface="Lato Regular"/>
              </a:rPr>
              <a:t>(High-energy Physics)</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10</a:t>
            </a:fld>
            <a:endParaRPr lang="it-IT" dirty="0">
              <a:latin typeface="Lato Regular"/>
            </a:endParaRPr>
          </a:p>
        </p:txBody>
      </p:sp>
      <p:pic>
        <p:nvPicPr>
          <p:cNvPr id="5" name="Immagine 4">
            <a:extLst>
              <a:ext uri="{FF2B5EF4-FFF2-40B4-BE49-F238E27FC236}">
                <a16:creationId xmlns:a16="http://schemas.microsoft.com/office/drawing/2014/main" id="{A7F9912D-C896-4308-B72B-0C158FE3507B}"/>
              </a:ext>
            </a:extLst>
          </p:cNvPr>
          <p:cNvPicPr>
            <a:picLocks noChangeAspect="1"/>
          </p:cNvPicPr>
          <p:nvPr/>
        </p:nvPicPr>
        <p:blipFill>
          <a:blip r:embed="rId3"/>
          <a:stretch>
            <a:fillRect/>
          </a:stretch>
        </p:blipFill>
        <p:spPr>
          <a:xfrm>
            <a:off x="64317" y="1214259"/>
            <a:ext cx="7100362" cy="5017589"/>
          </a:xfrm>
          <a:prstGeom prst="rect">
            <a:avLst/>
          </a:prstGeom>
          <a:ln>
            <a:solidFill>
              <a:schemeClr val="tx1"/>
            </a:solidFill>
          </a:ln>
        </p:spPr>
      </p:pic>
      <p:pic>
        <p:nvPicPr>
          <p:cNvPr id="7" name="Immagine 6">
            <a:extLst>
              <a:ext uri="{FF2B5EF4-FFF2-40B4-BE49-F238E27FC236}">
                <a16:creationId xmlns:a16="http://schemas.microsoft.com/office/drawing/2014/main" id="{765C9806-25C6-4570-8DAE-6FC25B230051}"/>
              </a:ext>
            </a:extLst>
          </p:cNvPr>
          <p:cNvPicPr>
            <a:picLocks noChangeAspect="1"/>
          </p:cNvPicPr>
          <p:nvPr/>
        </p:nvPicPr>
        <p:blipFill>
          <a:blip r:embed="rId4"/>
          <a:stretch>
            <a:fillRect/>
          </a:stretch>
        </p:blipFill>
        <p:spPr>
          <a:xfrm>
            <a:off x="2776666" y="1214259"/>
            <a:ext cx="6303017" cy="3545003"/>
          </a:xfrm>
          <a:prstGeom prst="rect">
            <a:avLst/>
          </a:prstGeom>
        </p:spPr>
      </p:pic>
      <p:pic>
        <p:nvPicPr>
          <p:cNvPr id="8" name="Immagine 7">
            <a:extLst>
              <a:ext uri="{FF2B5EF4-FFF2-40B4-BE49-F238E27FC236}">
                <a16:creationId xmlns:a16="http://schemas.microsoft.com/office/drawing/2014/main" id="{5C716DB0-2593-448E-AB02-59DE31280828}"/>
              </a:ext>
            </a:extLst>
          </p:cNvPr>
          <p:cNvPicPr>
            <a:picLocks noChangeAspect="1"/>
          </p:cNvPicPr>
          <p:nvPr/>
        </p:nvPicPr>
        <p:blipFill>
          <a:blip r:embed="rId5"/>
          <a:stretch>
            <a:fillRect/>
          </a:stretch>
        </p:blipFill>
        <p:spPr>
          <a:xfrm>
            <a:off x="3318097" y="1916832"/>
            <a:ext cx="5796868" cy="3927378"/>
          </a:xfrm>
          <a:prstGeom prst="rect">
            <a:avLst/>
          </a:prstGeom>
          <a:ln>
            <a:solidFill>
              <a:schemeClr val="tx1"/>
            </a:solidFill>
          </a:ln>
        </p:spPr>
      </p:pic>
      <p:pic>
        <p:nvPicPr>
          <p:cNvPr id="9" name="Immagine 8">
            <a:extLst>
              <a:ext uri="{FF2B5EF4-FFF2-40B4-BE49-F238E27FC236}">
                <a16:creationId xmlns:a16="http://schemas.microsoft.com/office/drawing/2014/main" id="{E45A4F44-37F0-4275-BD37-0D8857662872}"/>
              </a:ext>
            </a:extLst>
          </p:cNvPr>
          <p:cNvPicPr>
            <a:picLocks noChangeAspect="1"/>
          </p:cNvPicPr>
          <p:nvPr/>
        </p:nvPicPr>
        <p:blipFill>
          <a:blip r:embed="rId6"/>
          <a:stretch>
            <a:fillRect/>
          </a:stretch>
        </p:blipFill>
        <p:spPr>
          <a:xfrm>
            <a:off x="40274" y="3010915"/>
            <a:ext cx="4944287" cy="3826448"/>
          </a:xfrm>
          <a:prstGeom prst="rect">
            <a:avLst/>
          </a:prstGeom>
          <a:ln>
            <a:solidFill>
              <a:schemeClr val="tx1"/>
            </a:solidFill>
          </a:ln>
        </p:spPr>
      </p:pic>
      <p:pic>
        <p:nvPicPr>
          <p:cNvPr id="10" name="Immagine 9">
            <a:extLst>
              <a:ext uri="{FF2B5EF4-FFF2-40B4-BE49-F238E27FC236}">
                <a16:creationId xmlns:a16="http://schemas.microsoft.com/office/drawing/2014/main" id="{A526CFCB-4204-43BF-8198-C36806CD8B4D}"/>
              </a:ext>
            </a:extLst>
          </p:cNvPr>
          <p:cNvPicPr>
            <a:picLocks noChangeAspect="1"/>
          </p:cNvPicPr>
          <p:nvPr/>
        </p:nvPicPr>
        <p:blipFill>
          <a:blip r:embed="rId7"/>
          <a:stretch>
            <a:fillRect/>
          </a:stretch>
        </p:blipFill>
        <p:spPr>
          <a:xfrm>
            <a:off x="1891229" y="4225829"/>
            <a:ext cx="7188454" cy="2487032"/>
          </a:xfrm>
          <a:prstGeom prst="rect">
            <a:avLst/>
          </a:prstGeom>
          <a:ln>
            <a:solidFill>
              <a:schemeClr val="tx1"/>
            </a:solidFill>
          </a:ln>
        </p:spPr>
      </p:pic>
      <p:sp>
        <p:nvSpPr>
          <p:cNvPr id="11" name="CasellaDiTesto 10">
            <a:extLst>
              <a:ext uri="{FF2B5EF4-FFF2-40B4-BE49-F238E27FC236}">
                <a16:creationId xmlns:a16="http://schemas.microsoft.com/office/drawing/2014/main" id="{5C0A9F49-CEC9-4F4E-91CC-C115C805A073}"/>
              </a:ext>
            </a:extLst>
          </p:cNvPr>
          <p:cNvSpPr txBox="1"/>
          <p:nvPr/>
        </p:nvSpPr>
        <p:spPr>
          <a:xfrm>
            <a:off x="6045226" y="4983665"/>
            <a:ext cx="2946640" cy="523220"/>
          </a:xfrm>
          <a:prstGeom prst="rect">
            <a:avLst/>
          </a:prstGeom>
          <a:noFill/>
        </p:spPr>
        <p:txBody>
          <a:bodyPr wrap="none" rtlCol="0">
            <a:spAutoFit/>
          </a:bodyPr>
          <a:lstStyle/>
          <a:p>
            <a:r>
              <a:rPr lang="it-IT" sz="2800" b="1" dirty="0">
                <a:solidFill>
                  <a:srgbClr val="C00000"/>
                </a:solidFill>
              </a:rPr>
              <a:t>0.5 EB = 500 PB</a:t>
            </a:r>
            <a:endParaRPr lang="it-IT" sz="2800" b="1" baseline="30000" dirty="0">
              <a:solidFill>
                <a:srgbClr val="C00000"/>
              </a:solidFill>
            </a:endParaRPr>
          </a:p>
        </p:txBody>
      </p:sp>
      <p:sp>
        <p:nvSpPr>
          <p:cNvPr id="3" name="Rettangolo 2">
            <a:extLst>
              <a:ext uri="{FF2B5EF4-FFF2-40B4-BE49-F238E27FC236}">
                <a16:creationId xmlns:a16="http://schemas.microsoft.com/office/drawing/2014/main" id="{42E000B9-385F-4867-B427-D991DB460921}"/>
              </a:ext>
            </a:extLst>
          </p:cNvPr>
          <p:cNvSpPr/>
          <p:nvPr/>
        </p:nvSpPr>
        <p:spPr>
          <a:xfrm>
            <a:off x="5436096" y="6356350"/>
            <a:ext cx="2016224" cy="35651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057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2CB8E29A-89B8-45F1-B1FC-45B94F413675}"/>
              </a:ext>
            </a:extLst>
          </p:cNvPr>
          <p:cNvPicPr>
            <a:picLocks noChangeAspect="1"/>
          </p:cNvPicPr>
          <p:nvPr/>
        </p:nvPicPr>
        <p:blipFill>
          <a:blip r:embed="rId3"/>
          <a:stretch>
            <a:fillRect/>
          </a:stretch>
        </p:blipFill>
        <p:spPr>
          <a:xfrm>
            <a:off x="759297" y="-99653"/>
            <a:ext cx="5030107" cy="7129053"/>
          </a:xfrm>
          <a:prstGeom prst="rect">
            <a:avLst/>
          </a:prstGeom>
        </p:spPr>
      </p:pic>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11</a:t>
            </a:fld>
            <a:endParaRPr lang="it-IT" dirty="0">
              <a:latin typeface="Lato Regular"/>
            </a:endParaRPr>
          </a:p>
        </p:txBody>
      </p:sp>
      <p:sp>
        <p:nvSpPr>
          <p:cNvPr id="8" name="Espace réservé du numéro de diapositive 3">
            <a:extLst>
              <a:ext uri="{FF2B5EF4-FFF2-40B4-BE49-F238E27FC236}">
                <a16:creationId xmlns:a16="http://schemas.microsoft.com/office/drawing/2014/main" id="{A4690160-CCBC-4D71-B86D-A2788690659F}"/>
              </a:ext>
            </a:extLst>
          </p:cNvPr>
          <p:cNvSpPr txBox="1">
            <a:spLocks/>
          </p:cNvSpPr>
          <p:nvPr/>
        </p:nvSpPr>
        <p:spPr>
          <a:xfrm>
            <a:off x="-1044624" y="6303157"/>
            <a:ext cx="419100" cy="253115"/>
          </a:xfrm>
          <a:prstGeom prst="rect">
            <a:avLst/>
          </a:prstGeom>
        </p:spPr>
        <p:txBody>
          <a:bodyPr vert="horz" lIns="91440" tIns="45720" rIns="91440" bIns="45720" rtlCol="0" anchor="ctr"/>
          <a:lstStyle>
            <a:defPPr>
              <a:defRPr lang="fr-FR"/>
            </a:defPPr>
            <a:lvl1pPr marL="0" algn="l" defTabSz="457200" rtl="0" eaLnBrk="1" latinLnBrk="0" hangingPunct="1">
              <a:defRPr sz="1100" b="1" kern="1200">
                <a:solidFill>
                  <a:srgbClr val="13643A"/>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C7A446-BA7D-844E-8DE1-1A32F4BA0B64}" type="slidenum">
              <a:rPr kumimoji="0" lang="fr-FR" sz="1100" b="1" i="0" u="none" strike="noStrike" kern="1200" cap="none" spc="0" normalizeH="0" baseline="0" noProof="0" smtClean="0">
                <a:ln>
                  <a:noFill/>
                </a:ln>
                <a:solidFill>
                  <a:srgbClr val="13643A"/>
                </a:solidFill>
                <a:effectLst/>
                <a:uLnTx/>
                <a:uFillTx/>
                <a:latin typeface="Verdana"/>
                <a:ea typeface="+mn-ea"/>
                <a:cs typeface="Verdana"/>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fr-FR" sz="1100" b="1" i="0" u="none" strike="noStrike" kern="1200" cap="none" spc="0" normalizeH="0" baseline="0" noProof="0" dirty="0">
              <a:ln>
                <a:noFill/>
              </a:ln>
              <a:solidFill>
                <a:srgbClr val="13643A"/>
              </a:solidFill>
              <a:effectLst/>
              <a:uLnTx/>
              <a:uFillTx/>
              <a:latin typeface="Verdana"/>
              <a:ea typeface="+mn-ea"/>
              <a:cs typeface="Verdana"/>
            </a:endParaRPr>
          </a:p>
        </p:txBody>
      </p:sp>
      <p:sp>
        <p:nvSpPr>
          <p:cNvPr id="10" name="Ovale 9">
            <a:extLst>
              <a:ext uri="{FF2B5EF4-FFF2-40B4-BE49-F238E27FC236}">
                <a16:creationId xmlns:a16="http://schemas.microsoft.com/office/drawing/2014/main" id="{2E1BC925-6433-49E2-B1EE-DB31F0EC6DD3}"/>
              </a:ext>
            </a:extLst>
          </p:cNvPr>
          <p:cNvSpPr/>
          <p:nvPr/>
        </p:nvSpPr>
        <p:spPr>
          <a:xfrm>
            <a:off x="3364259" y="1008980"/>
            <a:ext cx="1577007" cy="720167"/>
          </a:xfrm>
          <a:prstGeom prst="ellipse">
            <a:avLst/>
          </a:prstGeom>
          <a:noFill/>
          <a:ln w="50800"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Ovale 10">
            <a:extLst>
              <a:ext uri="{FF2B5EF4-FFF2-40B4-BE49-F238E27FC236}">
                <a16:creationId xmlns:a16="http://schemas.microsoft.com/office/drawing/2014/main" id="{D376E34C-CC55-4279-BB4E-94A5D5B93179}"/>
              </a:ext>
            </a:extLst>
          </p:cNvPr>
          <p:cNvSpPr/>
          <p:nvPr/>
        </p:nvSpPr>
        <p:spPr>
          <a:xfrm>
            <a:off x="3357635" y="2340822"/>
            <a:ext cx="1577007" cy="720167"/>
          </a:xfrm>
          <a:prstGeom prst="ellipse">
            <a:avLst/>
          </a:prstGeom>
          <a:noFill/>
          <a:ln w="50800"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Ovale 11">
            <a:extLst>
              <a:ext uri="{FF2B5EF4-FFF2-40B4-BE49-F238E27FC236}">
                <a16:creationId xmlns:a16="http://schemas.microsoft.com/office/drawing/2014/main" id="{F77F48DE-2A1F-42B2-BED0-458B505C3AF4}"/>
              </a:ext>
            </a:extLst>
          </p:cNvPr>
          <p:cNvSpPr/>
          <p:nvPr/>
        </p:nvSpPr>
        <p:spPr>
          <a:xfrm>
            <a:off x="3364261" y="3116073"/>
            <a:ext cx="1577007" cy="720167"/>
          </a:xfrm>
          <a:prstGeom prst="ellipse">
            <a:avLst/>
          </a:prstGeom>
          <a:noFill/>
          <a:ln w="50800"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e 12">
            <a:extLst>
              <a:ext uri="{FF2B5EF4-FFF2-40B4-BE49-F238E27FC236}">
                <a16:creationId xmlns:a16="http://schemas.microsoft.com/office/drawing/2014/main" id="{A8AE5B70-7EA7-4B19-A3F3-0C79C4540148}"/>
              </a:ext>
            </a:extLst>
          </p:cNvPr>
          <p:cNvSpPr/>
          <p:nvPr/>
        </p:nvSpPr>
        <p:spPr>
          <a:xfrm>
            <a:off x="1664829" y="3567908"/>
            <a:ext cx="1577007" cy="720167"/>
          </a:xfrm>
          <a:prstGeom prst="ellipse">
            <a:avLst/>
          </a:prstGeom>
          <a:noFill/>
          <a:ln w="50800"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Ovale 13">
            <a:extLst>
              <a:ext uri="{FF2B5EF4-FFF2-40B4-BE49-F238E27FC236}">
                <a16:creationId xmlns:a16="http://schemas.microsoft.com/office/drawing/2014/main" id="{54E00FAD-8703-4ACA-BF3F-CFE6408AC855}"/>
              </a:ext>
            </a:extLst>
          </p:cNvPr>
          <p:cNvSpPr/>
          <p:nvPr/>
        </p:nvSpPr>
        <p:spPr>
          <a:xfrm>
            <a:off x="3390765" y="3858201"/>
            <a:ext cx="1577007" cy="720167"/>
          </a:xfrm>
          <a:prstGeom prst="ellipse">
            <a:avLst/>
          </a:prstGeom>
          <a:noFill/>
          <a:ln w="50800"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Ovale 14">
            <a:extLst>
              <a:ext uri="{FF2B5EF4-FFF2-40B4-BE49-F238E27FC236}">
                <a16:creationId xmlns:a16="http://schemas.microsoft.com/office/drawing/2014/main" id="{ECC1CC31-2433-469A-BA75-B3BF870291E4}"/>
              </a:ext>
            </a:extLst>
          </p:cNvPr>
          <p:cNvSpPr/>
          <p:nvPr/>
        </p:nvSpPr>
        <p:spPr>
          <a:xfrm>
            <a:off x="3393923" y="6005682"/>
            <a:ext cx="1577007" cy="720167"/>
          </a:xfrm>
          <a:prstGeom prst="ellipse">
            <a:avLst/>
          </a:prstGeom>
          <a:noFill/>
          <a:ln w="50800"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 name="Gruppo 4">
            <a:extLst>
              <a:ext uri="{FF2B5EF4-FFF2-40B4-BE49-F238E27FC236}">
                <a16:creationId xmlns:a16="http://schemas.microsoft.com/office/drawing/2014/main" id="{2FA4EB77-A64D-415D-97CF-1EF261AD1A34}"/>
              </a:ext>
            </a:extLst>
          </p:cNvPr>
          <p:cNvGrpSpPr/>
          <p:nvPr/>
        </p:nvGrpSpPr>
        <p:grpSpPr>
          <a:xfrm>
            <a:off x="-108520" y="44624"/>
            <a:ext cx="1197233" cy="1289715"/>
            <a:chOff x="36068" y="1412776"/>
            <a:chExt cx="1866786" cy="1890110"/>
          </a:xfrm>
        </p:grpSpPr>
        <p:pic>
          <p:nvPicPr>
            <p:cNvPr id="6" name="Immagine 5">
              <a:extLst>
                <a:ext uri="{FF2B5EF4-FFF2-40B4-BE49-F238E27FC236}">
                  <a16:creationId xmlns:a16="http://schemas.microsoft.com/office/drawing/2014/main" id="{686B9023-1CD3-4E91-9760-BB1453BD478E}"/>
                </a:ext>
              </a:extLst>
            </p:cNvPr>
            <p:cNvPicPr>
              <a:picLocks noChangeAspect="1"/>
            </p:cNvPicPr>
            <p:nvPr/>
          </p:nvPicPr>
          <p:blipFill>
            <a:blip r:embed="rId4"/>
            <a:stretch>
              <a:fillRect/>
            </a:stretch>
          </p:blipFill>
          <p:spPr>
            <a:xfrm>
              <a:off x="323528" y="1412776"/>
              <a:ext cx="1300516" cy="1318012"/>
            </a:xfrm>
            <a:prstGeom prst="rect">
              <a:avLst/>
            </a:prstGeom>
          </p:spPr>
        </p:pic>
        <p:sp>
          <p:nvSpPr>
            <p:cNvPr id="7" name="CasellaDiTesto 6">
              <a:extLst>
                <a:ext uri="{FF2B5EF4-FFF2-40B4-BE49-F238E27FC236}">
                  <a16:creationId xmlns:a16="http://schemas.microsoft.com/office/drawing/2014/main" id="{F3F4BF4F-1C5E-4C51-9097-A9996B2D300E}"/>
                </a:ext>
              </a:extLst>
            </p:cNvPr>
            <p:cNvSpPr txBox="1"/>
            <p:nvPr/>
          </p:nvSpPr>
          <p:spPr>
            <a:xfrm>
              <a:off x="36068" y="2721125"/>
              <a:ext cx="1866786" cy="581761"/>
            </a:xfrm>
            <a:prstGeom prst="rect">
              <a:avLst/>
            </a:prstGeom>
            <a:noFill/>
          </p:spPr>
          <p:txBody>
            <a:bodyPr wrap="none" rtlCol="0">
              <a:spAutoFit/>
            </a:bodyPr>
            <a:lstStyle/>
            <a:p>
              <a:pPr algn="ctr"/>
              <a:r>
                <a:rPr lang="it-IT" dirty="0"/>
                <a:t>G. Galilei</a:t>
              </a:r>
            </a:p>
          </p:txBody>
        </p:sp>
      </p:grpSp>
      <p:sp>
        <p:nvSpPr>
          <p:cNvPr id="2" name="Titolo 1"/>
          <p:cNvSpPr>
            <a:spLocks noGrp="1"/>
          </p:cNvSpPr>
          <p:nvPr>
            <p:ph type="title"/>
          </p:nvPr>
        </p:nvSpPr>
        <p:spPr>
          <a:xfrm>
            <a:off x="590872" y="-387424"/>
            <a:ext cx="8229600" cy="1143000"/>
          </a:xfrm>
        </p:spPr>
        <p:txBody>
          <a:bodyPr>
            <a:normAutofit/>
          </a:bodyPr>
          <a:lstStyle/>
          <a:p>
            <a:pPr algn="r"/>
            <a:r>
              <a:rPr lang="it-IT" sz="3600" dirty="0">
                <a:solidFill>
                  <a:schemeClr val="tx1"/>
                </a:solidFill>
                <a:latin typeface="Lato Regular"/>
              </a:rPr>
              <a:t>The </a:t>
            </a:r>
            <a:r>
              <a:rPr lang="it-IT" sz="3600" dirty="0" err="1">
                <a:solidFill>
                  <a:schemeClr val="tx1"/>
                </a:solidFill>
                <a:latin typeface="Lato Regular"/>
              </a:rPr>
              <a:t>Scientific</a:t>
            </a:r>
            <a:r>
              <a:rPr lang="it-IT" sz="3600" dirty="0">
                <a:solidFill>
                  <a:schemeClr val="tx1"/>
                </a:solidFill>
                <a:latin typeface="Lato Regular"/>
              </a:rPr>
              <a:t> Method</a:t>
            </a:r>
          </a:p>
        </p:txBody>
      </p:sp>
    </p:spTree>
    <p:extLst>
      <p:ext uri="{BB962C8B-B14F-4D97-AF65-F5344CB8AC3E}">
        <p14:creationId xmlns:p14="http://schemas.microsoft.com/office/powerpoint/2010/main" val="373317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en-US" sz="3600" dirty="0">
                <a:solidFill>
                  <a:schemeClr val="tx1"/>
                </a:solidFill>
                <a:latin typeface="Lato Regular"/>
              </a:rPr>
              <a:t>The “output” of the Scientific Method</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12</a:t>
            </a:fld>
            <a:endParaRPr lang="it-IT" dirty="0">
              <a:latin typeface="Lato Regular"/>
            </a:endParaRPr>
          </a:p>
        </p:txBody>
      </p:sp>
      <p:pic>
        <p:nvPicPr>
          <p:cNvPr id="3" name="Immagine 2">
            <a:extLst>
              <a:ext uri="{FF2B5EF4-FFF2-40B4-BE49-F238E27FC236}">
                <a16:creationId xmlns:a16="http://schemas.microsoft.com/office/drawing/2014/main" id="{71402957-33AF-4B32-8ABB-2BBF491D4ECC}"/>
              </a:ext>
            </a:extLst>
          </p:cNvPr>
          <p:cNvPicPr>
            <a:picLocks noChangeAspect="1"/>
          </p:cNvPicPr>
          <p:nvPr/>
        </p:nvPicPr>
        <p:blipFill>
          <a:blip r:embed="rId3"/>
          <a:stretch>
            <a:fillRect/>
          </a:stretch>
        </p:blipFill>
        <p:spPr>
          <a:xfrm>
            <a:off x="0" y="1348982"/>
            <a:ext cx="9144000" cy="4240258"/>
          </a:xfrm>
          <a:prstGeom prst="rect">
            <a:avLst/>
          </a:prstGeom>
        </p:spPr>
      </p:pic>
    </p:spTree>
    <p:extLst>
      <p:ext uri="{BB962C8B-B14F-4D97-AF65-F5344CB8AC3E}">
        <p14:creationId xmlns:p14="http://schemas.microsoft.com/office/powerpoint/2010/main" val="65607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it-IT" sz="3600" dirty="0">
                <a:solidFill>
                  <a:schemeClr val="tx1"/>
                </a:solidFill>
                <a:latin typeface="Lato Regular"/>
              </a:rPr>
              <a:t>The «</a:t>
            </a:r>
            <a:r>
              <a:rPr lang="it-IT" sz="3600" dirty="0" err="1">
                <a:solidFill>
                  <a:schemeClr val="tx1"/>
                </a:solidFill>
                <a:latin typeface="Lato Regular"/>
              </a:rPr>
              <a:t>pillars</a:t>
            </a:r>
            <a:r>
              <a:rPr lang="it-IT" sz="3600" dirty="0">
                <a:solidFill>
                  <a:schemeClr val="tx1"/>
                </a:solidFill>
                <a:latin typeface="Lato Regular"/>
              </a:rPr>
              <a:t>» of the </a:t>
            </a:r>
            <a:r>
              <a:rPr lang="it-IT" sz="3600" dirty="0" err="1">
                <a:solidFill>
                  <a:schemeClr val="tx1"/>
                </a:solidFill>
                <a:latin typeface="Lato Regular"/>
              </a:rPr>
              <a:t>Scientific</a:t>
            </a:r>
            <a:r>
              <a:rPr lang="it-IT" sz="3600" dirty="0">
                <a:solidFill>
                  <a:schemeClr val="tx1"/>
                </a:solidFill>
                <a:latin typeface="Lato Regular"/>
              </a:rPr>
              <a:t> Method</a:t>
            </a: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13</a:t>
            </a:fld>
            <a:endParaRPr lang="it-IT" dirty="0">
              <a:latin typeface="Lato Regular"/>
            </a:endParaRPr>
          </a:p>
        </p:txBody>
      </p:sp>
      <p:sp>
        <p:nvSpPr>
          <p:cNvPr id="5" name="CasellaDiTesto 4">
            <a:extLst>
              <a:ext uri="{FF2B5EF4-FFF2-40B4-BE49-F238E27FC236}">
                <a16:creationId xmlns:a16="http://schemas.microsoft.com/office/drawing/2014/main" id="{C12E69A2-10E6-484C-8ACE-DD14BE10497E}"/>
              </a:ext>
            </a:extLst>
          </p:cNvPr>
          <p:cNvSpPr txBox="1"/>
          <p:nvPr/>
        </p:nvSpPr>
        <p:spPr>
          <a:xfrm>
            <a:off x="107504" y="1118349"/>
            <a:ext cx="8964488" cy="5262979"/>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Lato Regular"/>
              </a:rPr>
              <a:t>Repeatability</a:t>
            </a:r>
          </a:p>
          <a:p>
            <a:pPr marL="742950" lvl="1" indent="-285750">
              <a:buFont typeface="Arial" panose="020B0604020202020204" pitchFamily="34" charset="0"/>
              <a:buChar char="•"/>
            </a:pPr>
            <a:r>
              <a:rPr lang="en-US" sz="2400" dirty="0">
                <a:latin typeface="Lato Regular"/>
              </a:rPr>
              <a:t>The closeness of agreement between independent results obtained with the same method on identical test material, under the same conditions (same operator, same apparatus, same laboratory and after short intervals of time)</a:t>
            </a:r>
          </a:p>
          <a:p>
            <a:pPr marL="742950" lvl="1" indent="-285750">
              <a:buFont typeface="Arial" panose="020B0604020202020204" pitchFamily="34" charset="0"/>
              <a:buChar char="•"/>
            </a:pPr>
            <a:r>
              <a:rPr lang="en-US" sz="2400" dirty="0">
                <a:latin typeface="Lato Regular"/>
              </a:rPr>
              <a:t>Affected by </a:t>
            </a:r>
            <a:r>
              <a:rPr lang="en-US" sz="2400" i="1" dirty="0">
                <a:latin typeface="Lato Regular"/>
              </a:rPr>
              <a:t>random errors</a:t>
            </a:r>
          </a:p>
          <a:p>
            <a:pPr lvl="1"/>
            <a:endParaRPr lang="en-US" sz="2400" dirty="0">
              <a:latin typeface="Lato Regular"/>
            </a:endParaRPr>
          </a:p>
          <a:p>
            <a:pPr marL="285750" indent="-285750">
              <a:buFont typeface="Arial" panose="020B0604020202020204" pitchFamily="34" charset="0"/>
              <a:buChar char="•"/>
            </a:pPr>
            <a:r>
              <a:rPr lang="en-US" sz="2400" b="1" dirty="0">
                <a:latin typeface="Lato Regular"/>
              </a:rPr>
              <a:t>Reproducibility</a:t>
            </a:r>
          </a:p>
          <a:p>
            <a:pPr marL="742950" lvl="1" indent="-285750">
              <a:buFont typeface="Arial" panose="020B0604020202020204" pitchFamily="34" charset="0"/>
              <a:buChar char="•"/>
            </a:pPr>
            <a:r>
              <a:rPr lang="en-US" sz="2400" dirty="0">
                <a:latin typeface="Lato Regular"/>
              </a:rPr>
              <a:t>The closeness of agreement between independent results obtained with the same method on identical test material but under different conditions (different operators, different apparatus, different laboratories and/or after different intervals of time)</a:t>
            </a:r>
          </a:p>
          <a:p>
            <a:pPr marL="742950" lvl="1" indent="-285750">
              <a:buFont typeface="Arial" panose="020B0604020202020204" pitchFamily="34" charset="0"/>
              <a:buChar char="•"/>
            </a:pPr>
            <a:r>
              <a:rPr lang="en-US" sz="2400" dirty="0">
                <a:latin typeface="Lato Regular"/>
              </a:rPr>
              <a:t>Affected by </a:t>
            </a:r>
            <a:r>
              <a:rPr lang="en-US" sz="2400" i="1" dirty="0">
                <a:latin typeface="Lato Regular"/>
              </a:rPr>
              <a:t>systematic errors</a:t>
            </a:r>
          </a:p>
        </p:txBody>
      </p:sp>
      <p:sp>
        <p:nvSpPr>
          <p:cNvPr id="6" name="CasellaDiTesto 5">
            <a:extLst>
              <a:ext uri="{FF2B5EF4-FFF2-40B4-BE49-F238E27FC236}">
                <a16:creationId xmlns:a16="http://schemas.microsoft.com/office/drawing/2014/main" id="{1C6D8C60-E94A-4B55-A57C-5E2560F7013A}"/>
              </a:ext>
            </a:extLst>
          </p:cNvPr>
          <p:cNvSpPr txBox="1"/>
          <p:nvPr/>
        </p:nvSpPr>
        <p:spPr>
          <a:xfrm rot="20534637">
            <a:off x="2258828" y="3583428"/>
            <a:ext cx="6397905" cy="707886"/>
          </a:xfrm>
          <a:prstGeom prst="rect">
            <a:avLst/>
          </a:prstGeom>
          <a:solidFill>
            <a:schemeClr val="bg1"/>
          </a:solidFill>
          <a:ln w="38100">
            <a:solidFill>
              <a:srgbClr val="11542A"/>
            </a:solidFill>
          </a:ln>
        </p:spPr>
        <p:txBody>
          <a:bodyPr wrap="none" rtlCol="0">
            <a:spAutoFit/>
          </a:bodyPr>
          <a:lstStyle/>
          <a:p>
            <a:pPr algn="ctr"/>
            <a:r>
              <a:rPr lang="it-IT" sz="4000" b="1" dirty="0" err="1">
                <a:solidFill>
                  <a:srgbClr val="13643A"/>
                </a:solidFill>
                <a:latin typeface="Lato Regular"/>
              </a:rPr>
              <a:t>Is</a:t>
            </a:r>
            <a:r>
              <a:rPr lang="it-IT" sz="4000" b="1" dirty="0">
                <a:solidFill>
                  <a:srgbClr val="13643A"/>
                </a:solidFill>
                <a:latin typeface="Lato Regular"/>
              </a:rPr>
              <a:t> science </a:t>
            </a:r>
            <a:r>
              <a:rPr lang="it-IT" sz="4000" b="1" dirty="0" err="1">
                <a:solidFill>
                  <a:srgbClr val="13643A"/>
                </a:solidFill>
                <a:latin typeface="Lato Regular"/>
              </a:rPr>
              <a:t>reproducible</a:t>
            </a:r>
            <a:r>
              <a:rPr lang="it-IT" sz="4000" b="1" dirty="0">
                <a:solidFill>
                  <a:srgbClr val="13643A"/>
                </a:solidFill>
                <a:latin typeface="Lato Regular"/>
              </a:rPr>
              <a:t>?</a:t>
            </a:r>
          </a:p>
        </p:txBody>
      </p:sp>
    </p:spTree>
    <p:extLst>
      <p:ext uri="{BB962C8B-B14F-4D97-AF65-F5344CB8AC3E}">
        <p14:creationId xmlns:p14="http://schemas.microsoft.com/office/powerpoint/2010/main" val="262619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it-IT" sz="3600" dirty="0" err="1">
                <a:solidFill>
                  <a:schemeClr val="tx1"/>
                </a:solidFill>
                <a:latin typeface="Lato Regular"/>
              </a:rPr>
              <a:t>Reproducibilty</a:t>
            </a:r>
            <a:r>
              <a:rPr lang="it-IT" sz="3600" dirty="0">
                <a:solidFill>
                  <a:schemeClr val="tx1"/>
                </a:solidFill>
                <a:latin typeface="Lato Regular"/>
              </a:rPr>
              <a:t> «</a:t>
            </a:r>
            <a:r>
              <a:rPr lang="it-IT" sz="3600" dirty="0" err="1">
                <a:solidFill>
                  <a:schemeClr val="tx1"/>
                </a:solidFill>
                <a:latin typeface="Lato Regular"/>
              </a:rPr>
              <a:t>crisis</a:t>
            </a:r>
            <a:r>
              <a:rPr lang="it-IT" sz="3600" dirty="0">
                <a:solidFill>
                  <a:schemeClr val="tx1"/>
                </a:solidFill>
                <a:latin typeface="Lato Regular"/>
              </a:rPr>
              <a:t>» </a:t>
            </a:r>
            <a:r>
              <a:rPr lang="it-IT" sz="3600" dirty="0" err="1">
                <a:solidFill>
                  <a:schemeClr val="tx1"/>
                </a:solidFill>
                <a:latin typeface="Lato Regular"/>
              </a:rPr>
              <a:t>survey</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14</a:t>
            </a:fld>
            <a:endParaRPr lang="it-IT" dirty="0">
              <a:latin typeface="Lato Regular"/>
            </a:endParaRPr>
          </a:p>
        </p:txBody>
      </p:sp>
      <p:pic>
        <p:nvPicPr>
          <p:cNvPr id="5" name="Immagine 4">
            <a:extLst>
              <a:ext uri="{FF2B5EF4-FFF2-40B4-BE49-F238E27FC236}">
                <a16:creationId xmlns:a16="http://schemas.microsoft.com/office/drawing/2014/main" id="{77112787-6DFD-4995-AC6D-C44111BB7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8" y="1196752"/>
            <a:ext cx="4450080" cy="3779036"/>
          </a:xfrm>
          <a:prstGeom prst="rect">
            <a:avLst/>
          </a:prstGeom>
          <a:ln>
            <a:solidFill>
              <a:srgbClr val="C00000"/>
            </a:solidFill>
          </a:ln>
        </p:spPr>
      </p:pic>
      <p:sp>
        <p:nvSpPr>
          <p:cNvPr id="3" name="Rettangolo 2">
            <a:extLst>
              <a:ext uri="{FF2B5EF4-FFF2-40B4-BE49-F238E27FC236}">
                <a16:creationId xmlns:a16="http://schemas.microsoft.com/office/drawing/2014/main" id="{AE1C507A-5CD5-4DA0-958C-54695A009B46}"/>
              </a:ext>
            </a:extLst>
          </p:cNvPr>
          <p:cNvSpPr/>
          <p:nvPr/>
        </p:nvSpPr>
        <p:spPr>
          <a:xfrm>
            <a:off x="2555776" y="1700808"/>
            <a:ext cx="151216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AA1C688E-1CE9-472B-A808-99699DFC8396}"/>
              </a:ext>
            </a:extLst>
          </p:cNvPr>
          <p:cNvSpPr/>
          <p:nvPr/>
        </p:nvSpPr>
        <p:spPr>
          <a:xfrm>
            <a:off x="323528" y="4149080"/>
            <a:ext cx="864096"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CACA9AEC-9F32-4814-8B65-061E0361C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499167"/>
            <a:ext cx="5277394" cy="5352074"/>
          </a:xfrm>
          <a:prstGeom prst="rect">
            <a:avLst/>
          </a:prstGeom>
          <a:ln>
            <a:solidFill>
              <a:schemeClr val="tx1"/>
            </a:solidFill>
          </a:ln>
        </p:spPr>
      </p:pic>
    </p:spTree>
    <p:extLst>
      <p:ext uri="{BB962C8B-B14F-4D97-AF65-F5344CB8AC3E}">
        <p14:creationId xmlns:p14="http://schemas.microsoft.com/office/powerpoint/2010/main" val="168029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fontScale="90000"/>
          </a:bodyPr>
          <a:lstStyle/>
          <a:p>
            <a:pPr algn="r"/>
            <a:r>
              <a:rPr lang="it-IT" sz="3600" dirty="0" err="1">
                <a:solidFill>
                  <a:schemeClr val="tx1"/>
                </a:solidFill>
                <a:latin typeface="Lato Regular"/>
              </a:rPr>
              <a:t>Reproducibilty</a:t>
            </a:r>
            <a:r>
              <a:rPr lang="it-IT" sz="3600" dirty="0">
                <a:solidFill>
                  <a:schemeClr val="tx1"/>
                </a:solidFill>
                <a:latin typeface="Lato Regular"/>
              </a:rPr>
              <a:t> </a:t>
            </a:r>
            <a:br>
              <a:rPr lang="it-IT" sz="3600" dirty="0">
                <a:solidFill>
                  <a:schemeClr val="tx1"/>
                </a:solidFill>
                <a:latin typeface="Lato Regular"/>
              </a:rPr>
            </a:br>
            <a:r>
              <a:rPr lang="it-IT" sz="3600" dirty="0">
                <a:solidFill>
                  <a:schemeClr val="tx1"/>
                </a:solidFill>
                <a:latin typeface="Lato Regular"/>
              </a:rPr>
              <a:t>«</a:t>
            </a:r>
            <a:r>
              <a:rPr lang="it-IT" sz="3600" dirty="0" err="1">
                <a:solidFill>
                  <a:schemeClr val="tx1"/>
                </a:solidFill>
                <a:latin typeface="Lato Regular"/>
              </a:rPr>
              <a:t>crisis</a:t>
            </a:r>
            <a:r>
              <a:rPr lang="it-IT" sz="3600" dirty="0">
                <a:solidFill>
                  <a:schemeClr val="tx1"/>
                </a:solidFill>
                <a:latin typeface="Lato Regular"/>
              </a:rPr>
              <a:t>» </a:t>
            </a:r>
            <a:r>
              <a:rPr lang="it-IT" sz="3600" dirty="0" err="1">
                <a:solidFill>
                  <a:schemeClr val="tx1"/>
                </a:solidFill>
                <a:latin typeface="Lato Regular"/>
              </a:rPr>
              <a:t>survey</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15</a:t>
            </a:fld>
            <a:endParaRPr lang="it-IT" dirty="0">
              <a:latin typeface="Lato Regular"/>
            </a:endParaRPr>
          </a:p>
        </p:txBody>
      </p:sp>
      <p:pic>
        <p:nvPicPr>
          <p:cNvPr id="7" name="Immagine 6">
            <a:extLst>
              <a:ext uri="{FF2B5EF4-FFF2-40B4-BE49-F238E27FC236}">
                <a16:creationId xmlns:a16="http://schemas.microsoft.com/office/drawing/2014/main" id="{A4E8C389-C151-49EB-89E3-EB9747968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26" y="100428"/>
            <a:ext cx="4514286" cy="6657143"/>
          </a:xfrm>
          <a:prstGeom prst="rect">
            <a:avLst/>
          </a:prstGeom>
          <a:ln>
            <a:solidFill>
              <a:schemeClr val="tx1"/>
            </a:solidFill>
          </a:ln>
        </p:spPr>
      </p:pic>
      <p:sp>
        <p:nvSpPr>
          <p:cNvPr id="8" name="Freccia a destra 7">
            <a:extLst>
              <a:ext uri="{FF2B5EF4-FFF2-40B4-BE49-F238E27FC236}">
                <a16:creationId xmlns:a16="http://schemas.microsoft.com/office/drawing/2014/main" id="{10383469-FAEB-4A05-A4DB-B4A8A8387F12}"/>
              </a:ext>
            </a:extLst>
          </p:cNvPr>
          <p:cNvSpPr/>
          <p:nvPr/>
        </p:nvSpPr>
        <p:spPr>
          <a:xfrm>
            <a:off x="215460" y="3235305"/>
            <a:ext cx="978408" cy="367066"/>
          </a:xfrm>
          <a:prstGeom prst="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9" name="Freccia a destra 8">
            <a:extLst>
              <a:ext uri="{FF2B5EF4-FFF2-40B4-BE49-F238E27FC236}">
                <a16:creationId xmlns:a16="http://schemas.microsoft.com/office/drawing/2014/main" id="{63EF8171-0162-49E5-BA35-C908CF1B4951}"/>
              </a:ext>
            </a:extLst>
          </p:cNvPr>
          <p:cNvSpPr/>
          <p:nvPr/>
        </p:nvSpPr>
        <p:spPr>
          <a:xfrm>
            <a:off x="497039" y="3946503"/>
            <a:ext cx="978408" cy="367066"/>
          </a:xfrm>
          <a:prstGeom prst="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17AE3A26-5B1D-4880-BB42-A4124CC71656}"/>
              </a:ext>
            </a:extLst>
          </p:cNvPr>
          <p:cNvSpPr/>
          <p:nvPr/>
        </p:nvSpPr>
        <p:spPr>
          <a:xfrm>
            <a:off x="578631" y="2868350"/>
            <a:ext cx="978408" cy="367066"/>
          </a:xfrm>
          <a:prstGeom prst="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11" name="Freccia a destra 10">
            <a:extLst>
              <a:ext uri="{FF2B5EF4-FFF2-40B4-BE49-F238E27FC236}">
                <a16:creationId xmlns:a16="http://schemas.microsoft.com/office/drawing/2014/main" id="{0F56000F-DC23-4316-B0FE-11DB4E89900B}"/>
              </a:ext>
            </a:extLst>
          </p:cNvPr>
          <p:cNvSpPr/>
          <p:nvPr/>
        </p:nvSpPr>
        <p:spPr>
          <a:xfrm>
            <a:off x="242282" y="5358497"/>
            <a:ext cx="978408" cy="367066"/>
          </a:xfrm>
          <a:prstGeom prst="righ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42143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3">
            <a:extLst>
              <a:ext uri="{FF2B5EF4-FFF2-40B4-BE49-F238E27FC236}">
                <a16:creationId xmlns:a16="http://schemas.microsoft.com/office/drawing/2014/main" id="{7E12956F-05A2-4042-95BF-94DBE5C4BCBC}"/>
              </a:ext>
            </a:extLst>
          </p:cNvPr>
          <p:cNvSpPr txBox="1">
            <a:spLocks/>
          </p:cNvSpPr>
          <p:nvPr/>
        </p:nvSpPr>
        <p:spPr>
          <a:xfrm>
            <a:off x="179512" y="5714316"/>
            <a:ext cx="8998226" cy="811028"/>
          </a:xfrm>
          <a:prstGeom prst="rect">
            <a:avLst/>
          </a:prstGeom>
        </p:spPr>
        <p:txBody>
          <a:bodyPr/>
          <a:lstStyle>
            <a:lvl1pPr marL="0" indent="0">
              <a:lnSpc>
                <a:spcPct val="120000"/>
              </a:lnSpc>
              <a:buNone/>
              <a:defRPr lang="fr-FR" sz="2000" b="1" dirty="0" smtClean="0">
                <a:solidFill>
                  <a:schemeClr val="accent1"/>
                </a:solidFill>
                <a:latin typeface="Avenir Book"/>
                <a:cs typeface="Avenir Book"/>
              </a:defRPr>
            </a:lvl1pPr>
            <a:lvl2pPr marL="731838" indent="-285750">
              <a:lnSpc>
                <a:spcPct val="120000"/>
              </a:lnSpc>
              <a:defRPr lang="fr-FR" sz="1600" b="1" dirty="0" smtClean="0">
                <a:latin typeface="Avenir Book"/>
                <a:cs typeface="Avenir Book"/>
              </a:defRPr>
            </a:lvl2pPr>
            <a:lvl3pPr marL="1200150" indent="-285750">
              <a:lnSpc>
                <a:spcPct val="120000"/>
              </a:lnSpc>
              <a:defRPr lang="fr-FR" sz="1600" b="1" dirty="0" smtClean="0">
                <a:latin typeface="Avenir Book"/>
                <a:cs typeface="Avenir Book"/>
              </a:defRPr>
            </a:lvl3pPr>
            <a:lvl4pPr>
              <a:defRPr>
                <a:latin typeface="Avenir Book"/>
                <a:cs typeface="Avenir Book"/>
              </a:defRPr>
            </a:lvl4pPr>
            <a:lvl5pPr>
              <a:defRPr>
                <a:latin typeface="Avenir Book"/>
                <a:cs typeface="Avenir Book"/>
              </a:defRPr>
            </a:lvl5pPr>
          </a:lstStyle>
          <a:p>
            <a:r>
              <a:rPr lang="en-US" sz="1600" b="0" i="1" dirty="0">
                <a:solidFill>
                  <a:srgbClr val="13643A"/>
                </a:solidFill>
                <a:latin typeface="Lato Regular"/>
              </a:rPr>
              <a:t>Source: Reilly, S. et al. (2011), Report on Integration of Data and Publications, ODE, Opportunities for Data Exchange</a:t>
            </a:r>
            <a:endParaRPr lang="en-US" sz="1100" b="0" dirty="0">
              <a:solidFill>
                <a:srgbClr val="13643A"/>
              </a:solidFill>
              <a:latin typeface="Lato Regular"/>
            </a:endParaRPr>
          </a:p>
        </p:txBody>
      </p:sp>
      <p:sp>
        <p:nvSpPr>
          <p:cNvPr id="2" name="Titolo 1"/>
          <p:cNvSpPr>
            <a:spLocks noGrp="1"/>
          </p:cNvSpPr>
          <p:nvPr>
            <p:ph type="title"/>
          </p:nvPr>
        </p:nvSpPr>
        <p:spPr>
          <a:xfrm>
            <a:off x="446856" y="-99392"/>
            <a:ext cx="8229600" cy="1143000"/>
          </a:xfrm>
        </p:spPr>
        <p:txBody>
          <a:bodyPr>
            <a:normAutofit/>
          </a:bodyPr>
          <a:lstStyle/>
          <a:p>
            <a:pPr algn="r"/>
            <a:r>
              <a:rPr lang="en-GB" sz="3600" dirty="0">
                <a:solidFill>
                  <a:schemeClr val="tx1"/>
                </a:solidFill>
                <a:latin typeface="Lato Regular"/>
                <a:cs typeface="Lato Light"/>
              </a:rPr>
              <a:t>The Data pyramid</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16</a:t>
            </a:fld>
            <a:endParaRPr lang="it-IT" dirty="0">
              <a:latin typeface="Lato Regular"/>
            </a:endParaRPr>
          </a:p>
        </p:txBody>
      </p:sp>
      <p:grpSp>
        <p:nvGrpSpPr>
          <p:cNvPr id="8" name="Gruppo 7">
            <a:extLst>
              <a:ext uri="{FF2B5EF4-FFF2-40B4-BE49-F238E27FC236}">
                <a16:creationId xmlns:a16="http://schemas.microsoft.com/office/drawing/2014/main" id="{E77C1C5E-5949-4461-961F-08AEB22BD104}"/>
              </a:ext>
            </a:extLst>
          </p:cNvPr>
          <p:cNvGrpSpPr/>
          <p:nvPr/>
        </p:nvGrpSpPr>
        <p:grpSpPr>
          <a:xfrm>
            <a:off x="755576" y="983633"/>
            <a:ext cx="7277100" cy="4724400"/>
            <a:chOff x="755576" y="983633"/>
            <a:chExt cx="7277100" cy="4724400"/>
          </a:xfrm>
        </p:grpSpPr>
        <p:pic>
          <p:nvPicPr>
            <p:cNvPr id="3" name="Immagine 2">
              <a:extLst>
                <a:ext uri="{FF2B5EF4-FFF2-40B4-BE49-F238E27FC236}">
                  <a16:creationId xmlns:a16="http://schemas.microsoft.com/office/drawing/2014/main" id="{FBD58B4E-3683-4BF2-A47D-9A75B11C62C6}"/>
                </a:ext>
              </a:extLst>
            </p:cNvPr>
            <p:cNvPicPr>
              <a:picLocks noChangeAspect="1"/>
            </p:cNvPicPr>
            <p:nvPr/>
          </p:nvPicPr>
          <p:blipFill>
            <a:blip r:embed="rId3"/>
            <a:stretch>
              <a:fillRect/>
            </a:stretch>
          </p:blipFill>
          <p:spPr>
            <a:xfrm>
              <a:off x="755576" y="983633"/>
              <a:ext cx="7277100" cy="4724400"/>
            </a:xfrm>
            <a:prstGeom prst="rect">
              <a:avLst/>
            </a:prstGeom>
          </p:spPr>
        </p:pic>
        <p:sp>
          <p:nvSpPr>
            <p:cNvPr id="7" name="Triangolo isoscele 6">
              <a:extLst>
                <a:ext uri="{FF2B5EF4-FFF2-40B4-BE49-F238E27FC236}">
                  <a16:creationId xmlns:a16="http://schemas.microsoft.com/office/drawing/2014/main" id="{736F3B44-5DC7-4676-80E2-823A1B94AE10}"/>
                </a:ext>
              </a:extLst>
            </p:cNvPr>
            <p:cNvSpPr/>
            <p:nvPr/>
          </p:nvSpPr>
          <p:spPr>
            <a:xfrm>
              <a:off x="899592" y="1043607"/>
              <a:ext cx="6624736" cy="4664426"/>
            </a:xfrm>
            <a:prstGeom prst="triangle">
              <a:avLst>
                <a:gd name="adj" fmla="val 50160"/>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68141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it-IT" sz="3600" dirty="0">
                <a:solidFill>
                  <a:schemeClr val="tx1"/>
                </a:solidFill>
                <a:latin typeface="Lato Regular"/>
              </a:rPr>
              <a:t>The (Re-)’s of Science</a:t>
            </a: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17</a:t>
            </a:fld>
            <a:endParaRPr lang="it-IT" dirty="0">
              <a:latin typeface="Lato Regular"/>
            </a:endParaRPr>
          </a:p>
        </p:txBody>
      </p:sp>
      <p:pic>
        <p:nvPicPr>
          <p:cNvPr id="5" name="Immagine 4">
            <a:extLst>
              <a:ext uri="{FF2B5EF4-FFF2-40B4-BE49-F238E27FC236}">
                <a16:creationId xmlns:a16="http://schemas.microsoft.com/office/drawing/2014/main" id="{BCF6E083-7648-40AE-B9E1-8FB0877DEE49}"/>
              </a:ext>
            </a:extLst>
          </p:cNvPr>
          <p:cNvPicPr>
            <a:picLocks noChangeAspect="1"/>
          </p:cNvPicPr>
          <p:nvPr/>
        </p:nvPicPr>
        <p:blipFill>
          <a:blip r:embed="rId3"/>
          <a:stretch>
            <a:fillRect/>
          </a:stretch>
        </p:blipFill>
        <p:spPr>
          <a:xfrm>
            <a:off x="1025537" y="1226375"/>
            <a:ext cx="7509520" cy="5577070"/>
          </a:xfrm>
          <a:prstGeom prst="rect">
            <a:avLst/>
          </a:prstGeom>
          <a:solidFill>
            <a:schemeClr val="bg1"/>
          </a:solidFill>
        </p:spPr>
      </p:pic>
      <p:sp>
        <p:nvSpPr>
          <p:cNvPr id="6" name="Arrow: Right 11">
            <a:extLst>
              <a:ext uri="{FF2B5EF4-FFF2-40B4-BE49-F238E27FC236}">
                <a16:creationId xmlns:a16="http://schemas.microsoft.com/office/drawing/2014/main" id="{9E4F459E-7DDC-4517-932C-C96BEDC5B1C5}"/>
              </a:ext>
            </a:extLst>
          </p:cNvPr>
          <p:cNvSpPr/>
          <p:nvPr/>
        </p:nvSpPr>
        <p:spPr>
          <a:xfrm rot="9125656">
            <a:off x="8128184" y="5270812"/>
            <a:ext cx="935886" cy="574093"/>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75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en-US" sz="3600" dirty="0">
                <a:solidFill>
                  <a:schemeClr val="tx1"/>
                </a:solidFill>
                <a:latin typeface="Lato Regular"/>
              </a:rPr>
              <a:t>Open Science </a:t>
            </a:r>
            <a:br>
              <a:rPr lang="en-US" sz="3600" dirty="0">
                <a:solidFill>
                  <a:schemeClr val="tx1"/>
                </a:solidFill>
                <a:latin typeface="Lato Regular"/>
              </a:rPr>
            </a:br>
            <a:r>
              <a:rPr lang="en-US" sz="2400" dirty="0">
                <a:solidFill>
                  <a:schemeClr val="tx1"/>
                </a:solidFill>
                <a:latin typeface="Lato Regular"/>
              </a:rPr>
              <a:t>(a recipe rather than a definition)</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18</a:t>
            </a:fld>
            <a:endParaRPr lang="it-IT" dirty="0">
              <a:latin typeface="Lato Regular"/>
            </a:endParaRPr>
          </a:p>
        </p:txBody>
      </p:sp>
      <p:grpSp>
        <p:nvGrpSpPr>
          <p:cNvPr id="5" name="Gruppo 4">
            <a:extLst>
              <a:ext uri="{FF2B5EF4-FFF2-40B4-BE49-F238E27FC236}">
                <a16:creationId xmlns:a16="http://schemas.microsoft.com/office/drawing/2014/main" id="{7EFA5441-B9D4-4039-8FE0-253B15584C8D}"/>
              </a:ext>
            </a:extLst>
          </p:cNvPr>
          <p:cNvGrpSpPr/>
          <p:nvPr/>
        </p:nvGrpSpPr>
        <p:grpSpPr>
          <a:xfrm>
            <a:off x="1043608" y="4149080"/>
            <a:ext cx="6557217" cy="2592288"/>
            <a:chOff x="870029" y="4465980"/>
            <a:chExt cx="6391275" cy="2377712"/>
          </a:xfrm>
        </p:grpSpPr>
        <p:pic>
          <p:nvPicPr>
            <p:cNvPr id="7" name="Immagine 6">
              <a:extLst>
                <a:ext uri="{FF2B5EF4-FFF2-40B4-BE49-F238E27FC236}">
                  <a16:creationId xmlns:a16="http://schemas.microsoft.com/office/drawing/2014/main" id="{432DD4B5-34C8-4131-AD5B-27AB14D4577B}"/>
                </a:ext>
              </a:extLst>
            </p:cNvPr>
            <p:cNvPicPr>
              <a:picLocks noChangeAspect="1"/>
            </p:cNvPicPr>
            <p:nvPr/>
          </p:nvPicPr>
          <p:blipFill>
            <a:blip r:embed="rId3"/>
            <a:stretch>
              <a:fillRect/>
            </a:stretch>
          </p:blipFill>
          <p:spPr>
            <a:xfrm>
              <a:off x="2411865" y="6529367"/>
              <a:ext cx="4581525" cy="314325"/>
            </a:xfrm>
            <a:prstGeom prst="rect">
              <a:avLst/>
            </a:prstGeom>
          </p:spPr>
        </p:pic>
        <p:sp>
          <p:nvSpPr>
            <p:cNvPr id="8" name="CasellaDiTesto 7">
              <a:extLst>
                <a:ext uri="{FF2B5EF4-FFF2-40B4-BE49-F238E27FC236}">
                  <a16:creationId xmlns:a16="http://schemas.microsoft.com/office/drawing/2014/main" id="{2685E04F-7A7E-495B-854D-518C9D755998}"/>
                </a:ext>
              </a:extLst>
            </p:cNvPr>
            <p:cNvSpPr txBox="1"/>
            <p:nvPr/>
          </p:nvSpPr>
          <p:spPr>
            <a:xfrm>
              <a:off x="3775166" y="4532415"/>
              <a:ext cx="3080652" cy="369332"/>
            </a:xfrm>
            <a:prstGeom prst="rect">
              <a:avLst/>
            </a:prstGeom>
            <a:noFill/>
          </p:spPr>
          <p:txBody>
            <a:bodyPr wrap="none" rtlCol="0">
              <a:spAutoFit/>
            </a:bodyPr>
            <a:lstStyle/>
            <a:p>
              <a:r>
                <a:rPr lang="it-IT" b="1" dirty="0"/>
                <a:t>Technology </a:t>
              </a:r>
              <a:r>
                <a:rPr lang="it-IT" b="1" dirty="0" err="1"/>
                <a:t>Acceptance</a:t>
              </a:r>
              <a:r>
                <a:rPr lang="it-IT" b="1" dirty="0"/>
                <a:t> Model</a:t>
              </a:r>
            </a:p>
          </p:txBody>
        </p:sp>
        <p:pic>
          <p:nvPicPr>
            <p:cNvPr id="6" name="Immagine 5">
              <a:extLst>
                <a:ext uri="{FF2B5EF4-FFF2-40B4-BE49-F238E27FC236}">
                  <a16:creationId xmlns:a16="http://schemas.microsoft.com/office/drawing/2014/main" id="{888076A5-7007-47A4-B74C-72D1E1D54205}"/>
                </a:ext>
              </a:extLst>
            </p:cNvPr>
            <p:cNvPicPr>
              <a:picLocks noChangeAspect="1"/>
            </p:cNvPicPr>
            <p:nvPr/>
          </p:nvPicPr>
          <p:blipFill>
            <a:blip r:embed="rId4"/>
            <a:stretch>
              <a:fillRect/>
            </a:stretch>
          </p:blipFill>
          <p:spPr>
            <a:xfrm>
              <a:off x="870029" y="4465980"/>
              <a:ext cx="6391275" cy="2076450"/>
            </a:xfrm>
            <a:prstGeom prst="rect">
              <a:avLst/>
            </a:prstGeom>
          </p:spPr>
        </p:pic>
      </p:grpSp>
      <p:pic>
        <p:nvPicPr>
          <p:cNvPr id="9" name="Immagine 8">
            <a:extLst>
              <a:ext uri="{FF2B5EF4-FFF2-40B4-BE49-F238E27FC236}">
                <a16:creationId xmlns:a16="http://schemas.microsoft.com/office/drawing/2014/main" id="{57569882-EADA-40D6-8897-024406A5C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982221"/>
            <a:ext cx="7681437" cy="3382883"/>
          </a:xfrm>
          <a:prstGeom prst="rect">
            <a:avLst/>
          </a:prstGeom>
        </p:spPr>
      </p:pic>
      <p:cxnSp>
        <p:nvCxnSpPr>
          <p:cNvPr id="10" name="Connettore diritto 9">
            <a:extLst>
              <a:ext uri="{FF2B5EF4-FFF2-40B4-BE49-F238E27FC236}">
                <a16:creationId xmlns:a16="http://schemas.microsoft.com/office/drawing/2014/main" id="{38A87DDC-FD75-4952-B771-784E2D1B7F52}"/>
              </a:ext>
            </a:extLst>
          </p:cNvPr>
          <p:cNvCxnSpPr/>
          <p:nvPr/>
        </p:nvCxnSpPr>
        <p:spPr>
          <a:xfrm>
            <a:off x="1115616" y="1556792"/>
            <a:ext cx="532859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Connettore diritto 11">
            <a:extLst>
              <a:ext uri="{FF2B5EF4-FFF2-40B4-BE49-F238E27FC236}">
                <a16:creationId xmlns:a16="http://schemas.microsoft.com/office/drawing/2014/main" id="{E2C75F1D-E226-4498-9ED0-3A8E1B991AF6}"/>
              </a:ext>
            </a:extLst>
          </p:cNvPr>
          <p:cNvCxnSpPr>
            <a:cxnSpLocks/>
          </p:cNvCxnSpPr>
          <p:nvPr/>
        </p:nvCxnSpPr>
        <p:spPr>
          <a:xfrm>
            <a:off x="1115616" y="1844824"/>
            <a:ext cx="374441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Connettore diritto 13">
            <a:extLst>
              <a:ext uri="{FF2B5EF4-FFF2-40B4-BE49-F238E27FC236}">
                <a16:creationId xmlns:a16="http://schemas.microsoft.com/office/drawing/2014/main" id="{115CB4C7-D313-4C5B-9988-2312E8F7BE80}"/>
              </a:ext>
            </a:extLst>
          </p:cNvPr>
          <p:cNvCxnSpPr>
            <a:cxnSpLocks/>
          </p:cNvCxnSpPr>
          <p:nvPr/>
        </p:nvCxnSpPr>
        <p:spPr>
          <a:xfrm>
            <a:off x="1115616" y="2996952"/>
            <a:ext cx="585725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Connettore diritto 15">
            <a:extLst>
              <a:ext uri="{FF2B5EF4-FFF2-40B4-BE49-F238E27FC236}">
                <a16:creationId xmlns:a16="http://schemas.microsoft.com/office/drawing/2014/main" id="{42CF5F8C-9D0C-4D13-B277-4ED58FB4CA3A}"/>
              </a:ext>
            </a:extLst>
          </p:cNvPr>
          <p:cNvCxnSpPr>
            <a:cxnSpLocks/>
          </p:cNvCxnSpPr>
          <p:nvPr/>
        </p:nvCxnSpPr>
        <p:spPr>
          <a:xfrm>
            <a:off x="1091009" y="3284984"/>
            <a:ext cx="585725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Connettore diritto 16">
            <a:extLst>
              <a:ext uri="{FF2B5EF4-FFF2-40B4-BE49-F238E27FC236}">
                <a16:creationId xmlns:a16="http://schemas.microsoft.com/office/drawing/2014/main" id="{0890D621-9FE8-4432-94F6-785C6119117D}"/>
              </a:ext>
            </a:extLst>
          </p:cNvPr>
          <p:cNvCxnSpPr>
            <a:cxnSpLocks/>
          </p:cNvCxnSpPr>
          <p:nvPr/>
        </p:nvCxnSpPr>
        <p:spPr>
          <a:xfrm>
            <a:off x="1091009" y="3573016"/>
            <a:ext cx="614977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Connettore diritto 18">
            <a:extLst>
              <a:ext uri="{FF2B5EF4-FFF2-40B4-BE49-F238E27FC236}">
                <a16:creationId xmlns:a16="http://schemas.microsoft.com/office/drawing/2014/main" id="{79B19680-72AA-49CE-BA9A-35D6D77E01C0}"/>
              </a:ext>
            </a:extLst>
          </p:cNvPr>
          <p:cNvCxnSpPr>
            <a:cxnSpLocks/>
          </p:cNvCxnSpPr>
          <p:nvPr/>
        </p:nvCxnSpPr>
        <p:spPr>
          <a:xfrm>
            <a:off x="1091009" y="3861048"/>
            <a:ext cx="3480991"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21" name="Immagine 20">
            <a:extLst>
              <a:ext uri="{FF2B5EF4-FFF2-40B4-BE49-F238E27FC236}">
                <a16:creationId xmlns:a16="http://schemas.microsoft.com/office/drawing/2014/main" id="{62605B4B-2084-4D62-BE59-9B25BD3BD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 y="44624"/>
            <a:ext cx="1896614" cy="972468"/>
          </a:xfrm>
          <a:prstGeom prst="rect">
            <a:avLst/>
          </a:prstGeom>
        </p:spPr>
      </p:pic>
      <p:grpSp>
        <p:nvGrpSpPr>
          <p:cNvPr id="13" name="Gruppo 12">
            <a:extLst>
              <a:ext uri="{FF2B5EF4-FFF2-40B4-BE49-F238E27FC236}">
                <a16:creationId xmlns:a16="http://schemas.microsoft.com/office/drawing/2014/main" id="{E235AB41-09F9-4D00-A4D0-869ADE97CC36}"/>
              </a:ext>
            </a:extLst>
          </p:cNvPr>
          <p:cNvGrpSpPr/>
          <p:nvPr/>
        </p:nvGrpSpPr>
        <p:grpSpPr>
          <a:xfrm>
            <a:off x="2399456" y="4293096"/>
            <a:ext cx="3828728" cy="1512166"/>
            <a:chOff x="2399456" y="4293096"/>
            <a:chExt cx="3828728" cy="1512166"/>
          </a:xfrm>
        </p:grpSpPr>
        <p:sp>
          <p:nvSpPr>
            <p:cNvPr id="18" name="Rettangolo 17">
              <a:extLst>
                <a:ext uri="{FF2B5EF4-FFF2-40B4-BE49-F238E27FC236}">
                  <a16:creationId xmlns:a16="http://schemas.microsoft.com/office/drawing/2014/main" id="{108C5E85-602C-4EDB-950B-261F2540BDB9}"/>
                </a:ext>
              </a:extLst>
            </p:cNvPr>
            <p:cNvSpPr/>
            <p:nvPr/>
          </p:nvSpPr>
          <p:spPr>
            <a:xfrm>
              <a:off x="2399456" y="4293096"/>
              <a:ext cx="1092424" cy="88593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BDEF4E2D-B071-4676-A8A9-F82DF0C68266}"/>
                </a:ext>
              </a:extLst>
            </p:cNvPr>
            <p:cNvSpPr/>
            <p:nvPr/>
          </p:nvSpPr>
          <p:spPr>
            <a:xfrm>
              <a:off x="5058280" y="4919323"/>
              <a:ext cx="1169904" cy="88593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a:extLst>
                <a:ext uri="{FF2B5EF4-FFF2-40B4-BE49-F238E27FC236}">
                  <a16:creationId xmlns:a16="http://schemas.microsoft.com/office/drawing/2014/main" id="{D02660FC-9B1B-44E7-8E2C-63E8C3876117}"/>
                </a:ext>
              </a:extLst>
            </p:cNvPr>
            <p:cNvCxnSpPr/>
            <p:nvPr/>
          </p:nvCxnSpPr>
          <p:spPr>
            <a:xfrm>
              <a:off x="3491880" y="4653135"/>
              <a:ext cx="186673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651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8864" y="-99392"/>
            <a:ext cx="8229600" cy="1143000"/>
          </a:xfrm>
        </p:spPr>
        <p:txBody>
          <a:bodyPr>
            <a:normAutofit fontScale="90000"/>
          </a:bodyPr>
          <a:lstStyle/>
          <a:p>
            <a:pPr algn="r"/>
            <a:r>
              <a:rPr lang="en-US" sz="3600" dirty="0">
                <a:solidFill>
                  <a:schemeClr val="tx1"/>
                </a:solidFill>
                <a:latin typeface="Lato Regular"/>
              </a:rPr>
              <a:t>Vision: Opening up the whole </a:t>
            </a:r>
            <a:br>
              <a:rPr lang="en-US" sz="3600" dirty="0">
                <a:solidFill>
                  <a:schemeClr val="tx1"/>
                </a:solidFill>
                <a:latin typeface="Lato Regular"/>
              </a:rPr>
            </a:br>
            <a:r>
              <a:rPr lang="en-US" sz="3600" dirty="0">
                <a:solidFill>
                  <a:schemeClr val="tx1"/>
                </a:solidFill>
                <a:latin typeface="Lato Regular"/>
              </a:rPr>
              <a:t>research process</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19</a:t>
            </a:fld>
            <a:endParaRPr lang="it-IT" dirty="0">
              <a:latin typeface="Lato Regular"/>
            </a:endParaRPr>
          </a:p>
        </p:txBody>
      </p:sp>
      <p:pic>
        <p:nvPicPr>
          <p:cNvPr id="3" name="Immagine 2">
            <a:extLst>
              <a:ext uri="{FF2B5EF4-FFF2-40B4-BE49-F238E27FC236}">
                <a16:creationId xmlns:a16="http://schemas.microsoft.com/office/drawing/2014/main" id="{81A531D2-0B1A-43D5-82D6-C01FC4F66E79}"/>
              </a:ext>
            </a:extLst>
          </p:cNvPr>
          <p:cNvPicPr>
            <a:picLocks noChangeAspect="1"/>
          </p:cNvPicPr>
          <p:nvPr/>
        </p:nvPicPr>
        <p:blipFill>
          <a:blip r:embed="rId3"/>
          <a:stretch>
            <a:fillRect/>
          </a:stretch>
        </p:blipFill>
        <p:spPr>
          <a:xfrm>
            <a:off x="1763688" y="1196752"/>
            <a:ext cx="5523455" cy="5328366"/>
          </a:xfrm>
          <a:prstGeom prst="rect">
            <a:avLst/>
          </a:prstGeom>
        </p:spPr>
      </p:pic>
      <p:sp>
        <p:nvSpPr>
          <p:cNvPr id="6" name="CasellaDiTesto 5">
            <a:extLst>
              <a:ext uri="{FF2B5EF4-FFF2-40B4-BE49-F238E27FC236}">
                <a16:creationId xmlns:a16="http://schemas.microsoft.com/office/drawing/2014/main" id="{5CE7C893-B2F7-42F1-B089-21BD64A179E0}"/>
              </a:ext>
            </a:extLst>
          </p:cNvPr>
          <p:cNvSpPr txBox="1"/>
          <p:nvPr/>
        </p:nvSpPr>
        <p:spPr>
          <a:xfrm>
            <a:off x="1357017" y="6515245"/>
            <a:ext cx="6429965" cy="307777"/>
          </a:xfrm>
          <a:prstGeom prst="rect">
            <a:avLst/>
          </a:prstGeom>
          <a:noFill/>
        </p:spPr>
        <p:txBody>
          <a:bodyPr wrap="none" rtlCol="0">
            <a:spAutoFit/>
          </a:bodyPr>
          <a:lstStyle/>
          <a:p>
            <a:r>
              <a:rPr lang="it-IT" sz="1400" i="1" dirty="0">
                <a:latin typeface="Lato Regular"/>
              </a:rPr>
              <a:t>Source: </a:t>
            </a:r>
            <a:r>
              <a:rPr lang="it-IT" sz="1400" dirty="0">
                <a:latin typeface="Lato Regular"/>
              </a:rPr>
              <a:t>http://ec.europa.eu/research/consultations/science-2.0/background.pdf</a:t>
            </a:r>
          </a:p>
        </p:txBody>
      </p:sp>
    </p:spTree>
    <p:extLst>
      <p:ext uri="{BB962C8B-B14F-4D97-AF65-F5344CB8AC3E}">
        <p14:creationId xmlns:p14="http://schemas.microsoft.com/office/powerpoint/2010/main" val="373338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it-IT" sz="3600" dirty="0" err="1">
                <a:solidFill>
                  <a:schemeClr val="tx1"/>
                </a:solidFill>
                <a:latin typeface="Lato Regular"/>
              </a:rPr>
              <a:t>Outline</a:t>
            </a:r>
            <a:endParaRPr lang="it-IT" sz="3600" dirty="0">
              <a:solidFill>
                <a:schemeClr val="tx1"/>
              </a:solidFill>
              <a:latin typeface="Lato Regular"/>
            </a:endParaRPr>
          </a:p>
        </p:txBody>
      </p:sp>
      <p:sp>
        <p:nvSpPr>
          <p:cNvPr id="3" name="Segnaposto contenuto 2"/>
          <p:cNvSpPr>
            <a:spLocks noGrp="1"/>
          </p:cNvSpPr>
          <p:nvPr>
            <p:ph idx="1"/>
          </p:nvPr>
        </p:nvSpPr>
        <p:spPr>
          <a:xfrm>
            <a:off x="363194" y="1216010"/>
            <a:ext cx="8589963" cy="5309334"/>
          </a:xfrm>
        </p:spPr>
        <p:txBody>
          <a:bodyPr>
            <a:normAutofit fontScale="85000" lnSpcReduction="20000"/>
          </a:bodyPr>
          <a:lstStyle/>
          <a:p>
            <a:r>
              <a:rPr lang="en-US" sz="3200" dirty="0">
                <a:latin typeface="Lato Regular"/>
              </a:rPr>
              <a:t>Who am I?</a:t>
            </a:r>
          </a:p>
          <a:p>
            <a:pPr marL="0" indent="0">
              <a:buNone/>
            </a:pPr>
            <a:endParaRPr lang="en-US" sz="3200" dirty="0">
              <a:latin typeface="Lato Regular"/>
            </a:endParaRPr>
          </a:p>
          <a:p>
            <a:r>
              <a:rPr lang="en-US" sz="3200" dirty="0">
                <a:latin typeface="Lato Regular"/>
              </a:rPr>
              <a:t>Introductory concepts and driving considerations</a:t>
            </a:r>
          </a:p>
          <a:p>
            <a:endParaRPr lang="en-US" sz="3200" dirty="0">
              <a:latin typeface="Lato Regular"/>
            </a:endParaRPr>
          </a:p>
          <a:p>
            <a:r>
              <a:rPr lang="en-US" sz="3200" dirty="0">
                <a:latin typeface="Lato Regular"/>
              </a:rPr>
              <a:t>The “reproducibility crisis” and the Open Science way</a:t>
            </a:r>
          </a:p>
          <a:p>
            <a:endParaRPr lang="en-US" sz="3200" dirty="0">
              <a:latin typeface="Lato Regular"/>
            </a:endParaRPr>
          </a:p>
          <a:p>
            <a:r>
              <a:rPr lang="en-US" sz="3200" dirty="0">
                <a:latin typeface="Lato Regular"/>
              </a:rPr>
              <a:t>FAIR and 5* data</a:t>
            </a:r>
          </a:p>
          <a:p>
            <a:pPr lvl="1"/>
            <a:r>
              <a:rPr lang="en-US" sz="2900" dirty="0">
                <a:latin typeface="Lato Regular"/>
              </a:rPr>
              <a:t>Knowledge Workflow and Knowledge “</a:t>
            </a:r>
            <a:r>
              <a:rPr lang="en-US" sz="2900" dirty="0" err="1">
                <a:latin typeface="Lato Regular"/>
              </a:rPr>
              <a:t>nexi</a:t>
            </a:r>
            <a:r>
              <a:rPr lang="en-US" sz="2900" dirty="0">
                <a:latin typeface="Lato Regular"/>
              </a:rPr>
              <a:t>”</a:t>
            </a:r>
          </a:p>
          <a:p>
            <a:endParaRPr lang="en-US" sz="3200" dirty="0">
              <a:latin typeface="Lato Regular"/>
            </a:endParaRPr>
          </a:p>
          <a:p>
            <a:r>
              <a:rPr lang="en-US" sz="3200" dirty="0">
                <a:latin typeface="Lato Regular"/>
              </a:rPr>
              <a:t>Research Data Management in the Open Science era</a:t>
            </a:r>
          </a:p>
          <a:p>
            <a:pPr lvl="1"/>
            <a:r>
              <a:rPr lang="en-US" sz="2900" dirty="0">
                <a:latin typeface="Lato Regular"/>
              </a:rPr>
              <a:t>Principles, tools and examples</a:t>
            </a:r>
          </a:p>
          <a:p>
            <a:endParaRPr lang="en-US" sz="3200" dirty="0">
              <a:latin typeface="Lato Regular"/>
            </a:endParaRPr>
          </a:p>
          <a:p>
            <a:r>
              <a:rPr lang="en-US" sz="3200" dirty="0">
                <a:latin typeface="Lato Regular"/>
              </a:rPr>
              <a:t>Summary and conclusions</a:t>
            </a:r>
          </a:p>
          <a:p>
            <a:endParaRPr lang="it-IT" sz="3200" dirty="0">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a:t>
            </a:fld>
            <a:endParaRPr lang="it-IT" dirty="0">
              <a:latin typeface="Lato Regular"/>
            </a:endParaRPr>
          </a:p>
        </p:txBody>
      </p:sp>
    </p:spTree>
    <p:extLst>
      <p:ext uri="{BB962C8B-B14F-4D97-AF65-F5344CB8AC3E}">
        <p14:creationId xmlns:p14="http://schemas.microsoft.com/office/powerpoint/2010/main" val="19933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459432"/>
            <a:ext cx="8229600" cy="1143000"/>
          </a:xfrm>
        </p:spPr>
        <p:txBody>
          <a:bodyPr>
            <a:normAutofit fontScale="90000"/>
          </a:bodyPr>
          <a:lstStyle/>
          <a:p>
            <a:pPr algn="r"/>
            <a:r>
              <a:rPr lang="en-GB" sz="3600" dirty="0">
                <a:solidFill>
                  <a:schemeClr val="tx1"/>
                </a:solidFill>
                <a:latin typeface="Lato Regular"/>
                <a:cs typeface="Lato Light"/>
              </a:rPr>
              <a:t>Open Science enablers and beneficiaries</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20</a:t>
            </a:fld>
            <a:endParaRPr lang="it-IT" dirty="0">
              <a:latin typeface="Lato Regular"/>
            </a:endParaRPr>
          </a:p>
        </p:txBody>
      </p:sp>
      <p:pic>
        <p:nvPicPr>
          <p:cNvPr id="5" name="Immagine 4">
            <a:extLst>
              <a:ext uri="{FF2B5EF4-FFF2-40B4-BE49-F238E27FC236}">
                <a16:creationId xmlns:a16="http://schemas.microsoft.com/office/drawing/2014/main" id="{646227D9-9EE3-419D-99D6-C50C8106D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09" y="704491"/>
            <a:ext cx="7188934" cy="4499310"/>
          </a:xfrm>
          <a:prstGeom prst="rect">
            <a:avLst/>
          </a:prstGeom>
        </p:spPr>
      </p:pic>
      <p:pic>
        <p:nvPicPr>
          <p:cNvPr id="6" name="Immagine 5">
            <a:extLst>
              <a:ext uri="{FF2B5EF4-FFF2-40B4-BE49-F238E27FC236}">
                <a16:creationId xmlns:a16="http://schemas.microsoft.com/office/drawing/2014/main" id="{FB0802C0-27B2-41CB-975C-3C98ADF36A20}"/>
              </a:ext>
            </a:extLst>
          </p:cNvPr>
          <p:cNvPicPr>
            <a:picLocks noChangeAspect="1"/>
          </p:cNvPicPr>
          <p:nvPr/>
        </p:nvPicPr>
        <p:blipFill>
          <a:blip r:embed="rId4"/>
          <a:stretch>
            <a:fillRect/>
          </a:stretch>
        </p:blipFill>
        <p:spPr>
          <a:xfrm>
            <a:off x="13909" y="5118730"/>
            <a:ext cx="9199526" cy="1766654"/>
          </a:xfrm>
          <a:prstGeom prst="rect">
            <a:avLst/>
          </a:prstGeom>
        </p:spPr>
      </p:pic>
    </p:spTree>
    <p:extLst>
      <p:ext uri="{BB962C8B-B14F-4D97-AF65-F5344CB8AC3E}">
        <p14:creationId xmlns:p14="http://schemas.microsoft.com/office/powerpoint/2010/main" val="60556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92F7A3C-D59B-459E-9CCF-40890913B6B6}"/>
              </a:ext>
            </a:extLst>
          </p:cNvPr>
          <p:cNvPicPr>
            <a:picLocks noChangeAspect="1"/>
          </p:cNvPicPr>
          <p:nvPr/>
        </p:nvPicPr>
        <p:blipFill>
          <a:blip r:embed="rId3"/>
          <a:stretch>
            <a:fillRect/>
          </a:stretch>
        </p:blipFill>
        <p:spPr>
          <a:xfrm>
            <a:off x="660836" y="629477"/>
            <a:ext cx="8229600" cy="6172200"/>
          </a:xfrm>
          <a:prstGeom prst="rect">
            <a:avLst/>
          </a:prstGeom>
        </p:spPr>
      </p:pic>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21</a:t>
            </a:fld>
            <a:endParaRPr lang="it-IT" dirty="0">
              <a:latin typeface="Lato Regular"/>
            </a:endParaRPr>
          </a:p>
        </p:txBody>
      </p:sp>
      <p:sp>
        <p:nvSpPr>
          <p:cNvPr id="6" name="Titolo 1">
            <a:extLst>
              <a:ext uri="{FF2B5EF4-FFF2-40B4-BE49-F238E27FC236}">
                <a16:creationId xmlns:a16="http://schemas.microsoft.com/office/drawing/2014/main" id="{04A0F277-FF28-4E94-9A8A-F3C3F226B395}"/>
              </a:ext>
            </a:extLst>
          </p:cNvPr>
          <p:cNvSpPr>
            <a:spLocks noGrp="1"/>
          </p:cNvSpPr>
          <p:nvPr>
            <p:ph type="title"/>
          </p:nvPr>
        </p:nvSpPr>
        <p:spPr>
          <a:xfrm>
            <a:off x="107504" y="-99392"/>
            <a:ext cx="8734744" cy="1143000"/>
          </a:xfrm>
        </p:spPr>
        <p:txBody>
          <a:bodyPr>
            <a:normAutofit fontScale="90000"/>
          </a:bodyPr>
          <a:lstStyle/>
          <a:p>
            <a:pPr algn="r"/>
            <a:r>
              <a:rPr lang="en-US" sz="3100" dirty="0">
                <a:solidFill>
                  <a:schemeClr val="tx1"/>
                </a:solidFill>
                <a:latin typeface="Lato Regular"/>
                <a:cs typeface="Lato Light"/>
              </a:rPr>
              <a:t>Open Science Aspects and Tools and their Interactions</a:t>
            </a:r>
            <a:br>
              <a:rPr lang="en-US" sz="3600" dirty="0">
                <a:solidFill>
                  <a:schemeClr val="tx1"/>
                </a:solidFill>
                <a:latin typeface="Lato Regular"/>
                <a:cs typeface="Lato Light"/>
              </a:rPr>
            </a:br>
            <a:r>
              <a:rPr lang="en-GB" sz="2700" dirty="0">
                <a:solidFill>
                  <a:schemeClr val="tx1"/>
                </a:solidFill>
                <a:latin typeface="Lato Regular"/>
                <a:cs typeface="Lato Light"/>
              </a:rPr>
              <a:t>(http://book.openingscience.org)</a:t>
            </a:r>
            <a:endParaRPr lang="it-IT" sz="3600" dirty="0">
              <a:solidFill>
                <a:schemeClr val="tx1"/>
              </a:solidFill>
              <a:latin typeface="Lato Regular"/>
            </a:endParaRPr>
          </a:p>
        </p:txBody>
      </p:sp>
      <p:sp>
        <p:nvSpPr>
          <p:cNvPr id="9" name="Ovale 8">
            <a:extLst>
              <a:ext uri="{FF2B5EF4-FFF2-40B4-BE49-F238E27FC236}">
                <a16:creationId xmlns:a16="http://schemas.microsoft.com/office/drawing/2014/main" id="{BE8C25AF-01BD-42B2-ACE5-E54E5ED2491F}"/>
              </a:ext>
            </a:extLst>
          </p:cNvPr>
          <p:cNvSpPr/>
          <p:nvPr/>
        </p:nvSpPr>
        <p:spPr>
          <a:xfrm>
            <a:off x="1113184" y="1258957"/>
            <a:ext cx="954156" cy="914400"/>
          </a:xfrm>
          <a:prstGeom prst="ellipse">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90860A09-A510-450F-8101-A8B5BBA9E411}"/>
              </a:ext>
            </a:extLst>
          </p:cNvPr>
          <p:cNvSpPr/>
          <p:nvPr/>
        </p:nvSpPr>
        <p:spPr>
          <a:xfrm>
            <a:off x="1974577" y="2173357"/>
            <a:ext cx="1364972" cy="1298712"/>
          </a:xfrm>
          <a:prstGeom prst="ellipse">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2DCF3060-7EEB-44BC-A724-E7EAEA93E994}"/>
              </a:ext>
            </a:extLst>
          </p:cNvPr>
          <p:cNvSpPr/>
          <p:nvPr/>
        </p:nvSpPr>
        <p:spPr>
          <a:xfrm>
            <a:off x="3589563" y="2810723"/>
            <a:ext cx="1364972" cy="1338468"/>
          </a:xfrm>
          <a:prstGeom prst="ellipse">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v</a:t>
            </a:r>
          </a:p>
        </p:txBody>
      </p:sp>
      <p:sp>
        <p:nvSpPr>
          <p:cNvPr id="13" name="Ovale 12">
            <a:extLst>
              <a:ext uri="{FF2B5EF4-FFF2-40B4-BE49-F238E27FC236}">
                <a16:creationId xmlns:a16="http://schemas.microsoft.com/office/drawing/2014/main" id="{A8542859-D9B8-4E2A-BB23-E580E6A68D77}"/>
              </a:ext>
            </a:extLst>
          </p:cNvPr>
          <p:cNvSpPr/>
          <p:nvPr/>
        </p:nvSpPr>
        <p:spPr>
          <a:xfrm>
            <a:off x="6983896" y="4625011"/>
            <a:ext cx="940904" cy="927650"/>
          </a:xfrm>
          <a:prstGeom prst="ellipse">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AF6ED562-C308-4D2E-9A2C-493B900546C5}"/>
              </a:ext>
            </a:extLst>
          </p:cNvPr>
          <p:cNvPicPr>
            <a:picLocks noChangeAspect="1"/>
          </p:cNvPicPr>
          <p:nvPr/>
        </p:nvPicPr>
        <p:blipFill>
          <a:blip r:embed="rId4"/>
          <a:stretch>
            <a:fillRect/>
          </a:stretch>
        </p:blipFill>
        <p:spPr>
          <a:xfrm>
            <a:off x="52463" y="2564904"/>
            <a:ext cx="1005680" cy="1514436"/>
          </a:xfrm>
          <a:prstGeom prst="rect">
            <a:avLst/>
          </a:prstGeom>
        </p:spPr>
      </p:pic>
    </p:spTree>
    <p:extLst>
      <p:ext uri="{BB962C8B-B14F-4D97-AF65-F5344CB8AC3E}">
        <p14:creationId xmlns:p14="http://schemas.microsoft.com/office/powerpoint/2010/main" val="39817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6856" y="-99392"/>
            <a:ext cx="8229600" cy="1143000"/>
          </a:xfrm>
        </p:spPr>
        <p:txBody>
          <a:bodyPr>
            <a:normAutofit/>
          </a:bodyPr>
          <a:lstStyle/>
          <a:p>
            <a:pPr algn="r"/>
            <a:r>
              <a:rPr lang="en-US" sz="3600" dirty="0">
                <a:solidFill>
                  <a:schemeClr val="tx1"/>
                </a:solidFill>
                <a:latin typeface="Lato Regular"/>
                <a:cs typeface="Lato Light"/>
              </a:rPr>
              <a:t>FAIR Data Principles</a:t>
            </a:r>
            <a:br>
              <a:rPr lang="en-US" sz="3600" dirty="0">
                <a:solidFill>
                  <a:schemeClr val="tx1"/>
                </a:solidFill>
                <a:latin typeface="Lato Regular"/>
                <a:cs typeface="Lato Light"/>
              </a:rPr>
            </a:br>
            <a:r>
              <a:rPr lang="en-US" sz="2400" dirty="0">
                <a:solidFill>
                  <a:schemeClr val="tx1"/>
                </a:solidFill>
                <a:latin typeface="Lato Regular"/>
                <a:cs typeface="Lato Light"/>
              </a:rPr>
              <a:t>(www.force11.org/group/fairgroup/fairprinciples)</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22</a:t>
            </a:fld>
            <a:endParaRPr lang="it-IT" dirty="0">
              <a:latin typeface="Lato Regular"/>
            </a:endParaRPr>
          </a:p>
        </p:txBody>
      </p:sp>
      <p:sp>
        <p:nvSpPr>
          <p:cNvPr id="5" name="Espace réservé du contenu 3">
            <a:extLst>
              <a:ext uri="{FF2B5EF4-FFF2-40B4-BE49-F238E27FC236}">
                <a16:creationId xmlns:a16="http://schemas.microsoft.com/office/drawing/2014/main" id="{06B62E13-9446-4192-AD90-AAA57C142AFF}"/>
              </a:ext>
            </a:extLst>
          </p:cNvPr>
          <p:cNvSpPr txBox="1">
            <a:spLocks/>
          </p:cNvSpPr>
          <p:nvPr/>
        </p:nvSpPr>
        <p:spPr>
          <a:xfrm>
            <a:off x="182286" y="1215455"/>
            <a:ext cx="8998226" cy="6101977"/>
          </a:xfrm>
          <a:prstGeom prst="rect">
            <a:avLst/>
          </a:prstGeom>
        </p:spPr>
        <p:txBody>
          <a:bodyPr/>
          <a:lstStyle>
            <a:lvl1pPr marL="0" indent="0">
              <a:lnSpc>
                <a:spcPct val="120000"/>
              </a:lnSpc>
              <a:buNone/>
              <a:defRPr lang="fr-FR" sz="2000" b="1" dirty="0" smtClean="0">
                <a:solidFill>
                  <a:schemeClr val="accent1"/>
                </a:solidFill>
                <a:latin typeface="Avenir Book"/>
                <a:cs typeface="Avenir Book"/>
              </a:defRPr>
            </a:lvl1pPr>
            <a:lvl2pPr marL="731838" indent="-285750">
              <a:lnSpc>
                <a:spcPct val="120000"/>
              </a:lnSpc>
              <a:defRPr lang="fr-FR" sz="1600" b="1" dirty="0" smtClean="0">
                <a:latin typeface="Avenir Book"/>
                <a:cs typeface="Avenir Book"/>
              </a:defRPr>
            </a:lvl2pPr>
            <a:lvl3pPr marL="1200150" indent="-285750">
              <a:lnSpc>
                <a:spcPct val="120000"/>
              </a:lnSpc>
              <a:defRPr lang="fr-FR" sz="1600" b="1" dirty="0" smtClean="0">
                <a:latin typeface="Avenir Book"/>
                <a:cs typeface="Avenir Book"/>
              </a:defRPr>
            </a:lvl3pPr>
            <a:lvl4pPr>
              <a:defRPr>
                <a:latin typeface="Avenir Book"/>
                <a:cs typeface="Avenir Book"/>
              </a:defRPr>
            </a:lvl4pPr>
            <a:lvl5pPr>
              <a:defRPr>
                <a:latin typeface="Avenir Book"/>
                <a:cs typeface="Avenir Book"/>
              </a:defRPr>
            </a:lvl5pPr>
          </a:lstStyle>
          <a:p>
            <a:pPr marL="171450" indent="-171450">
              <a:buFont typeface="Arial" panose="020B0604020202020204" pitchFamily="34" charset="0"/>
              <a:buChar char="•"/>
            </a:pPr>
            <a:r>
              <a:rPr lang="en-US" sz="1600" b="0" i="1" dirty="0">
                <a:solidFill>
                  <a:schemeClr val="tx1"/>
                </a:solidFill>
                <a:latin typeface="Lato Regular"/>
              </a:rPr>
              <a:t>“One of </a:t>
            </a:r>
            <a:r>
              <a:rPr lang="en-US" sz="1600" i="1" dirty="0">
                <a:solidFill>
                  <a:schemeClr val="tx1"/>
                </a:solidFill>
                <a:latin typeface="Lato Regular"/>
              </a:rPr>
              <a:t>the grand challenges of data-intensive science is to facilitate knowledge discovery </a:t>
            </a:r>
            <a:r>
              <a:rPr lang="en-US" sz="1600" b="0" i="1" dirty="0">
                <a:solidFill>
                  <a:schemeClr val="tx1"/>
                </a:solidFill>
                <a:latin typeface="Lato Regular"/>
              </a:rPr>
              <a:t>by assisting humans and machines in their discovery of, access to, integration and analysis of, task-appropriate scientific data and their associated algorithms and workflows.” </a:t>
            </a:r>
            <a:r>
              <a:rPr lang="en-US" sz="1600" dirty="0">
                <a:solidFill>
                  <a:schemeClr val="tx1"/>
                </a:solidFill>
                <a:latin typeface="Lato Regular"/>
              </a:rPr>
              <a:t>Research data have</a:t>
            </a:r>
          </a:p>
          <a:p>
            <a:pPr marL="171450" indent="-171450">
              <a:buFont typeface="Arial" panose="020B0604020202020204" pitchFamily="34" charset="0"/>
              <a:buChar char="•"/>
            </a:pPr>
            <a:r>
              <a:rPr lang="en-US" sz="1800" dirty="0">
                <a:solidFill>
                  <a:schemeClr val="tx1"/>
                </a:solidFill>
                <a:latin typeface="Lato Regular"/>
              </a:rPr>
              <a:t>To be Findable:</a:t>
            </a:r>
            <a:endParaRPr lang="en-US" sz="1800" b="0" dirty="0">
              <a:solidFill>
                <a:schemeClr val="tx1"/>
              </a:solidFill>
              <a:latin typeface="Lato Regular"/>
            </a:endParaRPr>
          </a:p>
          <a:p>
            <a:pPr marL="903288" lvl="1" indent="-171450">
              <a:buFont typeface="Arial" panose="020B0604020202020204" pitchFamily="34" charset="0"/>
              <a:buChar char="•"/>
            </a:pPr>
            <a:r>
              <a:rPr lang="en-US" sz="1200" b="0" dirty="0">
                <a:latin typeface="Lato Regular"/>
              </a:rPr>
              <a:t>F1. (meta)data are assigned a </a:t>
            </a:r>
            <a:r>
              <a:rPr lang="en-US" sz="1200" b="0" u="sng" dirty="0">
                <a:latin typeface="Lato Regular"/>
              </a:rPr>
              <a:t>globally unique and eternally persistent identifier</a:t>
            </a:r>
            <a:endParaRPr lang="en-US" sz="1200" b="0" dirty="0">
              <a:latin typeface="Lato Regular"/>
            </a:endParaRPr>
          </a:p>
          <a:p>
            <a:pPr marL="903288" lvl="1" indent="-171450">
              <a:buFont typeface="Arial" panose="020B0604020202020204" pitchFamily="34" charset="0"/>
              <a:buChar char="•"/>
            </a:pPr>
            <a:r>
              <a:rPr lang="en-US" sz="1200" b="0" dirty="0">
                <a:latin typeface="Lato Regular"/>
              </a:rPr>
              <a:t>F2. data are described with </a:t>
            </a:r>
            <a:r>
              <a:rPr lang="en-US" sz="1200" b="0" u="sng" dirty="0">
                <a:latin typeface="Lato Regular"/>
              </a:rPr>
              <a:t>rich metadata</a:t>
            </a:r>
            <a:endParaRPr lang="en-US" sz="1200" b="0" dirty="0">
              <a:latin typeface="Lato Regular"/>
            </a:endParaRPr>
          </a:p>
          <a:p>
            <a:pPr marL="903288" lvl="1" indent="-171450">
              <a:buFont typeface="Arial" panose="020B0604020202020204" pitchFamily="34" charset="0"/>
              <a:buChar char="•"/>
            </a:pPr>
            <a:r>
              <a:rPr lang="en-US" sz="1200" b="0" dirty="0">
                <a:latin typeface="Lato Regular"/>
              </a:rPr>
              <a:t>F3. (meta)data are </a:t>
            </a:r>
            <a:r>
              <a:rPr lang="en-US" sz="1200" b="0" u="sng" dirty="0">
                <a:latin typeface="Lato Regular"/>
              </a:rPr>
              <a:t>registered or indexed in a searchable resource.</a:t>
            </a:r>
            <a:endParaRPr lang="en-US" sz="1200" b="0" dirty="0">
              <a:latin typeface="Lato Regular"/>
            </a:endParaRPr>
          </a:p>
          <a:p>
            <a:pPr marL="903288" lvl="1" indent="-171450">
              <a:buFont typeface="Arial" panose="020B0604020202020204" pitchFamily="34" charset="0"/>
              <a:buChar char="•"/>
            </a:pPr>
            <a:r>
              <a:rPr lang="en-US" sz="1200" b="0" dirty="0">
                <a:latin typeface="Lato Regular"/>
              </a:rPr>
              <a:t>F4. metadata </a:t>
            </a:r>
            <a:r>
              <a:rPr lang="en-US" sz="1200" b="0" u="sng" dirty="0">
                <a:latin typeface="Lato Regular"/>
              </a:rPr>
              <a:t>specify</a:t>
            </a:r>
            <a:r>
              <a:rPr lang="en-US" sz="1200" b="0" dirty="0">
                <a:latin typeface="Lato Regular"/>
              </a:rPr>
              <a:t> the data identifier</a:t>
            </a:r>
          </a:p>
          <a:p>
            <a:pPr marL="171450" indent="-171450">
              <a:buFont typeface="Arial" panose="020B0604020202020204" pitchFamily="34" charset="0"/>
              <a:buChar char="•"/>
            </a:pPr>
            <a:r>
              <a:rPr lang="en-US" sz="1800" dirty="0">
                <a:solidFill>
                  <a:schemeClr val="tx1"/>
                </a:solidFill>
                <a:latin typeface="Lato Regular"/>
              </a:rPr>
              <a:t>To be Accessible:</a:t>
            </a:r>
            <a:endParaRPr lang="en-US" sz="1800" b="0" dirty="0">
              <a:solidFill>
                <a:schemeClr val="tx1"/>
              </a:solidFill>
              <a:latin typeface="Lato Regular"/>
            </a:endParaRPr>
          </a:p>
          <a:p>
            <a:pPr marL="903288" lvl="1" indent="-171450">
              <a:buFont typeface="Arial" panose="020B0604020202020204" pitchFamily="34" charset="0"/>
              <a:buChar char="•"/>
            </a:pPr>
            <a:r>
              <a:rPr lang="en-US" sz="1200" b="0" dirty="0">
                <a:latin typeface="Lato Regular"/>
              </a:rPr>
              <a:t>A1  (meta)data are </a:t>
            </a:r>
            <a:r>
              <a:rPr lang="en-US" sz="1200" b="0" u="sng" dirty="0">
                <a:latin typeface="Lato Regular"/>
              </a:rPr>
              <a:t>retrievable by their identifier</a:t>
            </a:r>
            <a:r>
              <a:rPr lang="en-US" sz="1200" b="0" dirty="0">
                <a:latin typeface="Lato Regular"/>
              </a:rPr>
              <a:t> using </a:t>
            </a:r>
            <a:r>
              <a:rPr lang="en-US" sz="1200" b="0" u="sng" dirty="0">
                <a:latin typeface="Lato Regular"/>
              </a:rPr>
              <a:t>a standardized communications protocol.</a:t>
            </a:r>
            <a:endParaRPr lang="en-US" sz="1200" b="0" dirty="0">
              <a:latin typeface="Lato Regular"/>
            </a:endParaRPr>
          </a:p>
          <a:p>
            <a:pPr marL="903288" lvl="1" indent="-171450">
              <a:buFont typeface="Arial" panose="020B0604020202020204" pitchFamily="34" charset="0"/>
              <a:buChar char="•"/>
            </a:pPr>
            <a:r>
              <a:rPr lang="en-US" sz="1200" b="0" dirty="0">
                <a:latin typeface="Lato Regular"/>
              </a:rPr>
              <a:t>A1.1 the </a:t>
            </a:r>
            <a:r>
              <a:rPr lang="en-US" sz="1200" b="0" u="sng" dirty="0">
                <a:latin typeface="Lato Regular"/>
              </a:rPr>
              <a:t>protocol</a:t>
            </a:r>
            <a:r>
              <a:rPr lang="en-US" sz="1200" b="0" dirty="0">
                <a:latin typeface="Lato Regular"/>
              </a:rPr>
              <a:t> is open, free, and universally implementable</a:t>
            </a:r>
          </a:p>
          <a:p>
            <a:pPr marL="903288" lvl="1" indent="-171450">
              <a:buFont typeface="Arial" panose="020B0604020202020204" pitchFamily="34" charset="0"/>
              <a:buChar char="•"/>
            </a:pPr>
            <a:r>
              <a:rPr lang="en-US" sz="1200" b="0" dirty="0">
                <a:latin typeface="Lato Regular"/>
              </a:rPr>
              <a:t>A1.2 the </a:t>
            </a:r>
            <a:r>
              <a:rPr lang="en-US" sz="1200" b="0" u="sng" dirty="0">
                <a:latin typeface="Lato Regular"/>
              </a:rPr>
              <a:t>protocol </a:t>
            </a:r>
            <a:r>
              <a:rPr lang="en-US" sz="1200" b="0" dirty="0">
                <a:latin typeface="Lato Regular"/>
              </a:rPr>
              <a:t>allows for an authentication and authorization procedure, where necessary</a:t>
            </a:r>
          </a:p>
          <a:p>
            <a:pPr marL="903288" lvl="1" indent="-171450">
              <a:buFont typeface="Arial" panose="020B0604020202020204" pitchFamily="34" charset="0"/>
              <a:buChar char="•"/>
            </a:pPr>
            <a:r>
              <a:rPr lang="en-US" sz="1200" b="0" dirty="0">
                <a:latin typeface="Lato Regular"/>
              </a:rPr>
              <a:t>A2 </a:t>
            </a:r>
            <a:r>
              <a:rPr lang="en-US" sz="1200" b="0" u="sng" dirty="0">
                <a:latin typeface="Lato Regular"/>
              </a:rPr>
              <a:t>metadata are accessible</a:t>
            </a:r>
            <a:r>
              <a:rPr lang="en-US" sz="1200" b="0" dirty="0">
                <a:latin typeface="Lato Regular"/>
              </a:rPr>
              <a:t>, even when the data are no longer available</a:t>
            </a:r>
          </a:p>
          <a:p>
            <a:pPr marL="171450" indent="-171450">
              <a:buFont typeface="Arial" panose="020B0604020202020204" pitchFamily="34" charset="0"/>
              <a:buChar char="•"/>
            </a:pPr>
            <a:r>
              <a:rPr lang="en-US" sz="1800" dirty="0">
                <a:solidFill>
                  <a:schemeClr val="tx1"/>
                </a:solidFill>
                <a:latin typeface="Lato Regular"/>
              </a:rPr>
              <a:t>To be Interoperable:</a:t>
            </a:r>
            <a:endParaRPr lang="en-US" sz="1800" b="0" dirty="0">
              <a:solidFill>
                <a:schemeClr val="tx1"/>
              </a:solidFill>
              <a:latin typeface="Lato Regular"/>
            </a:endParaRPr>
          </a:p>
          <a:p>
            <a:pPr marL="903288" lvl="1" indent="-171450">
              <a:buFont typeface="Arial" panose="020B0604020202020204" pitchFamily="34" charset="0"/>
              <a:buChar char="•"/>
            </a:pPr>
            <a:r>
              <a:rPr lang="en-US" sz="1200" b="0" dirty="0">
                <a:latin typeface="Lato Regular"/>
              </a:rPr>
              <a:t>I1. (meta)data use a</a:t>
            </a:r>
            <a:r>
              <a:rPr lang="en-US" sz="1200" b="0" u="sng" dirty="0">
                <a:latin typeface="Lato Regular"/>
              </a:rPr>
              <a:t> formal, accessible, shared, and broadly applicable language</a:t>
            </a:r>
            <a:r>
              <a:rPr lang="en-US" sz="1200" b="0" dirty="0">
                <a:latin typeface="Lato Regular"/>
              </a:rPr>
              <a:t> for knowledge representation</a:t>
            </a:r>
          </a:p>
          <a:p>
            <a:pPr marL="903288" lvl="1" indent="-171450">
              <a:buFont typeface="Arial" panose="020B0604020202020204" pitchFamily="34" charset="0"/>
              <a:buChar char="•"/>
            </a:pPr>
            <a:r>
              <a:rPr lang="en-US" sz="1200" b="0" dirty="0">
                <a:latin typeface="Lato Regular"/>
              </a:rPr>
              <a:t>I2. (meta)data use </a:t>
            </a:r>
            <a:r>
              <a:rPr lang="en-US" sz="1200" b="0" u="sng" dirty="0">
                <a:latin typeface="Lato Regular"/>
              </a:rPr>
              <a:t>vocabularies that follow FAIR principles</a:t>
            </a:r>
            <a:endParaRPr lang="en-US" sz="1200" b="0" dirty="0">
              <a:latin typeface="Lato Regular"/>
            </a:endParaRPr>
          </a:p>
          <a:p>
            <a:pPr marL="903288" lvl="1" indent="-171450">
              <a:buFont typeface="Arial" panose="020B0604020202020204" pitchFamily="34" charset="0"/>
              <a:buChar char="•"/>
            </a:pPr>
            <a:r>
              <a:rPr lang="en-US" sz="1200" b="0" dirty="0">
                <a:latin typeface="Lato Regular"/>
              </a:rPr>
              <a:t>I3. (meta)data include </a:t>
            </a:r>
            <a:r>
              <a:rPr lang="en-US" sz="1200" b="0" u="sng" dirty="0">
                <a:latin typeface="Lato Regular"/>
              </a:rPr>
              <a:t>qualified references</a:t>
            </a:r>
            <a:r>
              <a:rPr lang="en-US" sz="1200" b="0" dirty="0">
                <a:latin typeface="Lato Regular"/>
              </a:rPr>
              <a:t> to other (meta)data</a:t>
            </a:r>
          </a:p>
          <a:p>
            <a:pPr marL="171450" indent="-171450">
              <a:buFont typeface="Arial" panose="020B0604020202020204" pitchFamily="34" charset="0"/>
              <a:buChar char="•"/>
            </a:pPr>
            <a:r>
              <a:rPr lang="en-US" sz="1800" dirty="0">
                <a:solidFill>
                  <a:schemeClr val="tx1"/>
                </a:solidFill>
                <a:latin typeface="Lato Regular"/>
              </a:rPr>
              <a:t>To be Re-usable:</a:t>
            </a:r>
            <a:endParaRPr lang="en-US" sz="1800" b="0" dirty="0">
              <a:solidFill>
                <a:schemeClr val="tx1"/>
              </a:solidFill>
              <a:latin typeface="Lato Regular"/>
            </a:endParaRPr>
          </a:p>
          <a:p>
            <a:pPr marL="903288" lvl="1" indent="-171450">
              <a:buFont typeface="Arial" panose="020B0604020202020204" pitchFamily="34" charset="0"/>
              <a:buChar char="•"/>
            </a:pPr>
            <a:r>
              <a:rPr lang="en-US" sz="1200" b="0" dirty="0">
                <a:latin typeface="Lato Regular"/>
              </a:rPr>
              <a:t>R1. meta(data) have a </a:t>
            </a:r>
            <a:r>
              <a:rPr lang="en-US" sz="1200" b="0" u="sng" dirty="0">
                <a:latin typeface="Lato Regular"/>
              </a:rPr>
              <a:t>plurality of accurate and relevant attributes</a:t>
            </a:r>
          </a:p>
          <a:p>
            <a:pPr marL="903288" lvl="1" indent="-171450">
              <a:buFont typeface="Arial" panose="020B0604020202020204" pitchFamily="34" charset="0"/>
              <a:buChar char="•"/>
            </a:pPr>
            <a:r>
              <a:rPr lang="en-US" sz="1200" b="0" dirty="0">
                <a:latin typeface="Lato Regular"/>
              </a:rPr>
              <a:t>R1.1. (meta)data are released with a</a:t>
            </a:r>
            <a:r>
              <a:rPr lang="en-US" sz="1200" b="0" u="sng" dirty="0">
                <a:latin typeface="Lato Regular"/>
              </a:rPr>
              <a:t> clear and accessible data usage license</a:t>
            </a:r>
            <a:endParaRPr lang="en-US" sz="1200" b="0" dirty="0">
              <a:latin typeface="Lato Regular"/>
            </a:endParaRPr>
          </a:p>
          <a:p>
            <a:pPr marL="903288" lvl="1" indent="-171450">
              <a:buFont typeface="Arial" panose="020B0604020202020204" pitchFamily="34" charset="0"/>
              <a:buChar char="•"/>
            </a:pPr>
            <a:r>
              <a:rPr lang="en-US" sz="1200" b="0" dirty="0">
                <a:latin typeface="Lato Regular"/>
              </a:rPr>
              <a:t>R1.2. (meta)data are associated with their </a:t>
            </a:r>
            <a:r>
              <a:rPr lang="en-US" sz="1200" b="0" u="sng" dirty="0">
                <a:latin typeface="Lato Regular"/>
              </a:rPr>
              <a:t>provenance</a:t>
            </a:r>
            <a:endParaRPr lang="en-US" sz="1200" b="0" dirty="0">
              <a:latin typeface="Lato Regular"/>
            </a:endParaRPr>
          </a:p>
          <a:p>
            <a:pPr marL="903288" lvl="1" indent="-171450">
              <a:buFont typeface="Arial" panose="020B0604020202020204" pitchFamily="34" charset="0"/>
              <a:buChar char="•"/>
            </a:pPr>
            <a:r>
              <a:rPr lang="en-US" sz="1200" b="0" dirty="0">
                <a:latin typeface="Lato Regular"/>
              </a:rPr>
              <a:t>R1.3. (meta)data </a:t>
            </a:r>
            <a:r>
              <a:rPr lang="en-US" sz="1200" b="0" u="sng" dirty="0">
                <a:latin typeface="Lato Regular"/>
              </a:rPr>
              <a:t>meet domain-relevant community standards</a:t>
            </a:r>
            <a:endParaRPr lang="en-US" sz="1200" b="0" dirty="0">
              <a:latin typeface="Lato Regular"/>
            </a:endParaRPr>
          </a:p>
        </p:txBody>
      </p:sp>
      <p:pic>
        <p:nvPicPr>
          <p:cNvPr id="6" name="Immagine 5">
            <a:extLst>
              <a:ext uri="{FF2B5EF4-FFF2-40B4-BE49-F238E27FC236}">
                <a16:creationId xmlns:a16="http://schemas.microsoft.com/office/drawing/2014/main" id="{449175BC-22DD-4074-B5F1-207B1A0D7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437" y="6056437"/>
            <a:ext cx="1452563" cy="785813"/>
          </a:xfrm>
          <a:prstGeom prst="rect">
            <a:avLst/>
          </a:prstGeom>
        </p:spPr>
      </p:pic>
    </p:spTree>
    <p:extLst>
      <p:ext uri="{BB962C8B-B14F-4D97-AF65-F5344CB8AC3E}">
        <p14:creationId xmlns:p14="http://schemas.microsoft.com/office/powerpoint/2010/main" val="142184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fade">
                                      <p:cBhvr>
                                        <p:cTn id="41" dur="500"/>
                                        <p:tgtEl>
                                          <p:spTgt spid="5">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fade">
                                      <p:cBhvr>
                                        <p:cTn id="46" dur="500"/>
                                        <p:tgtEl>
                                          <p:spTgt spid="5">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animEffect transition="in" filter="fade">
                                      <p:cBhvr>
                                        <p:cTn id="49" dur="500"/>
                                        <p:tgtEl>
                                          <p:spTgt spid="5">
                                            <p:txEl>
                                              <p:pRg st="12" end="1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txEl>
                                              <p:pRg st="13" end="13"/>
                                            </p:txEl>
                                          </p:spTgt>
                                        </p:tgtEl>
                                        <p:attrNameLst>
                                          <p:attrName>style.visibility</p:attrName>
                                        </p:attrNameLst>
                                      </p:cBhvr>
                                      <p:to>
                                        <p:strVal val="visible"/>
                                      </p:to>
                                    </p:set>
                                    <p:animEffect transition="in" filter="fade">
                                      <p:cBhvr>
                                        <p:cTn id="52" dur="500"/>
                                        <p:tgtEl>
                                          <p:spTgt spid="5">
                                            <p:txEl>
                                              <p:pRg st="13" end="13"/>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xEl>
                                              <p:pRg st="14" end="14"/>
                                            </p:txEl>
                                          </p:spTgt>
                                        </p:tgtEl>
                                        <p:attrNameLst>
                                          <p:attrName>style.visibility</p:attrName>
                                        </p:attrNameLst>
                                      </p:cBhvr>
                                      <p:to>
                                        <p:strVal val="visible"/>
                                      </p:to>
                                    </p:set>
                                    <p:animEffect transition="in" filter="fade">
                                      <p:cBhvr>
                                        <p:cTn id="55" dur="500"/>
                                        <p:tgtEl>
                                          <p:spTgt spid="5">
                                            <p:txEl>
                                              <p:pRg st="14" end="1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xEl>
                                              <p:pRg st="15" end="15"/>
                                            </p:txEl>
                                          </p:spTgt>
                                        </p:tgtEl>
                                        <p:attrNameLst>
                                          <p:attrName>style.visibility</p:attrName>
                                        </p:attrNameLst>
                                      </p:cBhvr>
                                      <p:to>
                                        <p:strVal val="visible"/>
                                      </p:to>
                                    </p:set>
                                    <p:animEffect transition="in" filter="fade">
                                      <p:cBhvr>
                                        <p:cTn id="60" dur="500"/>
                                        <p:tgtEl>
                                          <p:spTgt spid="5">
                                            <p:txEl>
                                              <p:pRg st="15" end="15"/>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txEl>
                                              <p:pRg st="16" end="16"/>
                                            </p:txEl>
                                          </p:spTgt>
                                        </p:tgtEl>
                                        <p:attrNameLst>
                                          <p:attrName>style.visibility</p:attrName>
                                        </p:attrNameLst>
                                      </p:cBhvr>
                                      <p:to>
                                        <p:strVal val="visible"/>
                                      </p:to>
                                    </p:set>
                                    <p:animEffect transition="in" filter="fade">
                                      <p:cBhvr>
                                        <p:cTn id="63" dur="500"/>
                                        <p:tgtEl>
                                          <p:spTgt spid="5">
                                            <p:txEl>
                                              <p:pRg st="16" end="16"/>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
                                            <p:txEl>
                                              <p:pRg st="17" end="17"/>
                                            </p:txEl>
                                          </p:spTgt>
                                        </p:tgtEl>
                                        <p:attrNameLst>
                                          <p:attrName>style.visibility</p:attrName>
                                        </p:attrNameLst>
                                      </p:cBhvr>
                                      <p:to>
                                        <p:strVal val="visible"/>
                                      </p:to>
                                    </p:set>
                                    <p:animEffect transition="in" filter="fade">
                                      <p:cBhvr>
                                        <p:cTn id="66" dur="500"/>
                                        <p:tgtEl>
                                          <p:spTgt spid="5">
                                            <p:txEl>
                                              <p:pRg st="17" end="17"/>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
                                            <p:txEl>
                                              <p:pRg st="18" end="18"/>
                                            </p:txEl>
                                          </p:spTgt>
                                        </p:tgtEl>
                                        <p:attrNameLst>
                                          <p:attrName>style.visibility</p:attrName>
                                        </p:attrNameLst>
                                      </p:cBhvr>
                                      <p:to>
                                        <p:strVal val="visible"/>
                                      </p:to>
                                    </p:set>
                                    <p:animEffect transition="in" filter="fade">
                                      <p:cBhvr>
                                        <p:cTn id="69" dur="500"/>
                                        <p:tgtEl>
                                          <p:spTgt spid="5">
                                            <p:txEl>
                                              <p:pRg st="18" end="18"/>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
                                            <p:txEl>
                                              <p:pRg st="19" end="19"/>
                                            </p:txEl>
                                          </p:spTgt>
                                        </p:tgtEl>
                                        <p:attrNameLst>
                                          <p:attrName>style.visibility</p:attrName>
                                        </p:attrNameLst>
                                      </p:cBhvr>
                                      <p:to>
                                        <p:strVal val="visible"/>
                                      </p:to>
                                    </p:set>
                                    <p:animEffect transition="in" filter="fade">
                                      <p:cBhvr>
                                        <p:cTn id="72" dur="500"/>
                                        <p:tgtEl>
                                          <p:spTgt spid="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6856" y="-99392"/>
            <a:ext cx="8229600" cy="1143000"/>
          </a:xfrm>
        </p:spPr>
        <p:txBody>
          <a:bodyPr>
            <a:normAutofit fontScale="90000"/>
          </a:bodyPr>
          <a:lstStyle/>
          <a:p>
            <a:pPr algn="r"/>
            <a:r>
              <a:rPr lang="en-US" sz="3600" dirty="0">
                <a:solidFill>
                  <a:schemeClr val="tx1"/>
                </a:solidFill>
                <a:latin typeface="Lato Regular"/>
                <a:cs typeface="Lato Light"/>
              </a:rPr>
              <a:t>Data as increasingly FAIR Digital Objects</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23</a:t>
            </a:fld>
            <a:endParaRPr lang="it-IT" dirty="0">
              <a:latin typeface="Lato Regular"/>
            </a:endParaRPr>
          </a:p>
        </p:txBody>
      </p:sp>
      <p:pic>
        <p:nvPicPr>
          <p:cNvPr id="5" name="Immagine 4">
            <a:extLst>
              <a:ext uri="{FF2B5EF4-FFF2-40B4-BE49-F238E27FC236}">
                <a16:creationId xmlns:a16="http://schemas.microsoft.com/office/drawing/2014/main" id="{06654382-8680-4EA6-B6BB-D2E984EBB9E2}"/>
              </a:ext>
            </a:extLst>
          </p:cNvPr>
          <p:cNvPicPr>
            <a:picLocks noChangeAspect="1"/>
          </p:cNvPicPr>
          <p:nvPr/>
        </p:nvPicPr>
        <p:blipFill>
          <a:blip r:embed="rId3"/>
          <a:stretch>
            <a:fillRect/>
          </a:stretch>
        </p:blipFill>
        <p:spPr>
          <a:xfrm>
            <a:off x="1013081" y="1216010"/>
            <a:ext cx="7663375" cy="5525358"/>
          </a:xfrm>
          <a:prstGeom prst="rect">
            <a:avLst/>
          </a:prstGeom>
        </p:spPr>
      </p:pic>
      <p:grpSp>
        <p:nvGrpSpPr>
          <p:cNvPr id="3" name="Gruppo 2">
            <a:extLst>
              <a:ext uri="{FF2B5EF4-FFF2-40B4-BE49-F238E27FC236}">
                <a16:creationId xmlns:a16="http://schemas.microsoft.com/office/drawing/2014/main" id="{93447828-DF80-4A47-AADD-069272BEE782}"/>
              </a:ext>
            </a:extLst>
          </p:cNvPr>
          <p:cNvGrpSpPr/>
          <p:nvPr/>
        </p:nvGrpSpPr>
        <p:grpSpPr>
          <a:xfrm>
            <a:off x="6156176" y="4149080"/>
            <a:ext cx="2520280" cy="792088"/>
            <a:chOff x="6156176" y="4149080"/>
            <a:chExt cx="2520280" cy="792088"/>
          </a:xfrm>
        </p:grpSpPr>
        <p:sp>
          <p:nvSpPr>
            <p:cNvPr id="6" name="Rettangolo 5">
              <a:extLst>
                <a:ext uri="{FF2B5EF4-FFF2-40B4-BE49-F238E27FC236}">
                  <a16:creationId xmlns:a16="http://schemas.microsoft.com/office/drawing/2014/main" id="{C46902DB-D630-4E64-B72A-966C5B0C0F2E}"/>
                </a:ext>
              </a:extLst>
            </p:cNvPr>
            <p:cNvSpPr/>
            <p:nvPr/>
          </p:nvSpPr>
          <p:spPr>
            <a:xfrm>
              <a:off x="6876256" y="4149080"/>
              <a:ext cx="1800200" cy="3600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9597A119-937A-4297-9BF0-02BB946E7FAE}"/>
                </a:ext>
              </a:extLst>
            </p:cNvPr>
            <p:cNvSpPr/>
            <p:nvPr/>
          </p:nvSpPr>
          <p:spPr>
            <a:xfrm>
              <a:off x="6156176" y="4509120"/>
              <a:ext cx="648072" cy="4320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CasellaDiTesto 7">
            <a:extLst>
              <a:ext uri="{FF2B5EF4-FFF2-40B4-BE49-F238E27FC236}">
                <a16:creationId xmlns:a16="http://schemas.microsoft.com/office/drawing/2014/main" id="{362D7B82-5985-4A54-988C-DE51E4753977}"/>
              </a:ext>
            </a:extLst>
          </p:cNvPr>
          <p:cNvSpPr txBox="1"/>
          <p:nvPr/>
        </p:nvSpPr>
        <p:spPr>
          <a:xfrm rot="21069963">
            <a:off x="1219553" y="3217348"/>
            <a:ext cx="6968615" cy="954107"/>
          </a:xfrm>
          <a:prstGeom prst="rect">
            <a:avLst/>
          </a:prstGeom>
          <a:solidFill>
            <a:schemeClr val="bg1"/>
          </a:solidFill>
          <a:ln w="38100">
            <a:solidFill>
              <a:srgbClr val="11542A"/>
            </a:solidFill>
          </a:ln>
        </p:spPr>
        <p:txBody>
          <a:bodyPr wrap="square" rtlCol="0">
            <a:spAutoFit/>
          </a:bodyPr>
          <a:lstStyle/>
          <a:p>
            <a:pPr algn="ctr">
              <a:buSzPct val="120000"/>
            </a:pPr>
            <a:r>
              <a:rPr lang="it-IT" sz="2800" b="1" dirty="0">
                <a:solidFill>
                  <a:srgbClr val="13643A"/>
                </a:solidFill>
                <a:latin typeface="Lato Regular"/>
              </a:rPr>
              <a:t>Research data </a:t>
            </a:r>
            <a:r>
              <a:rPr lang="it-IT" sz="2800" b="1" dirty="0" err="1">
                <a:solidFill>
                  <a:srgbClr val="13643A"/>
                </a:solidFill>
                <a:latin typeface="Lato Regular"/>
              </a:rPr>
              <a:t>should</a:t>
            </a:r>
            <a:r>
              <a:rPr lang="it-IT" sz="2800" b="1" dirty="0">
                <a:solidFill>
                  <a:srgbClr val="13643A"/>
                </a:solidFill>
                <a:latin typeface="Lato Regular"/>
              </a:rPr>
              <a:t> be </a:t>
            </a:r>
            <a:r>
              <a:rPr lang="it-IT" sz="2800" b="1" dirty="0" err="1">
                <a:solidFill>
                  <a:srgbClr val="13643A"/>
                </a:solidFill>
                <a:latin typeface="Lato Regular"/>
              </a:rPr>
              <a:t>as</a:t>
            </a:r>
            <a:r>
              <a:rPr lang="it-IT" sz="2800" b="1" dirty="0">
                <a:solidFill>
                  <a:srgbClr val="13643A"/>
                </a:solidFill>
                <a:latin typeface="Lato Regular"/>
              </a:rPr>
              <a:t> open </a:t>
            </a:r>
            <a:r>
              <a:rPr lang="it-IT" sz="2800" b="1" dirty="0" err="1">
                <a:solidFill>
                  <a:srgbClr val="13643A"/>
                </a:solidFill>
                <a:latin typeface="Lato Regular"/>
              </a:rPr>
              <a:t>as</a:t>
            </a:r>
            <a:r>
              <a:rPr lang="it-IT" sz="2800" b="1" dirty="0">
                <a:solidFill>
                  <a:srgbClr val="13643A"/>
                </a:solidFill>
                <a:latin typeface="Lato Regular"/>
              </a:rPr>
              <a:t> </a:t>
            </a:r>
            <a:r>
              <a:rPr lang="it-IT" sz="2800" b="1" dirty="0" err="1">
                <a:solidFill>
                  <a:srgbClr val="13643A"/>
                </a:solidFill>
                <a:latin typeface="Lato Regular"/>
              </a:rPr>
              <a:t>possible</a:t>
            </a:r>
            <a:r>
              <a:rPr lang="it-IT" sz="2800" b="1" dirty="0">
                <a:solidFill>
                  <a:srgbClr val="13643A"/>
                </a:solidFill>
                <a:latin typeface="Lato Regular"/>
              </a:rPr>
              <a:t> and </a:t>
            </a:r>
            <a:r>
              <a:rPr lang="it-IT" sz="2800" b="1" dirty="0" err="1">
                <a:solidFill>
                  <a:srgbClr val="13643A"/>
                </a:solidFill>
                <a:latin typeface="Lato Regular"/>
              </a:rPr>
              <a:t>as</a:t>
            </a:r>
            <a:r>
              <a:rPr lang="it-IT" sz="2800" b="1" dirty="0">
                <a:solidFill>
                  <a:srgbClr val="13643A"/>
                </a:solidFill>
                <a:latin typeface="Lato Regular"/>
              </a:rPr>
              <a:t> </a:t>
            </a:r>
            <a:r>
              <a:rPr lang="it-IT" sz="2800" b="1" dirty="0" err="1">
                <a:solidFill>
                  <a:srgbClr val="13643A"/>
                </a:solidFill>
                <a:latin typeface="Lato Regular"/>
              </a:rPr>
              <a:t>closed</a:t>
            </a:r>
            <a:r>
              <a:rPr lang="it-IT" sz="2800" b="1" dirty="0">
                <a:solidFill>
                  <a:srgbClr val="13643A"/>
                </a:solidFill>
                <a:latin typeface="Lato Regular"/>
              </a:rPr>
              <a:t> </a:t>
            </a:r>
            <a:r>
              <a:rPr lang="it-IT" sz="2800" b="1" dirty="0" err="1">
                <a:solidFill>
                  <a:srgbClr val="13643A"/>
                </a:solidFill>
                <a:latin typeface="Lato Regular"/>
              </a:rPr>
              <a:t>as</a:t>
            </a:r>
            <a:r>
              <a:rPr lang="it-IT" sz="2800" b="1" dirty="0">
                <a:solidFill>
                  <a:srgbClr val="13643A"/>
                </a:solidFill>
                <a:latin typeface="Lato Regular"/>
              </a:rPr>
              <a:t> </a:t>
            </a:r>
            <a:r>
              <a:rPr lang="it-IT" sz="2800" b="1" dirty="0" err="1">
                <a:solidFill>
                  <a:srgbClr val="13643A"/>
                </a:solidFill>
                <a:latin typeface="Lato Regular"/>
              </a:rPr>
              <a:t>necessary</a:t>
            </a:r>
            <a:endParaRPr lang="it-IT" sz="2800" b="1" dirty="0">
              <a:solidFill>
                <a:srgbClr val="13643A"/>
              </a:solidFill>
              <a:latin typeface="Lato Regular"/>
            </a:endParaRPr>
          </a:p>
        </p:txBody>
      </p:sp>
    </p:spTree>
    <p:extLst>
      <p:ext uri="{BB962C8B-B14F-4D97-AF65-F5344CB8AC3E}">
        <p14:creationId xmlns:p14="http://schemas.microsoft.com/office/powerpoint/2010/main" val="2412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8864" y="-90264"/>
            <a:ext cx="8229600" cy="1143000"/>
          </a:xfrm>
        </p:spPr>
        <p:txBody>
          <a:bodyPr>
            <a:normAutofit/>
          </a:bodyPr>
          <a:lstStyle/>
          <a:p>
            <a:pPr algn="r"/>
            <a:r>
              <a:rPr lang="en-GB" sz="3600" dirty="0">
                <a:solidFill>
                  <a:schemeClr val="tx1"/>
                </a:solidFill>
                <a:latin typeface="Lato Regular"/>
                <a:cs typeface="Lato Light"/>
              </a:rPr>
              <a:t>The Knowledge Workflow </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24</a:t>
            </a:fld>
            <a:endParaRPr lang="it-IT" dirty="0">
              <a:latin typeface="Lato Regular"/>
            </a:endParaRPr>
          </a:p>
        </p:txBody>
      </p:sp>
      <p:pic>
        <p:nvPicPr>
          <p:cNvPr id="3" name="Immagine 2">
            <a:extLst>
              <a:ext uri="{FF2B5EF4-FFF2-40B4-BE49-F238E27FC236}">
                <a16:creationId xmlns:a16="http://schemas.microsoft.com/office/drawing/2014/main" id="{7812C921-D689-4EDD-B1DD-82720BB58AE0}"/>
              </a:ext>
            </a:extLst>
          </p:cNvPr>
          <p:cNvPicPr>
            <a:picLocks noChangeAspect="1"/>
          </p:cNvPicPr>
          <p:nvPr/>
        </p:nvPicPr>
        <p:blipFill>
          <a:blip r:embed="rId3"/>
          <a:stretch>
            <a:fillRect/>
          </a:stretch>
        </p:blipFill>
        <p:spPr>
          <a:xfrm>
            <a:off x="1835696" y="1227726"/>
            <a:ext cx="5489032" cy="5585650"/>
          </a:xfrm>
          <a:prstGeom prst="rect">
            <a:avLst/>
          </a:prstGeom>
        </p:spPr>
      </p:pic>
    </p:spTree>
    <p:extLst>
      <p:ext uri="{BB962C8B-B14F-4D97-AF65-F5344CB8AC3E}">
        <p14:creationId xmlns:p14="http://schemas.microsoft.com/office/powerpoint/2010/main" val="201451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4C8500E-9F79-4DC8-B541-D101924A8096}"/>
              </a:ext>
            </a:extLst>
          </p:cNvPr>
          <p:cNvPicPr>
            <a:picLocks noChangeAspect="1"/>
          </p:cNvPicPr>
          <p:nvPr/>
        </p:nvPicPr>
        <p:blipFill>
          <a:blip r:embed="rId3"/>
          <a:stretch>
            <a:fillRect/>
          </a:stretch>
        </p:blipFill>
        <p:spPr>
          <a:xfrm>
            <a:off x="36512" y="2780928"/>
            <a:ext cx="9144000" cy="3105681"/>
          </a:xfrm>
          <a:prstGeom prst="rect">
            <a:avLst/>
          </a:prstGeom>
        </p:spPr>
      </p:pic>
      <p:sp>
        <p:nvSpPr>
          <p:cNvPr id="2" name="Titolo 1"/>
          <p:cNvSpPr>
            <a:spLocks noGrp="1"/>
          </p:cNvSpPr>
          <p:nvPr>
            <p:ph type="title"/>
          </p:nvPr>
        </p:nvSpPr>
        <p:spPr>
          <a:xfrm>
            <a:off x="446856" y="-99392"/>
            <a:ext cx="8229600" cy="1143000"/>
          </a:xfrm>
        </p:spPr>
        <p:txBody>
          <a:bodyPr>
            <a:normAutofit/>
          </a:bodyPr>
          <a:lstStyle/>
          <a:p>
            <a:pPr algn="r"/>
            <a:r>
              <a:rPr lang="en-GB" sz="3600" dirty="0">
                <a:solidFill>
                  <a:schemeClr val="tx1"/>
                </a:solidFill>
                <a:latin typeface="Lato Regular"/>
                <a:cs typeface="Lato Light"/>
              </a:rPr>
              <a:t>“5 stars” Open Data</a:t>
            </a:r>
            <a:br>
              <a:rPr lang="en-GB" sz="3600" dirty="0">
                <a:solidFill>
                  <a:schemeClr val="tx1"/>
                </a:solidFill>
                <a:latin typeface="Lato Regular"/>
                <a:cs typeface="Lato Light"/>
              </a:rPr>
            </a:br>
            <a:r>
              <a:rPr lang="en-GB" sz="2400" dirty="0">
                <a:solidFill>
                  <a:schemeClr val="tx1"/>
                </a:solidFill>
                <a:latin typeface="Lato Regular"/>
                <a:cs typeface="Lato Light"/>
              </a:rPr>
              <a:t>(http://5stardata.info)</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25</a:t>
            </a:fld>
            <a:endParaRPr lang="it-IT" dirty="0">
              <a:latin typeface="Lato Regular"/>
            </a:endParaRPr>
          </a:p>
        </p:txBody>
      </p:sp>
      <p:pic>
        <p:nvPicPr>
          <p:cNvPr id="5" name="Immagine 4">
            <a:extLst>
              <a:ext uri="{FF2B5EF4-FFF2-40B4-BE49-F238E27FC236}">
                <a16:creationId xmlns:a16="http://schemas.microsoft.com/office/drawing/2014/main" id="{85FC8065-B132-4823-A2C3-99FABCD985AE}"/>
              </a:ext>
            </a:extLst>
          </p:cNvPr>
          <p:cNvPicPr>
            <a:picLocks noChangeAspect="1"/>
          </p:cNvPicPr>
          <p:nvPr/>
        </p:nvPicPr>
        <p:blipFill>
          <a:blip r:embed="rId4"/>
          <a:stretch>
            <a:fillRect/>
          </a:stretch>
        </p:blipFill>
        <p:spPr>
          <a:xfrm>
            <a:off x="7341357" y="1231067"/>
            <a:ext cx="1623131" cy="1080120"/>
          </a:xfrm>
          <a:prstGeom prst="rect">
            <a:avLst/>
          </a:prstGeom>
        </p:spPr>
      </p:pic>
      <p:pic>
        <p:nvPicPr>
          <p:cNvPr id="6" name="Immagine 5">
            <a:extLst>
              <a:ext uri="{FF2B5EF4-FFF2-40B4-BE49-F238E27FC236}">
                <a16:creationId xmlns:a16="http://schemas.microsoft.com/office/drawing/2014/main" id="{EC37DF05-E4B8-41AB-94C8-9C72E4A537CA}"/>
              </a:ext>
            </a:extLst>
          </p:cNvPr>
          <p:cNvPicPr>
            <a:picLocks noChangeAspect="1"/>
          </p:cNvPicPr>
          <p:nvPr/>
        </p:nvPicPr>
        <p:blipFill>
          <a:blip r:embed="rId5"/>
          <a:stretch>
            <a:fillRect/>
          </a:stretch>
        </p:blipFill>
        <p:spPr>
          <a:xfrm>
            <a:off x="185725" y="1339079"/>
            <a:ext cx="1944216" cy="1944216"/>
          </a:xfrm>
          <a:prstGeom prst="rect">
            <a:avLst/>
          </a:prstGeom>
        </p:spPr>
      </p:pic>
    </p:spTree>
    <p:extLst>
      <p:ext uri="{BB962C8B-B14F-4D97-AF65-F5344CB8AC3E}">
        <p14:creationId xmlns:p14="http://schemas.microsoft.com/office/powerpoint/2010/main" val="419127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26</a:t>
            </a:fld>
            <a:endParaRPr lang="it-IT" dirty="0">
              <a:latin typeface="Lato Regular"/>
            </a:endParaRPr>
          </a:p>
        </p:txBody>
      </p:sp>
      <p:sp>
        <p:nvSpPr>
          <p:cNvPr id="6" name="Titolo 1">
            <a:extLst>
              <a:ext uri="{FF2B5EF4-FFF2-40B4-BE49-F238E27FC236}">
                <a16:creationId xmlns:a16="http://schemas.microsoft.com/office/drawing/2014/main" id="{BD4D408F-D78A-408C-9E7F-B0E9696AD0C1}"/>
              </a:ext>
            </a:extLst>
          </p:cNvPr>
          <p:cNvSpPr>
            <a:spLocks noGrp="1"/>
          </p:cNvSpPr>
          <p:nvPr>
            <p:ph type="title"/>
          </p:nvPr>
        </p:nvSpPr>
        <p:spPr>
          <a:xfrm>
            <a:off x="-2628800" y="-315416"/>
            <a:ext cx="8229600" cy="1143000"/>
          </a:xfrm>
        </p:spPr>
        <p:txBody>
          <a:bodyPr>
            <a:normAutofit/>
          </a:bodyPr>
          <a:lstStyle/>
          <a:p>
            <a:pPr algn="r"/>
            <a:r>
              <a:rPr lang="it-IT" sz="3600" dirty="0">
                <a:solidFill>
                  <a:schemeClr val="tx1"/>
                </a:solidFill>
                <a:latin typeface="Lato Regular"/>
              </a:rPr>
              <a:t>Linked Data and the        </a:t>
            </a:r>
          </a:p>
        </p:txBody>
      </p:sp>
      <p:pic>
        <p:nvPicPr>
          <p:cNvPr id="7" name="Immagine 6">
            <a:extLst>
              <a:ext uri="{FF2B5EF4-FFF2-40B4-BE49-F238E27FC236}">
                <a16:creationId xmlns:a16="http://schemas.microsoft.com/office/drawing/2014/main" id="{88A70343-1CA3-47C1-96C5-7E6E2569B16C}"/>
              </a:ext>
            </a:extLst>
          </p:cNvPr>
          <p:cNvPicPr>
            <a:picLocks noChangeAspect="1"/>
          </p:cNvPicPr>
          <p:nvPr/>
        </p:nvPicPr>
        <p:blipFill>
          <a:blip r:embed="rId3"/>
          <a:stretch>
            <a:fillRect/>
          </a:stretch>
        </p:blipFill>
        <p:spPr>
          <a:xfrm>
            <a:off x="5724128" y="241209"/>
            <a:ext cx="2865118" cy="571500"/>
          </a:xfrm>
          <a:prstGeom prst="rect">
            <a:avLst/>
          </a:prstGeom>
        </p:spPr>
      </p:pic>
      <p:pic>
        <p:nvPicPr>
          <p:cNvPr id="8" name="Immagine 7">
            <a:extLst>
              <a:ext uri="{FF2B5EF4-FFF2-40B4-BE49-F238E27FC236}">
                <a16:creationId xmlns:a16="http://schemas.microsoft.com/office/drawing/2014/main" id="{5A8E8293-8676-47BC-A419-4CBE1DAC7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17" y="980728"/>
            <a:ext cx="3857143" cy="3828571"/>
          </a:xfrm>
          <a:prstGeom prst="rect">
            <a:avLst/>
          </a:prstGeom>
        </p:spPr>
      </p:pic>
      <p:sp>
        <p:nvSpPr>
          <p:cNvPr id="9" name="CasellaDiTesto 8">
            <a:extLst>
              <a:ext uri="{FF2B5EF4-FFF2-40B4-BE49-F238E27FC236}">
                <a16:creationId xmlns:a16="http://schemas.microsoft.com/office/drawing/2014/main" id="{AA3A7FA9-47C7-4CEA-A1C8-E9FA4F257941}"/>
              </a:ext>
            </a:extLst>
          </p:cNvPr>
          <p:cNvSpPr txBox="1"/>
          <p:nvPr/>
        </p:nvSpPr>
        <p:spPr>
          <a:xfrm>
            <a:off x="187525" y="4869160"/>
            <a:ext cx="3300467" cy="1938992"/>
          </a:xfrm>
          <a:prstGeom prst="rect">
            <a:avLst/>
          </a:prstGeom>
          <a:solidFill>
            <a:schemeClr val="bg1"/>
          </a:solidFill>
          <a:ln w="38100">
            <a:solidFill>
              <a:srgbClr val="11542A"/>
            </a:solidFill>
          </a:ln>
        </p:spPr>
        <p:txBody>
          <a:bodyPr wrap="square" rtlCol="0">
            <a:spAutoFit/>
          </a:bodyPr>
          <a:lstStyle/>
          <a:p>
            <a:pPr marL="342900" indent="-342900">
              <a:buSzPct val="120000"/>
              <a:buFontTx/>
              <a:buChar char="→"/>
            </a:pPr>
            <a:r>
              <a:rPr lang="it-IT" sz="2000" b="1" dirty="0" err="1">
                <a:solidFill>
                  <a:srgbClr val="13643A"/>
                </a:solidFill>
                <a:latin typeface="Lato Regular"/>
              </a:rPr>
              <a:t>Enrich</a:t>
            </a:r>
            <a:r>
              <a:rPr lang="it-IT" sz="2000" b="1" dirty="0">
                <a:solidFill>
                  <a:srgbClr val="13643A"/>
                </a:solidFill>
                <a:latin typeface="Lato Regular"/>
              </a:rPr>
              <a:t> (meta)data</a:t>
            </a:r>
          </a:p>
          <a:p>
            <a:pPr marL="342900" indent="-342900">
              <a:buSzPct val="120000"/>
              <a:buFontTx/>
              <a:buChar char="→"/>
            </a:pPr>
            <a:r>
              <a:rPr lang="it-IT" sz="2000" b="1" dirty="0" err="1">
                <a:solidFill>
                  <a:srgbClr val="13643A"/>
                </a:solidFill>
                <a:latin typeface="Lato Regular"/>
              </a:rPr>
              <a:t>Make</a:t>
            </a:r>
            <a:r>
              <a:rPr lang="it-IT" sz="2000" b="1" dirty="0">
                <a:solidFill>
                  <a:srgbClr val="13643A"/>
                </a:solidFill>
                <a:latin typeface="Lato Regular"/>
              </a:rPr>
              <a:t> </a:t>
            </a:r>
            <a:r>
              <a:rPr lang="it-IT" sz="2000" b="1" dirty="0" err="1">
                <a:solidFill>
                  <a:srgbClr val="13643A"/>
                </a:solidFill>
                <a:latin typeface="Lato Regular"/>
              </a:rPr>
              <a:t>knowledge</a:t>
            </a:r>
            <a:r>
              <a:rPr lang="it-IT" sz="2000" b="1" dirty="0">
                <a:solidFill>
                  <a:srgbClr val="13643A"/>
                </a:solidFill>
                <a:latin typeface="Lato Regular"/>
              </a:rPr>
              <a:t> </a:t>
            </a:r>
            <a:r>
              <a:rPr lang="it-IT" sz="2000" b="1" dirty="0" err="1">
                <a:solidFill>
                  <a:srgbClr val="13643A"/>
                </a:solidFill>
                <a:latin typeface="Lato Regular"/>
              </a:rPr>
              <a:t>searchable</a:t>
            </a:r>
            <a:endParaRPr lang="it-IT" sz="2000" b="1" dirty="0">
              <a:solidFill>
                <a:srgbClr val="13643A"/>
              </a:solidFill>
              <a:latin typeface="Lato Regular"/>
            </a:endParaRPr>
          </a:p>
          <a:p>
            <a:pPr marL="342900" indent="-342900">
              <a:buSzPct val="120000"/>
              <a:buFontTx/>
              <a:buChar char="→"/>
            </a:pPr>
            <a:r>
              <a:rPr lang="it-IT" sz="2000" b="1" dirty="0" err="1">
                <a:solidFill>
                  <a:srgbClr val="13643A"/>
                </a:solidFill>
                <a:latin typeface="Lato Regular"/>
              </a:rPr>
              <a:t>Make</a:t>
            </a:r>
            <a:r>
              <a:rPr lang="it-IT" sz="2000" b="1" dirty="0">
                <a:solidFill>
                  <a:srgbClr val="13643A"/>
                </a:solidFill>
                <a:latin typeface="Lato Regular"/>
              </a:rPr>
              <a:t> new </a:t>
            </a:r>
            <a:r>
              <a:rPr lang="it-IT" sz="2000" b="1" dirty="0" err="1">
                <a:solidFill>
                  <a:srgbClr val="13643A"/>
                </a:solidFill>
                <a:latin typeface="Lato Regular"/>
              </a:rPr>
              <a:t>knowledge</a:t>
            </a:r>
            <a:r>
              <a:rPr lang="it-IT" sz="2000" b="1" dirty="0">
                <a:solidFill>
                  <a:srgbClr val="13643A"/>
                </a:solidFill>
                <a:latin typeface="Lato Regular"/>
              </a:rPr>
              <a:t> </a:t>
            </a:r>
            <a:r>
              <a:rPr lang="it-IT" sz="2000" b="1" dirty="0" err="1">
                <a:solidFill>
                  <a:srgbClr val="13643A"/>
                </a:solidFill>
                <a:latin typeface="Lato Regular"/>
              </a:rPr>
              <a:t>discoverable</a:t>
            </a:r>
            <a:r>
              <a:rPr lang="it-IT" sz="2000" b="1" dirty="0">
                <a:solidFill>
                  <a:srgbClr val="13643A"/>
                </a:solidFill>
                <a:latin typeface="Lato Regular"/>
              </a:rPr>
              <a:t> and </a:t>
            </a:r>
            <a:r>
              <a:rPr lang="it-IT" sz="2000" b="1" dirty="0" err="1">
                <a:solidFill>
                  <a:srgbClr val="13643A"/>
                </a:solidFill>
                <a:latin typeface="Lato Regular"/>
              </a:rPr>
              <a:t>findable</a:t>
            </a:r>
            <a:endParaRPr lang="it-IT" sz="2000" b="1" dirty="0">
              <a:solidFill>
                <a:srgbClr val="13643A"/>
              </a:solidFill>
              <a:latin typeface="Lato Regular"/>
            </a:endParaRPr>
          </a:p>
        </p:txBody>
      </p:sp>
      <p:pic>
        <p:nvPicPr>
          <p:cNvPr id="10" name="Immagine 9">
            <a:extLst>
              <a:ext uri="{FF2B5EF4-FFF2-40B4-BE49-F238E27FC236}">
                <a16:creationId xmlns:a16="http://schemas.microsoft.com/office/drawing/2014/main" id="{BB61E67B-6341-419C-86BF-7524962EB355}"/>
              </a:ext>
            </a:extLst>
          </p:cNvPr>
          <p:cNvPicPr>
            <a:picLocks noChangeAspect="1"/>
          </p:cNvPicPr>
          <p:nvPr/>
        </p:nvPicPr>
        <p:blipFill>
          <a:blip r:embed="rId5"/>
          <a:stretch>
            <a:fillRect/>
          </a:stretch>
        </p:blipFill>
        <p:spPr>
          <a:xfrm>
            <a:off x="3996204" y="3182815"/>
            <a:ext cx="5171123" cy="3213387"/>
          </a:xfrm>
          <a:prstGeom prst="rect">
            <a:avLst/>
          </a:prstGeom>
        </p:spPr>
      </p:pic>
      <p:sp>
        <p:nvSpPr>
          <p:cNvPr id="11" name="Rettangolo 10">
            <a:extLst>
              <a:ext uri="{FF2B5EF4-FFF2-40B4-BE49-F238E27FC236}">
                <a16:creationId xmlns:a16="http://schemas.microsoft.com/office/drawing/2014/main" id="{9852CEFB-F867-4ABD-A07C-CD001171A71F}"/>
              </a:ext>
            </a:extLst>
          </p:cNvPr>
          <p:cNvSpPr/>
          <p:nvPr/>
        </p:nvSpPr>
        <p:spPr>
          <a:xfrm>
            <a:off x="90987" y="3553027"/>
            <a:ext cx="3500352" cy="380029"/>
          </a:xfrm>
          <a:prstGeom prst="rect">
            <a:avLst/>
          </a:prstGeom>
          <a:noFill/>
          <a:ln w="635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AE9AF351-6839-4C1E-B194-ACEE17026B0E}"/>
              </a:ext>
            </a:extLst>
          </p:cNvPr>
          <p:cNvSpPr/>
          <p:nvPr/>
        </p:nvSpPr>
        <p:spPr>
          <a:xfrm>
            <a:off x="994611" y="2726858"/>
            <a:ext cx="1235242" cy="380029"/>
          </a:xfrm>
          <a:prstGeom prst="rect">
            <a:avLst/>
          </a:prstGeom>
          <a:noFill/>
          <a:ln w="635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E971C00C-E1B6-4D39-8150-5D1FB24061D2}"/>
              </a:ext>
            </a:extLst>
          </p:cNvPr>
          <p:cNvSpPr/>
          <p:nvPr/>
        </p:nvSpPr>
        <p:spPr>
          <a:xfrm>
            <a:off x="125518" y="2717466"/>
            <a:ext cx="869094" cy="835561"/>
          </a:xfrm>
          <a:prstGeom prst="rect">
            <a:avLst/>
          </a:prstGeom>
          <a:noFill/>
          <a:ln w="635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16C3FAA-E579-4377-9A92-9EEA3C764ACA}"/>
              </a:ext>
            </a:extLst>
          </p:cNvPr>
          <p:cNvPicPr>
            <a:picLocks noChangeAspect="1"/>
          </p:cNvPicPr>
          <p:nvPr/>
        </p:nvPicPr>
        <p:blipFill>
          <a:blip r:embed="rId6"/>
          <a:stretch>
            <a:fillRect/>
          </a:stretch>
        </p:blipFill>
        <p:spPr>
          <a:xfrm>
            <a:off x="5410200" y="1268760"/>
            <a:ext cx="3376053" cy="2086381"/>
          </a:xfrm>
          <a:prstGeom prst="rect">
            <a:avLst/>
          </a:prstGeom>
        </p:spPr>
      </p:pic>
      <p:pic>
        <p:nvPicPr>
          <p:cNvPr id="15" name="Immagine 14">
            <a:extLst>
              <a:ext uri="{FF2B5EF4-FFF2-40B4-BE49-F238E27FC236}">
                <a16:creationId xmlns:a16="http://schemas.microsoft.com/office/drawing/2014/main" id="{F6F1CCC0-86E4-486D-86F3-775AB20A3B71}"/>
              </a:ext>
            </a:extLst>
          </p:cNvPr>
          <p:cNvPicPr>
            <a:picLocks noChangeAspect="1"/>
          </p:cNvPicPr>
          <p:nvPr/>
        </p:nvPicPr>
        <p:blipFill>
          <a:blip r:embed="rId7"/>
          <a:stretch>
            <a:fillRect/>
          </a:stretch>
        </p:blipFill>
        <p:spPr>
          <a:xfrm>
            <a:off x="3758886" y="5179620"/>
            <a:ext cx="2499003" cy="1627663"/>
          </a:xfrm>
          <a:prstGeom prst="rect">
            <a:avLst/>
          </a:prstGeom>
        </p:spPr>
      </p:pic>
    </p:spTree>
    <p:extLst>
      <p:ext uri="{BB962C8B-B14F-4D97-AF65-F5344CB8AC3E}">
        <p14:creationId xmlns:p14="http://schemas.microsoft.com/office/powerpoint/2010/main" val="347187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36C8EE-1BF5-4267-8E0B-58E1C8C88D70}"/>
              </a:ext>
            </a:extLst>
          </p:cNvPr>
          <p:cNvPicPr>
            <a:picLocks noChangeAspect="1"/>
          </p:cNvPicPr>
          <p:nvPr/>
        </p:nvPicPr>
        <p:blipFill>
          <a:blip r:embed="rId3"/>
          <a:stretch>
            <a:fillRect/>
          </a:stretch>
        </p:blipFill>
        <p:spPr>
          <a:xfrm>
            <a:off x="591145" y="1247539"/>
            <a:ext cx="7961709" cy="4957820"/>
          </a:xfrm>
          <a:prstGeom prst="rect">
            <a:avLst/>
          </a:prstGeom>
        </p:spPr>
      </p:pic>
      <p:pic>
        <p:nvPicPr>
          <p:cNvPr id="3" name="Immagine 2">
            <a:extLst>
              <a:ext uri="{FF2B5EF4-FFF2-40B4-BE49-F238E27FC236}">
                <a16:creationId xmlns:a16="http://schemas.microsoft.com/office/drawing/2014/main" id="{FACFC997-657D-4F80-9B52-912D5F37E9F3}"/>
              </a:ext>
            </a:extLst>
          </p:cNvPr>
          <p:cNvPicPr>
            <a:picLocks noChangeAspect="1"/>
          </p:cNvPicPr>
          <p:nvPr/>
        </p:nvPicPr>
        <p:blipFill>
          <a:blip r:embed="rId4"/>
          <a:stretch>
            <a:fillRect/>
          </a:stretch>
        </p:blipFill>
        <p:spPr>
          <a:xfrm>
            <a:off x="57894" y="1212290"/>
            <a:ext cx="9077843" cy="5028319"/>
          </a:xfrm>
          <a:prstGeom prst="rect">
            <a:avLst/>
          </a:prstGeom>
        </p:spPr>
      </p:pic>
      <p:sp>
        <p:nvSpPr>
          <p:cNvPr id="2" name="Titolo 1"/>
          <p:cNvSpPr>
            <a:spLocks noGrp="1"/>
          </p:cNvSpPr>
          <p:nvPr>
            <p:ph type="title"/>
          </p:nvPr>
        </p:nvSpPr>
        <p:spPr>
          <a:xfrm>
            <a:off x="518864" y="-90264"/>
            <a:ext cx="8229600" cy="1143000"/>
          </a:xfrm>
        </p:spPr>
        <p:txBody>
          <a:bodyPr>
            <a:normAutofit/>
          </a:bodyPr>
          <a:lstStyle/>
          <a:p>
            <a:pPr algn="r"/>
            <a:r>
              <a:rPr lang="en-GB" sz="3600" dirty="0">
                <a:solidFill>
                  <a:schemeClr val="tx1"/>
                </a:solidFill>
                <a:latin typeface="Lato Regular"/>
                <a:cs typeface="Lato Light"/>
              </a:rPr>
              <a:t>The Knowledge “</a:t>
            </a:r>
            <a:r>
              <a:rPr lang="en-GB" sz="3600" dirty="0" err="1">
                <a:solidFill>
                  <a:schemeClr val="tx1"/>
                </a:solidFill>
                <a:latin typeface="Lato Regular"/>
                <a:cs typeface="Lato Light"/>
              </a:rPr>
              <a:t>Nexi</a:t>
            </a:r>
            <a:r>
              <a:rPr lang="en-GB" sz="3600" dirty="0">
                <a:solidFill>
                  <a:schemeClr val="tx1"/>
                </a:solidFill>
                <a:latin typeface="Lato Regular"/>
                <a:cs typeface="Lato Light"/>
              </a:rPr>
              <a:t>”</a:t>
            </a:r>
            <a:br>
              <a:rPr lang="en-GB" sz="3600" dirty="0">
                <a:solidFill>
                  <a:schemeClr val="tx1"/>
                </a:solidFill>
                <a:latin typeface="Lato Regular"/>
                <a:cs typeface="Lato Light"/>
              </a:rPr>
            </a:br>
            <a:r>
              <a:rPr lang="en-GB" sz="2400" dirty="0">
                <a:solidFill>
                  <a:schemeClr val="tx1"/>
                </a:solidFill>
                <a:latin typeface="Lato Regular"/>
                <a:cs typeface="Lato Light"/>
              </a:rPr>
              <a:t>(to enable a Knowledge Infrastructure)</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27</a:t>
            </a:fld>
            <a:endParaRPr lang="it-IT" dirty="0">
              <a:latin typeface="Lato Regular"/>
            </a:endParaRPr>
          </a:p>
        </p:txBody>
      </p:sp>
    </p:spTree>
    <p:extLst>
      <p:ext uri="{BB962C8B-B14F-4D97-AF65-F5344CB8AC3E}">
        <p14:creationId xmlns:p14="http://schemas.microsoft.com/office/powerpoint/2010/main" val="6967426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99392"/>
            <a:ext cx="8229600" cy="1143000"/>
          </a:xfrm>
        </p:spPr>
        <p:txBody>
          <a:bodyPr>
            <a:normAutofit/>
          </a:bodyPr>
          <a:lstStyle/>
          <a:p>
            <a:pPr algn="r"/>
            <a:r>
              <a:rPr lang="nn-NO" sz="3600" dirty="0">
                <a:solidFill>
                  <a:schemeClr val="tx1"/>
                </a:solidFill>
                <a:latin typeface="Lato Regular"/>
                <a:cs typeface="Lato Light"/>
              </a:rPr>
              <a:t>CERN Open Data Portal</a:t>
            </a:r>
            <a:br>
              <a:rPr lang="nn-NO" sz="3600" dirty="0">
                <a:solidFill>
                  <a:schemeClr val="tx1"/>
                </a:solidFill>
                <a:latin typeface="Lato Regular"/>
                <a:cs typeface="Lato Light"/>
              </a:rPr>
            </a:br>
            <a:r>
              <a:rPr lang="nn-NO" sz="2200" dirty="0">
                <a:solidFill>
                  <a:schemeClr val="tx1"/>
                </a:solidFill>
                <a:latin typeface="Lato Regular"/>
                <a:cs typeface="Lato Light"/>
              </a:rPr>
              <a:t>(http://opendata.cern.ch/) </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28</a:t>
            </a:fld>
            <a:endParaRPr lang="it-IT" dirty="0">
              <a:latin typeface="Lato Regular"/>
            </a:endParaRPr>
          </a:p>
        </p:txBody>
      </p:sp>
      <p:pic>
        <p:nvPicPr>
          <p:cNvPr id="5" name="Immagine 4">
            <a:extLst>
              <a:ext uri="{FF2B5EF4-FFF2-40B4-BE49-F238E27FC236}">
                <a16:creationId xmlns:a16="http://schemas.microsoft.com/office/drawing/2014/main" id="{F9DBDE77-D659-4880-ABF6-34CDE920C0BA}"/>
              </a:ext>
            </a:extLst>
          </p:cNvPr>
          <p:cNvPicPr>
            <a:picLocks noChangeAspect="1"/>
          </p:cNvPicPr>
          <p:nvPr/>
        </p:nvPicPr>
        <p:blipFill>
          <a:blip r:embed="rId3"/>
          <a:stretch>
            <a:fillRect/>
          </a:stretch>
        </p:blipFill>
        <p:spPr>
          <a:xfrm>
            <a:off x="130720" y="1266390"/>
            <a:ext cx="8854456" cy="4970922"/>
          </a:xfrm>
          <a:prstGeom prst="rect">
            <a:avLst/>
          </a:prstGeom>
        </p:spPr>
      </p:pic>
    </p:spTree>
    <p:extLst>
      <p:ext uri="{BB962C8B-B14F-4D97-AF65-F5344CB8AC3E}">
        <p14:creationId xmlns:p14="http://schemas.microsoft.com/office/powerpoint/2010/main" val="22311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99392"/>
            <a:ext cx="8229600" cy="1143000"/>
          </a:xfrm>
        </p:spPr>
        <p:txBody>
          <a:bodyPr>
            <a:normAutofit fontScale="90000"/>
          </a:bodyPr>
          <a:lstStyle/>
          <a:p>
            <a:pPr algn="r"/>
            <a:r>
              <a:rPr lang="nn-NO" sz="3600" dirty="0">
                <a:solidFill>
                  <a:schemeClr val="tx1"/>
                </a:solidFill>
                <a:latin typeface="Lato Regular"/>
                <a:cs typeface="Lato Light"/>
              </a:rPr>
              <a:t>HEP Open Data for Machine Learning</a:t>
            </a:r>
            <a:br>
              <a:rPr lang="nn-NO" sz="3600" dirty="0">
                <a:solidFill>
                  <a:schemeClr val="tx1"/>
                </a:solidFill>
                <a:latin typeface="Lato Regular"/>
                <a:cs typeface="Lato Light"/>
              </a:rPr>
            </a:br>
            <a:r>
              <a:rPr lang="nn-NO" sz="2200" dirty="0">
                <a:solidFill>
                  <a:schemeClr val="tx1"/>
                </a:solidFill>
                <a:latin typeface="Lato Regular"/>
                <a:cs typeface="Lato Light"/>
              </a:rPr>
              <a:t>(http://cms.cern/news/cms-releases-open-data-machine-learning) </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29</a:t>
            </a:fld>
            <a:endParaRPr lang="it-IT" dirty="0">
              <a:latin typeface="Lato Regular"/>
            </a:endParaRPr>
          </a:p>
        </p:txBody>
      </p:sp>
      <p:pic>
        <p:nvPicPr>
          <p:cNvPr id="3" name="Immagine 2">
            <a:extLst>
              <a:ext uri="{FF2B5EF4-FFF2-40B4-BE49-F238E27FC236}">
                <a16:creationId xmlns:a16="http://schemas.microsoft.com/office/drawing/2014/main" id="{74310DC8-57F9-448E-ACEA-6334DDE2FF1B}"/>
              </a:ext>
            </a:extLst>
          </p:cNvPr>
          <p:cNvPicPr>
            <a:picLocks noChangeAspect="1"/>
          </p:cNvPicPr>
          <p:nvPr/>
        </p:nvPicPr>
        <p:blipFill>
          <a:blip r:embed="rId3"/>
          <a:stretch>
            <a:fillRect/>
          </a:stretch>
        </p:blipFill>
        <p:spPr>
          <a:xfrm>
            <a:off x="108592" y="44624"/>
            <a:ext cx="1008112" cy="1008112"/>
          </a:xfrm>
          <a:prstGeom prst="rect">
            <a:avLst/>
          </a:prstGeom>
        </p:spPr>
      </p:pic>
      <p:pic>
        <p:nvPicPr>
          <p:cNvPr id="5" name="Immagine 4">
            <a:extLst>
              <a:ext uri="{FF2B5EF4-FFF2-40B4-BE49-F238E27FC236}">
                <a16:creationId xmlns:a16="http://schemas.microsoft.com/office/drawing/2014/main" id="{30029781-F21B-4EB3-B306-B0A127B75E80}"/>
              </a:ext>
            </a:extLst>
          </p:cNvPr>
          <p:cNvPicPr>
            <a:picLocks noChangeAspect="1"/>
          </p:cNvPicPr>
          <p:nvPr/>
        </p:nvPicPr>
        <p:blipFill>
          <a:blip r:embed="rId4"/>
          <a:stretch>
            <a:fillRect/>
          </a:stretch>
        </p:blipFill>
        <p:spPr>
          <a:xfrm>
            <a:off x="0" y="2100004"/>
            <a:ext cx="9144000" cy="3162118"/>
          </a:xfrm>
          <a:prstGeom prst="rect">
            <a:avLst/>
          </a:prstGeom>
        </p:spPr>
      </p:pic>
      <p:pic>
        <p:nvPicPr>
          <p:cNvPr id="7" name="Immagine 6">
            <a:extLst>
              <a:ext uri="{FF2B5EF4-FFF2-40B4-BE49-F238E27FC236}">
                <a16:creationId xmlns:a16="http://schemas.microsoft.com/office/drawing/2014/main" id="{BE13F291-40B1-4720-B48C-7E8B08ED4E05}"/>
              </a:ext>
            </a:extLst>
          </p:cNvPr>
          <p:cNvPicPr>
            <a:picLocks noChangeAspect="1"/>
          </p:cNvPicPr>
          <p:nvPr/>
        </p:nvPicPr>
        <p:blipFill>
          <a:blip r:embed="rId5"/>
          <a:stretch>
            <a:fillRect/>
          </a:stretch>
        </p:blipFill>
        <p:spPr>
          <a:xfrm>
            <a:off x="5328592" y="1698057"/>
            <a:ext cx="3851920" cy="3966011"/>
          </a:xfrm>
          <a:prstGeom prst="rect">
            <a:avLst/>
          </a:prstGeom>
        </p:spPr>
      </p:pic>
    </p:spTree>
    <p:extLst>
      <p:ext uri="{BB962C8B-B14F-4D97-AF65-F5344CB8AC3E}">
        <p14:creationId xmlns:p14="http://schemas.microsoft.com/office/powerpoint/2010/main" val="179074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1768" y="-245996"/>
            <a:ext cx="8229600" cy="1143000"/>
          </a:xfrm>
        </p:spPr>
        <p:txBody>
          <a:bodyPr>
            <a:normAutofit/>
          </a:bodyPr>
          <a:lstStyle/>
          <a:p>
            <a:r>
              <a:rPr lang="en-US" sz="2400" dirty="0">
                <a:solidFill>
                  <a:schemeClr val="tx1"/>
                </a:solidFill>
                <a:latin typeface="Lato Regular"/>
              </a:rPr>
              <a:t>My e-Infrastructure</a:t>
            </a:r>
            <a:br>
              <a:rPr lang="en-US" sz="2400" dirty="0">
                <a:solidFill>
                  <a:schemeClr val="tx1"/>
                </a:solidFill>
                <a:latin typeface="Lato Regular"/>
              </a:rPr>
            </a:br>
            <a:r>
              <a:rPr lang="en-US" sz="2400" dirty="0">
                <a:solidFill>
                  <a:schemeClr val="tx1"/>
                </a:solidFill>
                <a:latin typeface="Lato Regular"/>
              </a:rPr>
              <a:t>projects “vs. time”</a:t>
            </a:r>
            <a:endParaRPr lang="it-IT" sz="24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3</a:t>
            </a:fld>
            <a:endParaRPr lang="it-IT" dirty="0">
              <a:latin typeface="Lato Regular"/>
            </a:endParaRPr>
          </a:p>
        </p:txBody>
      </p:sp>
      <p:grpSp>
        <p:nvGrpSpPr>
          <p:cNvPr id="7" name="Gruppo 6">
            <a:extLst>
              <a:ext uri="{FF2B5EF4-FFF2-40B4-BE49-F238E27FC236}">
                <a16:creationId xmlns:a16="http://schemas.microsoft.com/office/drawing/2014/main" id="{385109A3-C3FB-49A2-B49D-9A59EC13BEFF}"/>
              </a:ext>
            </a:extLst>
          </p:cNvPr>
          <p:cNvGrpSpPr/>
          <p:nvPr/>
        </p:nvGrpSpPr>
        <p:grpSpPr>
          <a:xfrm>
            <a:off x="767750" y="-19645"/>
            <a:ext cx="8399044" cy="3278165"/>
            <a:chOff x="767750" y="-19645"/>
            <a:chExt cx="8399044" cy="3278165"/>
          </a:xfrm>
        </p:grpSpPr>
        <p:pic>
          <p:nvPicPr>
            <p:cNvPr id="10" name="Immagine 9">
              <a:extLst>
                <a:ext uri="{FF2B5EF4-FFF2-40B4-BE49-F238E27FC236}">
                  <a16:creationId xmlns:a16="http://schemas.microsoft.com/office/drawing/2014/main" id="{B0601C40-0E97-418F-9F39-7825B9D3C531}"/>
                </a:ext>
              </a:extLst>
            </p:cNvPr>
            <p:cNvPicPr>
              <a:picLocks noChangeAspect="1"/>
            </p:cNvPicPr>
            <p:nvPr/>
          </p:nvPicPr>
          <p:blipFill>
            <a:blip r:embed="rId3"/>
            <a:stretch>
              <a:fillRect/>
            </a:stretch>
          </p:blipFill>
          <p:spPr>
            <a:xfrm>
              <a:off x="3063614" y="1696121"/>
              <a:ext cx="1189138" cy="466764"/>
            </a:xfrm>
            <a:prstGeom prst="rect">
              <a:avLst/>
            </a:prstGeom>
          </p:spPr>
        </p:pic>
        <p:pic>
          <p:nvPicPr>
            <p:cNvPr id="11" name="Immagine 10">
              <a:extLst>
                <a:ext uri="{FF2B5EF4-FFF2-40B4-BE49-F238E27FC236}">
                  <a16:creationId xmlns:a16="http://schemas.microsoft.com/office/drawing/2014/main" id="{609BA08B-636A-40B1-8267-7AA58106474C}"/>
                </a:ext>
              </a:extLst>
            </p:cNvPr>
            <p:cNvPicPr>
              <a:picLocks noChangeAspect="1"/>
            </p:cNvPicPr>
            <p:nvPr/>
          </p:nvPicPr>
          <p:blipFill>
            <a:blip r:embed="rId4"/>
            <a:stretch>
              <a:fillRect/>
            </a:stretch>
          </p:blipFill>
          <p:spPr>
            <a:xfrm>
              <a:off x="4274321" y="1320545"/>
              <a:ext cx="1152780" cy="555042"/>
            </a:xfrm>
            <a:prstGeom prst="rect">
              <a:avLst/>
            </a:prstGeom>
          </p:spPr>
        </p:pic>
        <p:grpSp>
          <p:nvGrpSpPr>
            <p:cNvPr id="12" name="Gruppo 11">
              <a:extLst>
                <a:ext uri="{FF2B5EF4-FFF2-40B4-BE49-F238E27FC236}">
                  <a16:creationId xmlns:a16="http://schemas.microsoft.com/office/drawing/2014/main" id="{BD06E5A8-54CB-4898-AAE4-0FC2A56689FF}"/>
                </a:ext>
              </a:extLst>
            </p:cNvPr>
            <p:cNvGrpSpPr/>
            <p:nvPr/>
          </p:nvGrpSpPr>
          <p:grpSpPr>
            <a:xfrm>
              <a:off x="767750" y="-19645"/>
              <a:ext cx="8399044" cy="3278165"/>
              <a:chOff x="767750" y="-19645"/>
              <a:chExt cx="8399044" cy="3278165"/>
            </a:xfrm>
          </p:grpSpPr>
          <p:pic>
            <p:nvPicPr>
              <p:cNvPr id="13" name="Immagine 12">
                <a:extLst>
                  <a:ext uri="{FF2B5EF4-FFF2-40B4-BE49-F238E27FC236}">
                    <a16:creationId xmlns:a16="http://schemas.microsoft.com/office/drawing/2014/main" id="{A0C93FB8-9C75-45CA-8182-040CE91143E8}"/>
                  </a:ext>
                </a:extLst>
              </p:cNvPr>
              <p:cNvPicPr>
                <a:picLocks noChangeAspect="1"/>
              </p:cNvPicPr>
              <p:nvPr/>
            </p:nvPicPr>
            <p:blipFill>
              <a:blip r:embed="rId5"/>
              <a:stretch>
                <a:fillRect/>
              </a:stretch>
            </p:blipFill>
            <p:spPr>
              <a:xfrm rot="16200000">
                <a:off x="8189710" y="2069029"/>
                <a:ext cx="1182106" cy="772063"/>
              </a:xfrm>
              <a:prstGeom prst="rect">
                <a:avLst/>
              </a:prstGeom>
            </p:spPr>
          </p:pic>
          <p:pic>
            <p:nvPicPr>
              <p:cNvPr id="14" name="Immagine 13">
                <a:extLst>
                  <a:ext uri="{FF2B5EF4-FFF2-40B4-BE49-F238E27FC236}">
                    <a16:creationId xmlns:a16="http://schemas.microsoft.com/office/drawing/2014/main" id="{CF727F76-824A-4C37-8FA9-00D2813B0A36}"/>
                  </a:ext>
                </a:extLst>
              </p:cNvPr>
              <p:cNvPicPr>
                <a:picLocks noChangeAspect="1"/>
              </p:cNvPicPr>
              <p:nvPr/>
            </p:nvPicPr>
            <p:blipFill>
              <a:blip r:embed="rId6"/>
              <a:stretch>
                <a:fillRect/>
              </a:stretch>
            </p:blipFill>
            <p:spPr>
              <a:xfrm>
                <a:off x="7499416" y="27049"/>
                <a:ext cx="1101952" cy="1101952"/>
              </a:xfrm>
              <a:prstGeom prst="rect">
                <a:avLst/>
              </a:prstGeom>
            </p:spPr>
          </p:pic>
          <p:pic>
            <p:nvPicPr>
              <p:cNvPr id="15" name="Immagine 14">
                <a:extLst>
                  <a:ext uri="{FF2B5EF4-FFF2-40B4-BE49-F238E27FC236}">
                    <a16:creationId xmlns:a16="http://schemas.microsoft.com/office/drawing/2014/main" id="{B9B97770-9162-4532-A9A6-CBA751454421}"/>
                  </a:ext>
                </a:extLst>
              </p:cNvPr>
              <p:cNvPicPr>
                <a:picLocks noChangeAspect="1"/>
              </p:cNvPicPr>
              <p:nvPr/>
            </p:nvPicPr>
            <p:blipFill>
              <a:blip r:embed="rId7"/>
              <a:stretch>
                <a:fillRect/>
              </a:stretch>
            </p:blipFill>
            <p:spPr>
              <a:xfrm>
                <a:off x="7310889" y="2137938"/>
                <a:ext cx="1083842" cy="1120582"/>
              </a:xfrm>
              <a:prstGeom prst="rect">
                <a:avLst/>
              </a:prstGeom>
            </p:spPr>
          </p:pic>
          <p:pic>
            <p:nvPicPr>
              <p:cNvPr id="16" name="Immagine 15">
                <a:extLst>
                  <a:ext uri="{FF2B5EF4-FFF2-40B4-BE49-F238E27FC236}">
                    <a16:creationId xmlns:a16="http://schemas.microsoft.com/office/drawing/2014/main" id="{6DF33BBE-6606-4051-A017-CAE6E36ACB7C}"/>
                  </a:ext>
                </a:extLst>
              </p:cNvPr>
              <p:cNvPicPr>
                <a:picLocks noChangeAspect="1"/>
              </p:cNvPicPr>
              <p:nvPr/>
            </p:nvPicPr>
            <p:blipFill>
              <a:blip r:embed="rId8"/>
              <a:stretch>
                <a:fillRect/>
              </a:stretch>
            </p:blipFill>
            <p:spPr>
              <a:xfrm>
                <a:off x="6497462" y="395016"/>
                <a:ext cx="1123714" cy="1123714"/>
              </a:xfrm>
              <a:prstGeom prst="rect">
                <a:avLst/>
              </a:prstGeom>
            </p:spPr>
          </p:pic>
          <p:pic>
            <p:nvPicPr>
              <p:cNvPr id="17" name="Immagine 16">
                <a:extLst>
                  <a:ext uri="{FF2B5EF4-FFF2-40B4-BE49-F238E27FC236}">
                    <a16:creationId xmlns:a16="http://schemas.microsoft.com/office/drawing/2014/main" id="{AC942D05-4BDD-4F17-901F-C0EDEF149219}"/>
                  </a:ext>
                </a:extLst>
              </p:cNvPr>
              <p:cNvPicPr>
                <a:picLocks noChangeAspect="1"/>
              </p:cNvPicPr>
              <p:nvPr/>
            </p:nvPicPr>
            <p:blipFill>
              <a:blip r:embed="rId9"/>
              <a:stretch>
                <a:fillRect/>
              </a:stretch>
            </p:blipFill>
            <p:spPr>
              <a:xfrm>
                <a:off x="5593291" y="2389216"/>
                <a:ext cx="1228390" cy="295028"/>
              </a:xfrm>
              <a:prstGeom prst="rect">
                <a:avLst/>
              </a:prstGeom>
            </p:spPr>
          </p:pic>
          <p:pic>
            <p:nvPicPr>
              <p:cNvPr id="18" name="Immagine 17">
                <a:extLst>
                  <a:ext uri="{FF2B5EF4-FFF2-40B4-BE49-F238E27FC236}">
                    <a16:creationId xmlns:a16="http://schemas.microsoft.com/office/drawing/2014/main" id="{B296C6E2-7168-4B41-B513-340E1F0CC268}"/>
                  </a:ext>
                </a:extLst>
              </p:cNvPr>
              <p:cNvPicPr>
                <a:picLocks noChangeAspect="1"/>
              </p:cNvPicPr>
              <p:nvPr/>
            </p:nvPicPr>
            <p:blipFill>
              <a:blip r:embed="rId10"/>
              <a:stretch>
                <a:fillRect/>
              </a:stretch>
            </p:blipFill>
            <p:spPr>
              <a:xfrm>
                <a:off x="4316189" y="1826764"/>
                <a:ext cx="1189139" cy="838343"/>
              </a:xfrm>
              <a:prstGeom prst="rect">
                <a:avLst/>
              </a:prstGeom>
            </p:spPr>
          </p:pic>
          <p:pic>
            <p:nvPicPr>
              <p:cNvPr id="19" name="Immagine 18">
                <a:extLst>
                  <a:ext uri="{FF2B5EF4-FFF2-40B4-BE49-F238E27FC236}">
                    <a16:creationId xmlns:a16="http://schemas.microsoft.com/office/drawing/2014/main" id="{FACC1AF6-61F2-45AE-986E-5847D1B2FDF9}"/>
                  </a:ext>
                </a:extLst>
              </p:cNvPr>
              <p:cNvPicPr>
                <a:picLocks noChangeAspect="1"/>
              </p:cNvPicPr>
              <p:nvPr/>
            </p:nvPicPr>
            <p:blipFill>
              <a:blip r:embed="rId11"/>
              <a:stretch>
                <a:fillRect/>
              </a:stretch>
            </p:blipFill>
            <p:spPr>
              <a:xfrm>
                <a:off x="5449998" y="1416440"/>
                <a:ext cx="1056106" cy="706631"/>
              </a:xfrm>
              <a:prstGeom prst="rect">
                <a:avLst/>
              </a:prstGeom>
            </p:spPr>
          </p:pic>
          <p:pic>
            <p:nvPicPr>
              <p:cNvPr id="20" name="Immagine 19">
                <a:extLst>
                  <a:ext uri="{FF2B5EF4-FFF2-40B4-BE49-F238E27FC236}">
                    <a16:creationId xmlns:a16="http://schemas.microsoft.com/office/drawing/2014/main" id="{64DBC43A-1909-4000-915B-CACD0229CF5A}"/>
                  </a:ext>
                </a:extLst>
              </p:cNvPr>
              <p:cNvPicPr>
                <a:picLocks noChangeAspect="1"/>
              </p:cNvPicPr>
              <p:nvPr/>
            </p:nvPicPr>
            <p:blipFill>
              <a:blip r:embed="rId12"/>
              <a:stretch>
                <a:fillRect/>
              </a:stretch>
            </p:blipFill>
            <p:spPr>
              <a:xfrm>
                <a:off x="3000177" y="2129190"/>
                <a:ext cx="1478852" cy="511305"/>
              </a:xfrm>
              <a:prstGeom prst="rect">
                <a:avLst/>
              </a:prstGeom>
            </p:spPr>
          </p:pic>
          <p:pic>
            <p:nvPicPr>
              <p:cNvPr id="21" name="Immagine 20">
                <a:extLst>
                  <a:ext uri="{FF2B5EF4-FFF2-40B4-BE49-F238E27FC236}">
                    <a16:creationId xmlns:a16="http://schemas.microsoft.com/office/drawing/2014/main" id="{1A591E37-2560-48B0-95BD-21AC10F679C1}"/>
                  </a:ext>
                </a:extLst>
              </p:cNvPr>
              <p:cNvPicPr>
                <a:picLocks noChangeAspect="1"/>
              </p:cNvPicPr>
              <p:nvPr/>
            </p:nvPicPr>
            <p:blipFill>
              <a:blip r:embed="rId13"/>
              <a:stretch>
                <a:fillRect/>
              </a:stretch>
            </p:blipFill>
            <p:spPr>
              <a:xfrm>
                <a:off x="767750" y="2487316"/>
                <a:ext cx="1042334" cy="736583"/>
              </a:xfrm>
              <a:prstGeom prst="rect">
                <a:avLst/>
              </a:prstGeom>
            </p:spPr>
          </p:pic>
          <p:pic>
            <p:nvPicPr>
              <p:cNvPr id="22" name="Immagine 21">
                <a:extLst>
                  <a:ext uri="{FF2B5EF4-FFF2-40B4-BE49-F238E27FC236}">
                    <a16:creationId xmlns:a16="http://schemas.microsoft.com/office/drawing/2014/main" id="{0431B1F6-26E4-4D8A-B55F-608E7DB65F0C}"/>
                  </a:ext>
                </a:extLst>
              </p:cNvPr>
              <p:cNvPicPr>
                <a:picLocks noChangeAspect="1"/>
              </p:cNvPicPr>
              <p:nvPr/>
            </p:nvPicPr>
            <p:blipFill>
              <a:blip r:embed="rId14"/>
              <a:stretch>
                <a:fillRect/>
              </a:stretch>
            </p:blipFill>
            <p:spPr>
              <a:xfrm>
                <a:off x="2484273" y="2608904"/>
                <a:ext cx="1042334" cy="594999"/>
              </a:xfrm>
              <a:prstGeom prst="rect">
                <a:avLst/>
              </a:prstGeom>
            </p:spPr>
          </p:pic>
          <p:pic>
            <p:nvPicPr>
              <p:cNvPr id="23" name="Immagine 22">
                <a:extLst>
                  <a:ext uri="{FF2B5EF4-FFF2-40B4-BE49-F238E27FC236}">
                    <a16:creationId xmlns:a16="http://schemas.microsoft.com/office/drawing/2014/main" id="{CA7679F0-A194-4153-8528-32B981D890E0}"/>
                  </a:ext>
                </a:extLst>
              </p:cNvPr>
              <p:cNvPicPr>
                <a:picLocks noChangeAspect="1"/>
              </p:cNvPicPr>
              <p:nvPr/>
            </p:nvPicPr>
            <p:blipFill>
              <a:blip r:embed="rId14"/>
              <a:stretch>
                <a:fillRect/>
              </a:stretch>
            </p:blipFill>
            <p:spPr>
              <a:xfrm>
                <a:off x="3549686" y="2615257"/>
                <a:ext cx="1042334" cy="594999"/>
              </a:xfrm>
              <a:prstGeom prst="rect">
                <a:avLst/>
              </a:prstGeom>
            </p:spPr>
          </p:pic>
          <p:pic>
            <p:nvPicPr>
              <p:cNvPr id="24" name="Immagine 23">
                <a:extLst>
                  <a:ext uri="{FF2B5EF4-FFF2-40B4-BE49-F238E27FC236}">
                    <a16:creationId xmlns:a16="http://schemas.microsoft.com/office/drawing/2014/main" id="{C3EAEA54-0523-4308-9E41-1428719C566F}"/>
                  </a:ext>
                </a:extLst>
              </p:cNvPr>
              <p:cNvPicPr>
                <a:picLocks noChangeAspect="1"/>
              </p:cNvPicPr>
              <p:nvPr/>
            </p:nvPicPr>
            <p:blipFill>
              <a:blip r:embed="rId14"/>
              <a:stretch>
                <a:fillRect/>
              </a:stretch>
            </p:blipFill>
            <p:spPr>
              <a:xfrm>
                <a:off x="4607882" y="2614939"/>
                <a:ext cx="1042334" cy="594999"/>
              </a:xfrm>
              <a:prstGeom prst="rect">
                <a:avLst/>
              </a:prstGeom>
            </p:spPr>
          </p:pic>
          <p:pic>
            <p:nvPicPr>
              <p:cNvPr id="25" name="Immagine 24">
                <a:extLst>
                  <a:ext uri="{FF2B5EF4-FFF2-40B4-BE49-F238E27FC236}">
                    <a16:creationId xmlns:a16="http://schemas.microsoft.com/office/drawing/2014/main" id="{33E209C5-32A1-49C4-AC77-BE2B807B1F38}"/>
                  </a:ext>
                </a:extLst>
              </p:cNvPr>
              <p:cNvPicPr>
                <a:picLocks noChangeAspect="1"/>
              </p:cNvPicPr>
              <p:nvPr/>
            </p:nvPicPr>
            <p:blipFill>
              <a:blip r:embed="rId15"/>
              <a:stretch>
                <a:fillRect/>
              </a:stretch>
            </p:blipFill>
            <p:spPr>
              <a:xfrm>
                <a:off x="3168068" y="1091215"/>
                <a:ext cx="1073806" cy="510058"/>
              </a:xfrm>
              <a:prstGeom prst="rect">
                <a:avLst/>
              </a:prstGeom>
            </p:spPr>
          </p:pic>
          <p:pic>
            <p:nvPicPr>
              <p:cNvPr id="26" name="Immagine 25">
                <a:extLst>
                  <a:ext uri="{FF2B5EF4-FFF2-40B4-BE49-F238E27FC236}">
                    <a16:creationId xmlns:a16="http://schemas.microsoft.com/office/drawing/2014/main" id="{7DB268EA-A713-4D7E-9BBA-0C112A606C90}"/>
                  </a:ext>
                </a:extLst>
              </p:cNvPr>
              <p:cNvPicPr>
                <a:picLocks noChangeAspect="1"/>
              </p:cNvPicPr>
              <p:nvPr/>
            </p:nvPicPr>
            <p:blipFill>
              <a:blip r:embed="rId16"/>
              <a:stretch>
                <a:fillRect/>
              </a:stretch>
            </p:blipFill>
            <p:spPr>
              <a:xfrm>
                <a:off x="3158981" y="758066"/>
                <a:ext cx="979385" cy="313507"/>
              </a:xfrm>
              <a:prstGeom prst="rect">
                <a:avLst/>
              </a:prstGeom>
            </p:spPr>
          </p:pic>
          <p:pic>
            <p:nvPicPr>
              <p:cNvPr id="27" name="Immagine 26">
                <a:extLst>
                  <a:ext uri="{FF2B5EF4-FFF2-40B4-BE49-F238E27FC236}">
                    <a16:creationId xmlns:a16="http://schemas.microsoft.com/office/drawing/2014/main" id="{805C5ED1-67A8-4E35-902D-21E52EA2D8AC}"/>
                  </a:ext>
                </a:extLst>
              </p:cNvPr>
              <p:cNvPicPr>
                <a:picLocks noChangeAspect="1"/>
              </p:cNvPicPr>
              <p:nvPr/>
            </p:nvPicPr>
            <p:blipFill>
              <a:blip r:embed="rId17"/>
              <a:stretch>
                <a:fillRect/>
              </a:stretch>
            </p:blipFill>
            <p:spPr>
              <a:xfrm>
                <a:off x="3158981" y="-5921"/>
                <a:ext cx="661182" cy="743830"/>
              </a:xfrm>
              <a:prstGeom prst="rect">
                <a:avLst/>
              </a:prstGeom>
            </p:spPr>
          </p:pic>
          <p:pic>
            <p:nvPicPr>
              <p:cNvPr id="28" name="Immagine 27">
                <a:extLst>
                  <a:ext uri="{FF2B5EF4-FFF2-40B4-BE49-F238E27FC236}">
                    <a16:creationId xmlns:a16="http://schemas.microsoft.com/office/drawing/2014/main" id="{F02E990F-49C6-4A1B-A926-A8DC35E2862B}"/>
                  </a:ext>
                </a:extLst>
              </p:cNvPr>
              <p:cNvPicPr>
                <a:picLocks noChangeAspect="1"/>
              </p:cNvPicPr>
              <p:nvPr/>
            </p:nvPicPr>
            <p:blipFill>
              <a:blip r:embed="rId18"/>
              <a:stretch>
                <a:fillRect/>
              </a:stretch>
            </p:blipFill>
            <p:spPr>
              <a:xfrm>
                <a:off x="3840481" y="104309"/>
                <a:ext cx="1957757" cy="597936"/>
              </a:xfrm>
              <a:prstGeom prst="rect">
                <a:avLst/>
              </a:prstGeom>
            </p:spPr>
          </p:pic>
          <p:pic>
            <p:nvPicPr>
              <p:cNvPr id="29" name="Immagine 28">
                <a:extLst>
                  <a:ext uri="{FF2B5EF4-FFF2-40B4-BE49-F238E27FC236}">
                    <a16:creationId xmlns:a16="http://schemas.microsoft.com/office/drawing/2014/main" id="{F1F145BC-860E-47EB-97BA-8FE66360A0DD}"/>
                  </a:ext>
                </a:extLst>
              </p:cNvPr>
              <p:cNvPicPr>
                <a:picLocks noChangeAspect="1"/>
              </p:cNvPicPr>
              <p:nvPr/>
            </p:nvPicPr>
            <p:blipFill>
              <a:blip r:embed="rId15"/>
              <a:stretch>
                <a:fillRect/>
              </a:stretch>
            </p:blipFill>
            <p:spPr>
              <a:xfrm>
                <a:off x="4261646" y="754007"/>
                <a:ext cx="1073806" cy="510058"/>
              </a:xfrm>
              <a:prstGeom prst="rect">
                <a:avLst/>
              </a:prstGeom>
            </p:spPr>
          </p:pic>
          <p:pic>
            <p:nvPicPr>
              <p:cNvPr id="30" name="Immagine 29">
                <a:extLst>
                  <a:ext uri="{FF2B5EF4-FFF2-40B4-BE49-F238E27FC236}">
                    <a16:creationId xmlns:a16="http://schemas.microsoft.com/office/drawing/2014/main" id="{AD35629C-DA2F-47C6-82DB-A34AB4D17B76}"/>
                  </a:ext>
                </a:extLst>
              </p:cNvPr>
              <p:cNvPicPr>
                <a:picLocks noChangeAspect="1"/>
              </p:cNvPicPr>
              <p:nvPr/>
            </p:nvPicPr>
            <p:blipFill>
              <a:blip r:embed="rId19"/>
              <a:stretch>
                <a:fillRect/>
              </a:stretch>
            </p:blipFill>
            <p:spPr>
              <a:xfrm>
                <a:off x="5507041" y="2164578"/>
                <a:ext cx="1593587" cy="192191"/>
              </a:xfrm>
              <a:prstGeom prst="rect">
                <a:avLst/>
              </a:prstGeom>
            </p:spPr>
          </p:pic>
          <p:pic>
            <p:nvPicPr>
              <p:cNvPr id="31" name="Immagine 30">
                <a:extLst>
                  <a:ext uri="{FF2B5EF4-FFF2-40B4-BE49-F238E27FC236}">
                    <a16:creationId xmlns:a16="http://schemas.microsoft.com/office/drawing/2014/main" id="{67FC9D27-F243-41A5-BC12-4585CE7DC940}"/>
                  </a:ext>
                </a:extLst>
              </p:cNvPr>
              <p:cNvPicPr>
                <a:picLocks noChangeAspect="1"/>
              </p:cNvPicPr>
              <p:nvPr/>
            </p:nvPicPr>
            <p:blipFill>
              <a:blip r:embed="rId20"/>
              <a:stretch>
                <a:fillRect/>
              </a:stretch>
            </p:blipFill>
            <p:spPr>
              <a:xfrm>
                <a:off x="5844796" y="2640495"/>
                <a:ext cx="1042334" cy="341240"/>
              </a:xfrm>
              <a:prstGeom prst="rect">
                <a:avLst/>
              </a:prstGeom>
            </p:spPr>
          </p:pic>
          <p:pic>
            <p:nvPicPr>
              <p:cNvPr id="32" name="Immagine 31">
                <a:extLst>
                  <a:ext uri="{FF2B5EF4-FFF2-40B4-BE49-F238E27FC236}">
                    <a16:creationId xmlns:a16="http://schemas.microsoft.com/office/drawing/2014/main" id="{9F48B68A-37D2-4E0F-B26C-65292D9DBB80}"/>
                  </a:ext>
                </a:extLst>
              </p:cNvPr>
              <p:cNvPicPr>
                <a:picLocks noChangeAspect="1"/>
              </p:cNvPicPr>
              <p:nvPr/>
            </p:nvPicPr>
            <p:blipFill>
              <a:blip r:embed="rId21"/>
              <a:stretch>
                <a:fillRect/>
              </a:stretch>
            </p:blipFill>
            <p:spPr>
              <a:xfrm>
                <a:off x="5373216" y="767097"/>
                <a:ext cx="1066835" cy="634767"/>
              </a:xfrm>
              <a:prstGeom prst="rect">
                <a:avLst/>
              </a:prstGeom>
            </p:spPr>
          </p:pic>
          <p:pic>
            <p:nvPicPr>
              <p:cNvPr id="33" name="Immagine 32">
                <a:extLst>
                  <a:ext uri="{FF2B5EF4-FFF2-40B4-BE49-F238E27FC236}">
                    <a16:creationId xmlns:a16="http://schemas.microsoft.com/office/drawing/2014/main" id="{B2EAFCB9-E485-442A-93DF-47518498EE46}"/>
                  </a:ext>
                </a:extLst>
              </p:cNvPr>
              <p:cNvPicPr>
                <a:picLocks noChangeAspect="1"/>
              </p:cNvPicPr>
              <p:nvPr/>
            </p:nvPicPr>
            <p:blipFill>
              <a:blip r:embed="rId22"/>
              <a:stretch>
                <a:fillRect/>
              </a:stretch>
            </p:blipFill>
            <p:spPr>
              <a:xfrm>
                <a:off x="5791269" y="0"/>
                <a:ext cx="815751" cy="815751"/>
              </a:xfrm>
              <a:prstGeom prst="rect">
                <a:avLst/>
              </a:prstGeom>
            </p:spPr>
          </p:pic>
          <p:pic>
            <p:nvPicPr>
              <p:cNvPr id="34" name="Immagine 33">
                <a:extLst>
                  <a:ext uri="{FF2B5EF4-FFF2-40B4-BE49-F238E27FC236}">
                    <a16:creationId xmlns:a16="http://schemas.microsoft.com/office/drawing/2014/main" id="{2CB43D74-C7E6-4B78-A9AB-D57A44E3CC37}"/>
                  </a:ext>
                </a:extLst>
              </p:cNvPr>
              <p:cNvPicPr>
                <a:picLocks noChangeAspect="1"/>
              </p:cNvPicPr>
              <p:nvPr/>
            </p:nvPicPr>
            <p:blipFill>
              <a:blip r:embed="rId23"/>
              <a:stretch>
                <a:fillRect/>
              </a:stretch>
            </p:blipFill>
            <p:spPr>
              <a:xfrm>
                <a:off x="6532196" y="1311378"/>
                <a:ext cx="913113" cy="752761"/>
              </a:xfrm>
              <a:prstGeom prst="rect">
                <a:avLst/>
              </a:prstGeom>
            </p:spPr>
          </p:pic>
          <p:pic>
            <p:nvPicPr>
              <p:cNvPr id="35" name="Immagine 34">
                <a:extLst>
                  <a:ext uri="{FF2B5EF4-FFF2-40B4-BE49-F238E27FC236}">
                    <a16:creationId xmlns:a16="http://schemas.microsoft.com/office/drawing/2014/main" id="{35FEF3F6-201B-4233-9F8C-C1DFABA6F894}"/>
                  </a:ext>
                </a:extLst>
              </p:cNvPr>
              <p:cNvPicPr>
                <a:picLocks noChangeAspect="1"/>
              </p:cNvPicPr>
              <p:nvPr/>
            </p:nvPicPr>
            <p:blipFill>
              <a:blip r:embed="rId24"/>
              <a:stretch>
                <a:fillRect/>
              </a:stretch>
            </p:blipFill>
            <p:spPr>
              <a:xfrm>
                <a:off x="6649881" y="-19645"/>
                <a:ext cx="992343" cy="660359"/>
              </a:xfrm>
              <a:prstGeom prst="rect">
                <a:avLst/>
              </a:prstGeom>
            </p:spPr>
          </p:pic>
          <p:pic>
            <p:nvPicPr>
              <p:cNvPr id="36" name="Immagine 35">
                <a:extLst>
                  <a:ext uri="{FF2B5EF4-FFF2-40B4-BE49-F238E27FC236}">
                    <a16:creationId xmlns:a16="http://schemas.microsoft.com/office/drawing/2014/main" id="{85BFDE92-D329-4AAC-A27A-E04522E46C11}"/>
                  </a:ext>
                </a:extLst>
              </p:cNvPr>
              <p:cNvPicPr>
                <a:picLocks noChangeAspect="1"/>
              </p:cNvPicPr>
              <p:nvPr/>
            </p:nvPicPr>
            <p:blipFill>
              <a:blip r:embed="rId25"/>
              <a:stretch>
                <a:fillRect/>
              </a:stretch>
            </p:blipFill>
            <p:spPr>
              <a:xfrm>
                <a:off x="5913725" y="2858431"/>
                <a:ext cx="1317648" cy="400086"/>
              </a:xfrm>
              <a:prstGeom prst="rect">
                <a:avLst/>
              </a:prstGeom>
            </p:spPr>
          </p:pic>
          <p:pic>
            <p:nvPicPr>
              <p:cNvPr id="37" name="Immagine 36">
                <a:extLst>
                  <a:ext uri="{FF2B5EF4-FFF2-40B4-BE49-F238E27FC236}">
                    <a16:creationId xmlns:a16="http://schemas.microsoft.com/office/drawing/2014/main" id="{41AC68E6-269D-4F7F-8C42-AC8B66F2F7BF}"/>
                  </a:ext>
                </a:extLst>
              </p:cNvPr>
              <p:cNvPicPr>
                <a:picLocks noChangeAspect="1"/>
              </p:cNvPicPr>
              <p:nvPr/>
            </p:nvPicPr>
            <p:blipFill>
              <a:blip r:embed="rId26"/>
              <a:stretch>
                <a:fillRect/>
              </a:stretch>
            </p:blipFill>
            <p:spPr>
              <a:xfrm>
                <a:off x="7511497" y="1154899"/>
                <a:ext cx="1056105" cy="1056105"/>
              </a:xfrm>
              <a:prstGeom prst="rect">
                <a:avLst/>
              </a:prstGeom>
            </p:spPr>
          </p:pic>
        </p:grpSp>
      </p:grpSp>
      <p:sp>
        <p:nvSpPr>
          <p:cNvPr id="38" name="CasellaDiTesto 37">
            <a:extLst>
              <a:ext uri="{FF2B5EF4-FFF2-40B4-BE49-F238E27FC236}">
                <a16:creationId xmlns:a16="http://schemas.microsoft.com/office/drawing/2014/main" id="{E9086209-512E-422E-BC6E-703924E4C264}"/>
              </a:ext>
            </a:extLst>
          </p:cNvPr>
          <p:cNvSpPr txBox="1"/>
          <p:nvPr/>
        </p:nvSpPr>
        <p:spPr>
          <a:xfrm rot="16200000">
            <a:off x="-1279532" y="1642978"/>
            <a:ext cx="2879378" cy="338554"/>
          </a:xfrm>
          <a:prstGeom prst="rect">
            <a:avLst/>
          </a:prstGeom>
          <a:noFill/>
        </p:spPr>
        <p:txBody>
          <a:bodyPr wrap="none" rtlCol="0">
            <a:spAutoFit/>
          </a:bodyPr>
          <a:lstStyle/>
          <a:p>
            <a:r>
              <a:rPr lang="it-IT" sz="1600" b="1" dirty="0"/>
              <a:t>International (FP6, FP7, H2020)</a:t>
            </a:r>
          </a:p>
        </p:txBody>
      </p:sp>
      <p:sp>
        <p:nvSpPr>
          <p:cNvPr id="39" name="CasellaDiTesto 38">
            <a:extLst>
              <a:ext uri="{FF2B5EF4-FFF2-40B4-BE49-F238E27FC236}">
                <a16:creationId xmlns:a16="http://schemas.microsoft.com/office/drawing/2014/main" id="{6AF9BFF9-A25C-4192-8764-EBE49ADF4EE9}"/>
              </a:ext>
            </a:extLst>
          </p:cNvPr>
          <p:cNvSpPr txBox="1"/>
          <p:nvPr/>
        </p:nvSpPr>
        <p:spPr>
          <a:xfrm rot="16200000">
            <a:off x="-1193579" y="5049231"/>
            <a:ext cx="2707472" cy="338554"/>
          </a:xfrm>
          <a:prstGeom prst="rect">
            <a:avLst/>
          </a:prstGeom>
          <a:noFill/>
        </p:spPr>
        <p:txBody>
          <a:bodyPr wrap="none" rtlCol="0">
            <a:spAutoFit/>
          </a:bodyPr>
          <a:lstStyle/>
          <a:p>
            <a:r>
              <a:rPr lang="it-IT" sz="1600" b="1" dirty="0"/>
              <a:t>National (PON, POR, PRIN, ...)</a:t>
            </a:r>
          </a:p>
        </p:txBody>
      </p:sp>
      <p:grpSp>
        <p:nvGrpSpPr>
          <p:cNvPr id="40" name="Gruppo 39">
            <a:extLst>
              <a:ext uri="{FF2B5EF4-FFF2-40B4-BE49-F238E27FC236}">
                <a16:creationId xmlns:a16="http://schemas.microsoft.com/office/drawing/2014/main" id="{6B0597AC-8FF6-43B0-A35B-A71D9B4B9F20}"/>
              </a:ext>
            </a:extLst>
          </p:cNvPr>
          <p:cNvGrpSpPr/>
          <p:nvPr/>
        </p:nvGrpSpPr>
        <p:grpSpPr>
          <a:xfrm>
            <a:off x="1353171" y="3475934"/>
            <a:ext cx="7752364" cy="3359206"/>
            <a:chOff x="1353171" y="3475934"/>
            <a:chExt cx="7752364" cy="3359206"/>
          </a:xfrm>
        </p:grpSpPr>
        <p:pic>
          <p:nvPicPr>
            <p:cNvPr id="41" name="Immagine 40">
              <a:extLst>
                <a:ext uri="{FF2B5EF4-FFF2-40B4-BE49-F238E27FC236}">
                  <a16:creationId xmlns:a16="http://schemas.microsoft.com/office/drawing/2014/main" id="{633875CB-4F6F-47C8-9DB8-B27E65573A2C}"/>
                </a:ext>
              </a:extLst>
            </p:cNvPr>
            <p:cNvPicPr>
              <a:picLocks noChangeAspect="1"/>
            </p:cNvPicPr>
            <p:nvPr/>
          </p:nvPicPr>
          <p:blipFill>
            <a:blip r:embed="rId27"/>
            <a:stretch>
              <a:fillRect/>
            </a:stretch>
          </p:blipFill>
          <p:spPr>
            <a:xfrm>
              <a:off x="3436954" y="4484163"/>
              <a:ext cx="1358344" cy="1253856"/>
            </a:xfrm>
            <a:prstGeom prst="rect">
              <a:avLst/>
            </a:prstGeom>
          </p:spPr>
        </p:pic>
        <p:pic>
          <p:nvPicPr>
            <p:cNvPr id="42" name="Immagine 41">
              <a:extLst>
                <a:ext uri="{FF2B5EF4-FFF2-40B4-BE49-F238E27FC236}">
                  <a16:creationId xmlns:a16="http://schemas.microsoft.com/office/drawing/2014/main" id="{6688D86A-4F4C-41C7-9C64-B4D22F915BB2}"/>
                </a:ext>
              </a:extLst>
            </p:cNvPr>
            <p:cNvPicPr>
              <a:picLocks noChangeAspect="1"/>
            </p:cNvPicPr>
            <p:nvPr/>
          </p:nvPicPr>
          <p:blipFill>
            <a:blip r:embed="rId28"/>
            <a:stretch>
              <a:fillRect/>
            </a:stretch>
          </p:blipFill>
          <p:spPr>
            <a:xfrm>
              <a:off x="1353171" y="3519842"/>
              <a:ext cx="1190998" cy="1253857"/>
            </a:xfrm>
            <a:prstGeom prst="rect">
              <a:avLst/>
            </a:prstGeom>
          </p:spPr>
        </p:pic>
        <p:pic>
          <p:nvPicPr>
            <p:cNvPr id="43" name="Immagine 42">
              <a:extLst>
                <a:ext uri="{FF2B5EF4-FFF2-40B4-BE49-F238E27FC236}">
                  <a16:creationId xmlns:a16="http://schemas.microsoft.com/office/drawing/2014/main" id="{177D19D8-C9C0-44C8-A6D6-1F907C983BF1}"/>
                </a:ext>
              </a:extLst>
            </p:cNvPr>
            <p:cNvPicPr>
              <a:picLocks noChangeAspect="1"/>
            </p:cNvPicPr>
            <p:nvPr/>
          </p:nvPicPr>
          <p:blipFill>
            <a:blip r:embed="rId29"/>
            <a:stretch>
              <a:fillRect/>
            </a:stretch>
          </p:blipFill>
          <p:spPr>
            <a:xfrm>
              <a:off x="2870580" y="3538068"/>
              <a:ext cx="1512517" cy="923225"/>
            </a:xfrm>
            <a:prstGeom prst="rect">
              <a:avLst/>
            </a:prstGeom>
          </p:spPr>
        </p:pic>
        <p:pic>
          <p:nvPicPr>
            <p:cNvPr id="44" name="Immagine 43">
              <a:extLst>
                <a:ext uri="{FF2B5EF4-FFF2-40B4-BE49-F238E27FC236}">
                  <a16:creationId xmlns:a16="http://schemas.microsoft.com/office/drawing/2014/main" id="{D98ECD35-638F-4FBB-B9B2-6CC6C558CAE5}"/>
                </a:ext>
              </a:extLst>
            </p:cNvPr>
            <p:cNvPicPr>
              <a:picLocks noChangeAspect="1"/>
            </p:cNvPicPr>
            <p:nvPr/>
          </p:nvPicPr>
          <p:blipFill>
            <a:blip r:embed="rId30"/>
            <a:stretch>
              <a:fillRect/>
            </a:stretch>
          </p:blipFill>
          <p:spPr>
            <a:xfrm>
              <a:off x="5361102" y="3475934"/>
              <a:ext cx="2084207" cy="823989"/>
            </a:xfrm>
            <a:prstGeom prst="rect">
              <a:avLst/>
            </a:prstGeom>
          </p:spPr>
        </p:pic>
        <p:pic>
          <p:nvPicPr>
            <p:cNvPr id="45" name="Immagine 44">
              <a:extLst>
                <a:ext uri="{FF2B5EF4-FFF2-40B4-BE49-F238E27FC236}">
                  <a16:creationId xmlns:a16="http://schemas.microsoft.com/office/drawing/2014/main" id="{680BFFEA-E42D-48C8-B72F-ECF867A0406C}"/>
                </a:ext>
              </a:extLst>
            </p:cNvPr>
            <p:cNvPicPr>
              <a:picLocks noChangeAspect="1"/>
            </p:cNvPicPr>
            <p:nvPr/>
          </p:nvPicPr>
          <p:blipFill>
            <a:blip r:embed="rId31"/>
            <a:stretch>
              <a:fillRect/>
            </a:stretch>
          </p:blipFill>
          <p:spPr>
            <a:xfrm>
              <a:off x="5730685" y="4249035"/>
              <a:ext cx="1984685" cy="886492"/>
            </a:xfrm>
            <a:prstGeom prst="rect">
              <a:avLst/>
            </a:prstGeom>
          </p:spPr>
        </p:pic>
        <p:pic>
          <p:nvPicPr>
            <p:cNvPr id="46" name="Immagine 45">
              <a:extLst>
                <a:ext uri="{FF2B5EF4-FFF2-40B4-BE49-F238E27FC236}">
                  <a16:creationId xmlns:a16="http://schemas.microsoft.com/office/drawing/2014/main" id="{3E277971-D4FA-4401-B969-7CD811D64DCF}"/>
                </a:ext>
              </a:extLst>
            </p:cNvPr>
            <p:cNvPicPr>
              <a:picLocks noChangeAspect="1"/>
            </p:cNvPicPr>
            <p:nvPr/>
          </p:nvPicPr>
          <p:blipFill>
            <a:blip r:embed="rId32"/>
            <a:stretch>
              <a:fillRect/>
            </a:stretch>
          </p:blipFill>
          <p:spPr>
            <a:xfrm>
              <a:off x="6565306" y="5612346"/>
              <a:ext cx="1161494" cy="1222794"/>
            </a:xfrm>
            <a:prstGeom prst="rect">
              <a:avLst/>
            </a:prstGeom>
          </p:spPr>
        </p:pic>
        <p:pic>
          <p:nvPicPr>
            <p:cNvPr id="47" name="Immagine 46">
              <a:extLst>
                <a:ext uri="{FF2B5EF4-FFF2-40B4-BE49-F238E27FC236}">
                  <a16:creationId xmlns:a16="http://schemas.microsoft.com/office/drawing/2014/main" id="{B39DF478-5DA1-41F5-B98D-0FD16357C30A}"/>
                </a:ext>
              </a:extLst>
            </p:cNvPr>
            <p:cNvPicPr>
              <a:picLocks noChangeAspect="1"/>
            </p:cNvPicPr>
            <p:nvPr/>
          </p:nvPicPr>
          <p:blipFill>
            <a:blip r:embed="rId33"/>
            <a:stretch>
              <a:fillRect/>
            </a:stretch>
          </p:blipFill>
          <p:spPr>
            <a:xfrm>
              <a:off x="6365963" y="5046035"/>
              <a:ext cx="1560180" cy="591663"/>
            </a:xfrm>
            <a:prstGeom prst="rect">
              <a:avLst/>
            </a:prstGeom>
          </p:spPr>
        </p:pic>
        <p:pic>
          <p:nvPicPr>
            <p:cNvPr id="48" name="Immagine 47">
              <a:extLst>
                <a:ext uri="{FF2B5EF4-FFF2-40B4-BE49-F238E27FC236}">
                  <a16:creationId xmlns:a16="http://schemas.microsoft.com/office/drawing/2014/main" id="{B31BC800-468D-4D9B-B441-B5464405CE12}"/>
                </a:ext>
              </a:extLst>
            </p:cNvPr>
            <p:cNvPicPr>
              <a:picLocks noChangeAspect="1"/>
            </p:cNvPicPr>
            <p:nvPr/>
          </p:nvPicPr>
          <p:blipFill>
            <a:blip r:embed="rId34"/>
            <a:stretch>
              <a:fillRect/>
            </a:stretch>
          </p:blipFill>
          <p:spPr>
            <a:xfrm>
              <a:off x="8234998" y="3821923"/>
              <a:ext cx="870537" cy="1085416"/>
            </a:xfrm>
            <a:prstGeom prst="rect">
              <a:avLst/>
            </a:prstGeom>
            <a:ln>
              <a:solidFill>
                <a:schemeClr val="tx1"/>
              </a:solidFill>
              <a:prstDash val="dash"/>
            </a:ln>
          </p:spPr>
        </p:pic>
      </p:grpSp>
      <p:sp>
        <p:nvSpPr>
          <p:cNvPr id="50" name="CasellaDiTesto 49">
            <a:extLst>
              <a:ext uri="{FF2B5EF4-FFF2-40B4-BE49-F238E27FC236}">
                <a16:creationId xmlns:a16="http://schemas.microsoft.com/office/drawing/2014/main" id="{49E3F123-D723-4A6B-8FD8-02595A9F0B63}"/>
              </a:ext>
            </a:extLst>
          </p:cNvPr>
          <p:cNvSpPr txBox="1"/>
          <p:nvPr/>
        </p:nvSpPr>
        <p:spPr>
          <a:xfrm>
            <a:off x="45138" y="3161919"/>
            <a:ext cx="601447" cy="338554"/>
          </a:xfrm>
          <a:prstGeom prst="rect">
            <a:avLst/>
          </a:prstGeom>
          <a:noFill/>
        </p:spPr>
        <p:txBody>
          <a:bodyPr wrap="none" rtlCol="0">
            <a:spAutoFit/>
          </a:bodyPr>
          <a:lstStyle/>
          <a:p>
            <a:r>
              <a:rPr lang="it-IT" sz="1600" b="1" dirty="0"/>
              <a:t>2000</a:t>
            </a:r>
          </a:p>
        </p:txBody>
      </p:sp>
      <p:sp>
        <p:nvSpPr>
          <p:cNvPr id="51" name="CasellaDiTesto 50">
            <a:extLst>
              <a:ext uri="{FF2B5EF4-FFF2-40B4-BE49-F238E27FC236}">
                <a16:creationId xmlns:a16="http://schemas.microsoft.com/office/drawing/2014/main" id="{25C0BF43-5393-4E50-9F8B-2631CA0AC32B}"/>
              </a:ext>
            </a:extLst>
          </p:cNvPr>
          <p:cNvSpPr txBox="1"/>
          <p:nvPr/>
        </p:nvSpPr>
        <p:spPr>
          <a:xfrm>
            <a:off x="8503337" y="3163324"/>
            <a:ext cx="601447" cy="338554"/>
          </a:xfrm>
          <a:prstGeom prst="rect">
            <a:avLst/>
          </a:prstGeom>
          <a:noFill/>
        </p:spPr>
        <p:txBody>
          <a:bodyPr wrap="none" rtlCol="0">
            <a:spAutoFit/>
          </a:bodyPr>
          <a:lstStyle/>
          <a:p>
            <a:r>
              <a:rPr lang="it-IT" sz="1600" b="1" dirty="0"/>
              <a:t>2018</a:t>
            </a:r>
          </a:p>
        </p:txBody>
      </p:sp>
      <p:sp>
        <p:nvSpPr>
          <p:cNvPr id="52" name="Freccia a destra 51">
            <a:extLst>
              <a:ext uri="{FF2B5EF4-FFF2-40B4-BE49-F238E27FC236}">
                <a16:creationId xmlns:a16="http://schemas.microsoft.com/office/drawing/2014/main" id="{6FF8876D-FCDC-4BFB-885A-F643E30EB6BD}"/>
              </a:ext>
            </a:extLst>
          </p:cNvPr>
          <p:cNvSpPr/>
          <p:nvPr/>
        </p:nvSpPr>
        <p:spPr>
          <a:xfrm>
            <a:off x="348650" y="3154680"/>
            <a:ext cx="8463880" cy="369332"/>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3" name="CasellaDiTesto 52">
            <a:extLst>
              <a:ext uri="{FF2B5EF4-FFF2-40B4-BE49-F238E27FC236}">
                <a16:creationId xmlns:a16="http://schemas.microsoft.com/office/drawing/2014/main" id="{6C8B9C6F-780F-455F-B4C5-8777220FA1DB}"/>
              </a:ext>
            </a:extLst>
          </p:cNvPr>
          <p:cNvSpPr txBox="1"/>
          <p:nvPr/>
        </p:nvSpPr>
        <p:spPr>
          <a:xfrm>
            <a:off x="3005440" y="3163324"/>
            <a:ext cx="601447" cy="338554"/>
          </a:xfrm>
          <a:prstGeom prst="rect">
            <a:avLst/>
          </a:prstGeom>
          <a:noFill/>
        </p:spPr>
        <p:txBody>
          <a:bodyPr wrap="none" rtlCol="0">
            <a:spAutoFit/>
          </a:bodyPr>
          <a:lstStyle/>
          <a:p>
            <a:r>
              <a:rPr lang="it-IT" sz="1600" b="1" dirty="0"/>
              <a:t>2006</a:t>
            </a:r>
          </a:p>
        </p:txBody>
      </p:sp>
      <p:sp>
        <p:nvSpPr>
          <p:cNvPr id="54" name="CasellaDiTesto 53">
            <a:extLst>
              <a:ext uri="{FF2B5EF4-FFF2-40B4-BE49-F238E27FC236}">
                <a16:creationId xmlns:a16="http://schemas.microsoft.com/office/drawing/2014/main" id="{120B4BBC-6000-4F05-B6BF-7EF681C1CBB9}"/>
              </a:ext>
            </a:extLst>
          </p:cNvPr>
          <p:cNvSpPr txBox="1"/>
          <p:nvPr/>
        </p:nvSpPr>
        <p:spPr>
          <a:xfrm>
            <a:off x="5798238" y="3165729"/>
            <a:ext cx="601447" cy="338554"/>
          </a:xfrm>
          <a:prstGeom prst="rect">
            <a:avLst/>
          </a:prstGeom>
          <a:noFill/>
        </p:spPr>
        <p:txBody>
          <a:bodyPr wrap="none" rtlCol="0">
            <a:spAutoFit/>
          </a:bodyPr>
          <a:lstStyle/>
          <a:p>
            <a:r>
              <a:rPr lang="it-IT" sz="1600" b="1" dirty="0"/>
              <a:t>2012</a:t>
            </a:r>
          </a:p>
        </p:txBody>
      </p:sp>
    </p:spTree>
    <p:extLst>
      <p:ext uri="{BB962C8B-B14F-4D97-AF65-F5344CB8AC3E}">
        <p14:creationId xmlns:p14="http://schemas.microsoft.com/office/powerpoint/2010/main" val="20610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99392"/>
            <a:ext cx="8229600" cy="1143000"/>
          </a:xfrm>
        </p:spPr>
        <p:txBody>
          <a:bodyPr>
            <a:normAutofit/>
          </a:bodyPr>
          <a:lstStyle/>
          <a:p>
            <a:pPr algn="r"/>
            <a:r>
              <a:rPr lang="nn-NO" sz="3600" dirty="0">
                <a:solidFill>
                  <a:schemeClr val="tx1"/>
                </a:solidFill>
                <a:latin typeface="Lato Regular"/>
                <a:cs typeface="Lato Light"/>
              </a:rPr>
              <a:t>Zenodo</a:t>
            </a:r>
            <a:br>
              <a:rPr lang="nn-NO" sz="3600" dirty="0">
                <a:solidFill>
                  <a:schemeClr val="tx1"/>
                </a:solidFill>
                <a:latin typeface="Lato Regular"/>
                <a:cs typeface="Lato Light"/>
              </a:rPr>
            </a:br>
            <a:r>
              <a:rPr lang="nn-NO" sz="2200" dirty="0">
                <a:solidFill>
                  <a:schemeClr val="tx1"/>
                </a:solidFill>
                <a:latin typeface="Lato Regular"/>
                <a:cs typeface="Lato Light"/>
              </a:rPr>
              <a:t>(http://zenodo.org) </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30</a:t>
            </a:fld>
            <a:endParaRPr lang="it-IT" dirty="0">
              <a:latin typeface="Lato Regular"/>
            </a:endParaRPr>
          </a:p>
        </p:txBody>
      </p:sp>
      <p:pic>
        <p:nvPicPr>
          <p:cNvPr id="3" name="Immagine 2">
            <a:extLst>
              <a:ext uri="{FF2B5EF4-FFF2-40B4-BE49-F238E27FC236}">
                <a16:creationId xmlns:a16="http://schemas.microsoft.com/office/drawing/2014/main" id="{0952B182-6B06-420C-A927-DC474C7A19C1}"/>
              </a:ext>
            </a:extLst>
          </p:cNvPr>
          <p:cNvPicPr>
            <a:picLocks noChangeAspect="1"/>
          </p:cNvPicPr>
          <p:nvPr/>
        </p:nvPicPr>
        <p:blipFill>
          <a:blip r:embed="rId3"/>
          <a:stretch>
            <a:fillRect/>
          </a:stretch>
        </p:blipFill>
        <p:spPr>
          <a:xfrm>
            <a:off x="107504" y="1196752"/>
            <a:ext cx="8892477" cy="5112568"/>
          </a:xfrm>
          <a:prstGeom prst="rect">
            <a:avLst/>
          </a:prstGeom>
          <a:ln>
            <a:solidFill>
              <a:schemeClr val="tx1"/>
            </a:solidFill>
          </a:ln>
        </p:spPr>
      </p:pic>
      <p:pic>
        <p:nvPicPr>
          <p:cNvPr id="6" name="Immagine 5">
            <a:extLst>
              <a:ext uri="{FF2B5EF4-FFF2-40B4-BE49-F238E27FC236}">
                <a16:creationId xmlns:a16="http://schemas.microsoft.com/office/drawing/2014/main" id="{93621F0E-EFC2-4104-8BFF-820DBCF96592}"/>
              </a:ext>
            </a:extLst>
          </p:cNvPr>
          <p:cNvPicPr>
            <a:picLocks noChangeAspect="1"/>
          </p:cNvPicPr>
          <p:nvPr/>
        </p:nvPicPr>
        <p:blipFill>
          <a:blip r:embed="rId4"/>
          <a:stretch>
            <a:fillRect/>
          </a:stretch>
        </p:blipFill>
        <p:spPr>
          <a:xfrm>
            <a:off x="158825" y="44624"/>
            <a:ext cx="3002586" cy="1067232"/>
          </a:xfrm>
          <a:prstGeom prst="rect">
            <a:avLst/>
          </a:prstGeom>
        </p:spPr>
      </p:pic>
    </p:spTree>
    <p:extLst>
      <p:ext uri="{BB962C8B-B14F-4D97-AF65-F5344CB8AC3E}">
        <p14:creationId xmlns:p14="http://schemas.microsoft.com/office/powerpoint/2010/main" val="28174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31</a:t>
            </a:fld>
            <a:endParaRPr lang="it-IT" dirty="0">
              <a:latin typeface="Lato Regular"/>
            </a:endParaRPr>
          </a:p>
        </p:txBody>
      </p:sp>
      <p:pic>
        <p:nvPicPr>
          <p:cNvPr id="10" name="Immagine 9">
            <a:extLst>
              <a:ext uri="{FF2B5EF4-FFF2-40B4-BE49-F238E27FC236}">
                <a16:creationId xmlns:a16="http://schemas.microsoft.com/office/drawing/2014/main" id="{69B658D7-CB7F-478C-A737-4E1FBF2BFCB6}"/>
              </a:ext>
            </a:extLst>
          </p:cNvPr>
          <p:cNvPicPr>
            <a:picLocks noChangeAspect="1"/>
          </p:cNvPicPr>
          <p:nvPr/>
        </p:nvPicPr>
        <p:blipFill>
          <a:blip r:embed="rId3"/>
          <a:stretch>
            <a:fillRect/>
          </a:stretch>
        </p:blipFill>
        <p:spPr>
          <a:xfrm>
            <a:off x="290158" y="1772816"/>
            <a:ext cx="8563683" cy="3816424"/>
          </a:xfrm>
          <a:prstGeom prst="rect">
            <a:avLst/>
          </a:prstGeom>
        </p:spPr>
      </p:pic>
    </p:spTree>
    <p:extLst>
      <p:ext uri="{BB962C8B-B14F-4D97-AF65-F5344CB8AC3E}">
        <p14:creationId xmlns:p14="http://schemas.microsoft.com/office/powerpoint/2010/main" val="37205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it-IT" sz="3600" dirty="0">
                <a:solidFill>
                  <a:schemeClr val="tx1"/>
                </a:solidFill>
                <a:latin typeface="Lato Regular"/>
              </a:rPr>
              <a:t>The Data Management Plan</a:t>
            </a:r>
          </a:p>
        </p:txBody>
      </p:sp>
      <p:sp>
        <p:nvSpPr>
          <p:cNvPr id="3" name="Segnaposto contenuto 2"/>
          <p:cNvSpPr>
            <a:spLocks noGrp="1"/>
          </p:cNvSpPr>
          <p:nvPr>
            <p:ph idx="1"/>
          </p:nvPr>
        </p:nvSpPr>
        <p:spPr>
          <a:xfrm>
            <a:off x="107504" y="1196752"/>
            <a:ext cx="9001000" cy="5517232"/>
          </a:xfrm>
        </p:spPr>
        <p:txBody>
          <a:bodyPr>
            <a:normAutofit/>
          </a:bodyPr>
          <a:lstStyle/>
          <a:p>
            <a:r>
              <a:rPr lang="en-US" sz="2300" dirty="0">
                <a:latin typeface="Lato Regular"/>
              </a:rPr>
              <a:t>The Data Management Plan (DMPs) is both a </a:t>
            </a:r>
            <a:r>
              <a:rPr lang="en-US" sz="2300" b="1" dirty="0">
                <a:latin typeface="Lato Regular"/>
              </a:rPr>
              <a:t>key element</a:t>
            </a:r>
            <a:r>
              <a:rPr lang="en-US" sz="2300" dirty="0">
                <a:latin typeface="Lato Regular"/>
              </a:rPr>
              <a:t> and a </a:t>
            </a:r>
            <a:r>
              <a:rPr lang="en-US" sz="2300" b="1" dirty="0">
                <a:latin typeface="Lato Regular"/>
              </a:rPr>
              <a:t>best practice</a:t>
            </a:r>
            <a:r>
              <a:rPr lang="en-US" sz="2300" dirty="0">
                <a:latin typeface="Lato Regular"/>
              </a:rPr>
              <a:t> of research data management</a:t>
            </a:r>
          </a:p>
          <a:p>
            <a:r>
              <a:rPr lang="en-US" sz="2300" dirty="0">
                <a:latin typeface="Lato Regular"/>
              </a:rPr>
              <a:t>A DMP describes the </a:t>
            </a:r>
            <a:r>
              <a:rPr lang="en-US" sz="2300" b="1" dirty="0">
                <a:latin typeface="Lato Regular"/>
              </a:rPr>
              <a:t>data management life cycle</a:t>
            </a:r>
            <a:r>
              <a:rPr lang="en-US" sz="2300" dirty="0">
                <a:latin typeface="Lato Regular"/>
              </a:rPr>
              <a:t> for the data to be collected, processed and/or generated by a  project/experiment/organization/initiative/etc. </a:t>
            </a:r>
          </a:p>
          <a:p>
            <a:r>
              <a:rPr lang="en-US" sz="2300" dirty="0">
                <a:latin typeface="Lato Regular"/>
              </a:rPr>
              <a:t>As part of making research data </a:t>
            </a:r>
            <a:r>
              <a:rPr lang="en-US" sz="2300" b="1" dirty="0">
                <a:latin typeface="Lato Regular"/>
              </a:rPr>
              <a:t>FAIR</a:t>
            </a:r>
            <a:r>
              <a:rPr lang="en-US" sz="2300" dirty="0">
                <a:latin typeface="Lato Regular"/>
              </a:rPr>
              <a:t>, a DMP should include information on:</a:t>
            </a:r>
          </a:p>
          <a:p>
            <a:pPr lvl="1"/>
            <a:r>
              <a:rPr lang="en-US" sz="2100" dirty="0">
                <a:latin typeface="Lato Regular"/>
              </a:rPr>
              <a:t>the handling of research data during &amp; after the end of the project</a:t>
            </a:r>
          </a:p>
          <a:p>
            <a:pPr lvl="1"/>
            <a:r>
              <a:rPr lang="en-US" sz="2100" dirty="0">
                <a:latin typeface="Lato Regular"/>
              </a:rPr>
              <a:t>what data will be collected, processed and/or generated</a:t>
            </a:r>
          </a:p>
          <a:p>
            <a:pPr lvl="1"/>
            <a:r>
              <a:rPr lang="en-US" sz="2100" dirty="0">
                <a:latin typeface="Lato Regular"/>
              </a:rPr>
              <a:t>which methodology &amp; standards will be applied</a:t>
            </a:r>
          </a:p>
          <a:p>
            <a:pPr lvl="1"/>
            <a:r>
              <a:rPr lang="en-US" sz="2100" dirty="0">
                <a:latin typeface="Lato Regular"/>
              </a:rPr>
              <a:t>whether data will be shared/made open access and</a:t>
            </a:r>
          </a:p>
          <a:p>
            <a:pPr lvl="1"/>
            <a:r>
              <a:rPr lang="en-US" sz="2100" dirty="0">
                <a:latin typeface="Lato Regular"/>
              </a:rPr>
              <a:t>how data will be curated &amp; preserved (including after the end of the project)</a:t>
            </a:r>
            <a:endParaRPr lang="it-IT" sz="2100" dirty="0">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32</a:t>
            </a:fld>
            <a:endParaRPr lang="it-IT" dirty="0">
              <a:latin typeface="Lato Regular"/>
            </a:endParaRPr>
          </a:p>
        </p:txBody>
      </p:sp>
    </p:spTree>
    <p:extLst>
      <p:ext uri="{BB962C8B-B14F-4D97-AF65-F5344CB8AC3E}">
        <p14:creationId xmlns:p14="http://schemas.microsoft.com/office/powerpoint/2010/main" val="328960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it-IT" sz="3600" dirty="0" err="1">
                <a:solidFill>
                  <a:schemeClr val="tx1"/>
                </a:solidFill>
                <a:latin typeface="Lato Regular"/>
              </a:rPr>
              <a:t>Useful</a:t>
            </a:r>
            <a:r>
              <a:rPr lang="it-IT" sz="3600" dirty="0">
                <a:solidFill>
                  <a:schemeClr val="tx1"/>
                </a:solidFill>
                <a:latin typeface="Lato Regular"/>
              </a:rPr>
              <a:t> links &amp; </a:t>
            </a:r>
            <a:r>
              <a:rPr lang="it-IT" sz="3600" dirty="0" err="1">
                <a:solidFill>
                  <a:schemeClr val="tx1"/>
                </a:solidFill>
                <a:latin typeface="Lato Regular"/>
              </a:rPr>
              <a:t>hints</a:t>
            </a:r>
            <a:r>
              <a:rPr lang="it-IT" sz="3600" dirty="0">
                <a:solidFill>
                  <a:schemeClr val="tx1"/>
                </a:solidFill>
                <a:latin typeface="Lato Regular"/>
              </a:rPr>
              <a:t> on DMP</a:t>
            </a: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33</a:t>
            </a:fld>
            <a:endParaRPr lang="it-IT" dirty="0">
              <a:latin typeface="Lato Regular"/>
            </a:endParaRPr>
          </a:p>
        </p:txBody>
      </p:sp>
      <p:grpSp>
        <p:nvGrpSpPr>
          <p:cNvPr id="10" name="Gruppo 9">
            <a:extLst>
              <a:ext uri="{FF2B5EF4-FFF2-40B4-BE49-F238E27FC236}">
                <a16:creationId xmlns:a16="http://schemas.microsoft.com/office/drawing/2014/main" id="{B8641DC9-8100-4C92-8E59-F58A7A060BF1}"/>
              </a:ext>
            </a:extLst>
          </p:cNvPr>
          <p:cNvGrpSpPr/>
          <p:nvPr/>
        </p:nvGrpSpPr>
        <p:grpSpPr>
          <a:xfrm>
            <a:off x="179512" y="1196752"/>
            <a:ext cx="8712968" cy="3479487"/>
            <a:chOff x="107504" y="1196752"/>
            <a:chExt cx="8712968" cy="3479487"/>
          </a:xfrm>
        </p:grpSpPr>
        <p:pic>
          <p:nvPicPr>
            <p:cNvPr id="7" name="Immagine 6">
              <a:extLst>
                <a:ext uri="{FF2B5EF4-FFF2-40B4-BE49-F238E27FC236}">
                  <a16:creationId xmlns:a16="http://schemas.microsoft.com/office/drawing/2014/main" id="{97953D53-8E8C-4285-B8F3-E14086889644}"/>
                </a:ext>
              </a:extLst>
            </p:cNvPr>
            <p:cNvPicPr>
              <a:picLocks noChangeAspect="1"/>
            </p:cNvPicPr>
            <p:nvPr/>
          </p:nvPicPr>
          <p:blipFill>
            <a:blip r:embed="rId3"/>
            <a:stretch>
              <a:fillRect/>
            </a:stretch>
          </p:blipFill>
          <p:spPr>
            <a:xfrm>
              <a:off x="107504" y="1196752"/>
              <a:ext cx="7884368" cy="3479487"/>
            </a:xfrm>
            <a:prstGeom prst="rect">
              <a:avLst/>
            </a:prstGeom>
          </p:spPr>
        </p:pic>
        <p:pic>
          <p:nvPicPr>
            <p:cNvPr id="8" name="Immagine 7">
              <a:extLst>
                <a:ext uri="{FF2B5EF4-FFF2-40B4-BE49-F238E27FC236}">
                  <a16:creationId xmlns:a16="http://schemas.microsoft.com/office/drawing/2014/main" id="{DDFE221E-3B50-4A97-B2F5-3CA2C99539A4}"/>
                </a:ext>
              </a:extLst>
            </p:cNvPr>
            <p:cNvPicPr>
              <a:picLocks noChangeAspect="1"/>
            </p:cNvPicPr>
            <p:nvPr/>
          </p:nvPicPr>
          <p:blipFill>
            <a:blip r:embed="rId4"/>
            <a:stretch>
              <a:fillRect/>
            </a:stretch>
          </p:blipFill>
          <p:spPr>
            <a:xfrm>
              <a:off x="6732240" y="3212976"/>
              <a:ext cx="2088232" cy="812090"/>
            </a:xfrm>
            <a:prstGeom prst="rect">
              <a:avLst/>
            </a:prstGeom>
          </p:spPr>
        </p:pic>
        <p:sp>
          <p:nvSpPr>
            <p:cNvPr id="9" name="Rettangolo 8">
              <a:extLst>
                <a:ext uri="{FF2B5EF4-FFF2-40B4-BE49-F238E27FC236}">
                  <a16:creationId xmlns:a16="http://schemas.microsoft.com/office/drawing/2014/main" id="{03544440-5B90-4780-B427-551F072365F4}"/>
                </a:ext>
              </a:extLst>
            </p:cNvPr>
            <p:cNvSpPr/>
            <p:nvPr/>
          </p:nvSpPr>
          <p:spPr>
            <a:xfrm>
              <a:off x="2483768" y="1578858"/>
              <a:ext cx="2793778" cy="369332"/>
            </a:xfrm>
            <a:prstGeom prst="rect">
              <a:avLst/>
            </a:prstGeom>
            <a:ln>
              <a:solidFill>
                <a:schemeClr val="tx1"/>
              </a:solidFill>
            </a:ln>
          </p:spPr>
          <p:txBody>
            <a:bodyPr wrap="none">
              <a:spAutoFit/>
            </a:bodyPr>
            <a:lstStyle/>
            <a:p>
              <a:r>
                <a:rPr lang="it-IT" dirty="0"/>
                <a:t>https://dmponline.dcc.ac.uk/</a:t>
              </a:r>
            </a:p>
          </p:txBody>
        </p:sp>
      </p:grpSp>
      <p:grpSp>
        <p:nvGrpSpPr>
          <p:cNvPr id="15" name="Gruppo 14">
            <a:extLst>
              <a:ext uri="{FF2B5EF4-FFF2-40B4-BE49-F238E27FC236}">
                <a16:creationId xmlns:a16="http://schemas.microsoft.com/office/drawing/2014/main" id="{0EDCF2E8-6210-473C-95CB-A942D2AC51D0}"/>
              </a:ext>
            </a:extLst>
          </p:cNvPr>
          <p:cNvGrpSpPr/>
          <p:nvPr/>
        </p:nvGrpSpPr>
        <p:grpSpPr>
          <a:xfrm>
            <a:off x="662601" y="1299168"/>
            <a:ext cx="3909399" cy="5509737"/>
            <a:chOff x="971600" y="1310154"/>
            <a:chExt cx="3909399" cy="5509737"/>
          </a:xfrm>
        </p:grpSpPr>
        <p:grpSp>
          <p:nvGrpSpPr>
            <p:cNvPr id="13" name="Gruppo 12">
              <a:extLst>
                <a:ext uri="{FF2B5EF4-FFF2-40B4-BE49-F238E27FC236}">
                  <a16:creationId xmlns:a16="http://schemas.microsoft.com/office/drawing/2014/main" id="{CE12AF05-9BF4-4C8B-9887-C1B92C86C325}"/>
                </a:ext>
              </a:extLst>
            </p:cNvPr>
            <p:cNvGrpSpPr/>
            <p:nvPr/>
          </p:nvGrpSpPr>
          <p:grpSpPr>
            <a:xfrm>
              <a:off x="971600" y="1310154"/>
              <a:ext cx="3909399" cy="5509737"/>
              <a:chOff x="971600" y="1310154"/>
              <a:chExt cx="3909399" cy="5509737"/>
            </a:xfrm>
          </p:grpSpPr>
          <p:pic>
            <p:nvPicPr>
              <p:cNvPr id="11" name="Immagine 10">
                <a:extLst>
                  <a:ext uri="{FF2B5EF4-FFF2-40B4-BE49-F238E27FC236}">
                    <a16:creationId xmlns:a16="http://schemas.microsoft.com/office/drawing/2014/main" id="{C15B83E5-FC0D-46B5-BBF8-3102DB2705CD}"/>
                  </a:ext>
                </a:extLst>
              </p:cNvPr>
              <p:cNvPicPr>
                <a:picLocks noChangeAspect="1"/>
              </p:cNvPicPr>
              <p:nvPr/>
            </p:nvPicPr>
            <p:blipFill>
              <a:blip r:embed="rId5"/>
              <a:stretch>
                <a:fillRect/>
              </a:stretch>
            </p:blipFill>
            <p:spPr>
              <a:xfrm>
                <a:off x="971600" y="1310154"/>
                <a:ext cx="3909399" cy="5509737"/>
              </a:xfrm>
              <a:prstGeom prst="rect">
                <a:avLst/>
              </a:prstGeom>
              <a:ln>
                <a:solidFill>
                  <a:schemeClr val="tx1"/>
                </a:solidFill>
              </a:ln>
            </p:spPr>
          </p:pic>
          <p:pic>
            <p:nvPicPr>
              <p:cNvPr id="12" name="Immagine 11">
                <a:extLst>
                  <a:ext uri="{FF2B5EF4-FFF2-40B4-BE49-F238E27FC236}">
                    <a16:creationId xmlns:a16="http://schemas.microsoft.com/office/drawing/2014/main" id="{C29C17B3-E7E4-46C3-A8C1-DF6E94BB5634}"/>
                  </a:ext>
                </a:extLst>
              </p:cNvPr>
              <p:cNvPicPr>
                <a:picLocks noChangeAspect="1"/>
              </p:cNvPicPr>
              <p:nvPr/>
            </p:nvPicPr>
            <p:blipFill>
              <a:blip r:embed="rId6"/>
              <a:stretch>
                <a:fillRect/>
              </a:stretch>
            </p:blipFill>
            <p:spPr>
              <a:xfrm>
                <a:off x="1043608" y="1394069"/>
                <a:ext cx="1440160" cy="997444"/>
              </a:xfrm>
              <a:prstGeom prst="rect">
                <a:avLst/>
              </a:prstGeom>
            </p:spPr>
          </p:pic>
        </p:grpSp>
        <p:sp>
          <p:nvSpPr>
            <p:cNvPr id="14" name="Rettangolo 13">
              <a:extLst>
                <a:ext uri="{FF2B5EF4-FFF2-40B4-BE49-F238E27FC236}">
                  <a16:creationId xmlns:a16="http://schemas.microsoft.com/office/drawing/2014/main" id="{FFC83F8B-BF2B-494B-ACEB-15692E8E530C}"/>
                </a:ext>
              </a:extLst>
            </p:cNvPr>
            <p:cNvSpPr/>
            <p:nvPr/>
          </p:nvSpPr>
          <p:spPr>
            <a:xfrm>
              <a:off x="1162103" y="5191653"/>
              <a:ext cx="3528392" cy="738664"/>
            </a:xfrm>
            <a:prstGeom prst="rect">
              <a:avLst/>
            </a:prstGeom>
            <a:ln>
              <a:solidFill>
                <a:schemeClr val="tx1"/>
              </a:solidFill>
            </a:ln>
          </p:spPr>
          <p:txBody>
            <a:bodyPr wrap="square">
              <a:spAutoFit/>
            </a:bodyPr>
            <a:lstStyle/>
            <a:p>
              <a:r>
                <a:rPr lang="it-IT" sz="1400" dirty="0"/>
                <a:t>http://ec.europa.eu/research/participants/data/ref/h2020/gm/reporting/h2020-tpl-oa-data-mgt-plan_en.docx</a:t>
              </a:r>
            </a:p>
          </p:txBody>
        </p:sp>
      </p:grpSp>
      <p:sp>
        <p:nvSpPr>
          <p:cNvPr id="16" name="Segnaposto contenuto 2">
            <a:extLst>
              <a:ext uri="{FF2B5EF4-FFF2-40B4-BE49-F238E27FC236}">
                <a16:creationId xmlns:a16="http://schemas.microsoft.com/office/drawing/2014/main" id="{758DABB5-7C60-408B-93D8-B3302482EB69}"/>
              </a:ext>
            </a:extLst>
          </p:cNvPr>
          <p:cNvSpPr>
            <a:spLocks noGrp="1"/>
          </p:cNvSpPr>
          <p:nvPr>
            <p:ph idx="1"/>
          </p:nvPr>
        </p:nvSpPr>
        <p:spPr>
          <a:xfrm>
            <a:off x="4355976" y="3789040"/>
            <a:ext cx="4670936" cy="2976810"/>
          </a:xfrm>
          <a:solidFill>
            <a:schemeClr val="bg1"/>
          </a:solidFill>
          <a:ln>
            <a:solidFill>
              <a:schemeClr val="tx1"/>
            </a:solidFill>
          </a:ln>
        </p:spPr>
        <p:txBody>
          <a:bodyPr>
            <a:normAutofit fontScale="40000" lnSpcReduction="20000"/>
          </a:bodyPr>
          <a:lstStyle/>
          <a:p>
            <a:r>
              <a:rPr lang="en-US" sz="3400" dirty="0">
                <a:latin typeface="Lato Regular"/>
              </a:rPr>
              <a:t>1. Data Summary</a:t>
            </a:r>
          </a:p>
          <a:p>
            <a:r>
              <a:rPr lang="en-US" sz="3400" dirty="0">
                <a:latin typeface="Lato Regular"/>
              </a:rPr>
              <a:t>2. FAIR data</a:t>
            </a:r>
          </a:p>
          <a:p>
            <a:pPr lvl="1"/>
            <a:r>
              <a:rPr lang="en-US" sz="3400" dirty="0">
                <a:latin typeface="Lato Regular"/>
              </a:rPr>
              <a:t>2.1. Making data findable, including provisions for metadata</a:t>
            </a:r>
          </a:p>
          <a:p>
            <a:pPr lvl="1"/>
            <a:r>
              <a:rPr lang="en-US" sz="3400" dirty="0">
                <a:latin typeface="Lato Regular"/>
              </a:rPr>
              <a:t>2.2. Making data openly accessible</a:t>
            </a:r>
          </a:p>
          <a:p>
            <a:pPr lvl="1"/>
            <a:r>
              <a:rPr lang="en-US" sz="3400" dirty="0">
                <a:latin typeface="Lato Regular"/>
              </a:rPr>
              <a:t>2.3. Making data interoperable </a:t>
            </a:r>
          </a:p>
          <a:p>
            <a:pPr lvl="1"/>
            <a:r>
              <a:rPr lang="en-US" sz="3400" dirty="0">
                <a:latin typeface="Lato Regular"/>
              </a:rPr>
              <a:t>2.4. Increase data re-use (through clarifying </a:t>
            </a:r>
            <a:r>
              <a:rPr lang="en-US" sz="3400" dirty="0" err="1">
                <a:latin typeface="Lato Regular"/>
              </a:rPr>
              <a:t>licences</a:t>
            </a:r>
            <a:r>
              <a:rPr lang="en-US" sz="3400" dirty="0">
                <a:latin typeface="Lato Regular"/>
              </a:rPr>
              <a:t>)</a:t>
            </a:r>
          </a:p>
          <a:p>
            <a:r>
              <a:rPr lang="en-US" sz="3400" dirty="0">
                <a:latin typeface="Lato Regular"/>
              </a:rPr>
              <a:t>3. Allocation of resources</a:t>
            </a:r>
          </a:p>
          <a:p>
            <a:r>
              <a:rPr lang="en-US" sz="3400" dirty="0">
                <a:latin typeface="Lato Regular"/>
              </a:rPr>
              <a:t>4. Data security</a:t>
            </a:r>
          </a:p>
          <a:p>
            <a:r>
              <a:rPr lang="en-US" sz="3400" dirty="0">
                <a:latin typeface="Lato Regular"/>
              </a:rPr>
              <a:t>5. Ethical aspects</a:t>
            </a:r>
          </a:p>
          <a:p>
            <a:r>
              <a:rPr lang="en-US" sz="3400" dirty="0">
                <a:latin typeface="Lato Regular"/>
              </a:rPr>
              <a:t>6. Other issues</a:t>
            </a:r>
            <a:endParaRPr lang="en-US" sz="2300" dirty="0">
              <a:latin typeface="Lato Regular"/>
            </a:endParaRPr>
          </a:p>
        </p:txBody>
      </p:sp>
    </p:spTree>
    <p:extLst>
      <p:ext uri="{BB962C8B-B14F-4D97-AF65-F5344CB8AC3E}">
        <p14:creationId xmlns:p14="http://schemas.microsoft.com/office/powerpoint/2010/main" val="79610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064928-F338-4C3E-AF49-A16DD1CD95C9}"/>
              </a:ext>
            </a:extLst>
          </p:cNvPr>
          <p:cNvPicPr>
            <a:picLocks noChangeAspect="1"/>
          </p:cNvPicPr>
          <p:nvPr/>
        </p:nvPicPr>
        <p:blipFill>
          <a:blip r:embed="rId3"/>
          <a:stretch>
            <a:fillRect/>
          </a:stretch>
        </p:blipFill>
        <p:spPr>
          <a:xfrm>
            <a:off x="-219611" y="-27384"/>
            <a:ext cx="9583221" cy="7185756"/>
          </a:xfrm>
          <a:prstGeom prst="rect">
            <a:avLst/>
          </a:prstGeom>
        </p:spPr>
      </p:pic>
      <p:sp>
        <p:nvSpPr>
          <p:cNvPr id="2" name="Titolo 1"/>
          <p:cNvSpPr>
            <a:spLocks noGrp="1"/>
          </p:cNvSpPr>
          <p:nvPr>
            <p:ph type="title"/>
          </p:nvPr>
        </p:nvSpPr>
        <p:spPr>
          <a:xfrm>
            <a:off x="612648" y="-99392"/>
            <a:ext cx="8229600" cy="1143000"/>
          </a:xfrm>
        </p:spPr>
        <p:txBody>
          <a:bodyPr>
            <a:normAutofit/>
          </a:bodyPr>
          <a:lstStyle/>
          <a:p>
            <a:pPr algn="r"/>
            <a:r>
              <a:rPr lang="en-GB" sz="3600" dirty="0">
                <a:solidFill>
                  <a:schemeClr val="tx1"/>
                </a:solidFill>
                <a:latin typeface="Lato Regular"/>
                <a:cs typeface="Lato Light"/>
              </a:rPr>
              <a:t>Open Science </a:t>
            </a:r>
            <a:r>
              <a:rPr lang="en-US" sz="3600" dirty="0">
                <a:solidFill>
                  <a:schemeClr val="tx1"/>
                </a:solidFill>
                <a:latin typeface="Lato Regular"/>
                <a:cs typeface="Lato Light"/>
              </a:rPr>
              <a:t>Schools of Thought</a:t>
            </a:r>
            <a:br>
              <a:rPr lang="en-US" sz="3600" dirty="0">
                <a:solidFill>
                  <a:schemeClr val="tx1"/>
                </a:solidFill>
                <a:latin typeface="Lato Regular"/>
                <a:cs typeface="Lato Light"/>
              </a:rPr>
            </a:br>
            <a:r>
              <a:rPr lang="en-GB" sz="2400" dirty="0">
                <a:solidFill>
                  <a:schemeClr val="tx1"/>
                </a:solidFill>
                <a:latin typeface="Lato Regular"/>
                <a:cs typeface="Lato Light"/>
              </a:rPr>
              <a:t>(http://book.openingscience.org)</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34</a:t>
            </a:fld>
            <a:endParaRPr lang="it-IT" dirty="0">
              <a:latin typeface="Lato Regular"/>
            </a:endParaRPr>
          </a:p>
        </p:txBody>
      </p:sp>
      <p:grpSp>
        <p:nvGrpSpPr>
          <p:cNvPr id="16" name="Gruppo 15">
            <a:extLst>
              <a:ext uri="{FF2B5EF4-FFF2-40B4-BE49-F238E27FC236}">
                <a16:creationId xmlns:a16="http://schemas.microsoft.com/office/drawing/2014/main" id="{77936F8D-27E7-4F56-AA6F-153A2C15E94D}"/>
              </a:ext>
            </a:extLst>
          </p:cNvPr>
          <p:cNvGrpSpPr/>
          <p:nvPr/>
        </p:nvGrpSpPr>
        <p:grpSpPr>
          <a:xfrm>
            <a:off x="229744" y="1169876"/>
            <a:ext cx="8878760" cy="2403140"/>
            <a:chOff x="229744" y="1169876"/>
            <a:chExt cx="8878760" cy="2403140"/>
          </a:xfrm>
        </p:grpSpPr>
        <p:grpSp>
          <p:nvGrpSpPr>
            <p:cNvPr id="13" name="Gruppo 12">
              <a:extLst>
                <a:ext uri="{FF2B5EF4-FFF2-40B4-BE49-F238E27FC236}">
                  <a16:creationId xmlns:a16="http://schemas.microsoft.com/office/drawing/2014/main" id="{CC028B35-B6C5-4AC3-9276-394E31F9A0D2}"/>
                </a:ext>
              </a:extLst>
            </p:cNvPr>
            <p:cNvGrpSpPr/>
            <p:nvPr/>
          </p:nvGrpSpPr>
          <p:grpSpPr>
            <a:xfrm>
              <a:off x="229744" y="1169876"/>
              <a:ext cx="8878760" cy="2403140"/>
              <a:chOff x="229744" y="1169876"/>
              <a:chExt cx="8878760" cy="2403140"/>
            </a:xfrm>
          </p:grpSpPr>
          <p:sp>
            <p:nvSpPr>
              <p:cNvPr id="8" name="Ovale 7">
                <a:extLst>
                  <a:ext uri="{FF2B5EF4-FFF2-40B4-BE49-F238E27FC236}">
                    <a16:creationId xmlns:a16="http://schemas.microsoft.com/office/drawing/2014/main" id="{34EAF74D-8FBB-4586-A1E4-3DFE5541E42F}"/>
                  </a:ext>
                </a:extLst>
              </p:cNvPr>
              <p:cNvSpPr/>
              <p:nvPr/>
            </p:nvSpPr>
            <p:spPr>
              <a:xfrm>
                <a:off x="229744" y="1196752"/>
                <a:ext cx="1173904"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B128DA07-F6AA-4B3A-8C51-E2D9CC6B3CF7}"/>
                  </a:ext>
                </a:extLst>
              </p:cNvPr>
              <p:cNvSpPr/>
              <p:nvPr/>
            </p:nvSpPr>
            <p:spPr>
              <a:xfrm>
                <a:off x="298578" y="1943708"/>
                <a:ext cx="1173904" cy="648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B5EE7FD7-21DD-4223-9D73-EC19905C8EBD}"/>
                  </a:ext>
                </a:extLst>
              </p:cNvPr>
              <p:cNvSpPr/>
              <p:nvPr/>
            </p:nvSpPr>
            <p:spPr>
              <a:xfrm>
                <a:off x="7773690" y="1169876"/>
                <a:ext cx="1334814" cy="746956"/>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97EF13A5-8502-4E8D-A4E5-68AA8D8A00CA}"/>
                  </a:ext>
                </a:extLst>
              </p:cNvPr>
              <p:cNvSpPr/>
              <p:nvPr/>
            </p:nvSpPr>
            <p:spPr>
              <a:xfrm>
                <a:off x="7862592" y="1988840"/>
                <a:ext cx="1173904" cy="5558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A4140081-3406-4001-83B0-9234A71EC246}"/>
                  </a:ext>
                </a:extLst>
              </p:cNvPr>
              <p:cNvSpPr/>
              <p:nvPr/>
            </p:nvSpPr>
            <p:spPr>
              <a:xfrm>
                <a:off x="3563888" y="2430016"/>
                <a:ext cx="1728192" cy="11430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Rettangolo 13">
              <a:extLst>
                <a:ext uri="{FF2B5EF4-FFF2-40B4-BE49-F238E27FC236}">
                  <a16:creationId xmlns:a16="http://schemas.microsoft.com/office/drawing/2014/main" id="{6525013D-3653-47E4-9364-0718D665399A}"/>
                </a:ext>
              </a:extLst>
            </p:cNvPr>
            <p:cNvSpPr/>
            <p:nvPr/>
          </p:nvSpPr>
          <p:spPr>
            <a:xfrm>
              <a:off x="1615496" y="1628800"/>
              <a:ext cx="1728192" cy="47543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13FFC2EB-C57A-45F6-9089-208FBA96287C}"/>
                </a:ext>
              </a:extLst>
            </p:cNvPr>
            <p:cNvSpPr/>
            <p:nvPr/>
          </p:nvSpPr>
          <p:spPr>
            <a:xfrm>
              <a:off x="5833650" y="1700808"/>
              <a:ext cx="1728192" cy="47543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7" name="Immagine 16">
            <a:extLst>
              <a:ext uri="{FF2B5EF4-FFF2-40B4-BE49-F238E27FC236}">
                <a16:creationId xmlns:a16="http://schemas.microsoft.com/office/drawing/2014/main" id="{DC7021E8-3B25-4982-994D-0A89B08AE8AB}"/>
              </a:ext>
            </a:extLst>
          </p:cNvPr>
          <p:cNvPicPr>
            <a:picLocks noChangeAspect="1"/>
          </p:cNvPicPr>
          <p:nvPr/>
        </p:nvPicPr>
        <p:blipFill>
          <a:blip r:embed="rId4"/>
          <a:stretch>
            <a:fillRect/>
          </a:stretch>
        </p:blipFill>
        <p:spPr>
          <a:xfrm>
            <a:off x="3851920" y="3645024"/>
            <a:ext cx="1212641" cy="1826094"/>
          </a:xfrm>
          <a:prstGeom prst="rect">
            <a:avLst/>
          </a:prstGeom>
        </p:spPr>
      </p:pic>
    </p:spTree>
    <p:extLst>
      <p:ext uri="{BB962C8B-B14F-4D97-AF65-F5344CB8AC3E}">
        <p14:creationId xmlns:p14="http://schemas.microsoft.com/office/powerpoint/2010/main" val="152142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88EFA25-57EE-4956-9800-5997B896F814}"/>
              </a:ext>
            </a:extLst>
          </p:cNvPr>
          <p:cNvPicPr>
            <a:picLocks noChangeAspect="1"/>
          </p:cNvPicPr>
          <p:nvPr/>
        </p:nvPicPr>
        <p:blipFill>
          <a:blip r:embed="rId3"/>
          <a:stretch>
            <a:fillRect/>
          </a:stretch>
        </p:blipFill>
        <p:spPr>
          <a:xfrm>
            <a:off x="241146" y="432888"/>
            <a:ext cx="8795350" cy="6596512"/>
          </a:xfrm>
          <a:prstGeom prst="rect">
            <a:avLst/>
          </a:prstGeom>
        </p:spPr>
      </p:pic>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35</a:t>
            </a:fld>
            <a:endParaRPr lang="it-IT" dirty="0">
              <a:latin typeface="Lato Regular"/>
            </a:endParaRPr>
          </a:p>
        </p:txBody>
      </p:sp>
      <p:pic>
        <p:nvPicPr>
          <p:cNvPr id="6" name="Immagine 5">
            <a:extLst>
              <a:ext uri="{FF2B5EF4-FFF2-40B4-BE49-F238E27FC236}">
                <a16:creationId xmlns:a16="http://schemas.microsoft.com/office/drawing/2014/main" id="{C5912CCA-22CE-4538-8157-C537A56BED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4988" y="-751215"/>
            <a:ext cx="1029734" cy="2956079"/>
          </a:xfrm>
          <a:prstGeom prst="rect">
            <a:avLst/>
          </a:prstGeom>
          <a:scene3d>
            <a:camera prst="orthographicFront">
              <a:rot lat="0" lon="0" rev="5400000"/>
            </a:camera>
            <a:lightRig rig="threePt" dir="t"/>
          </a:scene3d>
        </p:spPr>
      </p:pic>
      <p:sp>
        <p:nvSpPr>
          <p:cNvPr id="9" name="Rettangolo 8">
            <a:extLst>
              <a:ext uri="{FF2B5EF4-FFF2-40B4-BE49-F238E27FC236}">
                <a16:creationId xmlns:a16="http://schemas.microsoft.com/office/drawing/2014/main" id="{73C451EF-D66B-48D2-9336-3DC86996385A}"/>
              </a:ext>
            </a:extLst>
          </p:cNvPr>
          <p:cNvSpPr/>
          <p:nvPr/>
        </p:nvSpPr>
        <p:spPr>
          <a:xfrm>
            <a:off x="241146" y="949074"/>
            <a:ext cx="1374132" cy="1623161"/>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B9A4B91C-EA8F-4386-87CA-CA4E85E60340}"/>
              </a:ext>
            </a:extLst>
          </p:cNvPr>
          <p:cNvSpPr/>
          <p:nvPr/>
        </p:nvSpPr>
        <p:spPr>
          <a:xfrm>
            <a:off x="5455877" y="3791435"/>
            <a:ext cx="3434843" cy="1159565"/>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15F7BD96-6F30-4D96-BDA9-A051CF090E68}"/>
              </a:ext>
            </a:extLst>
          </p:cNvPr>
          <p:cNvSpPr txBox="1"/>
          <p:nvPr/>
        </p:nvSpPr>
        <p:spPr>
          <a:xfrm>
            <a:off x="2360893" y="949074"/>
            <a:ext cx="3792833" cy="646331"/>
          </a:xfrm>
          <a:prstGeom prst="rect">
            <a:avLst/>
          </a:prstGeom>
          <a:noFill/>
          <a:ln w="38100">
            <a:solidFill>
              <a:srgbClr val="C00000"/>
            </a:solidFill>
          </a:ln>
        </p:spPr>
        <p:txBody>
          <a:bodyPr wrap="none" rtlCol="0">
            <a:spAutoFit/>
          </a:bodyPr>
          <a:lstStyle/>
          <a:p>
            <a:pPr algn="ctr"/>
            <a:r>
              <a:rPr lang="it-IT" b="1" dirty="0" err="1">
                <a:solidFill>
                  <a:srgbClr val="C00000"/>
                </a:solidFill>
                <a:latin typeface="Lato Regular"/>
              </a:rPr>
              <a:t>Institutional</a:t>
            </a:r>
            <a:r>
              <a:rPr lang="it-IT" b="1" dirty="0">
                <a:solidFill>
                  <a:srgbClr val="C00000"/>
                </a:solidFill>
                <a:latin typeface="Lato Regular"/>
              </a:rPr>
              <a:t> Open Access</a:t>
            </a:r>
          </a:p>
          <a:p>
            <a:pPr algn="ctr"/>
            <a:r>
              <a:rPr lang="it-IT" b="1" dirty="0">
                <a:solidFill>
                  <a:srgbClr val="C00000"/>
                </a:solidFill>
                <a:latin typeface="Lato Regular"/>
              </a:rPr>
              <a:t>repositories can play a major </a:t>
            </a:r>
            <a:r>
              <a:rPr lang="it-IT" b="1" dirty="0" err="1">
                <a:solidFill>
                  <a:srgbClr val="C00000"/>
                </a:solidFill>
                <a:latin typeface="Lato Regular"/>
              </a:rPr>
              <a:t>role</a:t>
            </a:r>
            <a:endParaRPr lang="it-IT" b="1" dirty="0">
              <a:solidFill>
                <a:srgbClr val="C00000"/>
              </a:solidFill>
              <a:latin typeface="Lato Regular"/>
            </a:endParaRPr>
          </a:p>
        </p:txBody>
      </p:sp>
      <p:cxnSp>
        <p:nvCxnSpPr>
          <p:cNvPr id="12" name="Connettore 4 11">
            <a:extLst>
              <a:ext uri="{FF2B5EF4-FFF2-40B4-BE49-F238E27FC236}">
                <a16:creationId xmlns:a16="http://schemas.microsoft.com/office/drawing/2014/main" id="{E2AE5584-F3EC-4294-8DD1-B50FF2132F44}"/>
              </a:ext>
            </a:extLst>
          </p:cNvPr>
          <p:cNvCxnSpPr>
            <a:stCxn id="11" idx="1"/>
            <a:endCxn id="9" idx="0"/>
          </p:cNvCxnSpPr>
          <p:nvPr/>
        </p:nvCxnSpPr>
        <p:spPr>
          <a:xfrm rot="10800000">
            <a:off x="928213" y="949074"/>
            <a:ext cx="1432681" cy="323166"/>
          </a:xfrm>
          <a:prstGeom prst="bentConnector4">
            <a:avLst>
              <a:gd name="adj1" fmla="val 26022"/>
              <a:gd name="adj2" fmla="val 170738"/>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ttore 4 13">
            <a:extLst>
              <a:ext uri="{FF2B5EF4-FFF2-40B4-BE49-F238E27FC236}">
                <a16:creationId xmlns:a16="http://schemas.microsoft.com/office/drawing/2014/main" id="{945DED60-C845-4318-8139-9DC92CC1EA5A}"/>
              </a:ext>
            </a:extLst>
          </p:cNvPr>
          <p:cNvCxnSpPr>
            <a:endCxn id="10" idx="1"/>
          </p:cNvCxnSpPr>
          <p:nvPr/>
        </p:nvCxnSpPr>
        <p:spPr>
          <a:xfrm rot="16200000" flipH="1">
            <a:off x="3657498" y="2572839"/>
            <a:ext cx="2772940" cy="823817"/>
          </a:xfrm>
          <a:prstGeom prst="bentConnector2">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8" name="Gruppo 7">
            <a:extLst>
              <a:ext uri="{FF2B5EF4-FFF2-40B4-BE49-F238E27FC236}">
                <a16:creationId xmlns:a16="http://schemas.microsoft.com/office/drawing/2014/main" id="{0AD71CE4-3C27-4BA4-8411-E0B8F496FB3E}"/>
              </a:ext>
            </a:extLst>
          </p:cNvPr>
          <p:cNvGrpSpPr/>
          <p:nvPr/>
        </p:nvGrpSpPr>
        <p:grpSpPr>
          <a:xfrm>
            <a:off x="3635896" y="2708920"/>
            <a:ext cx="5461195" cy="3408447"/>
            <a:chOff x="3575301" y="2838498"/>
            <a:chExt cx="5329861" cy="3133312"/>
          </a:xfrm>
        </p:grpSpPr>
        <p:pic>
          <p:nvPicPr>
            <p:cNvPr id="2" name="Immagine 1">
              <a:extLst>
                <a:ext uri="{FF2B5EF4-FFF2-40B4-BE49-F238E27FC236}">
                  <a16:creationId xmlns:a16="http://schemas.microsoft.com/office/drawing/2014/main" id="{167B9960-C066-4973-A5B8-BEFF832EDCDE}"/>
                </a:ext>
              </a:extLst>
            </p:cNvPr>
            <p:cNvPicPr>
              <a:picLocks noChangeAspect="1"/>
            </p:cNvPicPr>
            <p:nvPr/>
          </p:nvPicPr>
          <p:blipFill>
            <a:blip r:embed="rId5"/>
            <a:stretch>
              <a:fillRect/>
            </a:stretch>
          </p:blipFill>
          <p:spPr>
            <a:xfrm>
              <a:off x="3575301" y="2838498"/>
              <a:ext cx="5329861" cy="3133312"/>
            </a:xfrm>
            <a:prstGeom prst="rect">
              <a:avLst/>
            </a:prstGeom>
            <a:ln>
              <a:solidFill>
                <a:schemeClr val="tx1"/>
              </a:solidFill>
            </a:ln>
          </p:spPr>
        </p:pic>
        <p:sp>
          <p:nvSpPr>
            <p:cNvPr id="5" name="Rettangolo 4">
              <a:extLst>
                <a:ext uri="{FF2B5EF4-FFF2-40B4-BE49-F238E27FC236}">
                  <a16:creationId xmlns:a16="http://schemas.microsoft.com/office/drawing/2014/main" id="{B5FA2787-8B22-41CB-8E6B-E3D9E8449B59}"/>
                </a:ext>
              </a:extLst>
            </p:cNvPr>
            <p:cNvSpPr/>
            <p:nvPr/>
          </p:nvSpPr>
          <p:spPr>
            <a:xfrm>
              <a:off x="3586342" y="5534605"/>
              <a:ext cx="2767681" cy="369332"/>
            </a:xfrm>
            <a:prstGeom prst="rect">
              <a:avLst/>
            </a:prstGeom>
          </p:spPr>
          <p:txBody>
            <a:bodyPr wrap="none">
              <a:spAutoFit/>
            </a:bodyPr>
            <a:lstStyle/>
            <a:p>
              <a:r>
                <a:rPr lang="it-IT" dirty="0"/>
                <a:t>https://www.coalition-s.org/</a:t>
              </a:r>
            </a:p>
          </p:txBody>
        </p:sp>
      </p:grpSp>
      <p:sp>
        <p:nvSpPr>
          <p:cNvPr id="14" name="Arrow: Right 11">
            <a:extLst>
              <a:ext uri="{FF2B5EF4-FFF2-40B4-BE49-F238E27FC236}">
                <a16:creationId xmlns:a16="http://schemas.microsoft.com/office/drawing/2014/main" id="{333D59A0-66B8-4B66-8E1C-4D6EF1CF571C}"/>
              </a:ext>
            </a:extLst>
          </p:cNvPr>
          <p:cNvSpPr/>
          <p:nvPr/>
        </p:nvSpPr>
        <p:spPr>
          <a:xfrm rot="19629431">
            <a:off x="5022311" y="6169629"/>
            <a:ext cx="935886" cy="574093"/>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99F426C5-830B-4B55-8DE0-86C5A7DEBB7E}"/>
              </a:ext>
            </a:extLst>
          </p:cNvPr>
          <p:cNvSpPr txBox="1"/>
          <p:nvPr/>
        </p:nvSpPr>
        <p:spPr>
          <a:xfrm>
            <a:off x="528195" y="6228601"/>
            <a:ext cx="4393706" cy="584775"/>
          </a:xfrm>
          <a:prstGeom prst="rect">
            <a:avLst/>
          </a:prstGeom>
          <a:solidFill>
            <a:schemeClr val="bg1"/>
          </a:solidFill>
          <a:ln w="38100">
            <a:solidFill>
              <a:srgbClr val="11542A"/>
            </a:solidFill>
          </a:ln>
        </p:spPr>
        <p:txBody>
          <a:bodyPr wrap="square" rtlCol="0">
            <a:spAutoFit/>
          </a:bodyPr>
          <a:lstStyle/>
          <a:p>
            <a:pPr algn="ctr">
              <a:buSzPct val="120000"/>
            </a:pPr>
            <a:r>
              <a:rPr lang="it-IT" sz="3200" b="1" dirty="0">
                <a:solidFill>
                  <a:srgbClr val="13643A"/>
                </a:solidFill>
                <a:latin typeface="Lato Regular"/>
              </a:rPr>
              <a:t>INFN supports Plan S</a:t>
            </a:r>
          </a:p>
        </p:txBody>
      </p:sp>
    </p:spTree>
    <p:extLst>
      <p:ext uri="{BB962C8B-B14F-4D97-AF65-F5344CB8AC3E}">
        <p14:creationId xmlns:p14="http://schemas.microsoft.com/office/powerpoint/2010/main" val="338470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36</a:t>
            </a:fld>
            <a:endParaRPr lang="it-IT">
              <a:latin typeface="Lato Regular"/>
            </a:endParaRPr>
          </a:p>
        </p:txBody>
      </p:sp>
      <p:sp>
        <p:nvSpPr>
          <p:cNvPr id="6" name="Segnaposto contenuto 2">
            <a:extLst>
              <a:ext uri="{FF2B5EF4-FFF2-40B4-BE49-F238E27FC236}">
                <a16:creationId xmlns:a16="http://schemas.microsoft.com/office/drawing/2014/main" id="{91AC9A6D-8822-4AC1-8524-B6BFECD8D30B}"/>
              </a:ext>
            </a:extLst>
          </p:cNvPr>
          <p:cNvSpPr>
            <a:spLocks noGrp="1"/>
          </p:cNvSpPr>
          <p:nvPr>
            <p:ph idx="1"/>
          </p:nvPr>
        </p:nvSpPr>
        <p:spPr>
          <a:xfrm>
            <a:off x="369876" y="1282144"/>
            <a:ext cx="8388424" cy="4905592"/>
          </a:xfrm>
        </p:spPr>
        <p:txBody>
          <a:bodyPr vert="horz" anchor="t">
            <a:normAutofit lnSpcReduction="10000"/>
          </a:bodyPr>
          <a:lstStyle/>
          <a:p>
            <a:r>
              <a:rPr lang="en-US" sz="2800" dirty="0">
                <a:latin typeface="Lato Regular"/>
              </a:rPr>
              <a:t>Compliant with Plan S</a:t>
            </a:r>
          </a:p>
          <a:p>
            <a:r>
              <a:rPr lang="en-US" sz="2800" dirty="0">
                <a:latin typeface="Lato Regular"/>
              </a:rPr>
              <a:t>Support widely adopted protocols</a:t>
            </a:r>
          </a:p>
          <a:p>
            <a:r>
              <a:rPr lang="en-US" sz="2800" u="sng" dirty="0">
                <a:latin typeface="Lato Regular"/>
              </a:rPr>
              <a:t>Store all kinds of digital assets</a:t>
            </a:r>
            <a:r>
              <a:rPr lang="en-US" sz="2800" dirty="0">
                <a:latin typeface="Lato Regular"/>
              </a:rPr>
              <a:t> </a:t>
            </a:r>
            <a:r>
              <a:rPr lang="en-US" sz="2800" b="1" dirty="0">
                <a:latin typeface="Lato Regular"/>
              </a:rPr>
              <a:t>(including data)</a:t>
            </a:r>
          </a:p>
          <a:p>
            <a:r>
              <a:rPr lang="en-US" sz="2800" dirty="0">
                <a:latin typeface="Lato Regular"/>
              </a:rPr>
              <a:t>Automatically harvest and store INFN-authored documents/data from other repositories</a:t>
            </a:r>
          </a:p>
          <a:p>
            <a:r>
              <a:rPr lang="en-US" sz="2800" dirty="0">
                <a:latin typeface="Lato Regular"/>
              </a:rPr>
              <a:t>Support the management during the periodic national research assessments (VQR)</a:t>
            </a:r>
          </a:p>
          <a:p>
            <a:r>
              <a:rPr lang="en-US" sz="2800" dirty="0">
                <a:latin typeface="Lato Regular"/>
              </a:rPr>
              <a:t>Increase the visibility of both INFN research and researchers </a:t>
            </a:r>
          </a:p>
          <a:p>
            <a:r>
              <a:rPr lang="en-US" sz="2800" dirty="0">
                <a:latin typeface="Lato Regular"/>
              </a:rPr>
              <a:t>Compliant with European Open Science Cloud (EOSC) guidelines</a:t>
            </a:r>
          </a:p>
          <a:p>
            <a:endParaRPr lang="en-US" sz="2800" dirty="0">
              <a:latin typeface="Lato Regular"/>
            </a:endParaRPr>
          </a:p>
          <a:p>
            <a:endParaRPr lang="en-US" sz="2800" dirty="0">
              <a:latin typeface="Lato Regular"/>
            </a:endParaRPr>
          </a:p>
        </p:txBody>
      </p:sp>
      <p:sp>
        <p:nvSpPr>
          <p:cNvPr id="5" name="Title 4">
            <a:extLst>
              <a:ext uri="{FF2B5EF4-FFF2-40B4-BE49-F238E27FC236}">
                <a16:creationId xmlns:a16="http://schemas.microsoft.com/office/drawing/2014/main" id="{5F6054EE-7224-42D7-950F-59479DA58ADC}"/>
              </a:ext>
            </a:extLst>
          </p:cNvPr>
          <p:cNvSpPr>
            <a:spLocks noGrp="1"/>
          </p:cNvSpPr>
          <p:nvPr>
            <p:ph type="title"/>
          </p:nvPr>
        </p:nvSpPr>
        <p:spPr/>
        <p:txBody>
          <a:bodyPr>
            <a:noAutofit/>
          </a:bodyPr>
          <a:lstStyle/>
          <a:p>
            <a:pPr algn="r"/>
            <a:r>
              <a:rPr lang="en-US" dirty="0">
                <a:latin typeface="Lato Regular"/>
              </a:rPr>
              <a:t>Requirements for an </a:t>
            </a:r>
            <a:br>
              <a:rPr lang="en-US" dirty="0">
                <a:latin typeface="Lato Regular"/>
              </a:rPr>
            </a:br>
            <a:r>
              <a:rPr lang="en-US" dirty="0">
                <a:latin typeface="Lato Regular"/>
              </a:rPr>
              <a:t>INFN Open Access Repository</a:t>
            </a:r>
            <a:endParaRPr lang="it-IT" dirty="0">
              <a:latin typeface="Lato Regular"/>
            </a:endParaRPr>
          </a:p>
        </p:txBody>
      </p:sp>
    </p:spTree>
    <p:extLst>
      <p:ext uri="{BB962C8B-B14F-4D97-AF65-F5344CB8AC3E}">
        <p14:creationId xmlns:p14="http://schemas.microsoft.com/office/powerpoint/2010/main" val="11916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37</a:t>
            </a:fld>
            <a:endParaRPr lang="it-IT">
              <a:latin typeface="Lato Regular"/>
            </a:endParaRPr>
          </a:p>
        </p:txBody>
      </p:sp>
      <p:sp>
        <p:nvSpPr>
          <p:cNvPr id="6" name="Segnaposto contenuto 2">
            <a:extLst>
              <a:ext uri="{FF2B5EF4-FFF2-40B4-BE49-F238E27FC236}">
                <a16:creationId xmlns:a16="http://schemas.microsoft.com/office/drawing/2014/main" id="{91AC9A6D-8822-4AC1-8524-B6BFECD8D30B}"/>
              </a:ext>
            </a:extLst>
          </p:cNvPr>
          <p:cNvSpPr>
            <a:spLocks noGrp="1"/>
          </p:cNvSpPr>
          <p:nvPr>
            <p:ph idx="1"/>
          </p:nvPr>
        </p:nvSpPr>
        <p:spPr>
          <a:xfrm>
            <a:off x="72008" y="3675008"/>
            <a:ext cx="4283968" cy="2634312"/>
          </a:xfrm>
        </p:spPr>
        <p:txBody>
          <a:bodyPr>
            <a:normAutofit/>
          </a:bodyPr>
          <a:lstStyle/>
          <a:p>
            <a:r>
              <a:rPr lang="en-US" sz="2000" dirty="0">
                <a:latin typeface="Lato Regular"/>
              </a:rPr>
              <a:t>Developed at </a:t>
            </a:r>
            <a:r>
              <a:rPr lang="en-US" sz="2000" dirty="0" err="1">
                <a:latin typeface="Lato Regular"/>
              </a:rPr>
              <a:t>INFNCatania</a:t>
            </a:r>
            <a:r>
              <a:rPr lang="en-US" sz="2000" dirty="0">
                <a:latin typeface="Lato Regular"/>
              </a:rPr>
              <a:t> since 2014</a:t>
            </a:r>
          </a:p>
          <a:p>
            <a:r>
              <a:rPr lang="en-US" sz="2000" dirty="0">
                <a:latin typeface="Lato Regular"/>
              </a:rPr>
              <a:t>Intended to be a single entry-point for the deposit of research outputs and other digital assets</a:t>
            </a:r>
          </a:p>
          <a:p>
            <a:r>
              <a:rPr lang="en-US" sz="2000" dirty="0">
                <a:latin typeface="Lato Regular"/>
              </a:rPr>
              <a:t>Uses standard to exchange metadata with other oar</a:t>
            </a:r>
          </a:p>
        </p:txBody>
      </p:sp>
      <p:grpSp>
        <p:nvGrpSpPr>
          <p:cNvPr id="3" name="Gruppo 2">
            <a:extLst>
              <a:ext uri="{FF2B5EF4-FFF2-40B4-BE49-F238E27FC236}">
                <a16:creationId xmlns:a16="http://schemas.microsoft.com/office/drawing/2014/main" id="{DC62BE8E-3F1C-4FF0-9B8B-80EC61761F77}"/>
              </a:ext>
            </a:extLst>
          </p:cNvPr>
          <p:cNvGrpSpPr/>
          <p:nvPr/>
        </p:nvGrpSpPr>
        <p:grpSpPr>
          <a:xfrm>
            <a:off x="4572000" y="1061614"/>
            <a:ext cx="4536504" cy="5779080"/>
            <a:chOff x="4295521" y="836712"/>
            <a:chExt cx="4725149" cy="5995104"/>
          </a:xfrm>
        </p:grpSpPr>
        <p:pic>
          <p:nvPicPr>
            <p:cNvPr id="1026" name="Picture 2">
              <a:extLst>
                <a:ext uri="{FF2B5EF4-FFF2-40B4-BE49-F238E27FC236}">
                  <a16:creationId xmlns:a16="http://schemas.microsoft.com/office/drawing/2014/main" id="{35B1C753-71F3-4A27-8CFD-163D5903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521" y="836712"/>
              <a:ext cx="4524951" cy="1911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F311F04-B89B-43BE-A2B8-1123D3735A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465801"/>
              <a:ext cx="4088630" cy="2412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1E7DACB-3C89-45C6-BEB7-FD3DC96605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8170" y="4535134"/>
              <a:ext cx="4283967" cy="22966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5" name="Immagine 4">
            <a:extLst>
              <a:ext uri="{FF2B5EF4-FFF2-40B4-BE49-F238E27FC236}">
                <a16:creationId xmlns:a16="http://schemas.microsoft.com/office/drawing/2014/main" id="{8B926E56-6C13-460D-9344-3E3042FD9286}"/>
              </a:ext>
            </a:extLst>
          </p:cNvPr>
          <p:cNvPicPr>
            <a:picLocks noChangeAspect="1"/>
          </p:cNvPicPr>
          <p:nvPr/>
        </p:nvPicPr>
        <p:blipFill>
          <a:blip r:embed="rId6"/>
          <a:stretch>
            <a:fillRect/>
          </a:stretch>
        </p:blipFill>
        <p:spPr>
          <a:xfrm>
            <a:off x="116639" y="1260492"/>
            <a:ext cx="4167329" cy="2312524"/>
          </a:xfrm>
          <a:prstGeom prst="rect">
            <a:avLst/>
          </a:prstGeom>
          <a:ln>
            <a:solidFill>
              <a:schemeClr val="tx1"/>
            </a:solidFill>
          </a:ln>
        </p:spPr>
      </p:pic>
      <p:sp>
        <p:nvSpPr>
          <p:cNvPr id="10" name="Title 9">
            <a:extLst>
              <a:ext uri="{FF2B5EF4-FFF2-40B4-BE49-F238E27FC236}">
                <a16:creationId xmlns:a16="http://schemas.microsoft.com/office/drawing/2014/main" id="{6B15A12E-2213-4E2B-A845-A166006D1F15}"/>
              </a:ext>
            </a:extLst>
          </p:cNvPr>
          <p:cNvSpPr>
            <a:spLocks noGrp="1"/>
          </p:cNvSpPr>
          <p:nvPr>
            <p:ph type="title"/>
          </p:nvPr>
        </p:nvSpPr>
        <p:spPr>
          <a:xfrm>
            <a:off x="612648" y="33296"/>
            <a:ext cx="8229600" cy="990600"/>
          </a:xfrm>
        </p:spPr>
        <p:txBody>
          <a:bodyPr>
            <a:noAutofit/>
          </a:bodyPr>
          <a:lstStyle/>
          <a:p>
            <a:pPr algn="r"/>
            <a:r>
              <a:rPr lang="en-US" dirty="0">
                <a:latin typeface="Lato Regular"/>
              </a:rPr>
              <a:t>The (pilot of the) INFN </a:t>
            </a:r>
            <a:br>
              <a:rPr lang="en-US" dirty="0">
                <a:latin typeface="Lato Regular"/>
              </a:rPr>
            </a:br>
            <a:r>
              <a:rPr lang="en-US" dirty="0">
                <a:latin typeface="Lato Regular"/>
              </a:rPr>
              <a:t>Open Access Repository</a:t>
            </a:r>
            <a:endParaRPr lang="it-IT" dirty="0">
              <a:latin typeface="Lato Regular"/>
            </a:endParaRPr>
          </a:p>
        </p:txBody>
      </p:sp>
    </p:spTree>
    <p:extLst>
      <p:ext uri="{BB962C8B-B14F-4D97-AF65-F5344CB8AC3E}">
        <p14:creationId xmlns:p14="http://schemas.microsoft.com/office/powerpoint/2010/main" val="236207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r"/>
            <a:r>
              <a:rPr lang="en-GB" dirty="0">
                <a:latin typeface="Lato Regular"/>
              </a:rPr>
              <a:t>The </a:t>
            </a:r>
            <a:r>
              <a:rPr lang="en-GB" b="1" dirty="0">
                <a:latin typeface="Lato Regular"/>
              </a:rPr>
              <a:t>new</a:t>
            </a:r>
            <a:r>
              <a:rPr lang="en-GB" dirty="0">
                <a:latin typeface="Lato Regular"/>
              </a:rPr>
              <a:t> </a:t>
            </a:r>
            <a:br>
              <a:rPr lang="en-GB" dirty="0">
                <a:latin typeface="Lato Regular"/>
              </a:rPr>
            </a:br>
            <a:r>
              <a:rPr lang="en-GB" dirty="0">
                <a:latin typeface="Lato Regular"/>
              </a:rPr>
              <a:t>INFN Open Access Repository </a:t>
            </a:r>
          </a:p>
        </p:txBody>
      </p:sp>
      <p:sp>
        <p:nvSpPr>
          <p:cNvPr id="4" name="Segnaposto numero diapositiva 3"/>
          <p:cNvSpPr>
            <a:spLocks noGrp="1"/>
          </p:cNvSpPr>
          <p:nvPr>
            <p:ph type="sldNum" sz="quarter" idx="12"/>
          </p:nvPr>
        </p:nvSpPr>
        <p:spPr/>
        <p:txBody>
          <a:bodyPr/>
          <a:lstStyle/>
          <a:p>
            <a:fld id="{5BF16100-B8A3-4576-9DD2-C1BF33AC416A}" type="slidenum">
              <a:rPr lang="it-IT" smtClean="0"/>
              <a:pPr/>
              <a:t>38</a:t>
            </a:fld>
            <a:endParaRPr lang="it-IT"/>
          </a:p>
        </p:txBody>
      </p:sp>
      <p:sp>
        <p:nvSpPr>
          <p:cNvPr id="8" name="Content Placeholder 7">
            <a:extLst>
              <a:ext uri="{FF2B5EF4-FFF2-40B4-BE49-F238E27FC236}">
                <a16:creationId xmlns:a16="http://schemas.microsoft.com/office/drawing/2014/main" id="{7AA83084-464D-4168-B920-2D314DAFE7A1}"/>
              </a:ext>
            </a:extLst>
          </p:cNvPr>
          <p:cNvSpPr>
            <a:spLocks noGrp="1"/>
          </p:cNvSpPr>
          <p:nvPr>
            <p:ph sz="quarter" idx="1"/>
          </p:nvPr>
        </p:nvSpPr>
        <p:spPr>
          <a:xfrm>
            <a:off x="457200" y="1443568"/>
            <a:ext cx="8229600" cy="4937760"/>
          </a:xfrm>
        </p:spPr>
        <p:txBody>
          <a:bodyPr vert="horz" anchor="t">
            <a:normAutofit lnSpcReduction="10000"/>
          </a:bodyPr>
          <a:lstStyle/>
          <a:p>
            <a:r>
              <a:rPr lang="en-US" dirty="0">
                <a:latin typeface="Lato Regular"/>
              </a:rPr>
              <a:t>Based on the </a:t>
            </a:r>
            <a:r>
              <a:rPr lang="en-US" b="1" dirty="0">
                <a:latin typeface="Lato Regular"/>
              </a:rPr>
              <a:t>Invenio v3</a:t>
            </a:r>
            <a:r>
              <a:rPr lang="en-US" dirty="0">
                <a:latin typeface="Lato Regular"/>
              </a:rPr>
              <a:t> open source framework for </a:t>
            </a:r>
            <a:r>
              <a:rPr lang="en-US" b="1" u="sng" dirty="0">
                <a:latin typeface="Lato Regular"/>
              </a:rPr>
              <a:t>large-scale</a:t>
            </a:r>
            <a:r>
              <a:rPr lang="en-US" dirty="0">
                <a:latin typeface="Lato Regular"/>
              </a:rPr>
              <a:t> digital </a:t>
            </a:r>
            <a:r>
              <a:rPr lang="en-US" dirty="0" err="1">
                <a:latin typeface="Lato Regular"/>
              </a:rPr>
              <a:t>reposiytories</a:t>
            </a:r>
            <a:r>
              <a:rPr lang="en-US" dirty="0">
                <a:latin typeface="Lato Regular"/>
              </a:rPr>
              <a:t> (</a:t>
            </a:r>
            <a:r>
              <a:rPr lang="en-US" dirty="0">
                <a:latin typeface="Lato Regular"/>
                <a:hlinkClick r:id="rId3"/>
              </a:rPr>
              <a:t>https://invenio-software.org/</a:t>
            </a:r>
            <a:r>
              <a:rPr lang="en-US" dirty="0">
                <a:latin typeface="Lato Regular"/>
              </a:rPr>
              <a:t>) </a:t>
            </a:r>
          </a:p>
          <a:p>
            <a:r>
              <a:rPr lang="en-US" dirty="0">
                <a:latin typeface="Lato Regular"/>
              </a:rPr>
              <a:t>Powered by the </a:t>
            </a:r>
            <a:r>
              <a:rPr lang="en-US" b="1" dirty="0">
                <a:latin typeface="Lato Regular"/>
              </a:rPr>
              <a:t>Zenodo</a:t>
            </a:r>
            <a:r>
              <a:rPr lang="en-US" dirty="0">
                <a:latin typeface="Lato Regular"/>
              </a:rPr>
              <a:t> GUI and underlying services</a:t>
            </a:r>
          </a:p>
          <a:p>
            <a:r>
              <a:rPr lang="en-US" dirty="0">
                <a:latin typeface="Lato Regular"/>
              </a:rPr>
              <a:t>Integrated with the INFN AAI</a:t>
            </a:r>
          </a:p>
          <a:p>
            <a:pPr lvl="1"/>
            <a:r>
              <a:rPr lang="en-US" dirty="0">
                <a:latin typeface="Lato Regular"/>
              </a:rPr>
              <a:t>SAML-based authentication</a:t>
            </a:r>
          </a:p>
          <a:p>
            <a:r>
              <a:rPr lang="en-US" dirty="0">
                <a:latin typeface="Lato Regular"/>
              </a:rPr>
              <a:t>“Linked” to </a:t>
            </a:r>
            <a:r>
              <a:rPr lang="en-US" b="1" dirty="0">
                <a:latin typeface="Lato Regular"/>
              </a:rPr>
              <a:t>GitHub</a:t>
            </a:r>
            <a:r>
              <a:rPr lang="en-US" dirty="0">
                <a:latin typeface="Lato Regular"/>
              </a:rPr>
              <a:t> and </a:t>
            </a:r>
            <a:r>
              <a:rPr lang="en-US" b="1" dirty="0">
                <a:latin typeface="Lato Regular"/>
              </a:rPr>
              <a:t>ORCID</a:t>
            </a:r>
          </a:p>
          <a:p>
            <a:r>
              <a:rPr lang="en-US" dirty="0">
                <a:latin typeface="Lato Regular"/>
              </a:rPr>
              <a:t>Backend architecture scalable, based on </a:t>
            </a:r>
            <a:r>
              <a:rPr lang="en-US" b="1" dirty="0">
                <a:latin typeface="Lato Regular"/>
              </a:rPr>
              <a:t>micro-services</a:t>
            </a:r>
          </a:p>
          <a:p>
            <a:pPr lvl="1"/>
            <a:r>
              <a:rPr lang="en-US" dirty="0" err="1">
                <a:latin typeface="Lato Regular"/>
              </a:rPr>
              <a:t>Kubernets</a:t>
            </a:r>
            <a:endParaRPr lang="en-US" dirty="0">
              <a:latin typeface="Lato Regular"/>
            </a:endParaRPr>
          </a:p>
          <a:p>
            <a:pPr lvl="1"/>
            <a:r>
              <a:rPr lang="en-US" dirty="0">
                <a:latin typeface="Lato Regular"/>
              </a:rPr>
              <a:t>CI/CD</a:t>
            </a:r>
          </a:p>
          <a:p>
            <a:r>
              <a:rPr lang="en-US" dirty="0">
                <a:latin typeface="Lato Regular"/>
              </a:rPr>
              <a:t>Open for use since end of March 2019</a:t>
            </a:r>
          </a:p>
        </p:txBody>
      </p:sp>
    </p:spTree>
    <p:extLst>
      <p:ext uri="{BB962C8B-B14F-4D97-AF65-F5344CB8AC3E}">
        <p14:creationId xmlns:p14="http://schemas.microsoft.com/office/powerpoint/2010/main" val="26350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AF1817-8D7F-4E55-B975-A1A4F841656C}"/>
              </a:ext>
            </a:extLst>
          </p:cNvPr>
          <p:cNvSpPr>
            <a:spLocks noGrp="1"/>
          </p:cNvSpPr>
          <p:nvPr>
            <p:ph type="title"/>
          </p:nvPr>
        </p:nvSpPr>
        <p:spPr>
          <a:xfrm>
            <a:off x="457200" y="62136"/>
            <a:ext cx="8229600" cy="990600"/>
          </a:xfrm>
        </p:spPr>
        <p:txBody>
          <a:bodyPr/>
          <a:lstStyle/>
          <a:p>
            <a:pPr algn="r"/>
            <a:r>
              <a:rPr lang="en-GB" dirty="0">
                <a:latin typeface="Lato Regular"/>
              </a:rPr>
              <a:t>Improvements</a:t>
            </a:r>
          </a:p>
        </p:txBody>
      </p:sp>
      <p:sp>
        <p:nvSpPr>
          <p:cNvPr id="4" name="Segnaposto numero diapositiva 3"/>
          <p:cNvSpPr>
            <a:spLocks noGrp="1"/>
          </p:cNvSpPr>
          <p:nvPr>
            <p:ph type="sldNum" sz="quarter" idx="12"/>
          </p:nvPr>
        </p:nvSpPr>
        <p:spPr/>
        <p:txBody>
          <a:bodyPr/>
          <a:lstStyle/>
          <a:p>
            <a:fld id="{5BF16100-B8A3-4576-9DD2-C1BF33AC416A}" type="slidenum">
              <a:rPr lang="it-IT" smtClean="0"/>
              <a:pPr/>
              <a:t>39</a:t>
            </a:fld>
            <a:endParaRPr lang="it-IT"/>
          </a:p>
        </p:txBody>
      </p:sp>
      <p:sp>
        <p:nvSpPr>
          <p:cNvPr id="7" name="Content Placeholder 6">
            <a:extLst>
              <a:ext uri="{FF2B5EF4-FFF2-40B4-BE49-F238E27FC236}">
                <a16:creationId xmlns:a16="http://schemas.microsoft.com/office/drawing/2014/main" id="{F6449DD0-8F2B-43CA-8968-288B4C3B9045}"/>
              </a:ext>
            </a:extLst>
          </p:cNvPr>
          <p:cNvSpPr>
            <a:spLocks noGrp="1"/>
          </p:cNvSpPr>
          <p:nvPr>
            <p:ph sz="quarter" idx="1"/>
          </p:nvPr>
        </p:nvSpPr>
        <p:spPr/>
        <p:txBody>
          <a:bodyPr>
            <a:normAutofit fontScale="85000" lnSpcReduction="20000"/>
          </a:bodyPr>
          <a:lstStyle/>
          <a:p>
            <a:pPr marL="285750" lvl="0" indent="-285750">
              <a:lnSpc>
                <a:spcPct val="120000"/>
              </a:lnSpc>
              <a:spcAft>
                <a:spcPts val="0"/>
              </a:spcAft>
              <a:buFont typeface="Arial" panose="020B0604020202020204" pitchFamily="34" charset="0"/>
              <a:buChar char="•"/>
            </a:pPr>
            <a:r>
              <a:rPr lang="en-GB" sz="2800" dirty="0">
                <a:latin typeface="Lato Regular"/>
                <a:ea typeface="Times New Roman" panose="02020603050405020304" pitchFamily="18" charset="0"/>
                <a:cs typeface="Arial" panose="020B0604020202020204" pitchFamily="34" charset="0"/>
              </a:rPr>
              <a:t>Adoption of leading-edge technologies in the domain of digital repositories</a:t>
            </a:r>
          </a:p>
          <a:p>
            <a:pPr marL="285750" lvl="0" indent="-285750">
              <a:lnSpc>
                <a:spcPct val="120000"/>
              </a:lnSpc>
              <a:spcAft>
                <a:spcPts val="0"/>
              </a:spcAft>
              <a:buFont typeface="Arial" panose="020B0604020202020204" pitchFamily="34" charset="0"/>
              <a:buChar char="•"/>
            </a:pPr>
            <a:r>
              <a:rPr lang="en-GB" sz="2800" dirty="0">
                <a:latin typeface="Lato Regular"/>
                <a:ea typeface="Times New Roman" panose="02020603050405020304" pitchFamily="18" charset="0"/>
                <a:cs typeface="Arial" panose="020B0604020202020204" pitchFamily="34" charset="0"/>
              </a:rPr>
              <a:t>Include the possibility for digital assets, offered by the new </a:t>
            </a:r>
            <a:r>
              <a:rPr lang="en-GB" sz="2800" dirty="0" err="1">
                <a:latin typeface="Lato Regular"/>
                <a:ea typeface="Times New Roman" panose="02020603050405020304" pitchFamily="18" charset="0"/>
                <a:cs typeface="Arial" panose="020B0604020202020204" pitchFamily="34" charset="0"/>
              </a:rPr>
              <a:t>Zenodo</a:t>
            </a:r>
            <a:r>
              <a:rPr lang="en-GB" sz="2800" dirty="0">
                <a:latin typeface="Lato Regular"/>
                <a:ea typeface="Times New Roman" panose="02020603050405020304" pitchFamily="18" charset="0"/>
                <a:cs typeface="Arial" panose="020B0604020202020204" pitchFamily="34" charset="0"/>
              </a:rPr>
              <a:t> GUI, to be stored in the repository not only open access but also embargoed, restricted and closed </a:t>
            </a:r>
          </a:p>
          <a:p>
            <a:pPr marL="285750" lvl="0" indent="-285750">
              <a:lnSpc>
                <a:spcPct val="120000"/>
              </a:lnSpc>
              <a:spcAft>
                <a:spcPts val="0"/>
              </a:spcAft>
              <a:buFont typeface="Arial" panose="020B0604020202020204" pitchFamily="34" charset="0"/>
              <a:buChar char="•"/>
            </a:pPr>
            <a:r>
              <a:rPr lang="en-GB" sz="2800" dirty="0">
                <a:latin typeface="Lato Regular"/>
                <a:ea typeface="Times New Roman" panose="02020603050405020304" pitchFamily="18" charset="0"/>
                <a:cs typeface="Arial" panose="020B0604020202020204" pitchFamily="34" charset="0"/>
              </a:rPr>
              <a:t>Exploit the concept of “communities”, which is central in the </a:t>
            </a:r>
            <a:r>
              <a:rPr lang="en-GB" sz="2800" dirty="0" err="1">
                <a:latin typeface="Lato Regular"/>
                <a:ea typeface="Times New Roman" panose="02020603050405020304" pitchFamily="18" charset="0"/>
                <a:cs typeface="Arial" panose="020B0604020202020204" pitchFamily="34" charset="0"/>
              </a:rPr>
              <a:t>Zenodo</a:t>
            </a:r>
            <a:r>
              <a:rPr lang="en-GB" sz="2800" dirty="0">
                <a:latin typeface="Lato Regular"/>
                <a:ea typeface="Times New Roman" panose="02020603050405020304" pitchFamily="18" charset="0"/>
                <a:cs typeface="Arial" panose="020B0604020202020204" pitchFamily="34" charset="0"/>
              </a:rPr>
              <a:t> architecture, to cope with several aggregation of contents: per INFN division, per Scientific Committee, </a:t>
            </a:r>
            <a:r>
              <a:rPr lang="en-GB" sz="2800" b="1" dirty="0">
                <a:latin typeface="Lato Regular"/>
                <a:ea typeface="Times New Roman" panose="02020603050405020304" pitchFamily="18" charset="0"/>
                <a:cs typeface="Arial" panose="020B0604020202020204" pitchFamily="34" charset="0"/>
              </a:rPr>
              <a:t>per project</a:t>
            </a:r>
            <a:r>
              <a:rPr lang="en-GB" sz="2800" dirty="0">
                <a:latin typeface="Lato Regular"/>
                <a:ea typeface="Times New Roman" panose="02020603050405020304" pitchFamily="18" charset="0"/>
                <a:cs typeface="Arial" panose="020B0604020202020204" pitchFamily="34" charset="0"/>
              </a:rPr>
              <a:t>, per initiative, etc.</a:t>
            </a:r>
          </a:p>
          <a:p>
            <a:pPr marL="285750" indent="-285750">
              <a:lnSpc>
                <a:spcPct val="120000"/>
              </a:lnSpc>
              <a:buFont typeface="Arial" panose="020B0604020202020204" pitchFamily="34" charset="0"/>
              <a:buChar char="•"/>
            </a:pPr>
            <a:r>
              <a:rPr lang="en-GB" sz="2800" b="1" dirty="0">
                <a:latin typeface="Lato Regular"/>
              </a:rPr>
              <a:t>Open to non-INFN users </a:t>
            </a:r>
            <a:r>
              <a:rPr lang="en-GB" sz="2800" dirty="0">
                <a:latin typeface="Lato Regular"/>
              </a:rPr>
              <a:t>(thanks to the concept of «Communities»)</a:t>
            </a:r>
          </a:p>
          <a:p>
            <a:pPr marL="285750" indent="-285750">
              <a:lnSpc>
                <a:spcPct val="120000"/>
              </a:lnSpc>
              <a:buFont typeface="Arial" panose="020B0604020202020204" pitchFamily="34" charset="0"/>
              <a:buChar char="•"/>
            </a:pPr>
            <a:r>
              <a:rPr lang="en-GB" sz="2800" dirty="0">
                <a:latin typeface="Lato Regular"/>
                <a:ea typeface="Times New Roman" panose="02020603050405020304" pitchFamily="18" charset="0"/>
                <a:cs typeface="Arial" panose="020B0604020202020204" pitchFamily="34" charset="0"/>
              </a:rPr>
              <a:t>DOI versioning</a:t>
            </a:r>
            <a:endParaRPr lang="en-GB" dirty="0"/>
          </a:p>
        </p:txBody>
      </p:sp>
    </p:spTree>
    <p:extLst>
      <p:ext uri="{BB962C8B-B14F-4D97-AF65-F5344CB8AC3E}">
        <p14:creationId xmlns:p14="http://schemas.microsoft.com/office/powerpoint/2010/main" val="7476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8705" y="-231568"/>
            <a:ext cx="8229600" cy="1143000"/>
          </a:xfrm>
        </p:spPr>
        <p:txBody>
          <a:bodyPr>
            <a:normAutofit/>
          </a:bodyPr>
          <a:lstStyle/>
          <a:p>
            <a:pPr algn="r"/>
            <a:r>
              <a:rPr lang="en-US" sz="2700" dirty="0">
                <a:solidFill>
                  <a:schemeClr val="tx1"/>
                </a:solidFill>
                <a:latin typeface="Lato Regular"/>
              </a:rPr>
              <a:t>My e-Infrastructure projects “vs. space”</a:t>
            </a:r>
            <a:br>
              <a:rPr lang="en-US" sz="2700" dirty="0">
                <a:solidFill>
                  <a:schemeClr val="tx1"/>
                </a:solidFill>
                <a:latin typeface="Lato Regular"/>
              </a:rPr>
            </a:br>
            <a:r>
              <a:rPr lang="en-US" sz="2400" dirty="0">
                <a:solidFill>
                  <a:schemeClr val="tx1"/>
                </a:solidFill>
                <a:latin typeface="Lato Regular"/>
              </a:rPr>
              <a:t>(outside EU)</a:t>
            </a:r>
            <a:endParaRPr lang="it-IT" sz="24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4</a:t>
            </a:fld>
            <a:endParaRPr lang="it-IT" dirty="0">
              <a:latin typeface="Lato Regular"/>
            </a:endParaRPr>
          </a:p>
        </p:txBody>
      </p:sp>
      <p:pic>
        <p:nvPicPr>
          <p:cNvPr id="49" name="Immagine 48">
            <a:extLst>
              <a:ext uri="{FF2B5EF4-FFF2-40B4-BE49-F238E27FC236}">
                <a16:creationId xmlns:a16="http://schemas.microsoft.com/office/drawing/2014/main" id="{ECB2D4B7-2DCA-4D2C-AE60-943B002A0C9A}"/>
              </a:ext>
            </a:extLst>
          </p:cNvPr>
          <p:cNvPicPr>
            <a:picLocks noChangeAspect="1"/>
          </p:cNvPicPr>
          <p:nvPr/>
        </p:nvPicPr>
        <p:blipFill>
          <a:blip r:embed="rId3"/>
          <a:stretch>
            <a:fillRect/>
          </a:stretch>
        </p:blipFill>
        <p:spPr>
          <a:xfrm>
            <a:off x="165218" y="1027044"/>
            <a:ext cx="8893022" cy="5830956"/>
          </a:xfrm>
          <a:prstGeom prst="rect">
            <a:avLst/>
          </a:prstGeom>
        </p:spPr>
      </p:pic>
      <p:grpSp>
        <p:nvGrpSpPr>
          <p:cNvPr id="55" name="Gruppo 54">
            <a:extLst>
              <a:ext uri="{FF2B5EF4-FFF2-40B4-BE49-F238E27FC236}">
                <a16:creationId xmlns:a16="http://schemas.microsoft.com/office/drawing/2014/main" id="{3E60A25E-1FC9-4348-A054-E5D83E691FC5}"/>
              </a:ext>
            </a:extLst>
          </p:cNvPr>
          <p:cNvGrpSpPr/>
          <p:nvPr/>
        </p:nvGrpSpPr>
        <p:grpSpPr>
          <a:xfrm>
            <a:off x="4611729" y="2721718"/>
            <a:ext cx="3602946" cy="2416894"/>
            <a:chOff x="4611729" y="2721718"/>
            <a:chExt cx="3602946" cy="2416894"/>
          </a:xfrm>
        </p:grpSpPr>
        <p:pic>
          <p:nvPicPr>
            <p:cNvPr id="56" name="Immagine 55">
              <a:extLst>
                <a:ext uri="{FF2B5EF4-FFF2-40B4-BE49-F238E27FC236}">
                  <a16:creationId xmlns:a16="http://schemas.microsoft.com/office/drawing/2014/main" id="{94A2028C-5667-4B81-ADF8-6DDE464C195D}"/>
                </a:ext>
              </a:extLst>
            </p:cNvPr>
            <p:cNvPicPr>
              <a:picLocks noChangeAspect="1"/>
            </p:cNvPicPr>
            <p:nvPr/>
          </p:nvPicPr>
          <p:blipFill>
            <a:blip r:embed="rId4"/>
            <a:stretch>
              <a:fillRect/>
            </a:stretch>
          </p:blipFill>
          <p:spPr>
            <a:xfrm>
              <a:off x="6632823" y="3018978"/>
              <a:ext cx="786059" cy="786059"/>
            </a:xfrm>
            <a:prstGeom prst="rect">
              <a:avLst/>
            </a:prstGeom>
          </p:spPr>
        </p:pic>
        <p:pic>
          <p:nvPicPr>
            <p:cNvPr id="57" name="Immagine 56">
              <a:extLst>
                <a:ext uri="{FF2B5EF4-FFF2-40B4-BE49-F238E27FC236}">
                  <a16:creationId xmlns:a16="http://schemas.microsoft.com/office/drawing/2014/main" id="{067FC231-A3A0-44B5-8664-683FFB222AB6}"/>
                </a:ext>
              </a:extLst>
            </p:cNvPr>
            <p:cNvPicPr>
              <a:picLocks noChangeAspect="1"/>
            </p:cNvPicPr>
            <p:nvPr/>
          </p:nvPicPr>
          <p:blipFill>
            <a:blip r:embed="rId5"/>
            <a:stretch>
              <a:fillRect/>
            </a:stretch>
          </p:blipFill>
          <p:spPr>
            <a:xfrm>
              <a:off x="5822259" y="3077293"/>
              <a:ext cx="743324" cy="420139"/>
            </a:xfrm>
            <a:prstGeom prst="rect">
              <a:avLst/>
            </a:prstGeom>
          </p:spPr>
        </p:pic>
        <p:pic>
          <p:nvPicPr>
            <p:cNvPr id="58" name="Immagine 57">
              <a:extLst>
                <a:ext uri="{FF2B5EF4-FFF2-40B4-BE49-F238E27FC236}">
                  <a16:creationId xmlns:a16="http://schemas.microsoft.com/office/drawing/2014/main" id="{0770A0ED-94ED-4D87-A5F6-F1F7A640E355}"/>
                </a:ext>
              </a:extLst>
            </p:cNvPr>
            <p:cNvPicPr>
              <a:picLocks noChangeAspect="1"/>
            </p:cNvPicPr>
            <p:nvPr/>
          </p:nvPicPr>
          <p:blipFill>
            <a:blip r:embed="rId6"/>
            <a:stretch>
              <a:fillRect/>
            </a:stretch>
          </p:blipFill>
          <p:spPr>
            <a:xfrm>
              <a:off x="4611729" y="3005164"/>
              <a:ext cx="799793" cy="475877"/>
            </a:xfrm>
            <a:prstGeom prst="rect">
              <a:avLst/>
            </a:prstGeom>
          </p:spPr>
        </p:pic>
        <p:pic>
          <p:nvPicPr>
            <p:cNvPr id="59" name="Immagine 58">
              <a:extLst>
                <a:ext uri="{FF2B5EF4-FFF2-40B4-BE49-F238E27FC236}">
                  <a16:creationId xmlns:a16="http://schemas.microsoft.com/office/drawing/2014/main" id="{42EBD5BA-EBF8-4143-A2A1-AF0DFAE7E1F1}"/>
                </a:ext>
              </a:extLst>
            </p:cNvPr>
            <p:cNvPicPr>
              <a:picLocks noChangeAspect="1"/>
            </p:cNvPicPr>
            <p:nvPr/>
          </p:nvPicPr>
          <p:blipFill>
            <a:blip r:embed="rId7"/>
            <a:stretch>
              <a:fillRect/>
            </a:stretch>
          </p:blipFill>
          <p:spPr>
            <a:xfrm>
              <a:off x="6493616" y="2721718"/>
              <a:ext cx="1388943" cy="480219"/>
            </a:xfrm>
            <a:prstGeom prst="rect">
              <a:avLst/>
            </a:prstGeom>
          </p:spPr>
        </p:pic>
        <p:pic>
          <p:nvPicPr>
            <p:cNvPr id="60" name="Immagine 59">
              <a:extLst>
                <a:ext uri="{FF2B5EF4-FFF2-40B4-BE49-F238E27FC236}">
                  <a16:creationId xmlns:a16="http://schemas.microsoft.com/office/drawing/2014/main" id="{11934773-9F7A-4E33-99A8-474C6965CB61}"/>
                </a:ext>
              </a:extLst>
            </p:cNvPr>
            <p:cNvPicPr>
              <a:picLocks noChangeAspect="1"/>
            </p:cNvPicPr>
            <p:nvPr/>
          </p:nvPicPr>
          <p:blipFill>
            <a:blip r:embed="rId8"/>
            <a:stretch>
              <a:fillRect/>
            </a:stretch>
          </p:blipFill>
          <p:spPr>
            <a:xfrm>
              <a:off x="7025852" y="4303388"/>
              <a:ext cx="1188823" cy="835224"/>
            </a:xfrm>
            <a:prstGeom prst="rect">
              <a:avLst/>
            </a:prstGeom>
          </p:spPr>
        </p:pic>
        <p:pic>
          <p:nvPicPr>
            <p:cNvPr id="61" name="Immagine 60">
              <a:extLst>
                <a:ext uri="{FF2B5EF4-FFF2-40B4-BE49-F238E27FC236}">
                  <a16:creationId xmlns:a16="http://schemas.microsoft.com/office/drawing/2014/main" id="{7AE5C454-9D93-45BD-B57F-9686F4C0B316}"/>
                </a:ext>
              </a:extLst>
            </p:cNvPr>
            <p:cNvPicPr>
              <a:picLocks noChangeAspect="1"/>
            </p:cNvPicPr>
            <p:nvPr/>
          </p:nvPicPr>
          <p:blipFill>
            <a:blip r:embed="rId9"/>
            <a:stretch>
              <a:fillRect/>
            </a:stretch>
          </p:blipFill>
          <p:spPr>
            <a:xfrm>
              <a:off x="6852820" y="3675520"/>
              <a:ext cx="800100" cy="535339"/>
            </a:xfrm>
            <a:prstGeom prst="rect">
              <a:avLst/>
            </a:prstGeom>
          </p:spPr>
        </p:pic>
        <p:pic>
          <p:nvPicPr>
            <p:cNvPr id="62" name="Immagine 61">
              <a:extLst>
                <a:ext uri="{FF2B5EF4-FFF2-40B4-BE49-F238E27FC236}">
                  <a16:creationId xmlns:a16="http://schemas.microsoft.com/office/drawing/2014/main" id="{E8C8A6E2-AFDA-4634-A530-118F878D7E1D}"/>
                </a:ext>
              </a:extLst>
            </p:cNvPr>
            <p:cNvPicPr>
              <a:picLocks noChangeAspect="1"/>
            </p:cNvPicPr>
            <p:nvPr/>
          </p:nvPicPr>
          <p:blipFill>
            <a:blip r:embed="rId10"/>
            <a:stretch>
              <a:fillRect/>
            </a:stretch>
          </p:blipFill>
          <p:spPr>
            <a:xfrm>
              <a:off x="5401599" y="3787158"/>
              <a:ext cx="1388943" cy="424209"/>
            </a:xfrm>
            <a:prstGeom prst="rect">
              <a:avLst/>
            </a:prstGeom>
          </p:spPr>
        </p:pic>
      </p:grpSp>
      <p:grpSp>
        <p:nvGrpSpPr>
          <p:cNvPr id="63" name="Gruppo 62">
            <a:extLst>
              <a:ext uri="{FF2B5EF4-FFF2-40B4-BE49-F238E27FC236}">
                <a16:creationId xmlns:a16="http://schemas.microsoft.com/office/drawing/2014/main" id="{15FA0AF2-EF8B-4F97-9389-51B060B1DF25}"/>
              </a:ext>
            </a:extLst>
          </p:cNvPr>
          <p:cNvGrpSpPr/>
          <p:nvPr/>
        </p:nvGrpSpPr>
        <p:grpSpPr>
          <a:xfrm>
            <a:off x="558200" y="3677496"/>
            <a:ext cx="2228983" cy="2537738"/>
            <a:chOff x="558200" y="3677496"/>
            <a:chExt cx="2228983" cy="2537738"/>
          </a:xfrm>
        </p:grpSpPr>
        <p:pic>
          <p:nvPicPr>
            <p:cNvPr id="64" name="Immagine 63">
              <a:extLst>
                <a:ext uri="{FF2B5EF4-FFF2-40B4-BE49-F238E27FC236}">
                  <a16:creationId xmlns:a16="http://schemas.microsoft.com/office/drawing/2014/main" id="{A6167B02-661D-455B-8A34-540C0F030B84}"/>
                </a:ext>
              </a:extLst>
            </p:cNvPr>
            <p:cNvPicPr>
              <a:picLocks noChangeAspect="1"/>
            </p:cNvPicPr>
            <p:nvPr/>
          </p:nvPicPr>
          <p:blipFill>
            <a:blip r:embed="rId4"/>
            <a:stretch>
              <a:fillRect/>
            </a:stretch>
          </p:blipFill>
          <p:spPr>
            <a:xfrm>
              <a:off x="1914015" y="4470244"/>
              <a:ext cx="658952" cy="658952"/>
            </a:xfrm>
            <a:prstGeom prst="rect">
              <a:avLst/>
            </a:prstGeom>
          </p:spPr>
        </p:pic>
        <p:pic>
          <p:nvPicPr>
            <p:cNvPr id="65" name="Immagine 64">
              <a:extLst>
                <a:ext uri="{FF2B5EF4-FFF2-40B4-BE49-F238E27FC236}">
                  <a16:creationId xmlns:a16="http://schemas.microsoft.com/office/drawing/2014/main" id="{8BED8811-AAFE-4BA2-8E9E-572662937B5A}"/>
                </a:ext>
              </a:extLst>
            </p:cNvPr>
            <p:cNvPicPr>
              <a:picLocks noChangeAspect="1"/>
            </p:cNvPicPr>
            <p:nvPr/>
          </p:nvPicPr>
          <p:blipFill>
            <a:blip r:embed="rId5"/>
            <a:stretch>
              <a:fillRect/>
            </a:stretch>
          </p:blipFill>
          <p:spPr>
            <a:xfrm>
              <a:off x="1493054" y="4257258"/>
              <a:ext cx="536647" cy="303322"/>
            </a:xfrm>
            <a:prstGeom prst="rect">
              <a:avLst/>
            </a:prstGeom>
          </p:spPr>
        </p:pic>
        <p:pic>
          <p:nvPicPr>
            <p:cNvPr id="66" name="Immagine 65">
              <a:extLst>
                <a:ext uri="{FF2B5EF4-FFF2-40B4-BE49-F238E27FC236}">
                  <a16:creationId xmlns:a16="http://schemas.microsoft.com/office/drawing/2014/main" id="{8C355E9E-75D3-429F-84D8-8762CA6B84B0}"/>
                </a:ext>
              </a:extLst>
            </p:cNvPr>
            <p:cNvPicPr>
              <a:picLocks noChangeAspect="1"/>
            </p:cNvPicPr>
            <p:nvPr/>
          </p:nvPicPr>
          <p:blipFill>
            <a:blip r:embed="rId11"/>
            <a:stretch>
              <a:fillRect/>
            </a:stretch>
          </p:blipFill>
          <p:spPr>
            <a:xfrm>
              <a:off x="1170388" y="5049455"/>
              <a:ext cx="908577" cy="431574"/>
            </a:xfrm>
            <a:prstGeom prst="rect">
              <a:avLst/>
            </a:prstGeom>
          </p:spPr>
        </p:pic>
        <p:pic>
          <p:nvPicPr>
            <p:cNvPr id="67" name="Immagine 66">
              <a:extLst>
                <a:ext uri="{FF2B5EF4-FFF2-40B4-BE49-F238E27FC236}">
                  <a16:creationId xmlns:a16="http://schemas.microsoft.com/office/drawing/2014/main" id="{3C3BB126-736A-4480-804D-FDCF3F6ED1BB}"/>
                </a:ext>
              </a:extLst>
            </p:cNvPr>
            <p:cNvPicPr>
              <a:picLocks noChangeAspect="1"/>
            </p:cNvPicPr>
            <p:nvPr/>
          </p:nvPicPr>
          <p:blipFill>
            <a:blip r:embed="rId12"/>
            <a:stretch>
              <a:fillRect/>
            </a:stretch>
          </p:blipFill>
          <p:spPr>
            <a:xfrm>
              <a:off x="2128230" y="5248441"/>
              <a:ext cx="658953" cy="658953"/>
            </a:xfrm>
            <a:prstGeom prst="rect">
              <a:avLst/>
            </a:prstGeom>
          </p:spPr>
        </p:pic>
        <p:pic>
          <p:nvPicPr>
            <p:cNvPr id="68" name="Immagine 67">
              <a:extLst>
                <a:ext uri="{FF2B5EF4-FFF2-40B4-BE49-F238E27FC236}">
                  <a16:creationId xmlns:a16="http://schemas.microsoft.com/office/drawing/2014/main" id="{52EDB8A3-D6DB-4042-98F9-2939844BF3FA}"/>
                </a:ext>
              </a:extLst>
            </p:cNvPr>
            <p:cNvPicPr>
              <a:picLocks noChangeAspect="1"/>
            </p:cNvPicPr>
            <p:nvPr/>
          </p:nvPicPr>
          <p:blipFill>
            <a:blip r:embed="rId9"/>
            <a:stretch>
              <a:fillRect/>
            </a:stretch>
          </p:blipFill>
          <p:spPr>
            <a:xfrm>
              <a:off x="1229601" y="5679895"/>
              <a:ext cx="800100" cy="535339"/>
            </a:xfrm>
            <a:prstGeom prst="rect">
              <a:avLst/>
            </a:prstGeom>
          </p:spPr>
        </p:pic>
        <p:pic>
          <p:nvPicPr>
            <p:cNvPr id="69" name="Immagine 68">
              <a:extLst>
                <a:ext uri="{FF2B5EF4-FFF2-40B4-BE49-F238E27FC236}">
                  <a16:creationId xmlns:a16="http://schemas.microsoft.com/office/drawing/2014/main" id="{CE88DCD1-ADF2-48D4-B7B2-6F192CC771E1}"/>
                </a:ext>
              </a:extLst>
            </p:cNvPr>
            <p:cNvPicPr>
              <a:picLocks noChangeAspect="1"/>
            </p:cNvPicPr>
            <p:nvPr/>
          </p:nvPicPr>
          <p:blipFill>
            <a:blip r:embed="rId9"/>
            <a:stretch>
              <a:fillRect/>
            </a:stretch>
          </p:blipFill>
          <p:spPr>
            <a:xfrm>
              <a:off x="558200" y="3677496"/>
              <a:ext cx="800100" cy="535339"/>
            </a:xfrm>
            <a:prstGeom prst="rect">
              <a:avLst/>
            </a:prstGeom>
          </p:spPr>
        </p:pic>
      </p:grpSp>
      <p:grpSp>
        <p:nvGrpSpPr>
          <p:cNvPr id="70" name="Gruppo 69">
            <a:extLst>
              <a:ext uri="{FF2B5EF4-FFF2-40B4-BE49-F238E27FC236}">
                <a16:creationId xmlns:a16="http://schemas.microsoft.com/office/drawing/2014/main" id="{F49E1335-023A-4C36-816C-B287DA66FD18}"/>
              </a:ext>
            </a:extLst>
          </p:cNvPr>
          <p:cNvGrpSpPr/>
          <p:nvPr/>
        </p:nvGrpSpPr>
        <p:grpSpPr>
          <a:xfrm>
            <a:off x="3356738" y="3313250"/>
            <a:ext cx="2293086" cy="2775399"/>
            <a:chOff x="3356738" y="3313250"/>
            <a:chExt cx="2293086" cy="2775399"/>
          </a:xfrm>
        </p:grpSpPr>
        <p:pic>
          <p:nvPicPr>
            <p:cNvPr id="71" name="Immagine 70">
              <a:extLst>
                <a:ext uri="{FF2B5EF4-FFF2-40B4-BE49-F238E27FC236}">
                  <a16:creationId xmlns:a16="http://schemas.microsoft.com/office/drawing/2014/main" id="{4E17DCA2-878B-40C0-992D-721BBED6446F}"/>
                </a:ext>
              </a:extLst>
            </p:cNvPr>
            <p:cNvPicPr>
              <a:picLocks noChangeAspect="1"/>
            </p:cNvPicPr>
            <p:nvPr/>
          </p:nvPicPr>
          <p:blipFill>
            <a:blip r:embed="rId13"/>
            <a:stretch>
              <a:fillRect/>
            </a:stretch>
          </p:blipFill>
          <p:spPr>
            <a:xfrm>
              <a:off x="4384041" y="3441484"/>
              <a:ext cx="800100" cy="385232"/>
            </a:xfrm>
            <a:prstGeom prst="rect">
              <a:avLst/>
            </a:prstGeom>
          </p:spPr>
        </p:pic>
        <p:pic>
          <p:nvPicPr>
            <p:cNvPr id="72" name="Immagine 71">
              <a:extLst>
                <a:ext uri="{FF2B5EF4-FFF2-40B4-BE49-F238E27FC236}">
                  <a16:creationId xmlns:a16="http://schemas.microsoft.com/office/drawing/2014/main" id="{DFD9DC26-FF53-4F57-82AF-EC3739725BE7}"/>
                </a:ext>
              </a:extLst>
            </p:cNvPr>
            <p:cNvPicPr>
              <a:picLocks noChangeAspect="1"/>
            </p:cNvPicPr>
            <p:nvPr/>
          </p:nvPicPr>
          <p:blipFill>
            <a:blip r:embed="rId14"/>
            <a:stretch>
              <a:fillRect/>
            </a:stretch>
          </p:blipFill>
          <p:spPr>
            <a:xfrm>
              <a:off x="3404328" y="3313250"/>
              <a:ext cx="917435" cy="362270"/>
            </a:xfrm>
            <a:prstGeom prst="rect">
              <a:avLst/>
            </a:prstGeom>
          </p:spPr>
        </p:pic>
        <p:pic>
          <p:nvPicPr>
            <p:cNvPr id="73" name="Immagine 72">
              <a:extLst>
                <a:ext uri="{FF2B5EF4-FFF2-40B4-BE49-F238E27FC236}">
                  <a16:creationId xmlns:a16="http://schemas.microsoft.com/office/drawing/2014/main" id="{E1DEE8A8-0C3A-4A77-AF6E-830787C120D6}"/>
                </a:ext>
              </a:extLst>
            </p:cNvPr>
            <p:cNvPicPr>
              <a:picLocks noChangeAspect="1"/>
            </p:cNvPicPr>
            <p:nvPr/>
          </p:nvPicPr>
          <p:blipFill>
            <a:blip r:embed="rId9"/>
            <a:stretch>
              <a:fillRect/>
            </a:stretch>
          </p:blipFill>
          <p:spPr>
            <a:xfrm>
              <a:off x="4612737" y="3915012"/>
              <a:ext cx="800100" cy="535339"/>
            </a:xfrm>
            <a:prstGeom prst="rect">
              <a:avLst/>
            </a:prstGeom>
          </p:spPr>
        </p:pic>
        <p:pic>
          <p:nvPicPr>
            <p:cNvPr id="74" name="Immagine 73">
              <a:extLst>
                <a:ext uri="{FF2B5EF4-FFF2-40B4-BE49-F238E27FC236}">
                  <a16:creationId xmlns:a16="http://schemas.microsoft.com/office/drawing/2014/main" id="{1A7BAA47-08F4-437B-B9D5-331F622342BD}"/>
                </a:ext>
              </a:extLst>
            </p:cNvPr>
            <p:cNvPicPr>
              <a:picLocks noChangeAspect="1"/>
            </p:cNvPicPr>
            <p:nvPr/>
          </p:nvPicPr>
          <p:blipFill>
            <a:blip r:embed="rId15"/>
            <a:stretch>
              <a:fillRect/>
            </a:stretch>
          </p:blipFill>
          <p:spPr>
            <a:xfrm>
              <a:off x="4182463" y="5119210"/>
              <a:ext cx="969439" cy="969439"/>
            </a:xfrm>
            <a:prstGeom prst="rect">
              <a:avLst/>
            </a:prstGeom>
          </p:spPr>
        </p:pic>
        <p:pic>
          <p:nvPicPr>
            <p:cNvPr id="75" name="Immagine 74">
              <a:extLst>
                <a:ext uri="{FF2B5EF4-FFF2-40B4-BE49-F238E27FC236}">
                  <a16:creationId xmlns:a16="http://schemas.microsoft.com/office/drawing/2014/main" id="{0ED228B8-39AC-45C5-951B-4B60A61D4471}"/>
                </a:ext>
              </a:extLst>
            </p:cNvPr>
            <p:cNvPicPr>
              <a:picLocks noChangeAspect="1"/>
            </p:cNvPicPr>
            <p:nvPr/>
          </p:nvPicPr>
          <p:blipFill>
            <a:blip r:embed="rId4"/>
            <a:stretch>
              <a:fillRect/>
            </a:stretch>
          </p:blipFill>
          <p:spPr>
            <a:xfrm>
              <a:off x="3892930" y="4034589"/>
              <a:ext cx="786059" cy="786059"/>
            </a:xfrm>
            <a:prstGeom prst="rect">
              <a:avLst/>
            </a:prstGeom>
          </p:spPr>
        </p:pic>
        <p:pic>
          <p:nvPicPr>
            <p:cNvPr id="76" name="Immagine 75">
              <a:extLst>
                <a:ext uri="{FF2B5EF4-FFF2-40B4-BE49-F238E27FC236}">
                  <a16:creationId xmlns:a16="http://schemas.microsoft.com/office/drawing/2014/main" id="{C8DFD301-91AD-4EA8-AB6B-3A307B5DF5AF}"/>
                </a:ext>
              </a:extLst>
            </p:cNvPr>
            <p:cNvPicPr>
              <a:picLocks noChangeAspect="1"/>
            </p:cNvPicPr>
            <p:nvPr/>
          </p:nvPicPr>
          <p:blipFill>
            <a:blip r:embed="rId5"/>
            <a:stretch>
              <a:fillRect/>
            </a:stretch>
          </p:blipFill>
          <p:spPr>
            <a:xfrm>
              <a:off x="3356738" y="3777378"/>
              <a:ext cx="717076" cy="405303"/>
            </a:xfrm>
            <a:prstGeom prst="rect">
              <a:avLst/>
            </a:prstGeom>
          </p:spPr>
        </p:pic>
        <p:pic>
          <p:nvPicPr>
            <p:cNvPr id="77" name="Immagine 76">
              <a:extLst>
                <a:ext uri="{FF2B5EF4-FFF2-40B4-BE49-F238E27FC236}">
                  <a16:creationId xmlns:a16="http://schemas.microsoft.com/office/drawing/2014/main" id="{109F2B2D-A1C8-444D-8DC5-17553DFDD2A2}"/>
                </a:ext>
              </a:extLst>
            </p:cNvPr>
            <p:cNvPicPr>
              <a:picLocks noChangeAspect="1"/>
            </p:cNvPicPr>
            <p:nvPr/>
          </p:nvPicPr>
          <p:blipFill>
            <a:blip r:embed="rId16"/>
            <a:stretch>
              <a:fillRect/>
            </a:stretch>
          </p:blipFill>
          <p:spPr>
            <a:xfrm>
              <a:off x="4332176" y="4749946"/>
              <a:ext cx="1317648" cy="400086"/>
            </a:xfrm>
            <a:prstGeom prst="rect">
              <a:avLst/>
            </a:prstGeom>
          </p:spPr>
        </p:pic>
      </p:grpSp>
    </p:spTree>
    <p:extLst>
      <p:ext uri="{BB962C8B-B14F-4D97-AF65-F5344CB8AC3E}">
        <p14:creationId xmlns:p14="http://schemas.microsoft.com/office/powerpoint/2010/main" val="97243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50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nodeType="withEffect">
                                  <p:stCondLst>
                                    <p:cond delay="100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5BF16100-B8A3-4576-9DD2-C1BF33AC416A}" type="slidenum">
              <a:rPr lang="it-IT" smtClean="0"/>
              <a:pPr/>
              <a:t>40</a:t>
            </a:fld>
            <a:endParaRPr lang="it-IT" dirty="0"/>
          </a:p>
        </p:txBody>
      </p:sp>
      <p:pic>
        <p:nvPicPr>
          <p:cNvPr id="6" name="Immagine 5">
            <a:extLst>
              <a:ext uri="{FF2B5EF4-FFF2-40B4-BE49-F238E27FC236}">
                <a16:creationId xmlns:a16="http://schemas.microsoft.com/office/drawing/2014/main" id="{6AA208A9-35AB-4423-BACD-8BF17872F6E4}"/>
              </a:ext>
            </a:extLst>
          </p:cNvPr>
          <p:cNvPicPr>
            <a:picLocks noChangeAspect="1"/>
          </p:cNvPicPr>
          <p:nvPr/>
        </p:nvPicPr>
        <p:blipFill>
          <a:blip r:embed="rId3"/>
          <a:stretch>
            <a:fillRect/>
          </a:stretch>
        </p:blipFill>
        <p:spPr>
          <a:xfrm>
            <a:off x="107504" y="104748"/>
            <a:ext cx="7407282" cy="6439458"/>
          </a:xfrm>
          <a:prstGeom prst="rect">
            <a:avLst/>
          </a:prstGeom>
          <a:ln>
            <a:solidFill>
              <a:schemeClr val="tx1"/>
            </a:solidFill>
          </a:ln>
        </p:spPr>
      </p:pic>
      <p:pic>
        <p:nvPicPr>
          <p:cNvPr id="8" name="Content Placeholder 5" descr="A screenshot of a cell phone&#10;&#10;Description automatically generated">
            <a:extLst>
              <a:ext uri="{FF2B5EF4-FFF2-40B4-BE49-F238E27FC236}">
                <a16:creationId xmlns:a16="http://schemas.microsoft.com/office/drawing/2014/main" id="{38D17E56-6443-46E8-8D99-6CE1D246DDCF}"/>
              </a:ext>
            </a:extLst>
          </p:cNvPr>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2593848" y="1196752"/>
            <a:ext cx="3467768" cy="5112278"/>
          </a:xfrm>
        </p:spPr>
      </p:pic>
      <p:pic>
        <p:nvPicPr>
          <p:cNvPr id="9" name="Immagine 8">
            <a:extLst>
              <a:ext uri="{FF2B5EF4-FFF2-40B4-BE49-F238E27FC236}">
                <a16:creationId xmlns:a16="http://schemas.microsoft.com/office/drawing/2014/main" id="{842DAFF7-F636-45B5-82D1-8B34268B1CEF}"/>
              </a:ext>
            </a:extLst>
          </p:cNvPr>
          <p:cNvPicPr>
            <a:picLocks noChangeAspect="1"/>
          </p:cNvPicPr>
          <p:nvPr/>
        </p:nvPicPr>
        <p:blipFill>
          <a:blip r:embed="rId5"/>
          <a:stretch>
            <a:fillRect/>
          </a:stretch>
        </p:blipFill>
        <p:spPr>
          <a:xfrm>
            <a:off x="4788024" y="1772816"/>
            <a:ext cx="4275190" cy="5037257"/>
          </a:xfrm>
          <a:prstGeom prst="rect">
            <a:avLst/>
          </a:prstGeom>
          <a:ln>
            <a:solidFill>
              <a:schemeClr val="tx1"/>
            </a:solidFill>
          </a:ln>
        </p:spPr>
      </p:pic>
    </p:spTree>
    <p:extLst>
      <p:ext uri="{BB962C8B-B14F-4D97-AF65-F5344CB8AC3E}">
        <p14:creationId xmlns:p14="http://schemas.microsoft.com/office/powerpoint/2010/main" val="224824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A0FF3F-4EEA-4114-A958-169A3492EA32}"/>
              </a:ext>
            </a:extLst>
          </p:cNvPr>
          <p:cNvSpPr>
            <a:spLocks noGrp="1"/>
          </p:cNvSpPr>
          <p:nvPr>
            <p:ph type="sldNum" sz="quarter" idx="12"/>
          </p:nvPr>
        </p:nvSpPr>
        <p:spPr/>
        <p:txBody>
          <a:bodyPr/>
          <a:lstStyle/>
          <a:p>
            <a:fld id="{5BF16100-B8A3-4576-9DD2-C1BF33AC416A}" type="slidenum">
              <a:rPr lang="it-IT" smtClean="0"/>
              <a:t>41</a:t>
            </a:fld>
            <a:endParaRPr lang="it-IT" dirty="0"/>
          </a:p>
        </p:txBody>
      </p:sp>
      <p:pic>
        <p:nvPicPr>
          <p:cNvPr id="7" name="Immagine 6">
            <a:extLst>
              <a:ext uri="{FF2B5EF4-FFF2-40B4-BE49-F238E27FC236}">
                <a16:creationId xmlns:a16="http://schemas.microsoft.com/office/drawing/2014/main" id="{3AFFD726-081B-464A-BF6C-676A06714D64}"/>
              </a:ext>
            </a:extLst>
          </p:cNvPr>
          <p:cNvPicPr>
            <a:picLocks noChangeAspect="1"/>
          </p:cNvPicPr>
          <p:nvPr/>
        </p:nvPicPr>
        <p:blipFill>
          <a:blip r:embed="rId2"/>
          <a:stretch>
            <a:fillRect/>
          </a:stretch>
        </p:blipFill>
        <p:spPr>
          <a:xfrm>
            <a:off x="107504" y="308662"/>
            <a:ext cx="9007225" cy="6322082"/>
          </a:xfrm>
          <a:prstGeom prst="rect">
            <a:avLst/>
          </a:prstGeom>
          <a:ln>
            <a:solidFill>
              <a:schemeClr val="tx1"/>
            </a:solidFill>
          </a:ln>
        </p:spPr>
      </p:pic>
      <p:sp>
        <p:nvSpPr>
          <p:cNvPr id="11" name="Rettangolo 10">
            <a:extLst>
              <a:ext uri="{FF2B5EF4-FFF2-40B4-BE49-F238E27FC236}">
                <a16:creationId xmlns:a16="http://schemas.microsoft.com/office/drawing/2014/main" id="{58B76537-02FA-4B05-A1B0-109A619C1975}"/>
              </a:ext>
            </a:extLst>
          </p:cNvPr>
          <p:cNvSpPr/>
          <p:nvPr/>
        </p:nvSpPr>
        <p:spPr>
          <a:xfrm>
            <a:off x="6228184" y="836712"/>
            <a:ext cx="2785151" cy="187220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8207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25AFF1-AB8D-465F-8AC7-231F98B4524A}"/>
              </a:ext>
            </a:extLst>
          </p:cNvPr>
          <p:cNvSpPr>
            <a:spLocks noGrp="1"/>
          </p:cNvSpPr>
          <p:nvPr>
            <p:ph type="sldNum" sz="quarter" idx="12"/>
          </p:nvPr>
        </p:nvSpPr>
        <p:spPr/>
        <p:txBody>
          <a:bodyPr/>
          <a:lstStyle/>
          <a:p>
            <a:fld id="{5BF16100-B8A3-4576-9DD2-C1BF33AC416A}" type="slidenum">
              <a:rPr lang="it-IT" smtClean="0"/>
              <a:t>42</a:t>
            </a:fld>
            <a:endParaRPr lang="it-IT" dirty="0"/>
          </a:p>
        </p:txBody>
      </p:sp>
      <p:pic>
        <p:nvPicPr>
          <p:cNvPr id="6" name="Content Placeholder 5" descr="A screenshot of a social media post&#10;&#10;Description automatically generated">
            <a:extLst>
              <a:ext uri="{FF2B5EF4-FFF2-40B4-BE49-F238E27FC236}">
                <a16:creationId xmlns:a16="http://schemas.microsoft.com/office/drawing/2014/main" id="{C337E12C-5597-4C6B-8797-838748F5724A}"/>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01442" y="254593"/>
            <a:ext cx="8941115" cy="6348813"/>
          </a:xfrm>
          <a:ln>
            <a:solidFill>
              <a:schemeClr val="tx1"/>
            </a:solidFill>
          </a:ln>
        </p:spPr>
      </p:pic>
      <p:sp>
        <p:nvSpPr>
          <p:cNvPr id="7" name="Rettangolo 6">
            <a:extLst>
              <a:ext uri="{FF2B5EF4-FFF2-40B4-BE49-F238E27FC236}">
                <a16:creationId xmlns:a16="http://schemas.microsoft.com/office/drawing/2014/main" id="{7FC28651-EA67-402F-8141-4A52A992983C}"/>
              </a:ext>
            </a:extLst>
          </p:cNvPr>
          <p:cNvSpPr/>
          <p:nvPr/>
        </p:nvSpPr>
        <p:spPr>
          <a:xfrm>
            <a:off x="1007603" y="5078823"/>
            <a:ext cx="7128792" cy="86409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2244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25AFF1-AB8D-465F-8AC7-231F98B4524A}"/>
              </a:ext>
            </a:extLst>
          </p:cNvPr>
          <p:cNvSpPr>
            <a:spLocks noGrp="1"/>
          </p:cNvSpPr>
          <p:nvPr>
            <p:ph type="sldNum" sz="quarter" idx="12"/>
          </p:nvPr>
        </p:nvSpPr>
        <p:spPr/>
        <p:txBody>
          <a:bodyPr/>
          <a:lstStyle/>
          <a:p>
            <a:fld id="{5BF16100-B8A3-4576-9DD2-C1BF33AC416A}" type="slidenum">
              <a:rPr lang="it-IT" smtClean="0"/>
              <a:t>43</a:t>
            </a:fld>
            <a:endParaRPr lang="it-IT"/>
          </a:p>
        </p:txBody>
      </p:sp>
      <p:pic>
        <p:nvPicPr>
          <p:cNvPr id="8" name="Content Placeholder 7" descr="A screenshot of a social media post&#10;&#10;Description automatically generated">
            <a:extLst>
              <a:ext uri="{FF2B5EF4-FFF2-40B4-BE49-F238E27FC236}">
                <a16:creationId xmlns:a16="http://schemas.microsoft.com/office/drawing/2014/main" id="{582C785B-3CCE-415B-8D7C-1C4AD40EFC40}"/>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51520" y="97131"/>
            <a:ext cx="8712968" cy="6663738"/>
          </a:xfrm>
          <a:ln>
            <a:solidFill>
              <a:schemeClr val="tx1"/>
            </a:solidFill>
          </a:ln>
        </p:spPr>
      </p:pic>
      <p:sp>
        <p:nvSpPr>
          <p:cNvPr id="7" name="Rettangolo 6">
            <a:extLst>
              <a:ext uri="{FF2B5EF4-FFF2-40B4-BE49-F238E27FC236}">
                <a16:creationId xmlns:a16="http://schemas.microsoft.com/office/drawing/2014/main" id="{2319E25C-E517-4A2B-9CB0-DD7C872EC161}"/>
              </a:ext>
            </a:extLst>
          </p:cNvPr>
          <p:cNvSpPr/>
          <p:nvPr/>
        </p:nvSpPr>
        <p:spPr>
          <a:xfrm>
            <a:off x="1475656" y="150310"/>
            <a:ext cx="2736304" cy="97443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CABB76BF-06F3-4E15-BC95-8AEFA9368FB0}"/>
              </a:ext>
            </a:extLst>
          </p:cNvPr>
          <p:cNvSpPr/>
          <p:nvPr/>
        </p:nvSpPr>
        <p:spPr>
          <a:xfrm>
            <a:off x="1691680" y="3245218"/>
            <a:ext cx="6840760" cy="299209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2691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3A2406-5217-423E-9B16-127B84E2BD42}"/>
              </a:ext>
            </a:extLst>
          </p:cNvPr>
          <p:cNvSpPr>
            <a:spLocks noGrp="1"/>
          </p:cNvSpPr>
          <p:nvPr>
            <p:ph type="sldNum" sz="quarter" idx="12"/>
          </p:nvPr>
        </p:nvSpPr>
        <p:spPr/>
        <p:txBody>
          <a:bodyPr/>
          <a:lstStyle/>
          <a:p>
            <a:fld id="{5BF16100-B8A3-4576-9DD2-C1BF33AC416A}" type="slidenum">
              <a:rPr lang="it-IT" smtClean="0"/>
              <a:t>44</a:t>
            </a:fld>
            <a:endParaRPr lang="it-IT"/>
          </a:p>
        </p:txBody>
      </p:sp>
      <p:pic>
        <p:nvPicPr>
          <p:cNvPr id="6" name="Content Placeholder 5" descr="A screenshot of a social media post&#10;&#10;Description automatically generated">
            <a:extLst>
              <a:ext uri="{FF2B5EF4-FFF2-40B4-BE49-F238E27FC236}">
                <a16:creationId xmlns:a16="http://schemas.microsoft.com/office/drawing/2014/main" id="{F5070CFB-624F-4E37-B276-159BF9AA636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3528" y="135890"/>
            <a:ext cx="8423848" cy="6682967"/>
          </a:xfrm>
          <a:ln>
            <a:solidFill>
              <a:schemeClr val="tx1"/>
            </a:solidFill>
          </a:ln>
        </p:spPr>
      </p:pic>
      <p:sp>
        <p:nvSpPr>
          <p:cNvPr id="14" name="Arrow: Right 13">
            <a:extLst>
              <a:ext uri="{FF2B5EF4-FFF2-40B4-BE49-F238E27FC236}">
                <a16:creationId xmlns:a16="http://schemas.microsoft.com/office/drawing/2014/main" id="{1FFABD49-0D7C-4CE3-BC87-435D1AFB0DF0}"/>
              </a:ext>
            </a:extLst>
          </p:cNvPr>
          <p:cNvSpPr/>
          <p:nvPr/>
        </p:nvSpPr>
        <p:spPr>
          <a:xfrm rot="8029177">
            <a:off x="6669291" y="5129259"/>
            <a:ext cx="935886" cy="574093"/>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pic>
        <p:nvPicPr>
          <p:cNvPr id="2" name="Immagine 1">
            <a:extLst>
              <a:ext uri="{FF2B5EF4-FFF2-40B4-BE49-F238E27FC236}">
                <a16:creationId xmlns:a16="http://schemas.microsoft.com/office/drawing/2014/main" id="{C394E59B-57C6-460B-832D-0A178834FB96}"/>
              </a:ext>
            </a:extLst>
          </p:cNvPr>
          <p:cNvPicPr>
            <a:picLocks noChangeAspect="1"/>
          </p:cNvPicPr>
          <p:nvPr/>
        </p:nvPicPr>
        <p:blipFill>
          <a:blip r:embed="rId3"/>
          <a:stretch>
            <a:fillRect/>
          </a:stretch>
        </p:blipFill>
        <p:spPr>
          <a:xfrm>
            <a:off x="8072438" y="2896990"/>
            <a:ext cx="964058" cy="964058"/>
          </a:xfrm>
          <a:prstGeom prst="rect">
            <a:avLst/>
          </a:prstGeom>
        </p:spPr>
      </p:pic>
      <p:sp>
        <p:nvSpPr>
          <p:cNvPr id="12" name="Arrow: Right 11">
            <a:extLst>
              <a:ext uri="{FF2B5EF4-FFF2-40B4-BE49-F238E27FC236}">
                <a16:creationId xmlns:a16="http://schemas.microsoft.com/office/drawing/2014/main" id="{45087622-039D-445C-BD40-BC8C8E91F0FD}"/>
              </a:ext>
            </a:extLst>
          </p:cNvPr>
          <p:cNvSpPr/>
          <p:nvPr/>
        </p:nvSpPr>
        <p:spPr>
          <a:xfrm rot="9045254">
            <a:off x="7235546" y="3190326"/>
            <a:ext cx="935886" cy="574093"/>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4551D0F0-0B37-4B85-B3B7-B4F46E40E520}"/>
              </a:ext>
            </a:extLst>
          </p:cNvPr>
          <p:cNvSpPr/>
          <p:nvPr/>
        </p:nvSpPr>
        <p:spPr>
          <a:xfrm>
            <a:off x="6084168" y="1958100"/>
            <a:ext cx="2663208" cy="9828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Arrow: Right 11">
            <a:extLst>
              <a:ext uri="{FF2B5EF4-FFF2-40B4-BE49-F238E27FC236}">
                <a16:creationId xmlns:a16="http://schemas.microsoft.com/office/drawing/2014/main" id="{D761010A-3A7A-4686-8231-2D471B41400B}"/>
              </a:ext>
            </a:extLst>
          </p:cNvPr>
          <p:cNvSpPr/>
          <p:nvPr/>
        </p:nvSpPr>
        <p:spPr>
          <a:xfrm rot="1537366">
            <a:off x="7496572" y="3964595"/>
            <a:ext cx="935886" cy="574093"/>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9FA988D5-6A37-4BDA-91B0-D74EC053F108}"/>
              </a:ext>
            </a:extLst>
          </p:cNvPr>
          <p:cNvPicPr>
            <a:picLocks noChangeAspect="1"/>
          </p:cNvPicPr>
          <p:nvPr/>
        </p:nvPicPr>
        <p:blipFill>
          <a:blip r:embed="rId4"/>
          <a:stretch>
            <a:fillRect/>
          </a:stretch>
        </p:blipFill>
        <p:spPr>
          <a:xfrm>
            <a:off x="7781243" y="4580700"/>
            <a:ext cx="1229635" cy="365001"/>
          </a:xfrm>
          <a:prstGeom prst="rect">
            <a:avLst/>
          </a:prstGeom>
        </p:spPr>
      </p:pic>
    </p:spTree>
    <p:extLst>
      <p:ext uri="{BB962C8B-B14F-4D97-AF65-F5344CB8AC3E}">
        <p14:creationId xmlns:p14="http://schemas.microsoft.com/office/powerpoint/2010/main" val="104615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9"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2648" y="-171400"/>
            <a:ext cx="8229600" cy="1143000"/>
          </a:xfrm>
        </p:spPr>
        <p:txBody>
          <a:bodyPr>
            <a:normAutofit/>
          </a:bodyPr>
          <a:lstStyle/>
          <a:p>
            <a:pPr algn="r"/>
            <a:r>
              <a:rPr lang="nn-NO" sz="3600" dirty="0">
                <a:solidFill>
                  <a:schemeClr val="tx1"/>
                </a:solidFill>
                <a:latin typeface="Lato Regular"/>
                <a:cs typeface="Lato Light"/>
              </a:rPr>
              <a:t>Take-home messages</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45</a:t>
            </a:fld>
            <a:endParaRPr lang="it-IT" dirty="0">
              <a:latin typeface="Lato Regular"/>
            </a:endParaRPr>
          </a:p>
        </p:txBody>
      </p:sp>
      <p:sp>
        <p:nvSpPr>
          <p:cNvPr id="5" name="CasellaDiTesto 4">
            <a:extLst>
              <a:ext uri="{FF2B5EF4-FFF2-40B4-BE49-F238E27FC236}">
                <a16:creationId xmlns:a16="http://schemas.microsoft.com/office/drawing/2014/main" id="{6F51E3E8-DABC-4A80-806C-EBE3C530DCD6}"/>
              </a:ext>
            </a:extLst>
          </p:cNvPr>
          <p:cNvSpPr txBox="1"/>
          <p:nvPr/>
        </p:nvSpPr>
        <p:spPr>
          <a:xfrm>
            <a:off x="384648" y="1124744"/>
            <a:ext cx="8651848"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Lato Regular"/>
              </a:rPr>
              <a:t>Open Science requires “openness” in all phases of research, and it is triggering another scientific revolution</a:t>
            </a:r>
          </a:p>
          <a:p>
            <a:pPr marL="285750" indent="-285750">
              <a:buFont typeface="Arial" panose="020B0604020202020204" pitchFamily="34" charset="0"/>
              <a:buChar char="•"/>
            </a:pPr>
            <a:r>
              <a:rPr lang="en-US" sz="2400" dirty="0">
                <a:latin typeface="Lato Regular"/>
              </a:rPr>
              <a:t>Data Management Plans are a key aspect of research data collection, storage ad re-use</a:t>
            </a:r>
          </a:p>
          <a:p>
            <a:pPr marL="285750" indent="-285750">
              <a:buFont typeface="Arial" panose="020B0604020202020204" pitchFamily="34" charset="0"/>
              <a:buChar char="•"/>
            </a:pPr>
            <a:r>
              <a:rPr lang="en-US" sz="2400" dirty="0">
                <a:latin typeface="Lato Regular"/>
              </a:rPr>
              <a:t>“</a:t>
            </a:r>
            <a:r>
              <a:rPr lang="en-US" sz="2400" dirty="0" err="1">
                <a:latin typeface="Lato Regular"/>
              </a:rPr>
              <a:t>FAIRness</a:t>
            </a:r>
            <a:r>
              <a:rPr lang="en-US" sz="2400" dirty="0">
                <a:latin typeface="Lato Regular"/>
              </a:rPr>
              <a:t>” of data is of utmost importance</a:t>
            </a:r>
          </a:p>
          <a:p>
            <a:pPr marL="285750" indent="-285750">
              <a:buFont typeface="Arial" panose="020B0604020202020204" pitchFamily="34" charset="0"/>
              <a:buChar char="•"/>
            </a:pPr>
            <a:r>
              <a:rPr lang="en-US" sz="2400" dirty="0">
                <a:latin typeface="Lato Regular"/>
              </a:rPr>
              <a:t>FAIR data and Open Access Repositories are key Open Science enablers</a:t>
            </a:r>
          </a:p>
          <a:p>
            <a:pPr marL="285750" indent="-285750">
              <a:buFont typeface="Arial" panose="020B0604020202020204" pitchFamily="34" charset="0"/>
              <a:buChar char="•"/>
            </a:pPr>
            <a:r>
              <a:rPr lang="en-US" sz="2400" dirty="0">
                <a:latin typeface="Lato Regular"/>
              </a:rPr>
              <a:t>Open Access and Open Data can enable knowledge workflows but are still suboptimal </a:t>
            </a:r>
            <a:r>
              <a:rPr lang="en-US" sz="2400" dirty="0">
                <a:latin typeface="Times New Roman" panose="02020603050405020304" pitchFamily="18" charset="0"/>
                <a:cs typeface="Times New Roman" panose="02020603050405020304" pitchFamily="18" charset="0"/>
              </a:rPr>
              <a:t>→</a:t>
            </a:r>
            <a:r>
              <a:rPr lang="en-US" sz="2400" dirty="0">
                <a:latin typeface="Lato Regular"/>
              </a:rPr>
              <a:t> 5* Linked Open </a:t>
            </a:r>
            <a:r>
              <a:rPr lang="en-US" sz="2400" u="sng" dirty="0">
                <a:latin typeface="Lato Regular"/>
              </a:rPr>
              <a:t>multidisciplinary</a:t>
            </a:r>
            <a:r>
              <a:rPr lang="en-US" sz="2400" dirty="0">
                <a:latin typeface="Lato Regular"/>
              </a:rPr>
              <a:t> Data  can create knowledge </a:t>
            </a:r>
            <a:r>
              <a:rPr lang="en-US" sz="2400" dirty="0" err="1">
                <a:latin typeface="Lato Regular"/>
              </a:rPr>
              <a:t>nexi</a:t>
            </a:r>
            <a:r>
              <a:rPr lang="en-US" sz="2400" dirty="0">
                <a:latin typeface="Lato Regular"/>
              </a:rPr>
              <a:t> and enable knowledge infrastructures and societies</a:t>
            </a:r>
          </a:p>
          <a:p>
            <a:pPr marL="285750" indent="-285750">
              <a:buFont typeface="Arial" panose="020B0604020202020204" pitchFamily="34" charset="0"/>
              <a:buChar char="•"/>
            </a:pPr>
            <a:r>
              <a:rPr lang="en-US" sz="2400" dirty="0">
                <a:latin typeface="Lato Regular"/>
              </a:rPr>
              <a:t>INFN Catania has a solid experience in DMP definition and in the creation and operation of FAIR-compliant Open Access Repositories </a:t>
            </a:r>
            <a:r>
              <a:rPr lang="en-US" sz="2400" b="1" dirty="0">
                <a:latin typeface="Times New Roman" panose="02020603050405020304" pitchFamily="18" charset="0"/>
                <a:cs typeface="Times New Roman" panose="02020603050405020304" pitchFamily="18" charset="0"/>
              </a:rPr>
              <a:t>→</a:t>
            </a:r>
            <a:r>
              <a:rPr lang="en-US" sz="2400" b="1" dirty="0">
                <a:latin typeface="Lato Regular"/>
              </a:rPr>
              <a:t> You’re welcome to exploit it</a:t>
            </a:r>
          </a:p>
        </p:txBody>
      </p:sp>
    </p:spTree>
    <p:extLst>
      <p:ext uri="{BB962C8B-B14F-4D97-AF65-F5344CB8AC3E}">
        <p14:creationId xmlns:p14="http://schemas.microsoft.com/office/powerpoint/2010/main" val="189653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p:txBody>
          <a:bodyPr/>
          <a:lstStyle/>
          <a:p>
            <a:endParaRPr lang="it-IT" dirty="0"/>
          </a:p>
          <a:p>
            <a:endParaRPr lang="it-IT" dirty="0"/>
          </a:p>
          <a:p>
            <a:endParaRPr lang="it-IT" dirty="0"/>
          </a:p>
          <a:p>
            <a:endParaRPr lang="it-IT" dirty="0"/>
          </a:p>
          <a:p>
            <a:pPr marL="0" indent="0" algn="ctr">
              <a:buNone/>
            </a:pPr>
            <a:r>
              <a:rPr lang="it-IT" sz="4400" dirty="0" err="1">
                <a:latin typeface="Lato Regular"/>
              </a:rPr>
              <a:t>Thank</a:t>
            </a:r>
            <a:r>
              <a:rPr lang="it-IT" sz="4400" dirty="0">
                <a:latin typeface="Lato Regular"/>
              </a:rPr>
              <a:t> </a:t>
            </a:r>
            <a:r>
              <a:rPr lang="it-IT" sz="4400" dirty="0" err="1">
                <a:latin typeface="Lato Regular"/>
              </a:rPr>
              <a:t>you</a:t>
            </a:r>
            <a:r>
              <a:rPr lang="it-IT" sz="4400" dirty="0">
                <a:latin typeface="Lato Regular"/>
              </a:rPr>
              <a:t> !</a:t>
            </a:r>
          </a:p>
        </p:txBody>
      </p:sp>
      <p:sp>
        <p:nvSpPr>
          <p:cNvPr id="2" name="Segnaposto numero diapositiva 1"/>
          <p:cNvSpPr>
            <a:spLocks noGrp="1"/>
          </p:cNvSpPr>
          <p:nvPr>
            <p:ph type="sldNum" sz="quarter" idx="12"/>
          </p:nvPr>
        </p:nvSpPr>
        <p:spPr/>
        <p:txBody>
          <a:bodyPr/>
          <a:lstStyle/>
          <a:p>
            <a:fld id="{5BF16100-B8A3-4576-9DD2-C1BF33AC416A}" type="slidenum">
              <a:rPr lang="it-IT" smtClean="0">
                <a:latin typeface="Lato Regular"/>
              </a:rPr>
              <a:t>46</a:t>
            </a:fld>
            <a:endParaRPr lang="it-IT" dirty="0">
              <a:latin typeface="Lato Regular"/>
            </a:endParaRPr>
          </a:p>
        </p:txBody>
      </p:sp>
    </p:spTree>
    <p:extLst>
      <p:ext uri="{BB962C8B-B14F-4D97-AF65-F5344CB8AC3E}">
        <p14:creationId xmlns:p14="http://schemas.microsoft.com/office/powerpoint/2010/main" val="303291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it-IT" sz="3600" dirty="0">
                <a:solidFill>
                  <a:schemeClr val="tx1"/>
                </a:solidFill>
                <a:latin typeface="Lato Regular"/>
              </a:rPr>
              <a:t>Internet </a:t>
            </a:r>
            <a:r>
              <a:rPr lang="it-IT" sz="3600" dirty="0" err="1">
                <a:solidFill>
                  <a:schemeClr val="tx1"/>
                </a:solidFill>
                <a:latin typeface="Lato Regular"/>
              </a:rPr>
              <a:t>figures</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5</a:t>
            </a:fld>
            <a:endParaRPr lang="it-IT" dirty="0">
              <a:latin typeface="Lato Regular"/>
            </a:endParaRPr>
          </a:p>
        </p:txBody>
      </p:sp>
      <p:sp>
        <p:nvSpPr>
          <p:cNvPr id="5" name="Rettangolo 4"/>
          <p:cNvSpPr/>
          <p:nvPr/>
        </p:nvSpPr>
        <p:spPr>
          <a:xfrm rot="16200000">
            <a:off x="6391122" y="3501345"/>
            <a:ext cx="4733269" cy="738664"/>
          </a:xfrm>
          <a:prstGeom prst="rect">
            <a:avLst/>
          </a:prstGeom>
        </p:spPr>
        <p:txBody>
          <a:bodyPr wrap="square">
            <a:spAutoFit/>
          </a:bodyPr>
          <a:lstStyle/>
          <a:p>
            <a:r>
              <a:rPr lang="en-US" sz="1400" dirty="0"/>
              <a:t>1) http://www.internetworldstats.com/stats.htm</a:t>
            </a:r>
          </a:p>
          <a:p>
            <a:r>
              <a:rPr lang="en-US" sz="1400" dirty="0"/>
              <a:t>2) Jeff Ogden (W163) - Own work, CC BY-SA 3.0, https://commons.wikimedia.org/w/index.php?curid=18972898</a:t>
            </a:r>
            <a:endParaRPr lang="it-IT" sz="1400" dirty="0"/>
          </a:p>
        </p:txBody>
      </p:sp>
      <p:pic>
        <p:nvPicPr>
          <p:cNvPr id="8" name="Immagine 7"/>
          <p:cNvPicPr>
            <a:picLocks noChangeAspect="1"/>
          </p:cNvPicPr>
          <p:nvPr/>
        </p:nvPicPr>
        <p:blipFill>
          <a:blip r:embed="rId3"/>
          <a:stretch>
            <a:fillRect/>
          </a:stretch>
        </p:blipFill>
        <p:spPr>
          <a:xfrm>
            <a:off x="137740" y="1254427"/>
            <a:ext cx="6018436" cy="5054893"/>
          </a:xfrm>
          <a:prstGeom prst="rect">
            <a:avLst/>
          </a:prstGeom>
        </p:spPr>
      </p:pic>
      <p:sp>
        <p:nvSpPr>
          <p:cNvPr id="9" name="Rettangolo 8"/>
          <p:cNvSpPr/>
          <p:nvPr/>
        </p:nvSpPr>
        <p:spPr>
          <a:xfrm>
            <a:off x="5148064" y="1273984"/>
            <a:ext cx="3366120" cy="1938992"/>
          </a:xfrm>
          <a:prstGeom prst="rect">
            <a:avLst/>
          </a:prstGeom>
        </p:spPr>
        <p:txBody>
          <a:bodyPr wrap="square">
            <a:spAutoFit/>
          </a:bodyPr>
          <a:lstStyle/>
          <a:p>
            <a:pPr marL="457200" indent="-457200">
              <a:buFont typeface="Arial" panose="020B0604020202020204" pitchFamily="34" charset="0"/>
              <a:buChar char="•"/>
            </a:pPr>
            <a:r>
              <a:rPr lang="en-US" sz="2400" b="1" dirty="0">
                <a:solidFill>
                  <a:srgbClr val="C00000"/>
                </a:solidFill>
              </a:rPr>
              <a:t>June 2017: 51,7% of world population is on Internet </a:t>
            </a:r>
            <a:r>
              <a:rPr lang="en-US" sz="2400" b="1" baseline="30000" dirty="0">
                <a:solidFill>
                  <a:srgbClr val="C00000"/>
                </a:solidFill>
              </a:rPr>
              <a:t>(1)</a:t>
            </a:r>
          </a:p>
          <a:p>
            <a:pPr marL="457200" indent="-457200">
              <a:buFont typeface="Arial" panose="020B0604020202020204" pitchFamily="34" charset="0"/>
              <a:buChar char="•"/>
            </a:pPr>
            <a:r>
              <a:rPr lang="en-US" sz="2400" b="1" dirty="0">
                <a:solidFill>
                  <a:srgbClr val="C00000"/>
                </a:solidFill>
              </a:rPr>
              <a:t>2500% increase in the last 20 years</a:t>
            </a:r>
            <a:endParaRPr lang="it-IT" sz="2400" b="1" dirty="0">
              <a:solidFill>
                <a:srgbClr val="C00000"/>
              </a:solidFill>
            </a:endParaRPr>
          </a:p>
        </p:txBody>
      </p:sp>
    </p:spTree>
    <p:extLst>
      <p:ext uri="{BB962C8B-B14F-4D97-AF65-F5344CB8AC3E}">
        <p14:creationId xmlns:p14="http://schemas.microsoft.com/office/powerpoint/2010/main" val="132438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it-IT" sz="3600" dirty="0">
                <a:solidFill>
                  <a:schemeClr val="tx1"/>
                </a:solidFill>
                <a:latin typeface="Lato Regular"/>
              </a:rPr>
              <a:t>Internet </a:t>
            </a:r>
            <a:r>
              <a:rPr lang="it-IT" sz="3600" dirty="0" err="1">
                <a:solidFill>
                  <a:schemeClr val="tx1"/>
                </a:solidFill>
                <a:latin typeface="Lato Regular"/>
              </a:rPr>
              <a:t>figures</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6</a:t>
            </a:fld>
            <a:endParaRPr lang="it-IT" dirty="0">
              <a:latin typeface="Lato Regular"/>
            </a:endParaRPr>
          </a:p>
        </p:txBody>
      </p:sp>
      <p:pic>
        <p:nvPicPr>
          <p:cNvPr id="3" name="Immagine 2"/>
          <p:cNvPicPr>
            <a:picLocks noChangeAspect="1"/>
          </p:cNvPicPr>
          <p:nvPr/>
        </p:nvPicPr>
        <p:blipFill>
          <a:blip r:embed="rId3"/>
          <a:stretch>
            <a:fillRect/>
          </a:stretch>
        </p:blipFill>
        <p:spPr>
          <a:xfrm>
            <a:off x="1259631" y="1196752"/>
            <a:ext cx="6462527" cy="5159598"/>
          </a:xfrm>
          <a:prstGeom prst="rect">
            <a:avLst/>
          </a:prstGeom>
        </p:spPr>
      </p:pic>
      <p:sp>
        <p:nvSpPr>
          <p:cNvPr id="5" name="CasellaDiTesto 4"/>
          <p:cNvSpPr txBox="1"/>
          <p:nvPr/>
        </p:nvSpPr>
        <p:spPr>
          <a:xfrm>
            <a:off x="4777654" y="1988840"/>
            <a:ext cx="1162498" cy="400110"/>
          </a:xfrm>
          <a:prstGeom prst="rect">
            <a:avLst/>
          </a:prstGeom>
          <a:noFill/>
        </p:spPr>
        <p:txBody>
          <a:bodyPr wrap="none" rtlCol="0">
            <a:spAutoFit/>
          </a:bodyPr>
          <a:lstStyle/>
          <a:p>
            <a:r>
              <a:rPr lang="it-IT" sz="2000" b="1" dirty="0">
                <a:solidFill>
                  <a:srgbClr val="C00000"/>
                </a:solidFill>
                <a:latin typeface="Lato Regular"/>
              </a:rPr>
              <a:t>1 </a:t>
            </a:r>
            <a:r>
              <a:rPr lang="it-IT" sz="2000" b="1" dirty="0" err="1">
                <a:solidFill>
                  <a:srgbClr val="C00000"/>
                </a:solidFill>
                <a:latin typeface="Lato Regular"/>
              </a:rPr>
              <a:t>billion</a:t>
            </a:r>
            <a:endParaRPr lang="it-IT" sz="2000" b="1" baseline="30000" dirty="0">
              <a:solidFill>
                <a:srgbClr val="C00000"/>
              </a:solidFill>
              <a:latin typeface="Lato Regular"/>
            </a:endParaRPr>
          </a:p>
        </p:txBody>
      </p:sp>
      <p:sp>
        <p:nvSpPr>
          <p:cNvPr id="7" name="Rettangolo 6"/>
          <p:cNvSpPr/>
          <p:nvPr/>
        </p:nvSpPr>
        <p:spPr>
          <a:xfrm>
            <a:off x="2501962" y="1321604"/>
            <a:ext cx="4878350" cy="523220"/>
          </a:xfrm>
          <a:prstGeom prst="rect">
            <a:avLst/>
          </a:prstGeom>
          <a:solidFill>
            <a:schemeClr val="bg1"/>
          </a:solidFill>
        </p:spPr>
        <p:txBody>
          <a:bodyPr wrap="square">
            <a:spAutoFit/>
          </a:bodyPr>
          <a:lstStyle/>
          <a:p>
            <a:r>
              <a:rPr lang="en-US" sz="2800" b="1" dirty="0"/>
              <a:t>No. of connected servers</a:t>
            </a:r>
            <a:endParaRPr lang="it-IT" sz="2800" b="1" baseline="30000" dirty="0"/>
          </a:p>
        </p:txBody>
      </p:sp>
    </p:spTree>
    <p:extLst>
      <p:ext uri="{BB962C8B-B14F-4D97-AF65-F5344CB8AC3E}">
        <p14:creationId xmlns:p14="http://schemas.microsoft.com/office/powerpoint/2010/main" val="364694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r>
              <a:rPr lang="it-IT" sz="3600" dirty="0">
                <a:solidFill>
                  <a:schemeClr val="tx1"/>
                </a:solidFill>
                <a:latin typeface="Lato Regular"/>
              </a:rPr>
              <a:t>Internet </a:t>
            </a:r>
            <a:r>
              <a:rPr lang="it-IT" sz="3600" dirty="0" err="1">
                <a:solidFill>
                  <a:schemeClr val="tx1"/>
                </a:solidFill>
                <a:latin typeface="Lato Regular"/>
              </a:rPr>
              <a:t>Exponential</a:t>
            </a:r>
            <a:r>
              <a:rPr lang="it-IT" sz="3600" dirty="0">
                <a:solidFill>
                  <a:schemeClr val="tx1"/>
                </a:solidFill>
                <a:latin typeface="Lato Regular"/>
              </a:rPr>
              <a:t> Data </a:t>
            </a:r>
            <a:r>
              <a:rPr lang="it-IT" sz="3600" dirty="0" err="1">
                <a:solidFill>
                  <a:schemeClr val="tx1"/>
                </a:solidFill>
                <a:latin typeface="Lato Regular"/>
              </a:rPr>
              <a:t>Growth</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7</a:t>
            </a:fld>
            <a:endParaRPr lang="it-IT" dirty="0">
              <a:latin typeface="Lato Regular"/>
            </a:endParaRPr>
          </a:p>
        </p:txBody>
      </p:sp>
      <p:pic>
        <p:nvPicPr>
          <p:cNvPr id="3" name="Immagine 2">
            <a:extLst>
              <a:ext uri="{FF2B5EF4-FFF2-40B4-BE49-F238E27FC236}">
                <a16:creationId xmlns:a16="http://schemas.microsoft.com/office/drawing/2014/main" id="{0B895508-80D6-4159-B3B5-5B5898AB297E}"/>
              </a:ext>
            </a:extLst>
          </p:cNvPr>
          <p:cNvPicPr>
            <a:picLocks noChangeAspect="1"/>
          </p:cNvPicPr>
          <p:nvPr/>
        </p:nvPicPr>
        <p:blipFill>
          <a:blip r:embed="rId3"/>
          <a:stretch>
            <a:fillRect/>
          </a:stretch>
        </p:blipFill>
        <p:spPr>
          <a:xfrm>
            <a:off x="1512037" y="1320817"/>
            <a:ext cx="6119926" cy="5430516"/>
          </a:xfrm>
          <a:prstGeom prst="rect">
            <a:avLst/>
          </a:prstGeom>
        </p:spPr>
      </p:pic>
      <p:sp>
        <p:nvSpPr>
          <p:cNvPr id="5" name="CasellaDiTesto 4">
            <a:extLst>
              <a:ext uri="{FF2B5EF4-FFF2-40B4-BE49-F238E27FC236}">
                <a16:creationId xmlns:a16="http://schemas.microsoft.com/office/drawing/2014/main" id="{E2FE8389-CA46-404C-A887-48F84B944979}"/>
              </a:ext>
            </a:extLst>
          </p:cNvPr>
          <p:cNvSpPr txBox="1"/>
          <p:nvPr/>
        </p:nvSpPr>
        <p:spPr>
          <a:xfrm>
            <a:off x="222887" y="2113692"/>
            <a:ext cx="6077305" cy="523220"/>
          </a:xfrm>
          <a:prstGeom prst="rect">
            <a:avLst/>
          </a:prstGeom>
          <a:noFill/>
        </p:spPr>
        <p:txBody>
          <a:bodyPr wrap="none" rtlCol="0">
            <a:spAutoFit/>
          </a:bodyPr>
          <a:lstStyle/>
          <a:p>
            <a:r>
              <a:rPr lang="it-IT" sz="2800" b="1" dirty="0">
                <a:solidFill>
                  <a:srgbClr val="C00000"/>
                </a:solidFill>
              </a:rPr>
              <a:t>1 PB = 1,000,000,000,000,000 </a:t>
            </a:r>
            <a:r>
              <a:rPr lang="it-IT" sz="2800" b="1" dirty="0" err="1">
                <a:solidFill>
                  <a:srgbClr val="C00000"/>
                </a:solidFill>
              </a:rPr>
              <a:t>Bytes</a:t>
            </a:r>
            <a:endParaRPr lang="it-IT" sz="2800" b="1" baseline="30000" dirty="0">
              <a:solidFill>
                <a:srgbClr val="C00000"/>
              </a:solidFill>
            </a:endParaRPr>
          </a:p>
        </p:txBody>
      </p:sp>
      <p:cxnSp>
        <p:nvCxnSpPr>
          <p:cNvPr id="7" name="Connettore 2 6">
            <a:extLst>
              <a:ext uri="{FF2B5EF4-FFF2-40B4-BE49-F238E27FC236}">
                <a16:creationId xmlns:a16="http://schemas.microsoft.com/office/drawing/2014/main" id="{AFFFD16F-B9B9-41C5-B469-745B2726DA95}"/>
              </a:ext>
            </a:extLst>
          </p:cNvPr>
          <p:cNvCxnSpPr>
            <a:cxnSpLocks/>
          </p:cNvCxnSpPr>
          <p:nvPr/>
        </p:nvCxnSpPr>
        <p:spPr>
          <a:xfrm flipV="1">
            <a:off x="7452320" y="188640"/>
            <a:ext cx="288032" cy="1420210"/>
          </a:xfrm>
          <a:prstGeom prst="straightConnector1">
            <a:avLst/>
          </a:prstGeom>
          <a:ln w="41275">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43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848" y="-90264"/>
            <a:ext cx="8229600" cy="1143000"/>
          </a:xfrm>
        </p:spPr>
        <p:txBody>
          <a:bodyPr>
            <a:normAutofit/>
          </a:bodyPr>
          <a:lstStyle/>
          <a:p>
            <a:pPr algn="r"/>
            <a:r>
              <a:rPr lang="it-IT" sz="3600" dirty="0" err="1">
                <a:solidFill>
                  <a:schemeClr val="tx1"/>
                </a:solidFill>
                <a:latin typeface="Lato Regular"/>
              </a:rPr>
              <a:t>Estimated</a:t>
            </a:r>
            <a:r>
              <a:rPr lang="it-IT" sz="3600" dirty="0">
                <a:solidFill>
                  <a:schemeClr val="tx1"/>
                </a:solidFill>
                <a:latin typeface="Lato Regular"/>
              </a:rPr>
              <a:t> Data </a:t>
            </a:r>
            <a:r>
              <a:rPr lang="it-IT" sz="3600" dirty="0" err="1">
                <a:solidFill>
                  <a:schemeClr val="tx1"/>
                </a:solidFill>
                <a:latin typeface="Lato Regular"/>
              </a:rPr>
              <a:t>Growth</a:t>
            </a:r>
            <a:r>
              <a:rPr lang="it-IT" sz="3600" dirty="0">
                <a:solidFill>
                  <a:schemeClr val="tx1"/>
                </a:solidFill>
                <a:latin typeface="Lato Regular"/>
              </a:rPr>
              <a:t> - Worldwide</a:t>
            </a: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8</a:t>
            </a:fld>
            <a:endParaRPr lang="it-IT" dirty="0">
              <a:latin typeface="Lato Regular"/>
            </a:endParaRPr>
          </a:p>
        </p:txBody>
      </p:sp>
      <p:pic>
        <p:nvPicPr>
          <p:cNvPr id="5" name="Immagine 4">
            <a:extLst>
              <a:ext uri="{FF2B5EF4-FFF2-40B4-BE49-F238E27FC236}">
                <a16:creationId xmlns:a16="http://schemas.microsoft.com/office/drawing/2014/main" id="{D6DEC109-731E-4FDA-BFA9-E81C2368A59C}"/>
              </a:ext>
            </a:extLst>
          </p:cNvPr>
          <p:cNvPicPr>
            <a:picLocks noChangeAspect="1"/>
          </p:cNvPicPr>
          <p:nvPr/>
        </p:nvPicPr>
        <p:blipFill>
          <a:blip r:embed="rId3"/>
          <a:stretch>
            <a:fillRect/>
          </a:stretch>
        </p:blipFill>
        <p:spPr>
          <a:xfrm>
            <a:off x="767750" y="1285221"/>
            <a:ext cx="8232738" cy="4880083"/>
          </a:xfrm>
          <a:prstGeom prst="rect">
            <a:avLst/>
          </a:prstGeom>
        </p:spPr>
      </p:pic>
      <p:sp>
        <p:nvSpPr>
          <p:cNvPr id="6" name="CasellaDiTesto 5">
            <a:extLst>
              <a:ext uri="{FF2B5EF4-FFF2-40B4-BE49-F238E27FC236}">
                <a16:creationId xmlns:a16="http://schemas.microsoft.com/office/drawing/2014/main" id="{6DF96BC1-9406-487F-8AF4-127FFA70EEF1}"/>
              </a:ext>
            </a:extLst>
          </p:cNvPr>
          <p:cNvSpPr txBox="1"/>
          <p:nvPr/>
        </p:nvSpPr>
        <p:spPr>
          <a:xfrm>
            <a:off x="161296" y="1482597"/>
            <a:ext cx="793807" cy="523220"/>
          </a:xfrm>
          <a:prstGeom prst="rect">
            <a:avLst/>
          </a:prstGeom>
          <a:noFill/>
        </p:spPr>
        <p:txBody>
          <a:bodyPr wrap="none" rtlCol="0">
            <a:spAutoFit/>
          </a:bodyPr>
          <a:lstStyle/>
          <a:p>
            <a:pPr defTabSz="457200"/>
            <a:r>
              <a:rPr lang="it-IT" sz="2800" b="1" dirty="0">
                <a:solidFill>
                  <a:srgbClr val="C00000"/>
                </a:solidFill>
                <a:latin typeface="Calibri"/>
              </a:rPr>
              <a:t>10</a:t>
            </a:r>
            <a:r>
              <a:rPr lang="it-IT" sz="2800" b="1" baseline="30000" dirty="0">
                <a:solidFill>
                  <a:srgbClr val="C00000"/>
                </a:solidFill>
                <a:latin typeface="Calibri"/>
              </a:rPr>
              <a:t>21</a:t>
            </a:r>
          </a:p>
        </p:txBody>
      </p:sp>
      <p:sp>
        <p:nvSpPr>
          <p:cNvPr id="7" name="CasellaDiTesto 6">
            <a:extLst>
              <a:ext uri="{FF2B5EF4-FFF2-40B4-BE49-F238E27FC236}">
                <a16:creationId xmlns:a16="http://schemas.microsoft.com/office/drawing/2014/main" id="{322DA8AC-A1EF-4A0E-B1C1-6105CA640348}"/>
              </a:ext>
            </a:extLst>
          </p:cNvPr>
          <p:cNvSpPr txBox="1"/>
          <p:nvPr/>
        </p:nvSpPr>
        <p:spPr>
          <a:xfrm>
            <a:off x="154672" y="2668670"/>
            <a:ext cx="793807" cy="523220"/>
          </a:xfrm>
          <a:prstGeom prst="rect">
            <a:avLst/>
          </a:prstGeom>
          <a:noFill/>
        </p:spPr>
        <p:txBody>
          <a:bodyPr wrap="none" rtlCol="0">
            <a:spAutoFit/>
          </a:bodyPr>
          <a:lstStyle/>
          <a:p>
            <a:pPr defTabSz="457200"/>
            <a:r>
              <a:rPr lang="it-IT" sz="2800" b="1" dirty="0">
                <a:solidFill>
                  <a:srgbClr val="C00000"/>
                </a:solidFill>
                <a:latin typeface="Calibri"/>
              </a:rPr>
              <a:t>10</a:t>
            </a:r>
            <a:r>
              <a:rPr lang="it-IT" sz="2800" b="1" baseline="30000" dirty="0">
                <a:solidFill>
                  <a:srgbClr val="C00000"/>
                </a:solidFill>
                <a:latin typeface="Calibri"/>
              </a:rPr>
              <a:t>18</a:t>
            </a:r>
          </a:p>
        </p:txBody>
      </p:sp>
      <p:sp>
        <p:nvSpPr>
          <p:cNvPr id="8" name="CasellaDiTesto 7">
            <a:extLst>
              <a:ext uri="{FF2B5EF4-FFF2-40B4-BE49-F238E27FC236}">
                <a16:creationId xmlns:a16="http://schemas.microsoft.com/office/drawing/2014/main" id="{6613E3CF-1B0F-49AB-98D6-0F48E19DC4E8}"/>
              </a:ext>
            </a:extLst>
          </p:cNvPr>
          <p:cNvSpPr txBox="1"/>
          <p:nvPr/>
        </p:nvSpPr>
        <p:spPr>
          <a:xfrm>
            <a:off x="154671" y="3675837"/>
            <a:ext cx="793807" cy="523220"/>
          </a:xfrm>
          <a:prstGeom prst="rect">
            <a:avLst/>
          </a:prstGeom>
          <a:noFill/>
        </p:spPr>
        <p:txBody>
          <a:bodyPr wrap="none" rtlCol="0">
            <a:spAutoFit/>
          </a:bodyPr>
          <a:lstStyle/>
          <a:p>
            <a:pPr defTabSz="457200"/>
            <a:r>
              <a:rPr lang="it-IT" sz="2800" b="1" dirty="0">
                <a:solidFill>
                  <a:srgbClr val="C00000"/>
                </a:solidFill>
                <a:latin typeface="Calibri"/>
              </a:rPr>
              <a:t>10</a:t>
            </a:r>
            <a:r>
              <a:rPr lang="it-IT" sz="2800" b="1" baseline="30000" dirty="0">
                <a:solidFill>
                  <a:srgbClr val="C00000"/>
                </a:solidFill>
                <a:latin typeface="Calibri"/>
              </a:rPr>
              <a:t>15</a:t>
            </a:r>
          </a:p>
        </p:txBody>
      </p:sp>
      <p:sp>
        <p:nvSpPr>
          <p:cNvPr id="9" name="CasellaDiTesto 8">
            <a:extLst>
              <a:ext uri="{FF2B5EF4-FFF2-40B4-BE49-F238E27FC236}">
                <a16:creationId xmlns:a16="http://schemas.microsoft.com/office/drawing/2014/main" id="{4F1C812B-58CD-4BE6-9108-A793FFD97BDB}"/>
              </a:ext>
            </a:extLst>
          </p:cNvPr>
          <p:cNvSpPr txBox="1"/>
          <p:nvPr/>
        </p:nvSpPr>
        <p:spPr>
          <a:xfrm>
            <a:off x="154671" y="4987796"/>
            <a:ext cx="793807" cy="523220"/>
          </a:xfrm>
          <a:prstGeom prst="rect">
            <a:avLst/>
          </a:prstGeom>
          <a:noFill/>
        </p:spPr>
        <p:txBody>
          <a:bodyPr wrap="none" rtlCol="0">
            <a:spAutoFit/>
          </a:bodyPr>
          <a:lstStyle/>
          <a:p>
            <a:pPr defTabSz="457200"/>
            <a:r>
              <a:rPr lang="it-IT" sz="2800" b="1" dirty="0">
                <a:solidFill>
                  <a:srgbClr val="C00000"/>
                </a:solidFill>
                <a:latin typeface="Calibri"/>
              </a:rPr>
              <a:t>10</a:t>
            </a:r>
            <a:r>
              <a:rPr lang="it-IT" sz="2800" b="1" baseline="30000" dirty="0">
                <a:solidFill>
                  <a:srgbClr val="C00000"/>
                </a:solidFill>
                <a:latin typeface="Calibri"/>
              </a:rPr>
              <a:t>12</a:t>
            </a:r>
          </a:p>
        </p:txBody>
      </p:sp>
      <p:sp>
        <p:nvSpPr>
          <p:cNvPr id="10" name="CasellaDiTesto 9">
            <a:extLst>
              <a:ext uri="{FF2B5EF4-FFF2-40B4-BE49-F238E27FC236}">
                <a16:creationId xmlns:a16="http://schemas.microsoft.com/office/drawing/2014/main" id="{34FB7AC2-5A80-4662-B556-760846162D99}"/>
              </a:ext>
            </a:extLst>
          </p:cNvPr>
          <p:cNvSpPr txBox="1"/>
          <p:nvPr/>
        </p:nvSpPr>
        <p:spPr>
          <a:xfrm>
            <a:off x="154671" y="5398625"/>
            <a:ext cx="671979" cy="523220"/>
          </a:xfrm>
          <a:prstGeom prst="rect">
            <a:avLst/>
          </a:prstGeom>
          <a:noFill/>
        </p:spPr>
        <p:txBody>
          <a:bodyPr wrap="none" rtlCol="0">
            <a:spAutoFit/>
          </a:bodyPr>
          <a:lstStyle/>
          <a:p>
            <a:pPr defTabSz="457200"/>
            <a:r>
              <a:rPr lang="it-IT" sz="2800" b="1" dirty="0">
                <a:solidFill>
                  <a:srgbClr val="C00000"/>
                </a:solidFill>
                <a:latin typeface="Calibri"/>
              </a:rPr>
              <a:t>10</a:t>
            </a:r>
            <a:r>
              <a:rPr lang="it-IT" sz="2800" b="1" baseline="30000" dirty="0">
                <a:solidFill>
                  <a:srgbClr val="C00000"/>
                </a:solidFill>
                <a:latin typeface="Calibri"/>
              </a:rPr>
              <a:t>9</a:t>
            </a:r>
          </a:p>
        </p:txBody>
      </p:sp>
      <p:sp>
        <p:nvSpPr>
          <p:cNvPr id="11" name="Rettangolo 10">
            <a:extLst>
              <a:ext uri="{FF2B5EF4-FFF2-40B4-BE49-F238E27FC236}">
                <a16:creationId xmlns:a16="http://schemas.microsoft.com/office/drawing/2014/main" id="{C0D606A0-654B-4BCA-8A45-BA93D0BFAB7B}"/>
              </a:ext>
            </a:extLst>
          </p:cNvPr>
          <p:cNvSpPr/>
          <p:nvPr/>
        </p:nvSpPr>
        <p:spPr>
          <a:xfrm>
            <a:off x="3419872" y="6405288"/>
            <a:ext cx="2589170" cy="400110"/>
          </a:xfrm>
          <a:prstGeom prst="rect">
            <a:avLst/>
          </a:prstGeom>
        </p:spPr>
        <p:txBody>
          <a:bodyPr wrap="none">
            <a:spAutoFit/>
          </a:bodyPr>
          <a:lstStyle/>
          <a:p>
            <a:r>
              <a:rPr lang="it-IT" sz="2000" b="1" dirty="0">
                <a:solidFill>
                  <a:srgbClr val="C00000"/>
                </a:solidFill>
              </a:rPr>
              <a:t>1 ZB = 1,000,000 PB</a:t>
            </a:r>
            <a:endParaRPr lang="it-IT" sz="2000" b="1" baseline="30000" dirty="0">
              <a:solidFill>
                <a:srgbClr val="C00000"/>
              </a:solidFill>
            </a:endParaRPr>
          </a:p>
        </p:txBody>
      </p:sp>
    </p:spTree>
    <p:extLst>
      <p:ext uri="{BB962C8B-B14F-4D97-AF65-F5344CB8AC3E}">
        <p14:creationId xmlns:p14="http://schemas.microsoft.com/office/powerpoint/2010/main" val="360322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99392"/>
            <a:ext cx="8229600" cy="1143000"/>
          </a:xfrm>
        </p:spPr>
        <p:txBody>
          <a:bodyPr>
            <a:normAutofit/>
          </a:bodyPr>
          <a:lstStyle/>
          <a:p>
            <a:pPr algn="r"/>
            <a:r>
              <a:rPr lang="nn-NO" sz="3600" dirty="0">
                <a:solidFill>
                  <a:schemeClr val="tx1"/>
                </a:solidFill>
                <a:latin typeface="Lato Regular"/>
                <a:cs typeface="Lato Light"/>
              </a:rPr>
              <a:t>Open Data Barometer</a:t>
            </a:r>
            <a:br>
              <a:rPr lang="nn-NO" sz="3600" dirty="0">
                <a:solidFill>
                  <a:schemeClr val="tx1"/>
                </a:solidFill>
                <a:latin typeface="Lato Regular"/>
                <a:cs typeface="Lato Light"/>
              </a:rPr>
            </a:br>
            <a:r>
              <a:rPr lang="nn-NO" sz="2200" dirty="0">
                <a:solidFill>
                  <a:schemeClr val="tx1"/>
                </a:solidFill>
                <a:latin typeface="Lato Regular"/>
                <a:cs typeface="Lato Light"/>
              </a:rPr>
              <a:t>(http://opendatabarometer.org/?_year=2016&amp;indicator=ODB) </a:t>
            </a:r>
            <a:endParaRPr lang="it-IT" sz="3600" dirty="0">
              <a:solidFill>
                <a:schemeClr val="tx1"/>
              </a:solidFill>
              <a:latin typeface="Lato Regular"/>
            </a:endParaRPr>
          </a:p>
        </p:txBody>
      </p:sp>
      <p:sp>
        <p:nvSpPr>
          <p:cNvPr id="4" name="Segnaposto numero diapositiva 3"/>
          <p:cNvSpPr>
            <a:spLocks noGrp="1"/>
          </p:cNvSpPr>
          <p:nvPr>
            <p:ph type="sldNum" sz="quarter" idx="12"/>
          </p:nvPr>
        </p:nvSpPr>
        <p:spPr/>
        <p:txBody>
          <a:bodyPr/>
          <a:lstStyle/>
          <a:p>
            <a:fld id="{5BF16100-B8A3-4576-9DD2-C1BF33AC416A}" type="slidenum">
              <a:rPr lang="it-IT" smtClean="0">
                <a:latin typeface="Lato Regular"/>
              </a:rPr>
              <a:t>9</a:t>
            </a:fld>
            <a:endParaRPr lang="it-IT" dirty="0">
              <a:latin typeface="Lato Regular"/>
            </a:endParaRPr>
          </a:p>
        </p:txBody>
      </p:sp>
      <p:pic>
        <p:nvPicPr>
          <p:cNvPr id="3" name="Immagine 2">
            <a:extLst>
              <a:ext uri="{FF2B5EF4-FFF2-40B4-BE49-F238E27FC236}">
                <a16:creationId xmlns:a16="http://schemas.microsoft.com/office/drawing/2014/main" id="{2AA8045F-1708-4FFD-81D4-3284731BD0DB}"/>
              </a:ext>
            </a:extLst>
          </p:cNvPr>
          <p:cNvPicPr>
            <a:picLocks noChangeAspect="1"/>
          </p:cNvPicPr>
          <p:nvPr/>
        </p:nvPicPr>
        <p:blipFill>
          <a:blip r:embed="rId3"/>
          <a:stretch>
            <a:fillRect/>
          </a:stretch>
        </p:blipFill>
        <p:spPr>
          <a:xfrm>
            <a:off x="29550" y="1124744"/>
            <a:ext cx="9078954" cy="5688632"/>
          </a:xfrm>
          <a:prstGeom prst="rect">
            <a:avLst/>
          </a:prstGeom>
          <a:ln>
            <a:solidFill>
              <a:schemeClr val="tx1"/>
            </a:solidFill>
          </a:ln>
        </p:spPr>
      </p:pic>
    </p:spTree>
    <p:extLst>
      <p:ext uri="{BB962C8B-B14F-4D97-AF65-F5344CB8AC3E}">
        <p14:creationId xmlns:p14="http://schemas.microsoft.com/office/powerpoint/2010/main" val="204046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tellite">
  <a:themeElements>
    <a:clrScheme name="Satellit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Satellite">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tellit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3452</TotalTime>
  <Words>1259</Words>
  <Application>Microsoft Office PowerPoint</Application>
  <PresentationFormat>Presentazione su schermo (4:3)</PresentationFormat>
  <Paragraphs>259</Paragraphs>
  <Slides>46</Slides>
  <Notes>41</Notes>
  <HiddenSlides>1</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46</vt:i4>
      </vt:variant>
    </vt:vector>
  </HeadingPairs>
  <TitlesOfParts>
    <vt:vector size="56" baseType="lpstr">
      <vt:lpstr>Arial</vt:lpstr>
      <vt:lpstr>Bookman Old Style</vt:lpstr>
      <vt:lpstr>Calibri</vt:lpstr>
      <vt:lpstr>Gill Sans MT</vt:lpstr>
      <vt:lpstr>Lato Regular</vt:lpstr>
      <vt:lpstr>Times New Roman</vt:lpstr>
      <vt:lpstr>Verdana</vt:lpstr>
      <vt:lpstr>Wingdings</vt:lpstr>
      <vt:lpstr>Wingdings 3</vt:lpstr>
      <vt:lpstr>Satellite</vt:lpstr>
      <vt:lpstr>Research Data Management:  principles and actions Roberto Barbera (roberto.barbera@ct.infn.it)      University of Catania &amp; INFN - Italy</vt:lpstr>
      <vt:lpstr>Outline</vt:lpstr>
      <vt:lpstr>My e-Infrastructure projects “vs. time”</vt:lpstr>
      <vt:lpstr>My e-Infrastructure projects “vs. space” (outside EU)</vt:lpstr>
      <vt:lpstr>Internet figures</vt:lpstr>
      <vt:lpstr>Internet figures</vt:lpstr>
      <vt:lpstr>Internet Exponential Data Growth</vt:lpstr>
      <vt:lpstr>Estimated Data Growth - Worldwide</vt:lpstr>
      <vt:lpstr>Open Data Barometer (http://opendatabarometer.org/?_year=2016&amp;indicator=ODB) </vt:lpstr>
      <vt:lpstr>Scientific Data Growth  (High-energy Physics)</vt:lpstr>
      <vt:lpstr>The Scientific Method</vt:lpstr>
      <vt:lpstr>The “output” of the Scientific Method</vt:lpstr>
      <vt:lpstr>The «pillars» of the Scientific Method</vt:lpstr>
      <vt:lpstr>Reproducibilty «crisis» survey</vt:lpstr>
      <vt:lpstr>Reproducibilty  «crisis» survey</vt:lpstr>
      <vt:lpstr>The Data pyramid</vt:lpstr>
      <vt:lpstr>The (Re-)’s of Science</vt:lpstr>
      <vt:lpstr>Open Science  (a recipe rather than a definition)</vt:lpstr>
      <vt:lpstr>Vision: Opening up the whole  research process</vt:lpstr>
      <vt:lpstr>Open Science enablers and beneficiaries</vt:lpstr>
      <vt:lpstr>Open Science Aspects and Tools and their Interactions (http://book.openingscience.org)</vt:lpstr>
      <vt:lpstr>FAIR Data Principles (www.force11.org/group/fairgroup/fairprinciples)</vt:lpstr>
      <vt:lpstr>Data as increasingly FAIR Digital Objects</vt:lpstr>
      <vt:lpstr>The Knowledge Workflow </vt:lpstr>
      <vt:lpstr>“5 stars” Open Data (http://5stardata.info)</vt:lpstr>
      <vt:lpstr>Linked Data and the        </vt:lpstr>
      <vt:lpstr>The Knowledge “Nexi” (to enable a Knowledge Infrastructure)</vt:lpstr>
      <vt:lpstr>CERN Open Data Portal (http://opendata.cern.ch/) </vt:lpstr>
      <vt:lpstr>HEP Open Data for Machine Learning (http://cms.cern/news/cms-releases-open-data-machine-learning) </vt:lpstr>
      <vt:lpstr>Zenodo (http://zenodo.org) </vt:lpstr>
      <vt:lpstr>Presentazione standard di PowerPoint</vt:lpstr>
      <vt:lpstr>The Data Management Plan</vt:lpstr>
      <vt:lpstr>Useful links &amp; hints on DMP</vt:lpstr>
      <vt:lpstr>Open Science Schools of Thought (http://book.openingscience.org)</vt:lpstr>
      <vt:lpstr>Presentazione standard di PowerPoint</vt:lpstr>
      <vt:lpstr>Requirements for an  INFN Open Access Repository</vt:lpstr>
      <vt:lpstr>The (pilot of the) INFN  Open Access Repository</vt:lpstr>
      <vt:lpstr>The new  INFN Open Access Repository </vt:lpstr>
      <vt:lpstr>Improvements</vt:lpstr>
      <vt:lpstr>Presentazione standard di PowerPoint</vt:lpstr>
      <vt:lpstr>Presentazione standard di PowerPoint</vt:lpstr>
      <vt:lpstr>Presentazione standard di PowerPoint</vt:lpstr>
      <vt:lpstr>Presentazione standard di PowerPoint</vt:lpstr>
      <vt:lpstr>Presentazione standard di PowerPoint</vt:lpstr>
      <vt:lpstr>Take-home messages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Roberto Barbera</dc:creator>
  <cp:lastModifiedBy>Roberto Barbera</cp:lastModifiedBy>
  <cp:revision>513</cp:revision>
  <dcterms:created xsi:type="dcterms:W3CDTF">2012-02-24T14:26:31Z</dcterms:created>
  <dcterms:modified xsi:type="dcterms:W3CDTF">2019-07-21T07:00:47Z</dcterms:modified>
</cp:coreProperties>
</file>