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0" r:id="rId3"/>
    <p:sldId id="261" r:id="rId4"/>
    <p:sldId id="278" r:id="rId5"/>
    <p:sldId id="284" r:id="rId6"/>
    <p:sldId id="282" r:id="rId7"/>
    <p:sldId id="283" r:id="rId8"/>
    <p:sldId id="275" r:id="rId9"/>
    <p:sldId id="267" r:id="rId10"/>
    <p:sldId id="285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8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70929-6685-4CC2-97E7-2EA07208EC5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EA9F3174-791C-41A7-B686-17D022B6F82C}">
      <dgm:prSet/>
      <dgm:spPr/>
      <dgm:t>
        <a:bodyPr/>
        <a:lstStyle/>
        <a:p>
          <a:pPr rtl="0"/>
          <a:r>
            <a:rPr lang="en-US" b="1" u="sng" dirty="0" smtClean="0">
              <a:solidFill>
                <a:srgbClr val="00B0F0"/>
              </a:solidFill>
            </a:rPr>
            <a:t>IHEP</a:t>
          </a:r>
          <a:endParaRPr lang="it-IT" b="1" u="sng" dirty="0">
            <a:solidFill>
              <a:srgbClr val="00B0F0"/>
            </a:solidFill>
          </a:endParaRPr>
        </a:p>
      </dgm:t>
    </dgm:pt>
    <dgm:pt modelId="{70CEBA7C-41A7-4B37-A590-9B6E1E2DF866}" type="parTrans" cxnId="{4D6CB197-6612-4A25-9671-B549F520F8A4}">
      <dgm:prSet/>
      <dgm:spPr/>
      <dgm:t>
        <a:bodyPr/>
        <a:lstStyle/>
        <a:p>
          <a:endParaRPr lang="it-IT"/>
        </a:p>
      </dgm:t>
    </dgm:pt>
    <dgm:pt modelId="{11B77BE4-4D42-431A-93D5-06CFB4146BD6}" type="sibTrans" cxnId="{4D6CB197-6612-4A25-9671-B549F520F8A4}">
      <dgm:prSet/>
      <dgm:spPr/>
      <dgm:t>
        <a:bodyPr/>
        <a:lstStyle/>
        <a:p>
          <a:endParaRPr lang="it-IT"/>
        </a:p>
      </dgm:t>
    </dgm:pt>
    <dgm:pt modelId="{95A3428E-CF38-4E79-B1E9-6891C987948C}">
      <dgm:prSet/>
      <dgm:spPr/>
      <dgm:t>
        <a:bodyPr/>
        <a:lstStyle/>
        <a:p>
          <a:pPr rtl="0"/>
          <a:r>
            <a:rPr lang="en-US" dirty="0" smtClean="0"/>
            <a:t>Lyon (France)</a:t>
          </a:r>
          <a:endParaRPr lang="it-IT" dirty="0"/>
        </a:p>
      </dgm:t>
    </dgm:pt>
    <dgm:pt modelId="{60144A13-C0DB-42E6-A977-2F79E76C6156}" type="parTrans" cxnId="{54518CAF-6CA5-4FBA-855F-2850C93A9C47}">
      <dgm:prSet/>
      <dgm:spPr/>
      <dgm:t>
        <a:bodyPr/>
        <a:lstStyle/>
        <a:p>
          <a:endParaRPr lang="it-IT"/>
        </a:p>
      </dgm:t>
    </dgm:pt>
    <dgm:pt modelId="{C4B3CC17-4BB3-4E2B-AA53-EB9F82E57C2E}" type="sibTrans" cxnId="{54518CAF-6CA5-4FBA-855F-2850C93A9C47}">
      <dgm:prSet/>
      <dgm:spPr/>
      <dgm:t>
        <a:bodyPr/>
        <a:lstStyle/>
        <a:p>
          <a:endParaRPr lang="it-IT"/>
        </a:p>
      </dgm:t>
    </dgm:pt>
    <dgm:pt modelId="{48937C29-243B-49A1-BB24-CF595877905A}">
      <dgm:prSet/>
      <dgm:spPr/>
      <dgm:t>
        <a:bodyPr/>
        <a:lstStyle/>
        <a:p>
          <a:pPr rtl="0"/>
          <a:r>
            <a:rPr lang="en-US" smtClean="0"/>
            <a:t>CNAF (Italy)</a:t>
          </a:r>
          <a:endParaRPr lang="it-IT"/>
        </a:p>
      </dgm:t>
    </dgm:pt>
    <dgm:pt modelId="{02937D07-785A-443D-A4E3-71987662D736}" type="parTrans" cxnId="{5ADF00E4-137C-43AB-984F-FD49306BA02E}">
      <dgm:prSet/>
      <dgm:spPr/>
      <dgm:t>
        <a:bodyPr/>
        <a:lstStyle/>
        <a:p>
          <a:endParaRPr lang="it-IT"/>
        </a:p>
      </dgm:t>
    </dgm:pt>
    <dgm:pt modelId="{01A68298-5478-472D-8109-4D3F9E8A2ACB}" type="sibTrans" cxnId="{5ADF00E4-137C-43AB-984F-FD49306BA02E}">
      <dgm:prSet/>
      <dgm:spPr/>
      <dgm:t>
        <a:bodyPr/>
        <a:lstStyle/>
        <a:p>
          <a:endParaRPr lang="it-IT"/>
        </a:p>
      </dgm:t>
    </dgm:pt>
    <dgm:pt modelId="{FA2AA703-6233-4B17-9F25-B9902BE76592}">
      <dgm:prSet/>
      <dgm:spPr/>
      <dgm:t>
        <a:bodyPr/>
        <a:lstStyle/>
        <a:p>
          <a:pPr rtl="0"/>
          <a:r>
            <a:rPr lang="en-US" smtClean="0"/>
            <a:t>MSU (Russia)</a:t>
          </a:r>
          <a:endParaRPr lang="it-IT"/>
        </a:p>
      </dgm:t>
    </dgm:pt>
    <dgm:pt modelId="{D0CE17D1-C56B-435B-A33B-020F20D5D88B}" type="parTrans" cxnId="{B535B08A-1340-4448-9504-574619423F80}">
      <dgm:prSet/>
      <dgm:spPr/>
      <dgm:t>
        <a:bodyPr/>
        <a:lstStyle/>
        <a:p>
          <a:endParaRPr lang="it-IT"/>
        </a:p>
      </dgm:t>
    </dgm:pt>
    <dgm:pt modelId="{7E8176EE-83E7-4608-86B1-F0CC3D6E6533}" type="sibTrans" cxnId="{B535B08A-1340-4448-9504-574619423F80}">
      <dgm:prSet/>
      <dgm:spPr/>
      <dgm:t>
        <a:bodyPr/>
        <a:lstStyle/>
        <a:p>
          <a:endParaRPr lang="it-IT"/>
        </a:p>
      </dgm:t>
    </dgm:pt>
    <dgm:pt modelId="{9AD28C0A-E555-4EF9-8311-4F733B304D3C}">
      <dgm:prSet/>
      <dgm:spPr/>
      <dgm:t>
        <a:bodyPr/>
        <a:lstStyle/>
        <a:p>
          <a:pPr rtl="0"/>
          <a:r>
            <a:rPr lang="en-US" smtClean="0"/>
            <a:t>JINR (Russia)</a:t>
          </a:r>
          <a:endParaRPr lang="it-IT"/>
        </a:p>
      </dgm:t>
    </dgm:pt>
    <dgm:pt modelId="{FA26543D-99CB-41F9-BE56-FE92A80B6A67}" type="parTrans" cxnId="{3572907D-EE51-4CC1-9B2C-8D0D9E6D62DE}">
      <dgm:prSet/>
      <dgm:spPr/>
      <dgm:t>
        <a:bodyPr/>
        <a:lstStyle/>
        <a:p>
          <a:endParaRPr lang="it-IT"/>
        </a:p>
      </dgm:t>
    </dgm:pt>
    <dgm:pt modelId="{5D8ECC45-B135-4EFF-9E01-92CD645068D3}" type="sibTrans" cxnId="{3572907D-EE51-4CC1-9B2C-8D0D9E6D62DE}">
      <dgm:prSet/>
      <dgm:spPr/>
      <dgm:t>
        <a:bodyPr/>
        <a:lstStyle/>
        <a:p>
          <a:endParaRPr lang="it-IT"/>
        </a:p>
      </dgm:t>
    </dgm:pt>
    <dgm:pt modelId="{2585B54D-6FB1-43C4-8CE4-947C8909028E}" type="pres">
      <dgm:prSet presAssocID="{07770929-6685-4CC2-97E7-2EA07208EC5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C1AE7C5-BBF9-43A9-912E-4699BD9C1A0B}" type="pres">
      <dgm:prSet presAssocID="{EA9F3174-791C-41A7-B686-17D022B6F82C}" presName="circ1" presStyleLbl="vennNode1" presStyleIdx="0" presStyleCnt="5"/>
      <dgm:spPr/>
    </dgm:pt>
    <dgm:pt modelId="{FC7E4FEB-DEB4-45D4-8875-178E1FA82BB3}" type="pres">
      <dgm:prSet presAssocID="{EA9F3174-791C-41A7-B686-17D022B6F82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81077B-61BA-43B8-9F2A-EED8CFCD3FBB}" type="pres">
      <dgm:prSet presAssocID="{95A3428E-CF38-4E79-B1E9-6891C987948C}" presName="circ2" presStyleLbl="vennNode1" presStyleIdx="1" presStyleCnt="5"/>
      <dgm:spPr/>
    </dgm:pt>
    <dgm:pt modelId="{A82FAAA4-DFAC-40DE-A0E0-79FB254F4264}" type="pres">
      <dgm:prSet presAssocID="{95A3428E-CF38-4E79-B1E9-6891C987948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B6658C-B03A-445F-BDAD-CF6C21B00B45}" type="pres">
      <dgm:prSet presAssocID="{48937C29-243B-49A1-BB24-CF595877905A}" presName="circ3" presStyleLbl="vennNode1" presStyleIdx="2" presStyleCnt="5"/>
      <dgm:spPr/>
    </dgm:pt>
    <dgm:pt modelId="{2B850E16-1B7B-4253-835B-34655D415313}" type="pres">
      <dgm:prSet presAssocID="{48937C29-243B-49A1-BB24-CF595877905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0AD2F9-B58E-4C5D-81DB-E6ED598EE6F1}" type="pres">
      <dgm:prSet presAssocID="{FA2AA703-6233-4B17-9F25-B9902BE76592}" presName="circ4" presStyleLbl="vennNode1" presStyleIdx="3" presStyleCnt="5"/>
      <dgm:spPr/>
    </dgm:pt>
    <dgm:pt modelId="{86BD11CE-3B4E-4B2D-9C6D-7447FF42B0AA}" type="pres">
      <dgm:prSet presAssocID="{FA2AA703-6233-4B17-9F25-B9902BE7659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DDC953-A845-4118-9134-76C14B28684C}" type="pres">
      <dgm:prSet presAssocID="{9AD28C0A-E555-4EF9-8311-4F733B304D3C}" presName="circ5" presStyleLbl="vennNode1" presStyleIdx="4" presStyleCnt="5"/>
      <dgm:spPr/>
    </dgm:pt>
    <dgm:pt modelId="{99C48A63-7BBD-49D0-928E-9E58FDA42C77}" type="pres">
      <dgm:prSet presAssocID="{9AD28C0A-E555-4EF9-8311-4F733B304D3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D6CB197-6612-4A25-9671-B549F520F8A4}" srcId="{07770929-6685-4CC2-97E7-2EA07208EC57}" destId="{EA9F3174-791C-41A7-B686-17D022B6F82C}" srcOrd="0" destOrd="0" parTransId="{70CEBA7C-41A7-4B37-A590-9B6E1E2DF866}" sibTransId="{11B77BE4-4D42-431A-93D5-06CFB4146BD6}"/>
    <dgm:cxn modelId="{1ABC9611-1006-445A-9A80-30C0AEAE6FA4}" type="presOf" srcId="{48937C29-243B-49A1-BB24-CF595877905A}" destId="{2B850E16-1B7B-4253-835B-34655D415313}" srcOrd="0" destOrd="0" presId="urn:microsoft.com/office/officeart/2005/8/layout/venn1"/>
    <dgm:cxn modelId="{B535B08A-1340-4448-9504-574619423F80}" srcId="{07770929-6685-4CC2-97E7-2EA07208EC57}" destId="{FA2AA703-6233-4B17-9F25-B9902BE76592}" srcOrd="3" destOrd="0" parTransId="{D0CE17D1-C56B-435B-A33B-020F20D5D88B}" sibTransId="{7E8176EE-83E7-4608-86B1-F0CC3D6E6533}"/>
    <dgm:cxn modelId="{5ADF00E4-137C-43AB-984F-FD49306BA02E}" srcId="{07770929-6685-4CC2-97E7-2EA07208EC57}" destId="{48937C29-243B-49A1-BB24-CF595877905A}" srcOrd="2" destOrd="0" parTransId="{02937D07-785A-443D-A4E3-71987662D736}" sibTransId="{01A68298-5478-472D-8109-4D3F9E8A2ACB}"/>
    <dgm:cxn modelId="{54518CAF-6CA5-4FBA-855F-2850C93A9C47}" srcId="{07770929-6685-4CC2-97E7-2EA07208EC57}" destId="{95A3428E-CF38-4E79-B1E9-6891C987948C}" srcOrd="1" destOrd="0" parTransId="{60144A13-C0DB-42E6-A977-2F79E76C6156}" sibTransId="{C4B3CC17-4BB3-4E2B-AA53-EB9F82E57C2E}"/>
    <dgm:cxn modelId="{5A2EDD65-CA96-4E15-B446-5FBDC0D2E394}" type="presOf" srcId="{FA2AA703-6233-4B17-9F25-B9902BE76592}" destId="{86BD11CE-3B4E-4B2D-9C6D-7447FF42B0AA}" srcOrd="0" destOrd="0" presId="urn:microsoft.com/office/officeart/2005/8/layout/venn1"/>
    <dgm:cxn modelId="{9AD26D78-E5B8-4487-8BE8-3B45F9A5A6FA}" type="presOf" srcId="{9AD28C0A-E555-4EF9-8311-4F733B304D3C}" destId="{99C48A63-7BBD-49D0-928E-9E58FDA42C77}" srcOrd="0" destOrd="0" presId="urn:microsoft.com/office/officeart/2005/8/layout/venn1"/>
    <dgm:cxn modelId="{266A5BB1-95A5-4E7F-BAC5-55C7AAFCF33D}" type="presOf" srcId="{95A3428E-CF38-4E79-B1E9-6891C987948C}" destId="{A82FAAA4-DFAC-40DE-A0E0-79FB254F4264}" srcOrd="0" destOrd="0" presId="urn:microsoft.com/office/officeart/2005/8/layout/venn1"/>
    <dgm:cxn modelId="{0E063C6E-8EA7-4829-8021-BC9F03639AA7}" type="presOf" srcId="{EA9F3174-791C-41A7-B686-17D022B6F82C}" destId="{FC7E4FEB-DEB4-45D4-8875-178E1FA82BB3}" srcOrd="0" destOrd="0" presId="urn:microsoft.com/office/officeart/2005/8/layout/venn1"/>
    <dgm:cxn modelId="{3572907D-EE51-4CC1-9B2C-8D0D9E6D62DE}" srcId="{07770929-6685-4CC2-97E7-2EA07208EC57}" destId="{9AD28C0A-E555-4EF9-8311-4F733B304D3C}" srcOrd="4" destOrd="0" parTransId="{FA26543D-99CB-41F9-BE56-FE92A80B6A67}" sibTransId="{5D8ECC45-B135-4EFF-9E01-92CD645068D3}"/>
    <dgm:cxn modelId="{43F27B1C-0744-48AB-968A-1D7307F4B2BF}" type="presOf" srcId="{07770929-6685-4CC2-97E7-2EA07208EC57}" destId="{2585B54D-6FB1-43C4-8CE4-947C8909028E}" srcOrd="0" destOrd="0" presId="urn:microsoft.com/office/officeart/2005/8/layout/venn1"/>
    <dgm:cxn modelId="{FD53618A-76CB-4D0E-9E48-9384BB18938E}" type="presParOf" srcId="{2585B54D-6FB1-43C4-8CE4-947C8909028E}" destId="{8C1AE7C5-BBF9-43A9-912E-4699BD9C1A0B}" srcOrd="0" destOrd="0" presId="urn:microsoft.com/office/officeart/2005/8/layout/venn1"/>
    <dgm:cxn modelId="{E19352DC-B747-48E5-9659-9791D7D4F6CF}" type="presParOf" srcId="{2585B54D-6FB1-43C4-8CE4-947C8909028E}" destId="{FC7E4FEB-DEB4-45D4-8875-178E1FA82BB3}" srcOrd="1" destOrd="0" presId="urn:microsoft.com/office/officeart/2005/8/layout/venn1"/>
    <dgm:cxn modelId="{CD2BE749-DCFA-4C94-B517-A58F2B6C6608}" type="presParOf" srcId="{2585B54D-6FB1-43C4-8CE4-947C8909028E}" destId="{E881077B-61BA-43B8-9F2A-EED8CFCD3FBB}" srcOrd="2" destOrd="0" presId="urn:microsoft.com/office/officeart/2005/8/layout/venn1"/>
    <dgm:cxn modelId="{3B75040C-DEE1-4328-9D91-C9AD8ABF2063}" type="presParOf" srcId="{2585B54D-6FB1-43C4-8CE4-947C8909028E}" destId="{A82FAAA4-DFAC-40DE-A0E0-79FB254F4264}" srcOrd="3" destOrd="0" presId="urn:microsoft.com/office/officeart/2005/8/layout/venn1"/>
    <dgm:cxn modelId="{4504CA12-E6DF-45C5-A996-98C0DEC04AD4}" type="presParOf" srcId="{2585B54D-6FB1-43C4-8CE4-947C8909028E}" destId="{F1B6658C-B03A-445F-BDAD-CF6C21B00B45}" srcOrd="4" destOrd="0" presId="urn:microsoft.com/office/officeart/2005/8/layout/venn1"/>
    <dgm:cxn modelId="{FD60E183-4892-4F37-9FBA-04ECFD7F15C9}" type="presParOf" srcId="{2585B54D-6FB1-43C4-8CE4-947C8909028E}" destId="{2B850E16-1B7B-4253-835B-34655D415313}" srcOrd="5" destOrd="0" presId="urn:microsoft.com/office/officeart/2005/8/layout/venn1"/>
    <dgm:cxn modelId="{23552708-8307-4AF6-8426-F21FC42BA36B}" type="presParOf" srcId="{2585B54D-6FB1-43C4-8CE4-947C8909028E}" destId="{860AD2F9-B58E-4C5D-81DB-E6ED598EE6F1}" srcOrd="6" destOrd="0" presId="urn:microsoft.com/office/officeart/2005/8/layout/venn1"/>
    <dgm:cxn modelId="{CCA3DF96-7118-4C89-8F98-728F899EE4F9}" type="presParOf" srcId="{2585B54D-6FB1-43C4-8CE4-947C8909028E}" destId="{86BD11CE-3B4E-4B2D-9C6D-7447FF42B0AA}" srcOrd="7" destOrd="0" presId="urn:microsoft.com/office/officeart/2005/8/layout/venn1"/>
    <dgm:cxn modelId="{91EE05D4-2033-4BCE-B3B0-D111923684F1}" type="presParOf" srcId="{2585B54D-6FB1-43C4-8CE4-947C8909028E}" destId="{48DDC953-A845-4118-9134-76C14B28684C}" srcOrd="8" destOrd="0" presId="urn:microsoft.com/office/officeart/2005/8/layout/venn1"/>
    <dgm:cxn modelId="{DB5C7FEF-8219-480D-A065-383BDEEA3CFF}" type="presParOf" srcId="{2585B54D-6FB1-43C4-8CE4-947C8909028E}" destId="{99C48A63-7BBD-49D0-928E-9E58FDA42C77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AE7C5-BBF9-43A9-912E-4699BD9C1A0B}">
      <dsp:nvSpPr>
        <dsp:cNvPr id="0" name=""/>
        <dsp:cNvSpPr/>
      </dsp:nvSpPr>
      <dsp:spPr>
        <a:xfrm>
          <a:off x="1680724" y="675491"/>
          <a:ext cx="829550" cy="8295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7E4FEB-DEB4-45D4-8875-178E1FA82BB3}">
      <dsp:nvSpPr>
        <dsp:cNvPr id="0" name=""/>
        <dsp:cNvSpPr/>
      </dsp:nvSpPr>
      <dsp:spPr>
        <a:xfrm>
          <a:off x="1614360" y="0"/>
          <a:ext cx="962278" cy="5569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rgbClr val="00B0F0"/>
              </a:solidFill>
            </a:rPr>
            <a:t>IHEP</a:t>
          </a:r>
          <a:endParaRPr lang="it-IT" sz="2000" b="1" u="sng" kern="1200" dirty="0">
            <a:solidFill>
              <a:srgbClr val="00B0F0"/>
            </a:solidFill>
          </a:endParaRPr>
        </a:p>
      </dsp:txBody>
      <dsp:txXfrm>
        <a:off x="1614360" y="0"/>
        <a:ext cx="962278" cy="556983"/>
      </dsp:txXfrm>
    </dsp:sp>
    <dsp:sp modelId="{E881077B-61BA-43B8-9F2A-EED8CFCD3FBB}">
      <dsp:nvSpPr>
        <dsp:cNvPr id="0" name=""/>
        <dsp:cNvSpPr/>
      </dsp:nvSpPr>
      <dsp:spPr>
        <a:xfrm>
          <a:off x="1996285" y="904683"/>
          <a:ext cx="829550" cy="8295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2FAAA4-DFAC-40DE-A0E0-79FB254F4264}">
      <dsp:nvSpPr>
        <dsp:cNvPr id="0" name=""/>
        <dsp:cNvSpPr/>
      </dsp:nvSpPr>
      <dsp:spPr>
        <a:xfrm>
          <a:off x="2891868" y="734744"/>
          <a:ext cx="862732" cy="6043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Lyon (France)</a:t>
          </a:r>
          <a:endParaRPr lang="it-IT" sz="2000" kern="1200" dirty="0"/>
        </a:p>
      </dsp:txBody>
      <dsp:txXfrm>
        <a:off x="2891868" y="734744"/>
        <a:ext cx="862732" cy="604386"/>
      </dsp:txXfrm>
    </dsp:sp>
    <dsp:sp modelId="{F1B6658C-B03A-445F-BDAD-CF6C21B00B45}">
      <dsp:nvSpPr>
        <dsp:cNvPr id="0" name=""/>
        <dsp:cNvSpPr/>
      </dsp:nvSpPr>
      <dsp:spPr>
        <a:xfrm>
          <a:off x="1875835" y="1275848"/>
          <a:ext cx="829550" cy="8295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B850E16-1B7B-4253-835B-34655D415313}">
      <dsp:nvSpPr>
        <dsp:cNvPr id="0" name=""/>
        <dsp:cNvSpPr/>
      </dsp:nvSpPr>
      <dsp:spPr>
        <a:xfrm>
          <a:off x="2759140" y="1765757"/>
          <a:ext cx="862732" cy="6043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CNAF (Italy)</a:t>
          </a:r>
          <a:endParaRPr lang="it-IT" sz="2000" kern="1200"/>
        </a:p>
      </dsp:txBody>
      <dsp:txXfrm>
        <a:off x="2759140" y="1765757"/>
        <a:ext cx="862732" cy="604386"/>
      </dsp:txXfrm>
    </dsp:sp>
    <dsp:sp modelId="{860AD2F9-B58E-4C5D-81DB-E6ED598EE6F1}">
      <dsp:nvSpPr>
        <dsp:cNvPr id="0" name=""/>
        <dsp:cNvSpPr/>
      </dsp:nvSpPr>
      <dsp:spPr>
        <a:xfrm>
          <a:off x="1485614" y="1275848"/>
          <a:ext cx="829550" cy="8295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BD11CE-3B4E-4B2D-9C6D-7447FF42B0AA}">
      <dsp:nvSpPr>
        <dsp:cNvPr id="0" name=""/>
        <dsp:cNvSpPr/>
      </dsp:nvSpPr>
      <dsp:spPr>
        <a:xfrm>
          <a:off x="569127" y="1765757"/>
          <a:ext cx="862732" cy="6043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MSU (Russia)</a:t>
          </a:r>
          <a:endParaRPr lang="it-IT" sz="2000" kern="1200"/>
        </a:p>
      </dsp:txBody>
      <dsp:txXfrm>
        <a:off x="569127" y="1765757"/>
        <a:ext cx="862732" cy="604386"/>
      </dsp:txXfrm>
    </dsp:sp>
    <dsp:sp modelId="{48DDC953-A845-4118-9134-76C14B28684C}">
      <dsp:nvSpPr>
        <dsp:cNvPr id="0" name=""/>
        <dsp:cNvSpPr/>
      </dsp:nvSpPr>
      <dsp:spPr>
        <a:xfrm>
          <a:off x="1365163" y="904683"/>
          <a:ext cx="829550" cy="8295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9C48A63-7BBD-49D0-928E-9E58FDA42C77}">
      <dsp:nvSpPr>
        <dsp:cNvPr id="0" name=""/>
        <dsp:cNvSpPr/>
      </dsp:nvSpPr>
      <dsp:spPr>
        <a:xfrm>
          <a:off x="436399" y="734744"/>
          <a:ext cx="862732" cy="6043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JINR (Russia)</a:t>
          </a:r>
          <a:endParaRPr lang="it-IT" sz="2000" kern="1200"/>
        </a:p>
      </dsp:txBody>
      <dsp:txXfrm>
        <a:off x="436399" y="734744"/>
        <a:ext cx="862732" cy="604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it-IT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it-IT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E272A7-0FFF-46EF-8464-604D1CA20D92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it-I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it-IT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it-IT" smtClean="0"/>
              <a:t>Click to edit Master text styles</a:t>
            </a:r>
          </a:p>
          <a:p>
            <a:pPr lvl="1"/>
            <a:r>
              <a:rPr lang="ru-RU" altLang="it-IT" smtClean="0"/>
              <a:t>Second level</a:t>
            </a:r>
          </a:p>
          <a:p>
            <a:pPr lvl="2"/>
            <a:r>
              <a:rPr lang="ru-RU" altLang="it-IT" smtClean="0"/>
              <a:t>Third level</a:t>
            </a:r>
          </a:p>
          <a:p>
            <a:pPr lvl="3"/>
            <a:r>
              <a:rPr lang="ru-RU" altLang="it-IT" smtClean="0"/>
              <a:t>Fourth level</a:t>
            </a:r>
          </a:p>
          <a:p>
            <a:pPr lvl="4"/>
            <a:r>
              <a:rPr lang="ru-RU" altLang="it-IT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it-IT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3B1F3D-4735-4C0C-BCB2-91D22CF81275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D548C-1ECF-4C0A-885D-C9764458F4C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80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465C-F9A1-447E-B3A2-B76D184E1F01}" type="slidenum">
              <a:rPr lang="en-US" altLang="it-IT" smtClean="0"/>
              <a:pPr/>
              <a:t>‹N›</a:t>
            </a:fld>
            <a:endParaRPr lang="en-US" alt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180"/>
            <a:ext cx="1524000" cy="13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2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91350" cy="1325563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6D75-AAEC-4D26-BEEA-1F098B5B13FD}" type="slidenum">
              <a:rPr lang="en-US" altLang="it-IT" smtClean="0"/>
              <a:pPr/>
              <a:t>‹N›</a:t>
            </a:fld>
            <a:endParaRPr lang="en-US" alt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180"/>
            <a:ext cx="1524000" cy="13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0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21233"/>
            <a:ext cx="1971675" cy="4855730"/>
          </a:xfrm>
        </p:spPr>
        <p:txBody>
          <a:bodyPr vert="eaVert"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BDF7-5CA1-4624-89CB-7A02F3D46C00}" type="slidenum">
              <a:rPr lang="en-US" altLang="it-IT" smtClean="0"/>
              <a:pPr/>
              <a:t>‹N›</a:t>
            </a:fld>
            <a:endParaRPr lang="en-US" alt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180"/>
            <a:ext cx="1524000" cy="13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5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53062" y="631181"/>
            <a:ext cx="8032922" cy="42851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094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52810" y="1959188"/>
            <a:ext cx="7837509" cy="397735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25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86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91350" cy="1325563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E2839-FDD1-4BF1-BAA5-E46B10FE16E0}" type="slidenum">
              <a:rPr lang="en-US" altLang="it-IT" smtClean="0"/>
              <a:pPr/>
              <a:t>‹N›</a:t>
            </a:fld>
            <a:endParaRPr lang="en-US" alt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180"/>
            <a:ext cx="1524000" cy="13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10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8290-A021-47FD-968B-52D6B5B68EBB}" type="slidenum">
              <a:rPr lang="en-US" altLang="it-IT" smtClean="0"/>
              <a:pPr/>
              <a:t>‹N›</a:t>
            </a:fld>
            <a:endParaRPr lang="en-US" alt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180"/>
            <a:ext cx="1524000" cy="13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4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91350" cy="1325563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9E07-FBC6-442C-81A1-FCB7A7FA1B86}" type="slidenum">
              <a:rPr lang="en-US" altLang="it-IT" smtClean="0"/>
              <a:pPr/>
              <a:t>‹N›</a:t>
            </a:fld>
            <a:endParaRPr lang="en-US" alt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180"/>
            <a:ext cx="1524000" cy="13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78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990159" cy="1325563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0F59-EC64-457A-85AE-3D6720E7F78B}" type="slidenum">
              <a:rPr lang="en-US" altLang="it-IT" smtClean="0"/>
              <a:pPr/>
              <a:t>‹N›</a:t>
            </a:fld>
            <a:endParaRPr lang="en-US" alt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180"/>
            <a:ext cx="1524000" cy="13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7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91350" cy="1325563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92E1-FB00-48D6-B637-91B15C1109E2}" type="slidenum">
              <a:rPr lang="en-US" altLang="it-IT" smtClean="0"/>
              <a:pPr/>
              <a:t>‹N›</a:t>
            </a:fld>
            <a:endParaRPr lang="en-US" altLang="it-IT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180"/>
            <a:ext cx="1524000" cy="13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4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46E0-973E-4261-8816-9302C3A28588}" type="slidenum">
              <a:rPr lang="en-US" altLang="it-IT" smtClean="0"/>
              <a:pPr/>
              <a:t>‹N›</a:t>
            </a:fld>
            <a:endParaRPr lang="en-US" altLang="it-IT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180"/>
            <a:ext cx="1524000" cy="13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9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21233"/>
            <a:ext cx="4629150" cy="45398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90BC-64CD-43DF-BE76-05BF19E5ADE7}" type="slidenum">
              <a:rPr lang="en-US" altLang="it-IT" smtClean="0"/>
              <a:pPr/>
              <a:t>‹N›</a:t>
            </a:fld>
            <a:endParaRPr lang="en-US" alt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180"/>
            <a:ext cx="1524000" cy="13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5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21233"/>
            <a:ext cx="4629150" cy="453981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BC32-82BC-4DC3-A5D2-A7C70B5960E5}" type="slidenum">
              <a:rPr lang="en-US" altLang="it-IT" smtClean="0"/>
              <a:pPr/>
              <a:t>‹N›</a:t>
            </a:fld>
            <a:endParaRPr lang="en-US" alt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180"/>
            <a:ext cx="1524000" cy="13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1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F6704-CEAA-43A0-A4D6-41B38C9FDAF0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7901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023501"/>
            <a:ext cx="7772400" cy="2585323"/>
          </a:xfrm>
        </p:spPr>
        <p:txBody>
          <a:bodyPr anchor="ctr">
            <a:spAutoFit/>
          </a:bodyPr>
          <a:lstStyle/>
          <a:p>
            <a:r>
              <a:rPr lang="it-IT" dirty="0" smtClean="0"/>
              <a:t>Status of </a:t>
            </a:r>
            <a:r>
              <a:rPr lang="it-IT" dirty="0" err="1"/>
              <a:t>distributed</a:t>
            </a:r>
            <a:r>
              <a:rPr lang="it-IT" dirty="0"/>
              <a:t> </a:t>
            </a:r>
            <a:r>
              <a:rPr lang="it-IT" dirty="0" err="1"/>
              <a:t>computing</a:t>
            </a:r>
            <a:r>
              <a:rPr lang="it-IT" dirty="0"/>
              <a:t> </a:t>
            </a:r>
            <a:r>
              <a:rPr lang="it-IT" dirty="0" err="1"/>
              <a:t>infrastructure</a:t>
            </a:r>
            <a:endParaRPr lang="en-US" altLang="it-IT" sz="4400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it-IT" sz="3200" dirty="0" smtClean="0"/>
              <a:t>Giuseppe </a:t>
            </a:r>
            <a:r>
              <a:rPr lang="en-US" altLang="it-IT" sz="3200" dirty="0"/>
              <a:t>Andronico</a:t>
            </a:r>
            <a:r>
              <a:rPr lang="en-US" altLang="it-IT" sz="3200" dirty="0" smtClean="0"/>
              <a:t>, </a:t>
            </a:r>
            <a:r>
              <a:rPr lang="en-US" altLang="it-IT" sz="3200" dirty="0" err="1"/>
              <a:t>Xiaomei</a:t>
            </a:r>
            <a:r>
              <a:rPr lang="en-US" altLang="it-IT" sz="3200" dirty="0"/>
              <a:t> Zhang</a:t>
            </a:r>
            <a:endParaRPr lang="en-US" altLang="it-IT" sz="3200" dirty="0" smtClean="0"/>
          </a:p>
          <a:p>
            <a:r>
              <a:rPr lang="en-US" altLang="it-IT" sz="3200" dirty="0" err="1" smtClean="0"/>
              <a:t>Weidong</a:t>
            </a:r>
            <a:r>
              <a:rPr lang="en-US" altLang="it-IT" sz="3200" dirty="0" smtClean="0"/>
              <a:t> Li</a:t>
            </a:r>
          </a:p>
          <a:p>
            <a:r>
              <a:rPr lang="en-US" altLang="it-IT" sz="3200" dirty="0" smtClean="0"/>
              <a:t>Beijing, July 25</a:t>
            </a:r>
            <a:r>
              <a:rPr lang="en-US" altLang="it-IT" sz="3200" baseline="30000" dirty="0" smtClean="0"/>
              <a:t>th</a:t>
            </a:r>
            <a:r>
              <a:rPr lang="en-US" altLang="it-IT" sz="3200" dirty="0" smtClean="0"/>
              <a:t> 2019</a:t>
            </a:r>
            <a:endParaRPr lang="ru-RU" alt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Now</a:t>
            </a:r>
            <a:r>
              <a:rPr lang="it-IT" dirty="0" smtClean="0"/>
              <a:t> to </a:t>
            </a:r>
            <a:r>
              <a:rPr lang="it-IT" dirty="0" err="1" smtClean="0"/>
              <a:t>Xiaomei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23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495272"/>
            <a:ext cx="3581400" cy="701731"/>
          </a:xfrm>
        </p:spPr>
        <p:txBody>
          <a:bodyPr wrap="square">
            <a:spAutoFit/>
          </a:bodyPr>
          <a:lstStyle/>
          <a:p>
            <a:r>
              <a:rPr lang="en-US" altLang="it-IT" dirty="0"/>
              <a:t>P</a:t>
            </a:r>
            <a:r>
              <a:rPr lang="en-US" altLang="it-IT" dirty="0" smtClean="0"/>
              <a:t>artners</a:t>
            </a:r>
            <a:endParaRPr lang="en-US" altLang="it-IT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6714FEE0-8CB2-8C48-B056-4FF6F8176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1520"/>
            <a:ext cx="9144000" cy="3918857"/>
          </a:xfrm>
          <a:prstGeom prst="rect">
            <a:avLst/>
          </a:prstGeom>
        </p:spPr>
      </p:pic>
      <p:graphicFrame>
        <p:nvGraphicFramePr>
          <p:cNvPr id="11" name="Tableau 2">
            <a:extLst>
              <a:ext uri="{FF2B5EF4-FFF2-40B4-BE49-F238E27FC236}">
                <a16:creationId xmlns:a16="http://schemas.microsoft.com/office/drawing/2014/main" id="{3FB45960-5A7E-BA42-8B1E-B1D26E081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174704"/>
              </p:ext>
            </p:extLst>
          </p:nvPr>
        </p:nvGraphicFramePr>
        <p:xfrm>
          <a:off x="473539" y="1360056"/>
          <a:ext cx="8196921" cy="4888344"/>
        </p:xfrm>
        <a:graphic>
          <a:graphicData uri="http://schemas.openxmlformats.org/drawingml/2006/table">
            <a:tbl>
              <a:tblPr/>
              <a:tblGrid>
                <a:gridCol w="77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36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09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Institute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Institute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Institute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Armenia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Yerevan Physics Institute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IMP-CAS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 Mainz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Belgium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Universite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libre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Bruxelles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SYSU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 </a:t>
                      </a:r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Tuebingen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Brazil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PUC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Tsinghua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INFN Catania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Brazil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dirty="0"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UEL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UCAS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INFN di </a:t>
                      </a:r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Frascati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PCUC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USTC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INFN-Ferrara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UTFSM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 of South China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INFN-Milano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BISEE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Wu Yi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INFN-Milano Bicocca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Beijing Normal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Wuhan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INFN-</a:t>
                      </a:r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Padova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CAGS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Xi'an JT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INFN-Perugia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ChongQing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Xiamen University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INFN-Roma 3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CIAE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Zhengzhou U.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Latvia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IECS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DGUT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NUDT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Pakistan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noProof="0" dirty="0"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PINSTECH (PAEC)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ECUST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CUG-Beijing</a:t>
                      </a:r>
                      <a:endParaRPr lang="en-GB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Russia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INR Moscow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Guangxi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ECUT-Nanchang City</a:t>
                      </a:r>
                      <a:endParaRPr lang="en-GB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Russia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JINR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Harbin Institute of Technology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Czech R.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Charles University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Russia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MSU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IHEP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Finland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of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Jyvaskyla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Slovakia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FMPICU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Jilin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LAL Orsay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Taiwan-China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</a:t>
                      </a:r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Chiao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-Tung U.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Jinan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CENBG Bordeaux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Taiwan-China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Taiwan U.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Nanjing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CPPM Marseille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Taiwan-China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United U.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Nankai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IPHC Strasbourg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Thailand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NARIT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NCEPU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Subatech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Nantes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Thailand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PPRLCU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Pekin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FZJ-ZEA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Thailand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SUT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3703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Shandong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RWTH Aachen U.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UMD1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Shanghai JT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TUM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UMD2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4809">
                <a:tc>
                  <a:txBody>
                    <a:bodyPr/>
                    <a:lstStyle/>
                    <a:p>
                      <a:pPr marL="3600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IGG-Beijing</a:t>
                      </a:r>
                      <a:endParaRPr lang="en-GB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 Hamburg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UC Irvine</a:t>
                      </a:r>
                      <a:endParaRPr lang="en-GB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531781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IGG-Wuhan</a:t>
                      </a:r>
                      <a:endParaRPr lang="en-GB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FZJ-IKP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endParaRPr lang="en-GB" sz="1100" b="1" i="0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endParaRPr lang="en-GB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217601"/>
                  </a:ext>
                </a:extLst>
              </a:tr>
            </a:tbl>
          </a:graphicData>
        </a:graphic>
      </p:graphicFrame>
      <p:sp>
        <p:nvSpPr>
          <p:cNvPr id="12" name="TextBox 2">
            <a:extLst>
              <a:ext uri="{FF2B5EF4-FFF2-40B4-BE49-F238E27FC236}">
                <a16:creationId xmlns:a16="http://schemas.microsoft.com/office/drawing/2014/main" id="{EA2B366E-B0EE-7643-B530-7AB26DBF02B7}"/>
              </a:ext>
            </a:extLst>
          </p:cNvPr>
          <p:cNvSpPr txBox="1"/>
          <p:nvPr/>
        </p:nvSpPr>
        <p:spPr>
          <a:xfrm>
            <a:off x="7327902" y="6324600"/>
            <a:ext cx="135889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77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540249"/>
            <a:ext cx="7067550" cy="563231"/>
          </a:xfrm>
        </p:spPr>
        <p:txBody>
          <a:bodyPr wrap="square">
            <a:spAutoFit/>
          </a:bodyPr>
          <a:lstStyle/>
          <a:p>
            <a:r>
              <a:rPr lang="en-US" altLang="it-IT" sz="3400" dirty="0"/>
              <a:t>Distributed computing </a:t>
            </a:r>
            <a:r>
              <a:rPr lang="en-US" altLang="it-IT" sz="3400" dirty="0" smtClean="0"/>
              <a:t>design elements</a:t>
            </a:r>
            <a:endParaRPr lang="en-US" altLang="it-IT" sz="3400" dirty="0"/>
          </a:p>
        </p:txBody>
      </p:sp>
      <p:grpSp>
        <p:nvGrpSpPr>
          <p:cNvPr id="15" name="Gruppo 14"/>
          <p:cNvGrpSpPr/>
          <p:nvPr/>
        </p:nvGrpSpPr>
        <p:grpSpPr>
          <a:xfrm>
            <a:off x="628650" y="1389811"/>
            <a:ext cx="7886700" cy="1021817"/>
            <a:chOff x="628650" y="1389811"/>
            <a:chExt cx="7886700" cy="1021817"/>
          </a:xfrm>
        </p:grpSpPr>
        <p:sp>
          <p:nvSpPr>
            <p:cNvPr id="4" name="Figura a mano libera 3"/>
            <p:cNvSpPr/>
            <p:nvPr/>
          </p:nvSpPr>
          <p:spPr>
            <a:xfrm>
              <a:off x="3467861" y="1491993"/>
              <a:ext cx="5047489" cy="817454"/>
            </a:xfrm>
            <a:custGeom>
              <a:avLst/>
              <a:gdLst>
                <a:gd name="connsiteX0" fmla="*/ 136245 w 817453"/>
                <a:gd name="connsiteY0" fmla="*/ 0 h 5047488"/>
                <a:gd name="connsiteX1" fmla="*/ 681208 w 817453"/>
                <a:gd name="connsiteY1" fmla="*/ 0 h 5047488"/>
                <a:gd name="connsiteX2" fmla="*/ 817453 w 817453"/>
                <a:gd name="connsiteY2" fmla="*/ 136245 h 5047488"/>
                <a:gd name="connsiteX3" fmla="*/ 817453 w 817453"/>
                <a:gd name="connsiteY3" fmla="*/ 5047488 h 5047488"/>
                <a:gd name="connsiteX4" fmla="*/ 817453 w 817453"/>
                <a:gd name="connsiteY4" fmla="*/ 5047488 h 5047488"/>
                <a:gd name="connsiteX5" fmla="*/ 0 w 817453"/>
                <a:gd name="connsiteY5" fmla="*/ 5047488 h 5047488"/>
                <a:gd name="connsiteX6" fmla="*/ 0 w 817453"/>
                <a:gd name="connsiteY6" fmla="*/ 5047488 h 5047488"/>
                <a:gd name="connsiteX7" fmla="*/ 0 w 817453"/>
                <a:gd name="connsiteY7" fmla="*/ 136245 h 5047488"/>
                <a:gd name="connsiteX8" fmla="*/ 136245 w 817453"/>
                <a:gd name="connsiteY8" fmla="*/ 0 h 504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7453" h="5047488">
                  <a:moveTo>
                    <a:pt x="817453" y="841268"/>
                  </a:moveTo>
                  <a:lnTo>
                    <a:pt x="817453" y="4206220"/>
                  </a:lnTo>
                  <a:cubicBezTo>
                    <a:pt x="817453" y="4670838"/>
                    <a:pt x="807574" y="5047485"/>
                    <a:pt x="795388" y="5047485"/>
                  </a:cubicBezTo>
                  <a:lnTo>
                    <a:pt x="0" y="5047485"/>
                  </a:lnTo>
                  <a:lnTo>
                    <a:pt x="0" y="5047485"/>
                  </a:lnTo>
                  <a:lnTo>
                    <a:pt x="0" y="3"/>
                  </a:lnTo>
                  <a:lnTo>
                    <a:pt x="0" y="3"/>
                  </a:lnTo>
                  <a:lnTo>
                    <a:pt x="795388" y="3"/>
                  </a:lnTo>
                  <a:cubicBezTo>
                    <a:pt x="807574" y="3"/>
                    <a:pt x="817453" y="376650"/>
                    <a:pt x="817453" y="841268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1" tIns="66575" rIns="93245" bIns="66576" numCol="1" spcCol="1270" anchor="ctr" anchorCtr="0">
              <a:noAutofit/>
            </a:bodyPr>
            <a:lstStyle/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smtClean="0"/>
                <a:t>How much data centers in the distributed infrastructure</a:t>
              </a:r>
              <a:endParaRPr lang="it-IT" kern="120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smtClean="0"/>
                <a:t>Their network connection</a:t>
              </a:r>
              <a:endParaRPr lang="it-IT" kern="1200"/>
            </a:p>
          </p:txBody>
        </p:sp>
        <p:sp>
          <p:nvSpPr>
            <p:cNvPr id="5" name="Figura a mano libera 4"/>
            <p:cNvSpPr/>
            <p:nvPr/>
          </p:nvSpPr>
          <p:spPr>
            <a:xfrm>
              <a:off x="628650" y="1389811"/>
              <a:ext cx="2839212" cy="1021817"/>
            </a:xfrm>
            <a:custGeom>
              <a:avLst/>
              <a:gdLst>
                <a:gd name="connsiteX0" fmla="*/ 0 w 2839212"/>
                <a:gd name="connsiteY0" fmla="*/ 170306 h 1021817"/>
                <a:gd name="connsiteX1" fmla="*/ 170306 w 2839212"/>
                <a:gd name="connsiteY1" fmla="*/ 0 h 1021817"/>
                <a:gd name="connsiteX2" fmla="*/ 2668906 w 2839212"/>
                <a:gd name="connsiteY2" fmla="*/ 0 h 1021817"/>
                <a:gd name="connsiteX3" fmla="*/ 2839212 w 2839212"/>
                <a:gd name="connsiteY3" fmla="*/ 170306 h 1021817"/>
                <a:gd name="connsiteX4" fmla="*/ 2839212 w 2839212"/>
                <a:gd name="connsiteY4" fmla="*/ 851511 h 1021817"/>
                <a:gd name="connsiteX5" fmla="*/ 2668906 w 2839212"/>
                <a:gd name="connsiteY5" fmla="*/ 1021817 h 1021817"/>
                <a:gd name="connsiteX6" fmla="*/ 170306 w 2839212"/>
                <a:gd name="connsiteY6" fmla="*/ 1021817 h 1021817"/>
                <a:gd name="connsiteX7" fmla="*/ 0 w 2839212"/>
                <a:gd name="connsiteY7" fmla="*/ 851511 h 1021817"/>
                <a:gd name="connsiteX8" fmla="*/ 0 w 2839212"/>
                <a:gd name="connsiteY8" fmla="*/ 170306 h 102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9212" h="1021817">
                  <a:moveTo>
                    <a:pt x="0" y="170306"/>
                  </a:moveTo>
                  <a:cubicBezTo>
                    <a:pt x="0" y="76249"/>
                    <a:pt x="76249" y="0"/>
                    <a:pt x="170306" y="0"/>
                  </a:cubicBezTo>
                  <a:lnTo>
                    <a:pt x="2668906" y="0"/>
                  </a:lnTo>
                  <a:cubicBezTo>
                    <a:pt x="2762963" y="0"/>
                    <a:pt x="2839212" y="76249"/>
                    <a:pt x="2839212" y="170306"/>
                  </a:cubicBezTo>
                  <a:lnTo>
                    <a:pt x="2839212" y="851511"/>
                  </a:lnTo>
                  <a:cubicBezTo>
                    <a:pt x="2839212" y="945568"/>
                    <a:pt x="2762963" y="1021817"/>
                    <a:pt x="2668906" y="1021817"/>
                  </a:cubicBezTo>
                  <a:lnTo>
                    <a:pt x="170306" y="1021817"/>
                  </a:lnTo>
                  <a:cubicBezTo>
                    <a:pt x="76249" y="1021817"/>
                    <a:pt x="0" y="945568"/>
                    <a:pt x="0" y="851511"/>
                  </a:cubicBezTo>
                  <a:lnTo>
                    <a:pt x="0" y="17030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371" tIns="105126" rIns="160371" bIns="105126" numCol="1" spcCol="1270" anchor="ctr" anchorCtr="0">
              <a:noAutofit/>
            </a:bodyPr>
            <a:lstStyle/>
            <a:p>
              <a:pPr lvl="0" algn="ctr" defTabSz="1289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smtClean="0"/>
                <a:t>Sites layout</a:t>
              </a:r>
              <a:endParaRPr lang="it-IT" sz="2900" kern="1200"/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628650" y="2462719"/>
            <a:ext cx="7886700" cy="1021817"/>
            <a:chOff x="628650" y="2462719"/>
            <a:chExt cx="7886700" cy="1021817"/>
          </a:xfrm>
        </p:grpSpPr>
        <p:sp>
          <p:nvSpPr>
            <p:cNvPr id="7" name="Figura a mano libera 6"/>
            <p:cNvSpPr/>
            <p:nvPr/>
          </p:nvSpPr>
          <p:spPr>
            <a:xfrm>
              <a:off x="3467861" y="2564902"/>
              <a:ext cx="5047489" cy="817454"/>
            </a:xfrm>
            <a:custGeom>
              <a:avLst/>
              <a:gdLst>
                <a:gd name="connsiteX0" fmla="*/ 136245 w 817453"/>
                <a:gd name="connsiteY0" fmla="*/ 0 h 5047488"/>
                <a:gd name="connsiteX1" fmla="*/ 681208 w 817453"/>
                <a:gd name="connsiteY1" fmla="*/ 0 h 5047488"/>
                <a:gd name="connsiteX2" fmla="*/ 817453 w 817453"/>
                <a:gd name="connsiteY2" fmla="*/ 136245 h 5047488"/>
                <a:gd name="connsiteX3" fmla="*/ 817453 w 817453"/>
                <a:gd name="connsiteY3" fmla="*/ 5047488 h 5047488"/>
                <a:gd name="connsiteX4" fmla="*/ 817453 w 817453"/>
                <a:gd name="connsiteY4" fmla="*/ 5047488 h 5047488"/>
                <a:gd name="connsiteX5" fmla="*/ 0 w 817453"/>
                <a:gd name="connsiteY5" fmla="*/ 5047488 h 5047488"/>
                <a:gd name="connsiteX6" fmla="*/ 0 w 817453"/>
                <a:gd name="connsiteY6" fmla="*/ 5047488 h 5047488"/>
                <a:gd name="connsiteX7" fmla="*/ 0 w 817453"/>
                <a:gd name="connsiteY7" fmla="*/ 136245 h 5047488"/>
                <a:gd name="connsiteX8" fmla="*/ 136245 w 817453"/>
                <a:gd name="connsiteY8" fmla="*/ 0 h 504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7453" h="5047488">
                  <a:moveTo>
                    <a:pt x="817453" y="841268"/>
                  </a:moveTo>
                  <a:lnTo>
                    <a:pt x="817453" y="4206220"/>
                  </a:lnTo>
                  <a:cubicBezTo>
                    <a:pt x="817453" y="4670838"/>
                    <a:pt x="807574" y="5047485"/>
                    <a:pt x="795388" y="5047485"/>
                  </a:cubicBezTo>
                  <a:lnTo>
                    <a:pt x="0" y="5047485"/>
                  </a:lnTo>
                  <a:lnTo>
                    <a:pt x="0" y="5047485"/>
                  </a:lnTo>
                  <a:lnTo>
                    <a:pt x="0" y="3"/>
                  </a:lnTo>
                  <a:lnTo>
                    <a:pt x="0" y="3"/>
                  </a:lnTo>
                  <a:lnTo>
                    <a:pt x="795388" y="3"/>
                  </a:lnTo>
                  <a:cubicBezTo>
                    <a:pt x="807574" y="3"/>
                    <a:pt x="817453" y="376650"/>
                    <a:pt x="817453" y="841268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1" tIns="66575" rIns="93245" bIns="66576" numCol="1" spcCol="1270" anchor="ctr" anchorCtr="0">
              <a:noAutofit/>
            </a:bodyPr>
            <a:lstStyle/>
            <a:p>
              <a:pPr marL="0" lvl="1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kern="1200" smtClean="0"/>
                <a:t>How tasks and jobs flow between data centers</a:t>
              </a:r>
              <a:endParaRPr lang="it-IT" kern="1200"/>
            </a:p>
          </p:txBody>
        </p:sp>
        <p:sp>
          <p:nvSpPr>
            <p:cNvPr id="8" name="Figura a mano libera 7"/>
            <p:cNvSpPr/>
            <p:nvPr/>
          </p:nvSpPr>
          <p:spPr>
            <a:xfrm>
              <a:off x="628650" y="2462719"/>
              <a:ext cx="2839212" cy="1021817"/>
            </a:xfrm>
            <a:custGeom>
              <a:avLst/>
              <a:gdLst>
                <a:gd name="connsiteX0" fmla="*/ 0 w 2839212"/>
                <a:gd name="connsiteY0" fmla="*/ 170306 h 1021817"/>
                <a:gd name="connsiteX1" fmla="*/ 170306 w 2839212"/>
                <a:gd name="connsiteY1" fmla="*/ 0 h 1021817"/>
                <a:gd name="connsiteX2" fmla="*/ 2668906 w 2839212"/>
                <a:gd name="connsiteY2" fmla="*/ 0 h 1021817"/>
                <a:gd name="connsiteX3" fmla="*/ 2839212 w 2839212"/>
                <a:gd name="connsiteY3" fmla="*/ 170306 h 1021817"/>
                <a:gd name="connsiteX4" fmla="*/ 2839212 w 2839212"/>
                <a:gd name="connsiteY4" fmla="*/ 851511 h 1021817"/>
                <a:gd name="connsiteX5" fmla="*/ 2668906 w 2839212"/>
                <a:gd name="connsiteY5" fmla="*/ 1021817 h 1021817"/>
                <a:gd name="connsiteX6" fmla="*/ 170306 w 2839212"/>
                <a:gd name="connsiteY6" fmla="*/ 1021817 h 1021817"/>
                <a:gd name="connsiteX7" fmla="*/ 0 w 2839212"/>
                <a:gd name="connsiteY7" fmla="*/ 851511 h 1021817"/>
                <a:gd name="connsiteX8" fmla="*/ 0 w 2839212"/>
                <a:gd name="connsiteY8" fmla="*/ 170306 h 102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9212" h="1021817">
                  <a:moveTo>
                    <a:pt x="0" y="170306"/>
                  </a:moveTo>
                  <a:cubicBezTo>
                    <a:pt x="0" y="76249"/>
                    <a:pt x="76249" y="0"/>
                    <a:pt x="170306" y="0"/>
                  </a:cubicBezTo>
                  <a:lnTo>
                    <a:pt x="2668906" y="0"/>
                  </a:lnTo>
                  <a:cubicBezTo>
                    <a:pt x="2762963" y="0"/>
                    <a:pt x="2839212" y="76249"/>
                    <a:pt x="2839212" y="170306"/>
                  </a:cubicBezTo>
                  <a:lnTo>
                    <a:pt x="2839212" y="851511"/>
                  </a:lnTo>
                  <a:cubicBezTo>
                    <a:pt x="2839212" y="945568"/>
                    <a:pt x="2762963" y="1021817"/>
                    <a:pt x="2668906" y="1021817"/>
                  </a:cubicBezTo>
                  <a:lnTo>
                    <a:pt x="170306" y="1021817"/>
                  </a:lnTo>
                  <a:cubicBezTo>
                    <a:pt x="76249" y="1021817"/>
                    <a:pt x="0" y="945568"/>
                    <a:pt x="0" y="851511"/>
                  </a:cubicBezTo>
                  <a:lnTo>
                    <a:pt x="0" y="17030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371" tIns="105126" rIns="160371" bIns="105126" numCol="1" spcCol="1270" anchor="ctr" anchorCtr="0">
              <a:noAutofit/>
            </a:bodyPr>
            <a:lstStyle/>
            <a:p>
              <a:pPr lvl="0" algn="ctr" defTabSz="1289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smtClean="0"/>
                <a:t>Work flows</a:t>
              </a:r>
              <a:endParaRPr lang="it-IT" sz="2900" kern="1200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628650" y="3535627"/>
            <a:ext cx="7886700" cy="1021817"/>
            <a:chOff x="628650" y="3535627"/>
            <a:chExt cx="7886700" cy="1021817"/>
          </a:xfrm>
        </p:grpSpPr>
        <p:sp>
          <p:nvSpPr>
            <p:cNvPr id="9" name="Figura a mano libera 8"/>
            <p:cNvSpPr/>
            <p:nvPr/>
          </p:nvSpPr>
          <p:spPr>
            <a:xfrm>
              <a:off x="3467861" y="3637809"/>
              <a:ext cx="5047489" cy="817454"/>
            </a:xfrm>
            <a:custGeom>
              <a:avLst/>
              <a:gdLst>
                <a:gd name="connsiteX0" fmla="*/ 136245 w 817453"/>
                <a:gd name="connsiteY0" fmla="*/ 0 h 5047488"/>
                <a:gd name="connsiteX1" fmla="*/ 681208 w 817453"/>
                <a:gd name="connsiteY1" fmla="*/ 0 h 5047488"/>
                <a:gd name="connsiteX2" fmla="*/ 817453 w 817453"/>
                <a:gd name="connsiteY2" fmla="*/ 136245 h 5047488"/>
                <a:gd name="connsiteX3" fmla="*/ 817453 w 817453"/>
                <a:gd name="connsiteY3" fmla="*/ 5047488 h 5047488"/>
                <a:gd name="connsiteX4" fmla="*/ 817453 w 817453"/>
                <a:gd name="connsiteY4" fmla="*/ 5047488 h 5047488"/>
                <a:gd name="connsiteX5" fmla="*/ 0 w 817453"/>
                <a:gd name="connsiteY5" fmla="*/ 5047488 h 5047488"/>
                <a:gd name="connsiteX6" fmla="*/ 0 w 817453"/>
                <a:gd name="connsiteY6" fmla="*/ 5047488 h 5047488"/>
                <a:gd name="connsiteX7" fmla="*/ 0 w 817453"/>
                <a:gd name="connsiteY7" fmla="*/ 136245 h 5047488"/>
                <a:gd name="connsiteX8" fmla="*/ 136245 w 817453"/>
                <a:gd name="connsiteY8" fmla="*/ 0 h 504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7453" h="5047488">
                  <a:moveTo>
                    <a:pt x="817453" y="841268"/>
                  </a:moveTo>
                  <a:lnTo>
                    <a:pt x="817453" y="4206220"/>
                  </a:lnTo>
                  <a:cubicBezTo>
                    <a:pt x="817453" y="4670838"/>
                    <a:pt x="807574" y="5047485"/>
                    <a:pt x="795388" y="5047485"/>
                  </a:cubicBezTo>
                  <a:lnTo>
                    <a:pt x="0" y="5047485"/>
                  </a:lnTo>
                  <a:lnTo>
                    <a:pt x="0" y="5047485"/>
                  </a:lnTo>
                  <a:lnTo>
                    <a:pt x="0" y="3"/>
                  </a:lnTo>
                  <a:lnTo>
                    <a:pt x="0" y="3"/>
                  </a:lnTo>
                  <a:lnTo>
                    <a:pt x="795388" y="3"/>
                  </a:lnTo>
                  <a:cubicBezTo>
                    <a:pt x="807574" y="3"/>
                    <a:pt x="817453" y="376650"/>
                    <a:pt x="817453" y="841268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1" tIns="66576" rIns="93245" bIns="66575" numCol="1" spcCol="1270" anchor="ctr" anchorCtr="0">
              <a:noAutofit/>
            </a:bodyPr>
            <a:lstStyle/>
            <a:p>
              <a:pPr marL="0" lvl="1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kern="1200" smtClean="0"/>
                <a:t>Which and how data flow between data centers</a:t>
              </a:r>
              <a:endParaRPr lang="it-IT" kern="1200"/>
            </a:p>
          </p:txBody>
        </p:sp>
        <p:sp>
          <p:nvSpPr>
            <p:cNvPr id="10" name="Figura a mano libera 9"/>
            <p:cNvSpPr/>
            <p:nvPr/>
          </p:nvSpPr>
          <p:spPr>
            <a:xfrm>
              <a:off x="628650" y="3535627"/>
              <a:ext cx="2839212" cy="1021817"/>
            </a:xfrm>
            <a:custGeom>
              <a:avLst/>
              <a:gdLst>
                <a:gd name="connsiteX0" fmla="*/ 0 w 2839212"/>
                <a:gd name="connsiteY0" fmla="*/ 170306 h 1021817"/>
                <a:gd name="connsiteX1" fmla="*/ 170306 w 2839212"/>
                <a:gd name="connsiteY1" fmla="*/ 0 h 1021817"/>
                <a:gd name="connsiteX2" fmla="*/ 2668906 w 2839212"/>
                <a:gd name="connsiteY2" fmla="*/ 0 h 1021817"/>
                <a:gd name="connsiteX3" fmla="*/ 2839212 w 2839212"/>
                <a:gd name="connsiteY3" fmla="*/ 170306 h 1021817"/>
                <a:gd name="connsiteX4" fmla="*/ 2839212 w 2839212"/>
                <a:gd name="connsiteY4" fmla="*/ 851511 h 1021817"/>
                <a:gd name="connsiteX5" fmla="*/ 2668906 w 2839212"/>
                <a:gd name="connsiteY5" fmla="*/ 1021817 h 1021817"/>
                <a:gd name="connsiteX6" fmla="*/ 170306 w 2839212"/>
                <a:gd name="connsiteY6" fmla="*/ 1021817 h 1021817"/>
                <a:gd name="connsiteX7" fmla="*/ 0 w 2839212"/>
                <a:gd name="connsiteY7" fmla="*/ 851511 h 1021817"/>
                <a:gd name="connsiteX8" fmla="*/ 0 w 2839212"/>
                <a:gd name="connsiteY8" fmla="*/ 170306 h 102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9212" h="1021817">
                  <a:moveTo>
                    <a:pt x="0" y="170306"/>
                  </a:moveTo>
                  <a:cubicBezTo>
                    <a:pt x="0" y="76249"/>
                    <a:pt x="76249" y="0"/>
                    <a:pt x="170306" y="0"/>
                  </a:cubicBezTo>
                  <a:lnTo>
                    <a:pt x="2668906" y="0"/>
                  </a:lnTo>
                  <a:cubicBezTo>
                    <a:pt x="2762963" y="0"/>
                    <a:pt x="2839212" y="76249"/>
                    <a:pt x="2839212" y="170306"/>
                  </a:cubicBezTo>
                  <a:lnTo>
                    <a:pt x="2839212" y="851511"/>
                  </a:lnTo>
                  <a:cubicBezTo>
                    <a:pt x="2839212" y="945568"/>
                    <a:pt x="2762963" y="1021817"/>
                    <a:pt x="2668906" y="1021817"/>
                  </a:cubicBezTo>
                  <a:lnTo>
                    <a:pt x="170306" y="1021817"/>
                  </a:lnTo>
                  <a:cubicBezTo>
                    <a:pt x="76249" y="1021817"/>
                    <a:pt x="0" y="945568"/>
                    <a:pt x="0" y="851511"/>
                  </a:cubicBezTo>
                  <a:lnTo>
                    <a:pt x="0" y="17030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371" tIns="105126" rIns="160371" bIns="105126" numCol="1" spcCol="1270" anchor="ctr" anchorCtr="0">
              <a:noAutofit/>
            </a:bodyPr>
            <a:lstStyle/>
            <a:p>
              <a:pPr lvl="0" algn="ctr" defTabSz="1289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smtClean="0"/>
                <a:t>Data flows</a:t>
              </a:r>
              <a:endParaRPr lang="it-IT" sz="2900" kern="1200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628650" y="4608536"/>
            <a:ext cx="7886700" cy="1021817"/>
            <a:chOff x="628650" y="4608536"/>
            <a:chExt cx="7886700" cy="1021817"/>
          </a:xfrm>
        </p:grpSpPr>
        <p:sp>
          <p:nvSpPr>
            <p:cNvPr id="11" name="Figura a mano libera 10"/>
            <p:cNvSpPr/>
            <p:nvPr/>
          </p:nvSpPr>
          <p:spPr>
            <a:xfrm>
              <a:off x="3467861" y="4710717"/>
              <a:ext cx="5047489" cy="817454"/>
            </a:xfrm>
            <a:custGeom>
              <a:avLst/>
              <a:gdLst>
                <a:gd name="connsiteX0" fmla="*/ 136245 w 817453"/>
                <a:gd name="connsiteY0" fmla="*/ 0 h 5047488"/>
                <a:gd name="connsiteX1" fmla="*/ 681208 w 817453"/>
                <a:gd name="connsiteY1" fmla="*/ 0 h 5047488"/>
                <a:gd name="connsiteX2" fmla="*/ 817453 w 817453"/>
                <a:gd name="connsiteY2" fmla="*/ 136245 h 5047488"/>
                <a:gd name="connsiteX3" fmla="*/ 817453 w 817453"/>
                <a:gd name="connsiteY3" fmla="*/ 5047488 h 5047488"/>
                <a:gd name="connsiteX4" fmla="*/ 817453 w 817453"/>
                <a:gd name="connsiteY4" fmla="*/ 5047488 h 5047488"/>
                <a:gd name="connsiteX5" fmla="*/ 0 w 817453"/>
                <a:gd name="connsiteY5" fmla="*/ 5047488 h 5047488"/>
                <a:gd name="connsiteX6" fmla="*/ 0 w 817453"/>
                <a:gd name="connsiteY6" fmla="*/ 5047488 h 5047488"/>
                <a:gd name="connsiteX7" fmla="*/ 0 w 817453"/>
                <a:gd name="connsiteY7" fmla="*/ 136245 h 5047488"/>
                <a:gd name="connsiteX8" fmla="*/ 136245 w 817453"/>
                <a:gd name="connsiteY8" fmla="*/ 0 h 504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7453" h="5047488">
                  <a:moveTo>
                    <a:pt x="817453" y="841268"/>
                  </a:moveTo>
                  <a:lnTo>
                    <a:pt x="817453" y="4206220"/>
                  </a:lnTo>
                  <a:cubicBezTo>
                    <a:pt x="817453" y="4670838"/>
                    <a:pt x="807574" y="5047485"/>
                    <a:pt x="795388" y="5047485"/>
                  </a:cubicBezTo>
                  <a:lnTo>
                    <a:pt x="0" y="5047485"/>
                  </a:lnTo>
                  <a:lnTo>
                    <a:pt x="0" y="5047485"/>
                  </a:lnTo>
                  <a:lnTo>
                    <a:pt x="0" y="3"/>
                  </a:lnTo>
                  <a:lnTo>
                    <a:pt x="0" y="3"/>
                  </a:lnTo>
                  <a:lnTo>
                    <a:pt x="795388" y="3"/>
                  </a:lnTo>
                  <a:cubicBezTo>
                    <a:pt x="807574" y="3"/>
                    <a:pt x="817453" y="376650"/>
                    <a:pt x="817453" y="841268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1" tIns="66576" rIns="93245" bIns="66575" numCol="1" spcCol="1270" anchor="ctr" anchorCtr="0">
              <a:noAutofit/>
            </a:bodyPr>
            <a:lstStyle/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Capabilities</a:t>
              </a:r>
              <a:endParaRPr lang="it-IT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Resources available</a:t>
              </a:r>
              <a:endParaRPr lang="it-IT" kern="1200" dirty="0"/>
            </a:p>
          </p:txBody>
        </p:sp>
        <p:sp>
          <p:nvSpPr>
            <p:cNvPr id="12" name="Figura a mano libera 11"/>
            <p:cNvSpPr/>
            <p:nvPr/>
          </p:nvSpPr>
          <p:spPr>
            <a:xfrm>
              <a:off x="628650" y="4608536"/>
              <a:ext cx="2839212" cy="1021817"/>
            </a:xfrm>
            <a:custGeom>
              <a:avLst/>
              <a:gdLst>
                <a:gd name="connsiteX0" fmla="*/ 0 w 2839212"/>
                <a:gd name="connsiteY0" fmla="*/ 170306 h 1021817"/>
                <a:gd name="connsiteX1" fmla="*/ 170306 w 2839212"/>
                <a:gd name="connsiteY1" fmla="*/ 0 h 1021817"/>
                <a:gd name="connsiteX2" fmla="*/ 2668906 w 2839212"/>
                <a:gd name="connsiteY2" fmla="*/ 0 h 1021817"/>
                <a:gd name="connsiteX3" fmla="*/ 2839212 w 2839212"/>
                <a:gd name="connsiteY3" fmla="*/ 170306 h 1021817"/>
                <a:gd name="connsiteX4" fmla="*/ 2839212 w 2839212"/>
                <a:gd name="connsiteY4" fmla="*/ 851511 h 1021817"/>
                <a:gd name="connsiteX5" fmla="*/ 2668906 w 2839212"/>
                <a:gd name="connsiteY5" fmla="*/ 1021817 h 1021817"/>
                <a:gd name="connsiteX6" fmla="*/ 170306 w 2839212"/>
                <a:gd name="connsiteY6" fmla="*/ 1021817 h 1021817"/>
                <a:gd name="connsiteX7" fmla="*/ 0 w 2839212"/>
                <a:gd name="connsiteY7" fmla="*/ 851511 h 1021817"/>
                <a:gd name="connsiteX8" fmla="*/ 0 w 2839212"/>
                <a:gd name="connsiteY8" fmla="*/ 170306 h 102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9212" h="1021817">
                  <a:moveTo>
                    <a:pt x="0" y="170306"/>
                  </a:moveTo>
                  <a:cubicBezTo>
                    <a:pt x="0" y="76249"/>
                    <a:pt x="76249" y="0"/>
                    <a:pt x="170306" y="0"/>
                  </a:cubicBezTo>
                  <a:lnTo>
                    <a:pt x="2668906" y="0"/>
                  </a:lnTo>
                  <a:cubicBezTo>
                    <a:pt x="2762963" y="0"/>
                    <a:pt x="2839212" y="76249"/>
                    <a:pt x="2839212" y="170306"/>
                  </a:cubicBezTo>
                  <a:lnTo>
                    <a:pt x="2839212" y="851511"/>
                  </a:lnTo>
                  <a:cubicBezTo>
                    <a:pt x="2839212" y="945568"/>
                    <a:pt x="2762963" y="1021817"/>
                    <a:pt x="2668906" y="1021817"/>
                  </a:cubicBezTo>
                  <a:lnTo>
                    <a:pt x="170306" y="1021817"/>
                  </a:lnTo>
                  <a:cubicBezTo>
                    <a:pt x="76249" y="1021817"/>
                    <a:pt x="0" y="945568"/>
                    <a:pt x="0" y="851511"/>
                  </a:cubicBezTo>
                  <a:lnTo>
                    <a:pt x="0" y="17030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371" tIns="105126" rIns="160371" bIns="105126" numCol="1" spcCol="1270" anchor="ctr" anchorCtr="0">
              <a:noAutofit/>
            </a:bodyPr>
            <a:lstStyle/>
            <a:p>
              <a:pPr lvl="0" algn="ctr" defTabSz="1289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smtClean="0"/>
                <a:t>Data centers</a:t>
              </a:r>
              <a:endParaRPr lang="it-IT" sz="2900" kern="120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628650" y="5681443"/>
            <a:ext cx="7886700" cy="1021818"/>
            <a:chOff x="628650" y="5681443"/>
            <a:chExt cx="7886700" cy="1021818"/>
          </a:xfrm>
        </p:grpSpPr>
        <p:sp>
          <p:nvSpPr>
            <p:cNvPr id="13" name="Figura a mano libera 12"/>
            <p:cNvSpPr/>
            <p:nvPr/>
          </p:nvSpPr>
          <p:spPr>
            <a:xfrm>
              <a:off x="3467861" y="5681443"/>
              <a:ext cx="5047489" cy="1021817"/>
            </a:xfrm>
            <a:custGeom>
              <a:avLst/>
              <a:gdLst>
                <a:gd name="connsiteX0" fmla="*/ 136245 w 817453"/>
                <a:gd name="connsiteY0" fmla="*/ 0 h 5047488"/>
                <a:gd name="connsiteX1" fmla="*/ 681208 w 817453"/>
                <a:gd name="connsiteY1" fmla="*/ 0 h 5047488"/>
                <a:gd name="connsiteX2" fmla="*/ 817453 w 817453"/>
                <a:gd name="connsiteY2" fmla="*/ 136245 h 5047488"/>
                <a:gd name="connsiteX3" fmla="*/ 817453 w 817453"/>
                <a:gd name="connsiteY3" fmla="*/ 5047488 h 5047488"/>
                <a:gd name="connsiteX4" fmla="*/ 817453 w 817453"/>
                <a:gd name="connsiteY4" fmla="*/ 5047488 h 5047488"/>
                <a:gd name="connsiteX5" fmla="*/ 0 w 817453"/>
                <a:gd name="connsiteY5" fmla="*/ 5047488 h 5047488"/>
                <a:gd name="connsiteX6" fmla="*/ 0 w 817453"/>
                <a:gd name="connsiteY6" fmla="*/ 5047488 h 5047488"/>
                <a:gd name="connsiteX7" fmla="*/ 0 w 817453"/>
                <a:gd name="connsiteY7" fmla="*/ 136245 h 5047488"/>
                <a:gd name="connsiteX8" fmla="*/ 136245 w 817453"/>
                <a:gd name="connsiteY8" fmla="*/ 0 h 504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7453" h="5047488">
                  <a:moveTo>
                    <a:pt x="817453" y="841268"/>
                  </a:moveTo>
                  <a:lnTo>
                    <a:pt x="817453" y="4206220"/>
                  </a:lnTo>
                  <a:cubicBezTo>
                    <a:pt x="817453" y="4670838"/>
                    <a:pt x="807574" y="5047485"/>
                    <a:pt x="795388" y="5047485"/>
                  </a:cubicBezTo>
                  <a:lnTo>
                    <a:pt x="0" y="5047485"/>
                  </a:lnTo>
                  <a:lnTo>
                    <a:pt x="0" y="5047485"/>
                  </a:lnTo>
                  <a:lnTo>
                    <a:pt x="0" y="3"/>
                  </a:lnTo>
                  <a:lnTo>
                    <a:pt x="0" y="3"/>
                  </a:lnTo>
                  <a:lnTo>
                    <a:pt x="795388" y="3"/>
                  </a:lnTo>
                  <a:cubicBezTo>
                    <a:pt x="807574" y="3"/>
                    <a:pt x="817453" y="376650"/>
                    <a:pt x="817453" y="841268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1" tIns="66576" rIns="93245" bIns="66575" numCol="1" spcCol="1270" anchor="ctr" anchorCtr="0">
              <a:noAutofit/>
            </a:bodyPr>
            <a:lstStyle/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smtClean="0"/>
                <a:t>Integrate resources in a distributed infrastructure</a:t>
              </a:r>
              <a:endParaRPr lang="it-IT" kern="120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smtClean="0"/>
                <a:t>Organize work and data flows</a:t>
              </a:r>
              <a:endParaRPr lang="it-IT" kern="120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smtClean="0"/>
                <a:t>Provide an unique interface to access to the resource</a:t>
              </a:r>
              <a:endParaRPr lang="it-IT" kern="1200"/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628650" y="5681444"/>
              <a:ext cx="2839212" cy="1021817"/>
            </a:xfrm>
            <a:custGeom>
              <a:avLst/>
              <a:gdLst>
                <a:gd name="connsiteX0" fmla="*/ 0 w 2839212"/>
                <a:gd name="connsiteY0" fmla="*/ 170306 h 1021817"/>
                <a:gd name="connsiteX1" fmla="*/ 170306 w 2839212"/>
                <a:gd name="connsiteY1" fmla="*/ 0 h 1021817"/>
                <a:gd name="connsiteX2" fmla="*/ 2668906 w 2839212"/>
                <a:gd name="connsiteY2" fmla="*/ 0 h 1021817"/>
                <a:gd name="connsiteX3" fmla="*/ 2839212 w 2839212"/>
                <a:gd name="connsiteY3" fmla="*/ 170306 h 1021817"/>
                <a:gd name="connsiteX4" fmla="*/ 2839212 w 2839212"/>
                <a:gd name="connsiteY4" fmla="*/ 851511 h 1021817"/>
                <a:gd name="connsiteX5" fmla="*/ 2668906 w 2839212"/>
                <a:gd name="connsiteY5" fmla="*/ 1021817 h 1021817"/>
                <a:gd name="connsiteX6" fmla="*/ 170306 w 2839212"/>
                <a:gd name="connsiteY6" fmla="*/ 1021817 h 1021817"/>
                <a:gd name="connsiteX7" fmla="*/ 0 w 2839212"/>
                <a:gd name="connsiteY7" fmla="*/ 851511 h 1021817"/>
                <a:gd name="connsiteX8" fmla="*/ 0 w 2839212"/>
                <a:gd name="connsiteY8" fmla="*/ 170306 h 102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9212" h="1021817">
                  <a:moveTo>
                    <a:pt x="0" y="170306"/>
                  </a:moveTo>
                  <a:cubicBezTo>
                    <a:pt x="0" y="76249"/>
                    <a:pt x="76249" y="0"/>
                    <a:pt x="170306" y="0"/>
                  </a:cubicBezTo>
                  <a:lnTo>
                    <a:pt x="2668906" y="0"/>
                  </a:lnTo>
                  <a:cubicBezTo>
                    <a:pt x="2762963" y="0"/>
                    <a:pt x="2839212" y="76249"/>
                    <a:pt x="2839212" y="170306"/>
                  </a:cubicBezTo>
                  <a:lnTo>
                    <a:pt x="2839212" y="851511"/>
                  </a:lnTo>
                  <a:cubicBezTo>
                    <a:pt x="2839212" y="945568"/>
                    <a:pt x="2762963" y="1021817"/>
                    <a:pt x="2668906" y="1021817"/>
                  </a:cubicBezTo>
                  <a:lnTo>
                    <a:pt x="170306" y="1021817"/>
                  </a:lnTo>
                  <a:cubicBezTo>
                    <a:pt x="76249" y="1021817"/>
                    <a:pt x="0" y="945568"/>
                    <a:pt x="0" y="851511"/>
                  </a:cubicBezTo>
                  <a:lnTo>
                    <a:pt x="0" y="17030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371" tIns="105126" rIns="160371" bIns="105126" numCol="1" spcCol="1270" anchor="ctr" anchorCtr="0">
              <a:noAutofit/>
            </a:bodyPr>
            <a:lstStyle/>
            <a:p>
              <a:pPr lvl="0" algn="ctr" defTabSz="1289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Platform and Services</a:t>
              </a:r>
              <a:endParaRPr lang="it-IT" sz="29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5200" y="517526"/>
            <a:ext cx="2362200" cy="679477"/>
          </a:xfrm>
        </p:spPr>
        <p:txBody>
          <a:bodyPr>
            <a:normAutofit fontScale="90000"/>
          </a:bodyPr>
          <a:lstStyle/>
          <a:p>
            <a:r>
              <a:rPr lang="it-IT" sz="4900" dirty="0" smtClean="0"/>
              <a:t>Network</a:t>
            </a:r>
            <a:endParaRPr lang="it-IT" dirty="0"/>
          </a:p>
        </p:txBody>
      </p:sp>
      <p:sp useBgFill="1"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22263" y="1337073"/>
            <a:ext cx="8516937" cy="948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ea typeface="宋体" panose="02010600030101010101" pitchFamily="2" charset="-122"/>
              </a:rPr>
              <a:t>LHCONE will provide a good network bandwidth among data centers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752600"/>
            <a:ext cx="6807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3392423" y="1408673"/>
            <a:ext cx="5218175" cy="371344"/>
            <a:chOff x="3392423" y="1329575"/>
            <a:chExt cx="5218175" cy="371344"/>
          </a:xfrm>
        </p:grpSpPr>
        <p:sp>
          <p:nvSpPr>
            <p:cNvPr id="13" name="Figura a mano libera 12"/>
            <p:cNvSpPr/>
            <p:nvPr/>
          </p:nvSpPr>
          <p:spPr>
            <a:xfrm>
              <a:off x="5270965" y="1366710"/>
              <a:ext cx="3339633" cy="297076"/>
            </a:xfrm>
            <a:custGeom>
              <a:avLst/>
              <a:gdLst>
                <a:gd name="connsiteX0" fmla="*/ 49513 w 297075"/>
                <a:gd name="connsiteY0" fmla="*/ 0 h 3339632"/>
                <a:gd name="connsiteX1" fmla="*/ 247562 w 297075"/>
                <a:gd name="connsiteY1" fmla="*/ 0 h 3339632"/>
                <a:gd name="connsiteX2" fmla="*/ 297075 w 297075"/>
                <a:gd name="connsiteY2" fmla="*/ 49513 h 3339632"/>
                <a:gd name="connsiteX3" fmla="*/ 297075 w 297075"/>
                <a:gd name="connsiteY3" fmla="*/ 3339632 h 3339632"/>
                <a:gd name="connsiteX4" fmla="*/ 297075 w 297075"/>
                <a:gd name="connsiteY4" fmla="*/ 3339632 h 3339632"/>
                <a:gd name="connsiteX5" fmla="*/ 0 w 297075"/>
                <a:gd name="connsiteY5" fmla="*/ 3339632 h 3339632"/>
                <a:gd name="connsiteX6" fmla="*/ 0 w 297075"/>
                <a:gd name="connsiteY6" fmla="*/ 3339632 h 3339632"/>
                <a:gd name="connsiteX7" fmla="*/ 0 w 297075"/>
                <a:gd name="connsiteY7" fmla="*/ 49513 h 3339632"/>
                <a:gd name="connsiteX8" fmla="*/ 49513 w 297075"/>
                <a:gd name="connsiteY8" fmla="*/ 0 h 333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075" h="3339632">
                  <a:moveTo>
                    <a:pt x="297075" y="556615"/>
                  </a:moveTo>
                  <a:lnTo>
                    <a:pt x="297075" y="2783017"/>
                  </a:lnTo>
                  <a:cubicBezTo>
                    <a:pt x="297075" y="3090421"/>
                    <a:pt x="295103" y="3339626"/>
                    <a:pt x="292671" y="3339626"/>
                  </a:cubicBezTo>
                  <a:lnTo>
                    <a:pt x="0" y="3339626"/>
                  </a:lnTo>
                  <a:lnTo>
                    <a:pt x="0" y="33396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92671" y="6"/>
                  </a:lnTo>
                  <a:cubicBezTo>
                    <a:pt x="295103" y="6"/>
                    <a:pt x="297075" y="249211"/>
                    <a:pt x="297075" y="55661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43077" rIns="71652" bIns="43078" numCol="1" spcCol="1270" anchor="ctr" anchorCtr="0">
              <a:noAutofit/>
            </a:bodyPr>
            <a:lstStyle/>
            <a:p>
              <a:pPr marL="0" lvl="1" defTabSz="66671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/>
                <a:t>upper limit 2PB/year</a:t>
              </a:r>
              <a:endParaRPr lang="it-IT" sz="2000" dirty="0"/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3392423" y="1329575"/>
              <a:ext cx="1878543" cy="371344"/>
            </a:xfrm>
            <a:custGeom>
              <a:avLst/>
              <a:gdLst>
                <a:gd name="connsiteX0" fmla="*/ 0 w 1878543"/>
                <a:gd name="connsiteY0" fmla="*/ 61892 h 371344"/>
                <a:gd name="connsiteX1" fmla="*/ 61892 w 1878543"/>
                <a:gd name="connsiteY1" fmla="*/ 0 h 371344"/>
                <a:gd name="connsiteX2" fmla="*/ 1816651 w 1878543"/>
                <a:gd name="connsiteY2" fmla="*/ 0 h 371344"/>
                <a:gd name="connsiteX3" fmla="*/ 1878543 w 1878543"/>
                <a:gd name="connsiteY3" fmla="*/ 61892 h 371344"/>
                <a:gd name="connsiteX4" fmla="*/ 1878543 w 1878543"/>
                <a:gd name="connsiteY4" fmla="*/ 309452 h 371344"/>
                <a:gd name="connsiteX5" fmla="*/ 1816651 w 1878543"/>
                <a:gd name="connsiteY5" fmla="*/ 371344 h 371344"/>
                <a:gd name="connsiteX6" fmla="*/ 61892 w 1878543"/>
                <a:gd name="connsiteY6" fmla="*/ 371344 h 371344"/>
                <a:gd name="connsiteX7" fmla="*/ 0 w 1878543"/>
                <a:gd name="connsiteY7" fmla="*/ 309452 h 371344"/>
                <a:gd name="connsiteX8" fmla="*/ 0 w 1878543"/>
                <a:gd name="connsiteY8" fmla="*/ 61892 h 37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8543" h="371344">
                  <a:moveTo>
                    <a:pt x="0" y="61892"/>
                  </a:moveTo>
                  <a:cubicBezTo>
                    <a:pt x="0" y="27710"/>
                    <a:pt x="27710" y="0"/>
                    <a:pt x="61892" y="0"/>
                  </a:cubicBezTo>
                  <a:lnTo>
                    <a:pt x="1816651" y="0"/>
                  </a:lnTo>
                  <a:cubicBezTo>
                    <a:pt x="1850833" y="0"/>
                    <a:pt x="1878543" y="27710"/>
                    <a:pt x="1878543" y="61892"/>
                  </a:cubicBezTo>
                  <a:lnTo>
                    <a:pt x="1878543" y="309452"/>
                  </a:lnTo>
                  <a:cubicBezTo>
                    <a:pt x="1878543" y="343634"/>
                    <a:pt x="1850833" y="371344"/>
                    <a:pt x="1816651" y="371344"/>
                  </a:cubicBezTo>
                  <a:lnTo>
                    <a:pt x="61892" y="371344"/>
                  </a:lnTo>
                  <a:cubicBezTo>
                    <a:pt x="27710" y="371344"/>
                    <a:pt x="0" y="343634"/>
                    <a:pt x="0" y="309452"/>
                  </a:cubicBezTo>
                  <a:lnTo>
                    <a:pt x="0" y="618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708" tIns="52418" rIns="86708" bIns="52418" numCol="1" spcCol="1270" anchor="ctr" anchorCtr="0">
              <a:noAutofit/>
            </a:bodyPr>
            <a:lstStyle/>
            <a:p>
              <a:pPr algn="ctr" defTabSz="8000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Raw data</a:t>
              </a:r>
              <a:endParaRPr lang="it-IT" dirty="0"/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3392423" y="2188496"/>
            <a:ext cx="5218175" cy="371344"/>
            <a:chOff x="3392423" y="1719487"/>
            <a:chExt cx="5218175" cy="371344"/>
          </a:xfrm>
        </p:grpSpPr>
        <p:sp>
          <p:nvSpPr>
            <p:cNvPr id="15" name="Figura a mano libera 14"/>
            <p:cNvSpPr/>
            <p:nvPr/>
          </p:nvSpPr>
          <p:spPr>
            <a:xfrm>
              <a:off x="5270965" y="1756622"/>
              <a:ext cx="3339633" cy="297076"/>
            </a:xfrm>
            <a:custGeom>
              <a:avLst/>
              <a:gdLst>
                <a:gd name="connsiteX0" fmla="*/ 49513 w 297075"/>
                <a:gd name="connsiteY0" fmla="*/ 0 h 3339632"/>
                <a:gd name="connsiteX1" fmla="*/ 247562 w 297075"/>
                <a:gd name="connsiteY1" fmla="*/ 0 h 3339632"/>
                <a:gd name="connsiteX2" fmla="*/ 297075 w 297075"/>
                <a:gd name="connsiteY2" fmla="*/ 49513 h 3339632"/>
                <a:gd name="connsiteX3" fmla="*/ 297075 w 297075"/>
                <a:gd name="connsiteY3" fmla="*/ 3339632 h 3339632"/>
                <a:gd name="connsiteX4" fmla="*/ 297075 w 297075"/>
                <a:gd name="connsiteY4" fmla="*/ 3339632 h 3339632"/>
                <a:gd name="connsiteX5" fmla="*/ 0 w 297075"/>
                <a:gd name="connsiteY5" fmla="*/ 3339632 h 3339632"/>
                <a:gd name="connsiteX6" fmla="*/ 0 w 297075"/>
                <a:gd name="connsiteY6" fmla="*/ 3339632 h 3339632"/>
                <a:gd name="connsiteX7" fmla="*/ 0 w 297075"/>
                <a:gd name="connsiteY7" fmla="*/ 49513 h 3339632"/>
                <a:gd name="connsiteX8" fmla="*/ 49513 w 297075"/>
                <a:gd name="connsiteY8" fmla="*/ 0 h 333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075" h="3339632">
                  <a:moveTo>
                    <a:pt x="297075" y="556615"/>
                  </a:moveTo>
                  <a:lnTo>
                    <a:pt x="297075" y="2783017"/>
                  </a:lnTo>
                  <a:cubicBezTo>
                    <a:pt x="297075" y="3090421"/>
                    <a:pt x="295103" y="3339626"/>
                    <a:pt x="292671" y="3339626"/>
                  </a:cubicBezTo>
                  <a:lnTo>
                    <a:pt x="0" y="3339626"/>
                  </a:lnTo>
                  <a:lnTo>
                    <a:pt x="0" y="33396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92671" y="6"/>
                  </a:lnTo>
                  <a:cubicBezTo>
                    <a:pt x="295103" y="6"/>
                    <a:pt x="297075" y="249211"/>
                    <a:pt x="297075" y="55661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43077" rIns="71652" bIns="43078" numCol="1" spcCol="1270" anchor="ctr" anchorCtr="0">
              <a:noAutofit/>
            </a:bodyPr>
            <a:lstStyle/>
            <a:p>
              <a:pPr marL="0" lvl="1" defTabSz="66671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/>
                <a:t>order of 200TB/year </a:t>
              </a:r>
              <a:endParaRPr lang="it-IT" sz="2000" dirty="0"/>
            </a:p>
          </p:txBody>
        </p:sp>
        <p:sp>
          <p:nvSpPr>
            <p:cNvPr id="16" name="Figura a mano libera 15"/>
            <p:cNvSpPr/>
            <p:nvPr/>
          </p:nvSpPr>
          <p:spPr>
            <a:xfrm>
              <a:off x="3392423" y="1719487"/>
              <a:ext cx="1878543" cy="371344"/>
            </a:xfrm>
            <a:custGeom>
              <a:avLst/>
              <a:gdLst>
                <a:gd name="connsiteX0" fmla="*/ 0 w 1878543"/>
                <a:gd name="connsiteY0" fmla="*/ 61892 h 371344"/>
                <a:gd name="connsiteX1" fmla="*/ 61892 w 1878543"/>
                <a:gd name="connsiteY1" fmla="*/ 0 h 371344"/>
                <a:gd name="connsiteX2" fmla="*/ 1816651 w 1878543"/>
                <a:gd name="connsiteY2" fmla="*/ 0 h 371344"/>
                <a:gd name="connsiteX3" fmla="*/ 1878543 w 1878543"/>
                <a:gd name="connsiteY3" fmla="*/ 61892 h 371344"/>
                <a:gd name="connsiteX4" fmla="*/ 1878543 w 1878543"/>
                <a:gd name="connsiteY4" fmla="*/ 309452 h 371344"/>
                <a:gd name="connsiteX5" fmla="*/ 1816651 w 1878543"/>
                <a:gd name="connsiteY5" fmla="*/ 371344 h 371344"/>
                <a:gd name="connsiteX6" fmla="*/ 61892 w 1878543"/>
                <a:gd name="connsiteY6" fmla="*/ 371344 h 371344"/>
                <a:gd name="connsiteX7" fmla="*/ 0 w 1878543"/>
                <a:gd name="connsiteY7" fmla="*/ 309452 h 371344"/>
                <a:gd name="connsiteX8" fmla="*/ 0 w 1878543"/>
                <a:gd name="connsiteY8" fmla="*/ 61892 h 37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8543" h="371344">
                  <a:moveTo>
                    <a:pt x="0" y="61892"/>
                  </a:moveTo>
                  <a:cubicBezTo>
                    <a:pt x="0" y="27710"/>
                    <a:pt x="27710" y="0"/>
                    <a:pt x="61892" y="0"/>
                  </a:cubicBezTo>
                  <a:lnTo>
                    <a:pt x="1816651" y="0"/>
                  </a:lnTo>
                  <a:cubicBezTo>
                    <a:pt x="1850833" y="0"/>
                    <a:pt x="1878543" y="27710"/>
                    <a:pt x="1878543" y="61892"/>
                  </a:cubicBezTo>
                  <a:lnTo>
                    <a:pt x="1878543" y="309452"/>
                  </a:lnTo>
                  <a:cubicBezTo>
                    <a:pt x="1878543" y="343634"/>
                    <a:pt x="1850833" y="371344"/>
                    <a:pt x="1816651" y="371344"/>
                  </a:cubicBezTo>
                  <a:lnTo>
                    <a:pt x="61892" y="371344"/>
                  </a:lnTo>
                  <a:cubicBezTo>
                    <a:pt x="27710" y="371344"/>
                    <a:pt x="0" y="343634"/>
                    <a:pt x="0" y="309452"/>
                  </a:cubicBezTo>
                  <a:lnTo>
                    <a:pt x="0" y="618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708" tIns="52418" rIns="86708" bIns="52418" numCol="1" spcCol="1270" anchor="ctr" anchorCtr="0">
              <a:noAutofit/>
            </a:bodyPr>
            <a:lstStyle/>
            <a:p>
              <a:pPr algn="ctr" defTabSz="8000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/>
                <a:t>Rec data</a:t>
              </a:r>
              <a:endParaRPr lang="it-IT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3392423" y="2578408"/>
            <a:ext cx="5218175" cy="371344"/>
            <a:chOff x="3392423" y="2109399"/>
            <a:chExt cx="5218175" cy="371344"/>
          </a:xfrm>
        </p:grpSpPr>
        <p:sp>
          <p:nvSpPr>
            <p:cNvPr id="17" name="Figura a mano libera 16"/>
            <p:cNvSpPr/>
            <p:nvPr/>
          </p:nvSpPr>
          <p:spPr>
            <a:xfrm>
              <a:off x="5270965" y="2146534"/>
              <a:ext cx="3339633" cy="297076"/>
            </a:xfrm>
            <a:custGeom>
              <a:avLst/>
              <a:gdLst>
                <a:gd name="connsiteX0" fmla="*/ 49513 w 297075"/>
                <a:gd name="connsiteY0" fmla="*/ 0 h 3339632"/>
                <a:gd name="connsiteX1" fmla="*/ 247562 w 297075"/>
                <a:gd name="connsiteY1" fmla="*/ 0 h 3339632"/>
                <a:gd name="connsiteX2" fmla="*/ 297075 w 297075"/>
                <a:gd name="connsiteY2" fmla="*/ 49513 h 3339632"/>
                <a:gd name="connsiteX3" fmla="*/ 297075 w 297075"/>
                <a:gd name="connsiteY3" fmla="*/ 3339632 h 3339632"/>
                <a:gd name="connsiteX4" fmla="*/ 297075 w 297075"/>
                <a:gd name="connsiteY4" fmla="*/ 3339632 h 3339632"/>
                <a:gd name="connsiteX5" fmla="*/ 0 w 297075"/>
                <a:gd name="connsiteY5" fmla="*/ 3339632 h 3339632"/>
                <a:gd name="connsiteX6" fmla="*/ 0 w 297075"/>
                <a:gd name="connsiteY6" fmla="*/ 3339632 h 3339632"/>
                <a:gd name="connsiteX7" fmla="*/ 0 w 297075"/>
                <a:gd name="connsiteY7" fmla="*/ 49513 h 3339632"/>
                <a:gd name="connsiteX8" fmla="*/ 49513 w 297075"/>
                <a:gd name="connsiteY8" fmla="*/ 0 h 333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075" h="3339632">
                  <a:moveTo>
                    <a:pt x="297075" y="556615"/>
                  </a:moveTo>
                  <a:lnTo>
                    <a:pt x="297075" y="2783017"/>
                  </a:lnTo>
                  <a:cubicBezTo>
                    <a:pt x="297075" y="3090421"/>
                    <a:pt x="295103" y="3339626"/>
                    <a:pt x="292671" y="3339626"/>
                  </a:cubicBezTo>
                  <a:lnTo>
                    <a:pt x="0" y="3339626"/>
                  </a:lnTo>
                  <a:lnTo>
                    <a:pt x="0" y="33396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92671" y="6"/>
                  </a:lnTo>
                  <a:cubicBezTo>
                    <a:pt x="295103" y="6"/>
                    <a:pt x="297075" y="249211"/>
                    <a:pt x="297075" y="55661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43077" rIns="71652" bIns="43078" numCol="1" spcCol="1270" anchor="ctr" anchorCtr="0">
              <a:noAutofit/>
            </a:bodyPr>
            <a:lstStyle/>
            <a:p>
              <a:pPr marL="0" lvl="1" defTabSz="66671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/>
                <a:t>order of 100TB/year</a:t>
              </a:r>
              <a:endParaRPr lang="it-IT" sz="2000" dirty="0"/>
            </a:p>
          </p:txBody>
        </p:sp>
        <p:sp>
          <p:nvSpPr>
            <p:cNvPr id="18" name="Figura a mano libera 17"/>
            <p:cNvSpPr/>
            <p:nvPr/>
          </p:nvSpPr>
          <p:spPr>
            <a:xfrm>
              <a:off x="3392423" y="2109399"/>
              <a:ext cx="1878543" cy="371344"/>
            </a:xfrm>
            <a:custGeom>
              <a:avLst/>
              <a:gdLst>
                <a:gd name="connsiteX0" fmla="*/ 0 w 1878543"/>
                <a:gd name="connsiteY0" fmla="*/ 61892 h 371344"/>
                <a:gd name="connsiteX1" fmla="*/ 61892 w 1878543"/>
                <a:gd name="connsiteY1" fmla="*/ 0 h 371344"/>
                <a:gd name="connsiteX2" fmla="*/ 1816651 w 1878543"/>
                <a:gd name="connsiteY2" fmla="*/ 0 h 371344"/>
                <a:gd name="connsiteX3" fmla="*/ 1878543 w 1878543"/>
                <a:gd name="connsiteY3" fmla="*/ 61892 h 371344"/>
                <a:gd name="connsiteX4" fmla="*/ 1878543 w 1878543"/>
                <a:gd name="connsiteY4" fmla="*/ 309452 h 371344"/>
                <a:gd name="connsiteX5" fmla="*/ 1816651 w 1878543"/>
                <a:gd name="connsiteY5" fmla="*/ 371344 h 371344"/>
                <a:gd name="connsiteX6" fmla="*/ 61892 w 1878543"/>
                <a:gd name="connsiteY6" fmla="*/ 371344 h 371344"/>
                <a:gd name="connsiteX7" fmla="*/ 0 w 1878543"/>
                <a:gd name="connsiteY7" fmla="*/ 309452 h 371344"/>
                <a:gd name="connsiteX8" fmla="*/ 0 w 1878543"/>
                <a:gd name="connsiteY8" fmla="*/ 61892 h 37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8543" h="371344">
                  <a:moveTo>
                    <a:pt x="0" y="61892"/>
                  </a:moveTo>
                  <a:cubicBezTo>
                    <a:pt x="0" y="27710"/>
                    <a:pt x="27710" y="0"/>
                    <a:pt x="61892" y="0"/>
                  </a:cubicBezTo>
                  <a:lnTo>
                    <a:pt x="1816651" y="0"/>
                  </a:lnTo>
                  <a:cubicBezTo>
                    <a:pt x="1850833" y="0"/>
                    <a:pt x="1878543" y="27710"/>
                    <a:pt x="1878543" y="61892"/>
                  </a:cubicBezTo>
                  <a:lnTo>
                    <a:pt x="1878543" y="309452"/>
                  </a:lnTo>
                  <a:cubicBezTo>
                    <a:pt x="1878543" y="343634"/>
                    <a:pt x="1850833" y="371344"/>
                    <a:pt x="1816651" y="371344"/>
                  </a:cubicBezTo>
                  <a:lnTo>
                    <a:pt x="61892" y="371344"/>
                  </a:lnTo>
                  <a:cubicBezTo>
                    <a:pt x="27710" y="371344"/>
                    <a:pt x="0" y="343634"/>
                    <a:pt x="0" y="309452"/>
                  </a:cubicBezTo>
                  <a:lnTo>
                    <a:pt x="0" y="618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708" tIns="52418" rIns="86708" bIns="52418" numCol="1" spcCol="1270" anchor="ctr" anchorCtr="0">
              <a:noAutofit/>
            </a:bodyPr>
            <a:lstStyle/>
            <a:p>
              <a:pPr algn="ctr" defTabSz="8000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/>
                <a:t>Sim data</a:t>
              </a:r>
              <a:endParaRPr lang="it-IT"/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3392423" y="1798585"/>
            <a:ext cx="5218175" cy="371344"/>
            <a:chOff x="3392423" y="2499311"/>
            <a:chExt cx="5218175" cy="371344"/>
          </a:xfrm>
        </p:grpSpPr>
        <p:sp>
          <p:nvSpPr>
            <p:cNvPr id="19" name="Figura a mano libera 18"/>
            <p:cNvSpPr/>
            <p:nvPr/>
          </p:nvSpPr>
          <p:spPr>
            <a:xfrm>
              <a:off x="5270965" y="2536446"/>
              <a:ext cx="3339633" cy="297076"/>
            </a:xfrm>
            <a:custGeom>
              <a:avLst/>
              <a:gdLst>
                <a:gd name="connsiteX0" fmla="*/ 49513 w 297075"/>
                <a:gd name="connsiteY0" fmla="*/ 0 h 3339632"/>
                <a:gd name="connsiteX1" fmla="*/ 247562 w 297075"/>
                <a:gd name="connsiteY1" fmla="*/ 0 h 3339632"/>
                <a:gd name="connsiteX2" fmla="*/ 297075 w 297075"/>
                <a:gd name="connsiteY2" fmla="*/ 49513 h 3339632"/>
                <a:gd name="connsiteX3" fmla="*/ 297075 w 297075"/>
                <a:gd name="connsiteY3" fmla="*/ 3339632 h 3339632"/>
                <a:gd name="connsiteX4" fmla="*/ 297075 w 297075"/>
                <a:gd name="connsiteY4" fmla="*/ 3339632 h 3339632"/>
                <a:gd name="connsiteX5" fmla="*/ 0 w 297075"/>
                <a:gd name="connsiteY5" fmla="*/ 3339632 h 3339632"/>
                <a:gd name="connsiteX6" fmla="*/ 0 w 297075"/>
                <a:gd name="connsiteY6" fmla="*/ 3339632 h 3339632"/>
                <a:gd name="connsiteX7" fmla="*/ 0 w 297075"/>
                <a:gd name="connsiteY7" fmla="*/ 49513 h 3339632"/>
                <a:gd name="connsiteX8" fmla="*/ 49513 w 297075"/>
                <a:gd name="connsiteY8" fmla="*/ 0 h 333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075" h="3339632">
                  <a:moveTo>
                    <a:pt x="297075" y="556615"/>
                  </a:moveTo>
                  <a:lnTo>
                    <a:pt x="297075" y="2783017"/>
                  </a:lnTo>
                  <a:cubicBezTo>
                    <a:pt x="297075" y="3090421"/>
                    <a:pt x="295103" y="3339626"/>
                    <a:pt x="292671" y="3339626"/>
                  </a:cubicBezTo>
                  <a:lnTo>
                    <a:pt x="0" y="3339626"/>
                  </a:lnTo>
                  <a:lnTo>
                    <a:pt x="0" y="33396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92671" y="6"/>
                  </a:lnTo>
                  <a:cubicBezTo>
                    <a:pt x="295103" y="6"/>
                    <a:pt x="297075" y="249211"/>
                    <a:pt x="297075" y="55661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43077" rIns="71652" bIns="43078" numCol="1" spcCol="1270" anchor="ctr" anchorCtr="0">
              <a:noAutofit/>
            </a:bodyPr>
            <a:lstStyle/>
            <a:p>
              <a:pPr marL="0" lvl="1" defTabSz="66671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/>
                <a:t>0.6 PB/year</a:t>
              </a:r>
              <a:endParaRPr lang="it-IT" sz="2000" dirty="0"/>
            </a:p>
          </p:txBody>
        </p:sp>
        <p:sp>
          <p:nvSpPr>
            <p:cNvPr id="20" name="Figura a mano libera 19"/>
            <p:cNvSpPr/>
            <p:nvPr/>
          </p:nvSpPr>
          <p:spPr>
            <a:xfrm>
              <a:off x="3392423" y="2499311"/>
              <a:ext cx="1878543" cy="371344"/>
            </a:xfrm>
            <a:custGeom>
              <a:avLst/>
              <a:gdLst>
                <a:gd name="connsiteX0" fmla="*/ 0 w 1878543"/>
                <a:gd name="connsiteY0" fmla="*/ 61892 h 371344"/>
                <a:gd name="connsiteX1" fmla="*/ 61892 w 1878543"/>
                <a:gd name="connsiteY1" fmla="*/ 0 h 371344"/>
                <a:gd name="connsiteX2" fmla="*/ 1816651 w 1878543"/>
                <a:gd name="connsiteY2" fmla="*/ 0 h 371344"/>
                <a:gd name="connsiteX3" fmla="*/ 1878543 w 1878543"/>
                <a:gd name="connsiteY3" fmla="*/ 61892 h 371344"/>
                <a:gd name="connsiteX4" fmla="*/ 1878543 w 1878543"/>
                <a:gd name="connsiteY4" fmla="*/ 309452 h 371344"/>
                <a:gd name="connsiteX5" fmla="*/ 1816651 w 1878543"/>
                <a:gd name="connsiteY5" fmla="*/ 371344 h 371344"/>
                <a:gd name="connsiteX6" fmla="*/ 61892 w 1878543"/>
                <a:gd name="connsiteY6" fmla="*/ 371344 h 371344"/>
                <a:gd name="connsiteX7" fmla="*/ 0 w 1878543"/>
                <a:gd name="connsiteY7" fmla="*/ 309452 h 371344"/>
                <a:gd name="connsiteX8" fmla="*/ 0 w 1878543"/>
                <a:gd name="connsiteY8" fmla="*/ 61892 h 37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8543" h="371344">
                  <a:moveTo>
                    <a:pt x="0" y="61892"/>
                  </a:moveTo>
                  <a:cubicBezTo>
                    <a:pt x="0" y="27710"/>
                    <a:pt x="27710" y="0"/>
                    <a:pt x="61892" y="0"/>
                  </a:cubicBezTo>
                  <a:lnTo>
                    <a:pt x="1816651" y="0"/>
                  </a:lnTo>
                  <a:cubicBezTo>
                    <a:pt x="1850833" y="0"/>
                    <a:pt x="1878543" y="27710"/>
                    <a:pt x="1878543" y="61892"/>
                  </a:cubicBezTo>
                  <a:lnTo>
                    <a:pt x="1878543" y="309452"/>
                  </a:lnTo>
                  <a:cubicBezTo>
                    <a:pt x="1878543" y="343634"/>
                    <a:pt x="1850833" y="371344"/>
                    <a:pt x="1816651" y="371344"/>
                  </a:cubicBezTo>
                  <a:lnTo>
                    <a:pt x="61892" y="371344"/>
                  </a:lnTo>
                  <a:cubicBezTo>
                    <a:pt x="27710" y="371344"/>
                    <a:pt x="0" y="343634"/>
                    <a:pt x="0" y="309452"/>
                  </a:cubicBezTo>
                  <a:lnTo>
                    <a:pt x="0" y="618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708" tIns="52418" rIns="86708" bIns="52418" numCol="1" spcCol="1270" anchor="ctr" anchorCtr="0">
              <a:noAutofit/>
            </a:bodyPr>
            <a:lstStyle/>
            <a:p>
              <a:pPr algn="ctr" defTabSz="8000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Calibration data</a:t>
              </a:r>
              <a:r>
                <a:rPr lang="en-US" baseline="30000" dirty="0"/>
                <a:t>*</a:t>
              </a:r>
              <a:endParaRPr lang="it-IT" dirty="0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3392423" y="2968320"/>
            <a:ext cx="5218175" cy="371344"/>
            <a:chOff x="3392423" y="2889222"/>
            <a:chExt cx="5218175" cy="371344"/>
          </a:xfrm>
        </p:grpSpPr>
        <p:sp>
          <p:nvSpPr>
            <p:cNvPr id="21" name="Figura a mano libera 20"/>
            <p:cNvSpPr/>
            <p:nvPr/>
          </p:nvSpPr>
          <p:spPr>
            <a:xfrm>
              <a:off x="5270965" y="2926357"/>
              <a:ext cx="3339633" cy="297076"/>
            </a:xfrm>
            <a:custGeom>
              <a:avLst/>
              <a:gdLst>
                <a:gd name="connsiteX0" fmla="*/ 49513 w 297075"/>
                <a:gd name="connsiteY0" fmla="*/ 0 h 3339632"/>
                <a:gd name="connsiteX1" fmla="*/ 247562 w 297075"/>
                <a:gd name="connsiteY1" fmla="*/ 0 h 3339632"/>
                <a:gd name="connsiteX2" fmla="*/ 297075 w 297075"/>
                <a:gd name="connsiteY2" fmla="*/ 49513 h 3339632"/>
                <a:gd name="connsiteX3" fmla="*/ 297075 w 297075"/>
                <a:gd name="connsiteY3" fmla="*/ 3339632 h 3339632"/>
                <a:gd name="connsiteX4" fmla="*/ 297075 w 297075"/>
                <a:gd name="connsiteY4" fmla="*/ 3339632 h 3339632"/>
                <a:gd name="connsiteX5" fmla="*/ 0 w 297075"/>
                <a:gd name="connsiteY5" fmla="*/ 3339632 h 3339632"/>
                <a:gd name="connsiteX6" fmla="*/ 0 w 297075"/>
                <a:gd name="connsiteY6" fmla="*/ 3339632 h 3339632"/>
                <a:gd name="connsiteX7" fmla="*/ 0 w 297075"/>
                <a:gd name="connsiteY7" fmla="*/ 49513 h 3339632"/>
                <a:gd name="connsiteX8" fmla="*/ 49513 w 297075"/>
                <a:gd name="connsiteY8" fmla="*/ 0 h 333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075" h="3339632">
                  <a:moveTo>
                    <a:pt x="297075" y="556615"/>
                  </a:moveTo>
                  <a:lnTo>
                    <a:pt x="297075" y="2783017"/>
                  </a:lnTo>
                  <a:cubicBezTo>
                    <a:pt x="297075" y="3090421"/>
                    <a:pt x="295103" y="3339626"/>
                    <a:pt x="292671" y="3339626"/>
                  </a:cubicBezTo>
                  <a:lnTo>
                    <a:pt x="0" y="3339626"/>
                  </a:lnTo>
                  <a:lnTo>
                    <a:pt x="0" y="33396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92671" y="6"/>
                  </a:lnTo>
                  <a:cubicBezTo>
                    <a:pt x="295103" y="6"/>
                    <a:pt x="297075" y="249211"/>
                    <a:pt x="297075" y="55661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43077" rIns="71652" bIns="43078" numCol="1" spcCol="1270" anchor="ctr" anchorCtr="0">
              <a:noAutofit/>
            </a:bodyPr>
            <a:lstStyle/>
            <a:p>
              <a:pPr marL="0" lvl="1" defTabSz="66671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/>
                <a:t>order of TB/year</a:t>
              </a:r>
              <a:endParaRPr lang="it-IT" sz="2000" dirty="0"/>
            </a:p>
          </p:txBody>
        </p:sp>
        <p:sp>
          <p:nvSpPr>
            <p:cNvPr id="22" name="Figura a mano libera 21"/>
            <p:cNvSpPr/>
            <p:nvPr/>
          </p:nvSpPr>
          <p:spPr>
            <a:xfrm>
              <a:off x="3392423" y="2889222"/>
              <a:ext cx="1878543" cy="371344"/>
            </a:xfrm>
            <a:custGeom>
              <a:avLst/>
              <a:gdLst>
                <a:gd name="connsiteX0" fmla="*/ 0 w 1878543"/>
                <a:gd name="connsiteY0" fmla="*/ 61892 h 371344"/>
                <a:gd name="connsiteX1" fmla="*/ 61892 w 1878543"/>
                <a:gd name="connsiteY1" fmla="*/ 0 h 371344"/>
                <a:gd name="connsiteX2" fmla="*/ 1816651 w 1878543"/>
                <a:gd name="connsiteY2" fmla="*/ 0 h 371344"/>
                <a:gd name="connsiteX3" fmla="*/ 1878543 w 1878543"/>
                <a:gd name="connsiteY3" fmla="*/ 61892 h 371344"/>
                <a:gd name="connsiteX4" fmla="*/ 1878543 w 1878543"/>
                <a:gd name="connsiteY4" fmla="*/ 309452 h 371344"/>
                <a:gd name="connsiteX5" fmla="*/ 1816651 w 1878543"/>
                <a:gd name="connsiteY5" fmla="*/ 371344 h 371344"/>
                <a:gd name="connsiteX6" fmla="*/ 61892 w 1878543"/>
                <a:gd name="connsiteY6" fmla="*/ 371344 h 371344"/>
                <a:gd name="connsiteX7" fmla="*/ 0 w 1878543"/>
                <a:gd name="connsiteY7" fmla="*/ 309452 h 371344"/>
                <a:gd name="connsiteX8" fmla="*/ 0 w 1878543"/>
                <a:gd name="connsiteY8" fmla="*/ 61892 h 37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8543" h="371344">
                  <a:moveTo>
                    <a:pt x="0" y="61892"/>
                  </a:moveTo>
                  <a:cubicBezTo>
                    <a:pt x="0" y="27710"/>
                    <a:pt x="27710" y="0"/>
                    <a:pt x="61892" y="0"/>
                  </a:cubicBezTo>
                  <a:lnTo>
                    <a:pt x="1816651" y="0"/>
                  </a:lnTo>
                  <a:cubicBezTo>
                    <a:pt x="1850833" y="0"/>
                    <a:pt x="1878543" y="27710"/>
                    <a:pt x="1878543" y="61892"/>
                  </a:cubicBezTo>
                  <a:lnTo>
                    <a:pt x="1878543" y="309452"/>
                  </a:lnTo>
                  <a:cubicBezTo>
                    <a:pt x="1878543" y="343634"/>
                    <a:pt x="1850833" y="371344"/>
                    <a:pt x="1816651" y="371344"/>
                  </a:cubicBezTo>
                  <a:lnTo>
                    <a:pt x="61892" y="371344"/>
                  </a:lnTo>
                  <a:cubicBezTo>
                    <a:pt x="27710" y="371344"/>
                    <a:pt x="0" y="343634"/>
                    <a:pt x="0" y="309452"/>
                  </a:cubicBezTo>
                  <a:lnTo>
                    <a:pt x="0" y="618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708" tIns="52418" rIns="86708" bIns="52418" numCol="1" spcCol="1270" anchor="ctr" anchorCtr="0">
              <a:noAutofit/>
            </a:bodyPr>
            <a:lstStyle/>
            <a:p>
              <a:pPr algn="ctr" defTabSz="8000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Analysis data</a:t>
              </a:r>
              <a:endParaRPr lang="it-IT" dirty="0"/>
            </a:p>
          </p:txBody>
        </p:sp>
      </p:grpSp>
      <p:sp>
        <p:nvSpPr>
          <p:cNvPr id="7" name="Figura a mano libera 6"/>
          <p:cNvSpPr/>
          <p:nvPr/>
        </p:nvSpPr>
        <p:spPr>
          <a:xfrm>
            <a:off x="316021" y="1407824"/>
            <a:ext cx="3076403" cy="1936693"/>
          </a:xfrm>
          <a:custGeom>
            <a:avLst/>
            <a:gdLst>
              <a:gd name="connsiteX0" fmla="*/ 0 w 2935224"/>
              <a:gd name="connsiteY0" fmla="*/ 322789 h 1936693"/>
              <a:gd name="connsiteX1" fmla="*/ 322789 w 2935224"/>
              <a:gd name="connsiteY1" fmla="*/ 0 h 1936693"/>
              <a:gd name="connsiteX2" fmla="*/ 2612435 w 2935224"/>
              <a:gd name="connsiteY2" fmla="*/ 0 h 1936693"/>
              <a:gd name="connsiteX3" fmla="*/ 2935224 w 2935224"/>
              <a:gd name="connsiteY3" fmla="*/ 322789 h 1936693"/>
              <a:gd name="connsiteX4" fmla="*/ 2935224 w 2935224"/>
              <a:gd name="connsiteY4" fmla="*/ 1613904 h 1936693"/>
              <a:gd name="connsiteX5" fmla="*/ 2612435 w 2935224"/>
              <a:gd name="connsiteY5" fmla="*/ 1936693 h 1936693"/>
              <a:gd name="connsiteX6" fmla="*/ 322789 w 2935224"/>
              <a:gd name="connsiteY6" fmla="*/ 1936693 h 1936693"/>
              <a:gd name="connsiteX7" fmla="*/ 0 w 2935224"/>
              <a:gd name="connsiteY7" fmla="*/ 1613904 h 1936693"/>
              <a:gd name="connsiteX8" fmla="*/ 0 w 2935224"/>
              <a:gd name="connsiteY8" fmla="*/ 322789 h 193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5224" h="1936693">
                <a:moveTo>
                  <a:pt x="0" y="322789"/>
                </a:moveTo>
                <a:cubicBezTo>
                  <a:pt x="0" y="144518"/>
                  <a:pt x="144518" y="0"/>
                  <a:pt x="322789" y="0"/>
                </a:cubicBezTo>
                <a:lnTo>
                  <a:pt x="2612435" y="0"/>
                </a:lnTo>
                <a:cubicBezTo>
                  <a:pt x="2790706" y="0"/>
                  <a:pt x="2935224" y="144518"/>
                  <a:pt x="2935224" y="322789"/>
                </a:cubicBezTo>
                <a:lnTo>
                  <a:pt x="2935224" y="1613904"/>
                </a:lnTo>
                <a:cubicBezTo>
                  <a:pt x="2935224" y="1792175"/>
                  <a:pt x="2790706" y="1936693"/>
                  <a:pt x="2612435" y="1936693"/>
                </a:cubicBezTo>
                <a:lnTo>
                  <a:pt x="322789" y="1936693"/>
                </a:lnTo>
                <a:cubicBezTo>
                  <a:pt x="144518" y="1936693"/>
                  <a:pt x="0" y="1792175"/>
                  <a:pt x="0" y="1613904"/>
                </a:cubicBezTo>
                <a:lnTo>
                  <a:pt x="0" y="32278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4082" tIns="159312" rIns="224082" bIns="159312" numCol="1" spcCol="1270" anchor="ctr" anchorCtr="0">
            <a:noAutofit/>
          </a:bodyPr>
          <a:lstStyle/>
          <a:p>
            <a:pPr algn="ctr" defTabSz="151122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99" dirty="0"/>
              <a:t>Data type and volume</a:t>
            </a:r>
            <a:endParaRPr lang="it-IT" sz="3399" dirty="0"/>
          </a:p>
        </p:txBody>
      </p:sp>
      <p:grpSp>
        <p:nvGrpSpPr>
          <p:cNvPr id="11" name="Gruppo 10"/>
          <p:cNvGrpSpPr/>
          <p:nvPr/>
        </p:nvGrpSpPr>
        <p:grpSpPr>
          <a:xfrm>
            <a:off x="3505199" y="3431898"/>
            <a:ext cx="4876800" cy="951401"/>
            <a:chOff x="3505199" y="3352800"/>
            <a:chExt cx="4876801" cy="951401"/>
          </a:xfrm>
        </p:grpSpPr>
        <p:sp>
          <p:nvSpPr>
            <p:cNvPr id="25" name="Figura a mano libera 24"/>
            <p:cNvSpPr/>
            <p:nvPr/>
          </p:nvSpPr>
          <p:spPr>
            <a:xfrm>
              <a:off x="3505199" y="3480132"/>
              <a:ext cx="1875906" cy="723614"/>
            </a:xfrm>
            <a:custGeom>
              <a:avLst/>
              <a:gdLst>
                <a:gd name="connsiteX0" fmla="*/ 0 w 1809035"/>
                <a:gd name="connsiteY0" fmla="*/ 0 h 723614"/>
                <a:gd name="connsiteX1" fmla="*/ 1447228 w 1809035"/>
                <a:gd name="connsiteY1" fmla="*/ 0 h 723614"/>
                <a:gd name="connsiteX2" fmla="*/ 1809035 w 1809035"/>
                <a:gd name="connsiteY2" fmla="*/ 361807 h 723614"/>
                <a:gd name="connsiteX3" fmla="*/ 1447228 w 1809035"/>
                <a:gd name="connsiteY3" fmla="*/ 723614 h 723614"/>
                <a:gd name="connsiteX4" fmla="*/ 0 w 1809035"/>
                <a:gd name="connsiteY4" fmla="*/ 723614 h 723614"/>
                <a:gd name="connsiteX5" fmla="*/ 361807 w 1809035"/>
                <a:gd name="connsiteY5" fmla="*/ 361807 h 723614"/>
                <a:gd name="connsiteX6" fmla="*/ 0 w 1809035"/>
                <a:gd name="connsiteY6" fmla="*/ 0 h 72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035" h="723614">
                  <a:moveTo>
                    <a:pt x="0" y="0"/>
                  </a:moveTo>
                  <a:lnTo>
                    <a:pt x="1447228" y="0"/>
                  </a:lnTo>
                  <a:lnTo>
                    <a:pt x="1809035" y="361807"/>
                  </a:lnTo>
                  <a:lnTo>
                    <a:pt x="1447228" y="723614"/>
                  </a:lnTo>
                  <a:lnTo>
                    <a:pt x="0" y="723614"/>
                  </a:lnTo>
                  <a:lnTo>
                    <a:pt x="361807" y="361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84667" tIns="11430" rIns="361807" bIns="11430" numCol="1" spcCol="1270" anchor="ctr" anchorCtr="0">
              <a:noAutofit/>
            </a:bodyPr>
            <a:lstStyle/>
            <a:p>
              <a:pPr algn="ctr" defTabSz="8000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Storage</a:t>
              </a:r>
              <a:endParaRPr lang="it-IT" dirty="0"/>
            </a:p>
          </p:txBody>
        </p:sp>
        <p:sp>
          <p:nvSpPr>
            <p:cNvPr id="26" name="Figura a mano libera 25"/>
            <p:cNvSpPr/>
            <p:nvPr/>
          </p:nvSpPr>
          <p:spPr>
            <a:xfrm>
              <a:off x="4953000" y="3352800"/>
              <a:ext cx="3429000" cy="951401"/>
            </a:xfrm>
            <a:custGeom>
              <a:avLst/>
              <a:gdLst>
                <a:gd name="connsiteX0" fmla="*/ 0 w 1501499"/>
                <a:gd name="connsiteY0" fmla="*/ 0 h 600599"/>
                <a:gd name="connsiteX1" fmla="*/ 1201200 w 1501499"/>
                <a:gd name="connsiteY1" fmla="*/ 0 h 600599"/>
                <a:gd name="connsiteX2" fmla="*/ 1501499 w 1501499"/>
                <a:gd name="connsiteY2" fmla="*/ 300300 h 600599"/>
                <a:gd name="connsiteX3" fmla="*/ 1201200 w 1501499"/>
                <a:gd name="connsiteY3" fmla="*/ 600599 h 600599"/>
                <a:gd name="connsiteX4" fmla="*/ 0 w 1501499"/>
                <a:gd name="connsiteY4" fmla="*/ 600599 h 600599"/>
                <a:gd name="connsiteX5" fmla="*/ 300300 w 1501499"/>
                <a:gd name="connsiteY5" fmla="*/ 300300 h 600599"/>
                <a:gd name="connsiteX6" fmla="*/ 0 w 1501499"/>
                <a:gd name="connsiteY6" fmla="*/ 0 h 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1499" h="600599">
                  <a:moveTo>
                    <a:pt x="0" y="0"/>
                  </a:moveTo>
                  <a:lnTo>
                    <a:pt x="1201200" y="0"/>
                  </a:lnTo>
                  <a:lnTo>
                    <a:pt x="1501499" y="300300"/>
                  </a:lnTo>
                  <a:lnTo>
                    <a:pt x="1201200" y="600599"/>
                  </a:lnTo>
                  <a:lnTo>
                    <a:pt x="0" y="600599"/>
                  </a:lnTo>
                  <a:lnTo>
                    <a:pt x="300300" y="300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6810" tIns="8255" rIns="300299" bIns="8255" numCol="1" spcCol="1270" anchor="ctr" anchorCtr="0">
              <a:noAutofit/>
            </a:bodyPr>
            <a:lstStyle/>
            <a:p>
              <a:pPr algn="ctr" defTabSz="5778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    upper limit 3PB disk/year</a:t>
              </a:r>
              <a:endParaRPr lang="it-IT" sz="2000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3505201" y="4498699"/>
            <a:ext cx="4876801" cy="935867"/>
            <a:chOff x="3505200" y="4419600"/>
            <a:chExt cx="4876801" cy="935867"/>
          </a:xfrm>
        </p:grpSpPr>
        <p:sp>
          <p:nvSpPr>
            <p:cNvPr id="27" name="Figura a mano libera 26"/>
            <p:cNvSpPr/>
            <p:nvPr/>
          </p:nvSpPr>
          <p:spPr>
            <a:xfrm>
              <a:off x="3505200" y="4531858"/>
              <a:ext cx="1875906" cy="723614"/>
            </a:xfrm>
            <a:custGeom>
              <a:avLst/>
              <a:gdLst>
                <a:gd name="connsiteX0" fmla="*/ 0 w 1809035"/>
                <a:gd name="connsiteY0" fmla="*/ 0 h 723614"/>
                <a:gd name="connsiteX1" fmla="*/ 1447228 w 1809035"/>
                <a:gd name="connsiteY1" fmla="*/ 0 h 723614"/>
                <a:gd name="connsiteX2" fmla="*/ 1809035 w 1809035"/>
                <a:gd name="connsiteY2" fmla="*/ 361807 h 723614"/>
                <a:gd name="connsiteX3" fmla="*/ 1447228 w 1809035"/>
                <a:gd name="connsiteY3" fmla="*/ 723614 h 723614"/>
                <a:gd name="connsiteX4" fmla="*/ 0 w 1809035"/>
                <a:gd name="connsiteY4" fmla="*/ 723614 h 723614"/>
                <a:gd name="connsiteX5" fmla="*/ 361807 w 1809035"/>
                <a:gd name="connsiteY5" fmla="*/ 361807 h 723614"/>
                <a:gd name="connsiteX6" fmla="*/ 0 w 1809035"/>
                <a:gd name="connsiteY6" fmla="*/ 0 h 72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035" h="723614">
                  <a:moveTo>
                    <a:pt x="0" y="0"/>
                  </a:moveTo>
                  <a:lnTo>
                    <a:pt x="1447228" y="0"/>
                  </a:lnTo>
                  <a:lnTo>
                    <a:pt x="1809035" y="361807"/>
                  </a:lnTo>
                  <a:lnTo>
                    <a:pt x="1447228" y="723614"/>
                  </a:lnTo>
                  <a:lnTo>
                    <a:pt x="0" y="723614"/>
                  </a:lnTo>
                  <a:lnTo>
                    <a:pt x="361807" y="361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84667" tIns="11430" rIns="361807" bIns="11430" numCol="1" spcCol="1270" anchor="ctr" anchorCtr="0">
              <a:noAutofit/>
            </a:bodyPr>
            <a:lstStyle/>
            <a:p>
              <a:pPr algn="ctr" defTabSz="8000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Computing </a:t>
              </a:r>
              <a:endParaRPr lang="it-IT" dirty="0"/>
            </a:p>
          </p:txBody>
        </p:sp>
        <p:sp>
          <p:nvSpPr>
            <p:cNvPr id="28" name="Figura a mano libera 27"/>
            <p:cNvSpPr/>
            <p:nvPr/>
          </p:nvSpPr>
          <p:spPr>
            <a:xfrm>
              <a:off x="4953001" y="4419600"/>
              <a:ext cx="3429000" cy="935867"/>
            </a:xfrm>
            <a:custGeom>
              <a:avLst/>
              <a:gdLst>
                <a:gd name="connsiteX0" fmla="*/ 0 w 1501499"/>
                <a:gd name="connsiteY0" fmla="*/ 0 h 600599"/>
                <a:gd name="connsiteX1" fmla="*/ 1201200 w 1501499"/>
                <a:gd name="connsiteY1" fmla="*/ 0 h 600599"/>
                <a:gd name="connsiteX2" fmla="*/ 1501499 w 1501499"/>
                <a:gd name="connsiteY2" fmla="*/ 300300 h 600599"/>
                <a:gd name="connsiteX3" fmla="*/ 1201200 w 1501499"/>
                <a:gd name="connsiteY3" fmla="*/ 600599 h 600599"/>
                <a:gd name="connsiteX4" fmla="*/ 0 w 1501499"/>
                <a:gd name="connsiteY4" fmla="*/ 600599 h 600599"/>
                <a:gd name="connsiteX5" fmla="*/ 300300 w 1501499"/>
                <a:gd name="connsiteY5" fmla="*/ 300300 h 600599"/>
                <a:gd name="connsiteX6" fmla="*/ 0 w 1501499"/>
                <a:gd name="connsiteY6" fmla="*/ 0 h 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1499" h="600599">
                  <a:moveTo>
                    <a:pt x="0" y="0"/>
                  </a:moveTo>
                  <a:lnTo>
                    <a:pt x="1201200" y="0"/>
                  </a:lnTo>
                  <a:lnTo>
                    <a:pt x="1501499" y="300300"/>
                  </a:lnTo>
                  <a:lnTo>
                    <a:pt x="1201200" y="600599"/>
                  </a:lnTo>
                  <a:lnTo>
                    <a:pt x="0" y="600599"/>
                  </a:lnTo>
                  <a:lnTo>
                    <a:pt x="300300" y="300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6810" tIns="8255" rIns="300299" bIns="8255" numCol="1" spcCol="1270" anchor="ctr" anchorCtr="0">
              <a:noAutofit/>
            </a:bodyPr>
            <a:lstStyle/>
            <a:p>
              <a:pPr algn="ctr" defTabSz="5778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12000 CPU cores</a:t>
              </a:r>
              <a:endParaRPr lang="it-IT" sz="2000" dirty="0"/>
            </a:p>
          </p:txBody>
        </p:sp>
      </p:grpSp>
      <p:sp>
        <p:nvSpPr>
          <p:cNvPr id="10" name="Figura a mano libera 9"/>
          <p:cNvSpPr/>
          <p:nvPr/>
        </p:nvSpPr>
        <p:spPr>
          <a:xfrm>
            <a:off x="316021" y="3441353"/>
            <a:ext cx="3076404" cy="1936693"/>
          </a:xfrm>
          <a:custGeom>
            <a:avLst/>
            <a:gdLst>
              <a:gd name="connsiteX0" fmla="*/ 0 w 2935224"/>
              <a:gd name="connsiteY0" fmla="*/ 322789 h 1936693"/>
              <a:gd name="connsiteX1" fmla="*/ 322789 w 2935224"/>
              <a:gd name="connsiteY1" fmla="*/ 0 h 1936693"/>
              <a:gd name="connsiteX2" fmla="*/ 2612435 w 2935224"/>
              <a:gd name="connsiteY2" fmla="*/ 0 h 1936693"/>
              <a:gd name="connsiteX3" fmla="*/ 2935224 w 2935224"/>
              <a:gd name="connsiteY3" fmla="*/ 322789 h 1936693"/>
              <a:gd name="connsiteX4" fmla="*/ 2935224 w 2935224"/>
              <a:gd name="connsiteY4" fmla="*/ 1613904 h 1936693"/>
              <a:gd name="connsiteX5" fmla="*/ 2612435 w 2935224"/>
              <a:gd name="connsiteY5" fmla="*/ 1936693 h 1936693"/>
              <a:gd name="connsiteX6" fmla="*/ 322789 w 2935224"/>
              <a:gd name="connsiteY6" fmla="*/ 1936693 h 1936693"/>
              <a:gd name="connsiteX7" fmla="*/ 0 w 2935224"/>
              <a:gd name="connsiteY7" fmla="*/ 1613904 h 1936693"/>
              <a:gd name="connsiteX8" fmla="*/ 0 w 2935224"/>
              <a:gd name="connsiteY8" fmla="*/ 322789 h 193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5224" h="1936693">
                <a:moveTo>
                  <a:pt x="0" y="322789"/>
                </a:moveTo>
                <a:cubicBezTo>
                  <a:pt x="0" y="144518"/>
                  <a:pt x="144518" y="0"/>
                  <a:pt x="322789" y="0"/>
                </a:cubicBezTo>
                <a:lnTo>
                  <a:pt x="2612435" y="0"/>
                </a:lnTo>
                <a:cubicBezTo>
                  <a:pt x="2790706" y="0"/>
                  <a:pt x="2935224" y="144518"/>
                  <a:pt x="2935224" y="322789"/>
                </a:cubicBezTo>
                <a:lnTo>
                  <a:pt x="2935224" y="1613904"/>
                </a:lnTo>
                <a:cubicBezTo>
                  <a:pt x="2935224" y="1792175"/>
                  <a:pt x="2790706" y="1936693"/>
                  <a:pt x="2612435" y="1936693"/>
                </a:cubicBezTo>
                <a:lnTo>
                  <a:pt x="322789" y="1936693"/>
                </a:lnTo>
                <a:cubicBezTo>
                  <a:pt x="144518" y="1936693"/>
                  <a:pt x="0" y="1792175"/>
                  <a:pt x="0" y="1613904"/>
                </a:cubicBezTo>
                <a:lnTo>
                  <a:pt x="0" y="32278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224082" tIns="159312" rIns="224082" bIns="159312" numCol="1" spcCol="1270" anchor="ctr" anchorCtr="0">
            <a:noAutofit/>
          </a:bodyPr>
          <a:lstStyle/>
          <a:p>
            <a:pPr algn="ctr" defTabSz="151122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99" dirty="0"/>
              <a:t>Total resources requirements </a:t>
            </a:r>
            <a:endParaRPr lang="it-IT" sz="3399" dirty="0"/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-129859"/>
            <a:ext cx="64986" cy="259719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2147" rIns="64294" bIns="32147" numCol="1" anchor="ctr" anchorCtr="0" compatLnSpc="1">
            <a:prstTxWarp prst="textNoShape">
              <a:avLst/>
            </a:prstTxWarp>
            <a:spAutoFit/>
          </a:bodyPr>
          <a:lstStyle/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66" dirty="0">
              <a:latin typeface="Arial" panose="020B0604020202020204" pitchFamily="34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 rot="10800000" flipV="1">
            <a:off x="34960" y="6487014"/>
            <a:ext cx="2428099" cy="3679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32147" rIns="64294" bIns="32147" numCol="1" anchor="ctr" anchorCtr="0" compatLnSpc="1">
            <a:prstTxWarp prst="textNoShape">
              <a:avLst/>
            </a:prstTxWarp>
            <a:spAutoFit/>
          </a:bodyPr>
          <a:lstStyle/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69" dirty="0">
                <a:solidFill>
                  <a:srgbClr val="333333"/>
                </a:solidFill>
                <a:latin typeface="Helvetica Neue"/>
              </a:rPr>
              <a:t>* JUNO-doc-4787-v3</a:t>
            </a:r>
          </a:p>
        </p:txBody>
      </p:sp>
      <p:sp>
        <p:nvSpPr>
          <p:cNvPr id="33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495272"/>
            <a:ext cx="3124200" cy="701731"/>
          </a:xfrm>
        </p:spPr>
        <p:txBody>
          <a:bodyPr wrap="square">
            <a:spAutoFit/>
          </a:bodyPr>
          <a:lstStyle/>
          <a:p>
            <a:r>
              <a:rPr lang="en-US" altLang="it-IT" dirty="0" smtClean="0"/>
              <a:t>Data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29554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Table 1"/>
          <p:cNvGraphicFramePr/>
          <p:nvPr>
            <p:extLst>
              <p:ext uri="{D42A27DB-BD31-4B8C-83A1-F6EECF244321}">
                <p14:modId xmlns:p14="http://schemas.microsoft.com/office/powerpoint/2010/main" val="3183759236"/>
              </p:ext>
            </p:extLst>
          </p:nvPr>
        </p:nvGraphicFramePr>
        <p:xfrm>
          <a:off x="76200" y="1905000"/>
          <a:ext cx="8991599" cy="330851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0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blipFill rotWithShape="0"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blipFill rotWithShape="0"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blipFill rotWithShape="0"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blipFill rotWithShape="0"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blipFill rotWithShape="0">
                      <a:blip r:embed="rId6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Network (Gb/s)</a:t>
                      </a:r>
                      <a:endParaRPr lang="en-US" sz="1800" dirty="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DC Storage (PB)</a:t>
                      </a:r>
                      <a:endParaRPr lang="en-US" sz="1800" dirty="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5+15</a:t>
                      </a:r>
                      <a:endParaRPr lang="en-US" sz="1800" dirty="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70+30</a:t>
                      </a:r>
                      <a:endParaRPr lang="en-US" sz="1800" dirty="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80+33</a:t>
                      </a:r>
                      <a:endParaRPr lang="en-US" sz="1800" dirty="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n.d.</a:t>
                      </a:r>
                      <a:endParaRPr lang="en-US" sz="1800" dirty="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11+12</a:t>
                      </a:r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DC Computing (core)</a:t>
                      </a:r>
                      <a:endParaRPr lang="en-US" sz="1800" dirty="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18,000</a:t>
                      </a:r>
                      <a:endParaRPr lang="en-US" sz="1800" dirty="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38,000</a:t>
                      </a:r>
                      <a:endParaRPr lang="en-US" sz="1800" dirty="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40,000</a:t>
                      </a:r>
                      <a:endParaRPr lang="en-US" sz="1800" dirty="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n.d.</a:t>
                      </a:r>
                      <a:endParaRPr lang="en-US" sz="1800" dirty="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17,000</a:t>
                      </a:r>
                      <a:endParaRPr lang="en-US" sz="1800" dirty="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JUNO storage (TB)</a:t>
                      </a:r>
                      <a:endParaRPr lang="en-US" sz="1800" dirty="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500</a:t>
                      </a:r>
                      <a:endParaRPr lang="en-US" sz="1800" dirty="0"/>
                    </a:p>
                  </a:txBody>
                  <a:tcPr marL="64294" marR="64294" marT="32147" marB="32147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L="64294" marR="64294" marT="32147" marB="32147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230</a:t>
                      </a:r>
                      <a:endParaRPr lang="en-US" sz="1800" dirty="0"/>
                    </a:p>
                  </a:txBody>
                  <a:tcPr marL="64294" marR="64294" marT="32147" marB="32147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</a:t>
                      </a:r>
                      <a:endParaRPr lang="en-US" sz="1800" dirty="0"/>
                    </a:p>
                  </a:txBody>
                  <a:tcPr marL="64294" marR="64294" marT="32147" marB="32147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 marL="64294" marR="64294" marT="32147" marB="32147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86947"/>
                  </a:ext>
                </a:extLst>
              </a:tr>
              <a:tr h="301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JUNO computing</a:t>
                      </a:r>
                      <a:endParaRPr lang="en-US" sz="1800" dirty="0"/>
                    </a:p>
                  </a:txBody>
                  <a:tcPr marL="64294" marR="64294" marT="32147" marB="32147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888</a:t>
                      </a:r>
                      <a:endParaRPr lang="en-US" sz="1800" dirty="0"/>
                    </a:p>
                  </a:txBody>
                  <a:tcPr marL="64294" marR="64294" marT="32147" marB="32147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230</a:t>
                      </a:r>
                      <a:endParaRPr lang="en-US" sz="1800" dirty="0"/>
                    </a:p>
                  </a:txBody>
                  <a:tcPr marL="64294" marR="64294" marT="32147" marB="32147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250</a:t>
                      </a:r>
                      <a:endParaRPr lang="en-US" sz="1800" dirty="0"/>
                    </a:p>
                  </a:txBody>
                  <a:tcPr marL="64294" marR="64294" marT="32147" marB="32147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</a:t>
                      </a:r>
                      <a:endParaRPr lang="en-US" sz="1800" dirty="0"/>
                    </a:p>
                  </a:txBody>
                  <a:tcPr marL="64294" marR="64294" marT="32147" marB="32147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64294" marR="64294" marT="32147" marB="32147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052825"/>
                  </a:ext>
                </a:extLst>
              </a:tr>
            </a:tbl>
          </a:graphicData>
        </a:graphic>
      </p:graphicFrame>
      <p:sp>
        <p:nvSpPr>
          <p:cNvPr id="126" name="CustomShape 2"/>
          <p:cNvSpPr/>
          <p:nvPr/>
        </p:nvSpPr>
        <p:spPr>
          <a:xfrm>
            <a:off x="3636225" y="528345"/>
            <a:ext cx="3374175" cy="614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994" b="1" spc="-1" dirty="0">
                <a:solidFill>
                  <a:srgbClr val="333333"/>
                </a:solidFill>
                <a:latin typeface="Noto Sans Regular"/>
              </a:rPr>
              <a:t>Data centers</a:t>
            </a:r>
            <a:endParaRPr lang="it-IT" sz="3994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96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915840" y="5316180"/>
            <a:ext cx="2652480" cy="10978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350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350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350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35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350" spc="-1">
                <a:solidFill>
                  <a:srgbClr val="FFFFFF"/>
                </a:solidFill>
                <a:latin typeface="Calibri"/>
              </a:rPr>
              <a:t>Network</a:t>
            </a:r>
            <a:endParaRPr lang="it-IT" sz="1350" spc="-1"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923670" y="5399610"/>
            <a:ext cx="1521720" cy="7068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350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35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350" spc="-1">
                <a:solidFill>
                  <a:srgbClr val="000000"/>
                </a:solidFill>
                <a:latin typeface="Calibri"/>
              </a:rPr>
              <a:t>Monitoring</a:t>
            </a:r>
            <a:endParaRPr lang="it-IT" sz="1350" spc="-1">
              <a:latin typeface="Arial"/>
            </a:endParaRPr>
          </a:p>
        </p:txBody>
      </p:sp>
      <p:sp>
        <p:nvSpPr>
          <p:cNvPr id="42" name="CustomShape 4"/>
          <p:cNvSpPr/>
          <p:nvPr/>
        </p:nvSpPr>
        <p:spPr>
          <a:xfrm>
            <a:off x="1515240" y="5401230"/>
            <a:ext cx="930150" cy="3612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350" spc="-1">
                <a:solidFill>
                  <a:srgbClr val="FFFFFF"/>
                </a:solidFill>
                <a:latin typeface="Calibri"/>
              </a:rPr>
              <a:t>perfSonar</a:t>
            </a:r>
            <a:endParaRPr lang="it-IT" sz="1350" spc="-1">
              <a:latin typeface="Arial"/>
            </a:endParaRPr>
          </a:p>
        </p:txBody>
      </p:sp>
      <p:sp>
        <p:nvSpPr>
          <p:cNvPr id="43" name="CustomShape 5"/>
          <p:cNvSpPr/>
          <p:nvPr/>
        </p:nvSpPr>
        <p:spPr>
          <a:xfrm>
            <a:off x="1133460" y="4060950"/>
            <a:ext cx="946080" cy="3612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350" spc="-1">
                <a:solidFill>
                  <a:srgbClr val="FFFFFF"/>
                </a:solidFill>
                <a:latin typeface="Calibri"/>
              </a:rPr>
              <a:t>Dashboard</a:t>
            </a:r>
            <a:endParaRPr lang="it-IT" sz="1350" spc="-1">
              <a:latin typeface="Arial"/>
            </a:endParaRPr>
          </a:p>
        </p:txBody>
      </p:sp>
      <p:sp>
        <p:nvSpPr>
          <p:cNvPr id="44" name="CustomShape 6"/>
          <p:cNvSpPr/>
          <p:nvPr/>
        </p:nvSpPr>
        <p:spPr>
          <a:xfrm>
            <a:off x="2459565" y="5405550"/>
            <a:ext cx="1094580" cy="7062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350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35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350" spc="-1">
                <a:solidFill>
                  <a:srgbClr val="FFFFFF"/>
                </a:solidFill>
                <a:latin typeface="Calibri"/>
              </a:rPr>
              <a:t>Services</a:t>
            </a:r>
            <a:endParaRPr lang="it-IT" sz="1350" spc="-1">
              <a:latin typeface="Arial"/>
            </a:endParaRPr>
          </a:p>
        </p:txBody>
      </p:sp>
      <p:sp>
        <p:nvSpPr>
          <p:cNvPr id="45" name="CustomShape 7"/>
          <p:cNvSpPr/>
          <p:nvPr/>
        </p:nvSpPr>
        <p:spPr>
          <a:xfrm>
            <a:off x="2463750" y="5402580"/>
            <a:ext cx="411750" cy="3612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350" spc="-1">
                <a:solidFill>
                  <a:srgbClr val="FFFFFF"/>
                </a:solidFill>
                <a:latin typeface="Calibri"/>
              </a:rPr>
              <a:t>FTS</a:t>
            </a:r>
            <a:endParaRPr lang="it-IT" sz="1350" spc="-1">
              <a:latin typeface="Arial"/>
            </a:endParaRPr>
          </a:p>
        </p:txBody>
      </p:sp>
      <p:sp>
        <p:nvSpPr>
          <p:cNvPr id="46" name="CustomShape 8"/>
          <p:cNvSpPr/>
          <p:nvPr/>
        </p:nvSpPr>
        <p:spPr>
          <a:xfrm>
            <a:off x="3575610" y="5316180"/>
            <a:ext cx="2178714" cy="109971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350" spc="-1" dirty="0" smtClean="0">
                <a:solidFill>
                  <a:srgbClr val="FFFFFF"/>
                </a:solidFill>
                <a:latin typeface="Calibri"/>
              </a:rPr>
              <a:t>Data management</a:t>
            </a:r>
            <a:endParaRPr lang="it-IT" sz="1350" spc="-1" dirty="0">
              <a:latin typeface="Arial"/>
            </a:endParaRPr>
          </a:p>
        </p:txBody>
      </p:sp>
      <p:sp>
        <p:nvSpPr>
          <p:cNvPr id="47" name="CustomShape 9"/>
          <p:cNvSpPr/>
          <p:nvPr/>
        </p:nvSpPr>
        <p:spPr>
          <a:xfrm>
            <a:off x="3581010" y="5403389"/>
            <a:ext cx="1195830" cy="7084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350" spc="-1" dirty="0">
                <a:solidFill>
                  <a:srgbClr val="FFFFFF"/>
                </a:solidFill>
                <a:latin typeface="Calibri"/>
              </a:rPr>
              <a:t>Services</a:t>
            </a:r>
            <a:endParaRPr lang="it-IT" sz="1350" spc="-1" dirty="0">
              <a:latin typeface="Arial"/>
            </a:endParaRPr>
          </a:p>
        </p:txBody>
      </p:sp>
      <p:sp>
        <p:nvSpPr>
          <p:cNvPr id="48" name="CustomShape 10"/>
          <p:cNvSpPr/>
          <p:nvPr/>
        </p:nvSpPr>
        <p:spPr>
          <a:xfrm>
            <a:off x="3578310" y="5406900"/>
            <a:ext cx="495450" cy="3531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350" spc="-1">
                <a:solidFill>
                  <a:srgbClr val="FFFFFF"/>
                </a:solidFill>
                <a:latin typeface="Calibri"/>
              </a:rPr>
              <a:t>SRM</a:t>
            </a:r>
            <a:endParaRPr lang="it-IT" sz="1350" spc="-1">
              <a:latin typeface="Arial"/>
            </a:endParaRPr>
          </a:p>
        </p:txBody>
      </p:sp>
      <p:sp>
        <p:nvSpPr>
          <p:cNvPr id="49" name="CustomShape 11"/>
          <p:cNvSpPr/>
          <p:nvPr/>
        </p:nvSpPr>
        <p:spPr>
          <a:xfrm>
            <a:off x="2883600" y="5403120"/>
            <a:ext cx="675540" cy="3612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350" spc="-1">
                <a:solidFill>
                  <a:srgbClr val="FFFFFF"/>
                </a:solidFill>
                <a:latin typeface="Calibri"/>
              </a:rPr>
              <a:t>gridFTP</a:t>
            </a:r>
            <a:endParaRPr lang="it-IT" sz="1350" spc="-1">
              <a:latin typeface="Arial"/>
            </a:endParaRPr>
          </a:p>
        </p:txBody>
      </p:sp>
      <p:sp>
        <p:nvSpPr>
          <p:cNvPr id="50" name="CustomShape 12"/>
          <p:cNvSpPr/>
          <p:nvPr/>
        </p:nvSpPr>
        <p:spPr>
          <a:xfrm>
            <a:off x="4081050" y="5406495"/>
            <a:ext cx="695790" cy="3559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350" spc="-1" dirty="0" err="1">
                <a:solidFill>
                  <a:srgbClr val="FFFFFF"/>
                </a:solidFill>
                <a:latin typeface="Calibri"/>
              </a:rPr>
              <a:t>gridFTP</a:t>
            </a:r>
            <a:endParaRPr lang="it-IT" sz="1350" spc="-1" dirty="0">
              <a:latin typeface="Arial"/>
            </a:endParaRPr>
          </a:p>
        </p:txBody>
      </p:sp>
      <p:sp>
        <p:nvSpPr>
          <p:cNvPr id="51" name="CustomShape 13"/>
          <p:cNvSpPr/>
          <p:nvPr/>
        </p:nvSpPr>
        <p:spPr>
          <a:xfrm>
            <a:off x="4789857" y="5399610"/>
            <a:ext cx="951450" cy="7068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350" spc="-1" dirty="0" err="1">
                <a:solidFill>
                  <a:srgbClr val="000000"/>
                </a:solidFill>
                <a:latin typeface="Calibri"/>
              </a:rPr>
              <a:t>Monitoring</a:t>
            </a:r>
            <a:endParaRPr lang="it-IT" sz="1350" spc="-1" dirty="0">
              <a:latin typeface="Arial"/>
            </a:endParaRPr>
          </a:p>
        </p:txBody>
      </p:sp>
      <p:sp>
        <p:nvSpPr>
          <p:cNvPr id="52" name="CustomShape 14"/>
          <p:cNvSpPr/>
          <p:nvPr/>
        </p:nvSpPr>
        <p:spPr>
          <a:xfrm>
            <a:off x="5759723" y="5316045"/>
            <a:ext cx="2788851" cy="10980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350" spc="-1" dirty="0" smtClean="0">
                <a:solidFill>
                  <a:srgbClr val="FFFFFF"/>
                </a:solidFill>
                <a:latin typeface="Calibri"/>
              </a:rPr>
              <a:t>Jobs management</a:t>
            </a:r>
            <a:endParaRPr lang="it-IT" sz="1350" spc="-1" dirty="0">
              <a:latin typeface="Arial"/>
            </a:endParaRPr>
          </a:p>
        </p:txBody>
      </p:sp>
      <p:sp>
        <p:nvSpPr>
          <p:cNvPr id="53" name="CustomShape 15"/>
          <p:cNvSpPr/>
          <p:nvPr/>
        </p:nvSpPr>
        <p:spPr>
          <a:xfrm>
            <a:off x="5756212" y="5396640"/>
            <a:ext cx="1784430" cy="7204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350" spc="-1" dirty="0">
                <a:solidFill>
                  <a:srgbClr val="FFFFFF"/>
                </a:solidFill>
                <a:latin typeface="Calibri"/>
              </a:rPr>
              <a:t>Services</a:t>
            </a:r>
            <a:endParaRPr lang="it-IT" sz="1350" spc="-1" dirty="0">
              <a:latin typeface="Arial"/>
            </a:endParaRPr>
          </a:p>
        </p:txBody>
      </p:sp>
      <p:sp>
        <p:nvSpPr>
          <p:cNvPr id="54" name="CustomShape 16"/>
          <p:cNvSpPr/>
          <p:nvPr/>
        </p:nvSpPr>
        <p:spPr>
          <a:xfrm>
            <a:off x="4786742" y="5402042"/>
            <a:ext cx="589950" cy="34100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350" spc="-1" dirty="0">
                <a:solidFill>
                  <a:srgbClr val="FFFFFF"/>
                </a:solidFill>
                <a:latin typeface="Calibri"/>
              </a:rPr>
              <a:t>Dirac </a:t>
            </a:r>
            <a:r>
              <a:rPr lang="it-IT" sz="1350" spc="-1" dirty="0" err="1">
                <a:solidFill>
                  <a:srgbClr val="FFFFFF"/>
                </a:solidFill>
                <a:latin typeface="Calibri"/>
              </a:rPr>
              <a:t>based</a:t>
            </a:r>
            <a:endParaRPr lang="it-IT" sz="1350" spc="-1" dirty="0">
              <a:latin typeface="Arial"/>
            </a:endParaRPr>
          </a:p>
        </p:txBody>
      </p:sp>
      <p:sp>
        <p:nvSpPr>
          <p:cNvPr id="55" name="CustomShape 17"/>
          <p:cNvSpPr/>
          <p:nvPr/>
        </p:nvSpPr>
        <p:spPr>
          <a:xfrm>
            <a:off x="5757024" y="5397585"/>
            <a:ext cx="429840" cy="3612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350" spc="-1" dirty="0">
                <a:solidFill>
                  <a:srgbClr val="FFFFFF"/>
                </a:solidFill>
                <a:latin typeface="Calibri"/>
              </a:rPr>
              <a:t>CE</a:t>
            </a:r>
            <a:endParaRPr lang="it-IT" sz="1350" spc="-1" dirty="0">
              <a:latin typeface="Arial"/>
            </a:endParaRPr>
          </a:p>
        </p:txBody>
      </p:sp>
      <p:sp>
        <p:nvSpPr>
          <p:cNvPr id="56" name="CustomShape 18"/>
          <p:cNvSpPr/>
          <p:nvPr/>
        </p:nvSpPr>
        <p:spPr>
          <a:xfrm>
            <a:off x="6185046" y="5398395"/>
            <a:ext cx="619650" cy="3612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350" spc="-1" dirty="0" err="1">
                <a:solidFill>
                  <a:srgbClr val="FFFFFF"/>
                </a:solidFill>
                <a:latin typeface="Calibri"/>
              </a:rPr>
              <a:t>cloud</a:t>
            </a:r>
            <a:endParaRPr lang="it-IT" sz="1350" spc="-1" dirty="0">
              <a:latin typeface="Arial"/>
            </a:endParaRPr>
          </a:p>
        </p:txBody>
      </p:sp>
      <p:sp>
        <p:nvSpPr>
          <p:cNvPr id="57" name="CustomShape 19"/>
          <p:cNvSpPr/>
          <p:nvPr/>
        </p:nvSpPr>
        <p:spPr>
          <a:xfrm>
            <a:off x="6795666" y="5397585"/>
            <a:ext cx="742500" cy="3612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350" spc="-1" dirty="0">
                <a:solidFill>
                  <a:srgbClr val="FFFFFF"/>
                </a:solidFill>
                <a:latin typeface="Calibri"/>
              </a:rPr>
              <a:t>cluster</a:t>
            </a:r>
            <a:endParaRPr lang="it-IT" sz="1350" spc="-1" dirty="0">
              <a:latin typeface="Arial"/>
            </a:endParaRPr>
          </a:p>
        </p:txBody>
      </p:sp>
      <p:sp>
        <p:nvSpPr>
          <p:cNvPr id="58" name="CustomShape 20"/>
          <p:cNvSpPr/>
          <p:nvPr/>
        </p:nvSpPr>
        <p:spPr>
          <a:xfrm>
            <a:off x="7551027" y="5398395"/>
            <a:ext cx="983373" cy="7188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350" spc="-1" dirty="0" err="1">
                <a:solidFill>
                  <a:srgbClr val="000000"/>
                </a:solidFill>
                <a:latin typeface="Calibri"/>
              </a:rPr>
              <a:t>Monitoring</a:t>
            </a:r>
            <a:endParaRPr lang="it-IT" sz="1350" spc="-1" dirty="0">
              <a:latin typeface="Arial"/>
            </a:endParaRPr>
          </a:p>
        </p:txBody>
      </p:sp>
      <p:sp>
        <p:nvSpPr>
          <p:cNvPr id="59" name="CustomShape 21"/>
          <p:cNvSpPr/>
          <p:nvPr/>
        </p:nvSpPr>
        <p:spPr>
          <a:xfrm>
            <a:off x="7840961" y="5398395"/>
            <a:ext cx="692550" cy="3612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350" spc="-1" dirty="0">
                <a:solidFill>
                  <a:srgbClr val="FFFFFF"/>
                </a:solidFill>
                <a:latin typeface="Calibri"/>
              </a:rPr>
              <a:t>Dirac </a:t>
            </a:r>
            <a:r>
              <a:rPr lang="it-IT" sz="1350" spc="-1" dirty="0" err="1">
                <a:solidFill>
                  <a:srgbClr val="FFFFFF"/>
                </a:solidFill>
                <a:latin typeface="Calibri"/>
              </a:rPr>
              <a:t>based</a:t>
            </a:r>
            <a:endParaRPr lang="it-IT" sz="1350" spc="-1" dirty="0">
              <a:latin typeface="Arial"/>
            </a:endParaRPr>
          </a:p>
        </p:txBody>
      </p:sp>
      <p:sp>
        <p:nvSpPr>
          <p:cNvPr id="60" name="CustomShape 22"/>
          <p:cNvSpPr/>
          <p:nvPr/>
        </p:nvSpPr>
        <p:spPr>
          <a:xfrm rot="5400000">
            <a:off x="925290" y="4717050"/>
            <a:ext cx="976050" cy="386640"/>
          </a:xfrm>
          <a:prstGeom prst="bentConnector3">
            <a:avLst>
              <a:gd name="adj1" fmla="val 50000"/>
            </a:avLst>
          </a:prstGeom>
          <a:noFill/>
          <a:ln w="22320">
            <a:solidFill>
              <a:schemeClr val="bg2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CustomShape 23"/>
          <p:cNvSpPr/>
          <p:nvPr/>
        </p:nvSpPr>
        <p:spPr>
          <a:xfrm rot="16200000" flipH="1">
            <a:off x="1304100" y="4724880"/>
            <a:ext cx="978210" cy="373410"/>
          </a:xfrm>
          <a:prstGeom prst="bentConnector3">
            <a:avLst>
              <a:gd name="adj1" fmla="val 50000"/>
            </a:avLst>
          </a:prstGeom>
          <a:noFill/>
          <a:ln w="22320">
            <a:solidFill>
              <a:schemeClr val="bg2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" name="CustomShape 25"/>
          <p:cNvSpPr/>
          <p:nvPr/>
        </p:nvSpPr>
        <p:spPr>
          <a:xfrm rot="16200000" flipH="1">
            <a:off x="4322430" y="1345830"/>
            <a:ext cx="1332720" cy="6763500"/>
          </a:xfrm>
          <a:prstGeom prst="bentConnector3">
            <a:avLst>
              <a:gd name="adj1" fmla="val -12863"/>
            </a:avLst>
          </a:prstGeom>
          <a:noFill/>
          <a:ln w="22320">
            <a:solidFill>
              <a:schemeClr val="bg2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CustomShape 26"/>
          <p:cNvSpPr/>
          <p:nvPr/>
        </p:nvSpPr>
        <p:spPr>
          <a:xfrm>
            <a:off x="3898800" y="2576220"/>
            <a:ext cx="1486620" cy="6917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350" spc="-1">
                <a:solidFill>
                  <a:srgbClr val="FFFFFF"/>
                </a:solidFill>
                <a:latin typeface="Calibri"/>
              </a:rPr>
              <a:t>Dirac</a:t>
            </a:r>
            <a:endParaRPr lang="it-IT" sz="1350" spc="-1">
              <a:latin typeface="Arial"/>
            </a:endParaRPr>
          </a:p>
        </p:txBody>
      </p:sp>
      <p:sp>
        <p:nvSpPr>
          <p:cNvPr id="65" name="CustomShape 27"/>
          <p:cNvSpPr/>
          <p:nvPr/>
        </p:nvSpPr>
        <p:spPr>
          <a:xfrm rot="16200000" flipH="1" flipV="1">
            <a:off x="2029860" y="3316830"/>
            <a:ext cx="2724840" cy="1446390"/>
          </a:xfrm>
          <a:prstGeom prst="bentConnector3">
            <a:avLst>
              <a:gd name="adj1" fmla="val -10010"/>
            </a:avLst>
          </a:prstGeom>
          <a:noFill/>
          <a:ln w="47520">
            <a:solidFill>
              <a:schemeClr val="accent6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CustomShape 28"/>
          <p:cNvSpPr/>
          <p:nvPr/>
        </p:nvSpPr>
        <p:spPr>
          <a:xfrm rot="10800000" flipV="1">
            <a:off x="3229354" y="2911155"/>
            <a:ext cx="677160" cy="2480760"/>
          </a:xfrm>
          <a:prstGeom prst="bentConnector2">
            <a:avLst/>
          </a:prstGeom>
          <a:noFill/>
          <a:ln w="47520">
            <a:solidFill>
              <a:schemeClr val="accent6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" name="CustomShape 29"/>
          <p:cNvSpPr/>
          <p:nvPr/>
        </p:nvSpPr>
        <p:spPr>
          <a:xfrm rot="5400000">
            <a:off x="2851740" y="4141680"/>
            <a:ext cx="2239920" cy="289980"/>
          </a:xfrm>
          <a:prstGeom prst="bentConnector3">
            <a:avLst>
              <a:gd name="adj1" fmla="val 50000"/>
            </a:avLst>
          </a:prstGeom>
          <a:noFill/>
          <a:ln w="47520">
            <a:solidFill>
              <a:schemeClr val="accent6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" name="CustomShape 30"/>
          <p:cNvSpPr/>
          <p:nvPr/>
        </p:nvSpPr>
        <p:spPr>
          <a:xfrm rot="5400000">
            <a:off x="3475448" y="4224984"/>
            <a:ext cx="2123685" cy="210177"/>
          </a:xfrm>
          <a:prstGeom prst="bentConnector3">
            <a:avLst>
              <a:gd name="adj1" fmla="val 50000"/>
            </a:avLst>
          </a:prstGeom>
          <a:noFill/>
          <a:ln w="47520">
            <a:solidFill>
              <a:schemeClr val="accent6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CustomShape 31"/>
          <p:cNvSpPr/>
          <p:nvPr/>
        </p:nvSpPr>
        <p:spPr>
          <a:xfrm rot="16200000" flipH="1">
            <a:off x="4454299" y="3880481"/>
            <a:ext cx="2231685" cy="804144"/>
          </a:xfrm>
          <a:prstGeom prst="bentConnector3">
            <a:avLst>
              <a:gd name="adj1" fmla="val 50000"/>
            </a:avLst>
          </a:prstGeom>
          <a:noFill/>
          <a:ln w="47520">
            <a:solidFill>
              <a:schemeClr val="accent6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CustomShape 32"/>
          <p:cNvSpPr/>
          <p:nvPr/>
        </p:nvSpPr>
        <p:spPr>
          <a:xfrm>
            <a:off x="5385690" y="2922090"/>
            <a:ext cx="1091310" cy="2469825"/>
          </a:xfrm>
          <a:prstGeom prst="bentConnector2">
            <a:avLst/>
          </a:prstGeom>
          <a:noFill/>
          <a:ln w="47520">
            <a:solidFill>
              <a:schemeClr val="accent6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" name="CustomShape 33"/>
          <p:cNvSpPr/>
          <p:nvPr/>
        </p:nvSpPr>
        <p:spPr>
          <a:xfrm rot="16200000" flipH="1">
            <a:off x="4808077" y="3037193"/>
            <a:ext cx="2714445" cy="1995000"/>
          </a:xfrm>
          <a:prstGeom prst="bentConnector3">
            <a:avLst>
              <a:gd name="adj1" fmla="val -9977"/>
            </a:avLst>
          </a:prstGeom>
          <a:noFill/>
          <a:ln w="47520">
            <a:solidFill>
              <a:schemeClr val="accent6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34"/>
          <p:cNvSpPr/>
          <p:nvPr/>
        </p:nvSpPr>
        <p:spPr>
          <a:xfrm rot="5400000">
            <a:off x="925290" y="4717050"/>
            <a:ext cx="976050" cy="386640"/>
          </a:xfrm>
          <a:prstGeom prst="bentConnector3">
            <a:avLst>
              <a:gd name="adj1" fmla="val 50000"/>
            </a:avLst>
          </a:prstGeom>
          <a:noFill/>
          <a:ln w="22320">
            <a:solidFill>
              <a:schemeClr val="bg2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" name="CustomShape 35"/>
          <p:cNvSpPr/>
          <p:nvPr/>
        </p:nvSpPr>
        <p:spPr>
          <a:xfrm rot="16200000" flipH="1">
            <a:off x="1304100" y="4724880"/>
            <a:ext cx="978210" cy="373410"/>
          </a:xfrm>
          <a:prstGeom prst="bentConnector3">
            <a:avLst>
              <a:gd name="adj1" fmla="val 50000"/>
            </a:avLst>
          </a:prstGeom>
          <a:noFill/>
          <a:ln w="22320">
            <a:solidFill>
              <a:schemeClr val="bg2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" name="CustomShape 36"/>
          <p:cNvSpPr/>
          <p:nvPr/>
        </p:nvSpPr>
        <p:spPr>
          <a:xfrm rot="5400000">
            <a:off x="925290" y="4717050"/>
            <a:ext cx="976050" cy="386640"/>
          </a:xfrm>
          <a:prstGeom prst="bentConnector3">
            <a:avLst>
              <a:gd name="adj1" fmla="val 50000"/>
            </a:avLst>
          </a:prstGeom>
          <a:noFill/>
          <a:ln w="22320">
            <a:solidFill>
              <a:schemeClr val="bg2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CustomShape 37"/>
          <p:cNvSpPr/>
          <p:nvPr/>
        </p:nvSpPr>
        <p:spPr>
          <a:xfrm rot="16200000" flipH="1">
            <a:off x="1304100" y="4724880"/>
            <a:ext cx="978210" cy="373410"/>
          </a:xfrm>
          <a:prstGeom prst="bentConnector3">
            <a:avLst>
              <a:gd name="adj1" fmla="val 50000"/>
            </a:avLst>
          </a:prstGeom>
          <a:noFill/>
          <a:ln w="22320">
            <a:solidFill>
              <a:schemeClr val="bg2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CustomShape 38"/>
          <p:cNvSpPr/>
          <p:nvPr/>
        </p:nvSpPr>
        <p:spPr>
          <a:xfrm>
            <a:off x="2079810" y="4241850"/>
            <a:ext cx="2978184" cy="1150065"/>
          </a:xfrm>
          <a:prstGeom prst="bentConnector2">
            <a:avLst/>
          </a:prstGeom>
          <a:noFill/>
          <a:ln w="44280">
            <a:solidFill>
              <a:schemeClr val="bg2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ustomShape 39"/>
          <p:cNvSpPr/>
          <p:nvPr/>
        </p:nvSpPr>
        <p:spPr>
          <a:xfrm rot="16200000" flipH="1">
            <a:off x="4322430" y="1345830"/>
            <a:ext cx="1332720" cy="6763500"/>
          </a:xfrm>
          <a:prstGeom prst="bentConnector3">
            <a:avLst>
              <a:gd name="adj1" fmla="val -12863"/>
            </a:avLst>
          </a:prstGeom>
          <a:noFill/>
          <a:ln w="44280">
            <a:solidFill>
              <a:schemeClr val="bg2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ustomShape 40"/>
          <p:cNvSpPr/>
          <p:nvPr/>
        </p:nvSpPr>
        <p:spPr>
          <a:xfrm rot="5400000">
            <a:off x="925290" y="4717050"/>
            <a:ext cx="976050" cy="386640"/>
          </a:xfrm>
          <a:prstGeom prst="bentConnector3">
            <a:avLst>
              <a:gd name="adj1" fmla="val 50000"/>
            </a:avLst>
          </a:prstGeom>
          <a:noFill/>
          <a:ln w="44280">
            <a:solidFill>
              <a:schemeClr val="bg2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CustomShape 41"/>
          <p:cNvSpPr/>
          <p:nvPr/>
        </p:nvSpPr>
        <p:spPr>
          <a:xfrm rot="16200000" flipH="1">
            <a:off x="1304100" y="4724880"/>
            <a:ext cx="978210" cy="373410"/>
          </a:xfrm>
          <a:prstGeom prst="bentConnector3">
            <a:avLst>
              <a:gd name="adj1" fmla="val 50000"/>
            </a:avLst>
          </a:prstGeom>
          <a:noFill/>
          <a:ln w="44280">
            <a:solidFill>
              <a:schemeClr val="bg2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42"/>
          <p:cNvSpPr/>
          <p:nvPr/>
        </p:nvSpPr>
        <p:spPr>
          <a:xfrm>
            <a:off x="914400" y="6408600"/>
            <a:ext cx="7634174" cy="297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 anchor="ctr">
            <a:noAutofit/>
          </a:bodyPr>
          <a:lstStyle/>
          <a:p>
            <a:pPr algn="ctr"/>
            <a:r>
              <a:rPr lang="it-IT" sz="1350" spc="-1">
                <a:latin typeface="Arial"/>
              </a:rPr>
              <a:t>VOMS+CA</a:t>
            </a:r>
          </a:p>
        </p:txBody>
      </p:sp>
      <p:pic>
        <p:nvPicPr>
          <p:cNvPr id="3" name="Immagine 2" descr="91% off PC Power User bundle, brings 8 must-have ap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36" y="1701555"/>
            <a:ext cx="675000" cy="675000"/>
          </a:xfrm>
          <a:prstGeom prst="rect">
            <a:avLst/>
          </a:prstGeom>
        </p:spPr>
      </p:pic>
      <p:sp>
        <p:nvSpPr>
          <p:cNvPr id="4" name="Triangolo isoscele 3"/>
          <p:cNvSpPr/>
          <p:nvPr/>
        </p:nvSpPr>
        <p:spPr>
          <a:xfrm>
            <a:off x="36496" y="2604139"/>
            <a:ext cx="1943414" cy="11349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/>
              <a:t>Advanced User  Interface</a:t>
            </a:r>
          </a:p>
        </p:txBody>
      </p:sp>
      <p:cxnSp>
        <p:nvCxnSpPr>
          <p:cNvPr id="6" name="Connettore 4 5"/>
          <p:cNvCxnSpPr>
            <a:stCxn id="3" idx="3"/>
            <a:endCxn id="4" idx="1"/>
          </p:cNvCxnSpPr>
          <p:nvPr/>
        </p:nvCxnSpPr>
        <p:spPr>
          <a:xfrm flipH="1">
            <a:off x="522349" y="2039055"/>
            <a:ext cx="1505987" cy="1132569"/>
          </a:xfrm>
          <a:prstGeom prst="bentConnector5">
            <a:avLst>
              <a:gd name="adj1" fmla="val -11385"/>
              <a:gd name="adj2" fmla="val 39847"/>
              <a:gd name="adj3" fmla="val 111385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4 7"/>
          <p:cNvCxnSpPr>
            <a:stCxn id="4" idx="5"/>
            <a:endCxn id="64" idx="0"/>
          </p:cNvCxnSpPr>
          <p:nvPr/>
        </p:nvCxnSpPr>
        <p:spPr>
          <a:xfrm flipV="1">
            <a:off x="1494057" y="2576220"/>
            <a:ext cx="3148054" cy="595404"/>
          </a:xfrm>
          <a:prstGeom prst="bentConnector4">
            <a:avLst>
              <a:gd name="adj1" fmla="val 30477"/>
              <a:gd name="adj2" fmla="val 151071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Base 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76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5162550" cy="1325563"/>
          </a:xfrm>
        </p:spPr>
        <p:txBody>
          <a:bodyPr/>
          <a:lstStyle/>
          <a:p>
            <a:r>
              <a:rPr lang="en-US" altLang="zh-CN" dirty="0" smtClean="0">
                <a:ea typeface="宋体" panose="02010600030101010101" pitchFamily="2" charset="-122"/>
              </a:rPr>
              <a:t>Status of Distributed computing</a:t>
            </a:r>
            <a:endParaRPr lang="zh-CN" altLang="en-US" dirty="0" smtClean="0">
              <a:ea typeface="宋体" panose="02010600030101010101" pitchFamily="2" charset="-122"/>
            </a:endParaRPr>
          </a:p>
        </p:txBody>
      </p:sp>
      <p:sp>
        <p:nvSpPr>
          <p:cNvPr id="6" name="Figura a mano libera 5"/>
          <p:cNvSpPr/>
          <p:nvPr/>
        </p:nvSpPr>
        <p:spPr>
          <a:xfrm>
            <a:off x="2276855" y="2436468"/>
            <a:ext cx="4047744" cy="1470066"/>
          </a:xfrm>
          <a:custGeom>
            <a:avLst/>
            <a:gdLst>
              <a:gd name="connsiteX0" fmla="*/ 245016 w 1470066"/>
              <a:gd name="connsiteY0" fmla="*/ 0 h 4047744"/>
              <a:gd name="connsiteX1" fmla="*/ 1225050 w 1470066"/>
              <a:gd name="connsiteY1" fmla="*/ 0 h 4047744"/>
              <a:gd name="connsiteX2" fmla="*/ 1470066 w 1470066"/>
              <a:gd name="connsiteY2" fmla="*/ 245016 h 4047744"/>
              <a:gd name="connsiteX3" fmla="*/ 1470066 w 1470066"/>
              <a:gd name="connsiteY3" fmla="*/ 4047744 h 4047744"/>
              <a:gd name="connsiteX4" fmla="*/ 1470066 w 1470066"/>
              <a:gd name="connsiteY4" fmla="*/ 4047744 h 4047744"/>
              <a:gd name="connsiteX5" fmla="*/ 0 w 1470066"/>
              <a:gd name="connsiteY5" fmla="*/ 4047744 h 4047744"/>
              <a:gd name="connsiteX6" fmla="*/ 0 w 1470066"/>
              <a:gd name="connsiteY6" fmla="*/ 4047744 h 4047744"/>
              <a:gd name="connsiteX7" fmla="*/ 0 w 1470066"/>
              <a:gd name="connsiteY7" fmla="*/ 245016 h 4047744"/>
              <a:gd name="connsiteX8" fmla="*/ 245016 w 1470066"/>
              <a:gd name="connsiteY8" fmla="*/ 0 h 404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0066" h="4047744">
                <a:moveTo>
                  <a:pt x="1470066" y="674638"/>
                </a:moveTo>
                <a:lnTo>
                  <a:pt x="1470066" y="3373106"/>
                </a:lnTo>
                <a:cubicBezTo>
                  <a:pt x="1470066" y="3745699"/>
                  <a:pt x="1430226" y="4047744"/>
                  <a:pt x="1381081" y="4047744"/>
                </a:cubicBezTo>
                <a:lnTo>
                  <a:pt x="0" y="4047744"/>
                </a:lnTo>
                <a:lnTo>
                  <a:pt x="0" y="4047744"/>
                </a:lnTo>
                <a:lnTo>
                  <a:pt x="0" y="0"/>
                </a:lnTo>
                <a:lnTo>
                  <a:pt x="0" y="0"/>
                </a:lnTo>
                <a:lnTo>
                  <a:pt x="1381081" y="0"/>
                </a:lnTo>
                <a:cubicBezTo>
                  <a:pt x="1430226" y="0"/>
                  <a:pt x="1470066" y="302045"/>
                  <a:pt x="1470066" y="674638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1" tIns="107957" rIns="144152" bIns="107959" numCol="1" spcCol="1270" anchor="ctr" anchorCtr="0">
            <a:noAutofit/>
          </a:bodyPr>
          <a:lstStyle/>
          <a:p>
            <a:pPr marL="171450" lvl="1" indent="-171450" algn="l" defTabSz="8445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kern="1200" dirty="0" smtClean="0"/>
              <a:t>Dirac-based Workload Management System already set up</a:t>
            </a:r>
            <a:endParaRPr lang="it-IT" sz="1900" kern="1200" dirty="0"/>
          </a:p>
          <a:p>
            <a:pPr marL="171450" lvl="1" indent="-171450" algn="l" defTabSz="8445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kern="1200" dirty="0" smtClean="0"/>
              <a:t>Ready to connect resources from other data centers</a:t>
            </a:r>
            <a:endParaRPr lang="it-IT" sz="1900" kern="1200" dirty="0"/>
          </a:p>
        </p:txBody>
      </p:sp>
      <p:sp>
        <p:nvSpPr>
          <p:cNvPr id="7" name="Figura a mano libera 6"/>
          <p:cNvSpPr/>
          <p:nvPr/>
        </p:nvSpPr>
        <p:spPr>
          <a:xfrm>
            <a:off x="0" y="2252708"/>
            <a:ext cx="2276856" cy="1837582"/>
          </a:xfrm>
          <a:custGeom>
            <a:avLst/>
            <a:gdLst>
              <a:gd name="connsiteX0" fmla="*/ 0 w 2276856"/>
              <a:gd name="connsiteY0" fmla="*/ 306270 h 1837582"/>
              <a:gd name="connsiteX1" fmla="*/ 306270 w 2276856"/>
              <a:gd name="connsiteY1" fmla="*/ 0 h 1837582"/>
              <a:gd name="connsiteX2" fmla="*/ 1970586 w 2276856"/>
              <a:gd name="connsiteY2" fmla="*/ 0 h 1837582"/>
              <a:gd name="connsiteX3" fmla="*/ 2276856 w 2276856"/>
              <a:gd name="connsiteY3" fmla="*/ 306270 h 1837582"/>
              <a:gd name="connsiteX4" fmla="*/ 2276856 w 2276856"/>
              <a:gd name="connsiteY4" fmla="*/ 1531312 h 1837582"/>
              <a:gd name="connsiteX5" fmla="*/ 1970586 w 2276856"/>
              <a:gd name="connsiteY5" fmla="*/ 1837582 h 1837582"/>
              <a:gd name="connsiteX6" fmla="*/ 306270 w 2276856"/>
              <a:gd name="connsiteY6" fmla="*/ 1837582 h 1837582"/>
              <a:gd name="connsiteX7" fmla="*/ 0 w 2276856"/>
              <a:gd name="connsiteY7" fmla="*/ 1531312 h 1837582"/>
              <a:gd name="connsiteX8" fmla="*/ 0 w 2276856"/>
              <a:gd name="connsiteY8" fmla="*/ 306270 h 18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6856" h="1837582">
                <a:moveTo>
                  <a:pt x="0" y="306270"/>
                </a:moveTo>
                <a:cubicBezTo>
                  <a:pt x="0" y="137122"/>
                  <a:pt x="137122" y="0"/>
                  <a:pt x="306270" y="0"/>
                </a:cubicBezTo>
                <a:lnTo>
                  <a:pt x="1970586" y="0"/>
                </a:lnTo>
                <a:cubicBezTo>
                  <a:pt x="2139734" y="0"/>
                  <a:pt x="2276856" y="137122"/>
                  <a:pt x="2276856" y="306270"/>
                </a:cubicBezTo>
                <a:lnTo>
                  <a:pt x="2276856" y="1531312"/>
                </a:lnTo>
                <a:cubicBezTo>
                  <a:pt x="2276856" y="1700460"/>
                  <a:pt x="2139734" y="1837582"/>
                  <a:pt x="1970586" y="1837582"/>
                </a:cubicBezTo>
                <a:lnTo>
                  <a:pt x="306270" y="1837582"/>
                </a:lnTo>
                <a:cubicBezTo>
                  <a:pt x="137122" y="1837582"/>
                  <a:pt x="0" y="1700460"/>
                  <a:pt x="0" y="1531312"/>
                </a:cubicBezTo>
                <a:lnTo>
                  <a:pt x="0" y="30627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573" tIns="141138" rIns="192573" bIns="141138" numCol="1" spcCol="1270" anchor="ctr" anchorCtr="0">
            <a:noAutofit/>
          </a:bodyPr>
          <a:lstStyle/>
          <a:p>
            <a:pPr lvl="0" algn="ctr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Job management</a:t>
            </a:r>
            <a:endParaRPr lang="it-IT" sz="2700" kern="1200" dirty="0"/>
          </a:p>
        </p:txBody>
      </p:sp>
      <p:sp>
        <p:nvSpPr>
          <p:cNvPr id="8" name="Figura a mano libera 7"/>
          <p:cNvSpPr/>
          <p:nvPr/>
        </p:nvSpPr>
        <p:spPr>
          <a:xfrm>
            <a:off x="2276855" y="4358949"/>
            <a:ext cx="2371345" cy="1470066"/>
          </a:xfrm>
          <a:custGeom>
            <a:avLst/>
            <a:gdLst>
              <a:gd name="connsiteX0" fmla="*/ 245016 w 1470066"/>
              <a:gd name="connsiteY0" fmla="*/ 0 h 4047744"/>
              <a:gd name="connsiteX1" fmla="*/ 1225050 w 1470066"/>
              <a:gd name="connsiteY1" fmla="*/ 0 h 4047744"/>
              <a:gd name="connsiteX2" fmla="*/ 1470066 w 1470066"/>
              <a:gd name="connsiteY2" fmla="*/ 245016 h 4047744"/>
              <a:gd name="connsiteX3" fmla="*/ 1470066 w 1470066"/>
              <a:gd name="connsiteY3" fmla="*/ 4047744 h 4047744"/>
              <a:gd name="connsiteX4" fmla="*/ 1470066 w 1470066"/>
              <a:gd name="connsiteY4" fmla="*/ 4047744 h 4047744"/>
              <a:gd name="connsiteX5" fmla="*/ 0 w 1470066"/>
              <a:gd name="connsiteY5" fmla="*/ 4047744 h 4047744"/>
              <a:gd name="connsiteX6" fmla="*/ 0 w 1470066"/>
              <a:gd name="connsiteY6" fmla="*/ 4047744 h 4047744"/>
              <a:gd name="connsiteX7" fmla="*/ 0 w 1470066"/>
              <a:gd name="connsiteY7" fmla="*/ 245016 h 4047744"/>
              <a:gd name="connsiteX8" fmla="*/ 245016 w 1470066"/>
              <a:gd name="connsiteY8" fmla="*/ 0 h 404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0066" h="4047744">
                <a:moveTo>
                  <a:pt x="1470066" y="674638"/>
                </a:moveTo>
                <a:lnTo>
                  <a:pt x="1470066" y="3373106"/>
                </a:lnTo>
                <a:cubicBezTo>
                  <a:pt x="1470066" y="3745699"/>
                  <a:pt x="1430226" y="4047744"/>
                  <a:pt x="1381081" y="4047744"/>
                </a:cubicBezTo>
                <a:lnTo>
                  <a:pt x="0" y="4047744"/>
                </a:lnTo>
                <a:lnTo>
                  <a:pt x="0" y="4047744"/>
                </a:lnTo>
                <a:lnTo>
                  <a:pt x="0" y="0"/>
                </a:lnTo>
                <a:lnTo>
                  <a:pt x="0" y="0"/>
                </a:lnTo>
                <a:lnTo>
                  <a:pt x="1381081" y="0"/>
                </a:lnTo>
                <a:cubicBezTo>
                  <a:pt x="1430226" y="0"/>
                  <a:pt x="1470066" y="302045"/>
                  <a:pt x="1470066" y="674638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1" tIns="107958" rIns="144152" bIns="107958" numCol="1" spcCol="1270" anchor="ctr" anchorCtr="0">
            <a:noAutofit/>
          </a:bodyPr>
          <a:lstStyle/>
          <a:p>
            <a:pPr marL="0" lvl="1" algn="l" defTabSz="8445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900" kern="1200" dirty="0" err="1" smtClean="0"/>
              <a:t>StoRM</a:t>
            </a:r>
            <a:r>
              <a:rPr lang="en-US" sz="1900" kern="1200" dirty="0" smtClean="0"/>
              <a:t>-based central SE already set up to accept data from CNAF</a:t>
            </a:r>
            <a:endParaRPr lang="it-IT" sz="1900" kern="1200" dirty="0"/>
          </a:p>
        </p:txBody>
      </p:sp>
      <p:sp>
        <p:nvSpPr>
          <p:cNvPr id="9" name="Figura a mano libera 8"/>
          <p:cNvSpPr/>
          <p:nvPr/>
        </p:nvSpPr>
        <p:spPr>
          <a:xfrm>
            <a:off x="0" y="4182171"/>
            <a:ext cx="2276856" cy="1837582"/>
          </a:xfrm>
          <a:custGeom>
            <a:avLst/>
            <a:gdLst>
              <a:gd name="connsiteX0" fmla="*/ 0 w 2276856"/>
              <a:gd name="connsiteY0" fmla="*/ 306270 h 1837582"/>
              <a:gd name="connsiteX1" fmla="*/ 306270 w 2276856"/>
              <a:gd name="connsiteY1" fmla="*/ 0 h 1837582"/>
              <a:gd name="connsiteX2" fmla="*/ 1970586 w 2276856"/>
              <a:gd name="connsiteY2" fmla="*/ 0 h 1837582"/>
              <a:gd name="connsiteX3" fmla="*/ 2276856 w 2276856"/>
              <a:gd name="connsiteY3" fmla="*/ 306270 h 1837582"/>
              <a:gd name="connsiteX4" fmla="*/ 2276856 w 2276856"/>
              <a:gd name="connsiteY4" fmla="*/ 1531312 h 1837582"/>
              <a:gd name="connsiteX5" fmla="*/ 1970586 w 2276856"/>
              <a:gd name="connsiteY5" fmla="*/ 1837582 h 1837582"/>
              <a:gd name="connsiteX6" fmla="*/ 306270 w 2276856"/>
              <a:gd name="connsiteY6" fmla="*/ 1837582 h 1837582"/>
              <a:gd name="connsiteX7" fmla="*/ 0 w 2276856"/>
              <a:gd name="connsiteY7" fmla="*/ 1531312 h 1837582"/>
              <a:gd name="connsiteX8" fmla="*/ 0 w 2276856"/>
              <a:gd name="connsiteY8" fmla="*/ 306270 h 18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6856" h="1837582">
                <a:moveTo>
                  <a:pt x="0" y="306270"/>
                </a:moveTo>
                <a:cubicBezTo>
                  <a:pt x="0" y="137122"/>
                  <a:pt x="137122" y="0"/>
                  <a:pt x="306270" y="0"/>
                </a:cubicBezTo>
                <a:lnTo>
                  <a:pt x="1970586" y="0"/>
                </a:lnTo>
                <a:cubicBezTo>
                  <a:pt x="2139734" y="0"/>
                  <a:pt x="2276856" y="137122"/>
                  <a:pt x="2276856" y="306270"/>
                </a:cubicBezTo>
                <a:lnTo>
                  <a:pt x="2276856" y="1531312"/>
                </a:lnTo>
                <a:cubicBezTo>
                  <a:pt x="2276856" y="1700460"/>
                  <a:pt x="2139734" y="1837582"/>
                  <a:pt x="1970586" y="1837582"/>
                </a:cubicBezTo>
                <a:lnTo>
                  <a:pt x="306270" y="1837582"/>
                </a:lnTo>
                <a:cubicBezTo>
                  <a:pt x="137122" y="1837582"/>
                  <a:pt x="0" y="1700460"/>
                  <a:pt x="0" y="1531312"/>
                </a:cubicBezTo>
                <a:lnTo>
                  <a:pt x="0" y="30627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573" tIns="141138" rIns="192573" bIns="141138" numCol="1" spcCol="1270" anchor="ctr" anchorCtr="0">
            <a:noAutofit/>
          </a:bodyPr>
          <a:lstStyle/>
          <a:p>
            <a:pPr lvl="0" algn="ctr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dirty="0" smtClean="0"/>
              <a:t>Data</a:t>
            </a:r>
            <a:r>
              <a:rPr lang="en-US" sz="2700" kern="1200" dirty="0" smtClean="0"/>
              <a:t> Management</a:t>
            </a:r>
            <a:endParaRPr lang="it-IT" sz="2700" kern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b="8333"/>
          <a:stretch/>
        </p:blipFill>
        <p:spPr bwMode="auto">
          <a:xfrm>
            <a:off x="4572000" y="2680963"/>
            <a:ext cx="4572000" cy="4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76300" y="1554163"/>
            <a:ext cx="5692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a typeface="宋体" charset="-122"/>
              </a:rPr>
              <a:t>Prototype for the system is ready</a:t>
            </a:r>
          </a:p>
        </p:txBody>
      </p:sp>
    </p:spTree>
    <p:extLst>
      <p:ext uri="{BB962C8B-B14F-4D97-AF65-F5344CB8AC3E}">
        <p14:creationId xmlns:p14="http://schemas.microsoft.com/office/powerpoint/2010/main" val="93850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07972"/>
            <a:ext cx="3124200" cy="701731"/>
          </a:xfrm>
        </p:spPr>
        <p:txBody>
          <a:bodyPr wrap="square">
            <a:spAutoFit/>
          </a:bodyPr>
          <a:lstStyle/>
          <a:p>
            <a:r>
              <a:rPr lang="en-US" altLang="it-IT" dirty="0" smtClean="0"/>
              <a:t>Data centers</a:t>
            </a:r>
            <a:endParaRPr lang="en-US" altLang="it-IT" dirty="0"/>
          </a:p>
        </p:txBody>
      </p:sp>
      <p:sp>
        <p:nvSpPr>
          <p:cNvPr id="7" name="Figura a mano libera 6"/>
          <p:cNvSpPr/>
          <p:nvPr/>
        </p:nvSpPr>
        <p:spPr>
          <a:xfrm>
            <a:off x="628650" y="1447800"/>
            <a:ext cx="5312175" cy="834228"/>
          </a:xfrm>
          <a:custGeom>
            <a:avLst/>
            <a:gdLst>
              <a:gd name="connsiteX0" fmla="*/ 0 w 5312175"/>
              <a:gd name="connsiteY0" fmla="*/ 139041 h 834228"/>
              <a:gd name="connsiteX1" fmla="*/ 139041 w 5312175"/>
              <a:gd name="connsiteY1" fmla="*/ 0 h 834228"/>
              <a:gd name="connsiteX2" fmla="*/ 5173134 w 5312175"/>
              <a:gd name="connsiteY2" fmla="*/ 0 h 834228"/>
              <a:gd name="connsiteX3" fmla="*/ 5312175 w 5312175"/>
              <a:gd name="connsiteY3" fmla="*/ 139041 h 834228"/>
              <a:gd name="connsiteX4" fmla="*/ 5312175 w 5312175"/>
              <a:gd name="connsiteY4" fmla="*/ 695187 h 834228"/>
              <a:gd name="connsiteX5" fmla="*/ 5173134 w 5312175"/>
              <a:gd name="connsiteY5" fmla="*/ 834228 h 834228"/>
              <a:gd name="connsiteX6" fmla="*/ 139041 w 5312175"/>
              <a:gd name="connsiteY6" fmla="*/ 834228 h 834228"/>
              <a:gd name="connsiteX7" fmla="*/ 0 w 5312175"/>
              <a:gd name="connsiteY7" fmla="*/ 695187 h 834228"/>
              <a:gd name="connsiteX8" fmla="*/ 0 w 5312175"/>
              <a:gd name="connsiteY8" fmla="*/ 139041 h 83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12175" h="834228">
                <a:moveTo>
                  <a:pt x="0" y="139041"/>
                </a:moveTo>
                <a:cubicBezTo>
                  <a:pt x="0" y="62251"/>
                  <a:pt x="62251" y="0"/>
                  <a:pt x="139041" y="0"/>
                </a:cubicBezTo>
                <a:lnTo>
                  <a:pt x="5173134" y="0"/>
                </a:lnTo>
                <a:cubicBezTo>
                  <a:pt x="5249924" y="0"/>
                  <a:pt x="5312175" y="62251"/>
                  <a:pt x="5312175" y="139041"/>
                </a:cubicBezTo>
                <a:lnTo>
                  <a:pt x="5312175" y="695187"/>
                </a:lnTo>
                <a:cubicBezTo>
                  <a:pt x="5312175" y="771977"/>
                  <a:pt x="5249924" y="834228"/>
                  <a:pt x="5173134" y="834228"/>
                </a:cubicBezTo>
                <a:lnTo>
                  <a:pt x="139041" y="834228"/>
                </a:lnTo>
                <a:cubicBezTo>
                  <a:pt x="62251" y="834228"/>
                  <a:pt x="0" y="771977"/>
                  <a:pt x="0" y="695187"/>
                </a:cubicBezTo>
                <a:lnTo>
                  <a:pt x="0" y="1390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734" tIns="120734" rIns="120734" bIns="120734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From EU data centers required a special status</a:t>
            </a:r>
            <a:endParaRPr lang="it-IT" sz="2400" kern="1200" dirty="0"/>
          </a:p>
        </p:txBody>
      </p:sp>
      <p:sp>
        <p:nvSpPr>
          <p:cNvPr id="8" name="Figura a mano libera 7"/>
          <p:cNvSpPr/>
          <p:nvPr/>
        </p:nvSpPr>
        <p:spPr>
          <a:xfrm>
            <a:off x="628650" y="2286000"/>
            <a:ext cx="5312175" cy="834228"/>
          </a:xfrm>
          <a:custGeom>
            <a:avLst/>
            <a:gdLst>
              <a:gd name="connsiteX0" fmla="*/ 0 w 5312175"/>
              <a:gd name="connsiteY0" fmla="*/ 139041 h 834228"/>
              <a:gd name="connsiteX1" fmla="*/ 139041 w 5312175"/>
              <a:gd name="connsiteY1" fmla="*/ 0 h 834228"/>
              <a:gd name="connsiteX2" fmla="*/ 5173134 w 5312175"/>
              <a:gd name="connsiteY2" fmla="*/ 0 h 834228"/>
              <a:gd name="connsiteX3" fmla="*/ 5312175 w 5312175"/>
              <a:gd name="connsiteY3" fmla="*/ 139041 h 834228"/>
              <a:gd name="connsiteX4" fmla="*/ 5312175 w 5312175"/>
              <a:gd name="connsiteY4" fmla="*/ 695187 h 834228"/>
              <a:gd name="connsiteX5" fmla="*/ 5173134 w 5312175"/>
              <a:gd name="connsiteY5" fmla="*/ 834228 h 834228"/>
              <a:gd name="connsiteX6" fmla="*/ 139041 w 5312175"/>
              <a:gd name="connsiteY6" fmla="*/ 834228 h 834228"/>
              <a:gd name="connsiteX7" fmla="*/ 0 w 5312175"/>
              <a:gd name="connsiteY7" fmla="*/ 695187 h 834228"/>
              <a:gd name="connsiteX8" fmla="*/ 0 w 5312175"/>
              <a:gd name="connsiteY8" fmla="*/ 139041 h 83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12175" h="834228">
                <a:moveTo>
                  <a:pt x="0" y="139041"/>
                </a:moveTo>
                <a:cubicBezTo>
                  <a:pt x="0" y="62251"/>
                  <a:pt x="62251" y="0"/>
                  <a:pt x="139041" y="0"/>
                </a:cubicBezTo>
                <a:lnTo>
                  <a:pt x="5173134" y="0"/>
                </a:lnTo>
                <a:cubicBezTo>
                  <a:pt x="5249924" y="0"/>
                  <a:pt x="5312175" y="62251"/>
                  <a:pt x="5312175" y="139041"/>
                </a:cubicBezTo>
                <a:lnTo>
                  <a:pt x="5312175" y="695187"/>
                </a:lnTo>
                <a:cubicBezTo>
                  <a:pt x="5312175" y="771977"/>
                  <a:pt x="5249924" y="834228"/>
                  <a:pt x="5173134" y="834228"/>
                </a:cubicBezTo>
                <a:lnTo>
                  <a:pt x="139041" y="834228"/>
                </a:lnTo>
                <a:cubicBezTo>
                  <a:pt x="62251" y="834228"/>
                  <a:pt x="0" y="771977"/>
                  <a:pt x="0" y="695187"/>
                </a:cubicBezTo>
                <a:lnTo>
                  <a:pt x="0" y="1390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734" tIns="120734" rIns="120734" bIns="120734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Presently c</a:t>
            </a:r>
            <a:r>
              <a:rPr lang="en-US" sz="2400" kern="1200" dirty="0" smtClean="0"/>
              <a:t>onfirmed data centers:</a:t>
            </a:r>
            <a:endParaRPr lang="it-IT" sz="2400" kern="1200" dirty="0"/>
          </a:p>
        </p:txBody>
      </p:sp>
      <p:graphicFrame>
        <p:nvGraphicFramePr>
          <p:cNvPr id="12" name="Diagramma 11"/>
          <p:cNvGraphicFramePr/>
          <p:nvPr>
            <p:extLst>
              <p:ext uri="{D42A27DB-BD31-4B8C-83A1-F6EECF244321}">
                <p14:modId xmlns:p14="http://schemas.microsoft.com/office/powerpoint/2010/main" val="858267748"/>
              </p:ext>
            </p:extLst>
          </p:nvPr>
        </p:nvGraphicFramePr>
        <p:xfrm>
          <a:off x="838200" y="3120228"/>
          <a:ext cx="4191000" cy="237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73" y="1973262"/>
            <a:ext cx="3203175" cy="31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Graphic spid="12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RELEASE_DATE" val="2013.07.10"/>
  <p:tag name="AS_VERSION" val="7.5.1.0"/>
  <p:tag name="AS_TITLE" val="Aspose.Slides for Java"/>
</p:tagLst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2222</TotalTime>
  <Words>543</Words>
  <Application>Microsoft Office PowerPoint</Application>
  <PresentationFormat>Presentazione su schermo (4:3)</PresentationFormat>
  <Paragraphs>297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Helvetica Neue</vt:lpstr>
      <vt:lpstr>Noto Sans Regular</vt:lpstr>
      <vt:lpstr>Times New Roman</vt:lpstr>
      <vt:lpstr>Office Theme</vt:lpstr>
      <vt:lpstr>Status of distributed computing infrastructure</vt:lpstr>
      <vt:lpstr>Partners</vt:lpstr>
      <vt:lpstr>Distributed computing design elements</vt:lpstr>
      <vt:lpstr>Network</vt:lpstr>
      <vt:lpstr>Data</vt:lpstr>
      <vt:lpstr>Presentazione standard di PowerPoint</vt:lpstr>
      <vt:lpstr>Base design</vt:lpstr>
      <vt:lpstr>Status of Distributed computing</vt:lpstr>
      <vt:lpstr>Data centers</vt:lpstr>
      <vt:lpstr>Now to Xiaomei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computing</dc:title>
  <dc:creator>Giuseppe Andronico</dc:creator>
  <cp:lastModifiedBy>Giuseppe Andronico</cp:lastModifiedBy>
  <cp:revision>73</cp:revision>
  <dcterms:created xsi:type="dcterms:W3CDTF">2018-07-23T01:28:03Z</dcterms:created>
  <dcterms:modified xsi:type="dcterms:W3CDTF">2019-07-24T08:46:12Z</dcterms:modified>
</cp:coreProperties>
</file>