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475" r:id="rId3"/>
    <p:sldId id="478" r:id="rId4"/>
    <p:sldId id="496" r:id="rId5"/>
    <p:sldId id="481" r:id="rId6"/>
    <p:sldId id="454" r:id="rId7"/>
    <p:sldId id="464" r:id="rId8"/>
    <p:sldId id="482" r:id="rId9"/>
    <p:sldId id="463" r:id="rId10"/>
    <p:sldId id="480" r:id="rId11"/>
    <p:sldId id="479" r:id="rId12"/>
    <p:sldId id="491" r:id="rId13"/>
    <p:sldId id="483" r:id="rId14"/>
    <p:sldId id="493" r:id="rId15"/>
    <p:sldId id="492" r:id="rId16"/>
    <p:sldId id="494" r:id="rId17"/>
    <p:sldId id="486" r:id="rId18"/>
    <p:sldId id="489" r:id="rId19"/>
    <p:sldId id="484" r:id="rId20"/>
    <p:sldId id="490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ngxm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A08F"/>
    <a:srgbClr val="DD9C91"/>
    <a:srgbClr val="FFCC00"/>
    <a:srgbClr val="FFFFFF"/>
    <a:srgbClr val="B8E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5" autoAdjust="0"/>
  </p:normalViewPr>
  <p:slideViewPr>
    <p:cSldViewPr>
      <p:cViewPr>
        <p:scale>
          <a:sx n="62" d="100"/>
          <a:sy n="62" d="100"/>
        </p:scale>
        <p:origin x="-3012" y="-15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17E7A731-8D59-46EE-B5D3-F139757FEA7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0DE93734-D9E0-4188-B8F2-C0AF5133C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60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DB0A535B-618E-4247-9FC4-8227D3C070C1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824" tIns="45912" rIns="91824" bIns="459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86D6B142-7E7C-466E-A7A5-93D63DDF6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2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B142-7E7C-466E-A7A5-93D63DDF6F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1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B142-7E7C-466E-A7A5-93D63DDF6F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17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6B142-7E7C-466E-A7A5-93D63DDF6F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4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  <a:effec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7944" y="6448251"/>
            <a:ext cx="1512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smtClean="0"/>
              <a:t>4th June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448251"/>
            <a:ext cx="266429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en-US" sz="1100" smtClean="0"/>
              <a:t>BESIII Collaboration Meeting, IHEP</a:t>
            </a:r>
            <a:endParaRPr lang="en-US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6" y="6448251"/>
            <a:ext cx="37038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09CEB3EB-F4F2-46F4-8867-D3C68411A9A0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4067944" y="6448251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 September 2011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67544" y="6448251"/>
            <a:ext cx="2016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BESIII Phys/SW Workshop, PKU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316416" y="64482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EB3EB-F4F2-46F4-8867-D3C68411A9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4th June 2014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r>
              <a:rPr kumimoji="0" lang="en-US" sz="1100" smtClean="0">
                <a:solidFill>
                  <a:schemeClr val="tx2"/>
                </a:solidFill>
              </a:rPr>
              <a:t>BESIII Collaboration Meeting, IHEP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irac-code.ihep.ac.cn/juno/install/installJUNODIRAC.sh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irac-code.ihep.ac.cn/juno/install/examples.tgz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unodatacenter@maillist.ihep.ac.c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voms.ihep.ac.cn:8443/voms/jun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cgvoms02.jinr.ru:8443/voms/juno/configuration/configuration.ac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unzh@ihep.ac.cn" TargetMode="External"/><Relationship Id="rId2" Type="http://schemas.openxmlformats.org/officeDocument/2006/relationships/hyperlink" Target="http://netdash.ihep.ac.cn/maddash-webu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Status of JUNO distributed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296144"/>
          </a:xfrm>
        </p:spPr>
        <p:txBody>
          <a:bodyPr>
            <a:normAutofit lnSpcReduction="10000"/>
          </a:bodyPr>
          <a:lstStyle/>
          <a:p>
            <a:r>
              <a:rPr lang="en-GB" sz="2400" dirty="0" err="1" smtClean="0"/>
              <a:t>Xiaomei</a:t>
            </a:r>
            <a:r>
              <a:rPr lang="en-GB" sz="2400" dirty="0" smtClean="0"/>
              <a:t> Zhang Giuseppe </a:t>
            </a:r>
            <a:r>
              <a:rPr lang="en-GB" sz="2400" dirty="0" err="1" smtClean="0"/>
              <a:t>Andronico</a:t>
            </a:r>
            <a:endParaRPr lang="en-GB" sz="2400" dirty="0" smtClean="0"/>
          </a:p>
          <a:p>
            <a:r>
              <a:rPr lang="en-GB" sz="2400" dirty="0" smtClean="0"/>
              <a:t>14th JUNO collaboration meeting</a:t>
            </a:r>
          </a:p>
          <a:p>
            <a:r>
              <a:rPr lang="en-GB" sz="2400" dirty="0" smtClean="0"/>
              <a:t>2019.7.25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08"/>
    </mc:Choice>
    <mc:Fallback xmlns="">
      <p:transition spd="slow" advTm="2210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Network and </a:t>
            </a:r>
            <a:r>
              <a:rPr lang="en-US" altLang="zh-CN" dirty="0" err="1" smtClean="0"/>
              <a:t>perfsonar</a:t>
            </a:r>
            <a:r>
              <a:rPr lang="en-US" altLang="zh-CN" dirty="0" smtClean="0"/>
              <a:t> monitoring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34733"/>
            <a:ext cx="8229600" cy="219840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A global view of network status distinguished with colors</a:t>
            </a:r>
          </a:p>
          <a:p>
            <a:pPr lvl="1"/>
            <a:r>
              <a:rPr lang="en-US" altLang="zh-CN" dirty="0" smtClean="0"/>
              <a:t>Four parts: IPv4,IPv6, bandwidth, package loss and latency</a:t>
            </a:r>
          </a:p>
          <a:p>
            <a:r>
              <a:rPr lang="en-US" altLang="zh-CN" dirty="0" smtClean="0"/>
              <a:t>Next step is to integrate monitoring </a:t>
            </a:r>
            <a:r>
              <a:rPr lang="en-US" altLang="zh-CN" dirty="0" smtClean="0"/>
              <a:t>to</a:t>
            </a:r>
            <a:r>
              <a:rPr lang="en-US" altLang="zh-CN" dirty="0" smtClean="0"/>
              <a:t> DIRAC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10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17032"/>
            <a:ext cx="3158777" cy="254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33408"/>
            <a:ext cx="3168352" cy="2561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97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JUNO job </a:t>
            </a:r>
            <a:r>
              <a:rPr lang="en-US" altLang="zh-CN" dirty="0" err="1" smtClean="0"/>
              <a:t>env</a:t>
            </a:r>
            <a:r>
              <a:rPr lang="en-US" altLang="zh-CN" dirty="0" smtClean="0"/>
              <a:t>  set-up</a:t>
            </a:r>
            <a:r>
              <a:rPr lang="en-US" altLang="zh-CN" dirty="0"/>
              <a:t> </a:t>
            </a:r>
            <a:r>
              <a:rPr lang="en-US" altLang="zh-CN" dirty="0" smtClean="0"/>
              <a:t>for sites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OS </a:t>
            </a:r>
            <a:r>
              <a:rPr lang="en-US" altLang="zh-CN" dirty="0" err="1" smtClean="0"/>
              <a:t>env</a:t>
            </a:r>
            <a:r>
              <a:rPr lang="en-US" altLang="zh-CN" dirty="0" smtClean="0"/>
              <a:t> provided by sites are different for JUNO jobs to run</a:t>
            </a:r>
          </a:p>
          <a:p>
            <a:pPr lvl="1"/>
            <a:r>
              <a:rPr lang="en-US" altLang="zh-CN" dirty="0" smtClean="0"/>
              <a:t>SL6, SL7, with minor version……</a:t>
            </a:r>
            <a:endParaRPr lang="en-US" altLang="zh-CN" dirty="0" smtClean="0"/>
          </a:p>
          <a:p>
            <a:r>
              <a:rPr lang="en-US" altLang="zh-CN" dirty="0" smtClean="0"/>
              <a:t>Two </a:t>
            </a:r>
            <a:r>
              <a:rPr lang="en-US" altLang="zh-CN" dirty="0" smtClean="0"/>
              <a:t>measures </a:t>
            </a:r>
            <a:r>
              <a:rPr lang="en-US" altLang="zh-CN" dirty="0" smtClean="0"/>
              <a:t>have been taken </a:t>
            </a:r>
            <a:r>
              <a:rPr lang="en-US" altLang="zh-CN" dirty="0" smtClean="0"/>
              <a:t>to make sure the consistency of running </a:t>
            </a:r>
            <a:r>
              <a:rPr lang="en-US" altLang="zh-CN" dirty="0" err="1" smtClean="0"/>
              <a:t>env</a:t>
            </a:r>
            <a:r>
              <a:rPr lang="en-US" altLang="zh-CN" dirty="0" smtClean="0"/>
              <a:t> for JUNO 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Singularity</a:t>
            </a:r>
            <a:r>
              <a:rPr lang="en-US" altLang="zh-CN" dirty="0" smtClean="0"/>
              <a:t> provides a unique OS for grid and cluster sites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Common libraries are </a:t>
            </a:r>
            <a:r>
              <a:rPr lang="en-US" altLang="zh-CN" dirty="0" smtClean="0"/>
              <a:t>added </a:t>
            </a:r>
            <a:r>
              <a:rPr lang="en-US" altLang="zh-CN" dirty="0" smtClean="0"/>
              <a:t>to </a:t>
            </a:r>
            <a:r>
              <a:rPr lang="en-US" altLang="zh-CN" dirty="0" smtClean="0"/>
              <a:t>the CVMFS to avoid </a:t>
            </a:r>
            <a:r>
              <a:rPr lang="en-US" altLang="zh-CN" dirty="0" smtClean="0"/>
              <a:t>missing basic libraries in sites</a:t>
            </a:r>
          </a:p>
          <a:p>
            <a:pPr lvl="2"/>
            <a:r>
              <a:rPr lang="en-US" altLang="zh-CN" dirty="0"/>
              <a:t>/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/juno.ihep.ac.cn/sl6_amd64_gcc44/common/lib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99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JUNO jobs tests in sites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076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JUNO jobs are running well in all the current </a:t>
            </a:r>
            <a:r>
              <a:rPr lang="en-US" altLang="zh-CN" dirty="0" smtClean="0"/>
              <a:t>sites</a:t>
            </a:r>
          </a:p>
          <a:p>
            <a:pPr lvl="1"/>
            <a:r>
              <a:rPr lang="en-US" altLang="zh-CN" dirty="0" smtClean="0"/>
              <a:t>About 1000 JUNO MC simulation jobs are done in sites, 96% success rate</a:t>
            </a:r>
          </a:p>
          <a:p>
            <a:pPr lvl="1"/>
            <a:r>
              <a:rPr lang="en-US" altLang="zh-CN" dirty="0" smtClean="0"/>
              <a:t>Use JUNO positron MC simulation as an example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12</a:t>
            </a:fld>
            <a:endParaRPr lang="en-US" dirty="0"/>
          </a:p>
        </p:txBody>
      </p:sp>
      <p:sp>
        <p:nvSpPr>
          <p:cNvPr id="5" name="AutoShape 2" descr="https://prod-dirac.ihep.ac.cn/DIRAC/s:CAS_Production/g:dirac_admin/Accounting/getPlotImg?file=Z:eNptjUsKwkAQBa-SIxj_6Z0gCoIiqGsZM8_QIU6H6R5QT-_oStBtvaKe1znVEvySa_Na0UkR11FS36WK2hTknDJBtpo35dB0Wk5pxcF1Ww4SD-YsK9AZIfgj3_D0xsNBWYFn4GleKsLdolvERv136V9IywFF9BJt527Q4YT2jKLvxAq5FrijTgZftHLR3FVz0X4-x3i_2KPHpzGijVzwAtjtVjw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264" y="3186688"/>
            <a:ext cx="4130040" cy="309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140968"/>
            <a:ext cx="4251960" cy="318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62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File catalogue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73630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Replicate </a:t>
            </a:r>
            <a:r>
              <a:rPr lang="en-US" altLang="zh-CN" dirty="0"/>
              <a:t>catalogue </a:t>
            </a:r>
            <a:r>
              <a:rPr lang="en-US" altLang="zh-CN" dirty="0" smtClean="0"/>
              <a:t>has been set up  to provide a global view of data in distributed environment</a:t>
            </a:r>
            <a:endParaRPr lang="zh-CN" altLang="en-US" dirty="0"/>
          </a:p>
          <a:p>
            <a:r>
              <a:rPr lang="en-US" altLang="zh-CN" dirty="0" smtClean="0"/>
              <a:t>Metadata catalogue is used to define datasets </a:t>
            </a:r>
          </a:p>
          <a:p>
            <a:r>
              <a:rPr lang="en-US" altLang="zh-CN" dirty="0"/>
              <a:t>A</a:t>
            </a:r>
            <a:r>
              <a:rPr lang="en-US" altLang="zh-CN" dirty="0" smtClean="0"/>
              <a:t>reas are separated for official data and user data  in the catalogue </a:t>
            </a:r>
          </a:p>
          <a:p>
            <a:pPr lvl="1"/>
            <a:r>
              <a:rPr lang="en-US" altLang="zh-CN" dirty="0" smtClean="0"/>
              <a:t>Owned by </a:t>
            </a:r>
            <a:r>
              <a:rPr lang="en-US" altLang="zh-CN" dirty="0" err="1" smtClean="0"/>
              <a:t>Juno_production</a:t>
            </a:r>
            <a:r>
              <a:rPr lang="en-US" altLang="zh-CN" dirty="0" smtClean="0"/>
              <a:t> group for official data</a:t>
            </a:r>
          </a:p>
          <a:p>
            <a:pPr lvl="1"/>
            <a:r>
              <a:rPr lang="en-US" altLang="zh-CN" dirty="0" smtClean="0"/>
              <a:t>Owned by </a:t>
            </a:r>
            <a:r>
              <a:rPr lang="en-US" altLang="zh-CN" dirty="0" err="1" smtClean="0"/>
              <a:t>Juno_user</a:t>
            </a:r>
            <a:r>
              <a:rPr lang="en-US" altLang="zh-CN" dirty="0" smtClean="0"/>
              <a:t> group for user data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903649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529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on Data management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Export and share raw data of JUNO to collaborations with SE and File Catalogue</a:t>
            </a:r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 smtClean="0"/>
              <a:t>junofs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PmtCharacterization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container_data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Measurements_DAQ</a:t>
            </a:r>
            <a:r>
              <a:rPr lang="en-US" altLang="zh-CN" dirty="0" smtClean="0"/>
              <a:t>/ required by JINR group to replicate to JINR</a:t>
            </a:r>
          </a:p>
          <a:p>
            <a:pPr lvl="1"/>
            <a:r>
              <a:rPr lang="en-US" altLang="zh-CN" dirty="0" smtClean="0"/>
              <a:t>~11TB, &gt;800,000 files</a:t>
            </a:r>
          </a:p>
          <a:p>
            <a:r>
              <a:rPr lang="en-US" altLang="zh-CN" dirty="0" smtClean="0"/>
              <a:t>Tests case1:</a:t>
            </a:r>
          </a:p>
          <a:p>
            <a:pPr lvl="1"/>
            <a:r>
              <a:rPr lang="en-US" altLang="zh-CN" dirty="0" smtClean="0"/>
              <a:t>Mount the </a:t>
            </a:r>
            <a:r>
              <a:rPr lang="en-US" altLang="zh-CN" dirty="0" err="1" smtClean="0"/>
              <a:t>lustre</a:t>
            </a:r>
            <a:r>
              <a:rPr lang="en-US" altLang="zh-CN" dirty="0" smtClean="0"/>
              <a:t> directory </a:t>
            </a:r>
            <a:r>
              <a:rPr lang="en-US" altLang="zh-CN" dirty="0"/>
              <a:t>/</a:t>
            </a:r>
            <a:r>
              <a:rPr lang="en-US" altLang="zh-CN" dirty="0" err="1" smtClean="0"/>
              <a:t>junofs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PmtCharacterization</a:t>
            </a:r>
            <a:r>
              <a:rPr lang="en-US" altLang="zh-CN" dirty="0" smtClean="0"/>
              <a:t>  to our </a:t>
            </a:r>
            <a:r>
              <a:rPr lang="en-US" altLang="zh-CN" dirty="0" err="1" smtClean="0"/>
              <a:t>StoRM</a:t>
            </a:r>
            <a:r>
              <a:rPr lang="en-US" altLang="zh-CN" dirty="0" smtClean="0"/>
              <a:t> SE as a backend </a:t>
            </a:r>
          </a:p>
          <a:p>
            <a:pPr lvl="1"/>
            <a:r>
              <a:rPr lang="en-US" altLang="zh-CN" dirty="0" smtClean="0"/>
              <a:t>With SRM, you can download  raw data anywhere with grid UI and cert srm</a:t>
            </a:r>
            <a:r>
              <a:rPr lang="en-US" altLang="zh-CN" dirty="0"/>
              <a:t>://</a:t>
            </a:r>
            <a:r>
              <a:rPr lang="en-US" altLang="zh-CN" dirty="0" smtClean="0"/>
              <a:t>storm.ihep.ac.cn:8444/juno/lustre/junofs/PmtCharacterization/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32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on Data management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230425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Test case2:</a:t>
            </a:r>
          </a:p>
          <a:p>
            <a:pPr lvl="1"/>
            <a:r>
              <a:rPr lang="en-US" altLang="zh-CN" dirty="0" smtClean="0"/>
              <a:t>Register data into File Catalogue </a:t>
            </a:r>
          </a:p>
          <a:p>
            <a:r>
              <a:rPr lang="en-US" altLang="zh-CN" dirty="0" smtClean="0"/>
              <a:t>Test case3:</a:t>
            </a:r>
          </a:p>
          <a:p>
            <a:pPr lvl="1"/>
            <a:r>
              <a:rPr lang="en-US" altLang="zh-CN" dirty="0" smtClean="0"/>
              <a:t>Data replicas can be tracked with LFN after transfers</a:t>
            </a:r>
          </a:p>
          <a:p>
            <a:pPr lvl="1"/>
            <a:r>
              <a:rPr lang="en-US" altLang="zh-CN" dirty="0" smtClean="0"/>
              <a:t>You can get data with LFN wherever data is located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645024"/>
            <a:ext cx="8740080" cy="250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866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on Data management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304255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Test case4: </a:t>
            </a:r>
          </a:p>
          <a:p>
            <a:pPr lvl="1"/>
            <a:r>
              <a:rPr lang="en-US" altLang="zh-CN" dirty="0" smtClean="0"/>
              <a:t>All the output data of user jobs can be registered into File Catalogue</a:t>
            </a:r>
          </a:p>
          <a:p>
            <a:pPr lvl="2"/>
            <a:r>
              <a:rPr lang="en-US" altLang="zh-CN" dirty="0" smtClean="0"/>
              <a:t>Default directory: </a:t>
            </a:r>
            <a:r>
              <a:rPr lang="en-US" altLang="zh-CN" dirty="0"/>
              <a:t>/</a:t>
            </a:r>
            <a:r>
              <a:rPr lang="en-US" altLang="zh-CN" dirty="0" err="1"/>
              <a:t>juno</a:t>
            </a:r>
            <a:r>
              <a:rPr lang="en-US" altLang="zh-CN" dirty="0"/>
              <a:t>/user</a:t>
            </a:r>
            <a:r>
              <a:rPr lang="en-US" altLang="zh-CN" dirty="0" smtClean="0"/>
              <a:t>/</a:t>
            </a:r>
          </a:p>
          <a:p>
            <a:pPr lvl="1"/>
            <a:r>
              <a:rPr lang="en-US" altLang="zh-CN" dirty="0" smtClean="0"/>
              <a:t>The output data of test jobs have been successfully written to SE and also been registered in File Catalogue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16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17032"/>
            <a:ext cx="5466184" cy="2589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903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How to use JUNO distributed computing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Set up JUNO DIRAC </a:t>
            </a:r>
            <a:r>
              <a:rPr lang="en-US" altLang="zh-CN" dirty="0" err="1"/>
              <a:t>env</a:t>
            </a:r>
            <a:r>
              <a:rPr lang="en-US" altLang="zh-CN" dirty="0"/>
              <a:t> first</a:t>
            </a:r>
          </a:p>
          <a:p>
            <a:pPr lvl="1"/>
            <a:r>
              <a:rPr lang="en-US" altLang="zh-CN" dirty="0"/>
              <a:t>CVMFS client (available in </a:t>
            </a:r>
            <a:r>
              <a:rPr lang="en-US" altLang="zh-CN" dirty="0" err="1"/>
              <a:t>lxslc</a:t>
            </a:r>
            <a:r>
              <a:rPr lang="en-US" altLang="zh-CN" dirty="0"/>
              <a:t>): </a:t>
            </a:r>
          </a:p>
          <a:p>
            <a:pPr marL="457200" lvl="1" indent="0">
              <a:buNone/>
            </a:pPr>
            <a:r>
              <a:rPr lang="en-US" altLang="zh-CN" dirty="0"/>
              <a:t>Source /</a:t>
            </a:r>
            <a:r>
              <a:rPr lang="en-US" altLang="zh-CN" dirty="0" err="1"/>
              <a:t>cvmfs</a:t>
            </a:r>
            <a:r>
              <a:rPr lang="en-US" altLang="zh-CN" dirty="0"/>
              <a:t>/dcomputing.ihep.ac.cn/</a:t>
            </a:r>
            <a:r>
              <a:rPr lang="en-US" altLang="zh-CN" dirty="0" err="1"/>
              <a:t>dirac</a:t>
            </a:r>
            <a:r>
              <a:rPr lang="en-US" altLang="zh-CN" dirty="0"/>
              <a:t>/</a:t>
            </a:r>
            <a:r>
              <a:rPr lang="en-US" altLang="zh-CN" dirty="0" err="1"/>
              <a:t>DIRAC_Client</a:t>
            </a:r>
            <a:r>
              <a:rPr lang="en-US" altLang="zh-CN" dirty="0"/>
              <a:t>/v0r18/</a:t>
            </a:r>
            <a:r>
              <a:rPr lang="en-US" altLang="zh-CN" dirty="0" err="1"/>
              <a:t>bashrc</a:t>
            </a:r>
            <a:endParaRPr lang="en-US" altLang="zh-CN" dirty="0"/>
          </a:p>
          <a:p>
            <a:pPr lvl="1"/>
            <a:r>
              <a:rPr lang="en-US" altLang="zh-CN" dirty="0" smtClean="0"/>
              <a:t>Install your own client: </a:t>
            </a:r>
            <a:r>
              <a:rPr lang="en-US" altLang="zh-CN" dirty="0">
                <a:hlinkClick r:id="rId2"/>
              </a:rPr>
              <a:t>http://dirac-code.ihep.ac.cn/juno/install/installJUNODIRAC.sh</a:t>
            </a:r>
            <a:endParaRPr lang="en-US" altLang="zh-CN" dirty="0"/>
          </a:p>
          <a:p>
            <a:r>
              <a:rPr lang="en-US" altLang="zh-CN" dirty="0" smtClean="0"/>
              <a:t>Two ways </a:t>
            </a:r>
          </a:p>
          <a:p>
            <a:pPr lvl="1"/>
            <a:r>
              <a:rPr lang="en-US" altLang="zh-CN" dirty="0" smtClean="0"/>
              <a:t>Command line: submit jobs and manage data</a:t>
            </a:r>
            <a:r>
              <a:rPr lang="en-US" altLang="zh-CN" dirty="0" smtClean="0"/>
              <a:t>, check status of site, jobs and data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Web portal: check status of site, jobs and data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08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submit a JUNO job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Single job submission</a:t>
            </a:r>
          </a:p>
          <a:p>
            <a:pPr lvl="1"/>
            <a:r>
              <a:rPr lang="en-US" altLang="zh-CN" dirty="0" smtClean="0"/>
              <a:t>You can use DIRAC command line or API</a:t>
            </a:r>
            <a:endParaRPr lang="en-US" altLang="zh-CN" dirty="0" smtClean="0">
              <a:hlinkClick r:id="rId2"/>
            </a:endParaRPr>
          </a:p>
          <a:p>
            <a:pPr lvl="1"/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://dirac-code.ihep.ac.cn/juno/install/examples.tgz</a:t>
            </a:r>
            <a:endParaRPr lang="en-US" altLang="zh-CN" dirty="0" smtClean="0"/>
          </a:p>
          <a:p>
            <a:r>
              <a:rPr lang="en-US" altLang="zh-CN" dirty="0" smtClean="0"/>
              <a:t>Single Juno job submission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An example: /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/dcomputing.ihep.ac.cn/</a:t>
            </a:r>
            <a:r>
              <a:rPr lang="en-US" altLang="zh-CN" dirty="0" err="1" smtClean="0"/>
              <a:t>dirac</a:t>
            </a:r>
            <a:r>
              <a:rPr lang="en-US" altLang="zh-CN" dirty="0" smtClean="0"/>
              <a:t>/IHEPDIRAC/Examples/</a:t>
            </a:r>
            <a:r>
              <a:rPr lang="en-US" altLang="zh-CN" dirty="0" err="1" smtClean="0"/>
              <a:t>juno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detsim</a:t>
            </a:r>
            <a:endParaRPr lang="en-US" altLang="zh-CN" dirty="0"/>
          </a:p>
          <a:p>
            <a:pPr lvl="1"/>
            <a:r>
              <a:rPr lang="en-US" altLang="zh-CN" dirty="0" smtClean="0"/>
              <a:t>More details </a:t>
            </a:r>
            <a:r>
              <a:rPr lang="en-US" altLang="zh-CN" dirty="0"/>
              <a:t>seen </a:t>
            </a:r>
            <a:r>
              <a:rPr lang="en-US" altLang="zh-CN" dirty="0" smtClean="0"/>
              <a:t>in Joao’s talk on ”How </a:t>
            </a:r>
            <a:r>
              <a:rPr lang="en-US" altLang="zh-CN" dirty="0"/>
              <a:t>to use DIRAC to submit jobs from user's point of </a:t>
            </a:r>
            <a:r>
              <a:rPr lang="en-US" altLang="zh-CN" dirty="0" smtClean="0"/>
              <a:t>view”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75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submit a JUNO job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Massive user jobs submission </a:t>
            </a:r>
            <a:endParaRPr lang="en-US" altLang="zh-CN" dirty="0"/>
          </a:p>
          <a:p>
            <a:pPr lvl="1"/>
            <a:r>
              <a:rPr lang="en-US" altLang="zh-CN" dirty="0" smtClean="0"/>
              <a:t>Normally users need to submit and manage a bunch of jobs (tasks)</a:t>
            </a:r>
          </a:p>
          <a:p>
            <a:pPr lvl="1"/>
            <a:r>
              <a:rPr lang="en-US" altLang="zh-CN" dirty="0" smtClean="0"/>
              <a:t>To ease usage of grid and massive job management, tool is being developed and tested</a:t>
            </a:r>
          </a:p>
          <a:p>
            <a:pPr lvl="2"/>
            <a:r>
              <a:rPr lang="en-US" altLang="zh-CN" dirty="0"/>
              <a:t>P</a:t>
            </a:r>
            <a:r>
              <a:rPr lang="en-US" altLang="zh-CN" dirty="0" smtClean="0"/>
              <a:t>lan </a:t>
            </a:r>
            <a:r>
              <a:rPr lang="en-US" altLang="zh-CN" dirty="0"/>
              <a:t>to release before next collaboration meeting</a:t>
            </a:r>
          </a:p>
          <a:p>
            <a:pPr lvl="1"/>
            <a:r>
              <a:rPr lang="en-US" altLang="zh-CN" dirty="0" smtClean="0"/>
              <a:t>This tool will take care of the whole jobs life cycle automatically</a:t>
            </a:r>
          </a:p>
          <a:p>
            <a:pPr lvl="2"/>
            <a:r>
              <a:rPr lang="en-US" altLang="zh-CN" dirty="0" smtClean="0"/>
              <a:t>Create, Split,  Submit, Run, Output data Transfer back and Register, Status check, Resubmit……</a:t>
            </a:r>
          </a:p>
          <a:p>
            <a:r>
              <a:rPr lang="en-US" altLang="zh-CN" dirty="0"/>
              <a:t>Massive production jobs submission – Juno production system</a:t>
            </a:r>
          </a:p>
          <a:p>
            <a:pPr lvl="1"/>
            <a:r>
              <a:rPr lang="en-US" altLang="zh-CN" dirty="0"/>
              <a:t>In design </a:t>
            </a:r>
            <a:r>
              <a:rPr lang="en-US" altLang="zh-CN" dirty="0" smtClean="0"/>
              <a:t>and under development</a:t>
            </a:r>
          </a:p>
          <a:p>
            <a:pPr lvl="1"/>
            <a:r>
              <a:rPr lang="en-US" altLang="zh-CN" dirty="0" smtClean="0"/>
              <a:t>Some details in “Bulk transfer in JUNO production system”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2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Task force</a:t>
            </a:r>
            <a:r>
              <a:rPr lang="en-US" altLang="zh-CN" dirty="0" smtClean="0"/>
              <a:t> </a:t>
            </a:r>
            <a:r>
              <a:rPr lang="en-US" altLang="zh-CN" dirty="0" smtClean="0"/>
              <a:t>and data center meetings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Task force for distributed computing has been set up since last collaboration meeting</a:t>
            </a:r>
            <a:endParaRPr lang="en-US" altLang="zh-CN" dirty="0"/>
          </a:p>
          <a:p>
            <a:pPr lvl="1"/>
            <a:r>
              <a:rPr lang="en-US" altLang="zh-CN" dirty="0" smtClean="0"/>
              <a:t>Test and improve  services </a:t>
            </a:r>
            <a:r>
              <a:rPr lang="en-US" altLang="zh-CN" dirty="0"/>
              <a:t>and protocols </a:t>
            </a:r>
            <a:r>
              <a:rPr lang="en-US" altLang="zh-CN" dirty="0" smtClean="0"/>
              <a:t>in </a:t>
            </a:r>
            <a:r>
              <a:rPr lang="en-US" altLang="zh-CN" dirty="0"/>
              <a:t>distributed infrastructure</a:t>
            </a:r>
          </a:p>
          <a:p>
            <a:pPr lvl="1"/>
            <a:r>
              <a:rPr lang="en-US" altLang="zh-CN" dirty="0"/>
              <a:t>Look at the design to adjust where it is </a:t>
            </a:r>
            <a:r>
              <a:rPr lang="en-US" altLang="zh-CN" dirty="0" smtClean="0"/>
              <a:t>needed</a:t>
            </a:r>
            <a:endParaRPr lang="zh-CN" altLang="en-US" dirty="0"/>
          </a:p>
          <a:p>
            <a:r>
              <a:rPr lang="en-US" altLang="zh-CN" dirty="0" smtClean="0">
                <a:hlinkClick r:id="rId2"/>
              </a:rPr>
              <a:t>Junodatacenter@maillist.ihep.ac.cn</a:t>
            </a:r>
            <a:r>
              <a:rPr lang="en-US" altLang="zh-CN" dirty="0" smtClean="0"/>
              <a:t> </a:t>
            </a:r>
            <a:r>
              <a:rPr lang="en-US" altLang="zh-CN" dirty="0" smtClean="0"/>
              <a:t>is created</a:t>
            </a:r>
          </a:p>
          <a:p>
            <a:pPr lvl="1"/>
            <a:r>
              <a:rPr lang="en-US" altLang="zh-CN" dirty="0" smtClean="0"/>
              <a:t>About 20 people registered</a:t>
            </a:r>
          </a:p>
          <a:p>
            <a:pPr lvl="1"/>
            <a:r>
              <a:rPr lang="en-US" altLang="zh-CN" dirty="0" smtClean="0"/>
              <a:t>Contact: </a:t>
            </a:r>
            <a:r>
              <a:rPr lang="en-US" altLang="zh-CN" dirty="0" err="1" smtClean="0"/>
              <a:t>Xiaomei</a:t>
            </a:r>
            <a:r>
              <a:rPr lang="en-US" altLang="zh-CN" dirty="0" smtClean="0"/>
              <a:t> </a:t>
            </a:r>
            <a:r>
              <a:rPr lang="en-US" altLang="zh-CN" dirty="0"/>
              <a:t>Z</a:t>
            </a:r>
            <a:r>
              <a:rPr lang="en-US" altLang="zh-CN" dirty="0" smtClean="0"/>
              <a:t>hang </a:t>
            </a:r>
            <a:r>
              <a:rPr lang="en-US" altLang="zh-CN" dirty="0"/>
              <a:t>Giuseppe </a:t>
            </a:r>
            <a:r>
              <a:rPr lang="en-US" altLang="zh-CN" dirty="0" err="1" smtClean="0"/>
              <a:t>Andronico</a:t>
            </a:r>
            <a:endParaRPr lang="en-US" altLang="zh-CN" dirty="0" smtClean="0"/>
          </a:p>
          <a:p>
            <a:r>
              <a:rPr lang="en-US" altLang="zh-CN" dirty="0"/>
              <a:t>Juno data center computing meeting each month</a:t>
            </a:r>
          </a:p>
          <a:p>
            <a:pPr lvl="1"/>
            <a:r>
              <a:rPr lang="en-US" altLang="zh-CN" dirty="0"/>
              <a:t>S</a:t>
            </a:r>
            <a:r>
              <a:rPr lang="en-US" altLang="zh-CN" dirty="0" smtClean="0"/>
              <a:t>ection for </a:t>
            </a:r>
            <a:r>
              <a:rPr lang="en-US" altLang="zh-CN" b="1" dirty="0"/>
              <a:t>JUNO Data center computing meeting </a:t>
            </a:r>
            <a:r>
              <a:rPr lang="en-US" altLang="zh-CN" dirty="0" smtClean="0"/>
              <a:t>is created in </a:t>
            </a:r>
            <a:r>
              <a:rPr lang="en-US" altLang="zh-CN" dirty="0" err="1" smtClean="0"/>
              <a:t>Indico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54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Task force of data </a:t>
            </a:r>
            <a:r>
              <a:rPr lang="en-US" altLang="zh-CN" dirty="0" smtClean="0"/>
              <a:t>centers for JUNO distributed computing </a:t>
            </a:r>
            <a:r>
              <a:rPr lang="en-US" altLang="zh-CN" dirty="0"/>
              <a:t>has been set up</a:t>
            </a:r>
          </a:p>
          <a:p>
            <a:r>
              <a:rPr lang="en-US" altLang="zh-CN" dirty="0" smtClean="0"/>
              <a:t>A lot of progress have been made since last collaboration meeting</a:t>
            </a:r>
          </a:p>
          <a:p>
            <a:r>
              <a:rPr lang="en-US" altLang="zh-CN" dirty="0" smtClean="0"/>
              <a:t>Tests using JUNO MC jobs and raw data have been done </a:t>
            </a:r>
          </a:p>
          <a:p>
            <a:r>
              <a:rPr lang="en-US" altLang="zh-CN" dirty="0" smtClean="0"/>
              <a:t>The system is ready for users to try</a:t>
            </a:r>
          </a:p>
          <a:p>
            <a:r>
              <a:rPr lang="en-US" altLang="zh-CN" dirty="0" smtClean="0"/>
              <a:t>Massive user job submission tool and JUNO production system would be our next focus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Sites joined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8824" y="1161534"/>
            <a:ext cx="8229600" cy="277152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3600" dirty="0"/>
              <a:t>Six sites have already joined in distributed computing</a:t>
            </a:r>
          </a:p>
          <a:p>
            <a:pPr lvl="1"/>
            <a:r>
              <a:rPr lang="en-US" altLang="zh-CN" sz="3400" dirty="0" smtClean="0"/>
              <a:t>IN2P3, IHEP, JINR, </a:t>
            </a:r>
            <a:r>
              <a:rPr lang="en-US" altLang="zh-CN" sz="3400" dirty="0" err="1" smtClean="0"/>
              <a:t>Padovana</a:t>
            </a:r>
            <a:r>
              <a:rPr lang="en-US" altLang="zh-CN" sz="3400" dirty="0" smtClean="0"/>
              <a:t>, CNAF</a:t>
            </a:r>
          </a:p>
          <a:p>
            <a:pPr lvl="1"/>
            <a:r>
              <a:rPr lang="en-US" altLang="zh-CN" sz="3400" dirty="0" smtClean="0"/>
              <a:t>CE </a:t>
            </a:r>
            <a:r>
              <a:rPr lang="en-US" altLang="zh-CN" sz="3400" dirty="0" smtClean="0"/>
              <a:t>types: cloud, cluster, grid</a:t>
            </a:r>
          </a:p>
          <a:p>
            <a:pPr lvl="1"/>
            <a:r>
              <a:rPr lang="en-US" altLang="zh-CN" sz="3400" dirty="0" smtClean="0"/>
              <a:t>SE types: </a:t>
            </a:r>
            <a:r>
              <a:rPr lang="en-US" altLang="zh-CN" sz="3400" dirty="0" err="1" smtClean="0"/>
              <a:t>dCache</a:t>
            </a:r>
            <a:r>
              <a:rPr lang="en-US" altLang="zh-CN" sz="3400" dirty="0" smtClean="0"/>
              <a:t>, </a:t>
            </a:r>
            <a:r>
              <a:rPr lang="en-US" altLang="zh-CN" sz="3400" dirty="0" err="1" smtClean="0"/>
              <a:t>StoRM</a:t>
            </a:r>
            <a:endParaRPr lang="en-US" altLang="zh-CN" sz="3400" dirty="0" smtClean="0"/>
          </a:p>
          <a:p>
            <a:pPr lvl="1"/>
            <a:r>
              <a:rPr lang="en-US" altLang="zh-CN" sz="3400" dirty="0" smtClean="0"/>
              <a:t>MSU plans to join soon</a:t>
            </a:r>
          </a:p>
          <a:p>
            <a:r>
              <a:rPr lang="en-US" altLang="zh-CN" sz="3600" dirty="0" smtClean="0"/>
              <a:t>Total Resources joined: ~</a:t>
            </a:r>
            <a:r>
              <a:rPr lang="en-US" altLang="zh-CN" sz="3600" dirty="0"/>
              <a:t>600CPU cores</a:t>
            </a:r>
            <a:endParaRPr lang="zh-CN" altLang="en-US" sz="3600" dirty="0"/>
          </a:p>
          <a:p>
            <a:endParaRPr lang="en-US" altLang="zh-CN" sz="3800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5" y="3933056"/>
            <a:ext cx="9009733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8388424" y="3933056"/>
            <a:ext cx="762784" cy="2304256"/>
          </a:xfrm>
          <a:prstGeom prst="rect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>
            <a:stCxn id="5" idx="0"/>
          </p:cNvCxnSpPr>
          <p:nvPr/>
        </p:nvCxnSpPr>
        <p:spPr>
          <a:xfrm flipV="1">
            <a:off x="8769816" y="3429000"/>
            <a:ext cx="0" cy="5040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6356" y="2505670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Resources:</a:t>
            </a:r>
          </a:p>
          <a:p>
            <a:r>
              <a:rPr lang="en-US" altLang="zh-CN" b="1" dirty="0" smtClean="0"/>
              <a:t>~600CPU cores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87926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Sites </a:t>
            </a:r>
            <a:r>
              <a:rPr lang="en-US" altLang="zh-CN" dirty="0" smtClean="0"/>
              <a:t>monitoring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8824" y="1413562"/>
            <a:ext cx="8661648" cy="226746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3400" dirty="0"/>
              <a:t>Monitoring Dashboard </a:t>
            </a:r>
            <a:r>
              <a:rPr lang="en-US" altLang="zh-CN" sz="3400" dirty="0" smtClean="0"/>
              <a:t>has </a:t>
            </a:r>
            <a:r>
              <a:rPr lang="en-US" altLang="zh-CN" sz="3400" dirty="0" smtClean="0"/>
              <a:t>been developed and give a quick view of site status </a:t>
            </a:r>
          </a:p>
          <a:p>
            <a:pPr lvl="1"/>
            <a:r>
              <a:rPr lang="en-US" altLang="zh-CN" sz="2600" dirty="0"/>
              <a:t>A</a:t>
            </a:r>
            <a:r>
              <a:rPr lang="en-US" altLang="zh-CN" sz="2600" dirty="0" smtClean="0"/>
              <a:t>vailable in “site status monitor” </a:t>
            </a:r>
            <a:r>
              <a:rPr lang="en-US" altLang="zh-CN" sz="2600" dirty="0" smtClean="0"/>
              <a:t>from</a:t>
            </a:r>
            <a:r>
              <a:rPr lang="en-US" altLang="zh-CN" sz="2600" dirty="0" smtClean="0"/>
              <a:t> DIRAC web portal</a:t>
            </a:r>
            <a:endParaRPr lang="en-US" altLang="zh-CN" sz="2600" dirty="0" smtClean="0"/>
          </a:p>
          <a:p>
            <a:pPr lvl="1"/>
            <a:r>
              <a:rPr lang="en-US" altLang="zh-CN" sz="2600" dirty="0" smtClean="0"/>
              <a:t>Regular tests</a:t>
            </a:r>
            <a:r>
              <a:rPr lang="zh-CN" altLang="en-US" sz="2600" dirty="0" smtClean="0"/>
              <a:t> 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each hour </a:t>
            </a:r>
            <a:r>
              <a:rPr lang="en-US" altLang="zh-CN" sz="2600" dirty="0" smtClean="0"/>
              <a:t>for each CE </a:t>
            </a:r>
            <a:r>
              <a:rPr lang="en-US" altLang="zh-CN" sz="2600" dirty="0" smtClean="0"/>
              <a:t>and </a:t>
            </a:r>
            <a:r>
              <a:rPr lang="en-US" altLang="zh-CN" sz="2600" dirty="0" smtClean="0"/>
              <a:t>SE</a:t>
            </a:r>
          </a:p>
          <a:p>
            <a:pPr lvl="2"/>
            <a:r>
              <a:rPr lang="en-US" altLang="zh-CN" sz="1800" dirty="0" smtClean="0"/>
              <a:t>Basic  WMS job submission,  SE download and upload, CE access</a:t>
            </a:r>
            <a:endParaRPr lang="en-US" altLang="zh-CN" sz="1800" dirty="0" smtClean="0"/>
          </a:p>
          <a:p>
            <a:pPr lvl="1"/>
            <a:r>
              <a:rPr lang="en-US" altLang="zh-CN" sz="2600" dirty="0" smtClean="0"/>
              <a:t>Status </a:t>
            </a:r>
            <a:r>
              <a:rPr lang="en-US" altLang="zh-CN" sz="2600" dirty="0" smtClean="0"/>
              <a:t>of all the </a:t>
            </a:r>
            <a:r>
              <a:rPr lang="en-US" altLang="zh-CN" sz="2600" dirty="0" smtClean="0"/>
              <a:t>jobs including </a:t>
            </a:r>
            <a:r>
              <a:rPr lang="en-US" altLang="zh-CN" sz="2600" dirty="0" smtClean="0"/>
              <a:t>user jobs and test </a:t>
            </a:r>
            <a:r>
              <a:rPr lang="en-US" altLang="zh-CN" sz="2600" dirty="0" smtClean="0"/>
              <a:t>jobs collected</a:t>
            </a:r>
            <a:endParaRPr lang="en-US" altLang="zh-CN" sz="2600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4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5" y="5157192"/>
            <a:ext cx="9009733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645024"/>
            <a:ext cx="36004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519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CVMFS(1)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352928" cy="4824536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CERNVM File </a:t>
            </a:r>
            <a:r>
              <a:rPr lang="en-US" altLang="zh-CN" sz="2800" dirty="0" smtClean="0"/>
              <a:t>System 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CVMFS</a:t>
            </a:r>
            <a:r>
              <a:rPr lang="zh-CN" altLang="en-US" sz="2800" dirty="0" smtClean="0"/>
              <a:t>）</a:t>
            </a:r>
            <a:r>
              <a:rPr lang="en-US" altLang="zh-CN" sz="2800" dirty="0" smtClean="0"/>
              <a:t> </a:t>
            </a:r>
            <a:r>
              <a:rPr lang="en-US" altLang="zh-CN" sz="2800" dirty="0" smtClean="0"/>
              <a:t>is used for deployment of JUNO software around  the world</a:t>
            </a:r>
          </a:p>
          <a:p>
            <a:pPr lvl="1"/>
            <a:r>
              <a:rPr lang="en-US" altLang="zh-CN" sz="2400" dirty="0" smtClean="0"/>
              <a:t>With CVMFS client installed,  JUNO software can be easily seen and used in /cvmfs/juno.ihep.ac.cn wherever you are</a:t>
            </a:r>
          </a:p>
          <a:p>
            <a:r>
              <a:rPr lang="en-US" altLang="zh-CN" sz="2800" dirty="0" smtClean="0"/>
              <a:t>The first version of JUNO software is installed</a:t>
            </a:r>
          </a:p>
          <a:p>
            <a:pPr lvl="1"/>
            <a:r>
              <a:rPr lang="en-US" altLang="zh-CN" sz="2000" dirty="0"/>
              <a:t>/</a:t>
            </a:r>
            <a:r>
              <a:rPr lang="en-US" altLang="zh-CN" sz="2000" dirty="0" err="1"/>
              <a:t>cvmfs</a:t>
            </a:r>
            <a:r>
              <a:rPr lang="en-US" altLang="zh-CN" sz="2000" dirty="0"/>
              <a:t>/juno.ihep.ac.cn/sl6_amd64_gcc44/J17v1r1</a:t>
            </a:r>
            <a:r>
              <a:rPr lang="en-US" altLang="zh-CN" sz="2000" dirty="0" smtClean="0"/>
              <a:t>/</a:t>
            </a:r>
          </a:p>
          <a:p>
            <a:pPr lvl="1"/>
            <a:r>
              <a:rPr lang="en-US" altLang="zh-CN" sz="2000" dirty="0" smtClean="0"/>
              <a:t>Contact: Lin Tao  (need more versions to install)</a:t>
            </a:r>
          </a:p>
          <a:p>
            <a:r>
              <a:rPr lang="en-US" altLang="zh-CN" dirty="0" smtClean="0"/>
              <a:t>Client status</a:t>
            </a:r>
          </a:p>
          <a:p>
            <a:pPr lvl="1"/>
            <a:r>
              <a:rPr lang="en-US" altLang="zh-CN" sz="2100" dirty="0"/>
              <a:t>CVMFS client has been installed in the WNs or VMs of four </a:t>
            </a:r>
            <a:r>
              <a:rPr lang="en-US" altLang="zh-CN" sz="2100" dirty="0" smtClean="0"/>
              <a:t>sites</a:t>
            </a:r>
          </a:p>
          <a:p>
            <a:pPr lvl="1"/>
            <a:r>
              <a:rPr lang="en-US" altLang="zh-CN" sz="2100" dirty="0" smtClean="0"/>
              <a:t>JUNO real jobs have been sent </a:t>
            </a:r>
            <a:r>
              <a:rPr lang="en-US" altLang="zh-CN" sz="2100" dirty="0" smtClean="0"/>
              <a:t>and</a:t>
            </a:r>
            <a:r>
              <a:rPr lang="en-US" altLang="zh-CN" sz="2100" dirty="0" smtClean="0"/>
              <a:t> proved </a:t>
            </a:r>
            <a:r>
              <a:rPr lang="en-US" altLang="zh-CN" sz="2100" dirty="0" smtClean="0"/>
              <a:t>it is working in all sites</a:t>
            </a:r>
            <a:endParaRPr lang="en-US" altLang="zh-CN" sz="21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CVMFS(2)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96751"/>
            <a:ext cx="8964488" cy="2736305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Server status</a:t>
            </a:r>
          </a:p>
          <a:p>
            <a:pPr lvl="1"/>
            <a:r>
              <a:rPr lang="en-US" altLang="zh-CN" sz="2400" dirty="0" smtClean="0"/>
              <a:t>CVMFS stratum0 in IHEP</a:t>
            </a:r>
          </a:p>
          <a:p>
            <a:pPr lvl="1"/>
            <a:r>
              <a:rPr lang="en-US" altLang="zh-CN" sz="2400" dirty="0" smtClean="0"/>
              <a:t>CVMFS stratum1 in RAL and IN2P3</a:t>
            </a:r>
          </a:p>
          <a:p>
            <a:pPr lvl="1"/>
            <a:r>
              <a:rPr lang="en-US" altLang="zh-CN" sz="2400" dirty="0" smtClean="0"/>
              <a:t>CNAF stratum1 is on the way </a:t>
            </a:r>
            <a:r>
              <a:rPr lang="en-US" altLang="zh-CN" sz="2400" dirty="0" smtClean="0"/>
              <a:t>(firewall problem)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Each site has a squid </a:t>
            </a:r>
            <a:r>
              <a:rPr lang="en-US" altLang="zh-CN" sz="2400" dirty="0" smtClean="0"/>
              <a:t>server installed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6</a:t>
            </a:fld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575276" y="3623993"/>
            <a:ext cx="7988407" cy="2600057"/>
            <a:chOff x="792187" y="4016197"/>
            <a:chExt cx="7988407" cy="2600057"/>
          </a:xfrm>
        </p:grpSpPr>
        <p:grpSp>
          <p:nvGrpSpPr>
            <p:cNvPr id="8" name="组合 7"/>
            <p:cNvGrpSpPr/>
            <p:nvPr/>
          </p:nvGrpSpPr>
          <p:grpSpPr>
            <a:xfrm>
              <a:off x="792187" y="4016197"/>
              <a:ext cx="7988407" cy="2600057"/>
              <a:chOff x="83795" y="4110126"/>
              <a:chExt cx="7988407" cy="2600057"/>
            </a:xfrm>
          </p:grpSpPr>
          <p:sp>
            <p:nvSpPr>
              <p:cNvPr id="11" name="圆角矩形 10"/>
              <p:cNvSpPr/>
              <p:nvPr/>
            </p:nvSpPr>
            <p:spPr>
              <a:xfrm>
                <a:off x="2366645" y="6023282"/>
                <a:ext cx="1406191" cy="686901"/>
              </a:xfrm>
              <a:prstGeom prst="roundRect">
                <a:avLst/>
              </a:prstGeom>
              <a:solidFill>
                <a:srgbClr val="FFC000"/>
              </a:solid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 smtClean="0">
                    <a:solidFill>
                      <a:schemeClr val="tx1"/>
                    </a:solidFill>
                  </a:rPr>
                  <a:t>JINR</a:t>
                </a:r>
              </a:p>
              <a:p>
                <a:pPr algn="ctr"/>
                <a:r>
                  <a:rPr lang="en-US" altLang="zh-CN" b="1" dirty="0" smtClean="0">
                    <a:solidFill>
                      <a:schemeClr val="tx1"/>
                    </a:solidFill>
                  </a:rPr>
                  <a:t>STRATUM1</a:t>
                </a:r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83795" y="4110126"/>
                <a:ext cx="7988407" cy="2535457"/>
                <a:chOff x="83795" y="4110126"/>
                <a:chExt cx="7988407" cy="2535457"/>
              </a:xfrm>
            </p:grpSpPr>
            <p:sp>
              <p:nvSpPr>
                <p:cNvPr id="13" name="云形 12"/>
                <p:cNvSpPr/>
                <p:nvPr/>
              </p:nvSpPr>
              <p:spPr>
                <a:xfrm>
                  <a:off x="5503161" y="5604324"/>
                  <a:ext cx="2433479" cy="1031876"/>
                </a:xfrm>
                <a:prstGeom prst="cloud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14" name="圆角矩形 13"/>
                <p:cNvSpPr/>
                <p:nvPr/>
              </p:nvSpPr>
              <p:spPr>
                <a:xfrm>
                  <a:off x="83795" y="4296083"/>
                  <a:ext cx="1406191" cy="2349500"/>
                </a:xfrm>
                <a:prstGeom prst="roundRect">
                  <a:avLst/>
                </a:prstGeom>
                <a:noFill/>
                <a:ln w="381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STRATUM0</a:t>
                  </a:r>
                </a:p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IHEP</a:t>
                  </a:r>
                </a:p>
                <a:p>
                  <a:pPr algn="ctr"/>
                  <a:endParaRPr lang="en-US" altLang="zh-CN" b="1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zh-CN" b="1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zh-CN" b="1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zh-CN" b="1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zh-CN" b="1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en-US" altLang="zh-CN" b="1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HA</a:t>
                  </a:r>
                  <a:endParaRPr lang="zh-CN" alt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>
                  <a:off x="306045" y="4899333"/>
                  <a:ext cx="989100" cy="57150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Server-A</a:t>
                  </a:r>
                  <a:endParaRPr lang="zh-CN" altLang="en-US" dirty="0"/>
                </a:p>
              </p:txBody>
            </p:sp>
            <p:sp>
              <p:nvSpPr>
                <p:cNvPr id="16" name="矩形 15"/>
                <p:cNvSpPr/>
                <p:nvPr/>
              </p:nvSpPr>
              <p:spPr>
                <a:xfrm>
                  <a:off x="306045" y="5648633"/>
                  <a:ext cx="989100" cy="57150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Server-B</a:t>
                  </a:r>
                  <a:endParaRPr lang="zh-CN" altLang="en-US" dirty="0"/>
                </a:p>
              </p:txBody>
            </p:sp>
            <p:sp>
              <p:nvSpPr>
                <p:cNvPr id="17" name="圆角矩形 16"/>
                <p:cNvSpPr/>
                <p:nvPr/>
              </p:nvSpPr>
              <p:spPr>
                <a:xfrm>
                  <a:off x="2338044" y="4253299"/>
                  <a:ext cx="1406191" cy="686901"/>
                </a:xfrm>
                <a:prstGeom prst="roundRect">
                  <a:avLst/>
                </a:prstGeom>
                <a:solidFill>
                  <a:srgbClr val="FFC000"/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RAL</a:t>
                  </a:r>
                </a:p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STRATUM1</a:t>
                  </a:r>
                </a:p>
              </p:txBody>
            </p:sp>
            <p:sp>
              <p:nvSpPr>
                <p:cNvPr id="18" name="右箭头 17"/>
                <p:cNvSpPr/>
                <p:nvPr/>
              </p:nvSpPr>
              <p:spPr>
                <a:xfrm>
                  <a:off x="1582395" y="5327958"/>
                  <a:ext cx="709054" cy="28575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9" name="直接箭头连接符 18"/>
                <p:cNvCxnSpPr>
                  <a:endCxn id="13" idx="2"/>
                </p:cNvCxnSpPr>
                <p:nvPr/>
              </p:nvCxnSpPr>
              <p:spPr>
                <a:xfrm>
                  <a:off x="4200307" y="6023282"/>
                  <a:ext cx="1310402" cy="96980"/>
                </a:xfrm>
                <a:prstGeom prst="straightConnector1">
                  <a:avLst/>
                </a:prstGeom>
                <a:ln w="57150">
                  <a:tailEnd type="triangle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20" name="文本框 80"/>
                <p:cNvSpPr txBox="1"/>
                <p:nvPr/>
              </p:nvSpPr>
              <p:spPr>
                <a:xfrm>
                  <a:off x="5981204" y="5920207"/>
                  <a:ext cx="147739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 smtClean="0"/>
                    <a:t>IHEP cluster</a:t>
                  </a:r>
                  <a:endParaRPr lang="zh-CN" altLang="en-US" sz="2000" b="1" dirty="0"/>
                </a:p>
              </p:txBody>
            </p:sp>
            <p:cxnSp>
              <p:nvCxnSpPr>
                <p:cNvPr id="21" name="直接箭头连接符 20"/>
                <p:cNvCxnSpPr>
                  <a:endCxn id="22" idx="2"/>
                </p:cNvCxnSpPr>
                <p:nvPr/>
              </p:nvCxnSpPr>
              <p:spPr>
                <a:xfrm flipV="1">
                  <a:off x="4296543" y="4673103"/>
                  <a:ext cx="1214587" cy="395125"/>
                </a:xfrm>
                <a:prstGeom prst="straightConnector1">
                  <a:avLst/>
                </a:prstGeom>
                <a:ln w="57150">
                  <a:tailEnd type="triangle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22" name="云形 21"/>
                <p:cNvSpPr/>
                <p:nvPr/>
              </p:nvSpPr>
              <p:spPr>
                <a:xfrm>
                  <a:off x="5503161" y="4110126"/>
                  <a:ext cx="2569041" cy="1125953"/>
                </a:xfrm>
                <a:prstGeom prst="cloud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23" name="文本框 80"/>
                <p:cNvSpPr txBox="1"/>
                <p:nvPr/>
              </p:nvSpPr>
              <p:spPr>
                <a:xfrm>
                  <a:off x="5503161" y="4473048"/>
                  <a:ext cx="166330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/>
                    <a:t> </a:t>
                  </a:r>
                  <a:r>
                    <a:rPr lang="en-US" altLang="zh-CN" sz="2000" b="1" dirty="0" smtClean="0"/>
                    <a:t>    GRID sites</a:t>
                  </a:r>
                  <a:endParaRPr lang="zh-CN" altLang="en-US" sz="2000" b="1" dirty="0"/>
                </a:p>
              </p:txBody>
            </p:sp>
            <p:sp>
              <p:nvSpPr>
                <p:cNvPr id="24" name="圆角矩形 23"/>
                <p:cNvSpPr/>
                <p:nvPr/>
              </p:nvSpPr>
              <p:spPr>
                <a:xfrm>
                  <a:off x="2338045" y="5119898"/>
                  <a:ext cx="1406191" cy="686901"/>
                </a:xfrm>
                <a:prstGeom prst="roundRect">
                  <a:avLst/>
                </a:prstGeom>
                <a:noFill/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IHEP</a:t>
                  </a:r>
                </a:p>
                <a:p>
                  <a:pPr algn="ctr"/>
                  <a:r>
                    <a:rPr lang="en-US" altLang="zh-CN" b="1" dirty="0" smtClean="0">
                      <a:solidFill>
                        <a:schemeClr val="tx1"/>
                      </a:solidFill>
                    </a:rPr>
                    <a:t>STRATUM1</a:t>
                  </a:r>
                </a:p>
              </p:txBody>
            </p:sp>
          </p:grpSp>
        </p:grpSp>
        <p:sp>
          <p:nvSpPr>
            <p:cNvPr id="9" name="右箭头 8"/>
            <p:cNvSpPr/>
            <p:nvPr/>
          </p:nvSpPr>
          <p:spPr>
            <a:xfrm rot="1199653" flipV="1">
              <a:off x="2300576" y="6155967"/>
              <a:ext cx="766455" cy="1661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右箭头 9"/>
            <p:cNvSpPr/>
            <p:nvPr/>
          </p:nvSpPr>
          <p:spPr>
            <a:xfrm rot="19219708">
              <a:off x="2236784" y="4612542"/>
              <a:ext cx="794037" cy="15924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椭圆 4"/>
          <p:cNvSpPr/>
          <p:nvPr/>
        </p:nvSpPr>
        <p:spPr>
          <a:xfrm>
            <a:off x="4131266" y="3897014"/>
            <a:ext cx="576064" cy="49001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115724" y="4691716"/>
            <a:ext cx="576064" cy="49001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131266" y="5619689"/>
            <a:ext cx="576064" cy="49001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053236" y="3925950"/>
            <a:ext cx="97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squid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053236" y="5646971"/>
            <a:ext cx="97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squid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53236" y="4737606"/>
            <a:ext cx="97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squid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93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VOMS and VOMS replicas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896544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Virtual Organization Membership </a:t>
            </a:r>
            <a:r>
              <a:rPr lang="en-US" altLang="zh-CN" sz="2400" dirty="0" smtClean="0"/>
              <a:t>Service</a:t>
            </a:r>
          </a:p>
          <a:p>
            <a:pPr lvl="1"/>
            <a:r>
              <a:rPr lang="en-US" altLang="zh-CN" sz="2400" dirty="0" smtClean="0"/>
              <a:t>Provide </a:t>
            </a:r>
            <a:r>
              <a:rPr lang="en-US" altLang="zh-CN" sz="2400" dirty="0" smtClean="0"/>
              <a:t>authentication </a:t>
            </a:r>
            <a:r>
              <a:rPr lang="en-US" altLang="zh-CN" sz="2400" dirty="0" smtClean="0"/>
              <a:t>for </a:t>
            </a:r>
            <a:r>
              <a:rPr lang="en-US" altLang="zh-CN" sz="2400" dirty="0" smtClean="0"/>
              <a:t>JUNO members </a:t>
            </a:r>
            <a:r>
              <a:rPr lang="en-US" altLang="zh-CN" sz="2400" dirty="0" smtClean="0"/>
              <a:t>to use </a:t>
            </a:r>
            <a:r>
              <a:rPr lang="en-US" altLang="zh-CN" sz="2400" dirty="0" smtClean="0"/>
              <a:t>resources </a:t>
            </a:r>
            <a:r>
              <a:rPr lang="en-US" altLang="zh-CN" sz="2400" dirty="0" smtClean="0"/>
              <a:t>in distributed </a:t>
            </a:r>
            <a:r>
              <a:rPr lang="en-US" altLang="zh-CN" sz="2400" dirty="0" err="1" smtClean="0"/>
              <a:t>env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Contact: </a:t>
            </a:r>
            <a:r>
              <a:rPr lang="en-US" altLang="zh-CN" sz="2400" dirty="0" err="1" smtClean="0"/>
              <a:t>Xiaomei</a:t>
            </a:r>
            <a:r>
              <a:rPr lang="en-US" altLang="zh-CN" sz="2400" dirty="0" smtClean="0"/>
              <a:t> Zhang</a:t>
            </a:r>
          </a:p>
          <a:p>
            <a:r>
              <a:rPr lang="en-US" altLang="zh-CN" sz="2400" dirty="0" smtClean="0"/>
              <a:t>The JUNO main VOMS is in IHEP:</a:t>
            </a:r>
            <a:endParaRPr lang="en-US" altLang="zh-CN" sz="2400" dirty="0" smtClean="0"/>
          </a:p>
          <a:p>
            <a:pPr lvl="1"/>
            <a:r>
              <a:rPr lang="en-US" altLang="zh-CN" sz="2400" dirty="0" smtClean="0">
                <a:hlinkClick r:id="rId2"/>
              </a:rPr>
              <a:t>https</a:t>
            </a:r>
            <a:r>
              <a:rPr lang="en-US" altLang="zh-CN" sz="2400" dirty="0">
                <a:hlinkClick r:id="rId2"/>
              </a:rPr>
              <a:t>://</a:t>
            </a:r>
            <a:r>
              <a:rPr lang="en-US" altLang="zh-CN" sz="2400" dirty="0" smtClean="0">
                <a:hlinkClick r:id="rId2"/>
              </a:rPr>
              <a:t>voms.ihep.ac.cn:8443/voms/juno</a:t>
            </a:r>
            <a:r>
              <a:rPr lang="en-US" altLang="zh-CN" sz="2400" dirty="0" smtClean="0">
                <a:hlinkClick r:id="rId2"/>
              </a:rPr>
              <a:t>/</a:t>
            </a:r>
            <a:endParaRPr lang="en-US" altLang="zh-CN" sz="2400" dirty="0" smtClean="0"/>
          </a:p>
          <a:p>
            <a:pPr lvl="1"/>
            <a:r>
              <a:rPr lang="en-US" altLang="zh-CN" sz="2400" dirty="0"/>
              <a:t>Now about 25 people registered in VOMS</a:t>
            </a:r>
          </a:p>
          <a:p>
            <a:pPr lvl="1"/>
            <a:endParaRPr lang="en-US" altLang="zh-CN" sz="2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6" y="4509120"/>
            <a:ext cx="8100392" cy="206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278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VOMS and VOMS replicas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896544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 smtClean="0"/>
              <a:t>VOMS </a:t>
            </a:r>
            <a:r>
              <a:rPr lang="en-US" altLang="zh-CN" sz="2400" dirty="0" smtClean="0"/>
              <a:t>info has been configured correctly in JUNO grid sites and related services</a:t>
            </a:r>
          </a:p>
          <a:p>
            <a:r>
              <a:rPr lang="en-US" altLang="zh-CN" sz="2400" dirty="0" smtClean="0"/>
              <a:t> JINR VOMS </a:t>
            </a:r>
            <a:r>
              <a:rPr lang="en-US" altLang="zh-CN" sz="2400" dirty="0" smtClean="0"/>
              <a:t>replicas has been created  </a:t>
            </a:r>
            <a:r>
              <a:rPr lang="en-US" altLang="zh-CN" sz="2400" dirty="0" smtClean="0"/>
              <a:t>for backup and redundancy</a:t>
            </a:r>
          </a:p>
          <a:p>
            <a:pPr lvl="1"/>
            <a:r>
              <a:rPr lang="en-US" altLang="zh-CN" sz="2000" dirty="0">
                <a:hlinkClick r:id="rId2"/>
              </a:rPr>
              <a:t>https://</a:t>
            </a:r>
            <a:r>
              <a:rPr lang="en-US" altLang="zh-CN" sz="2000" dirty="0" smtClean="0">
                <a:hlinkClick r:id="rId2"/>
              </a:rPr>
              <a:t>lcgvoms02.jinr.ru:8443/voms/juno/configuration/configuration.action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A complete replica </a:t>
            </a:r>
            <a:r>
              <a:rPr lang="en-US" altLang="zh-CN" sz="2000" dirty="0" smtClean="0"/>
              <a:t>of </a:t>
            </a:r>
            <a:r>
              <a:rPr lang="en-US" altLang="zh-CN" sz="2000" dirty="0" smtClean="0"/>
              <a:t>IHEP VOMS </a:t>
            </a:r>
            <a:endParaRPr lang="en-US" altLang="zh-CN" sz="2000" dirty="0" smtClean="0"/>
          </a:p>
          <a:p>
            <a:r>
              <a:rPr lang="en-US" altLang="zh-CN" sz="2400" dirty="0" smtClean="0"/>
              <a:t>Sites are required to add </a:t>
            </a:r>
            <a:r>
              <a:rPr lang="en-US" altLang="zh-CN" sz="2400" dirty="0" smtClean="0"/>
              <a:t>JINR </a:t>
            </a:r>
            <a:r>
              <a:rPr lang="en-US" altLang="zh-CN" sz="2400" dirty="0" smtClean="0"/>
              <a:t>replicas in UI configuration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Add </a:t>
            </a:r>
            <a:r>
              <a:rPr lang="en-US" altLang="zh-CN" sz="2000" dirty="0" err="1" smtClean="0"/>
              <a:t>jinr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voms</a:t>
            </a:r>
            <a:r>
              <a:rPr lang="en-US" altLang="zh-CN" sz="2000" dirty="0" smtClean="0"/>
              <a:t> information to </a:t>
            </a:r>
            <a:r>
              <a:rPr lang="en-US" altLang="zh-CN" sz="2000" dirty="0" smtClean="0"/>
              <a:t>your grid </a:t>
            </a:r>
            <a:r>
              <a:rPr lang="en-US" altLang="zh-CN" sz="2000" dirty="0" err="1" smtClean="0"/>
              <a:t>env</a:t>
            </a:r>
            <a:r>
              <a:rPr lang="en-US" altLang="zh-CN" sz="2000" dirty="0" smtClean="0"/>
              <a:t>:  </a:t>
            </a:r>
            <a:r>
              <a:rPr lang="en-US" altLang="zh-CN" sz="2000" dirty="0" smtClean="0"/>
              <a:t>/</a:t>
            </a:r>
            <a:r>
              <a:rPr lang="en-US" altLang="zh-CN" sz="2000" dirty="0" err="1" smtClean="0"/>
              <a:t>etc</a:t>
            </a:r>
            <a:r>
              <a:rPr lang="en-US" altLang="zh-CN" sz="2000" dirty="0" smtClean="0"/>
              <a:t>/</a:t>
            </a:r>
            <a:r>
              <a:rPr lang="en-US" altLang="zh-CN" sz="2000" dirty="0" err="1" smtClean="0"/>
              <a:t>vomses</a:t>
            </a:r>
            <a:r>
              <a:rPr lang="en-US" altLang="zh-CN" sz="2000" dirty="0" smtClean="0"/>
              <a:t> and /</a:t>
            </a:r>
            <a:r>
              <a:rPr lang="en-US" altLang="zh-CN" sz="2000" dirty="0" err="1" smtClean="0"/>
              <a:t>etc</a:t>
            </a:r>
            <a:r>
              <a:rPr lang="en-US" altLang="zh-CN" sz="2000" dirty="0" smtClean="0"/>
              <a:t>/grid-security/</a:t>
            </a:r>
            <a:r>
              <a:rPr lang="en-US" altLang="zh-CN" sz="2000" dirty="0" err="1" smtClean="0"/>
              <a:t>vomsdir</a:t>
            </a:r>
            <a:endParaRPr lang="en-US" altLang="zh-CN" sz="2000" dirty="0" smtClean="0"/>
          </a:p>
          <a:p>
            <a:pPr lvl="2"/>
            <a:r>
              <a:rPr lang="en-US" altLang="zh-CN" sz="1600" dirty="0" smtClean="0"/>
              <a:t>"</a:t>
            </a:r>
            <a:r>
              <a:rPr lang="en-US" altLang="zh-CN" sz="1600" dirty="0" err="1"/>
              <a:t>juno</a:t>
            </a:r>
            <a:r>
              <a:rPr lang="en-US" altLang="zh-CN" sz="1600" dirty="0"/>
              <a:t>" "lcgvoms02.jinr.ru" "15008" "/C=RU/O=RDIG/OU=hosts/OU=jinr.ru/CN=lcgvoms02.jinr.ru" "</a:t>
            </a:r>
            <a:r>
              <a:rPr lang="en-US" altLang="zh-CN" sz="1600" dirty="0" err="1" smtClean="0"/>
              <a:t>juno</a:t>
            </a:r>
            <a:r>
              <a:rPr lang="en-US" altLang="zh-CN" sz="1600" dirty="0" smtClean="0"/>
              <a:t>“</a:t>
            </a:r>
          </a:p>
          <a:p>
            <a:pPr lvl="2"/>
            <a:r>
              <a:rPr lang="zh-CN" altLang="en-US" sz="1600" dirty="0" smtClean="0"/>
              <a:t>“</a:t>
            </a:r>
            <a:r>
              <a:rPr lang="en-US" altLang="zh-CN" sz="1600" dirty="0" smtClean="0"/>
              <a:t>/C=RU/O=RDIG/OU=hosts/OU=jinr.ru/CN=lcgvoms02.jinr.ru</a:t>
            </a:r>
            <a:endParaRPr lang="en-US" altLang="zh-CN" sz="1600" dirty="0"/>
          </a:p>
          <a:p>
            <a:pPr marL="914400" lvl="2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/</a:t>
            </a:r>
            <a:r>
              <a:rPr lang="en-US" altLang="zh-CN" sz="1600" dirty="0"/>
              <a:t>C=RU/O=RDIG/CN=Russian Data-Intensive Grid </a:t>
            </a:r>
            <a:r>
              <a:rPr lang="en-US" altLang="zh-CN" sz="1600" dirty="0" smtClean="0"/>
              <a:t>CA</a:t>
            </a:r>
            <a:r>
              <a:rPr lang="zh-CN" altLang="en-US" sz="1600" dirty="0" smtClean="0"/>
              <a:t>”</a:t>
            </a:r>
            <a:endParaRPr lang="en-US" altLang="zh-CN" sz="1600" dirty="0" smtClean="0"/>
          </a:p>
          <a:p>
            <a:pPr lvl="1"/>
            <a:r>
              <a:rPr lang="en-US" altLang="zh-CN" sz="2000" dirty="0" smtClean="0"/>
              <a:t>It will be used when user initialize his cert 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2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Network and </a:t>
            </a:r>
            <a:r>
              <a:rPr lang="en-US" altLang="zh-CN" dirty="0" err="1" smtClean="0"/>
              <a:t>perfsonar</a:t>
            </a:r>
            <a:r>
              <a:rPr lang="en-US" altLang="zh-CN" dirty="0" smtClean="0"/>
              <a:t> monitoring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178" y="1340768"/>
            <a:ext cx="8229600" cy="219840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err="1" smtClean="0"/>
              <a:t>Perfsonar</a:t>
            </a:r>
            <a:r>
              <a:rPr lang="en-US" altLang="zh-CN" dirty="0" smtClean="0"/>
              <a:t> monitoring dashboard has been set up</a:t>
            </a:r>
          </a:p>
          <a:p>
            <a:pPr lvl="1"/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://netdash.ihep.ac.cn/maddash-webui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Contact: </a:t>
            </a:r>
            <a:r>
              <a:rPr lang="en-US" altLang="zh-CN" dirty="0" err="1" smtClean="0"/>
              <a:t>Zhihui</a:t>
            </a:r>
            <a:r>
              <a:rPr lang="en-US" altLang="zh-CN" dirty="0" smtClean="0"/>
              <a:t> Sun(</a:t>
            </a:r>
            <a:r>
              <a:rPr lang="en-US" altLang="zh-CN" dirty="0" smtClean="0">
                <a:hlinkClick r:id="rId3"/>
              </a:rPr>
              <a:t>sunzh@ihep.ac.cn</a:t>
            </a:r>
            <a:r>
              <a:rPr lang="en-US" altLang="zh-CN" dirty="0" smtClean="0"/>
              <a:t>) </a:t>
            </a:r>
          </a:p>
          <a:p>
            <a:r>
              <a:rPr lang="en-US" altLang="zh-CN" dirty="0" smtClean="0"/>
              <a:t>Network status such as  bandwidth, packet loss, latency can be seen from the dashboard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9CEB3EB-F4F2-46F4-8867-D3C68411A9A0}" type="slidenum">
              <a:rPr lang="en-US" smtClean="0"/>
              <a:pPr algn="l"/>
              <a:t>9</a:t>
            </a:fld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849490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311095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ion_mtg_Nov11_Nichols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6">
              <a:lumMod val="75000"/>
            </a:schemeClr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Collaboration_mtg_Nov11_Nicholson</Template>
  <TotalTime>38863</TotalTime>
  <Words>1139</Words>
  <Application>Microsoft Office PowerPoint</Application>
  <PresentationFormat>全屏显示(4:3)</PresentationFormat>
  <Paragraphs>180</Paragraphs>
  <Slides>20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Collaboration_mtg_Nov11_Nicholson</vt:lpstr>
      <vt:lpstr>Status of JUNO distributed computing</vt:lpstr>
      <vt:lpstr>Task force and data center meetings</vt:lpstr>
      <vt:lpstr>Sites joined</vt:lpstr>
      <vt:lpstr>Sites monitoring</vt:lpstr>
      <vt:lpstr>CVMFS(1)  </vt:lpstr>
      <vt:lpstr>CVMFS(2) </vt:lpstr>
      <vt:lpstr>VOMS and VOMS replicas (1)</vt:lpstr>
      <vt:lpstr>VOMS and VOMS replicas (2)</vt:lpstr>
      <vt:lpstr>Network and perfsonar monitoring</vt:lpstr>
      <vt:lpstr>Network and perfsonar monitoring</vt:lpstr>
      <vt:lpstr>JUNO job env  set-up for sites</vt:lpstr>
      <vt:lpstr>JUNO jobs tests in sites</vt:lpstr>
      <vt:lpstr>File catalogue </vt:lpstr>
      <vt:lpstr>Tests on Data management</vt:lpstr>
      <vt:lpstr>Tests on Data management</vt:lpstr>
      <vt:lpstr>Tests on Data management</vt:lpstr>
      <vt:lpstr>How to use JUNO distributed computing</vt:lpstr>
      <vt:lpstr>How to submit a JUNO job</vt:lpstr>
      <vt:lpstr>How to submit a JUNO job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BESIII Distributed Computing</dc:title>
  <dc:creator>Caitriana Nicholson</dc:creator>
  <cp:lastModifiedBy>unknown</cp:lastModifiedBy>
  <cp:revision>3190</cp:revision>
  <cp:lastPrinted>2018-01-15T08:48:57Z</cp:lastPrinted>
  <dcterms:created xsi:type="dcterms:W3CDTF">2012-02-17T09:54:06Z</dcterms:created>
  <dcterms:modified xsi:type="dcterms:W3CDTF">2019-07-25T03:52:47Z</dcterms:modified>
</cp:coreProperties>
</file>