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69" r:id="rId4"/>
    <p:sldId id="276" r:id="rId5"/>
    <p:sldId id="264" r:id="rId6"/>
    <p:sldId id="270" r:id="rId7"/>
    <p:sldId id="257" r:id="rId8"/>
    <p:sldId id="258" r:id="rId9"/>
    <p:sldId id="259" r:id="rId10"/>
    <p:sldId id="260" r:id="rId11"/>
    <p:sldId id="261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7DAB-B79D-4A5A-BB54-688F40A750F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685C-7E77-460E-93D1-02B9BF92A2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A685C-7E77-460E-93D1-02B9BF92A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A685C-7E77-460E-93D1-02B9BF92A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A685C-7E77-460E-93D1-02B9BF92A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A685C-7E77-460E-93D1-02B9BF92A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35557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TextBox 8"/>
          <p:cNvSpPr txBox="1"/>
          <p:nvPr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688" y="1556792"/>
            <a:ext cx="8686800" cy="4569371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s-E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3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25/07/2019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JUNO Data Center Computing Meeting  - Beijing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AQ_GGUS-New-Support-Un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c.egi.eu/portal/" TargetMode="External"/><Relationship Id="rId2" Type="http://schemas.openxmlformats.org/officeDocument/2006/relationships/hyperlink" Target="https://ggus.e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ARGO" TargetMode="External"/><Relationship Id="rId2" Type="http://schemas.openxmlformats.org/officeDocument/2006/relationships/hyperlink" Target="https://argo-mon.egi.eu/nagi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gus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79304" y="4624668"/>
            <a:ext cx="5459896" cy="933450"/>
          </a:xfrm>
        </p:spPr>
        <p:txBody>
          <a:bodyPr>
            <a:normAutofit fontScale="90000"/>
          </a:bodyPr>
          <a:lstStyle/>
          <a:p>
            <a:r>
              <a:rPr lang="en-US"/>
              <a:t>Ticket system and user support: a proposal for JUNO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Marcelo Soares – INFN-CNAF</a:t>
            </a:r>
          </a:p>
          <a:p>
            <a:r>
              <a:rPr lang="en-US" smtClean="0"/>
              <a:t>Daniele </a:t>
            </a:r>
            <a:r>
              <a:rPr lang="en-US" dirty="0" smtClean="0"/>
              <a:t>Cesini – INFN-CNAF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JUNO Support Unit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58" y="1134536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 yet present</a:t>
            </a:r>
          </a:p>
          <a:p>
            <a:r>
              <a:rPr lang="en-US" dirty="0" smtClean="0"/>
              <a:t>To create a new VO Support Unit in GGUS:</a:t>
            </a:r>
          </a:p>
          <a:p>
            <a:pPr lvl="1"/>
            <a:r>
              <a:rPr lang="en-US" dirty="0" smtClean="0"/>
              <a:t>Fill </a:t>
            </a:r>
            <a:r>
              <a:rPr lang="en-US" dirty="0"/>
              <a:t>the VO-ID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tick </a:t>
            </a:r>
            <a:r>
              <a:rPr lang="en-US" dirty="0"/>
              <a:t>the "GGUS dedicated user support" flag.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you have completed your VO-ID card the GGUS development team i</a:t>
            </a:r>
            <a:r>
              <a:rPr lang="en-US" dirty="0" smtClean="0"/>
              <a:t>s </a:t>
            </a:r>
            <a:r>
              <a:rPr lang="en-US" dirty="0"/>
              <a:t>notified about your wish to provide support to the users of your VO via </a:t>
            </a:r>
            <a:r>
              <a:rPr lang="en-US" dirty="0" smtClean="0"/>
              <a:t>GGUS</a:t>
            </a:r>
          </a:p>
          <a:p>
            <a:r>
              <a:rPr lang="en-US" dirty="0"/>
              <a:t>If </a:t>
            </a:r>
            <a:r>
              <a:rPr lang="en-US" dirty="0" smtClean="0"/>
              <a:t>the </a:t>
            </a:r>
            <a:r>
              <a:rPr lang="en-US" dirty="0"/>
              <a:t>request is accepted for implementation the second step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a </a:t>
            </a:r>
            <a:r>
              <a:rPr lang="en-US" b="1" u="sng" dirty="0"/>
              <a:t>mailing list</a:t>
            </a:r>
            <a:r>
              <a:rPr lang="en-US" dirty="0"/>
              <a:t> having members who are willing to give support for GGUS </a:t>
            </a:r>
            <a:r>
              <a:rPr lang="en-US" dirty="0" smtClean="0"/>
              <a:t>tickets</a:t>
            </a:r>
          </a:p>
          <a:p>
            <a:pPr lvl="1"/>
            <a:r>
              <a:rPr lang="en-US" b="1" u="sng" dirty="0" smtClean="0"/>
              <a:t>registering </a:t>
            </a:r>
            <a:r>
              <a:rPr lang="en-US" b="1" u="sng" dirty="0"/>
              <a:t>all people acting as supporters</a:t>
            </a:r>
            <a:r>
              <a:rPr lang="en-US" dirty="0"/>
              <a:t> with a valid grid certificate in </a:t>
            </a:r>
            <a:r>
              <a:rPr lang="en-US" dirty="0" smtClean="0"/>
              <a:t>GGUS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wiki.egi.eu/wiki/FAQ_GGUS-New-Support-Unit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920772"/>
          </a:xfrm>
        </p:spPr>
        <p:txBody>
          <a:bodyPr/>
          <a:lstStyle/>
          <a:p>
            <a:r>
              <a:rPr lang="en-US" smtClean="0"/>
              <a:t>JUNO VOID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2" y="1355793"/>
            <a:ext cx="7123835" cy="5046349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721452" y="5166381"/>
            <a:ext cx="3464983" cy="246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338671" y="845278"/>
            <a:ext cx="6018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https://operations-portal.egi.eu/vo/view/voname/juno</a:t>
            </a:r>
          </a:p>
        </p:txBody>
      </p:sp>
    </p:spTree>
    <p:extLst>
      <p:ext uri="{BB962C8B-B14F-4D97-AF65-F5344CB8AC3E}">
        <p14:creationId xmlns:p14="http://schemas.microsoft.com/office/powerpoint/2010/main" val="24894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Offline Grid Shift Model </a:t>
            </a:r>
            <a:r>
              <a:rPr lang="en" smtClean="0"/>
              <a:t>via DIRAC and PerfSonar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6" y="1563380"/>
            <a:ext cx="4224519" cy="4144963"/>
          </a:xfrm>
        </p:spPr>
        <p:txBody>
          <a:bodyPr/>
          <a:lstStyle/>
          <a:p>
            <a:r>
              <a:rPr lang="en-US" smtClean="0"/>
              <a:t>DIRAC Site Monitoring:</a:t>
            </a:r>
          </a:p>
          <a:p>
            <a:pPr lvl="1"/>
            <a:r>
              <a:rPr lang="en-US" smtClean="0"/>
              <a:t>Sites</a:t>
            </a:r>
          </a:p>
          <a:p>
            <a:pPr lvl="1"/>
            <a:r>
              <a:rPr lang="en-US" smtClean="0"/>
              <a:t>Site </a:t>
            </a:r>
            <a:r>
              <a:rPr lang="en-US"/>
              <a:t>activity, running jobs, failures and </a:t>
            </a:r>
            <a:r>
              <a:rPr lang="en-US" smtClean="0"/>
              <a:t>availability</a:t>
            </a:r>
          </a:p>
          <a:p>
            <a:r>
              <a:rPr lang="en-US" smtClean="0"/>
              <a:t>DIRAC Pilot and Jobs Activity:</a:t>
            </a:r>
          </a:p>
          <a:p>
            <a:pPr lvl="1"/>
            <a:r>
              <a:rPr lang="en-US"/>
              <a:t>Job and pilot status, submission issues and failures</a:t>
            </a:r>
          </a:p>
          <a:p>
            <a:pPr marL="228600" lvl="1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6230" y="1459421"/>
            <a:ext cx="4337770" cy="223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834" y="4207354"/>
            <a:ext cx="6915965" cy="207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Offline Grid Shift Model </a:t>
            </a:r>
            <a:r>
              <a:rPr lang="en" smtClean="0"/>
              <a:t>via DIRAC and PerfSonar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73691"/>
            <a:ext cx="4224519" cy="4144963"/>
          </a:xfrm>
        </p:spPr>
        <p:txBody>
          <a:bodyPr>
            <a:normAutofit/>
          </a:bodyPr>
          <a:lstStyle/>
          <a:p>
            <a:r>
              <a:rPr lang="en-US"/>
              <a:t>DIRAC Data Management </a:t>
            </a:r>
            <a:r>
              <a:rPr lang="en-US" smtClean="0"/>
              <a:t>activities</a:t>
            </a:r>
          </a:p>
          <a:p>
            <a:pPr lvl="1"/>
            <a:r>
              <a:rPr lang="en-US" smtClean="0"/>
              <a:t>Data </a:t>
            </a:r>
            <a:r>
              <a:rPr lang="en-US"/>
              <a:t>movement status and </a:t>
            </a:r>
            <a:r>
              <a:rPr lang="en-US" smtClean="0"/>
              <a:t>issues</a:t>
            </a:r>
          </a:p>
          <a:p>
            <a:endParaRPr lang="en-US"/>
          </a:p>
          <a:p>
            <a:r>
              <a:rPr lang="en-US" smtClean="0"/>
              <a:t>Networking:</a:t>
            </a:r>
          </a:p>
          <a:p>
            <a:pPr lvl="1"/>
            <a:r>
              <a:rPr lang="en-US"/>
              <a:t>Network activity, throughput and availability</a:t>
            </a:r>
          </a:p>
          <a:p>
            <a:pPr lvl="1"/>
            <a:r>
              <a:rPr lang="en-US"/>
              <a:t>perfSONAR monitoring</a:t>
            </a:r>
          </a:p>
          <a:p>
            <a:pPr marL="228600" lvl="1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Google Shape;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4519" y="4158566"/>
            <a:ext cx="4452379" cy="201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158" y="1274753"/>
            <a:ext cx="5078896" cy="2378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0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Shifters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6" y="126876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First level </a:t>
            </a:r>
            <a:r>
              <a:rPr lang="en-US" smtClean="0"/>
              <a:t>Support</a:t>
            </a:r>
          </a:p>
          <a:p>
            <a:pPr lvl="1"/>
            <a:r>
              <a:rPr lang="en-US" smtClean="0"/>
              <a:t>Answering </a:t>
            </a:r>
            <a:r>
              <a:rPr lang="en-US"/>
              <a:t>users requests and/or relay the issue to the next level support </a:t>
            </a:r>
            <a:r>
              <a:rPr lang="en-US" smtClean="0"/>
              <a:t>unit</a:t>
            </a:r>
          </a:p>
          <a:p>
            <a:r>
              <a:rPr lang="en-US" smtClean="0"/>
              <a:t>Incident </a:t>
            </a:r>
            <a:r>
              <a:rPr lang="en-US"/>
              <a:t>reporting and issue </a:t>
            </a:r>
            <a:r>
              <a:rPr lang="en-US" smtClean="0"/>
              <a:t>tracking</a:t>
            </a:r>
            <a:endParaRPr lang="en-US"/>
          </a:p>
          <a:p>
            <a:pPr lvl="1"/>
            <a:r>
              <a:rPr lang="en-US"/>
              <a:t>Usage of tools like GGUS ticket system to contact and/or follow issues especially with sites and infrastructure teams. (</a:t>
            </a:r>
            <a:r>
              <a:rPr lang="en-US">
                <a:hlinkClick r:id="rId2"/>
              </a:rPr>
              <a:t>https://ggus.eu</a:t>
            </a:r>
            <a:r>
              <a:rPr lang="en-US" smtClean="0">
                <a:hlinkClick r:id="rId2"/>
              </a:rPr>
              <a:t>/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Usage </a:t>
            </a:r>
            <a:r>
              <a:rPr lang="en-US"/>
              <a:t>of tools like GOCDB for site downtime information (</a:t>
            </a:r>
            <a:r>
              <a:rPr lang="en-US">
                <a:hlinkClick r:id="rId3"/>
              </a:rPr>
              <a:t>https://goc.egi.eu/portal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)</a:t>
            </a:r>
          </a:p>
          <a:p>
            <a:r>
              <a:rPr lang="en-US" smtClean="0"/>
              <a:t>Relay </a:t>
            </a:r>
            <a:r>
              <a:rPr lang="en-US"/>
              <a:t>interface among all different fronts (Online, offline, users, sites, etc…).</a:t>
            </a:r>
          </a:p>
          <a:p>
            <a:pPr lvl="1"/>
            <a:r>
              <a:rPr lang="en-US"/>
              <a:t>Participate in groups operations meetings, contact user and sites when necessary relaying the necessary information to the specific group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Shifters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5734" y="1268761"/>
            <a:ext cx="7794658" cy="4649894"/>
          </a:xfrm>
        </p:spPr>
        <p:txBody>
          <a:bodyPr>
            <a:normAutofit/>
          </a:bodyPr>
          <a:lstStyle/>
          <a:p>
            <a:r>
              <a:rPr lang="en-US"/>
              <a:t>Pre requisites </a:t>
            </a:r>
            <a:r>
              <a:rPr lang="en-US" smtClean="0"/>
              <a:t> (the LHCb example)</a:t>
            </a:r>
            <a:endParaRPr lang="en-US"/>
          </a:p>
          <a:p>
            <a:pPr lvl="1"/>
            <a:r>
              <a:rPr lang="en-US" smtClean="0"/>
              <a:t>the </a:t>
            </a:r>
            <a:r>
              <a:rPr lang="en-US"/>
              <a:t>shifter must be registered in VOMS and have a valid Proxy</a:t>
            </a:r>
          </a:p>
          <a:p>
            <a:pPr lvl="1"/>
            <a:r>
              <a:rPr lang="en-US"/>
              <a:t>Must have access to all necessary tools with proper role to use them</a:t>
            </a:r>
          </a:p>
          <a:p>
            <a:pPr lvl="1"/>
            <a:r>
              <a:rPr lang="en-US" smtClean="0"/>
              <a:t>It </a:t>
            </a:r>
            <a:r>
              <a:rPr lang="en-US"/>
              <a:t>is recommended to have a proper mailing list with all shifters and another one with the shifter “on call”</a:t>
            </a:r>
          </a:p>
          <a:p>
            <a:pPr lvl="1"/>
            <a:r>
              <a:rPr lang="en-US"/>
              <a:t>The shifter on call should be available 24/7 during the shift period (in general 1 week per </a:t>
            </a:r>
            <a:r>
              <a:rPr lang="en-US" smtClean="0"/>
              <a:t>shifter)</a:t>
            </a:r>
          </a:p>
          <a:p>
            <a:pPr lvl="1"/>
            <a:r>
              <a:rPr lang="en-US" smtClean="0"/>
              <a:t>Depending </a:t>
            </a:r>
            <a:r>
              <a:rPr lang="en-US"/>
              <a:t>on the needs, it can be recommended to have a “personal” 24/7 contact mean (mobile phone, IM profile, etc</a:t>
            </a:r>
            <a:r>
              <a:rPr lang="en-US" smtClean="0"/>
              <a:t>.)</a:t>
            </a:r>
          </a:p>
          <a:p>
            <a:pPr lvl="1"/>
            <a:r>
              <a:rPr lang="en-US" smtClean="0"/>
              <a:t>Shifts </a:t>
            </a:r>
            <a:r>
              <a:rPr lang="en-US"/>
              <a:t>are, normally, “on site” for convenience, but depending on personal resource availability and the experiment needs, can also be done online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" y="884443"/>
            <a:ext cx="8118632" cy="3488770"/>
          </a:xfrm>
        </p:spPr>
        <p:txBody>
          <a:bodyPr>
            <a:normAutofit fontScale="92500"/>
          </a:bodyPr>
          <a:lstStyle/>
          <a:p>
            <a:r>
              <a:rPr lang="en-US" smtClean="0"/>
              <a:t>All JUNO Data Center </a:t>
            </a:r>
            <a:r>
              <a:rPr lang="en-US" smtClean="0"/>
              <a:t>registered </a:t>
            </a:r>
            <a:r>
              <a:rPr lang="en-US" smtClean="0"/>
              <a:t>in GOCDB</a:t>
            </a:r>
          </a:p>
          <a:p>
            <a:pPr lvl="1"/>
            <a:r>
              <a:rPr lang="en-US" smtClean="0"/>
              <a:t>JUNO Service labelled as production and monitoring</a:t>
            </a:r>
          </a:p>
          <a:p>
            <a:r>
              <a:rPr lang="en-US" smtClean="0"/>
              <a:t>Modify the JUNO VO IDCard to request a GGUS JUNO Support Unit</a:t>
            </a:r>
          </a:p>
          <a:p>
            <a:pPr lvl="1"/>
            <a:r>
              <a:rPr lang="en-US" smtClean="0"/>
              <a:t>Populate the Support Unit with a VO mailing list (the current JUNO DC list?)</a:t>
            </a:r>
          </a:p>
          <a:p>
            <a:r>
              <a:rPr lang="en-US" smtClean="0"/>
              <a:t>Appoint shifters </a:t>
            </a:r>
            <a:r>
              <a:rPr lang="en-US" smtClean="0"/>
              <a:t>that act as first level of support and monitoring team</a:t>
            </a:r>
          </a:p>
          <a:p>
            <a:pPr lvl="1"/>
            <a:r>
              <a:rPr lang="en-US" smtClean="0"/>
              <a:t>Check for new GGUS </a:t>
            </a:r>
            <a:r>
              <a:rPr lang="en-US" smtClean="0"/>
              <a:t>requests </a:t>
            </a:r>
            <a:endParaRPr lang="en-US" smtClean="0"/>
          </a:p>
          <a:p>
            <a:pPr lvl="1"/>
            <a:r>
              <a:rPr lang="en-US" smtClean="0"/>
              <a:t>Periodically monitor the datacenters through ops tools and DIRAC</a:t>
            </a:r>
          </a:p>
          <a:p>
            <a:pPr lvl="1"/>
            <a:r>
              <a:rPr lang="en-US" smtClean="0"/>
              <a:t>Shifters can be part of the JUNO SU</a:t>
            </a:r>
          </a:p>
          <a:p>
            <a:pPr lvl="1"/>
            <a:r>
              <a:rPr lang="en-US" smtClean="0"/>
              <a:t>Maybe we can relax the 24x7 exploiting the different timezones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31" y="4890677"/>
            <a:ext cx="1562100" cy="109537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795247" y="5120731"/>
            <a:ext cx="1934817" cy="3176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JUNO Data Center 1 SU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795247" y="6144870"/>
            <a:ext cx="1934818" cy="3847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JUNO Data Center N SU 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1" name="Connettore 1 10"/>
          <p:cNvCxnSpPr>
            <a:stCxn id="8" idx="2"/>
            <a:endCxn id="9" idx="0"/>
          </p:cNvCxnSpPr>
          <p:nvPr/>
        </p:nvCxnSpPr>
        <p:spPr>
          <a:xfrm>
            <a:off x="7762656" y="5438365"/>
            <a:ext cx="0" cy="70650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795246" y="4459330"/>
            <a:ext cx="2133601" cy="5230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JUNO SU</a:t>
            </a: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15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0" y="5688777"/>
            <a:ext cx="721894" cy="6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20" y="5682307"/>
            <a:ext cx="721894" cy="6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654486" y="5279548"/>
            <a:ext cx="623465" cy="2703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TPM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9" name="Connettore 2 18"/>
          <p:cNvCxnSpPr>
            <a:stCxn id="16" idx="3"/>
          </p:cNvCxnSpPr>
          <p:nvPr/>
        </p:nvCxnSpPr>
        <p:spPr>
          <a:xfrm flipV="1">
            <a:off x="1967314" y="5578699"/>
            <a:ext cx="756907" cy="41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7" idx="3"/>
            <a:endCxn id="17" idx="1"/>
          </p:cNvCxnSpPr>
          <p:nvPr/>
        </p:nvCxnSpPr>
        <p:spPr>
          <a:xfrm flipV="1">
            <a:off x="4121431" y="5414699"/>
            <a:ext cx="533055" cy="23666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7" idx="3"/>
            <a:endCxn id="14" idx="1"/>
          </p:cNvCxnSpPr>
          <p:nvPr/>
        </p:nvCxnSpPr>
        <p:spPr>
          <a:xfrm flipV="1">
            <a:off x="5277951" y="4720864"/>
            <a:ext cx="1517295" cy="693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7" idx="3"/>
            <a:endCxn id="8" idx="1"/>
          </p:cNvCxnSpPr>
          <p:nvPr/>
        </p:nvCxnSpPr>
        <p:spPr>
          <a:xfrm flipV="1">
            <a:off x="5277951" y="5279548"/>
            <a:ext cx="1517296" cy="135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7" idx="3"/>
            <a:endCxn id="9" idx="1"/>
          </p:cNvCxnSpPr>
          <p:nvPr/>
        </p:nvCxnSpPr>
        <p:spPr>
          <a:xfrm>
            <a:off x="5277951" y="5414699"/>
            <a:ext cx="1517296" cy="922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0" y="4791681"/>
            <a:ext cx="571734" cy="4978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9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42" y="4768817"/>
            <a:ext cx="571734" cy="49782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31" name="Connettore 2 30"/>
          <p:cNvCxnSpPr>
            <a:stCxn id="29" idx="3"/>
          </p:cNvCxnSpPr>
          <p:nvPr/>
        </p:nvCxnSpPr>
        <p:spPr>
          <a:xfrm>
            <a:off x="2026276" y="5017727"/>
            <a:ext cx="679368" cy="271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843184" y="450553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JUNO SHIFTERS</a:t>
            </a:r>
            <a:endParaRPr lang="en-US" sz="1400"/>
          </a:p>
        </p:txBody>
      </p:sp>
      <p:sp>
        <p:nvSpPr>
          <p:cNvPr id="34" name="CasellaDiTesto 33"/>
          <p:cNvSpPr txBox="1"/>
          <p:nvPr/>
        </p:nvSpPr>
        <p:spPr>
          <a:xfrm>
            <a:off x="794344" y="5380645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JUNO USERS</a:t>
            </a:r>
            <a:endParaRPr lang="en-US" sz="1400"/>
          </a:p>
        </p:txBody>
      </p:sp>
      <p:pic>
        <p:nvPicPr>
          <p:cNvPr id="50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41" y="4637369"/>
            <a:ext cx="312242" cy="27187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3" name="Picture 2" descr="https://encrypted-tbn0.gstatic.com/images?q=tbn:ANd9GcTyYqDmsN1jLASTwEa0XFqkZUKy4pRyUDAcfMt_2lt0Op0dLw0L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36" y="4643752"/>
            <a:ext cx="312242" cy="27187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6133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GOCDB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6" y="868017"/>
            <a:ext cx="7556313" cy="841513"/>
          </a:xfrm>
        </p:spPr>
        <p:txBody>
          <a:bodyPr>
            <a:normAutofit/>
          </a:bodyPr>
          <a:lstStyle/>
          <a:p>
            <a:r>
              <a:rPr lang="en-US" dirty="0" smtClean="0"/>
              <a:t>It is the topology database for the </a:t>
            </a:r>
            <a:r>
              <a:rPr lang="en-US" smtClean="0"/>
              <a:t>grid infrastructure</a:t>
            </a:r>
          </a:p>
          <a:p>
            <a:pPr lvl="1"/>
            <a:r>
              <a:rPr lang="en-US"/>
              <a:t>https://goc.egi.eu/portal/index.php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9" y="1709530"/>
            <a:ext cx="6704485" cy="45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GOCDB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11" y="304100"/>
            <a:ext cx="5847308" cy="46071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5" y="4240687"/>
            <a:ext cx="5550797" cy="2182898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3010270" y="4758718"/>
            <a:ext cx="1323191" cy="4096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8940948" cy="50879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GOCDB Downtime Manager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0" y="4081670"/>
            <a:ext cx="1311965" cy="357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708737"/>
          </a:xfrm>
        </p:spPr>
        <p:txBody>
          <a:bodyPr/>
          <a:lstStyle/>
          <a:p>
            <a:r>
              <a:rPr lang="en-US" dirty="0" smtClean="0"/>
              <a:t>EGI Operation Portal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4886"/>
            <a:ext cx="7556313" cy="2935357"/>
          </a:xfrm>
        </p:spPr>
        <p:txBody>
          <a:bodyPr>
            <a:noAutofit/>
          </a:bodyPr>
          <a:lstStyle/>
          <a:p>
            <a:r>
              <a:rPr lang="en-US" sz="1600" dirty="0" smtClean="0"/>
              <a:t>Main Portal for VO management </a:t>
            </a:r>
            <a:r>
              <a:rPr lang="en-US" sz="1600" dirty="0"/>
              <a:t>and </a:t>
            </a:r>
            <a:r>
              <a:rPr lang="en-US" sz="1600" dirty="0" smtClean="0"/>
              <a:t>monitoring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://operations-portal.egi.eu/</a:t>
            </a:r>
            <a:endParaRPr lang="en-US" sz="1600" dirty="0" smtClean="0"/>
          </a:p>
          <a:p>
            <a:pPr lvl="1"/>
            <a:r>
              <a:rPr lang="en-US" sz="1400" dirty="0" smtClean="0"/>
              <a:t>V5.0 released yesterday</a:t>
            </a:r>
          </a:p>
          <a:p>
            <a:pPr lvl="1"/>
            <a:r>
              <a:rPr lang="en-US" sz="1400" dirty="0" err="1" smtClean="0"/>
              <a:t>Auth</a:t>
            </a:r>
            <a:r>
              <a:rPr lang="en-US" sz="1400" dirty="0" smtClean="0"/>
              <a:t> based on  EGI </a:t>
            </a:r>
            <a:r>
              <a:rPr lang="en-US" sz="1400" dirty="0" err="1" smtClean="0"/>
              <a:t>checkin</a:t>
            </a:r>
            <a:r>
              <a:rPr lang="en-US" sz="1400" dirty="0" smtClean="0"/>
              <a:t> with various </a:t>
            </a:r>
            <a:r>
              <a:rPr lang="en-US" sz="1400" dirty="0" err="1" smtClean="0"/>
              <a:t>IdP</a:t>
            </a:r>
            <a:r>
              <a:rPr lang="en-US" sz="1400" dirty="0" smtClean="0"/>
              <a:t> supported</a:t>
            </a:r>
          </a:p>
          <a:p>
            <a:pPr lvl="1"/>
            <a:r>
              <a:rPr lang="en-US" sz="1400" dirty="0" err="1" smtClean="0"/>
              <a:t>VOIDCard</a:t>
            </a:r>
            <a:endParaRPr lang="en-US" sz="1400" dirty="0" smtClean="0"/>
          </a:p>
          <a:p>
            <a:pPr lvl="1"/>
            <a:r>
              <a:rPr lang="en-US" sz="1400" smtClean="0"/>
              <a:t>Monitoring Dashboard</a:t>
            </a:r>
          </a:p>
          <a:p>
            <a:pPr lvl="1"/>
            <a:r>
              <a:rPr lang="en-US" sz="1400"/>
              <a:t>https://wiki.egi.eu/wiki/EGI_Operations_Start_Guide</a:t>
            </a:r>
            <a:endParaRPr lang="en-US" sz="14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3141433"/>
            <a:ext cx="6925021" cy="33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ARGO Monitoring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2200"/>
            <a:ext cx="7556313" cy="1852391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argo-mon.egi.eu/nagios/</a:t>
            </a:r>
            <a:endParaRPr lang="en-US" smtClean="0"/>
          </a:p>
          <a:p>
            <a:r>
              <a:rPr lang="en-US" smtClean="0">
                <a:hlinkClick r:id="rId3"/>
              </a:rPr>
              <a:t>Documentation at :https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wiki.egi.eu/wiki/ARGO</a:t>
            </a:r>
            <a:endParaRPr lang="en-US" smtClean="0"/>
          </a:p>
          <a:p>
            <a:r>
              <a:rPr lang="en-US" smtClean="0"/>
              <a:t>Sites need to support the OPS VO</a:t>
            </a:r>
          </a:p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7604"/>
            <a:ext cx="9144000" cy="32604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077" y="2446707"/>
            <a:ext cx="6736770" cy="29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GGUS ticketing system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7074"/>
            <a:ext cx="3868701" cy="415103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https://ggus.eu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Authentication via digital certificates or username/password</a:t>
            </a:r>
          </a:p>
          <a:p>
            <a:r>
              <a:rPr lang="en-US" dirty="0" smtClean="0"/>
              <a:t>Two types of users:</a:t>
            </a:r>
          </a:p>
          <a:p>
            <a:pPr lvl="1"/>
            <a:r>
              <a:rPr lang="en-US" dirty="0" smtClean="0"/>
              <a:t>Submitters</a:t>
            </a:r>
          </a:p>
          <a:p>
            <a:pPr lvl="1"/>
            <a:r>
              <a:rPr lang="en-US" dirty="0" smtClean="0"/>
              <a:t>Supporters</a:t>
            </a:r>
          </a:p>
          <a:p>
            <a:pPr lvl="2"/>
            <a:r>
              <a:rPr lang="en-US" dirty="0"/>
              <a:t>Registration required for </a:t>
            </a:r>
            <a:r>
              <a:rPr lang="en-US" dirty="0" smtClean="0"/>
              <a:t>supporters</a:t>
            </a:r>
          </a:p>
          <a:p>
            <a:r>
              <a:rPr lang="en-US" dirty="0" smtClean="0"/>
              <a:t>Various escalation levels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30" y="1268760"/>
            <a:ext cx="5428949" cy="34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Units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5" y="1442990"/>
            <a:ext cx="7834947" cy="38085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GGUS is organized with Support Units per</a:t>
            </a:r>
          </a:p>
          <a:p>
            <a:pPr lvl="1"/>
            <a:r>
              <a:rPr lang="en-US" dirty="0" smtClean="0"/>
              <a:t>Operation Centers (National Level)</a:t>
            </a:r>
          </a:p>
          <a:p>
            <a:pPr lvl="1"/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Virtual Organizations (</a:t>
            </a:r>
            <a:r>
              <a:rPr lang="en-US" dirty="0" err="1" smtClean="0"/>
              <a:t>VOSupport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TPM</a:t>
            </a:r>
          </a:p>
          <a:p>
            <a:pPr lvl="1"/>
            <a:r>
              <a:rPr lang="en-US" dirty="0" smtClean="0"/>
              <a:t>By default tickets are assigned to the TPM unit that is responsible of routing it to the right Support Unit</a:t>
            </a:r>
          </a:p>
          <a:p>
            <a:pPr lvl="1"/>
            <a:r>
              <a:rPr lang="en-US" dirty="0" smtClean="0"/>
              <a:t>Before routing, TPM tries to solve the issue and verify it is not a trivial usage mistake</a:t>
            </a:r>
          </a:p>
          <a:p>
            <a:pPr lvl="1"/>
            <a:r>
              <a:rPr lang="en-US" dirty="0" smtClean="0"/>
              <a:t>But Users can assign directly to the final SU</a:t>
            </a:r>
          </a:p>
          <a:p>
            <a:pPr lvl="1"/>
            <a:r>
              <a:rPr lang="en-US" dirty="0"/>
              <a:t>https://wiki.egi.eu/wiki/GGUS:TPM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Sites support Units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328" y="1397983"/>
            <a:ext cx="2781621" cy="31991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Sites already registered:</a:t>
            </a:r>
          </a:p>
          <a:p>
            <a:pPr lvl="1"/>
            <a:r>
              <a:rPr lang="en-US" dirty="0" smtClean="0"/>
              <a:t>BEIJING-LCG2</a:t>
            </a:r>
          </a:p>
          <a:p>
            <a:pPr lvl="1"/>
            <a:r>
              <a:rPr lang="en-US" dirty="0" smtClean="0"/>
              <a:t>IN2P3-CC</a:t>
            </a:r>
          </a:p>
          <a:p>
            <a:pPr lvl="1"/>
            <a:r>
              <a:rPr lang="en-US" smtClean="0"/>
              <a:t>INFN-T1 (CNAF)</a:t>
            </a:r>
            <a:endParaRPr lang="en-US" dirty="0" smtClean="0"/>
          </a:p>
          <a:p>
            <a:pPr lvl="1"/>
            <a:r>
              <a:rPr lang="en-US" dirty="0" smtClean="0"/>
              <a:t>JINR-T1/2</a:t>
            </a:r>
          </a:p>
          <a:p>
            <a:pPr lvl="1"/>
            <a:r>
              <a:rPr lang="en-US" dirty="0" smtClean="0"/>
              <a:t>MSU ? (ru-Moscow-SINP-T3 exist in GOCDB but Uncertified)</a:t>
            </a:r>
          </a:p>
          <a:p>
            <a:pPr lvl="1"/>
            <a:r>
              <a:rPr lang="en-US" dirty="0" smtClean="0"/>
              <a:t>Other ?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25/07/2019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Data Center Computing Meeting  - Beijing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63" y="1434518"/>
            <a:ext cx="5445813" cy="4989067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4043493" y="4597167"/>
            <a:ext cx="2676253" cy="142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4043493" y="4409426"/>
            <a:ext cx="2676253" cy="142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COS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_COSA" id="{47877345-C047-4C30-83A7-307DDB36DA4E}" vid="{202C5C7D-8ED7-49C9-88E0-E549157A5FE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Tema_COSA</Template>
  <TotalTime>1664</TotalTime>
  <Words>825</Words>
  <Application>Microsoft Office PowerPoint</Application>
  <PresentationFormat>Presentazione su schermo (4:3)</PresentationFormat>
  <Paragraphs>152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Rockwell</vt:lpstr>
      <vt:lpstr>Wingdings</vt:lpstr>
      <vt:lpstr>Tema_COSA</vt:lpstr>
      <vt:lpstr>Ticket system and user support: a proposal for JUNO</vt:lpstr>
      <vt:lpstr>GOCDB</vt:lpstr>
      <vt:lpstr>GOCDB</vt:lpstr>
      <vt:lpstr>GOCDB Downtime Manager</vt:lpstr>
      <vt:lpstr>EGI Operation Portal</vt:lpstr>
      <vt:lpstr>ARGO Monitoring</vt:lpstr>
      <vt:lpstr>The GGUS ticketing system</vt:lpstr>
      <vt:lpstr>Support Units</vt:lpstr>
      <vt:lpstr>JUNO Sites support Units</vt:lpstr>
      <vt:lpstr>GGUS JUNO Support Unit</vt:lpstr>
      <vt:lpstr>JUNO VOID</vt:lpstr>
      <vt:lpstr>Offline Grid Shift Model via DIRAC and PerfSonar</vt:lpstr>
      <vt:lpstr>Offline Grid Shift Model via DIRAC and PerfSonar</vt:lpstr>
      <vt:lpstr>Support Shifters</vt:lpstr>
      <vt:lpstr>Support Shifters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GGUS system to support JUNO Operations</dc:title>
  <dc:creator>daniele cesini</dc:creator>
  <cp:lastModifiedBy>daniele cesini</cp:lastModifiedBy>
  <cp:revision>17</cp:revision>
  <dcterms:created xsi:type="dcterms:W3CDTF">2019-05-21T12:47:54Z</dcterms:created>
  <dcterms:modified xsi:type="dcterms:W3CDTF">2019-07-25T04:14:51Z</dcterms:modified>
</cp:coreProperties>
</file>