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94" r:id="rId3"/>
    <p:sldId id="566" r:id="rId4"/>
    <p:sldId id="324" r:id="rId5"/>
    <p:sldId id="327" r:id="rId6"/>
    <p:sldId id="802" r:id="rId7"/>
    <p:sldId id="807" r:id="rId8"/>
    <p:sldId id="333" r:id="rId9"/>
    <p:sldId id="809" r:id="rId10"/>
    <p:sldId id="337" r:id="rId11"/>
    <p:sldId id="761" r:id="rId12"/>
    <p:sldId id="311" r:id="rId13"/>
    <p:sldId id="312" r:id="rId14"/>
    <p:sldId id="313" r:id="rId15"/>
    <p:sldId id="268" r:id="rId16"/>
    <p:sldId id="269" r:id="rId17"/>
    <p:sldId id="275" r:id="rId18"/>
    <p:sldId id="276" r:id="rId19"/>
    <p:sldId id="279" r:id="rId20"/>
    <p:sldId id="282" r:id="rId21"/>
    <p:sldId id="283" r:id="rId22"/>
    <p:sldId id="284" r:id="rId23"/>
    <p:sldId id="285" r:id="rId24"/>
    <p:sldId id="286" r:id="rId25"/>
    <p:sldId id="82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0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19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9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1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9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6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9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5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81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5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D5D4-F6EC-4312-ADEE-FD0BCF43B421}" type="datetimeFigureOut">
              <a:rPr lang="zh-CN" altLang="en-US" smtClean="0"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73D1-ABFB-4105-A127-F3E351165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5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New methods of detecting Sub-eV dark matter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602355"/>
            <a:ext cx="9144000" cy="2877820"/>
          </a:xfrm>
        </p:spPr>
        <p:txBody>
          <a:bodyPr>
            <a:normAutofit/>
          </a:bodyPr>
          <a:lstStyle/>
          <a:p>
            <a:r>
              <a:rPr lang="en-US" altLang="zh-CN" dirty="0"/>
              <a:t>by Qiaoli Yang</a:t>
            </a:r>
          </a:p>
          <a:p>
            <a:r>
              <a:rPr lang="en-US" altLang="zh-CN" dirty="0"/>
              <a:t>Jinan Univ. in Guangzhou</a:t>
            </a:r>
          </a:p>
          <a:p>
            <a:endParaRPr lang="en-US" altLang="zh-CN" dirty="0"/>
          </a:p>
          <a:p>
            <a:pPr algn="l"/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00" y="369000"/>
            <a:ext cx="7913400" cy="55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11</a:t>
            </a:fld>
            <a:endParaRPr lang="zh-CN" altLang="en-US" strike="noStrike" noProof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23" y="819000"/>
            <a:ext cx="7153756" cy="459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Phys. Lett. B716 (2012) 435-440  (arXiv:1107.17)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3637" y="2477294"/>
            <a:ext cx="4276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691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                        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685800" y="1981202"/>
            <a:ext cx="8001000" cy="46434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zh-CN" altLang="en-US" dirty="0"/>
              <a:t>  </a:t>
            </a:r>
            <a:r>
              <a:rPr lang="en-US" altLang="zh-CN" dirty="0"/>
              <a:t>Amplitude</a:t>
            </a:r>
            <a:r>
              <a:rPr lang="zh-CN" altLang="en-US" dirty="0"/>
              <a:t> </a:t>
            </a:r>
            <a:r>
              <a:rPr lang="en-US" altLang="zh-CN" dirty="0"/>
              <a:t>decrease:    </a:t>
            </a:r>
          </a:p>
          <a:p>
            <a:pPr>
              <a:buFontTx/>
              <a:buNone/>
            </a:pPr>
            <a:r>
              <a:rPr lang="en-US" altLang="zh-CN" dirty="0"/>
              <a:t>                                                                                                             </a:t>
            </a:r>
          </a:p>
          <a:p>
            <a:pPr>
              <a:buFontTx/>
              <a:buNone/>
            </a:pPr>
            <a:r>
              <a:rPr lang="zh-CN" altLang="en-US" dirty="0"/>
              <a:t> 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shift:  </a:t>
            </a:r>
          </a:p>
          <a:p>
            <a:pPr>
              <a:buFontTx/>
              <a:buNone/>
            </a:pPr>
            <a:r>
              <a:rPr lang="zh-CN" altLang="en-US" dirty="0"/>
              <a:t>  </a:t>
            </a:r>
            <a:endParaRPr lang="en-US" altLang="zh-CN" dirty="0"/>
          </a:p>
          <a:p>
            <a:pPr>
              <a:buFontTx/>
              <a:buNone/>
            </a:pPr>
            <a:r>
              <a:rPr lang="zh-CN" altLang="en-US" dirty="0"/>
              <a:t>  </a:t>
            </a:r>
            <a:r>
              <a:rPr lang="en-US" altLang="zh-CN" dirty="0"/>
              <a:t>amplitude modulation                             </a:t>
            </a:r>
          </a:p>
          <a:p>
            <a:pPr>
              <a:buFontTx/>
              <a:buNone/>
            </a:pPr>
            <a:r>
              <a:rPr lang="en-US" altLang="zh-CN" dirty="0"/>
              <a:t> </a:t>
            </a: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397" y="1852615"/>
            <a:ext cx="37163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2" y="2819400"/>
            <a:ext cx="42882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3" y="533402"/>
            <a:ext cx="32226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3540" y="1371602"/>
            <a:ext cx="24304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143000" y="2667001"/>
          <a:ext cx="1828800" cy="45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825480" imgH="203040" progId="Equation.3">
                  <p:embed/>
                </p:oleObj>
              </mc:Choice>
              <mc:Fallback>
                <p:oleObj name="Equation" r:id="rId7" imgW="825480" imgH="203040" progId="Equation.3">
                  <p:embed/>
                  <p:pic>
                    <p:nvPicPr>
                      <p:cNvPr id="81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1"/>
                        <a:ext cx="1828800" cy="450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2" y="1447802"/>
            <a:ext cx="1123951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1" y="0"/>
            <a:ext cx="30301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2" y="4876800"/>
            <a:ext cx="46517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59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altLang="zh-CN" dirty="0"/>
              <a:t>Energy efficiency is high</a:t>
            </a:r>
            <a:r>
              <a:rPr lang="zh-CN" altLang="en-US" dirty="0"/>
              <a:t>，</a:t>
            </a:r>
            <a:r>
              <a:rPr lang="en-US" altLang="zh-CN" dirty="0"/>
              <a:t>when using a F-P cavity, sensitivity is n^(1/2) v.s. n^(1/4) in photon regeneration</a:t>
            </a:r>
            <a:r>
              <a:rPr lang="zh-CN" altLang="en-US" dirty="0"/>
              <a:t>（</a:t>
            </a:r>
            <a:r>
              <a:rPr lang="en-US" altLang="zh-CN" dirty="0"/>
              <a:t>n of F-P cavity  is</a:t>
            </a:r>
            <a:r>
              <a:rPr lang="zh-CN" altLang="en-US" dirty="0"/>
              <a:t> </a:t>
            </a:r>
            <a:r>
              <a:rPr lang="en-US" altLang="zh-CN" dirty="0"/>
              <a:t>about 10^6 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squeezed light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10W </a:t>
            </a:r>
            <a:r>
              <a:rPr lang="zh-CN" altLang="en-US" dirty="0"/>
              <a:t>，</a:t>
            </a:r>
            <a:r>
              <a:rPr lang="en-US" altLang="zh-CN" dirty="0"/>
              <a:t>              </a:t>
            </a:r>
            <a:r>
              <a:rPr lang="zh-CN" altLang="en-US" dirty="0"/>
              <a:t>       ，</a:t>
            </a:r>
            <a:r>
              <a:rPr lang="en-US" altLang="zh-CN" dirty="0"/>
              <a:t>laser</a:t>
            </a:r>
            <a:r>
              <a:rPr lang="zh-CN" altLang="en-US" dirty="0"/>
              <a:t>  </a:t>
            </a:r>
            <a:endParaRPr lang="en-US" altLang="zh-CN" dirty="0"/>
          </a:p>
          <a:p>
            <a:pPr>
              <a:buNone/>
            </a:pPr>
            <a:r>
              <a:rPr lang="en-US" dirty="0"/>
              <a:t>                                    </a:t>
            </a:r>
            <a:r>
              <a:rPr lang="en-US" altLang="zh-CN" dirty="0"/>
              <a:t>n=10^6</a:t>
            </a:r>
            <a:r>
              <a:rPr lang="zh-CN" altLang="en-US" dirty="0"/>
              <a:t>，</a:t>
            </a:r>
            <a:r>
              <a:rPr lang="en-US" altLang="zh-CN" dirty="0"/>
              <a:t>10dB</a:t>
            </a:r>
            <a:r>
              <a:rPr lang="zh-CN" altLang="en-US" dirty="0"/>
              <a:t> </a:t>
            </a:r>
            <a:r>
              <a:rPr lang="en-US" altLang="zh-CN" dirty="0"/>
              <a:t>squeezed light,  after a 240</a:t>
            </a:r>
            <a:r>
              <a:rPr lang="zh-CN" altLang="en-US" dirty="0"/>
              <a:t> </a:t>
            </a:r>
            <a:r>
              <a:rPr lang="en-US" altLang="zh-CN" dirty="0"/>
              <a:t>operation,</a:t>
            </a:r>
            <a:r>
              <a:rPr lang="zh-CN" altLang="en-US" dirty="0"/>
              <a:t>    </a:t>
            </a:r>
            <a:r>
              <a:rPr lang="en-US" altLang="zh-CN" dirty="0"/>
              <a:t>for         certainty: </a:t>
            </a:r>
            <a:r>
              <a:rPr lang="zh-CN" altLang="en-US" dirty="0"/>
              <a:t>     </a:t>
            </a:r>
            <a:endParaRPr lang="en-US" altLang="zh-CN" dirty="0"/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613" y="4431507"/>
            <a:ext cx="1695451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867" y="4938712"/>
            <a:ext cx="28797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078" y="5358606"/>
            <a:ext cx="5064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740" y="5818187"/>
            <a:ext cx="31315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42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2"/>
          <p:cNvSpPr>
            <a:spLocks noGrp="1"/>
          </p:cNvSpPr>
          <p:nvPr>
            <p:ph type="ctrTitle"/>
          </p:nvPr>
        </p:nvSpPr>
        <p:spPr>
          <a:xfrm>
            <a:off x="1435102" y="274639"/>
            <a:ext cx="7499351" cy="1143000"/>
          </a:xfrm>
        </p:spPr>
        <p:txBody>
          <a:bodyPr wrap="square" anchor="ctr"/>
          <a:lstStyle/>
          <a:p>
            <a:r>
              <a:rPr lang="en-US" altLang="zh-CN" sz="4400" dirty="0">
                <a:sym typeface="Times New Roman" panose="02020603050405020304" pitchFamily="2" charset="0"/>
              </a:rPr>
              <a:t>Dark phtons</a:t>
            </a:r>
          </a:p>
        </p:txBody>
      </p:sp>
      <p:sp>
        <p:nvSpPr>
          <p:cNvPr id="41985" name="内容占位符 1"/>
          <p:cNvSpPr>
            <a:spLocks noGrp="1"/>
          </p:cNvSpPr>
          <p:nvPr>
            <p:ph type="subTitle" idx="1"/>
          </p:nvPr>
        </p:nvSpPr>
        <p:spPr>
          <a:xfrm>
            <a:off x="871539" y="1844675"/>
            <a:ext cx="7408863" cy="4281488"/>
          </a:xfrm>
        </p:spPr>
        <p:txBody>
          <a:bodyPr wrap="square" anchor="t"/>
          <a:lstStyle/>
          <a:p>
            <a:pPr marL="342891" indent="-342891" algn="l"/>
            <a:r>
              <a:rPr lang="zh-CN" altLang="en-US" sz="3200" dirty="0">
                <a:sym typeface="Times New Roman" panose="02020603050405020304" pitchFamily="2" charset="0"/>
              </a:rPr>
              <a:t>hidden </a:t>
            </a:r>
            <a:r>
              <a:rPr lang="en-US" altLang="zh-CN" sz="3200" dirty="0">
                <a:sym typeface="Times New Roman" panose="02020603050405020304" pitchFamily="2" charset="0"/>
              </a:rPr>
              <a:t>sector particles</a:t>
            </a:r>
            <a:endParaRPr lang="zh-CN" altLang="en-US" sz="3200" dirty="0">
              <a:sym typeface="Times New Roman" panose="02020603050405020304" pitchFamily="2" charset="0"/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0" y="2404344"/>
            <a:ext cx="6699251" cy="43386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zh-CN"/>
              <a:t>Dark photons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43010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6" y="1763714"/>
            <a:ext cx="5381625" cy="1536700"/>
          </a:xfrm>
        </p:spPr>
      </p:pic>
      <p:pic>
        <p:nvPicPr>
          <p:cNvPr id="43011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27" y="3924301"/>
            <a:ext cx="5254625" cy="17716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562294" y="365126"/>
            <a:ext cx="7886700" cy="994172"/>
          </a:xfrm>
        </p:spPr>
        <p:txBody>
          <a:bodyPr wrap="square" anchor="ctr"/>
          <a:lstStyle/>
          <a:p>
            <a:r>
              <a:rPr lang="en-US" altLang="zh-CN"/>
              <a:t>Dark photons</a:t>
            </a:r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628651" y="2226469"/>
            <a:ext cx="7886700" cy="3263504"/>
          </a:xfrm>
        </p:spPr>
        <p:txBody>
          <a:bodyPr wrap="square" anchor="t"/>
          <a:lstStyle/>
          <a:p>
            <a:r>
              <a:rPr lang="en-US" altLang="zh-CN"/>
              <a:t>Decay channel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Decay rate: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503" y="2712563"/>
            <a:ext cx="2561749" cy="1903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270" y="2226471"/>
            <a:ext cx="1064419" cy="3133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97" y="5036186"/>
            <a:ext cx="3218499" cy="10044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zh-CN"/>
              <a:t>Dark Photons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>
          <a:xfrm>
            <a:off x="591979" y="2125504"/>
            <a:ext cx="7886700" cy="3263504"/>
          </a:xfrm>
        </p:spPr>
        <p:txBody>
          <a:bodyPr wrap="square" anchor="t"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5058" name="内容占位符 2"/>
          <p:cNvSpPr>
            <a:spLocks noGrp="1"/>
          </p:cNvSpPr>
          <p:nvPr/>
        </p:nvSpPr>
        <p:spPr>
          <a:xfrm>
            <a:off x="723901" y="2321719"/>
            <a:ext cx="7886700" cy="3263504"/>
          </a:xfrm>
          <a:prstGeom prst="rect">
            <a:avLst/>
          </a:prstGeom>
        </p:spPr>
        <p:txBody>
          <a:bodyPr vert="horz" wrap="square" lIns="68580" tIns="34291" rIns="68580" bIns="3429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100"/>
              <a:t>Spectrum:</a:t>
            </a:r>
          </a:p>
          <a:p>
            <a:endParaRPr lang="zh-CN" altLang="en-US" sz="2100"/>
          </a:p>
          <a:p>
            <a:endParaRPr lang="zh-CN" altLang="en-US" sz="2100"/>
          </a:p>
          <a:p>
            <a:endParaRPr lang="zh-CN" altLang="en-US" sz="2100"/>
          </a:p>
          <a:p>
            <a:r>
              <a:rPr lang="en-US" altLang="zh-CN" sz="2100"/>
              <a:t>orthopositronium</a:t>
            </a:r>
            <a:r>
              <a:rPr lang="zh-CN" altLang="en-US" sz="2100"/>
              <a:t>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7" y="3946685"/>
            <a:ext cx="2539841" cy="1853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5" y="4261010"/>
            <a:ext cx="1396841" cy="11282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23" y="1130620"/>
            <a:ext cx="4396740" cy="24469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40" y="1875475"/>
            <a:ext cx="6715125" cy="3851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and Precision Frontiers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3969"/>
            <a:ext cx="7488832" cy="44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55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r>
              <a:rPr lang="en-US" altLang="zh-CN" dirty="0"/>
              <a:t>Atomic transitions to detect dark photons</a:t>
            </a:r>
            <a:br>
              <a:rPr lang="en-US" altLang="zh-CN" dirty="0"/>
            </a:br>
            <a:endParaRPr lang="en-US" altLang="zh-CN" sz="2000" dirty="0"/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/>
        <p:txBody>
          <a:bodyPr wrap="square" anchor="t"/>
          <a:lstStyle/>
          <a:p>
            <a:r>
              <a:rPr lang="en-US" altLang="zh-CN"/>
              <a:t>small velocity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high energy spectrum density</a:t>
            </a:r>
          </a:p>
        </p:txBody>
      </p:sp>
      <p:pic>
        <p:nvPicPr>
          <p:cNvPr id="4505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3" y="2933701"/>
            <a:ext cx="3465513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7" y="5138739"/>
            <a:ext cx="2320925" cy="59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zh-CN"/>
              <a:t>dark photons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/>
        <p:txBody>
          <a:bodyPr wrap="square" anchor="t"/>
          <a:lstStyle/>
          <a:p>
            <a:pPr marL="0" indent="0" fontAlgn="base">
              <a:buNone/>
            </a:pPr>
            <a:r>
              <a:rPr lang="en-US" altLang="zh-CN" strike="noStrike" noProof="1"/>
              <a:t> Interactions in non-relativistic limit:</a:t>
            </a:r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fontAlgn="base"/>
            <a:r>
              <a:rPr lang="en-US" altLang="zh-CN" strike="noStrike" noProof="1"/>
              <a:t>in atomic scale</a:t>
            </a:r>
            <a:r>
              <a:rPr lang="zh-CN" altLang="en-US" strike="noStrike" noProof="1"/>
              <a:t>，</a:t>
            </a:r>
          </a:p>
        </p:txBody>
      </p:sp>
      <p:pic>
        <p:nvPicPr>
          <p:cNvPr id="4608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068639"/>
            <a:ext cx="4814888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13" y="5003803"/>
            <a:ext cx="2855912" cy="688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altLang="zh-CN"/>
              <a:t>dark photons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/>
        <p:txBody>
          <a:bodyPr wrap="square" anchor="t"/>
          <a:lstStyle/>
          <a:p>
            <a:pPr marL="0" indent="0">
              <a:buNone/>
            </a:pPr>
            <a:r>
              <a:rPr lang="en-US" altLang="zh-CN"/>
              <a:t>experiment detection:</a:t>
            </a:r>
          </a:p>
        </p:txBody>
      </p:sp>
      <p:pic>
        <p:nvPicPr>
          <p:cNvPr id="4710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40" y="3051176"/>
            <a:ext cx="5195887" cy="31686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Dark Photon Detection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2" y="1510032"/>
            <a:ext cx="8415655" cy="3838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438" y="5424171"/>
            <a:ext cx="6224905" cy="6578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en-US" altLang="zh-CN"/>
              <a:t>Sensitivity: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zh-CN" altLang="en-US" strike="noStrike" noProof="1"/>
          </a:p>
          <a:p>
            <a:pPr fontAlgn="base"/>
            <a:endParaRPr lang="zh-CN" altLang="en-US" strike="noStrike" noProof="1"/>
          </a:p>
          <a:p>
            <a:pPr marL="0" indent="0" fontAlgn="base">
              <a:buNone/>
            </a:pPr>
            <a:endParaRPr lang="zh-CN" altLang="en-US" strike="noStrike" noProof="1"/>
          </a:p>
        </p:txBody>
      </p:sp>
      <p:pic>
        <p:nvPicPr>
          <p:cNvPr id="4813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6" y="2484439"/>
            <a:ext cx="6027739" cy="406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0"/>
          <p:cNvSpPr txBox="1">
            <a:spLocks noChangeArrowheads="1"/>
          </p:cNvSpPr>
          <p:nvPr/>
        </p:nvSpPr>
        <p:spPr bwMode="auto">
          <a:xfrm>
            <a:off x="283210" y="178435"/>
            <a:ext cx="85731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 thanks for the support from the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Gordon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Betty Moore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foundation, and the APS.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EE39-B630-4DDE-9BEF-B71426F0A24A}" type="slidenum">
              <a:rPr lang="zh-CN" altLang="en-US"/>
              <a:t>25</a:t>
            </a:fld>
            <a:endParaRPr lang="zh-CN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/>
        </p:nvSpPr>
        <p:spPr>
          <a:xfrm>
            <a:off x="3927475" y="5198110"/>
            <a:ext cx="1422400" cy="15074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zh-CN" sz="20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 news was reported  on the EurekAler website.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217805" y="1096645"/>
          <a:ext cx="5718810" cy="349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3" imgW="9148445" imgH="5867400" progId="Paint.Picture">
                  <p:embed/>
                </p:oleObj>
              </mc:Choice>
              <mc:Fallback>
                <p:oleObj r:id="rId3" imgW="9148445" imgH="5867400" progId="Paint.Picture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805" y="1096645"/>
                        <a:ext cx="5718810" cy="349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455295" y="4541520"/>
          <a:ext cx="332803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5" imgW="3195955" imgH="2138680" progId="Paint.Picture">
                  <p:embed/>
                </p:oleObj>
              </mc:Choice>
              <mc:Fallback>
                <p:oleObj r:id="rId5" imgW="3195955" imgH="2138680" progId="Paint.Picture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5" y="4541520"/>
                        <a:ext cx="3328035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5936615" y="1096645"/>
          <a:ext cx="3138805" cy="466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7" imgW="2709545" imgH="4219575" progId="Paint.Picture">
                  <p:embed/>
                </p:oleObj>
              </mc:Choice>
              <mc:Fallback>
                <p:oleObj r:id="rId7" imgW="2709545" imgH="4219575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36615" y="1096645"/>
                        <a:ext cx="3138805" cy="4665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4FB10-10F4-4F60-8EBC-3232ADB9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3</a:t>
            </a:fld>
            <a:endParaRPr lang="zh-CN" altLang="en-US" strike="noStrike" noProof="1"/>
          </a:p>
        </p:txBody>
      </p:sp>
      <p:sp>
        <p:nvSpPr>
          <p:cNvPr id="17409" name="Rectangle 2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8534400" cy="1981200"/>
          </a:xfrm>
        </p:spPr>
        <p:txBody>
          <a:bodyPr wrap="square" anchor="ctr"/>
          <a:lstStyle>
            <a:lvl1pPr lvl="0">
              <a:defRPr kern="1200"/>
            </a:lvl1pPr>
          </a:lstStyle>
          <a:p>
            <a:pPr lvl="0" algn="just" eaLnBrk="1" hangingPunct="1"/>
            <a:r>
              <a:rPr lang="en-US" altLang="en-US" sz="4000" dirty="0"/>
              <a:t>To solve the strong CP problem, one introduces the axions.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7239000" cy="266700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0" y="2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3" imgW="2743200" imgH="4267200" progId="Equation.DSMT4">
                  <p:embed/>
                </p:oleObj>
              </mc:Choice>
              <mc:Fallback>
                <p:oleObj r:id="rId3" imgW="2743200" imgH="4267200" progId="Equation.DSMT4">
                  <p:embed/>
                  <p:pic>
                    <p:nvPicPr>
                      <p:cNvPr id="17411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914400" cy="1984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26" y="2971802"/>
            <a:ext cx="8220075" cy="1504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C841D7F-3A72-4932-8157-CD279B16E436}"/>
              </a:ext>
            </a:extLst>
          </p:cNvPr>
          <p:cNvSpPr txBox="1">
            <a:spLocks/>
          </p:cNvSpPr>
          <p:nvPr/>
        </p:nvSpPr>
        <p:spPr>
          <a:xfrm>
            <a:off x="210601" y="4572000"/>
            <a:ext cx="8534400" cy="1981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4000" dirty="0"/>
              <a:t>Question: How heavy the mass could be?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Inflation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</a:p>
          <a:p>
            <a:pPr marL="342891" indent="-342891"/>
            <a:r>
              <a:rPr lang="en-US" altLang="zh-CN">
                <a:solidFill>
                  <a:schemeClr val="tx1"/>
                </a:solidFill>
              </a:rPr>
              <a:t>Cosmological scale correlation length: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en-US" altLang="zh-CN" sz="2400"/>
              <a:t>Structures should be Inflated  away.</a:t>
            </a:r>
          </a:p>
          <a:p>
            <a:pPr marL="0" indent="0">
              <a:buNone/>
            </a:pPr>
            <a:endParaRPr lang="en-US" altLang="zh-CN"/>
          </a:p>
          <a:p>
            <a:pPr marL="342891" indent="-342891"/>
            <a:r>
              <a:rPr lang="en-US" altLang="zh-CN">
                <a:solidFill>
                  <a:schemeClr val="tx1"/>
                </a:solidFill>
              </a:rPr>
              <a:t>Structures formed after inflation: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en-US" altLang="zh-CN" sz="2400"/>
              <a:t>Correlation length should be much smaller then the horizon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683" y="2340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Initial fluctuation:</a:t>
            </a:r>
            <a:br>
              <a:rPr lang="en-US" altLang="zh-CN" dirty="0"/>
            </a:br>
            <a:r>
              <a:rPr lang="de-DE" altLang="zh-CN" sz="2700" dirty="0"/>
              <a:t>Phys.Dark Univ. 26 (2019) 100407, arXiv:1712.09917</a:t>
            </a:r>
            <a:endParaRPr lang="en-US" altLang="zh-CN" sz="27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" y="1539003"/>
            <a:ext cx="8992808" cy="4643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The initial field configuration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define a parameter </a:t>
            </a:r>
            <a:r>
              <a:rPr lang="en-US" altLang="zh-CN" i="1"/>
              <a:t>l</a:t>
            </a:r>
          </a:p>
          <a:p>
            <a:endParaRPr lang="en-US" altLang="zh-CN" i="1"/>
          </a:p>
          <a:p>
            <a:endParaRPr lang="en-US" altLang="zh-CN" i="1"/>
          </a:p>
          <a:p>
            <a:r>
              <a:rPr lang="en-US" altLang="zh-CN"/>
              <a:t>Since </a:t>
            </a:r>
            <a:r>
              <a:rPr lang="en-US" altLang="zh-CN" i="1"/>
              <a:t>x&lt;&lt;l,  y&lt;&lt;l</a:t>
            </a:r>
          </a:p>
          <a:p>
            <a:endParaRPr lang="en-US" altLang="zh-CN" i="1"/>
          </a:p>
          <a:p>
            <a:endParaRPr lang="en-US" altLang="zh-CN" i="1"/>
          </a:p>
          <a:p>
            <a:pPr marL="0" indent="0">
              <a:buNone/>
            </a:pPr>
            <a:r>
              <a:rPr lang="en-US" altLang="zh-CN" i="1"/>
              <a:t>                      </a:t>
            </a:r>
            <a:r>
              <a:rPr lang="en-US" altLang="zh-CN"/>
              <a:t>defines a preferred direction</a:t>
            </a:r>
            <a:r>
              <a:rPr lang="en-US" altLang="zh-CN" i="1"/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6</a:t>
            </a:fld>
            <a:endParaRPr lang="zh-CN" altLang="en-US" strike="noStrike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67" y="2790191"/>
            <a:ext cx="3821431" cy="629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41" y="4200526"/>
            <a:ext cx="5241291" cy="498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591" y="5479417"/>
            <a:ext cx="1692911" cy="50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cs typeface="+mj-lt"/>
              </a:rPr>
              <a:t>The hemispherical power asymmetry</a:t>
            </a:r>
            <a:endParaRPr lang="zh-CN" altLang="en-US" sz="3600">
              <a:cs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Scale dependent: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A=0.072 for 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0</a:t>
            </a:r>
            <a:r>
              <a:rPr lang="en-US" altLang="zh-CN" i="1" dirty="0"/>
              <a:t>&lt;600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1" y="2185671"/>
            <a:ext cx="4686300" cy="65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Amplitude fluctuations due to the quantum effects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When the field perturbation is small: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98" y="2403478"/>
            <a:ext cx="2912745" cy="427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8" y="4369435"/>
            <a:ext cx="4181475" cy="1120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The CMB G-Z effect gives a quadrupole coefficient: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/>
              <a:t>The temperature fluctuation is</a:t>
            </a:r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</a:t>
            </a:r>
          </a:p>
          <a:p>
            <a:pPr marL="0" indent="0">
              <a:buNone/>
            </a:pPr>
            <a:r>
              <a:rPr lang="en-US" altLang="zh-CN"/>
              <a:t>where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thus there is a bound 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23" y="2796541"/>
            <a:ext cx="3848735" cy="652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23" y="4894129"/>
            <a:ext cx="2941320" cy="6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Calibri</vt:lpstr>
      <vt:lpstr>Calibri Light</vt:lpstr>
      <vt:lpstr>Times New Roman</vt:lpstr>
      <vt:lpstr>Office Theme</vt:lpstr>
      <vt:lpstr>Equation.DSMT4</vt:lpstr>
      <vt:lpstr>Equation</vt:lpstr>
      <vt:lpstr>Bitmap Image</vt:lpstr>
      <vt:lpstr>New methods of detecting Sub-eV dark matter</vt:lpstr>
      <vt:lpstr>Energy and Precision Frontiers</vt:lpstr>
      <vt:lpstr>To solve the strong CP problem, one introduces the axions.</vt:lpstr>
      <vt:lpstr>Inflation</vt:lpstr>
      <vt:lpstr>Initial fluctuation: Phys.Dark Univ. 26 (2019) 100407, arXiv:1712.09917</vt:lpstr>
      <vt:lpstr>The initial field configuration</vt:lpstr>
      <vt:lpstr>The hemispherical power asymmetry</vt:lpstr>
      <vt:lpstr>Amplitude fluctuations due to the quantum effects </vt:lpstr>
      <vt:lpstr>The CMB G-Z effect gives a quadrupole coefficient:</vt:lpstr>
      <vt:lpstr>PowerPoint Presentation</vt:lpstr>
      <vt:lpstr>PowerPoint Presentation</vt:lpstr>
      <vt:lpstr>Phys. Lett. B716 (2012) 435-440  (arXiv:1107.17)</vt:lpstr>
      <vt:lpstr>                         </vt:lpstr>
      <vt:lpstr>PowerPoint Presentation</vt:lpstr>
      <vt:lpstr>Dark phtons</vt:lpstr>
      <vt:lpstr>Dark photons </vt:lpstr>
      <vt:lpstr>Dark photons</vt:lpstr>
      <vt:lpstr>Dark Photons </vt:lpstr>
      <vt:lpstr>PowerPoint Presentation</vt:lpstr>
      <vt:lpstr>Atomic transitions to detect dark photons </vt:lpstr>
      <vt:lpstr>dark photons </vt:lpstr>
      <vt:lpstr>dark photons </vt:lpstr>
      <vt:lpstr>Dark Photon Detection</vt:lpstr>
      <vt:lpstr>Sensitivity: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Dark Matter and atomic transitions</dc:title>
  <dc:creator>Qiaoli Yang</dc:creator>
  <cp:lastModifiedBy>Qiaoli Yang</cp:lastModifiedBy>
  <cp:revision>24</cp:revision>
  <dcterms:created xsi:type="dcterms:W3CDTF">2019-07-12T06:06:34Z</dcterms:created>
  <dcterms:modified xsi:type="dcterms:W3CDTF">2019-12-09T02:21:59Z</dcterms:modified>
</cp:coreProperties>
</file>