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6"/>
  </p:notesMasterIdLst>
  <p:sldIdLst>
    <p:sldId id="256" r:id="rId2"/>
    <p:sldId id="268" r:id="rId3"/>
    <p:sldId id="258" r:id="rId4"/>
    <p:sldId id="264" r:id="rId5"/>
    <p:sldId id="269" r:id="rId6"/>
    <p:sldId id="265" r:id="rId7"/>
    <p:sldId id="414" r:id="rId8"/>
    <p:sldId id="390" r:id="rId9"/>
    <p:sldId id="407" r:id="rId10"/>
    <p:sldId id="415" r:id="rId11"/>
    <p:sldId id="300" r:id="rId12"/>
    <p:sldId id="301" r:id="rId13"/>
    <p:sldId id="302" r:id="rId14"/>
    <p:sldId id="259" r:id="rId15"/>
    <p:sldId id="263" r:id="rId16"/>
    <p:sldId id="260" r:id="rId17"/>
    <p:sldId id="261" r:id="rId18"/>
    <p:sldId id="262" r:id="rId19"/>
    <p:sldId id="266" r:id="rId20"/>
    <p:sldId id="416" r:id="rId21"/>
    <p:sldId id="267" r:id="rId22"/>
    <p:sldId id="293" r:id="rId23"/>
    <p:sldId id="294" r:id="rId24"/>
    <p:sldId id="306" r:id="rId25"/>
    <p:sldId id="276" r:id="rId26"/>
    <p:sldId id="307" r:id="rId27"/>
    <p:sldId id="277" r:id="rId28"/>
    <p:sldId id="308" r:id="rId29"/>
    <p:sldId id="309" r:id="rId30"/>
    <p:sldId id="310" r:id="rId31"/>
    <p:sldId id="296" r:id="rId32"/>
    <p:sldId id="417" r:id="rId33"/>
    <p:sldId id="418" r:id="rId34"/>
    <p:sldId id="41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5B592"/>
    <a:srgbClr val="CE8D3E"/>
    <a:srgbClr val="DE9031"/>
    <a:srgbClr val="FFC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4660"/>
  </p:normalViewPr>
  <p:slideViewPr>
    <p:cSldViewPr snapToGrid="0">
      <p:cViewPr>
        <p:scale>
          <a:sx n="103" d="100"/>
          <a:sy n="103" d="100"/>
        </p:scale>
        <p:origin x="76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C0DE2E-1A25-42C1-94CC-55D0A37D842A}" type="doc">
      <dgm:prSet loTypeId="urn:microsoft.com/office/officeart/2005/8/layout/hProcess9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zh-CN" altLang="en-US"/>
        </a:p>
      </dgm:t>
    </dgm:pt>
    <dgm:pt modelId="{E565AA4D-CC19-41CF-97AB-F73403CEDD84}">
      <dgm:prSet/>
      <dgm:spPr/>
      <dgm:t>
        <a:bodyPr/>
        <a:lstStyle/>
        <a:p>
          <a:r>
            <a:rPr lang="en-US" b="0" i="0" baseline="0"/>
            <a:t>Run9 =79.6 days, exposure:  26.2 ton-day</a:t>
          </a:r>
          <a:endParaRPr lang="zh-CN"/>
        </a:p>
      </dgm:t>
    </dgm:pt>
    <dgm:pt modelId="{D919B228-4EDB-41DE-AA42-48CB785F82CC}" type="parTrans" cxnId="{06A97DDA-F3DF-4732-BB72-0B66F483C411}">
      <dgm:prSet/>
      <dgm:spPr/>
      <dgm:t>
        <a:bodyPr/>
        <a:lstStyle/>
        <a:p>
          <a:endParaRPr lang="zh-CN" altLang="en-US"/>
        </a:p>
      </dgm:t>
    </dgm:pt>
    <dgm:pt modelId="{3605A762-87F3-40E9-88B0-BDBB0F52CD6A}" type="sibTrans" cxnId="{06A97DDA-F3DF-4732-BB72-0B66F483C411}">
      <dgm:prSet/>
      <dgm:spPr/>
      <dgm:t>
        <a:bodyPr/>
        <a:lstStyle/>
        <a:p>
          <a:endParaRPr lang="zh-CN" altLang="en-US"/>
        </a:p>
      </dgm:t>
    </dgm:pt>
    <dgm:pt modelId="{BF032EF7-C2AC-4483-A252-7A2DED5A0A1C}">
      <dgm:prSet/>
      <dgm:spPr/>
      <dgm:t>
        <a:bodyPr/>
        <a:lstStyle/>
        <a:p>
          <a:r>
            <a:rPr kumimoji="1" lang="en-US" b="0" i="0" baseline="0" dirty="0"/>
            <a:t>Run10 = </a:t>
          </a:r>
          <a:r>
            <a:rPr lang="en-US" b="0" i="0" baseline="0" dirty="0"/>
            <a:t>77.1 days, exposure:  27.9 ton-day</a:t>
          </a:r>
          <a:endParaRPr lang="zh-CN" dirty="0"/>
        </a:p>
      </dgm:t>
    </dgm:pt>
    <dgm:pt modelId="{3F80E35D-F6D9-4180-8F4F-4136E97B1423}" type="parTrans" cxnId="{EC0121EC-8CCC-4751-BD52-DE89D6240FA5}">
      <dgm:prSet/>
      <dgm:spPr/>
      <dgm:t>
        <a:bodyPr/>
        <a:lstStyle/>
        <a:p>
          <a:endParaRPr lang="zh-CN" altLang="en-US"/>
        </a:p>
      </dgm:t>
    </dgm:pt>
    <dgm:pt modelId="{0EEE5B05-8ED7-467D-9097-3A9584DB4BBA}" type="sibTrans" cxnId="{EC0121EC-8CCC-4751-BD52-DE89D6240FA5}">
      <dgm:prSet/>
      <dgm:spPr/>
      <dgm:t>
        <a:bodyPr/>
        <a:lstStyle/>
        <a:p>
          <a:endParaRPr lang="zh-CN" altLang="en-US"/>
        </a:p>
      </dgm:t>
    </dgm:pt>
    <dgm:pt modelId="{0CF9FC10-4CCB-4EC1-AA20-5E2BA3D525A0}">
      <dgm:prSet/>
      <dgm:spPr/>
      <dgm:t>
        <a:bodyPr/>
        <a:lstStyle/>
        <a:p>
          <a:r>
            <a:rPr kumimoji="1" lang="en-US" b="0" i="0" baseline="0" dirty="0"/>
            <a:t>Run11 = 244.2 days, exposure ~ 88 ton-day</a:t>
          </a:r>
          <a:endParaRPr lang="zh-CN" dirty="0"/>
        </a:p>
      </dgm:t>
    </dgm:pt>
    <dgm:pt modelId="{E33DEC4F-9AB3-40F7-AE58-92683582D960}" type="parTrans" cxnId="{F7CDE7C5-E768-4529-BD38-7770B520944A}">
      <dgm:prSet/>
      <dgm:spPr/>
      <dgm:t>
        <a:bodyPr/>
        <a:lstStyle/>
        <a:p>
          <a:endParaRPr lang="zh-CN" altLang="en-US"/>
        </a:p>
      </dgm:t>
    </dgm:pt>
    <dgm:pt modelId="{4049152D-28F1-4FFD-92C3-B1C77A3D8CAC}" type="sibTrans" cxnId="{F7CDE7C5-E768-4529-BD38-7770B520944A}">
      <dgm:prSet/>
      <dgm:spPr/>
      <dgm:t>
        <a:bodyPr/>
        <a:lstStyle/>
        <a:p>
          <a:endParaRPr lang="zh-CN" altLang="en-US"/>
        </a:p>
      </dgm:t>
    </dgm:pt>
    <dgm:pt modelId="{F2977CE2-F0FE-4A11-B5AC-A3B6C19A1D31}" type="pres">
      <dgm:prSet presAssocID="{22C0DE2E-1A25-42C1-94CC-55D0A37D842A}" presName="CompostProcess" presStyleCnt="0">
        <dgm:presLayoutVars>
          <dgm:dir/>
          <dgm:resizeHandles val="exact"/>
        </dgm:presLayoutVars>
      </dgm:prSet>
      <dgm:spPr/>
    </dgm:pt>
    <dgm:pt modelId="{E996D488-CB31-4DAF-A5E4-C99FC0A6B80B}" type="pres">
      <dgm:prSet presAssocID="{22C0DE2E-1A25-42C1-94CC-55D0A37D842A}" presName="arrow" presStyleLbl="bgShp" presStyleIdx="0" presStyleCnt="1" custScaleX="13025" custLinFactNeighborX="-18239" custLinFactNeighborY="349"/>
      <dgm:spPr/>
    </dgm:pt>
    <dgm:pt modelId="{FCA4BED2-F41B-453C-BA67-AAD2CA39F3DE}" type="pres">
      <dgm:prSet presAssocID="{22C0DE2E-1A25-42C1-94CC-55D0A37D842A}" presName="linearProcess" presStyleCnt="0"/>
      <dgm:spPr/>
    </dgm:pt>
    <dgm:pt modelId="{C7A43676-BDA1-4CD7-82C5-E1B718AA715C}" type="pres">
      <dgm:prSet presAssocID="{E565AA4D-CC19-41CF-97AB-F73403CEDD84}" presName="textNode" presStyleLbl="node1" presStyleIdx="0" presStyleCnt="3">
        <dgm:presLayoutVars>
          <dgm:bulletEnabled val="1"/>
        </dgm:presLayoutVars>
      </dgm:prSet>
      <dgm:spPr/>
    </dgm:pt>
    <dgm:pt modelId="{F535D529-7D70-4CE4-AC6B-481F18973B6A}" type="pres">
      <dgm:prSet presAssocID="{3605A762-87F3-40E9-88B0-BDBB0F52CD6A}" presName="sibTrans" presStyleCnt="0"/>
      <dgm:spPr/>
    </dgm:pt>
    <dgm:pt modelId="{27C81134-8F81-43BC-A1F5-3E702077C164}" type="pres">
      <dgm:prSet presAssocID="{BF032EF7-C2AC-4483-A252-7A2DED5A0A1C}" presName="textNode" presStyleLbl="node1" presStyleIdx="1" presStyleCnt="3">
        <dgm:presLayoutVars>
          <dgm:bulletEnabled val="1"/>
        </dgm:presLayoutVars>
      </dgm:prSet>
      <dgm:spPr/>
    </dgm:pt>
    <dgm:pt modelId="{42C36E50-1088-4967-A04A-FF0D9193387E}" type="pres">
      <dgm:prSet presAssocID="{0EEE5B05-8ED7-467D-9097-3A9584DB4BBA}" presName="sibTrans" presStyleCnt="0"/>
      <dgm:spPr/>
    </dgm:pt>
    <dgm:pt modelId="{2EF87878-F59F-4CF9-8A07-F030DF5B1AAD}" type="pres">
      <dgm:prSet presAssocID="{0CF9FC10-4CCB-4EC1-AA20-5E2BA3D525A0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23837651-E6EB-4B3F-A296-6390181DC8F2}" type="presOf" srcId="{22C0DE2E-1A25-42C1-94CC-55D0A37D842A}" destId="{F2977CE2-F0FE-4A11-B5AC-A3B6C19A1D31}" srcOrd="0" destOrd="0" presId="urn:microsoft.com/office/officeart/2005/8/layout/hProcess9"/>
    <dgm:cxn modelId="{96BE6576-E22C-44D2-AAD8-6AB8C6579E91}" type="presOf" srcId="{E565AA4D-CC19-41CF-97AB-F73403CEDD84}" destId="{C7A43676-BDA1-4CD7-82C5-E1B718AA715C}" srcOrd="0" destOrd="0" presId="urn:microsoft.com/office/officeart/2005/8/layout/hProcess9"/>
    <dgm:cxn modelId="{43C47E5A-A9B5-435D-8094-3CB73DEA3090}" type="presOf" srcId="{BF032EF7-C2AC-4483-A252-7A2DED5A0A1C}" destId="{27C81134-8F81-43BC-A1F5-3E702077C164}" srcOrd="0" destOrd="0" presId="urn:microsoft.com/office/officeart/2005/8/layout/hProcess9"/>
    <dgm:cxn modelId="{F7CDE7C5-E768-4529-BD38-7770B520944A}" srcId="{22C0DE2E-1A25-42C1-94CC-55D0A37D842A}" destId="{0CF9FC10-4CCB-4EC1-AA20-5E2BA3D525A0}" srcOrd="2" destOrd="0" parTransId="{E33DEC4F-9AB3-40F7-AE58-92683582D960}" sibTransId="{4049152D-28F1-4FFD-92C3-B1C77A3D8CAC}"/>
    <dgm:cxn modelId="{06A97DDA-F3DF-4732-BB72-0B66F483C411}" srcId="{22C0DE2E-1A25-42C1-94CC-55D0A37D842A}" destId="{E565AA4D-CC19-41CF-97AB-F73403CEDD84}" srcOrd="0" destOrd="0" parTransId="{D919B228-4EDB-41DE-AA42-48CB785F82CC}" sibTransId="{3605A762-87F3-40E9-88B0-BDBB0F52CD6A}"/>
    <dgm:cxn modelId="{EC0121EC-8CCC-4751-BD52-DE89D6240FA5}" srcId="{22C0DE2E-1A25-42C1-94CC-55D0A37D842A}" destId="{BF032EF7-C2AC-4483-A252-7A2DED5A0A1C}" srcOrd="1" destOrd="0" parTransId="{3F80E35D-F6D9-4180-8F4F-4136E97B1423}" sibTransId="{0EEE5B05-8ED7-467D-9097-3A9584DB4BBA}"/>
    <dgm:cxn modelId="{628DAEED-3343-47FF-B329-A3F2711FA025}" type="presOf" srcId="{0CF9FC10-4CCB-4EC1-AA20-5E2BA3D525A0}" destId="{2EF87878-F59F-4CF9-8A07-F030DF5B1AAD}" srcOrd="0" destOrd="0" presId="urn:microsoft.com/office/officeart/2005/8/layout/hProcess9"/>
    <dgm:cxn modelId="{FA97E159-9716-4485-A154-AFBE080601D7}" type="presParOf" srcId="{F2977CE2-F0FE-4A11-B5AC-A3B6C19A1D31}" destId="{E996D488-CB31-4DAF-A5E4-C99FC0A6B80B}" srcOrd="0" destOrd="0" presId="urn:microsoft.com/office/officeart/2005/8/layout/hProcess9"/>
    <dgm:cxn modelId="{2F562CE1-D9EC-4A83-A1DE-DFC140E2C3B8}" type="presParOf" srcId="{F2977CE2-F0FE-4A11-B5AC-A3B6C19A1D31}" destId="{FCA4BED2-F41B-453C-BA67-AAD2CA39F3DE}" srcOrd="1" destOrd="0" presId="urn:microsoft.com/office/officeart/2005/8/layout/hProcess9"/>
    <dgm:cxn modelId="{3FDE4A79-AE2D-42A6-94B4-38E06933F018}" type="presParOf" srcId="{FCA4BED2-F41B-453C-BA67-AAD2CA39F3DE}" destId="{C7A43676-BDA1-4CD7-82C5-E1B718AA715C}" srcOrd="0" destOrd="0" presId="urn:microsoft.com/office/officeart/2005/8/layout/hProcess9"/>
    <dgm:cxn modelId="{D06FCCDD-4806-4CD4-AD91-4FB61EEFF465}" type="presParOf" srcId="{FCA4BED2-F41B-453C-BA67-AAD2CA39F3DE}" destId="{F535D529-7D70-4CE4-AC6B-481F18973B6A}" srcOrd="1" destOrd="0" presId="urn:microsoft.com/office/officeart/2005/8/layout/hProcess9"/>
    <dgm:cxn modelId="{752BA860-90CC-4214-B932-5AFA105613AA}" type="presParOf" srcId="{FCA4BED2-F41B-453C-BA67-AAD2CA39F3DE}" destId="{27C81134-8F81-43BC-A1F5-3E702077C164}" srcOrd="2" destOrd="0" presId="urn:microsoft.com/office/officeart/2005/8/layout/hProcess9"/>
    <dgm:cxn modelId="{33831BB2-8D35-4BD8-9A1A-4BF8B5821E83}" type="presParOf" srcId="{FCA4BED2-F41B-453C-BA67-AAD2CA39F3DE}" destId="{42C36E50-1088-4967-A04A-FF0D9193387E}" srcOrd="3" destOrd="0" presId="urn:microsoft.com/office/officeart/2005/8/layout/hProcess9"/>
    <dgm:cxn modelId="{BEC6D871-DDD9-46D3-84E7-9D5BC4BC0886}" type="presParOf" srcId="{FCA4BED2-F41B-453C-BA67-AAD2CA39F3DE}" destId="{2EF87878-F59F-4CF9-8A07-F030DF5B1AA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30972F-958A-426A-947F-CE5EB7E6AAD3}" type="doc">
      <dgm:prSet loTypeId="urn:microsoft.com/office/officeart/2005/8/layout/list1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zh-CN" altLang="en-US"/>
        </a:p>
      </dgm:t>
    </dgm:pt>
    <dgm:pt modelId="{C8962FC6-C357-442B-A758-0CBC10C2EEF0}">
      <dgm:prSet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altLang="zh-CN" sz="1400" b="1" dirty="0" err="1">
              <a:latin typeface="+mj-lt"/>
              <a:ea typeface="+mn-ea"/>
            </a:rPr>
            <a:t>PandaX</a:t>
          </a:r>
          <a:r>
            <a:rPr lang="en-US" altLang="zh-CN" sz="1400" b="1" dirty="0">
              <a:latin typeface="+mj-lt"/>
              <a:ea typeface="+mn-ea"/>
            </a:rPr>
            <a:t>-II</a:t>
          </a:r>
          <a:endParaRPr lang="zh-CN" sz="1400" b="1" dirty="0">
            <a:latin typeface="+mj-lt"/>
            <a:ea typeface="+mn-ea"/>
          </a:endParaRPr>
        </a:p>
      </dgm:t>
    </dgm:pt>
    <dgm:pt modelId="{5A36E2CA-98AA-41EA-9CC1-054F77F8EEA7}" type="parTrans" cxnId="{77846E8A-F51A-4AB1-A027-89B4D1221118}">
      <dgm:prSet/>
      <dgm:spPr/>
      <dgm:t>
        <a:bodyPr/>
        <a:lstStyle/>
        <a:p>
          <a:endParaRPr lang="zh-CN" altLang="en-US"/>
        </a:p>
      </dgm:t>
    </dgm:pt>
    <dgm:pt modelId="{053E5641-8F1F-41EE-8CB4-EE413B6DD3A8}" type="sibTrans" cxnId="{77846E8A-F51A-4AB1-A027-89B4D1221118}">
      <dgm:prSet/>
      <dgm:spPr/>
      <dgm:t>
        <a:bodyPr/>
        <a:lstStyle/>
        <a:p>
          <a:endParaRPr lang="zh-CN" altLang="en-US"/>
        </a:p>
      </dgm:t>
    </dgm:pt>
    <dgm:pt modelId="{CF6015DE-DB87-42BB-9083-A9F88D4B46A2}">
      <dgm:prSet custT="1"/>
      <dgm:spPr/>
      <dgm:t>
        <a:bodyPr/>
        <a:lstStyle/>
        <a:p>
          <a:r>
            <a:rPr lang="en-US" sz="1400" b="0" i="0" baseline="0" dirty="0">
              <a:latin typeface="+mn-lt"/>
              <a:ea typeface="+mn-ea"/>
              <a:cs typeface="Arial" panose="020B0604020202020204" pitchFamily="34" charset="0"/>
            </a:rPr>
            <a:t>Best decay rate: (−0.25 ± 0.21 ± 0.14) × 10</a:t>
          </a:r>
          <a:r>
            <a:rPr lang="en-US" sz="1400" b="0" i="0" baseline="30000" dirty="0">
              <a:latin typeface="+mn-lt"/>
              <a:ea typeface="+mn-ea"/>
              <a:cs typeface="Arial" panose="020B0604020202020204" pitchFamily="34" charset="0"/>
            </a:rPr>
            <a:t>−23</a:t>
          </a:r>
          <a:r>
            <a:rPr lang="en-US" sz="1400" b="0" i="0" baseline="0" dirty="0">
              <a:latin typeface="+mn-lt"/>
              <a:ea typeface="+mn-ea"/>
              <a:cs typeface="Arial" panose="020B0604020202020204" pitchFamily="34" charset="0"/>
            </a:rPr>
            <a:t> </a:t>
          </a:r>
          <a:r>
            <a:rPr lang="en-US" sz="1400" b="0" i="0" baseline="0" dirty="0" err="1">
              <a:latin typeface="+mn-lt"/>
              <a:ea typeface="+mn-ea"/>
              <a:cs typeface="Arial" panose="020B0604020202020204" pitchFamily="34" charset="0"/>
            </a:rPr>
            <a:t>yr</a:t>
          </a:r>
          <a:endParaRPr lang="zh-CN" sz="1400" b="0" dirty="0">
            <a:latin typeface="+mn-lt"/>
            <a:ea typeface="+mn-ea"/>
            <a:cs typeface="Arial" panose="020B0604020202020204" pitchFamily="34" charset="0"/>
          </a:endParaRPr>
        </a:p>
      </dgm:t>
    </dgm:pt>
    <dgm:pt modelId="{AD3F884C-AC2D-4017-87C4-BACBACEFC464}" type="parTrans" cxnId="{420D0A23-25CF-4F9C-AA2C-51AD6AC0285D}">
      <dgm:prSet/>
      <dgm:spPr/>
      <dgm:t>
        <a:bodyPr/>
        <a:lstStyle/>
        <a:p>
          <a:endParaRPr lang="zh-CN" altLang="en-US"/>
        </a:p>
      </dgm:t>
    </dgm:pt>
    <dgm:pt modelId="{78520678-B4C4-4938-9F56-B9A0A6DF31B1}" type="sibTrans" cxnId="{420D0A23-25CF-4F9C-AA2C-51AD6AC0285D}">
      <dgm:prSet/>
      <dgm:spPr/>
      <dgm:t>
        <a:bodyPr/>
        <a:lstStyle/>
        <a:p>
          <a:endParaRPr lang="zh-CN" altLang="en-US"/>
        </a:p>
      </dgm:t>
    </dgm:pt>
    <dgm:pt modelId="{AC634868-310A-4C61-863F-C0E82FFFDD53}">
      <dgm:prSet custT="1"/>
      <dgm:spPr/>
      <dgm:t>
        <a:bodyPr/>
        <a:lstStyle/>
        <a:p>
          <a:r>
            <a:rPr lang="en-US" sz="1400" b="0" i="0" baseline="0" dirty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rPr>
            <a:t>No evidence of NLDBD found</a:t>
          </a:r>
          <a:endParaRPr lang="zh-CN" sz="1400" b="0" dirty="0">
            <a:solidFill>
              <a:schemeClr val="accent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FE6B3763-5639-4D55-93D9-3712B6883FE7}" type="parTrans" cxnId="{928E06AC-7667-4CF9-9751-54F7B109A04A}">
      <dgm:prSet/>
      <dgm:spPr/>
      <dgm:t>
        <a:bodyPr/>
        <a:lstStyle/>
        <a:p>
          <a:endParaRPr lang="zh-CN" altLang="en-US"/>
        </a:p>
      </dgm:t>
    </dgm:pt>
    <dgm:pt modelId="{68AE00C6-D996-43C8-B5B1-A655EAA7CC55}" type="sibTrans" cxnId="{928E06AC-7667-4CF9-9751-54F7B109A04A}">
      <dgm:prSet/>
      <dgm:spPr/>
      <dgm:t>
        <a:bodyPr/>
        <a:lstStyle/>
        <a:p>
          <a:endParaRPr lang="zh-CN" altLang="en-US"/>
        </a:p>
      </dgm:t>
    </dgm:pt>
    <dgm:pt modelId="{47970E4E-D6C2-4E15-BC7C-EE1740DA26C0}">
      <dgm:prSet custT="1"/>
      <dgm:spPr/>
      <dgm:t>
        <a:bodyPr/>
        <a:lstStyle/>
        <a:p>
          <a:r>
            <a:rPr lang="en-US" sz="1400" b="0" i="0" baseline="0" dirty="0">
              <a:latin typeface="+mn-lt"/>
              <a:ea typeface="+mn-ea"/>
              <a:cs typeface="Arial" panose="020B0604020202020204" pitchFamily="34" charset="0"/>
            </a:rPr>
            <a:t>Half-life(90% C.L.): </a:t>
          </a:r>
          <a:r>
            <a:rPr lang="en-US" sz="1400" b="0" i="0" baseline="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rPr>
            <a:t>2.1 × 10</a:t>
          </a:r>
          <a:r>
            <a:rPr lang="en-US" sz="1400" b="0" i="0" baseline="3000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rPr>
            <a:t>23</a:t>
          </a:r>
          <a:r>
            <a:rPr lang="en-US" sz="1400" b="0" i="0" baseline="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rPr>
            <a:t> </a:t>
          </a:r>
          <a:r>
            <a:rPr lang="en-US" sz="1400" b="0" i="0" baseline="0" dirty="0" err="1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rPr>
            <a:t>yr</a:t>
          </a:r>
          <a:endParaRPr lang="zh-CN" sz="1400" b="0" dirty="0">
            <a:solidFill>
              <a:srgbClr val="FF0000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D1C9C402-9CF5-43AF-8C36-9866AF4049C5}" type="parTrans" cxnId="{AE9CFFEB-C6A4-43D4-A848-C04A563EF786}">
      <dgm:prSet/>
      <dgm:spPr/>
      <dgm:t>
        <a:bodyPr/>
        <a:lstStyle/>
        <a:p>
          <a:endParaRPr lang="zh-CN" altLang="en-US"/>
        </a:p>
      </dgm:t>
    </dgm:pt>
    <dgm:pt modelId="{445BFC8B-4409-4520-87CF-A5ADABC96FBF}" type="sibTrans" cxnId="{AE9CFFEB-C6A4-43D4-A848-C04A563EF786}">
      <dgm:prSet/>
      <dgm:spPr/>
      <dgm:t>
        <a:bodyPr/>
        <a:lstStyle/>
        <a:p>
          <a:endParaRPr lang="zh-CN" altLang="en-US"/>
        </a:p>
      </dgm:t>
    </dgm:pt>
    <dgm:pt modelId="{BF50C018-4C7C-4922-AEF8-A58CA8E40AB2}">
      <dgm:prSet custT="1"/>
      <dgm:spPr/>
      <dgm:t>
        <a:bodyPr/>
        <a:lstStyle/>
        <a:p>
          <a:r>
            <a:rPr lang="en-US" sz="1400" b="0" i="0" baseline="0" dirty="0">
              <a:latin typeface="+mn-lt"/>
              <a:ea typeface="+mn-ea"/>
              <a:cs typeface="Arial" panose="020B0604020202020204" pitchFamily="34" charset="0"/>
            </a:rPr>
            <a:t>M</a:t>
          </a:r>
          <a:r>
            <a:rPr lang="en-US" sz="1400" b="0" i="0" baseline="-25000" dirty="0">
              <a:latin typeface="+mn-lt"/>
              <a:ea typeface="+mn-ea"/>
              <a:cs typeface="Arial" panose="020B0604020202020204" pitchFamily="34" charset="0"/>
            </a:rPr>
            <a:t>ββ</a:t>
          </a:r>
          <a:r>
            <a:rPr lang="en-US" sz="1400" b="0" i="0" baseline="0" dirty="0">
              <a:latin typeface="+mn-lt"/>
              <a:ea typeface="+mn-ea"/>
              <a:cs typeface="Arial" panose="020B0604020202020204" pitchFamily="34" charset="0"/>
            </a:rPr>
            <a:t>: (1.4 – 3.7) eV</a:t>
          </a:r>
          <a:r>
            <a:rPr lang="en-US" sz="1100" b="0" i="0" baseline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zh-CN" sz="1100" b="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C1C6A61-54E0-4E8F-89FF-10EA98852C18}" type="parTrans" cxnId="{F4DFC95C-6EE6-4541-AF8D-9D9F3F9ADEA9}">
      <dgm:prSet/>
      <dgm:spPr/>
      <dgm:t>
        <a:bodyPr/>
        <a:lstStyle/>
        <a:p>
          <a:endParaRPr lang="zh-CN" altLang="en-US"/>
        </a:p>
      </dgm:t>
    </dgm:pt>
    <dgm:pt modelId="{EC484849-48A8-42CD-ADE6-C2E6F03676F2}" type="sibTrans" cxnId="{F4DFC95C-6EE6-4541-AF8D-9D9F3F9ADEA9}">
      <dgm:prSet/>
      <dgm:spPr/>
      <dgm:t>
        <a:bodyPr/>
        <a:lstStyle/>
        <a:p>
          <a:endParaRPr lang="zh-CN" altLang="en-US"/>
        </a:p>
      </dgm:t>
    </dgm:pt>
    <dgm:pt modelId="{D1A0FA18-BFD5-4099-928B-BBC060335578}">
      <dgm:prSet custT="1"/>
      <dgm:spPr>
        <a:solidFill>
          <a:schemeClr val="accent3">
            <a:lumMod val="75000"/>
            <a:lumOff val="25000"/>
          </a:schemeClr>
        </a:solidFill>
      </dgm:spPr>
      <dgm:t>
        <a:bodyPr/>
        <a:lstStyle/>
        <a:p>
          <a:r>
            <a:rPr lang="en-US" sz="1400" b="1" i="0" baseline="0" dirty="0">
              <a:latin typeface="+mj-lt"/>
              <a:ea typeface="+mn-ea"/>
            </a:rPr>
            <a:t>PandaX-</a:t>
          </a:r>
          <a:r>
            <a:rPr lang="en-US" altLang="zh-CN" sz="1400" b="1" i="0" baseline="0" dirty="0">
              <a:latin typeface="+mj-lt"/>
              <a:ea typeface="+mn-ea"/>
            </a:rPr>
            <a:t>4</a:t>
          </a:r>
          <a:r>
            <a:rPr lang="en-US" sz="1400" b="1" i="0" baseline="0" dirty="0">
              <a:latin typeface="+mj-lt"/>
              <a:ea typeface="+mn-ea"/>
            </a:rPr>
            <a:t>T </a:t>
          </a:r>
          <a:endParaRPr lang="zh-CN" sz="1400" b="1" dirty="0">
            <a:latin typeface="+mj-lt"/>
            <a:ea typeface="+mn-ea"/>
          </a:endParaRPr>
        </a:p>
      </dgm:t>
    </dgm:pt>
    <dgm:pt modelId="{DE6A5B34-B690-44E6-AE2E-DFE356426E05}" type="parTrans" cxnId="{789EAA19-9F61-4A81-97AF-F2D62281FD10}">
      <dgm:prSet/>
      <dgm:spPr/>
      <dgm:t>
        <a:bodyPr/>
        <a:lstStyle/>
        <a:p>
          <a:endParaRPr lang="zh-CN" altLang="en-US"/>
        </a:p>
      </dgm:t>
    </dgm:pt>
    <dgm:pt modelId="{4E13903C-BB59-463D-9C82-0065F97687D8}" type="sibTrans" cxnId="{789EAA19-9F61-4A81-97AF-F2D62281FD10}">
      <dgm:prSet/>
      <dgm:spPr/>
      <dgm:t>
        <a:bodyPr/>
        <a:lstStyle/>
        <a:p>
          <a:endParaRPr lang="zh-CN" altLang="en-US"/>
        </a:p>
      </dgm:t>
    </dgm:pt>
    <dgm:pt modelId="{C7F81C83-8C6E-4271-A750-8F6D07C4C9F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i="0" baseline="0" dirty="0">
              <a:latin typeface="+mn-lt"/>
              <a:ea typeface="+mn-ea"/>
            </a:rPr>
            <a:t>5 years exposure</a:t>
          </a:r>
          <a:endParaRPr lang="zh-CN" sz="1400" b="0" dirty="0">
            <a:latin typeface="+mn-lt"/>
            <a:ea typeface="+mn-ea"/>
          </a:endParaRPr>
        </a:p>
      </dgm:t>
    </dgm:pt>
    <dgm:pt modelId="{0E5A1C15-79B4-43F5-8E0B-15421B46A86C}" type="parTrans" cxnId="{CC1A18A8-3489-4EB6-9706-C9432954AECC}">
      <dgm:prSet/>
      <dgm:spPr/>
      <dgm:t>
        <a:bodyPr/>
        <a:lstStyle/>
        <a:p>
          <a:endParaRPr lang="zh-CN" altLang="en-US"/>
        </a:p>
      </dgm:t>
    </dgm:pt>
    <dgm:pt modelId="{DCE0AE9C-EE5D-4C31-8F54-08C5AACC505C}" type="sibTrans" cxnId="{CC1A18A8-3489-4EB6-9706-C9432954AECC}">
      <dgm:prSet/>
      <dgm:spPr/>
      <dgm:t>
        <a:bodyPr/>
        <a:lstStyle/>
        <a:p>
          <a:endParaRPr lang="zh-CN" altLang="en-US"/>
        </a:p>
      </dgm:t>
    </dgm:pt>
    <dgm:pt modelId="{8A986A54-DE03-40C2-9055-CB697CF8C6F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i="0" baseline="0" dirty="0">
              <a:latin typeface="+mn-lt"/>
              <a:ea typeface="+mn-ea"/>
            </a:rPr>
            <a:t>2.8 t of xenon in FV</a:t>
          </a:r>
          <a:endParaRPr lang="zh-CN" sz="1400" b="0" dirty="0">
            <a:latin typeface="+mn-lt"/>
            <a:ea typeface="+mn-ea"/>
          </a:endParaRPr>
        </a:p>
      </dgm:t>
    </dgm:pt>
    <dgm:pt modelId="{CD0EC3FE-6FDE-410B-9C2E-E1AC67515A32}" type="parTrans" cxnId="{F2CB7FA5-9B33-4F18-BB76-EF5971ED579C}">
      <dgm:prSet/>
      <dgm:spPr/>
      <dgm:t>
        <a:bodyPr/>
        <a:lstStyle/>
        <a:p>
          <a:endParaRPr lang="zh-CN" altLang="en-US"/>
        </a:p>
      </dgm:t>
    </dgm:pt>
    <dgm:pt modelId="{A5E70AF6-11E0-46A2-9462-CEC993D77964}" type="sibTrans" cxnId="{F2CB7FA5-9B33-4F18-BB76-EF5971ED579C}">
      <dgm:prSet/>
      <dgm:spPr/>
      <dgm:t>
        <a:bodyPr/>
        <a:lstStyle/>
        <a:p>
          <a:endParaRPr lang="zh-CN" altLang="en-US"/>
        </a:p>
      </dgm:t>
    </dgm:pt>
    <dgm:pt modelId="{313EC89A-34F0-479F-AD40-E0D6997BCAA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i="0" baseline="0" dirty="0">
              <a:latin typeface="+mn-lt"/>
              <a:ea typeface="+mn-ea"/>
            </a:rPr>
            <a:t>1% energy resolution (assumed)</a:t>
          </a:r>
          <a:endParaRPr lang="zh-CN" sz="1400" b="0" dirty="0">
            <a:latin typeface="+mn-lt"/>
            <a:ea typeface="+mn-ea"/>
          </a:endParaRPr>
        </a:p>
      </dgm:t>
    </dgm:pt>
    <dgm:pt modelId="{E4076875-1EDC-41DB-BA67-80FD66F94FAF}" type="parTrans" cxnId="{6B5E2D63-AAF7-4FED-9377-FEE20D195412}">
      <dgm:prSet/>
      <dgm:spPr/>
      <dgm:t>
        <a:bodyPr/>
        <a:lstStyle/>
        <a:p>
          <a:endParaRPr lang="zh-CN" altLang="en-US"/>
        </a:p>
      </dgm:t>
    </dgm:pt>
    <dgm:pt modelId="{804125C2-8821-40D9-8F23-A61399FF170D}" type="sibTrans" cxnId="{6B5E2D63-AAF7-4FED-9377-FEE20D195412}">
      <dgm:prSet/>
      <dgm:spPr/>
      <dgm:t>
        <a:bodyPr/>
        <a:lstStyle/>
        <a:p>
          <a:endParaRPr lang="zh-CN" altLang="en-US"/>
        </a:p>
      </dgm:t>
    </dgm:pt>
    <dgm:pt modelId="{44EE7A00-DFB3-4933-B453-2AC33CD8CB6F}">
      <dgm:prSet custT="1" custLinFactNeighborX="-6239" custLinFactNeighborY="18989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zh-CN" sz="1400" b="0" i="0" baseline="0" dirty="0">
              <a:latin typeface="+mn-lt"/>
              <a:ea typeface="+mn-ea"/>
            </a:rPr>
            <a:t>Expected </a:t>
          </a:r>
          <a:r>
            <a:rPr lang="en-US" sz="1400" b="0" i="0" baseline="0" dirty="0">
              <a:latin typeface="+mn-lt"/>
              <a:ea typeface="+mn-ea"/>
            </a:rPr>
            <a:t>sensitivity: </a:t>
          </a:r>
          <a:r>
            <a:rPr lang="en-US" sz="1400" b="0" i="0" baseline="0" dirty="0">
              <a:solidFill>
                <a:srgbClr val="00B050"/>
              </a:solidFill>
              <a:latin typeface="+mn-lt"/>
              <a:ea typeface="+mn-ea"/>
            </a:rPr>
            <a:t>1.02 </a:t>
          </a:r>
          <a:r>
            <a:rPr lang="en-US" altLang="zh-CN" sz="1400" b="0" i="0" baseline="0" dirty="0">
              <a:solidFill>
                <a:srgbClr val="00B050"/>
              </a:solidFill>
              <a:latin typeface="+mn-lt"/>
              <a:ea typeface="+mn-ea"/>
            </a:rPr>
            <a:t>×10</a:t>
          </a:r>
          <a:r>
            <a:rPr lang="en-US" altLang="zh-CN" sz="1400" b="0" i="0" baseline="30000" dirty="0">
              <a:solidFill>
                <a:srgbClr val="00B050"/>
              </a:solidFill>
              <a:latin typeface="+mn-lt"/>
              <a:ea typeface="+mn-ea"/>
            </a:rPr>
            <a:t>25</a:t>
          </a:r>
          <a:r>
            <a:rPr lang="en-US" sz="1400" b="0" i="0" baseline="0" dirty="0">
              <a:solidFill>
                <a:srgbClr val="00B050"/>
              </a:solidFill>
              <a:latin typeface="+mn-lt"/>
              <a:ea typeface="+mn-ea"/>
              <a:cs typeface="Arial" panose="020B0604020202020204" pitchFamily="34" charset="0"/>
            </a:rPr>
            <a:t>yr </a:t>
          </a:r>
          <a:endParaRPr lang="zh-CN" sz="1400" b="0" dirty="0">
            <a:latin typeface="+mn-lt"/>
            <a:ea typeface="+mn-ea"/>
          </a:endParaRPr>
        </a:p>
      </dgm:t>
    </dgm:pt>
    <dgm:pt modelId="{70C93241-7F12-4A23-B078-C4D97B093669}" type="parTrans" cxnId="{4248C36D-7992-4F3C-94E6-21369A69BC51}">
      <dgm:prSet/>
      <dgm:spPr/>
      <dgm:t>
        <a:bodyPr/>
        <a:lstStyle/>
        <a:p>
          <a:endParaRPr lang="zh-CN" altLang="en-US"/>
        </a:p>
      </dgm:t>
    </dgm:pt>
    <dgm:pt modelId="{F5A75FD7-59DB-40DC-81C3-9C5212DBAD20}" type="sibTrans" cxnId="{4248C36D-7992-4F3C-94E6-21369A69BC51}">
      <dgm:prSet/>
      <dgm:spPr/>
      <dgm:t>
        <a:bodyPr/>
        <a:lstStyle/>
        <a:p>
          <a:endParaRPr lang="zh-CN" altLang="en-US"/>
        </a:p>
      </dgm:t>
    </dgm:pt>
    <dgm:pt modelId="{02DD44CC-6323-4CFD-ADE1-04FB5DC9A15C}" type="pres">
      <dgm:prSet presAssocID="{8430972F-958A-426A-947F-CE5EB7E6AAD3}" presName="linear" presStyleCnt="0">
        <dgm:presLayoutVars>
          <dgm:dir/>
          <dgm:animLvl val="lvl"/>
          <dgm:resizeHandles val="exact"/>
        </dgm:presLayoutVars>
      </dgm:prSet>
      <dgm:spPr/>
    </dgm:pt>
    <dgm:pt modelId="{3C52FB2B-1D23-4740-B897-C38837C84346}" type="pres">
      <dgm:prSet presAssocID="{C8962FC6-C357-442B-A758-0CBC10C2EEF0}" presName="parentLin" presStyleCnt="0"/>
      <dgm:spPr/>
    </dgm:pt>
    <dgm:pt modelId="{13DE96E9-CBDA-4F96-8333-2D4A2209907C}" type="pres">
      <dgm:prSet presAssocID="{C8962FC6-C357-442B-A758-0CBC10C2EEF0}" presName="parentLeftMargin" presStyleLbl="node1" presStyleIdx="0" presStyleCnt="2"/>
      <dgm:spPr/>
    </dgm:pt>
    <dgm:pt modelId="{EB551315-49C5-49D5-8801-AEE9C24CA053}" type="pres">
      <dgm:prSet presAssocID="{C8962FC6-C357-442B-A758-0CBC10C2EEF0}" presName="parentText" presStyleLbl="node1" presStyleIdx="0" presStyleCnt="2" custScaleX="42935">
        <dgm:presLayoutVars>
          <dgm:chMax val="0"/>
          <dgm:bulletEnabled val="1"/>
        </dgm:presLayoutVars>
      </dgm:prSet>
      <dgm:spPr/>
    </dgm:pt>
    <dgm:pt modelId="{35F1DA4A-B2F5-4A6D-9E62-7169A72E9723}" type="pres">
      <dgm:prSet presAssocID="{C8962FC6-C357-442B-A758-0CBC10C2EEF0}" presName="negativeSpace" presStyleCnt="0"/>
      <dgm:spPr/>
    </dgm:pt>
    <dgm:pt modelId="{0E8945EE-A2B6-495F-843B-E3406073566E}" type="pres">
      <dgm:prSet presAssocID="{C8962FC6-C357-442B-A758-0CBC10C2EEF0}" presName="childText" presStyleLbl="conFgAcc1" presStyleIdx="0" presStyleCnt="2" custScaleY="102360" custLinFactNeighborY="55208">
        <dgm:presLayoutVars>
          <dgm:bulletEnabled val="1"/>
        </dgm:presLayoutVars>
      </dgm:prSet>
      <dgm:spPr/>
    </dgm:pt>
    <dgm:pt modelId="{0A1F6AC9-F459-47C8-9F9D-9C1FBCA5221C}" type="pres">
      <dgm:prSet presAssocID="{053E5641-8F1F-41EE-8CB4-EE413B6DD3A8}" presName="spaceBetweenRectangles" presStyleCnt="0"/>
      <dgm:spPr/>
    </dgm:pt>
    <dgm:pt modelId="{5537552F-FB35-4C25-AC6A-65B2803206CE}" type="pres">
      <dgm:prSet presAssocID="{D1A0FA18-BFD5-4099-928B-BBC060335578}" presName="parentLin" presStyleCnt="0"/>
      <dgm:spPr/>
    </dgm:pt>
    <dgm:pt modelId="{DC5971E9-4E4D-4FD6-BB70-D1769925B0AD}" type="pres">
      <dgm:prSet presAssocID="{D1A0FA18-BFD5-4099-928B-BBC060335578}" presName="parentLeftMargin" presStyleLbl="node1" presStyleIdx="0" presStyleCnt="2"/>
      <dgm:spPr/>
    </dgm:pt>
    <dgm:pt modelId="{D9779784-1146-45CB-AA43-6659A8C6C201}" type="pres">
      <dgm:prSet presAssocID="{D1A0FA18-BFD5-4099-928B-BBC060335578}" presName="parentText" presStyleLbl="node1" presStyleIdx="1" presStyleCnt="2" custScaleX="41368" custScaleY="72816" custLinFactNeighborX="-4343" custLinFactNeighborY="-18765">
        <dgm:presLayoutVars>
          <dgm:chMax val="0"/>
          <dgm:bulletEnabled val="1"/>
        </dgm:presLayoutVars>
      </dgm:prSet>
      <dgm:spPr/>
    </dgm:pt>
    <dgm:pt modelId="{4F2968A3-6E92-4D06-B928-040EF44F284A}" type="pres">
      <dgm:prSet presAssocID="{D1A0FA18-BFD5-4099-928B-BBC060335578}" presName="negativeSpace" presStyleCnt="0"/>
      <dgm:spPr/>
    </dgm:pt>
    <dgm:pt modelId="{5BAB6A41-84F9-44D8-AE3A-982EA5FD1B23}" type="pres">
      <dgm:prSet presAssocID="{D1A0FA18-BFD5-4099-928B-BBC060335578}" presName="childText" presStyleLbl="conFgAcc1" presStyleIdx="1" presStyleCnt="2" custScaleY="97545" custLinFactNeighborY="-18635">
        <dgm:presLayoutVars>
          <dgm:bulletEnabled val="1"/>
        </dgm:presLayoutVars>
      </dgm:prSet>
      <dgm:spPr/>
    </dgm:pt>
  </dgm:ptLst>
  <dgm:cxnLst>
    <dgm:cxn modelId="{727D3E16-2D72-423B-B4AE-5DC82772CFAE}" type="presOf" srcId="{CF6015DE-DB87-42BB-9083-A9F88D4B46A2}" destId="{0E8945EE-A2B6-495F-843B-E3406073566E}" srcOrd="0" destOrd="0" presId="urn:microsoft.com/office/officeart/2005/8/layout/list1"/>
    <dgm:cxn modelId="{789EAA19-9F61-4A81-97AF-F2D62281FD10}" srcId="{8430972F-958A-426A-947F-CE5EB7E6AAD3}" destId="{D1A0FA18-BFD5-4099-928B-BBC060335578}" srcOrd="1" destOrd="0" parTransId="{DE6A5B34-B690-44E6-AE2E-DFE356426E05}" sibTransId="{4E13903C-BB59-463D-9C82-0065F97687D8}"/>
    <dgm:cxn modelId="{420D0A23-25CF-4F9C-AA2C-51AD6AC0285D}" srcId="{C8962FC6-C357-442B-A758-0CBC10C2EEF0}" destId="{CF6015DE-DB87-42BB-9083-A9F88D4B46A2}" srcOrd="0" destOrd="0" parTransId="{AD3F884C-AC2D-4017-87C4-BACBACEFC464}" sibTransId="{78520678-B4C4-4938-9F56-B9A0A6DF31B1}"/>
    <dgm:cxn modelId="{4F4FC640-3763-4D15-A0BC-8B7ABD63BA0F}" type="presOf" srcId="{D1A0FA18-BFD5-4099-928B-BBC060335578}" destId="{DC5971E9-4E4D-4FD6-BB70-D1769925B0AD}" srcOrd="0" destOrd="0" presId="urn:microsoft.com/office/officeart/2005/8/layout/list1"/>
    <dgm:cxn modelId="{F4DFC95C-6EE6-4541-AF8D-9D9F3F9ADEA9}" srcId="{C8962FC6-C357-442B-A758-0CBC10C2EEF0}" destId="{BF50C018-4C7C-4922-AEF8-A58CA8E40AB2}" srcOrd="3" destOrd="0" parTransId="{AC1C6A61-54E0-4E8F-89FF-10EA98852C18}" sibTransId="{EC484849-48A8-42CD-ADE6-C2E6F03676F2}"/>
    <dgm:cxn modelId="{91AABE5E-720C-44F2-B820-43CFF9BDFB27}" type="presOf" srcId="{44EE7A00-DFB3-4933-B453-2AC33CD8CB6F}" destId="{5BAB6A41-84F9-44D8-AE3A-982EA5FD1B23}" srcOrd="0" destOrd="3" presId="urn:microsoft.com/office/officeart/2005/8/layout/list1"/>
    <dgm:cxn modelId="{6B5E2D63-AAF7-4FED-9377-FEE20D195412}" srcId="{D1A0FA18-BFD5-4099-928B-BBC060335578}" destId="{313EC89A-34F0-479F-AD40-E0D6997BCAA8}" srcOrd="2" destOrd="0" parTransId="{E4076875-1EDC-41DB-BA67-80FD66F94FAF}" sibTransId="{804125C2-8821-40D9-8F23-A61399FF170D}"/>
    <dgm:cxn modelId="{1AB53944-7294-49B6-BB5C-35962018E566}" type="presOf" srcId="{BF50C018-4C7C-4922-AEF8-A58CA8E40AB2}" destId="{0E8945EE-A2B6-495F-843B-E3406073566E}" srcOrd="0" destOrd="3" presId="urn:microsoft.com/office/officeart/2005/8/layout/list1"/>
    <dgm:cxn modelId="{FD9E5064-4632-4A0C-B730-F9F93CADECCA}" type="presOf" srcId="{313EC89A-34F0-479F-AD40-E0D6997BCAA8}" destId="{5BAB6A41-84F9-44D8-AE3A-982EA5FD1B23}" srcOrd="0" destOrd="2" presId="urn:microsoft.com/office/officeart/2005/8/layout/list1"/>
    <dgm:cxn modelId="{4248C36D-7992-4F3C-94E6-21369A69BC51}" srcId="{D1A0FA18-BFD5-4099-928B-BBC060335578}" destId="{44EE7A00-DFB3-4933-B453-2AC33CD8CB6F}" srcOrd="3" destOrd="0" parTransId="{70C93241-7F12-4A23-B078-C4D97B093669}" sibTransId="{F5A75FD7-59DB-40DC-81C3-9C5212DBAD20}"/>
    <dgm:cxn modelId="{EB494050-641B-4A32-83DE-D1D5F79EBF66}" type="presOf" srcId="{C7F81C83-8C6E-4271-A750-8F6D07C4C9FA}" destId="{5BAB6A41-84F9-44D8-AE3A-982EA5FD1B23}" srcOrd="0" destOrd="0" presId="urn:microsoft.com/office/officeart/2005/8/layout/list1"/>
    <dgm:cxn modelId="{77846E8A-F51A-4AB1-A027-89B4D1221118}" srcId="{8430972F-958A-426A-947F-CE5EB7E6AAD3}" destId="{C8962FC6-C357-442B-A758-0CBC10C2EEF0}" srcOrd="0" destOrd="0" parTransId="{5A36E2CA-98AA-41EA-9CC1-054F77F8EEA7}" sibTransId="{053E5641-8F1F-41EE-8CB4-EE413B6DD3A8}"/>
    <dgm:cxn modelId="{6D506B92-C567-49DF-A2AD-5487A8F874DB}" type="presOf" srcId="{C8962FC6-C357-442B-A758-0CBC10C2EEF0}" destId="{13DE96E9-CBDA-4F96-8333-2D4A2209907C}" srcOrd="0" destOrd="0" presId="urn:microsoft.com/office/officeart/2005/8/layout/list1"/>
    <dgm:cxn modelId="{F581E598-2CA7-43C8-8BDF-6AA44C239639}" type="presOf" srcId="{47970E4E-D6C2-4E15-BC7C-EE1740DA26C0}" destId="{0E8945EE-A2B6-495F-843B-E3406073566E}" srcOrd="0" destOrd="2" presId="urn:microsoft.com/office/officeart/2005/8/layout/list1"/>
    <dgm:cxn modelId="{F2CB7FA5-9B33-4F18-BB76-EF5971ED579C}" srcId="{D1A0FA18-BFD5-4099-928B-BBC060335578}" destId="{8A986A54-DE03-40C2-9055-CB697CF8C6F2}" srcOrd="1" destOrd="0" parTransId="{CD0EC3FE-6FDE-410B-9C2E-E1AC67515A32}" sibTransId="{A5E70AF6-11E0-46A2-9462-CEC993D77964}"/>
    <dgm:cxn modelId="{CC1A18A8-3489-4EB6-9706-C9432954AECC}" srcId="{D1A0FA18-BFD5-4099-928B-BBC060335578}" destId="{C7F81C83-8C6E-4271-A750-8F6D07C4C9FA}" srcOrd="0" destOrd="0" parTransId="{0E5A1C15-79B4-43F5-8E0B-15421B46A86C}" sibTransId="{DCE0AE9C-EE5D-4C31-8F54-08C5AACC505C}"/>
    <dgm:cxn modelId="{928E06AC-7667-4CF9-9751-54F7B109A04A}" srcId="{C8962FC6-C357-442B-A758-0CBC10C2EEF0}" destId="{AC634868-310A-4C61-863F-C0E82FFFDD53}" srcOrd="1" destOrd="0" parTransId="{FE6B3763-5639-4D55-93D9-3712B6883FE7}" sibTransId="{68AE00C6-D996-43C8-B5B1-A655EAA7CC55}"/>
    <dgm:cxn modelId="{8331EBCF-2949-459B-8BA6-CDC76272B9FB}" type="presOf" srcId="{D1A0FA18-BFD5-4099-928B-BBC060335578}" destId="{D9779784-1146-45CB-AA43-6659A8C6C201}" srcOrd="1" destOrd="0" presId="urn:microsoft.com/office/officeart/2005/8/layout/list1"/>
    <dgm:cxn modelId="{5F77F7CF-3ECD-455A-B88E-7AA1214DD23A}" type="presOf" srcId="{C8962FC6-C357-442B-A758-0CBC10C2EEF0}" destId="{EB551315-49C5-49D5-8801-AEE9C24CA053}" srcOrd="1" destOrd="0" presId="urn:microsoft.com/office/officeart/2005/8/layout/list1"/>
    <dgm:cxn modelId="{D464D6E2-4666-4C79-A120-2FA779FABD4F}" type="presOf" srcId="{8A986A54-DE03-40C2-9055-CB697CF8C6F2}" destId="{5BAB6A41-84F9-44D8-AE3A-982EA5FD1B23}" srcOrd="0" destOrd="1" presId="urn:microsoft.com/office/officeart/2005/8/layout/list1"/>
    <dgm:cxn modelId="{B79F5DE5-69C4-4713-80F4-49704C7A08D5}" type="presOf" srcId="{AC634868-310A-4C61-863F-C0E82FFFDD53}" destId="{0E8945EE-A2B6-495F-843B-E3406073566E}" srcOrd="0" destOrd="1" presId="urn:microsoft.com/office/officeart/2005/8/layout/list1"/>
    <dgm:cxn modelId="{AE9CFFEB-C6A4-43D4-A848-C04A563EF786}" srcId="{C8962FC6-C357-442B-A758-0CBC10C2EEF0}" destId="{47970E4E-D6C2-4E15-BC7C-EE1740DA26C0}" srcOrd="2" destOrd="0" parTransId="{D1C9C402-9CF5-43AF-8C36-9866AF4049C5}" sibTransId="{445BFC8B-4409-4520-87CF-A5ADABC96FBF}"/>
    <dgm:cxn modelId="{156417FD-1593-493F-9DF1-6ECD71FA9A87}" type="presOf" srcId="{8430972F-958A-426A-947F-CE5EB7E6AAD3}" destId="{02DD44CC-6323-4CFD-ADE1-04FB5DC9A15C}" srcOrd="0" destOrd="0" presId="urn:microsoft.com/office/officeart/2005/8/layout/list1"/>
    <dgm:cxn modelId="{A71364DD-F529-4DAC-9694-70E792FDA78D}" type="presParOf" srcId="{02DD44CC-6323-4CFD-ADE1-04FB5DC9A15C}" destId="{3C52FB2B-1D23-4740-B897-C38837C84346}" srcOrd="0" destOrd="0" presId="urn:microsoft.com/office/officeart/2005/8/layout/list1"/>
    <dgm:cxn modelId="{FA2E41B8-9D2A-4284-82DE-966BDB9D1C56}" type="presParOf" srcId="{3C52FB2B-1D23-4740-B897-C38837C84346}" destId="{13DE96E9-CBDA-4F96-8333-2D4A2209907C}" srcOrd="0" destOrd="0" presId="urn:microsoft.com/office/officeart/2005/8/layout/list1"/>
    <dgm:cxn modelId="{B4E9328F-F511-404F-9174-216B1A354FA5}" type="presParOf" srcId="{3C52FB2B-1D23-4740-B897-C38837C84346}" destId="{EB551315-49C5-49D5-8801-AEE9C24CA053}" srcOrd="1" destOrd="0" presId="urn:microsoft.com/office/officeart/2005/8/layout/list1"/>
    <dgm:cxn modelId="{DC0B9C8D-066F-4E78-9201-820DD3B33E1F}" type="presParOf" srcId="{02DD44CC-6323-4CFD-ADE1-04FB5DC9A15C}" destId="{35F1DA4A-B2F5-4A6D-9E62-7169A72E9723}" srcOrd="1" destOrd="0" presId="urn:microsoft.com/office/officeart/2005/8/layout/list1"/>
    <dgm:cxn modelId="{D6C8C0FB-0672-4C7B-ABAF-D6F4D22EAE42}" type="presParOf" srcId="{02DD44CC-6323-4CFD-ADE1-04FB5DC9A15C}" destId="{0E8945EE-A2B6-495F-843B-E3406073566E}" srcOrd="2" destOrd="0" presId="urn:microsoft.com/office/officeart/2005/8/layout/list1"/>
    <dgm:cxn modelId="{F0488E98-426E-4EB2-87E7-B2A0DE800445}" type="presParOf" srcId="{02DD44CC-6323-4CFD-ADE1-04FB5DC9A15C}" destId="{0A1F6AC9-F459-47C8-9F9D-9C1FBCA5221C}" srcOrd="3" destOrd="0" presId="urn:microsoft.com/office/officeart/2005/8/layout/list1"/>
    <dgm:cxn modelId="{21733C4C-57BB-42FB-A618-8FF0C5FAD440}" type="presParOf" srcId="{02DD44CC-6323-4CFD-ADE1-04FB5DC9A15C}" destId="{5537552F-FB35-4C25-AC6A-65B2803206CE}" srcOrd="4" destOrd="0" presId="urn:microsoft.com/office/officeart/2005/8/layout/list1"/>
    <dgm:cxn modelId="{001FEC65-7C68-4C93-9FC3-C26D794D0227}" type="presParOf" srcId="{5537552F-FB35-4C25-AC6A-65B2803206CE}" destId="{DC5971E9-4E4D-4FD6-BB70-D1769925B0AD}" srcOrd="0" destOrd="0" presId="urn:microsoft.com/office/officeart/2005/8/layout/list1"/>
    <dgm:cxn modelId="{037D3218-1E75-4713-B503-23C5BD6C629C}" type="presParOf" srcId="{5537552F-FB35-4C25-AC6A-65B2803206CE}" destId="{D9779784-1146-45CB-AA43-6659A8C6C201}" srcOrd="1" destOrd="0" presId="urn:microsoft.com/office/officeart/2005/8/layout/list1"/>
    <dgm:cxn modelId="{18F7B76E-62ED-461A-A281-0955B3DD069B}" type="presParOf" srcId="{02DD44CC-6323-4CFD-ADE1-04FB5DC9A15C}" destId="{4F2968A3-6E92-4D06-B928-040EF44F284A}" srcOrd="5" destOrd="0" presId="urn:microsoft.com/office/officeart/2005/8/layout/list1"/>
    <dgm:cxn modelId="{13C73D8C-43B1-4E06-BA14-7C893942B407}" type="presParOf" srcId="{02DD44CC-6323-4CFD-ADE1-04FB5DC9A15C}" destId="{5BAB6A41-84F9-44D8-AE3A-982EA5FD1B2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894547-60AF-4B56-9AD3-A13C6B5C9B0B}" type="doc">
      <dgm:prSet loTypeId="urn:microsoft.com/office/officeart/2005/8/layout/vProcess5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0F229860-EFA9-4DE8-9358-BF1F15B072A3}">
      <dgm:prSet/>
      <dgm:spPr/>
      <dgm:t>
        <a:bodyPr/>
        <a:lstStyle/>
        <a:p>
          <a:r>
            <a:rPr lang="en-US" altLang="zh-CN" dirty="0"/>
            <a:t>For events reconstructed to the centers of the 55 top PMTs, get the charge patterns </a:t>
          </a:r>
          <a:endParaRPr lang="zh-CN" dirty="0"/>
        </a:p>
      </dgm:t>
    </dgm:pt>
    <dgm:pt modelId="{5FD1758F-9937-480E-A6DB-C72CFDDE8598}" type="parTrans" cxnId="{DC983D5B-AC4C-4C69-8041-0A8FD8E3ABEA}">
      <dgm:prSet/>
      <dgm:spPr/>
      <dgm:t>
        <a:bodyPr/>
        <a:lstStyle/>
        <a:p>
          <a:endParaRPr lang="zh-CN" altLang="en-US"/>
        </a:p>
      </dgm:t>
    </dgm:pt>
    <dgm:pt modelId="{F06E90A3-4795-4F72-A12D-E565C0F67B86}" type="sibTrans" cxnId="{DC983D5B-AC4C-4C69-8041-0A8FD8E3ABEA}">
      <dgm:prSet/>
      <dgm:spPr/>
      <dgm:t>
        <a:bodyPr/>
        <a:lstStyle/>
        <a:p>
          <a:endParaRPr lang="zh-CN" altLang="en-US"/>
        </a:p>
      </dgm:t>
    </dgm:pt>
    <dgm:pt modelId="{DBB0FC33-03BF-4F22-B579-6F671D6B4CEA}">
      <dgm:prSet/>
      <dgm:spPr/>
      <dgm:t>
        <a:bodyPr/>
        <a:lstStyle/>
        <a:p>
          <a:r>
            <a:rPr lang="en-US" dirty="0"/>
            <a:t>Tune the effective photon emission vertex in </a:t>
          </a:r>
          <a:r>
            <a:rPr lang="en-US" dirty="0" err="1"/>
            <a:t>GXe</a:t>
          </a:r>
          <a:r>
            <a:rPr lang="en-US" dirty="0"/>
            <a:t> (z), to best describe these 55 charge patterns</a:t>
          </a:r>
          <a:endParaRPr lang="zh-CN" dirty="0"/>
        </a:p>
      </dgm:t>
    </dgm:pt>
    <dgm:pt modelId="{AD674CB8-E366-4801-8CB1-BDF0542A62F1}" type="parTrans" cxnId="{0F402D78-0161-4733-85DA-363FD5C7E5DB}">
      <dgm:prSet/>
      <dgm:spPr/>
      <dgm:t>
        <a:bodyPr/>
        <a:lstStyle/>
        <a:p>
          <a:endParaRPr lang="zh-CN" altLang="en-US"/>
        </a:p>
      </dgm:t>
    </dgm:pt>
    <dgm:pt modelId="{959DEB30-899B-447B-A886-A730776CFB76}" type="sibTrans" cxnId="{0F402D78-0161-4733-85DA-363FD5C7E5DB}">
      <dgm:prSet/>
      <dgm:spPr/>
      <dgm:t>
        <a:bodyPr/>
        <a:lstStyle/>
        <a:p>
          <a:endParaRPr lang="zh-CN" altLang="en-US"/>
        </a:p>
      </dgm:t>
    </dgm:pt>
    <dgm:pt modelId="{CE3D52DF-CA32-462A-BAEA-4A3CC46C1EE0}">
      <dgm:prSet/>
      <dgm:spPr/>
      <dgm:t>
        <a:bodyPr/>
        <a:lstStyle/>
        <a:p>
          <a:r>
            <a:rPr lang="en-US" dirty="0"/>
            <a:t>Interpolate to get a smooth z(</a:t>
          </a:r>
          <a:r>
            <a:rPr lang="en-US" dirty="0" err="1"/>
            <a:t>x,y</a:t>
          </a:r>
          <a:r>
            <a:rPr lang="en-US" dirty="0"/>
            <a:t>)</a:t>
          </a:r>
          <a:endParaRPr lang="zh-CN" dirty="0"/>
        </a:p>
      </dgm:t>
    </dgm:pt>
    <dgm:pt modelId="{909197C6-F0F7-448E-AD94-85192C2D91B6}" type="parTrans" cxnId="{BE096D77-A81B-407E-AF1B-116526683E29}">
      <dgm:prSet/>
      <dgm:spPr/>
      <dgm:t>
        <a:bodyPr/>
        <a:lstStyle/>
        <a:p>
          <a:endParaRPr lang="zh-CN" altLang="en-US"/>
        </a:p>
      </dgm:t>
    </dgm:pt>
    <dgm:pt modelId="{2B985791-1CF5-4EBE-851F-BE9C1ACD5D8A}" type="sibTrans" cxnId="{BE096D77-A81B-407E-AF1B-116526683E29}">
      <dgm:prSet/>
      <dgm:spPr/>
      <dgm:t>
        <a:bodyPr/>
        <a:lstStyle/>
        <a:p>
          <a:endParaRPr lang="zh-CN" altLang="en-US"/>
        </a:p>
      </dgm:t>
    </dgm:pt>
    <dgm:pt modelId="{70216DE9-B722-4A04-98C3-74E1037D661F}">
      <dgm:prSet/>
      <dgm:spPr/>
      <dgm:t>
        <a:bodyPr/>
        <a:lstStyle/>
        <a:p>
          <a:r>
            <a:rPr lang="en-US" dirty="0"/>
            <a:t>Use z(</a:t>
          </a:r>
          <a:r>
            <a:rPr lang="en-US" dirty="0" err="1"/>
            <a:t>x,y</a:t>
          </a:r>
          <a:r>
            <a:rPr lang="en-US" dirty="0"/>
            <a:t>) in the </a:t>
          </a:r>
          <a:r>
            <a:rPr lang="en-US" altLang="zh-CN" dirty="0"/>
            <a:t>MC to determine an improved PAF (non-analytical)</a:t>
          </a:r>
          <a:endParaRPr lang="zh-CN" dirty="0"/>
        </a:p>
      </dgm:t>
    </dgm:pt>
    <dgm:pt modelId="{8D508195-7EB3-42FE-9C17-F0418623FC9E}" type="parTrans" cxnId="{465405CF-1FBE-4182-8A99-1B8DA76B6150}">
      <dgm:prSet/>
      <dgm:spPr/>
      <dgm:t>
        <a:bodyPr/>
        <a:lstStyle/>
        <a:p>
          <a:endParaRPr lang="zh-CN" altLang="en-US"/>
        </a:p>
      </dgm:t>
    </dgm:pt>
    <dgm:pt modelId="{A805E835-549B-4F33-A4B5-877925033B37}" type="sibTrans" cxnId="{465405CF-1FBE-4182-8A99-1B8DA76B6150}">
      <dgm:prSet/>
      <dgm:spPr/>
      <dgm:t>
        <a:bodyPr/>
        <a:lstStyle/>
        <a:p>
          <a:endParaRPr lang="zh-CN" altLang="en-US"/>
        </a:p>
      </dgm:t>
    </dgm:pt>
    <dgm:pt modelId="{1B302D46-1A9A-4BFA-9FF6-BB1C3F489F2A}">
      <dgm:prSet/>
      <dgm:spPr/>
      <dgm:t>
        <a:bodyPr/>
        <a:lstStyle/>
        <a:p>
          <a:r>
            <a:rPr lang="en-US" dirty="0"/>
            <a:t>Position reconstruction with maximum likelihood using the improved PAF</a:t>
          </a:r>
          <a:endParaRPr lang="zh-CN" dirty="0"/>
        </a:p>
      </dgm:t>
    </dgm:pt>
    <dgm:pt modelId="{F5F65083-83D8-4763-BD4B-ECBADD294BD8}" type="parTrans" cxnId="{6CC57BC9-3BA6-48CB-98C4-B7A8EE6FF846}">
      <dgm:prSet/>
      <dgm:spPr/>
      <dgm:t>
        <a:bodyPr/>
        <a:lstStyle/>
        <a:p>
          <a:endParaRPr lang="zh-CN" altLang="en-US"/>
        </a:p>
      </dgm:t>
    </dgm:pt>
    <dgm:pt modelId="{FA1FDFF2-868D-4204-A09E-9508D64D84A3}" type="sibTrans" cxnId="{6CC57BC9-3BA6-48CB-98C4-B7A8EE6FF846}">
      <dgm:prSet/>
      <dgm:spPr/>
      <dgm:t>
        <a:bodyPr/>
        <a:lstStyle/>
        <a:p>
          <a:endParaRPr lang="zh-CN" altLang="en-US"/>
        </a:p>
      </dgm:t>
    </dgm:pt>
    <dgm:pt modelId="{F59D5749-8500-482F-9772-A3C915E2CD4C}" type="pres">
      <dgm:prSet presAssocID="{D2894547-60AF-4B56-9AD3-A13C6B5C9B0B}" presName="outerComposite" presStyleCnt="0">
        <dgm:presLayoutVars>
          <dgm:chMax val="5"/>
          <dgm:dir/>
          <dgm:resizeHandles val="exact"/>
        </dgm:presLayoutVars>
      </dgm:prSet>
      <dgm:spPr/>
    </dgm:pt>
    <dgm:pt modelId="{4E151B23-198E-488D-9637-F1FF720F8459}" type="pres">
      <dgm:prSet presAssocID="{D2894547-60AF-4B56-9AD3-A13C6B5C9B0B}" presName="dummyMaxCanvas" presStyleCnt="0">
        <dgm:presLayoutVars/>
      </dgm:prSet>
      <dgm:spPr/>
    </dgm:pt>
    <dgm:pt modelId="{B2501A4D-DE42-43AF-8C37-DC0981EDADAE}" type="pres">
      <dgm:prSet presAssocID="{D2894547-60AF-4B56-9AD3-A13C6B5C9B0B}" presName="FiveNodes_1" presStyleLbl="node1" presStyleIdx="0" presStyleCnt="5" custScaleX="108221" custLinFactNeighborX="-5348" custLinFactNeighborY="-61838">
        <dgm:presLayoutVars>
          <dgm:bulletEnabled val="1"/>
        </dgm:presLayoutVars>
      </dgm:prSet>
      <dgm:spPr/>
    </dgm:pt>
    <dgm:pt modelId="{8D847219-367A-4640-9722-C205288B58D3}" type="pres">
      <dgm:prSet presAssocID="{D2894547-60AF-4B56-9AD3-A13C6B5C9B0B}" presName="FiveNodes_2" presStyleLbl="node1" presStyleIdx="1" presStyleCnt="5" custScaleY="116883">
        <dgm:presLayoutVars>
          <dgm:bulletEnabled val="1"/>
        </dgm:presLayoutVars>
      </dgm:prSet>
      <dgm:spPr/>
    </dgm:pt>
    <dgm:pt modelId="{0585B2AE-2174-43B5-BA69-DBDE192E793E}" type="pres">
      <dgm:prSet presAssocID="{D2894547-60AF-4B56-9AD3-A13C6B5C9B0B}" presName="FiveNodes_3" presStyleLbl="node1" presStyleIdx="2" presStyleCnt="5">
        <dgm:presLayoutVars>
          <dgm:bulletEnabled val="1"/>
        </dgm:presLayoutVars>
      </dgm:prSet>
      <dgm:spPr/>
    </dgm:pt>
    <dgm:pt modelId="{49D511F2-5A73-4556-959C-839A5F5E631B}" type="pres">
      <dgm:prSet presAssocID="{D2894547-60AF-4B56-9AD3-A13C6B5C9B0B}" presName="FiveNodes_4" presStyleLbl="node1" presStyleIdx="3" presStyleCnt="5">
        <dgm:presLayoutVars>
          <dgm:bulletEnabled val="1"/>
        </dgm:presLayoutVars>
      </dgm:prSet>
      <dgm:spPr/>
    </dgm:pt>
    <dgm:pt modelId="{3C8BF707-11E2-42E0-A1E1-94F33482D0E6}" type="pres">
      <dgm:prSet presAssocID="{D2894547-60AF-4B56-9AD3-A13C6B5C9B0B}" presName="FiveNodes_5" presStyleLbl="node1" presStyleIdx="4" presStyleCnt="5">
        <dgm:presLayoutVars>
          <dgm:bulletEnabled val="1"/>
        </dgm:presLayoutVars>
      </dgm:prSet>
      <dgm:spPr/>
    </dgm:pt>
    <dgm:pt modelId="{639D3937-BA48-41C5-9925-962323EE14C5}" type="pres">
      <dgm:prSet presAssocID="{D2894547-60AF-4B56-9AD3-A13C6B5C9B0B}" presName="FiveConn_1-2" presStyleLbl="fgAccFollowNode1" presStyleIdx="0" presStyleCnt="4">
        <dgm:presLayoutVars>
          <dgm:bulletEnabled val="1"/>
        </dgm:presLayoutVars>
      </dgm:prSet>
      <dgm:spPr/>
    </dgm:pt>
    <dgm:pt modelId="{2AFFCD09-7589-4848-9304-A3C3BCB82647}" type="pres">
      <dgm:prSet presAssocID="{D2894547-60AF-4B56-9AD3-A13C6B5C9B0B}" presName="FiveConn_2-3" presStyleLbl="fgAccFollowNode1" presStyleIdx="1" presStyleCnt="4">
        <dgm:presLayoutVars>
          <dgm:bulletEnabled val="1"/>
        </dgm:presLayoutVars>
      </dgm:prSet>
      <dgm:spPr/>
    </dgm:pt>
    <dgm:pt modelId="{2A5EDA53-DA57-47F8-9D24-F49B7AAC331E}" type="pres">
      <dgm:prSet presAssocID="{D2894547-60AF-4B56-9AD3-A13C6B5C9B0B}" presName="FiveConn_3-4" presStyleLbl="fgAccFollowNode1" presStyleIdx="2" presStyleCnt="4">
        <dgm:presLayoutVars>
          <dgm:bulletEnabled val="1"/>
        </dgm:presLayoutVars>
      </dgm:prSet>
      <dgm:spPr/>
    </dgm:pt>
    <dgm:pt modelId="{E68A455D-8221-4CF6-B3A1-CA6781799BFB}" type="pres">
      <dgm:prSet presAssocID="{D2894547-60AF-4B56-9AD3-A13C6B5C9B0B}" presName="FiveConn_4-5" presStyleLbl="fgAccFollowNode1" presStyleIdx="3" presStyleCnt="4">
        <dgm:presLayoutVars>
          <dgm:bulletEnabled val="1"/>
        </dgm:presLayoutVars>
      </dgm:prSet>
      <dgm:spPr/>
    </dgm:pt>
    <dgm:pt modelId="{26B6BA89-E2C9-4E2C-A003-DF2D2EF494A5}" type="pres">
      <dgm:prSet presAssocID="{D2894547-60AF-4B56-9AD3-A13C6B5C9B0B}" presName="FiveNodes_1_text" presStyleLbl="node1" presStyleIdx="4" presStyleCnt="5">
        <dgm:presLayoutVars>
          <dgm:bulletEnabled val="1"/>
        </dgm:presLayoutVars>
      </dgm:prSet>
      <dgm:spPr/>
    </dgm:pt>
    <dgm:pt modelId="{31BC1004-C80C-412C-99C6-4291FEA540A4}" type="pres">
      <dgm:prSet presAssocID="{D2894547-60AF-4B56-9AD3-A13C6B5C9B0B}" presName="FiveNodes_2_text" presStyleLbl="node1" presStyleIdx="4" presStyleCnt="5">
        <dgm:presLayoutVars>
          <dgm:bulletEnabled val="1"/>
        </dgm:presLayoutVars>
      </dgm:prSet>
      <dgm:spPr/>
    </dgm:pt>
    <dgm:pt modelId="{808E6543-9ED7-447C-92F7-4EA829B12EF3}" type="pres">
      <dgm:prSet presAssocID="{D2894547-60AF-4B56-9AD3-A13C6B5C9B0B}" presName="FiveNodes_3_text" presStyleLbl="node1" presStyleIdx="4" presStyleCnt="5">
        <dgm:presLayoutVars>
          <dgm:bulletEnabled val="1"/>
        </dgm:presLayoutVars>
      </dgm:prSet>
      <dgm:spPr/>
    </dgm:pt>
    <dgm:pt modelId="{C775B48C-1DD0-4CA4-9175-BBAC9D079EEF}" type="pres">
      <dgm:prSet presAssocID="{D2894547-60AF-4B56-9AD3-A13C6B5C9B0B}" presName="FiveNodes_4_text" presStyleLbl="node1" presStyleIdx="4" presStyleCnt="5">
        <dgm:presLayoutVars>
          <dgm:bulletEnabled val="1"/>
        </dgm:presLayoutVars>
      </dgm:prSet>
      <dgm:spPr/>
    </dgm:pt>
    <dgm:pt modelId="{C39AAA6E-DDF5-498E-91F5-4CE1177170FC}" type="pres">
      <dgm:prSet presAssocID="{D2894547-60AF-4B56-9AD3-A13C6B5C9B0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E5D951C-0EC0-4DE9-BA36-629752891912}" type="presOf" srcId="{959DEB30-899B-447B-A886-A730776CFB76}" destId="{2AFFCD09-7589-4848-9304-A3C3BCB82647}" srcOrd="0" destOrd="0" presId="urn:microsoft.com/office/officeart/2005/8/layout/vProcess5"/>
    <dgm:cxn modelId="{D2ED2921-BDF7-4027-ACA5-6EF70E2B53C6}" type="presOf" srcId="{DBB0FC33-03BF-4F22-B579-6F671D6B4CEA}" destId="{31BC1004-C80C-412C-99C6-4291FEA540A4}" srcOrd="1" destOrd="0" presId="urn:microsoft.com/office/officeart/2005/8/layout/vProcess5"/>
    <dgm:cxn modelId="{6B824021-3952-4E4E-A539-768D3DD0CC49}" type="presOf" srcId="{CE3D52DF-CA32-462A-BAEA-4A3CC46C1EE0}" destId="{808E6543-9ED7-447C-92F7-4EA829B12EF3}" srcOrd="1" destOrd="0" presId="urn:microsoft.com/office/officeart/2005/8/layout/vProcess5"/>
    <dgm:cxn modelId="{7EF3D723-B209-4AA1-BF4A-F34E67353819}" type="presOf" srcId="{DBB0FC33-03BF-4F22-B579-6F671D6B4CEA}" destId="{8D847219-367A-4640-9722-C205288B58D3}" srcOrd="0" destOrd="0" presId="urn:microsoft.com/office/officeart/2005/8/layout/vProcess5"/>
    <dgm:cxn modelId="{07A1CC25-73E6-4B4B-950F-67049800B8DF}" type="presOf" srcId="{D2894547-60AF-4B56-9AD3-A13C6B5C9B0B}" destId="{F59D5749-8500-482F-9772-A3C915E2CD4C}" srcOrd="0" destOrd="0" presId="urn:microsoft.com/office/officeart/2005/8/layout/vProcess5"/>
    <dgm:cxn modelId="{E58A4C33-E88E-4014-8037-58AEB5D3DBF1}" type="presOf" srcId="{A805E835-549B-4F33-A4B5-877925033B37}" destId="{E68A455D-8221-4CF6-B3A1-CA6781799BFB}" srcOrd="0" destOrd="0" presId="urn:microsoft.com/office/officeart/2005/8/layout/vProcess5"/>
    <dgm:cxn modelId="{8FB76539-7369-4AFF-BAB4-F99AA17817C9}" type="presOf" srcId="{0F229860-EFA9-4DE8-9358-BF1F15B072A3}" destId="{26B6BA89-E2C9-4E2C-A003-DF2D2EF494A5}" srcOrd="1" destOrd="0" presId="urn:microsoft.com/office/officeart/2005/8/layout/vProcess5"/>
    <dgm:cxn modelId="{9C07143D-8050-490A-9408-F60B65CC56ED}" type="presOf" srcId="{2B985791-1CF5-4EBE-851F-BE9C1ACD5D8A}" destId="{2A5EDA53-DA57-47F8-9D24-F49B7AAC331E}" srcOrd="0" destOrd="0" presId="urn:microsoft.com/office/officeart/2005/8/layout/vProcess5"/>
    <dgm:cxn modelId="{DC983D5B-AC4C-4C69-8041-0A8FD8E3ABEA}" srcId="{D2894547-60AF-4B56-9AD3-A13C6B5C9B0B}" destId="{0F229860-EFA9-4DE8-9358-BF1F15B072A3}" srcOrd="0" destOrd="0" parTransId="{5FD1758F-9937-480E-A6DB-C72CFDDE8598}" sibTransId="{F06E90A3-4795-4F72-A12D-E565C0F67B86}"/>
    <dgm:cxn modelId="{BA100F43-3324-4C7A-A447-CC64B20CFC10}" type="presOf" srcId="{0F229860-EFA9-4DE8-9358-BF1F15B072A3}" destId="{B2501A4D-DE42-43AF-8C37-DC0981EDADAE}" srcOrd="0" destOrd="0" presId="urn:microsoft.com/office/officeart/2005/8/layout/vProcess5"/>
    <dgm:cxn modelId="{353ACE6E-9F76-497C-9D54-71E14F73C5EC}" type="presOf" srcId="{1B302D46-1A9A-4BFA-9FF6-BB1C3F489F2A}" destId="{3C8BF707-11E2-42E0-A1E1-94F33482D0E6}" srcOrd="0" destOrd="0" presId="urn:microsoft.com/office/officeart/2005/8/layout/vProcess5"/>
    <dgm:cxn modelId="{BE096D77-A81B-407E-AF1B-116526683E29}" srcId="{D2894547-60AF-4B56-9AD3-A13C6B5C9B0B}" destId="{CE3D52DF-CA32-462A-BAEA-4A3CC46C1EE0}" srcOrd="2" destOrd="0" parTransId="{909197C6-F0F7-448E-AD94-85192C2D91B6}" sibTransId="{2B985791-1CF5-4EBE-851F-BE9C1ACD5D8A}"/>
    <dgm:cxn modelId="{0F402D78-0161-4733-85DA-363FD5C7E5DB}" srcId="{D2894547-60AF-4B56-9AD3-A13C6B5C9B0B}" destId="{DBB0FC33-03BF-4F22-B579-6F671D6B4CEA}" srcOrd="1" destOrd="0" parTransId="{AD674CB8-E366-4801-8CB1-BDF0542A62F1}" sibTransId="{959DEB30-899B-447B-A886-A730776CFB76}"/>
    <dgm:cxn modelId="{5A8BC881-5CFF-40F2-84D7-151785B38BE2}" type="presOf" srcId="{70216DE9-B722-4A04-98C3-74E1037D661F}" destId="{49D511F2-5A73-4556-959C-839A5F5E631B}" srcOrd="0" destOrd="0" presId="urn:microsoft.com/office/officeart/2005/8/layout/vProcess5"/>
    <dgm:cxn modelId="{0CCA15A1-4172-46AC-8B8A-0E56AB65C449}" type="presOf" srcId="{F06E90A3-4795-4F72-A12D-E565C0F67B86}" destId="{639D3937-BA48-41C5-9925-962323EE14C5}" srcOrd="0" destOrd="0" presId="urn:microsoft.com/office/officeart/2005/8/layout/vProcess5"/>
    <dgm:cxn modelId="{4C5DF8A6-BB83-4082-A0E3-DF0C05064FAF}" type="presOf" srcId="{70216DE9-B722-4A04-98C3-74E1037D661F}" destId="{C775B48C-1DD0-4CA4-9175-BBAC9D079EEF}" srcOrd="1" destOrd="0" presId="urn:microsoft.com/office/officeart/2005/8/layout/vProcess5"/>
    <dgm:cxn modelId="{6CC57BC9-3BA6-48CB-98C4-B7A8EE6FF846}" srcId="{D2894547-60AF-4B56-9AD3-A13C6B5C9B0B}" destId="{1B302D46-1A9A-4BFA-9FF6-BB1C3F489F2A}" srcOrd="4" destOrd="0" parTransId="{F5F65083-83D8-4763-BD4B-ECBADD294BD8}" sibTransId="{FA1FDFF2-868D-4204-A09E-9508D64D84A3}"/>
    <dgm:cxn modelId="{465405CF-1FBE-4182-8A99-1B8DA76B6150}" srcId="{D2894547-60AF-4B56-9AD3-A13C6B5C9B0B}" destId="{70216DE9-B722-4A04-98C3-74E1037D661F}" srcOrd="3" destOrd="0" parTransId="{8D508195-7EB3-42FE-9C17-F0418623FC9E}" sibTransId="{A805E835-549B-4F33-A4B5-877925033B37}"/>
    <dgm:cxn modelId="{866CDFE2-C8DF-4F82-A703-299490FA148A}" type="presOf" srcId="{CE3D52DF-CA32-462A-BAEA-4A3CC46C1EE0}" destId="{0585B2AE-2174-43B5-BA69-DBDE192E793E}" srcOrd="0" destOrd="0" presId="urn:microsoft.com/office/officeart/2005/8/layout/vProcess5"/>
    <dgm:cxn modelId="{0CF9FCE8-7BD2-4C22-A797-AEA4AE0C61B3}" type="presOf" srcId="{1B302D46-1A9A-4BFA-9FF6-BB1C3F489F2A}" destId="{C39AAA6E-DDF5-498E-91F5-4CE1177170FC}" srcOrd="1" destOrd="0" presId="urn:microsoft.com/office/officeart/2005/8/layout/vProcess5"/>
    <dgm:cxn modelId="{9E57D317-5B2D-457F-B8EE-80F3B52DF48F}" type="presParOf" srcId="{F59D5749-8500-482F-9772-A3C915E2CD4C}" destId="{4E151B23-198E-488D-9637-F1FF720F8459}" srcOrd="0" destOrd="0" presId="urn:microsoft.com/office/officeart/2005/8/layout/vProcess5"/>
    <dgm:cxn modelId="{D4378E63-1933-4AC7-B6BA-315C9596A953}" type="presParOf" srcId="{F59D5749-8500-482F-9772-A3C915E2CD4C}" destId="{B2501A4D-DE42-43AF-8C37-DC0981EDADAE}" srcOrd="1" destOrd="0" presId="urn:microsoft.com/office/officeart/2005/8/layout/vProcess5"/>
    <dgm:cxn modelId="{74DE0A5D-57B1-4533-91FA-A9CFFD242C50}" type="presParOf" srcId="{F59D5749-8500-482F-9772-A3C915E2CD4C}" destId="{8D847219-367A-4640-9722-C205288B58D3}" srcOrd="2" destOrd="0" presId="urn:microsoft.com/office/officeart/2005/8/layout/vProcess5"/>
    <dgm:cxn modelId="{169BEF02-48C3-4B67-9674-DF1C061DBE83}" type="presParOf" srcId="{F59D5749-8500-482F-9772-A3C915E2CD4C}" destId="{0585B2AE-2174-43B5-BA69-DBDE192E793E}" srcOrd="3" destOrd="0" presId="urn:microsoft.com/office/officeart/2005/8/layout/vProcess5"/>
    <dgm:cxn modelId="{9BB4EAD6-6469-4CFE-BF0A-5AD8D95E9424}" type="presParOf" srcId="{F59D5749-8500-482F-9772-A3C915E2CD4C}" destId="{49D511F2-5A73-4556-959C-839A5F5E631B}" srcOrd="4" destOrd="0" presId="urn:microsoft.com/office/officeart/2005/8/layout/vProcess5"/>
    <dgm:cxn modelId="{05D6BBE0-C8FE-49FA-80ED-87410D4CA646}" type="presParOf" srcId="{F59D5749-8500-482F-9772-A3C915E2CD4C}" destId="{3C8BF707-11E2-42E0-A1E1-94F33482D0E6}" srcOrd="5" destOrd="0" presId="urn:microsoft.com/office/officeart/2005/8/layout/vProcess5"/>
    <dgm:cxn modelId="{DD8BC6CD-2327-40A5-9BDE-95E84A994E2A}" type="presParOf" srcId="{F59D5749-8500-482F-9772-A3C915E2CD4C}" destId="{639D3937-BA48-41C5-9925-962323EE14C5}" srcOrd="6" destOrd="0" presId="urn:microsoft.com/office/officeart/2005/8/layout/vProcess5"/>
    <dgm:cxn modelId="{26C5D856-72C4-455F-A21C-A49506FC8C26}" type="presParOf" srcId="{F59D5749-8500-482F-9772-A3C915E2CD4C}" destId="{2AFFCD09-7589-4848-9304-A3C3BCB82647}" srcOrd="7" destOrd="0" presId="urn:microsoft.com/office/officeart/2005/8/layout/vProcess5"/>
    <dgm:cxn modelId="{BF21EFF2-C597-49A5-B19B-8F66D8955202}" type="presParOf" srcId="{F59D5749-8500-482F-9772-A3C915E2CD4C}" destId="{2A5EDA53-DA57-47F8-9D24-F49B7AAC331E}" srcOrd="8" destOrd="0" presId="urn:microsoft.com/office/officeart/2005/8/layout/vProcess5"/>
    <dgm:cxn modelId="{9DB7964E-6AA1-4BA6-B8BD-12EB495C1125}" type="presParOf" srcId="{F59D5749-8500-482F-9772-A3C915E2CD4C}" destId="{E68A455D-8221-4CF6-B3A1-CA6781799BFB}" srcOrd="9" destOrd="0" presId="urn:microsoft.com/office/officeart/2005/8/layout/vProcess5"/>
    <dgm:cxn modelId="{A5122AB7-7D48-4ED1-A872-6F0FA1BE13CB}" type="presParOf" srcId="{F59D5749-8500-482F-9772-A3C915E2CD4C}" destId="{26B6BA89-E2C9-4E2C-A003-DF2D2EF494A5}" srcOrd="10" destOrd="0" presId="urn:microsoft.com/office/officeart/2005/8/layout/vProcess5"/>
    <dgm:cxn modelId="{58267127-0C44-4F66-888B-D5549E777A05}" type="presParOf" srcId="{F59D5749-8500-482F-9772-A3C915E2CD4C}" destId="{31BC1004-C80C-412C-99C6-4291FEA540A4}" srcOrd="11" destOrd="0" presId="urn:microsoft.com/office/officeart/2005/8/layout/vProcess5"/>
    <dgm:cxn modelId="{EB70C818-8A69-4238-A75A-F747A413A4E9}" type="presParOf" srcId="{F59D5749-8500-482F-9772-A3C915E2CD4C}" destId="{808E6543-9ED7-447C-92F7-4EA829B12EF3}" srcOrd="12" destOrd="0" presId="urn:microsoft.com/office/officeart/2005/8/layout/vProcess5"/>
    <dgm:cxn modelId="{889533AF-F105-4269-896C-F0CADB39B208}" type="presParOf" srcId="{F59D5749-8500-482F-9772-A3C915E2CD4C}" destId="{C775B48C-1DD0-4CA4-9175-BBAC9D079EEF}" srcOrd="13" destOrd="0" presId="urn:microsoft.com/office/officeart/2005/8/layout/vProcess5"/>
    <dgm:cxn modelId="{8A2DC5D5-E0C9-4A28-9177-2A1B73F412E9}" type="presParOf" srcId="{F59D5749-8500-482F-9772-A3C915E2CD4C}" destId="{C39AAA6E-DDF5-498E-91F5-4CE1177170F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9FDF08-9428-479D-A09B-F8631FD4AEAE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31D1C8E0-6F18-4007-A222-88723676E5AF}">
      <dgm:prSet/>
      <dgm:spPr/>
      <dgm:t>
        <a:bodyPr/>
        <a:lstStyle/>
        <a:p>
          <a:r>
            <a:rPr lang="en-US" dirty="0"/>
            <a:t>Obtain </a:t>
          </a:r>
          <a:r>
            <a:rPr lang="en-US" baseline="30000" dirty="0"/>
            <a:t>218</a:t>
          </a:r>
          <a:r>
            <a:rPr lang="en-US" dirty="0"/>
            <a:t>Po (single alpha spectroscopy)</a:t>
          </a:r>
          <a:endParaRPr lang="zh-CN" dirty="0"/>
        </a:p>
      </dgm:t>
    </dgm:pt>
    <dgm:pt modelId="{788C813F-A86B-46C3-838B-DEAA0A6994A7}" type="parTrans" cxnId="{898C942D-58DB-4A24-BF0F-3B4A8C230B2F}">
      <dgm:prSet/>
      <dgm:spPr/>
      <dgm:t>
        <a:bodyPr/>
        <a:lstStyle/>
        <a:p>
          <a:endParaRPr lang="zh-CN" altLang="en-US"/>
        </a:p>
      </dgm:t>
    </dgm:pt>
    <dgm:pt modelId="{A673755C-B72E-4FB1-B1A2-CE06E7ABB54F}" type="sibTrans" cxnId="{898C942D-58DB-4A24-BF0F-3B4A8C230B2F}">
      <dgm:prSet/>
      <dgm:spPr/>
      <dgm:t>
        <a:bodyPr/>
        <a:lstStyle/>
        <a:p>
          <a:endParaRPr lang="zh-CN" altLang="en-US"/>
        </a:p>
      </dgm:t>
    </dgm:pt>
    <dgm:pt modelId="{8DEA35E8-5B12-47DE-A615-5EB909EB508F}">
      <dgm:prSet/>
      <dgm:spPr/>
      <dgm:t>
        <a:bodyPr/>
        <a:lstStyle/>
        <a:p>
          <a:r>
            <a:rPr lang="en-US" altLang="zh-CN" dirty="0"/>
            <a:t>Obtain </a:t>
          </a:r>
          <a:r>
            <a:rPr lang="en-US" altLang="zh-CN" baseline="30000" dirty="0"/>
            <a:t>214</a:t>
          </a:r>
          <a:r>
            <a:rPr lang="en-US" altLang="zh-CN" dirty="0"/>
            <a:t>Bi-</a:t>
          </a:r>
          <a:r>
            <a:rPr lang="en-US" altLang="zh-CN" baseline="30000" dirty="0"/>
            <a:t>214</a:t>
          </a:r>
          <a:r>
            <a:rPr lang="en-US" altLang="zh-CN" dirty="0"/>
            <a:t>Po coincidence rate</a:t>
          </a:r>
          <a:endParaRPr lang="zh-CN" dirty="0"/>
        </a:p>
      </dgm:t>
    </dgm:pt>
    <dgm:pt modelId="{B6FD02E4-C00A-4292-B5FD-9AFA60DFF68D}" type="parTrans" cxnId="{793D5CBA-9CFC-422C-B3FB-117BF995122E}">
      <dgm:prSet/>
      <dgm:spPr/>
      <dgm:t>
        <a:bodyPr/>
        <a:lstStyle/>
        <a:p>
          <a:endParaRPr lang="zh-CN" altLang="en-US"/>
        </a:p>
      </dgm:t>
    </dgm:pt>
    <dgm:pt modelId="{7B8DAB5A-D0B2-4A31-A0DF-B36138F312C2}" type="sibTrans" cxnId="{793D5CBA-9CFC-422C-B3FB-117BF995122E}">
      <dgm:prSet/>
      <dgm:spPr/>
      <dgm:t>
        <a:bodyPr/>
        <a:lstStyle/>
        <a:p>
          <a:endParaRPr lang="zh-CN" altLang="en-US"/>
        </a:p>
      </dgm:t>
    </dgm:pt>
    <dgm:pt modelId="{385E7006-AA28-4267-BD76-45114D40703A}">
      <dgm:prSet/>
      <dgm:spPr/>
      <dgm:t>
        <a:bodyPr/>
        <a:lstStyle/>
        <a:p>
          <a:r>
            <a:rPr lang="en-US" dirty="0"/>
            <a:t>Obtain </a:t>
          </a:r>
          <a:r>
            <a:rPr lang="en-US" baseline="30000" dirty="0"/>
            <a:t>214</a:t>
          </a:r>
          <a:r>
            <a:rPr lang="en-US" dirty="0"/>
            <a:t>Po:</a:t>
          </a:r>
          <a:r>
            <a:rPr lang="en-US" baseline="30000" dirty="0"/>
            <a:t>214</a:t>
          </a:r>
          <a:r>
            <a:rPr lang="en-US" dirty="0"/>
            <a:t>Pb:</a:t>
          </a:r>
          <a:r>
            <a:rPr lang="en-US" baseline="30000" dirty="0"/>
            <a:t>214</a:t>
          </a:r>
          <a:r>
            <a:rPr lang="en-US" dirty="0"/>
            <a:t>Bi ratio using </a:t>
          </a:r>
          <a:r>
            <a:rPr lang="en-US" baseline="30000" dirty="0"/>
            <a:t>222</a:t>
          </a:r>
          <a:r>
            <a:rPr lang="en-US" dirty="0"/>
            <a:t>Rn injection data</a:t>
          </a:r>
          <a:endParaRPr lang="zh-CN" dirty="0"/>
        </a:p>
      </dgm:t>
    </dgm:pt>
    <dgm:pt modelId="{ECA16041-1174-43C4-BF5B-53D50D62CB2E}" type="parTrans" cxnId="{13ECF382-DC21-4098-AE07-E84D19C43FD1}">
      <dgm:prSet/>
      <dgm:spPr/>
      <dgm:t>
        <a:bodyPr/>
        <a:lstStyle/>
        <a:p>
          <a:endParaRPr lang="zh-CN" altLang="en-US"/>
        </a:p>
      </dgm:t>
    </dgm:pt>
    <dgm:pt modelId="{1ACE0FB4-2222-4499-967F-DF4E08F5C0A0}" type="sibTrans" cxnId="{13ECF382-DC21-4098-AE07-E84D19C43FD1}">
      <dgm:prSet/>
      <dgm:spPr/>
      <dgm:t>
        <a:bodyPr/>
        <a:lstStyle/>
        <a:p>
          <a:endParaRPr lang="zh-CN" altLang="en-US"/>
        </a:p>
      </dgm:t>
    </dgm:pt>
    <dgm:pt modelId="{672DCC9A-4309-4642-B240-D1E89EA66D1C}">
      <dgm:prSet/>
      <dgm:spPr/>
      <dgm:t>
        <a:bodyPr/>
        <a:lstStyle/>
        <a:p>
          <a:r>
            <a:rPr lang="en-US" dirty="0"/>
            <a:t>Calculate </a:t>
          </a:r>
          <a:r>
            <a:rPr lang="en-US" baseline="30000" dirty="0"/>
            <a:t>214</a:t>
          </a:r>
          <a:r>
            <a:rPr lang="en-US" dirty="0"/>
            <a:t>Pb activity of</a:t>
          </a:r>
          <a:r>
            <a:rPr lang="zh-CN" dirty="0"/>
            <a:t> </a:t>
          </a:r>
          <a:r>
            <a:rPr lang="en-US" dirty="0"/>
            <a:t>DM runs.</a:t>
          </a:r>
          <a:endParaRPr lang="zh-CN" dirty="0"/>
        </a:p>
      </dgm:t>
    </dgm:pt>
    <dgm:pt modelId="{B5DF8201-8E40-46E0-8F49-C9CC7DB0EDC8}" type="parTrans" cxnId="{813A1CB6-58CD-4E9D-B260-BD1D9DA787DC}">
      <dgm:prSet/>
      <dgm:spPr/>
      <dgm:t>
        <a:bodyPr/>
        <a:lstStyle/>
        <a:p>
          <a:endParaRPr lang="zh-CN" altLang="en-US"/>
        </a:p>
      </dgm:t>
    </dgm:pt>
    <dgm:pt modelId="{EAFB80E6-8605-4072-80DB-6CAD930862C4}" type="sibTrans" cxnId="{813A1CB6-58CD-4E9D-B260-BD1D9DA787DC}">
      <dgm:prSet/>
      <dgm:spPr/>
      <dgm:t>
        <a:bodyPr/>
        <a:lstStyle/>
        <a:p>
          <a:endParaRPr lang="zh-CN" altLang="en-US"/>
        </a:p>
      </dgm:t>
    </dgm:pt>
    <dgm:pt modelId="{41D5597D-9C4C-4CEC-983D-BFE5EF80FDD3}" type="pres">
      <dgm:prSet presAssocID="{989FDF08-9428-479D-A09B-F8631FD4AEAE}" presName="linearFlow" presStyleCnt="0">
        <dgm:presLayoutVars>
          <dgm:resizeHandles val="exact"/>
        </dgm:presLayoutVars>
      </dgm:prSet>
      <dgm:spPr/>
    </dgm:pt>
    <dgm:pt modelId="{35378606-2D74-48D1-B28F-976D5F14D9EE}" type="pres">
      <dgm:prSet presAssocID="{31D1C8E0-6F18-4007-A222-88723676E5AF}" presName="node" presStyleLbl="node1" presStyleIdx="0" presStyleCnt="4" custScaleX="186468">
        <dgm:presLayoutVars>
          <dgm:bulletEnabled val="1"/>
        </dgm:presLayoutVars>
      </dgm:prSet>
      <dgm:spPr/>
    </dgm:pt>
    <dgm:pt modelId="{D9D0503B-2CBF-4DD2-8AFA-5C844070A7D4}" type="pres">
      <dgm:prSet presAssocID="{A673755C-B72E-4FB1-B1A2-CE06E7ABB54F}" presName="sibTrans" presStyleLbl="sibTrans2D1" presStyleIdx="0" presStyleCnt="3"/>
      <dgm:spPr/>
    </dgm:pt>
    <dgm:pt modelId="{C484FDF5-4CCC-4EBA-8B51-010F2D2DDF8D}" type="pres">
      <dgm:prSet presAssocID="{A673755C-B72E-4FB1-B1A2-CE06E7ABB54F}" presName="connectorText" presStyleLbl="sibTrans2D1" presStyleIdx="0" presStyleCnt="3"/>
      <dgm:spPr/>
    </dgm:pt>
    <dgm:pt modelId="{CEB14E43-348C-42A1-97C4-90FDC5CFD509}" type="pres">
      <dgm:prSet presAssocID="{8DEA35E8-5B12-47DE-A615-5EB909EB508F}" presName="node" presStyleLbl="node1" presStyleIdx="1" presStyleCnt="4" custScaleX="186468">
        <dgm:presLayoutVars>
          <dgm:bulletEnabled val="1"/>
        </dgm:presLayoutVars>
      </dgm:prSet>
      <dgm:spPr/>
    </dgm:pt>
    <dgm:pt modelId="{0D3D9F48-FF45-4559-A278-4035814C3566}" type="pres">
      <dgm:prSet presAssocID="{7B8DAB5A-D0B2-4A31-A0DF-B36138F312C2}" presName="sibTrans" presStyleLbl="sibTrans2D1" presStyleIdx="1" presStyleCnt="3"/>
      <dgm:spPr/>
    </dgm:pt>
    <dgm:pt modelId="{168907AA-820E-4222-AC49-4463991C8934}" type="pres">
      <dgm:prSet presAssocID="{7B8DAB5A-D0B2-4A31-A0DF-B36138F312C2}" presName="connectorText" presStyleLbl="sibTrans2D1" presStyleIdx="1" presStyleCnt="3"/>
      <dgm:spPr/>
    </dgm:pt>
    <dgm:pt modelId="{D6C4E2EA-D6A7-40AD-B602-06370C661B55}" type="pres">
      <dgm:prSet presAssocID="{385E7006-AA28-4267-BD76-45114D40703A}" presName="node" presStyleLbl="node1" presStyleIdx="2" presStyleCnt="4" custScaleX="186468">
        <dgm:presLayoutVars>
          <dgm:bulletEnabled val="1"/>
        </dgm:presLayoutVars>
      </dgm:prSet>
      <dgm:spPr/>
    </dgm:pt>
    <dgm:pt modelId="{03B64C04-D424-4778-A5F1-94B15FDA3402}" type="pres">
      <dgm:prSet presAssocID="{1ACE0FB4-2222-4499-967F-DF4E08F5C0A0}" presName="sibTrans" presStyleLbl="sibTrans2D1" presStyleIdx="2" presStyleCnt="3"/>
      <dgm:spPr/>
    </dgm:pt>
    <dgm:pt modelId="{3501EDA2-3771-4387-80C1-8DD46D266418}" type="pres">
      <dgm:prSet presAssocID="{1ACE0FB4-2222-4499-967F-DF4E08F5C0A0}" presName="connectorText" presStyleLbl="sibTrans2D1" presStyleIdx="2" presStyleCnt="3"/>
      <dgm:spPr/>
    </dgm:pt>
    <dgm:pt modelId="{DE82AC27-B4E1-427E-82AC-00AD73C2E61F}" type="pres">
      <dgm:prSet presAssocID="{672DCC9A-4309-4642-B240-D1E89EA66D1C}" presName="node" presStyleLbl="node1" presStyleIdx="3" presStyleCnt="4" custScaleX="186468">
        <dgm:presLayoutVars>
          <dgm:bulletEnabled val="1"/>
        </dgm:presLayoutVars>
      </dgm:prSet>
      <dgm:spPr/>
    </dgm:pt>
  </dgm:ptLst>
  <dgm:cxnLst>
    <dgm:cxn modelId="{3EF44E02-A423-43D5-BE2D-4B05CD47A240}" type="presOf" srcId="{31D1C8E0-6F18-4007-A222-88723676E5AF}" destId="{35378606-2D74-48D1-B28F-976D5F14D9EE}" srcOrd="0" destOrd="0" presId="urn:microsoft.com/office/officeart/2005/8/layout/process2"/>
    <dgm:cxn modelId="{0AD8B916-9A50-447B-B73D-1C3B9243F873}" type="presOf" srcId="{7B8DAB5A-D0B2-4A31-A0DF-B36138F312C2}" destId="{0D3D9F48-FF45-4559-A278-4035814C3566}" srcOrd="0" destOrd="0" presId="urn:microsoft.com/office/officeart/2005/8/layout/process2"/>
    <dgm:cxn modelId="{E2343226-13F5-4E12-8ED5-07CD6B730E3F}" type="presOf" srcId="{385E7006-AA28-4267-BD76-45114D40703A}" destId="{D6C4E2EA-D6A7-40AD-B602-06370C661B55}" srcOrd="0" destOrd="0" presId="urn:microsoft.com/office/officeart/2005/8/layout/process2"/>
    <dgm:cxn modelId="{898C942D-58DB-4A24-BF0F-3B4A8C230B2F}" srcId="{989FDF08-9428-479D-A09B-F8631FD4AEAE}" destId="{31D1C8E0-6F18-4007-A222-88723676E5AF}" srcOrd="0" destOrd="0" parTransId="{788C813F-A86B-46C3-838B-DEAA0A6994A7}" sibTransId="{A673755C-B72E-4FB1-B1A2-CE06E7ABB54F}"/>
    <dgm:cxn modelId="{D29B1D5B-EA3F-4DBC-A671-99E3A4D2C060}" type="presOf" srcId="{A673755C-B72E-4FB1-B1A2-CE06E7ABB54F}" destId="{D9D0503B-2CBF-4DD2-8AFA-5C844070A7D4}" srcOrd="0" destOrd="0" presId="urn:microsoft.com/office/officeart/2005/8/layout/process2"/>
    <dgm:cxn modelId="{FD54E76C-6F57-4B5B-8E8D-E445943C1544}" type="presOf" srcId="{1ACE0FB4-2222-4499-967F-DF4E08F5C0A0}" destId="{03B64C04-D424-4778-A5F1-94B15FDA3402}" srcOrd="0" destOrd="0" presId="urn:microsoft.com/office/officeart/2005/8/layout/process2"/>
    <dgm:cxn modelId="{12B3B952-7A69-4FC1-B12C-8B86980D2E75}" type="presOf" srcId="{A673755C-B72E-4FB1-B1A2-CE06E7ABB54F}" destId="{C484FDF5-4CCC-4EBA-8B51-010F2D2DDF8D}" srcOrd="1" destOrd="0" presId="urn:microsoft.com/office/officeart/2005/8/layout/process2"/>
    <dgm:cxn modelId="{13ECF382-DC21-4098-AE07-E84D19C43FD1}" srcId="{989FDF08-9428-479D-A09B-F8631FD4AEAE}" destId="{385E7006-AA28-4267-BD76-45114D40703A}" srcOrd="2" destOrd="0" parTransId="{ECA16041-1174-43C4-BF5B-53D50D62CB2E}" sibTransId="{1ACE0FB4-2222-4499-967F-DF4E08F5C0A0}"/>
    <dgm:cxn modelId="{813A1CB6-58CD-4E9D-B260-BD1D9DA787DC}" srcId="{989FDF08-9428-479D-A09B-F8631FD4AEAE}" destId="{672DCC9A-4309-4642-B240-D1E89EA66D1C}" srcOrd="3" destOrd="0" parTransId="{B5DF8201-8E40-46E0-8F49-C9CC7DB0EDC8}" sibTransId="{EAFB80E6-8605-4072-80DB-6CAD930862C4}"/>
    <dgm:cxn modelId="{793D5CBA-9CFC-422C-B3FB-117BF995122E}" srcId="{989FDF08-9428-479D-A09B-F8631FD4AEAE}" destId="{8DEA35E8-5B12-47DE-A615-5EB909EB508F}" srcOrd="1" destOrd="0" parTransId="{B6FD02E4-C00A-4292-B5FD-9AFA60DFF68D}" sibTransId="{7B8DAB5A-D0B2-4A31-A0DF-B36138F312C2}"/>
    <dgm:cxn modelId="{11C849C4-4D08-4D75-82EB-F0E7E26FD025}" type="presOf" srcId="{989FDF08-9428-479D-A09B-F8631FD4AEAE}" destId="{41D5597D-9C4C-4CEC-983D-BFE5EF80FDD3}" srcOrd="0" destOrd="0" presId="urn:microsoft.com/office/officeart/2005/8/layout/process2"/>
    <dgm:cxn modelId="{8117AFD2-9F49-4DBE-B4CC-340D071599A8}" type="presOf" srcId="{1ACE0FB4-2222-4499-967F-DF4E08F5C0A0}" destId="{3501EDA2-3771-4387-80C1-8DD46D266418}" srcOrd="1" destOrd="0" presId="urn:microsoft.com/office/officeart/2005/8/layout/process2"/>
    <dgm:cxn modelId="{DE6F6AD4-F5B9-4F68-BA4E-7B902D93596C}" type="presOf" srcId="{672DCC9A-4309-4642-B240-D1E89EA66D1C}" destId="{DE82AC27-B4E1-427E-82AC-00AD73C2E61F}" srcOrd="0" destOrd="0" presId="urn:microsoft.com/office/officeart/2005/8/layout/process2"/>
    <dgm:cxn modelId="{1A7EF8D7-8E59-4EAA-A5F9-B38C4FBA6451}" type="presOf" srcId="{7B8DAB5A-D0B2-4A31-A0DF-B36138F312C2}" destId="{168907AA-820E-4222-AC49-4463991C8934}" srcOrd="1" destOrd="0" presId="urn:microsoft.com/office/officeart/2005/8/layout/process2"/>
    <dgm:cxn modelId="{535608EE-0EA1-47CC-92E4-DCCFBF487FE7}" type="presOf" srcId="{8DEA35E8-5B12-47DE-A615-5EB909EB508F}" destId="{CEB14E43-348C-42A1-97C4-90FDC5CFD509}" srcOrd="0" destOrd="0" presId="urn:microsoft.com/office/officeart/2005/8/layout/process2"/>
    <dgm:cxn modelId="{05610397-E5F9-4D9B-937B-6BAC10C24875}" type="presParOf" srcId="{41D5597D-9C4C-4CEC-983D-BFE5EF80FDD3}" destId="{35378606-2D74-48D1-B28F-976D5F14D9EE}" srcOrd="0" destOrd="0" presId="urn:microsoft.com/office/officeart/2005/8/layout/process2"/>
    <dgm:cxn modelId="{F210C338-F977-4107-8BF6-C8644FF74DEF}" type="presParOf" srcId="{41D5597D-9C4C-4CEC-983D-BFE5EF80FDD3}" destId="{D9D0503B-2CBF-4DD2-8AFA-5C844070A7D4}" srcOrd="1" destOrd="0" presId="urn:microsoft.com/office/officeart/2005/8/layout/process2"/>
    <dgm:cxn modelId="{27171976-FDF6-437E-97C5-290D5E36AB8B}" type="presParOf" srcId="{D9D0503B-2CBF-4DD2-8AFA-5C844070A7D4}" destId="{C484FDF5-4CCC-4EBA-8B51-010F2D2DDF8D}" srcOrd="0" destOrd="0" presId="urn:microsoft.com/office/officeart/2005/8/layout/process2"/>
    <dgm:cxn modelId="{83F99AF7-C5B9-4BDD-BFD6-3D2DE91E5EC9}" type="presParOf" srcId="{41D5597D-9C4C-4CEC-983D-BFE5EF80FDD3}" destId="{CEB14E43-348C-42A1-97C4-90FDC5CFD509}" srcOrd="2" destOrd="0" presId="urn:microsoft.com/office/officeart/2005/8/layout/process2"/>
    <dgm:cxn modelId="{1A202487-F952-47F7-89D7-C7FB892C5036}" type="presParOf" srcId="{41D5597D-9C4C-4CEC-983D-BFE5EF80FDD3}" destId="{0D3D9F48-FF45-4559-A278-4035814C3566}" srcOrd="3" destOrd="0" presId="urn:microsoft.com/office/officeart/2005/8/layout/process2"/>
    <dgm:cxn modelId="{528BC84F-00AB-4F4E-B28F-DF02544F7C6C}" type="presParOf" srcId="{0D3D9F48-FF45-4559-A278-4035814C3566}" destId="{168907AA-820E-4222-AC49-4463991C8934}" srcOrd="0" destOrd="0" presId="urn:microsoft.com/office/officeart/2005/8/layout/process2"/>
    <dgm:cxn modelId="{7C27F92D-E92B-4096-BE41-72BA52F05229}" type="presParOf" srcId="{41D5597D-9C4C-4CEC-983D-BFE5EF80FDD3}" destId="{D6C4E2EA-D6A7-40AD-B602-06370C661B55}" srcOrd="4" destOrd="0" presId="urn:microsoft.com/office/officeart/2005/8/layout/process2"/>
    <dgm:cxn modelId="{D595C6EF-FD75-46A8-97A9-07FD202B3420}" type="presParOf" srcId="{41D5597D-9C4C-4CEC-983D-BFE5EF80FDD3}" destId="{03B64C04-D424-4778-A5F1-94B15FDA3402}" srcOrd="5" destOrd="0" presId="urn:microsoft.com/office/officeart/2005/8/layout/process2"/>
    <dgm:cxn modelId="{B1A0DF61-BA22-41BA-B4B5-CAEE8E4ACB15}" type="presParOf" srcId="{03B64C04-D424-4778-A5F1-94B15FDA3402}" destId="{3501EDA2-3771-4387-80C1-8DD46D266418}" srcOrd="0" destOrd="0" presId="urn:microsoft.com/office/officeart/2005/8/layout/process2"/>
    <dgm:cxn modelId="{A203A7EE-D77E-4D84-A9A6-BC90474A0B6A}" type="presParOf" srcId="{41D5597D-9C4C-4CEC-983D-BFE5EF80FDD3}" destId="{DE82AC27-B4E1-427E-82AC-00AD73C2E61F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6D488-CB31-4DAF-A5E4-C99FC0A6B80B}">
      <dsp:nvSpPr>
        <dsp:cNvPr id="0" name=""/>
        <dsp:cNvSpPr/>
      </dsp:nvSpPr>
      <dsp:spPr>
        <a:xfrm>
          <a:off x="1886212" y="0"/>
          <a:ext cx="721058" cy="128277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43676-BDA1-4CD7-82C5-E1B718AA715C}">
      <dsp:nvSpPr>
        <dsp:cNvPr id="0" name=""/>
        <dsp:cNvSpPr/>
      </dsp:nvSpPr>
      <dsp:spPr>
        <a:xfrm>
          <a:off x="220700" y="384833"/>
          <a:ext cx="1953867" cy="513111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baseline="0"/>
            <a:t>Run9 =79.6 days, exposure:  26.2 ton-day</a:t>
          </a:r>
          <a:endParaRPr lang="zh-CN" sz="1300" kern="1200"/>
        </a:p>
      </dsp:txBody>
      <dsp:txXfrm>
        <a:off x="245748" y="409881"/>
        <a:ext cx="1903771" cy="463015"/>
      </dsp:txXfrm>
    </dsp:sp>
    <dsp:sp modelId="{27C81134-8F81-43BC-A1F5-3E702077C164}">
      <dsp:nvSpPr>
        <dsp:cNvPr id="0" name=""/>
        <dsp:cNvSpPr/>
      </dsp:nvSpPr>
      <dsp:spPr>
        <a:xfrm>
          <a:off x="2279511" y="384833"/>
          <a:ext cx="1953867" cy="513111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300" b="0" i="0" kern="1200" baseline="0" dirty="0"/>
            <a:t>Run10 = </a:t>
          </a:r>
          <a:r>
            <a:rPr lang="en-US" sz="1300" b="0" i="0" kern="1200" baseline="0" dirty="0"/>
            <a:t>77.1 days, exposure:  27.9 ton-day</a:t>
          </a:r>
          <a:endParaRPr lang="zh-CN" sz="1300" kern="1200" dirty="0"/>
        </a:p>
      </dsp:txBody>
      <dsp:txXfrm>
        <a:off x="2304559" y="409881"/>
        <a:ext cx="1903771" cy="463015"/>
      </dsp:txXfrm>
    </dsp:sp>
    <dsp:sp modelId="{2EF87878-F59F-4CF9-8A07-F030DF5B1AAD}">
      <dsp:nvSpPr>
        <dsp:cNvPr id="0" name=""/>
        <dsp:cNvSpPr/>
      </dsp:nvSpPr>
      <dsp:spPr>
        <a:xfrm>
          <a:off x="4338322" y="384833"/>
          <a:ext cx="1953867" cy="513111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300" b="0" i="0" kern="1200" baseline="0" dirty="0"/>
            <a:t>Run11 = 244.2 days, exposure ~ 88 ton-day</a:t>
          </a:r>
          <a:endParaRPr lang="zh-CN" sz="1300" kern="1200" dirty="0"/>
        </a:p>
      </dsp:txBody>
      <dsp:txXfrm>
        <a:off x="4363370" y="409881"/>
        <a:ext cx="1903771" cy="4630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945EE-A2B6-495F-843B-E3406073566E}">
      <dsp:nvSpPr>
        <dsp:cNvPr id="0" name=""/>
        <dsp:cNvSpPr/>
      </dsp:nvSpPr>
      <dsp:spPr>
        <a:xfrm>
          <a:off x="0" y="365722"/>
          <a:ext cx="5035046" cy="14090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0776" tIns="354076" rIns="39077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baseline="0" dirty="0">
              <a:latin typeface="+mn-lt"/>
              <a:ea typeface="+mn-ea"/>
              <a:cs typeface="Arial" panose="020B0604020202020204" pitchFamily="34" charset="0"/>
            </a:rPr>
            <a:t>Best decay rate: (−0.25 ± 0.21 ± 0.14) × 10</a:t>
          </a:r>
          <a:r>
            <a:rPr lang="en-US" sz="1400" b="0" i="0" kern="1200" baseline="30000" dirty="0">
              <a:latin typeface="+mn-lt"/>
              <a:ea typeface="+mn-ea"/>
              <a:cs typeface="Arial" panose="020B0604020202020204" pitchFamily="34" charset="0"/>
            </a:rPr>
            <a:t>−23</a:t>
          </a:r>
          <a:r>
            <a:rPr lang="en-US" sz="1400" b="0" i="0" kern="1200" baseline="0" dirty="0">
              <a:latin typeface="+mn-lt"/>
              <a:ea typeface="+mn-ea"/>
              <a:cs typeface="Arial" panose="020B0604020202020204" pitchFamily="34" charset="0"/>
            </a:rPr>
            <a:t> </a:t>
          </a:r>
          <a:r>
            <a:rPr lang="en-US" sz="1400" b="0" i="0" kern="1200" baseline="0" dirty="0" err="1">
              <a:latin typeface="+mn-lt"/>
              <a:ea typeface="+mn-ea"/>
              <a:cs typeface="Arial" panose="020B0604020202020204" pitchFamily="34" charset="0"/>
            </a:rPr>
            <a:t>yr</a:t>
          </a:r>
          <a:endParaRPr lang="zh-CN" sz="1400" b="0" kern="1200" dirty="0">
            <a:latin typeface="+mn-lt"/>
            <a:ea typeface="+mn-ea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baseline="0" dirty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rPr>
            <a:t>No evidence of NLDBD found</a:t>
          </a:r>
          <a:endParaRPr lang="zh-CN" sz="1400" b="0" kern="1200" dirty="0">
            <a:solidFill>
              <a:schemeClr val="accent6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baseline="0" dirty="0">
              <a:latin typeface="+mn-lt"/>
              <a:ea typeface="+mn-ea"/>
              <a:cs typeface="Arial" panose="020B0604020202020204" pitchFamily="34" charset="0"/>
            </a:rPr>
            <a:t>Half-life(90% C.L.): </a:t>
          </a:r>
          <a:r>
            <a:rPr lang="en-US" sz="1400" b="0" i="0" kern="1200" baseline="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rPr>
            <a:t>2.1 × 10</a:t>
          </a:r>
          <a:r>
            <a:rPr lang="en-US" sz="1400" b="0" i="0" kern="1200" baseline="3000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rPr>
            <a:t>23</a:t>
          </a:r>
          <a:r>
            <a:rPr lang="en-US" sz="1400" b="0" i="0" kern="1200" baseline="0" dirty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rPr>
            <a:t> </a:t>
          </a:r>
          <a:r>
            <a:rPr lang="en-US" sz="1400" b="0" i="0" kern="1200" baseline="0" dirty="0" err="1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rPr>
            <a:t>yr</a:t>
          </a:r>
          <a:endParaRPr lang="zh-CN" sz="1400" b="0" kern="1200" dirty="0">
            <a:solidFill>
              <a:srgbClr val="FF0000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baseline="0" dirty="0">
              <a:latin typeface="+mn-lt"/>
              <a:ea typeface="+mn-ea"/>
              <a:cs typeface="Arial" panose="020B0604020202020204" pitchFamily="34" charset="0"/>
            </a:rPr>
            <a:t>M</a:t>
          </a:r>
          <a:r>
            <a:rPr lang="en-US" sz="1400" b="0" i="0" kern="1200" baseline="-25000" dirty="0">
              <a:latin typeface="+mn-lt"/>
              <a:ea typeface="+mn-ea"/>
              <a:cs typeface="Arial" panose="020B0604020202020204" pitchFamily="34" charset="0"/>
            </a:rPr>
            <a:t>ββ</a:t>
          </a:r>
          <a:r>
            <a:rPr lang="en-US" sz="1400" b="0" i="0" kern="1200" baseline="0" dirty="0">
              <a:latin typeface="+mn-lt"/>
              <a:ea typeface="+mn-ea"/>
              <a:cs typeface="Arial" panose="020B0604020202020204" pitchFamily="34" charset="0"/>
            </a:rPr>
            <a:t>: (1.4 – 3.7) eV</a:t>
          </a:r>
          <a:r>
            <a:rPr lang="en-US" sz="1100" b="0" i="0" kern="1200" baseline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zh-CN" sz="1100" b="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0" y="365722"/>
        <a:ext cx="5035046" cy="1409036"/>
      </dsp:txXfrm>
    </dsp:sp>
    <dsp:sp modelId="{EB551315-49C5-49D5-8801-AEE9C24CA053}">
      <dsp:nvSpPr>
        <dsp:cNvPr id="0" name=""/>
        <dsp:cNvSpPr/>
      </dsp:nvSpPr>
      <dsp:spPr>
        <a:xfrm>
          <a:off x="251752" y="28639"/>
          <a:ext cx="1513257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19" tIns="0" rIns="13321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 err="1">
              <a:latin typeface="+mj-lt"/>
              <a:ea typeface="+mn-ea"/>
            </a:rPr>
            <a:t>PandaX</a:t>
          </a:r>
          <a:r>
            <a:rPr lang="en-US" altLang="zh-CN" sz="1400" b="1" kern="1200" dirty="0">
              <a:latin typeface="+mj-lt"/>
              <a:ea typeface="+mn-ea"/>
            </a:rPr>
            <a:t>-II</a:t>
          </a:r>
          <a:endParaRPr lang="zh-CN" sz="1400" b="1" kern="1200" dirty="0">
            <a:latin typeface="+mj-lt"/>
            <a:ea typeface="+mn-ea"/>
          </a:endParaRPr>
        </a:p>
      </dsp:txBody>
      <dsp:txXfrm>
        <a:off x="279132" y="56019"/>
        <a:ext cx="1458497" cy="506120"/>
      </dsp:txXfrm>
    </dsp:sp>
    <dsp:sp modelId="{5BAB6A41-84F9-44D8-AE3A-982EA5FD1B23}">
      <dsp:nvSpPr>
        <dsp:cNvPr id="0" name=""/>
        <dsp:cNvSpPr/>
      </dsp:nvSpPr>
      <dsp:spPr>
        <a:xfrm>
          <a:off x="0" y="1896425"/>
          <a:ext cx="5035046" cy="13719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0776" tIns="354076" rIns="39077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0" i="0" kern="1200" baseline="0" dirty="0">
              <a:latin typeface="+mn-lt"/>
              <a:ea typeface="+mn-ea"/>
            </a:rPr>
            <a:t>5 years exposure</a:t>
          </a:r>
          <a:endParaRPr lang="zh-CN" sz="1400" b="0" kern="1200" dirty="0">
            <a:latin typeface="+mn-lt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0" i="0" kern="1200" baseline="0" dirty="0">
              <a:latin typeface="+mn-lt"/>
              <a:ea typeface="+mn-ea"/>
            </a:rPr>
            <a:t>2.8 t of xenon in FV</a:t>
          </a:r>
          <a:endParaRPr lang="zh-CN" sz="1400" b="0" kern="1200" dirty="0">
            <a:latin typeface="+mn-lt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0" i="0" kern="1200" baseline="0" dirty="0">
              <a:latin typeface="+mn-lt"/>
              <a:ea typeface="+mn-ea"/>
            </a:rPr>
            <a:t>1% energy resolution (assumed)</a:t>
          </a:r>
          <a:endParaRPr lang="zh-CN" sz="1400" b="0" kern="1200" dirty="0">
            <a:latin typeface="+mn-lt"/>
            <a:ea typeface="+mn-ea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zh-CN" sz="1400" b="0" i="0" kern="1200" baseline="0" dirty="0">
              <a:latin typeface="+mn-lt"/>
              <a:ea typeface="+mn-ea"/>
            </a:rPr>
            <a:t>Expected </a:t>
          </a:r>
          <a:r>
            <a:rPr lang="en-US" sz="1400" b="0" i="0" kern="1200" baseline="0" dirty="0">
              <a:latin typeface="+mn-lt"/>
              <a:ea typeface="+mn-ea"/>
            </a:rPr>
            <a:t>sensitivity: </a:t>
          </a:r>
          <a:r>
            <a:rPr lang="en-US" sz="1400" b="0" i="0" kern="1200" baseline="0" dirty="0">
              <a:solidFill>
                <a:srgbClr val="00B050"/>
              </a:solidFill>
              <a:latin typeface="+mn-lt"/>
              <a:ea typeface="+mn-ea"/>
            </a:rPr>
            <a:t>1.02 </a:t>
          </a:r>
          <a:r>
            <a:rPr lang="en-US" altLang="zh-CN" sz="1400" b="0" i="0" kern="1200" baseline="0" dirty="0">
              <a:solidFill>
                <a:srgbClr val="00B050"/>
              </a:solidFill>
              <a:latin typeface="+mn-lt"/>
              <a:ea typeface="+mn-ea"/>
            </a:rPr>
            <a:t>×10</a:t>
          </a:r>
          <a:r>
            <a:rPr lang="en-US" altLang="zh-CN" sz="1400" b="0" i="0" kern="1200" baseline="30000" dirty="0">
              <a:solidFill>
                <a:srgbClr val="00B050"/>
              </a:solidFill>
              <a:latin typeface="+mn-lt"/>
              <a:ea typeface="+mn-ea"/>
            </a:rPr>
            <a:t>25</a:t>
          </a:r>
          <a:r>
            <a:rPr lang="en-US" sz="1400" b="0" i="0" kern="1200" baseline="0" dirty="0">
              <a:solidFill>
                <a:srgbClr val="00B050"/>
              </a:solidFill>
              <a:latin typeface="+mn-lt"/>
              <a:ea typeface="+mn-ea"/>
              <a:cs typeface="Arial" panose="020B0604020202020204" pitchFamily="34" charset="0"/>
            </a:rPr>
            <a:t>yr </a:t>
          </a:r>
          <a:endParaRPr lang="zh-CN" sz="1400" b="0" kern="1200" dirty="0">
            <a:latin typeface="+mn-lt"/>
            <a:ea typeface="+mn-ea"/>
          </a:endParaRPr>
        </a:p>
      </dsp:txBody>
      <dsp:txXfrm>
        <a:off x="0" y="1896425"/>
        <a:ext cx="5035046" cy="1371946"/>
      </dsp:txXfrm>
    </dsp:sp>
    <dsp:sp modelId="{D9779784-1146-45CB-AA43-6659A8C6C201}">
      <dsp:nvSpPr>
        <dsp:cNvPr id="0" name=""/>
        <dsp:cNvSpPr/>
      </dsp:nvSpPr>
      <dsp:spPr>
        <a:xfrm>
          <a:off x="240818" y="1715466"/>
          <a:ext cx="1458028" cy="408410"/>
        </a:xfrm>
        <a:prstGeom prst="roundRect">
          <a:avLst/>
        </a:prstGeom>
        <a:solidFill>
          <a:schemeClr val="accent3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19" tIns="0" rIns="13321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>
              <a:latin typeface="+mj-lt"/>
              <a:ea typeface="+mn-ea"/>
            </a:rPr>
            <a:t>PandaX-</a:t>
          </a:r>
          <a:r>
            <a:rPr lang="en-US" altLang="zh-CN" sz="1400" b="1" i="0" kern="1200" baseline="0" dirty="0">
              <a:latin typeface="+mj-lt"/>
              <a:ea typeface="+mn-ea"/>
            </a:rPr>
            <a:t>4</a:t>
          </a:r>
          <a:r>
            <a:rPr lang="en-US" sz="1400" b="1" i="0" kern="1200" baseline="0" dirty="0">
              <a:latin typeface="+mj-lt"/>
              <a:ea typeface="+mn-ea"/>
            </a:rPr>
            <a:t>T </a:t>
          </a:r>
          <a:endParaRPr lang="zh-CN" sz="1400" b="1" kern="1200" dirty="0">
            <a:latin typeface="+mj-lt"/>
            <a:ea typeface="+mn-ea"/>
          </a:endParaRPr>
        </a:p>
      </dsp:txBody>
      <dsp:txXfrm>
        <a:off x="260755" y="1735403"/>
        <a:ext cx="1418154" cy="368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01A4D-DE42-43AF-8C37-DC0981EDADAE}">
      <dsp:nvSpPr>
        <dsp:cNvPr id="0" name=""/>
        <dsp:cNvSpPr/>
      </dsp:nvSpPr>
      <dsp:spPr>
        <a:xfrm>
          <a:off x="-68477" y="0"/>
          <a:ext cx="3605756" cy="674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For events reconstructed to the centers of the 55 top PMTs, get the charge patterns </a:t>
          </a:r>
          <a:endParaRPr lang="zh-CN" sz="1200" kern="1200" dirty="0"/>
        </a:p>
      </dsp:txBody>
      <dsp:txXfrm>
        <a:off x="-48710" y="19767"/>
        <a:ext cx="2735413" cy="635364"/>
      </dsp:txXfrm>
    </dsp:sp>
    <dsp:sp modelId="{8D847219-367A-4640-9722-C205288B58D3}">
      <dsp:nvSpPr>
        <dsp:cNvPr id="0" name=""/>
        <dsp:cNvSpPr/>
      </dsp:nvSpPr>
      <dsp:spPr>
        <a:xfrm>
          <a:off x="317284" y="711662"/>
          <a:ext cx="3331845" cy="7888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Tune the effective photon emission vertex in </a:t>
          </a:r>
          <a:r>
            <a:rPr lang="en-US" sz="1200" kern="1200" dirty="0" err="1"/>
            <a:t>GXe</a:t>
          </a:r>
          <a:r>
            <a:rPr lang="en-US" sz="1200" kern="1200" dirty="0"/>
            <a:t> (z), to best describe these 55 charge patterns</a:t>
          </a:r>
          <a:endParaRPr lang="zh-CN" sz="1200" kern="1200" dirty="0"/>
        </a:p>
      </dsp:txBody>
      <dsp:txXfrm>
        <a:off x="340388" y="734766"/>
        <a:ext cx="2598147" cy="742633"/>
      </dsp:txXfrm>
    </dsp:sp>
    <dsp:sp modelId="{0585B2AE-2174-43B5-BA69-DBDE192E793E}">
      <dsp:nvSpPr>
        <dsp:cNvPr id="0" name=""/>
        <dsp:cNvSpPr/>
      </dsp:nvSpPr>
      <dsp:spPr>
        <a:xfrm>
          <a:off x="566091" y="1537267"/>
          <a:ext cx="3331845" cy="674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Interpolate to get a smooth z(</a:t>
          </a:r>
          <a:r>
            <a:rPr lang="en-US" sz="1200" kern="1200" dirty="0" err="1"/>
            <a:t>x,y</a:t>
          </a:r>
          <a:r>
            <a:rPr lang="en-US" sz="1200" kern="1200" dirty="0"/>
            <a:t>)</a:t>
          </a:r>
          <a:endParaRPr lang="zh-CN" sz="1200" kern="1200" dirty="0"/>
        </a:p>
      </dsp:txBody>
      <dsp:txXfrm>
        <a:off x="585858" y="1557034"/>
        <a:ext cx="2604821" cy="635364"/>
      </dsp:txXfrm>
    </dsp:sp>
    <dsp:sp modelId="{49D511F2-5A73-4556-959C-839A5F5E631B}">
      <dsp:nvSpPr>
        <dsp:cNvPr id="0" name=""/>
        <dsp:cNvSpPr/>
      </dsp:nvSpPr>
      <dsp:spPr>
        <a:xfrm>
          <a:off x="814897" y="2305901"/>
          <a:ext cx="3331845" cy="674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Use z(</a:t>
          </a:r>
          <a:r>
            <a:rPr lang="en-US" sz="1200" kern="1200" dirty="0" err="1"/>
            <a:t>x,y</a:t>
          </a:r>
          <a:r>
            <a:rPr lang="en-US" sz="1200" kern="1200" dirty="0"/>
            <a:t>) in the </a:t>
          </a:r>
          <a:r>
            <a:rPr lang="en-US" altLang="zh-CN" sz="1200" kern="1200" dirty="0"/>
            <a:t>MC to determine an improved PAF (non-analytical)</a:t>
          </a:r>
          <a:endParaRPr lang="zh-CN" sz="1200" kern="1200" dirty="0"/>
        </a:p>
      </dsp:txBody>
      <dsp:txXfrm>
        <a:off x="834664" y="2325668"/>
        <a:ext cx="2604821" cy="635364"/>
      </dsp:txXfrm>
    </dsp:sp>
    <dsp:sp modelId="{3C8BF707-11E2-42E0-A1E1-94F33482D0E6}">
      <dsp:nvSpPr>
        <dsp:cNvPr id="0" name=""/>
        <dsp:cNvSpPr/>
      </dsp:nvSpPr>
      <dsp:spPr>
        <a:xfrm>
          <a:off x="1063704" y="3074535"/>
          <a:ext cx="3331845" cy="674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Position reconstruction with maximum likelihood using the improved PAF</a:t>
          </a:r>
          <a:endParaRPr lang="zh-CN" sz="1200" kern="1200" dirty="0"/>
        </a:p>
      </dsp:txBody>
      <dsp:txXfrm>
        <a:off x="1083471" y="3094302"/>
        <a:ext cx="2604821" cy="635364"/>
      </dsp:txXfrm>
    </dsp:sp>
    <dsp:sp modelId="{639D3937-BA48-41C5-9925-962323EE14C5}">
      <dsp:nvSpPr>
        <dsp:cNvPr id="0" name=""/>
        <dsp:cNvSpPr/>
      </dsp:nvSpPr>
      <dsp:spPr>
        <a:xfrm>
          <a:off x="2961639" y="493050"/>
          <a:ext cx="438683" cy="4386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060343" y="493050"/>
        <a:ext cx="241275" cy="330109"/>
      </dsp:txXfrm>
    </dsp:sp>
    <dsp:sp modelId="{2AFFCD09-7589-4848-9304-A3C3BCB82647}">
      <dsp:nvSpPr>
        <dsp:cNvPr id="0" name=""/>
        <dsp:cNvSpPr/>
      </dsp:nvSpPr>
      <dsp:spPr>
        <a:xfrm>
          <a:off x="3210446" y="1261684"/>
          <a:ext cx="438683" cy="43868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309150" y="1261684"/>
        <a:ext cx="241275" cy="330109"/>
      </dsp:txXfrm>
    </dsp:sp>
    <dsp:sp modelId="{2A5EDA53-DA57-47F8-9D24-F49B7AAC331E}">
      <dsp:nvSpPr>
        <dsp:cNvPr id="0" name=""/>
        <dsp:cNvSpPr/>
      </dsp:nvSpPr>
      <dsp:spPr>
        <a:xfrm>
          <a:off x="3459252" y="2019070"/>
          <a:ext cx="438683" cy="43868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557956" y="2019070"/>
        <a:ext cx="241275" cy="330109"/>
      </dsp:txXfrm>
    </dsp:sp>
    <dsp:sp modelId="{E68A455D-8221-4CF6-B3A1-CA6781799BFB}">
      <dsp:nvSpPr>
        <dsp:cNvPr id="0" name=""/>
        <dsp:cNvSpPr/>
      </dsp:nvSpPr>
      <dsp:spPr>
        <a:xfrm>
          <a:off x="3708059" y="2795203"/>
          <a:ext cx="438683" cy="43868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3806763" y="2795203"/>
        <a:ext cx="241275" cy="3301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78606-2D74-48D1-B28F-976D5F14D9EE}">
      <dsp:nvSpPr>
        <dsp:cNvPr id="0" name=""/>
        <dsp:cNvSpPr/>
      </dsp:nvSpPr>
      <dsp:spPr>
        <a:xfrm>
          <a:off x="0" y="1430"/>
          <a:ext cx="3827464" cy="5319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Obtain </a:t>
          </a:r>
          <a:r>
            <a:rPr lang="en-US" sz="1300" kern="1200" baseline="30000" dirty="0"/>
            <a:t>218</a:t>
          </a:r>
          <a:r>
            <a:rPr lang="en-US" sz="1300" kern="1200" dirty="0"/>
            <a:t>Po (single alpha spectroscopy)</a:t>
          </a:r>
          <a:endParaRPr lang="zh-CN" sz="1300" kern="1200" dirty="0"/>
        </a:p>
      </dsp:txBody>
      <dsp:txXfrm>
        <a:off x="15581" y="17011"/>
        <a:ext cx="3796302" cy="500820"/>
      </dsp:txXfrm>
    </dsp:sp>
    <dsp:sp modelId="{D9D0503B-2CBF-4DD2-8AFA-5C844070A7D4}">
      <dsp:nvSpPr>
        <dsp:cNvPr id="0" name=""/>
        <dsp:cNvSpPr/>
      </dsp:nvSpPr>
      <dsp:spPr>
        <a:xfrm rot="5400000">
          <a:off x="1813985" y="546712"/>
          <a:ext cx="199493" cy="239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00" kern="1200"/>
        </a:p>
      </dsp:txBody>
      <dsp:txXfrm rot="-5400000">
        <a:off x="1841914" y="566661"/>
        <a:ext cx="143636" cy="139645"/>
      </dsp:txXfrm>
    </dsp:sp>
    <dsp:sp modelId="{CEB14E43-348C-42A1-97C4-90FDC5CFD509}">
      <dsp:nvSpPr>
        <dsp:cNvPr id="0" name=""/>
        <dsp:cNvSpPr/>
      </dsp:nvSpPr>
      <dsp:spPr>
        <a:xfrm>
          <a:off x="0" y="799404"/>
          <a:ext cx="3827464" cy="5319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Obtain </a:t>
          </a:r>
          <a:r>
            <a:rPr lang="en-US" altLang="zh-CN" sz="1300" kern="1200" baseline="30000" dirty="0"/>
            <a:t>214</a:t>
          </a:r>
          <a:r>
            <a:rPr lang="en-US" altLang="zh-CN" sz="1300" kern="1200" dirty="0"/>
            <a:t>Bi-</a:t>
          </a:r>
          <a:r>
            <a:rPr lang="en-US" altLang="zh-CN" sz="1300" kern="1200" baseline="30000" dirty="0"/>
            <a:t>214</a:t>
          </a:r>
          <a:r>
            <a:rPr lang="en-US" altLang="zh-CN" sz="1300" kern="1200" dirty="0"/>
            <a:t>Po coincidence rate</a:t>
          </a:r>
          <a:endParaRPr lang="zh-CN" sz="1300" kern="1200" dirty="0"/>
        </a:p>
      </dsp:txBody>
      <dsp:txXfrm>
        <a:off x="15581" y="814985"/>
        <a:ext cx="3796302" cy="500820"/>
      </dsp:txXfrm>
    </dsp:sp>
    <dsp:sp modelId="{0D3D9F48-FF45-4559-A278-4035814C3566}">
      <dsp:nvSpPr>
        <dsp:cNvPr id="0" name=""/>
        <dsp:cNvSpPr/>
      </dsp:nvSpPr>
      <dsp:spPr>
        <a:xfrm rot="5400000">
          <a:off x="1813985" y="1344686"/>
          <a:ext cx="199493" cy="239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00" kern="1200"/>
        </a:p>
      </dsp:txBody>
      <dsp:txXfrm rot="-5400000">
        <a:off x="1841914" y="1364635"/>
        <a:ext cx="143636" cy="139645"/>
      </dsp:txXfrm>
    </dsp:sp>
    <dsp:sp modelId="{D6C4E2EA-D6A7-40AD-B602-06370C661B55}">
      <dsp:nvSpPr>
        <dsp:cNvPr id="0" name=""/>
        <dsp:cNvSpPr/>
      </dsp:nvSpPr>
      <dsp:spPr>
        <a:xfrm>
          <a:off x="0" y="1597378"/>
          <a:ext cx="3827464" cy="5319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Obtain </a:t>
          </a:r>
          <a:r>
            <a:rPr lang="en-US" sz="1300" kern="1200" baseline="30000" dirty="0"/>
            <a:t>214</a:t>
          </a:r>
          <a:r>
            <a:rPr lang="en-US" sz="1300" kern="1200" dirty="0"/>
            <a:t>Po:</a:t>
          </a:r>
          <a:r>
            <a:rPr lang="en-US" sz="1300" kern="1200" baseline="30000" dirty="0"/>
            <a:t>214</a:t>
          </a:r>
          <a:r>
            <a:rPr lang="en-US" sz="1300" kern="1200" dirty="0"/>
            <a:t>Pb:</a:t>
          </a:r>
          <a:r>
            <a:rPr lang="en-US" sz="1300" kern="1200" baseline="30000" dirty="0"/>
            <a:t>214</a:t>
          </a:r>
          <a:r>
            <a:rPr lang="en-US" sz="1300" kern="1200" dirty="0"/>
            <a:t>Bi ratio using </a:t>
          </a:r>
          <a:r>
            <a:rPr lang="en-US" sz="1300" kern="1200" baseline="30000" dirty="0"/>
            <a:t>222</a:t>
          </a:r>
          <a:r>
            <a:rPr lang="en-US" sz="1300" kern="1200" dirty="0"/>
            <a:t>Rn injection data</a:t>
          </a:r>
          <a:endParaRPr lang="zh-CN" sz="1300" kern="1200" dirty="0"/>
        </a:p>
      </dsp:txBody>
      <dsp:txXfrm>
        <a:off x="15581" y="1612959"/>
        <a:ext cx="3796302" cy="500820"/>
      </dsp:txXfrm>
    </dsp:sp>
    <dsp:sp modelId="{03B64C04-D424-4778-A5F1-94B15FDA3402}">
      <dsp:nvSpPr>
        <dsp:cNvPr id="0" name=""/>
        <dsp:cNvSpPr/>
      </dsp:nvSpPr>
      <dsp:spPr>
        <a:xfrm rot="5400000">
          <a:off x="1813985" y="2142661"/>
          <a:ext cx="199493" cy="239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00" kern="1200"/>
        </a:p>
      </dsp:txBody>
      <dsp:txXfrm rot="-5400000">
        <a:off x="1841914" y="2162610"/>
        <a:ext cx="143636" cy="139645"/>
      </dsp:txXfrm>
    </dsp:sp>
    <dsp:sp modelId="{DE82AC27-B4E1-427E-82AC-00AD73C2E61F}">
      <dsp:nvSpPr>
        <dsp:cNvPr id="0" name=""/>
        <dsp:cNvSpPr/>
      </dsp:nvSpPr>
      <dsp:spPr>
        <a:xfrm>
          <a:off x="0" y="2395353"/>
          <a:ext cx="3827464" cy="53198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Calculate </a:t>
          </a:r>
          <a:r>
            <a:rPr lang="en-US" sz="1300" kern="1200" baseline="30000" dirty="0"/>
            <a:t>214</a:t>
          </a:r>
          <a:r>
            <a:rPr lang="en-US" sz="1300" kern="1200" dirty="0"/>
            <a:t>Pb activity of</a:t>
          </a:r>
          <a:r>
            <a:rPr lang="zh-CN" sz="1300" kern="1200" dirty="0"/>
            <a:t> </a:t>
          </a:r>
          <a:r>
            <a:rPr lang="en-US" sz="1300" kern="1200" dirty="0"/>
            <a:t>DM runs.</a:t>
          </a:r>
          <a:endParaRPr lang="zh-CN" sz="1300" kern="1200" dirty="0"/>
        </a:p>
      </dsp:txBody>
      <dsp:txXfrm>
        <a:off x="15581" y="2410934"/>
        <a:ext cx="3796302" cy="500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10160-5AFB-4130-B8AC-7BEE3EB61F0A}" type="datetimeFigureOut">
              <a:rPr lang="zh-CN" altLang="en-US" smtClean="0"/>
              <a:t>2019/12/6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B1FED-ED2E-4F8B-AFB0-1D90B6EAF2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810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sl.fysik.su.se/okc/internal/blog/xenon-inauguratio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8" name="Shape 6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lang="en-US" altLang="zh-CN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In run11, we have accumulated about 200 days scientific data and also several calibration runs . In the end of 2017</a:t>
            </a:r>
            <a:endParaRPr u="sng" dirty="0">
              <a:solidFill>
                <a:srgbClr val="0563C1"/>
              </a:solidFill>
              <a:uFill>
                <a:solidFill>
                  <a:srgbClr val="0563C1"/>
                </a:solidFill>
              </a:uFill>
              <a:hlinkClick r:id="rId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</a:t>
            </a:r>
            <a:r>
              <a:rPr lang="en-US" altLang="zh-CN" dirty="0" err="1"/>
              <a:t>ues</a:t>
            </a:r>
            <a:r>
              <a:rPr lang="en-US" altLang="zh-CN" dirty="0"/>
              <a:t>  </a:t>
            </a:r>
            <a:r>
              <a:rPr lang="en-US" altLang="zh-CN" dirty="0" err="1"/>
              <a:t>th</a:t>
            </a:r>
            <a:r>
              <a:rPr lang="en-US" altLang="zh-CN" dirty="0"/>
              <a:t> source to calibrate our detector </a:t>
            </a:r>
            <a:r>
              <a:rPr lang="en-US" altLang="zh-CN" dirty="0" err="1"/>
              <a:t>tring</a:t>
            </a:r>
            <a:r>
              <a:rPr lang="en-US" altLang="zh-CN" dirty="0"/>
              <a:t> to understand the detector performance to high energy events.</a:t>
            </a:r>
          </a:p>
          <a:p>
            <a:r>
              <a:rPr lang="en-US" altLang="zh-CN" dirty="0"/>
              <a:t>We found when a big S2 show up, The Top PMTs usually saturated, so we use the bottom only S2 and S1 to rebuild the signal energy.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9543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eﬀective Majorana neutrino mass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7994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scattering</a:t>
            </a:r>
            <a:r>
              <a:rPr lang="zh-CN" altLang="en-US" dirty="0"/>
              <a:t> </a:t>
            </a:r>
            <a:r>
              <a:rPr lang="en-US" altLang="zh-CN" dirty="0"/>
              <a:t>points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gas</a:t>
            </a:r>
            <a:r>
              <a:rPr lang="zh-CN" altLang="en-US" dirty="0"/>
              <a:t> </a:t>
            </a:r>
            <a:r>
              <a:rPr lang="en-US" altLang="zh-CN" dirty="0"/>
              <a:t>phase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tuned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figure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163</a:t>
            </a:r>
            <a:r>
              <a:rPr lang="zh-CN" altLang="en-US" dirty="0"/>
              <a:t> </a:t>
            </a:r>
            <a:r>
              <a:rPr lang="en-US" altLang="zh-CN" dirty="0"/>
              <a:t>mm,</a:t>
            </a:r>
            <a:r>
              <a:rPr lang="zh-CN" altLang="en-US" dirty="0"/>
              <a:t> </a:t>
            </a:r>
            <a:r>
              <a:rPr lang="en-US" altLang="zh-CN" dirty="0"/>
              <a:t>y=141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 err="1"/>
              <a:t>rG</a:t>
            </a:r>
            <a:r>
              <a:rPr lang="zh-CN" altLang="en-US" dirty="0"/>
              <a:t> </a:t>
            </a:r>
            <a:r>
              <a:rPr lang="en-US" altLang="zh-CN" dirty="0"/>
              <a:t>means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reflectivity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PTFE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distance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scattering</a:t>
            </a:r>
            <a:r>
              <a:rPr lang="zh-CN" altLang="en-US" dirty="0"/>
              <a:t> </a:t>
            </a:r>
            <a:r>
              <a:rPr lang="en-US" altLang="zh-CN" dirty="0"/>
              <a:t>point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gas-liquid</a:t>
            </a:r>
            <a:r>
              <a:rPr lang="zh-CN" altLang="en-US" dirty="0"/>
              <a:t> </a:t>
            </a:r>
            <a:r>
              <a:rPr lang="en-US" altLang="zh-CN" dirty="0"/>
              <a:t>interface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Chi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compare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simulated</a:t>
            </a:r>
            <a:r>
              <a:rPr lang="zh-CN" altLang="en-US" dirty="0"/>
              <a:t> </a:t>
            </a:r>
            <a:r>
              <a:rPr lang="en-US" altLang="zh-CN" dirty="0"/>
              <a:t>template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6733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Megenta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HEGs can originate from neutron capture, neutron inelastic scattering, or </a:t>
            </a:r>
            <a:r>
              <a:rPr lang="el-GR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-rays associated with radiogenic neutrons.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Neutron generator incorporates the correlated emission of neutron(s) and </a:t>
            </a:r>
            <a:r>
              <a:rPr lang="el-GR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(s).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3663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Megenta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HEGs can originate from neutron capture, neutron inelastic scattering, or </a:t>
            </a:r>
            <a:r>
              <a:rPr lang="el-GR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-rays associated with radiogenic neutrons.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Neutron generator incorporates the correlated emission of neutron(s) and </a:t>
            </a:r>
            <a:r>
              <a:rPr lang="el-GR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(s).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8217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1.The soft walls and 1 σ inward fluctuation bands with data-driven and simulation-based PAF algorithms. The vertical range is bounded from </a:t>
            </a:r>
            <a:r>
              <a:rPr lang="en-US" altLang="zh-CN" sz="1200" i="1" dirty="0"/>
              <a:t>z </a:t>
            </a:r>
            <a:r>
              <a:rPr lang="en-US" altLang="zh-CN" sz="1200" dirty="0"/>
              <a:t>= 0 (the bottom of the TPC) to </a:t>
            </a:r>
            <a:r>
              <a:rPr lang="en-US" altLang="zh-CN" sz="1200" i="1" dirty="0"/>
              <a:t>z </a:t>
            </a:r>
            <a:r>
              <a:rPr lang="en-US" altLang="zh-CN" sz="1200" dirty="0"/>
              <a:t>= 60 cm (the liquid surface).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2.Spatial</a:t>
            </a:r>
            <a:r>
              <a:rPr lang="zh-CN" altLang="en-US" dirty="0"/>
              <a:t> </a:t>
            </a:r>
            <a:r>
              <a:rPr lang="en-US" altLang="zh-CN" dirty="0"/>
              <a:t>distribution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surface</a:t>
            </a:r>
            <a:r>
              <a:rPr lang="zh-CN" altLang="en-US" dirty="0"/>
              <a:t> </a:t>
            </a:r>
            <a:r>
              <a:rPr lang="en-US" altLang="zh-CN" dirty="0"/>
              <a:t>backgrounds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S1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S2</a:t>
            </a:r>
            <a:r>
              <a:rPr lang="zh-CN" altLang="en-US" dirty="0"/>
              <a:t> </a:t>
            </a:r>
            <a:r>
              <a:rPr lang="en-US" altLang="zh-CN" dirty="0"/>
              <a:t>integrated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3.PDF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surface</a:t>
            </a:r>
            <a:r>
              <a:rPr lang="zh-CN" altLang="en-US" dirty="0"/>
              <a:t> </a:t>
            </a:r>
            <a:r>
              <a:rPr lang="en-US" altLang="zh-CN" dirty="0"/>
              <a:t>backgrounds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equivalent</a:t>
            </a:r>
            <a:r>
              <a:rPr lang="zh-CN" altLang="en-US" dirty="0"/>
              <a:t> </a:t>
            </a:r>
            <a:r>
              <a:rPr lang="en-US" altLang="zh-CN" dirty="0"/>
              <a:t>old</a:t>
            </a:r>
            <a:r>
              <a:rPr lang="zh-CN" altLang="en-US" dirty="0"/>
              <a:t> </a:t>
            </a:r>
            <a:r>
              <a:rPr lang="en-US" altLang="zh-CN" dirty="0"/>
              <a:t>FV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8254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solidFill>
            <a:schemeClr val="bg1">
              <a:lumMod val="95000"/>
            </a:schemeClr>
          </a:solidFill>
        </p:spPr>
        <p:txBody>
          <a:bodyPr anchor="b"/>
          <a:lstStyle>
            <a:lvl1pPr algn="ctr">
              <a:defRPr sz="6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2E38-C34B-4093-9423-6ECEAF176D42}" type="datetime1">
              <a:rPr lang="zh-CN" altLang="en-US" smtClean="0"/>
              <a:t>2019/12/6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8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46AC-76CE-4AB9-98A3-FF23241BE8D8}" type="datetime1">
              <a:rPr lang="zh-CN" altLang="en-US" smtClean="0"/>
              <a:t>2019/12/6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08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7E77C-B2C8-4C3C-BF71-32D74AA2E165}" type="datetime1">
              <a:rPr lang="zh-CN" altLang="en-US" smtClean="0"/>
              <a:t>2019/12/6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696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5442444"/>
            <a:ext cx="9139740" cy="1415558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8506596" y="6250639"/>
            <a:ext cx="95251" cy="127001"/>
          </a:xfrm>
          <a:prstGeom prst="rect">
            <a:avLst/>
          </a:prstGeom>
        </p:spPr>
        <p:txBody>
          <a:bodyPr lIns="0" tIns="0" rIns="0" bIns="0"/>
          <a:lstStyle>
            <a:lvl1pPr>
              <a:defRPr sz="600" b="1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1216276" y="739001"/>
            <a:ext cx="2391318" cy="2493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342900">
              <a:buClrTx/>
              <a:buSzTx/>
              <a:buFontTx/>
              <a:buNone/>
              <a:defRPr sz="1350" b="1">
                <a:solidFill>
                  <a:schemeClr val="accent1"/>
                </a:solidFill>
              </a:defRPr>
            </a:lvl1pPr>
            <a:lvl2pPr marL="322130" indent="-180822" defTabSz="342900">
              <a:buClrTx/>
              <a:buFontTx/>
              <a:defRPr sz="1350" b="1">
                <a:solidFill>
                  <a:schemeClr val="accent1"/>
                </a:solidFill>
              </a:defRPr>
            </a:lvl2pPr>
            <a:lvl3pPr marL="454430" indent="-197261" defTabSz="342900">
              <a:buClrTx/>
              <a:buFontTx/>
              <a:defRPr sz="1350" b="1">
                <a:solidFill>
                  <a:schemeClr val="accent1"/>
                </a:solidFill>
              </a:defRPr>
            </a:lvl3pPr>
            <a:lvl4pPr marL="587336" indent="-216986" defTabSz="342900">
              <a:buClrTx/>
              <a:buFontTx/>
              <a:defRPr sz="1350" b="1">
                <a:solidFill>
                  <a:schemeClr val="accent1"/>
                </a:solidFill>
              </a:defRPr>
            </a:lvl4pPr>
            <a:lvl5pPr marL="703196" indent="-216986" defTabSz="342900">
              <a:buClrTx/>
              <a:buFontTx/>
              <a:defRPr sz="1350" b="1">
                <a:solidFill>
                  <a:schemeClr val="accent1"/>
                </a:solidFill>
              </a:defRPr>
            </a:lvl5pPr>
          </a:lstStyle>
          <a:p>
            <a:endParaRPr dirty="0"/>
          </a:p>
        </p:txBody>
      </p:sp>
      <p:sp>
        <p:nvSpPr>
          <p:cNvPr id="75" name="Shape 75"/>
          <p:cNvSpPr/>
          <p:nvPr/>
        </p:nvSpPr>
        <p:spPr>
          <a:xfrm>
            <a:off x="1050131" y="1004888"/>
            <a:ext cx="5590410" cy="1"/>
          </a:xfrm>
          <a:prstGeom prst="line">
            <a:avLst/>
          </a:prstGeom>
          <a:ln w="3175">
            <a:solidFill>
              <a:schemeClr val="accent1"/>
            </a:solidFill>
            <a:miter/>
          </a:ln>
        </p:spPr>
        <p:txBody>
          <a:bodyPr lIns="34289" rIns="34289"/>
          <a:lstStyle/>
          <a:p>
            <a:endParaRPr sz="1350"/>
          </a:p>
        </p:txBody>
      </p:sp>
      <p:grpSp>
        <p:nvGrpSpPr>
          <p:cNvPr id="80" name="Group 80"/>
          <p:cNvGrpSpPr/>
          <p:nvPr/>
        </p:nvGrpSpPr>
        <p:grpSpPr>
          <a:xfrm>
            <a:off x="555218" y="550914"/>
            <a:ext cx="708423" cy="625475"/>
            <a:chOff x="0" y="0"/>
            <a:chExt cx="944562" cy="625474"/>
          </a:xfrm>
        </p:grpSpPr>
        <p:sp>
          <p:nvSpPr>
            <p:cNvPr id="76" name="Shape 76"/>
            <p:cNvSpPr/>
            <p:nvPr/>
          </p:nvSpPr>
          <p:spPr>
            <a:xfrm>
              <a:off x="298382" y="14215"/>
              <a:ext cx="624711" cy="537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</a:path>
              </a:pathLst>
            </a:custGeom>
            <a:solidFill>
              <a:srgbClr val="012A42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77" name="Shape 77"/>
            <p:cNvSpPr/>
            <p:nvPr/>
          </p:nvSpPr>
          <p:spPr>
            <a:xfrm>
              <a:off x="293646" y="12635"/>
              <a:ext cx="639708" cy="54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</a:path>
              </a:pathLst>
            </a:custGeom>
            <a:solidFill>
              <a:srgbClr val="013F62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78" name="Shape 78"/>
            <p:cNvSpPr/>
            <p:nvPr/>
          </p:nvSpPr>
          <p:spPr>
            <a:xfrm>
              <a:off x="-1" y="0"/>
              <a:ext cx="944564" cy="295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79" name="Shape 79"/>
            <p:cNvSpPr/>
            <p:nvPr/>
          </p:nvSpPr>
          <p:spPr>
            <a:xfrm>
              <a:off x="369584" y="4738"/>
              <a:ext cx="562823" cy="620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7464133" y="872434"/>
            <a:ext cx="300038" cy="264908"/>
            <a:chOff x="0" y="0"/>
            <a:chExt cx="400050" cy="264906"/>
          </a:xfrm>
        </p:grpSpPr>
        <p:sp>
          <p:nvSpPr>
            <p:cNvPr id="81" name="Shape 81"/>
            <p:cNvSpPr/>
            <p:nvPr/>
          </p:nvSpPr>
          <p:spPr>
            <a:xfrm>
              <a:off x="126373" y="6020"/>
              <a:ext cx="264584" cy="22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</a:path>
              </a:pathLst>
            </a:custGeom>
            <a:solidFill>
              <a:srgbClr val="012A42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82" name="Shape 82"/>
            <p:cNvSpPr/>
            <p:nvPr/>
          </p:nvSpPr>
          <p:spPr>
            <a:xfrm>
              <a:off x="124367" y="5351"/>
              <a:ext cx="270936" cy="232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</a:path>
              </a:pathLst>
            </a:custGeom>
            <a:solidFill>
              <a:srgbClr val="013F62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83" name="Shape 83"/>
            <p:cNvSpPr/>
            <p:nvPr/>
          </p:nvSpPr>
          <p:spPr>
            <a:xfrm>
              <a:off x="-1" y="0"/>
              <a:ext cx="400052" cy="125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84" name="Shape 84"/>
            <p:cNvSpPr/>
            <p:nvPr/>
          </p:nvSpPr>
          <p:spPr>
            <a:xfrm>
              <a:off x="156529" y="2006"/>
              <a:ext cx="238373" cy="26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7121233" y="872434"/>
            <a:ext cx="300038" cy="264908"/>
            <a:chOff x="0" y="0"/>
            <a:chExt cx="400050" cy="264906"/>
          </a:xfrm>
        </p:grpSpPr>
        <p:sp>
          <p:nvSpPr>
            <p:cNvPr id="86" name="Shape 86"/>
            <p:cNvSpPr/>
            <p:nvPr/>
          </p:nvSpPr>
          <p:spPr>
            <a:xfrm>
              <a:off x="126373" y="6020"/>
              <a:ext cx="264584" cy="22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87" name="Shape 87"/>
            <p:cNvSpPr/>
            <p:nvPr/>
          </p:nvSpPr>
          <p:spPr>
            <a:xfrm>
              <a:off x="124367" y="5351"/>
              <a:ext cx="270936" cy="232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88" name="Shape 88"/>
            <p:cNvSpPr/>
            <p:nvPr/>
          </p:nvSpPr>
          <p:spPr>
            <a:xfrm>
              <a:off x="0" y="0"/>
              <a:ext cx="400051" cy="125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89" name="Shape 89"/>
            <p:cNvSpPr/>
            <p:nvPr/>
          </p:nvSpPr>
          <p:spPr>
            <a:xfrm>
              <a:off x="156529" y="2006"/>
              <a:ext cx="238372" cy="26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6759283" y="872434"/>
            <a:ext cx="300038" cy="264908"/>
            <a:chOff x="0" y="0"/>
            <a:chExt cx="400050" cy="264906"/>
          </a:xfrm>
        </p:grpSpPr>
        <p:sp>
          <p:nvSpPr>
            <p:cNvPr id="91" name="Shape 91"/>
            <p:cNvSpPr/>
            <p:nvPr/>
          </p:nvSpPr>
          <p:spPr>
            <a:xfrm>
              <a:off x="126373" y="6020"/>
              <a:ext cx="264584" cy="22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92" name="Shape 92"/>
            <p:cNvSpPr/>
            <p:nvPr/>
          </p:nvSpPr>
          <p:spPr>
            <a:xfrm>
              <a:off x="124367" y="5351"/>
              <a:ext cx="270936" cy="232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93" name="Shape 93"/>
            <p:cNvSpPr/>
            <p:nvPr/>
          </p:nvSpPr>
          <p:spPr>
            <a:xfrm>
              <a:off x="0" y="0"/>
              <a:ext cx="400051" cy="125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94" name="Shape 94"/>
            <p:cNvSpPr/>
            <p:nvPr/>
          </p:nvSpPr>
          <p:spPr>
            <a:xfrm>
              <a:off x="156529" y="2006"/>
              <a:ext cx="238372" cy="26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8149933" y="872434"/>
            <a:ext cx="300038" cy="264908"/>
            <a:chOff x="0" y="0"/>
            <a:chExt cx="400050" cy="264906"/>
          </a:xfrm>
        </p:grpSpPr>
        <p:sp>
          <p:nvSpPr>
            <p:cNvPr id="96" name="Shape 96"/>
            <p:cNvSpPr/>
            <p:nvPr/>
          </p:nvSpPr>
          <p:spPr>
            <a:xfrm>
              <a:off x="126373" y="6020"/>
              <a:ext cx="264584" cy="22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97" name="Shape 97"/>
            <p:cNvSpPr/>
            <p:nvPr/>
          </p:nvSpPr>
          <p:spPr>
            <a:xfrm>
              <a:off x="124368" y="5351"/>
              <a:ext cx="270936" cy="232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98" name="Shape 98"/>
            <p:cNvSpPr/>
            <p:nvPr/>
          </p:nvSpPr>
          <p:spPr>
            <a:xfrm>
              <a:off x="0" y="0"/>
              <a:ext cx="400051" cy="125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99" name="Shape 99"/>
            <p:cNvSpPr/>
            <p:nvPr/>
          </p:nvSpPr>
          <p:spPr>
            <a:xfrm>
              <a:off x="156529" y="2006"/>
              <a:ext cx="238373" cy="26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7807033" y="872434"/>
            <a:ext cx="300038" cy="264908"/>
            <a:chOff x="0" y="0"/>
            <a:chExt cx="400050" cy="264906"/>
          </a:xfrm>
        </p:grpSpPr>
        <p:sp>
          <p:nvSpPr>
            <p:cNvPr id="101" name="Shape 101"/>
            <p:cNvSpPr/>
            <p:nvPr/>
          </p:nvSpPr>
          <p:spPr>
            <a:xfrm>
              <a:off x="126373" y="6020"/>
              <a:ext cx="264584" cy="22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102" name="Shape 102"/>
            <p:cNvSpPr/>
            <p:nvPr/>
          </p:nvSpPr>
          <p:spPr>
            <a:xfrm>
              <a:off x="124367" y="5351"/>
              <a:ext cx="270936" cy="232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103" name="Shape 103"/>
            <p:cNvSpPr/>
            <p:nvPr/>
          </p:nvSpPr>
          <p:spPr>
            <a:xfrm>
              <a:off x="0" y="0"/>
              <a:ext cx="400051" cy="125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104" name="Shape 104"/>
            <p:cNvSpPr/>
            <p:nvPr/>
          </p:nvSpPr>
          <p:spPr>
            <a:xfrm>
              <a:off x="156529" y="2006"/>
              <a:ext cx="238373" cy="26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8492833" y="872434"/>
            <a:ext cx="300038" cy="264908"/>
            <a:chOff x="0" y="0"/>
            <a:chExt cx="400050" cy="264906"/>
          </a:xfrm>
        </p:grpSpPr>
        <p:sp>
          <p:nvSpPr>
            <p:cNvPr id="106" name="Shape 106"/>
            <p:cNvSpPr/>
            <p:nvPr/>
          </p:nvSpPr>
          <p:spPr>
            <a:xfrm>
              <a:off x="126374" y="6020"/>
              <a:ext cx="264584" cy="22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107" name="Shape 107"/>
            <p:cNvSpPr/>
            <p:nvPr/>
          </p:nvSpPr>
          <p:spPr>
            <a:xfrm>
              <a:off x="124368" y="5351"/>
              <a:ext cx="270936" cy="232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108" name="Shape 108"/>
            <p:cNvSpPr/>
            <p:nvPr/>
          </p:nvSpPr>
          <p:spPr>
            <a:xfrm>
              <a:off x="0" y="0"/>
              <a:ext cx="400051" cy="125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  <p:sp>
          <p:nvSpPr>
            <p:cNvPr id="109" name="Shape 109"/>
            <p:cNvSpPr/>
            <p:nvPr/>
          </p:nvSpPr>
          <p:spPr>
            <a:xfrm>
              <a:off x="156529" y="2006"/>
              <a:ext cx="238373" cy="26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</a:path>
              </a:pathLst>
            </a:custGeom>
            <a:solidFill>
              <a:srgbClr val="A7A7A7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34397238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90" y="759284"/>
            <a:ext cx="8641080" cy="6089793"/>
          </a:xfrm>
        </p:spPr>
        <p:txBody>
          <a:bodyPr>
            <a:normAutofit/>
          </a:bodyPr>
          <a:lstStyle>
            <a:lvl1pPr marL="180000" algn="l">
              <a:buSzPct val="100000"/>
              <a:defRPr sz="2400" b="0" i="0">
                <a:latin typeface="Cambria" panose="02040503050406030204" pitchFamily="18" charset="0"/>
                <a:ea typeface="STHeiti" charset="-122"/>
                <a:cs typeface="Arial Hebrew Scholar" pitchFamily="2" charset="-79"/>
              </a:defRPr>
            </a:lvl1pPr>
            <a:lvl2pPr>
              <a:defRPr sz="2000" b="0" i="0">
                <a:latin typeface="Cambria" panose="02040503050406030204" pitchFamily="18" charset="0"/>
                <a:ea typeface="STHeiti" charset="-122"/>
                <a:cs typeface="Arial Hebrew Scholar" pitchFamily="2" charset="-79"/>
              </a:defRPr>
            </a:lvl2pPr>
            <a:lvl3pPr>
              <a:defRPr sz="1800" b="0" i="0">
                <a:latin typeface="Cambria" panose="02040503050406030204" pitchFamily="18" charset="0"/>
                <a:ea typeface="STHeiti" charset="-122"/>
                <a:cs typeface="Arial Hebrew Scholar" pitchFamily="2" charset="-79"/>
              </a:defRPr>
            </a:lvl3pPr>
            <a:lvl4pPr>
              <a:defRPr sz="1600" b="0" i="0">
                <a:latin typeface="Cambria" panose="02040503050406030204" pitchFamily="18" charset="0"/>
                <a:ea typeface="STHeiti" charset="-122"/>
                <a:cs typeface="Arial Hebrew Scholar" pitchFamily="2" charset="-79"/>
              </a:defRPr>
            </a:lvl4pPr>
            <a:lvl5pPr>
              <a:defRPr sz="1400" b="0" i="0">
                <a:latin typeface="Cambria" panose="02040503050406030204" pitchFamily="18" charset="0"/>
                <a:ea typeface="STHeiti" charset="-122"/>
                <a:cs typeface="Arial Hebrew Scholar" pitchFamily="2" charset="-79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</p:spPr>
        <p:txBody>
          <a:bodyPr/>
          <a:lstStyle/>
          <a:p>
            <a:fld id="{34F90547-9972-4AB2-B454-9294DB723340}" type="datetime1">
              <a:rPr lang="zh-CN" altLang="en-US" smtClean="0"/>
              <a:t>2019/12/6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3952"/>
            <a:ext cx="2895600" cy="365125"/>
          </a:xfrm>
        </p:spPr>
        <p:txBody>
          <a:bodyPr/>
          <a:lstStyle/>
          <a:p>
            <a:r>
              <a:rPr lang="zh-CN" altLang="en-US"/>
              <a:t>第三届北师大暗物质研讨会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83952"/>
            <a:ext cx="2133600" cy="365125"/>
          </a:xfrm>
        </p:spPr>
        <p:txBody>
          <a:bodyPr/>
          <a:lstStyle/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平行四边形 17">
            <a:extLst>
              <a:ext uri="{FF2B5EF4-FFF2-40B4-BE49-F238E27FC236}">
                <a16:creationId xmlns:a16="http://schemas.microsoft.com/office/drawing/2014/main" id="{599A95AF-FFE1-194C-81B0-E31164838C03}"/>
              </a:ext>
            </a:extLst>
          </p:cNvPr>
          <p:cNvSpPr/>
          <p:nvPr userDrawn="1"/>
        </p:nvSpPr>
        <p:spPr>
          <a:xfrm>
            <a:off x="1" y="1"/>
            <a:ext cx="9143612" cy="685800"/>
          </a:xfrm>
          <a:prstGeom prst="parallelogram">
            <a:avLst>
              <a:gd name="adj" fmla="val 4444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2" name="平行四边形 20">
            <a:extLst>
              <a:ext uri="{FF2B5EF4-FFF2-40B4-BE49-F238E27FC236}">
                <a16:creationId xmlns:a16="http://schemas.microsoft.com/office/drawing/2014/main" id="{8D0E5CEC-31DF-FB4A-B50F-FB9A08AC51C3}"/>
              </a:ext>
            </a:extLst>
          </p:cNvPr>
          <p:cNvSpPr/>
          <p:nvPr userDrawn="1"/>
        </p:nvSpPr>
        <p:spPr>
          <a:xfrm>
            <a:off x="8571627" y="119858"/>
            <a:ext cx="355174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平行四边形 21">
            <a:extLst>
              <a:ext uri="{FF2B5EF4-FFF2-40B4-BE49-F238E27FC236}">
                <a16:creationId xmlns:a16="http://schemas.microsoft.com/office/drawing/2014/main" id="{4AE0152D-948E-254A-B77F-788000D39B56}"/>
              </a:ext>
            </a:extLst>
          </p:cNvPr>
          <p:cNvSpPr/>
          <p:nvPr userDrawn="1"/>
        </p:nvSpPr>
        <p:spPr>
          <a:xfrm>
            <a:off x="8262588" y="322602"/>
            <a:ext cx="355174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39CF7C3-8B69-7C4D-B6DF-00EB6B721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1" y="-3112"/>
            <a:ext cx="7999697" cy="688913"/>
          </a:xfrm>
        </p:spPr>
        <p:txBody>
          <a:bodyPr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Arial Hebrew Scholar" pitchFamily="2" charset="-79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23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E3413-0B3D-4110-991B-E45BDD8A7741}" type="datetime1">
              <a:rPr lang="zh-CN" altLang="en-US" smtClean="0"/>
              <a:t>2019/12/6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0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E3B9-1CC5-45AC-8E88-D7FB3CF42518}" type="datetime1">
              <a:rPr lang="zh-CN" altLang="en-US" smtClean="0"/>
              <a:t>2019/12/6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37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4FFE-CC1C-4D20-877D-FEBE1B8EF8A3}" type="datetime1">
              <a:rPr lang="zh-CN" altLang="en-US" smtClean="0"/>
              <a:t>2019/12/6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43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F7BDD-C3B5-400B-A66F-D29076089922}" type="datetime1">
              <a:rPr lang="zh-CN" altLang="en-US" smtClean="0"/>
              <a:t>2019/12/6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90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BCFF-6215-4C55-B1CF-631BD7B3BBAA}" type="datetime1">
              <a:rPr lang="zh-CN" altLang="en-US" smtClean="0"/>
              <a:t>2019/12/6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05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B2CD-2078-4E78-BF39-21751C03D45A}" type="datetime1">
              <a:rPr lang="zh-CN" altLang="en-US" smtClean="0"/>
              <a:t>2019/12/6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36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6355-3B46-48B6-9CD4-C642F7D0EFBC}" type="datetime1">
              <a:rPr lang="zh-CN" altLang="en-US" smtClean="0"/>
              <a:t>2019/12/6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50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3EEB-94BA-4CF1-8599-967395500256}" type="datetime1">
              <a:rPr lang="zh-CN" altLang="en-US" smtClean="0"/>
              <a:t>2019/12/6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50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592291" cy="57799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45" y="757382"/>
            <a:ext cx="8765310" cy="5419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63A56-D9AD-40BC-BFCC-84CAC054D059}" type="datetime1">
              <a:rPr lang="zh-CN" altLang="en-US" smtClean="0"/>
              <a:t>2019/12/6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第三届北师大暗物质研讨会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4645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35ACA-40A3-4A6E-9BEF-2F870BAFCA3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53" y="73888"/>
            <a:ext cx="1328508" cy="412619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263E8E4-1D24-40B7-85D7-3A72C04D6CD7}"/>
              </a:ext>
            </a:extLst>
          </p:cNvPr>
          <p:cNvCxnSpPr/>
          <p:nvPr userDrawn="1"/>
        </p:nvCxnSpPr>
        <p:spPr>
          <a:xfrm>
            <a:off x="0" y="577994"/>
            <a:ext cx="9144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4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5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6.emf"/><Relationship Id="rId9" Type="http://schemas.microsoft.com/office/2007/relationships/diagramDrawing" Target="../diagrams/drawing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700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81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0.png"/><Relationship Id="rId11" Type="http://schemas.openxmlformats.org/officeDocument/2006/relationships/image" Target="../media/image76.png"/><Relationship Id="rId5" Type="http://schemas.openxmlformats.org/officeDocument/2006/relationships/image" Target="../media/image68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73.emf"/><Relationship Id="rId9" Type="http://schemas.openxmlformats.org/officeDocument/2006/relationships/image" Target="../media/image720.png"/><Relationship Id="rId1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emf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6.emf"/><Relationship Id="rId7" Type="http://schemas.openxmlformats.org/officeDocument/2006/relationships/image" Target="../media/image7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5400" dirty="0"/>
              <a:t>Progress of the Final Data Analysis of the </a:t>
            </a:r>
            <a:r>
              <a:rPr lang="en-US" altLang="zh-CN" sz="5400" dirty="0" err="1"/>
              <a:t>PandaX</a:t>
            </a:r>
            <a:r>
              <a:rPr lang="en-US" altLang="zh-CN" sz="5400" dirty="0"/>
              <a:t>-II Experiment</a:t>
            </a:r>
            <a:endParaRPr lang="zh-CN" altLang="en-US" sz="54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/>
              <a:t>Xun Chen</a:t>
            </a:r>
          </a:p>
          <a:p>
            <a:r>
              <a:rPr lang="en-US" altLang="zh-CN"/>
              <a:t>On behalf of the PandaX collaboration</a:t>
            </a:r>
          </a:p>
          <a:p>
            <a:r>
              <a:rPr lang="en-US" altLang="zh-CN"/>
              <a:t>Shanghai Jiao Tong University</a:t>
            </a:r>
          </a:p>
          <a:p>
            <a:r>
              <a:rPr lang="en-US" altLang="zh-CN"/>
              <a:t>The 3rd Dark matter workshop by BNU, 2019/12/07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B8E104-701B-484F-9346-E54A10AC26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68" y="5163023"/>
            <a:ext cx="4010363" cy="12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1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43EDA-2608-4942-97F6-C2313AA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0</a:t>
            </a:r>
            <a:r>
              <a:rPr lang="el-GR" altLang="zh-CN" dirty="0"/>
              <a:t>νββ</a:t>
            </a:r>
            <a:r>
              <a:rPr lang="en-US" altLang="zh-CN" dirty="0"/>
              <a:t> with </a:t>
            </a:r>
            <a:r>
              <a:rPr lang="en-US" altLang="zh-CN" dirty="0" err="1"/>
              <a:t>PandaX</a:t>
            </a:r>
            <a:r>
              <a:rPr lang="en-US" altLang="zh-CN" dirty="0"/>
              <a:t>-II detector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22FEDF1-6D2F-421F-93B9-1CCCF4509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D487C0-0640-44FF-B1D5-332F088F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32B443E2-652A-40D6-B208-EEC019E3A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336"/>
          <a:stretch/>
        </p:blipFill>
        <p:spPr>
          <a:xfrm>
            <a:off x="644415" y="1079984"/>
            <a:ext cx="3201253" cy="3432109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F12BE300-81E8-4997-B9DB-24C7D2CC7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70"/>
          <a:stretch/>
        </p:blipFill>
        <p:spPr>
          <a:xfrm>
            <a:off x="4845198" y="1088372"/>
            <a:ext cx="3381102" cy="343210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AE7BFB1-AFDD-4065-8A0F-61238CC68B7D}"/>
              </a:ext>
            </a:extLst>
          </p:cNvPr>
          <p:cNvSpPr/>
          <p:nvPr/>
        </p:nvSpPr>
        <p:spPr>
          <a:xfrm>
            <a:off x="1046477" y="4829417"/>
            <a:ext cx="6088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9% fraction of </a:t>
            </a:r>
            <a:r>
              <a:rPr lang="en-US" altLang="zh-CN" baseline="30000" dirty="0"/>
              <a:t>136</a:t>
            </a:r>
            <a:r>
              <a:rPr lang="en-US" altLang="zh-CN" dirty="0"/>
              <a:t>Xe ~ 50 kg inside </a:t>
            </a:r>
            <a:r>
              <a:rPr lang="en-US" altLang="zh-CN" dirty="0" err="1"/>
              <a:t>PandaX</a:t>
            </a:r>
            <a:r>
              <a:rPr lang="en-US" altLang="zh-CN" dirty="0"/>
              <a:t>-II sensitive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Q value at 2457.8 keV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5936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对话气泡: 矩形 14">
            <a:extLst>
              <a:ext uri="{FF2B5EF4-FFF2-40B4-BE49-F238E27FC236}">
                <a16:creationId xmlns:a16="http://schemas.microsoft.com/office/drawing/2014/main" id="{07B617BD-8641-4F6B-B3FB-485CE5E5F339}"/>
              </a:ext>
            </a:extLst>
          </p:cNvPr>
          <p:cNvSpPr/>
          <p:nvPr/>
        </p:nvSpPr>
        <p:spPr>
          <a:xfrm rot="16200000">
            <a:off x="-91726" y="3668198"/>
            <a:ext cx="3867846" cy="276997"/>
          </a:xfrm>
          <a:prstGeom prst="wedgeRectCallout">
            <a:avLst>
              <a:gd name="adj1" fmla="val -25742"/>
              <a:gd name="adj2" fmla="val 60713"/>
            </a:avLst>
          </a:prstGeom>
          <a:solidFill>
            <a:schemeClr val="bg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342900" hangingPunct="0"/>
            <a:endParaRPr lang="zh-CN" altLang="en-US"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6E32BF1-58B0-4AC6-810E-7A593D7F2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Calibration and</a:t>
            </a:r>
            <a:r>
              <a:rPr lang="zh-CN" altLang="en-US" sz="2800" dirty="0"/>
              <a:t> </a:t>
            </a:r>
            <a:r>
              <a:rPr lang="en-US" altLang="zh-CN" sz="2800" dirty="0"/>
              <a:t>reconstruction</a:t>
            </a:r>
            <a:r>
              <a:rPr lang="zh-CN" altLang="en-US" sz="2800" dirty="0"/>
              <a:t> </a:t>
            </a:r>
            <a:r>
              <a:rPr lang="en-US" altLang="zh-CN" sz="2800" dirty="0"/>
              <a:t>for 0</a:t>
            </a:r>
            <a:r>
              <a:rPr lang="el-GR" altLang="zh-CN" sz="2800" dirty="0"/>
              <a:t>νββ</a:t>
            </a:r>
            <a:r>
              <a:rPr lang="en-US" altLang="zh-CN" sz="2800" dirty="0"/>
              <a:t> search</a:t>
            </a:r>
            <a:r>
              <a:rPr lang="zh-CN" altLang="en-US" sz="2800" dirty="0"/>
              <a:t> </a:t>
            </a:r>
          </a:p>
        </p:txBody>
      </p:sp>
      <p:sp>
        <p:nvSpPr>
          <p:cNvPr id="18" name="Shape 700">
            <a:extLst>
              <a:ext uri="{FF2B5EF4-FFF2-40B4-BE49-F238E27FC236}">
                <a16:creationId xmlns:a16="http://schemas.microsoft.com/office/drawing/2014/main" id="{89B022A7-AB21-4137-8D3B-BEE278E1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>
              <a:rPr b="0">
                <a:latin typeface="Microsoft YaHei"/>
                <a:ea typeface="Microsoft YaHei"/>
                <a:cs typeface="Microsoft YaHei"/>
                <a:sym typeface="Microsoft YaHei"/>
              </a:rPr>
              <a:t>11</a:t>
            </a:fld>
            <a:endParaRPr b="0" dirty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type="body" sz="quarter" idx="4294967295"/>
          </p:nvPr>
        </p:nvSpPr>
        <p:spPr>
          <a:xfrm>
            <a:off x="3641725" y="3252404"/>
            <a:ext cx="5502275" cy="3185379"/>
          </a:xfrm>
        </p:spPr>
        <p:txBody>
          <a:bodyPr>
            <a:noAutofit/>
          </a:bodyPr>
          <a:lstStyle/>
          <a:p>
            <a:r>
              <a:rPr lang="en-US" altLang="zh-CN" sz="2000" dirty="0"/>
              <a:t>Local (high) energy reconstruction derived from </a:t>
            </a:r>
            <a:r>
              <a:rPr lang="en-US" altLang="zh-CN" sz="2000" baseline="30000" dirty="0"/>
              <a:t>232</a:t>
            </a:r>
            <a:r>
              <a:rPr lang="en-US" altLang="zh-CN" sz="2000" dirty="0"/>
              <a:t>Th calibration</a:t>
            </a:r>
          </a:p>
          <a:p>
            <a:pPr lvl="1"/>
            <a:r>
              <a:rPr lang="en-US" altLang="zh-CN" sz="1800" dirty="0">
                <a:solidFill>
                  <a:srgbClr val="FF0000"/>
                </a:solidFill>
              </a:rPr>
              <a:t>Bottom only </a:t>
            </a:r>
            <a:r>
              <a:rPr lang="en-US" altLang="zh-CN" sz="1800" dirty="0"/>
              <a:t>method, S1+S2Bottom, to mitigate saturation</a:t>
            </a:r>
          </a:p>
          <a:p>
            <a:pPr lvl="1"/>
            <a:r>
              <a:rPr lang="en-US" altLang="zh-CN" sz="1800" dirty="0"/>
              <a:t>Residual non-linearity</a:t>
            </a:r>
            <a:r>
              <a:rPr lang="zh-CN" altLang="en-US" sz="1800" dirty="0"/>
              <a:t> </a:t>
            </a:r>
            <a:r>
              <a:rPr lang="en-US" altLang="zh-CN" sz="1800" dirty="0"/>
              <a:t>corrected</a:t>
            </a:r>
            <a:r>
              <a:rPr lang="zh-CN" altLang="en-US" sz="1800" dirty="0"/>
              <a:t> </a:t>
            </a:r>
            <a:r>
              <a:rPr lang="en-US" altLang="zh-CN" sz="1800" dirty="0"/>
              <a:t>with</a:t>
            </a:r>
            <a:r>
              <a:rPr lang="zh-CN" altLang="en-US" sz="1800" dirty="0"/>
              <a:t> </a:t>
            </a:r>
            <a:r>
              <a:rPr lang="en-US" altLang="zh-CN" sz="1800" dirty="0"/>
              <a:t>polynomial function</a:t>
            </a:r>
          </a:p>
          <a:p>
            <a:r>
              <a:rPr lang="en-US" altLang="zh-CN" sz="2000" dirty="0"/>
              <a:t>New fiducial volume and quality cuts tuned</a:t>
            </a:r>
          </a:p>
          <a:p>
            <a:pPr lvl="1"/>
            <a:r>
              <a:rPr lang="en-US" altLang="zh-CN" sz="1800" dirty="0"/>
              <a:t>Detection efficiency: 91.6%</a:t>
            </a:r>
          </a:p>
          <a:p>
            <a:pPr lvl="1"/>
            <a:r>
              <a:rPr lang="en-US" altLang="zh-CN" sz="1800" dirty="0"/>
              <a:t>Energy resolution: 4.2% (@2.6 MeV gamma)</a:t>
            </a:r>
            <a:endParaRPr lang="zh-CN" altLang="en-US" sz="1800" dirty="0"/>
          </a:p>
          <a:p>
            <a:pPr lvl="1"/>
            <a:endParaRPr lang="en-US" altLang="zh-CN" sz="1800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B350BB4-DAFC-43BE-ADDE-5A38DF675677}"/>
              </a:ext>
            </a:extLst>
          </p:cNvPr>
          <p:cNvGrpSpPr/>
          <p:nvPr/>
        </p:nvGrpSpPr>
        <p:grpSpPr>
          <a:xfrm>
            <a:off x="390194" y="979252"/>
            <a:ext cx="3354571" cy="4371920"/>
            <a:chOff x="8079217" y="2279065"/>
            <a:chExt cx="3018488" cy="392314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245D04B-8576-4C7B-91A5-2682BE881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9217" y="4222241"/>
              <a:ext cx="3018488" cy="197996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6392139-2DC1-4817-BC6F-A62D96D82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9217" y="2279065"/>
              <a:ext cx="3018488" cy="1943176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35874067-BD08-4304-9E62-F4E12487D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717" y="1226730"/>
            <a:ext cx="2084858" cy="17763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406" y="1089024"/>
            <a:ext cx="2677763" cy="1995465"/>
          </a:xfrm>
          <a:prstGeom prst="rect">
            <a:avLst/>
          </a:prstGeom>
        </p:spPr>
      </p:pic>
      <p:sp>
        <p:nvSpPr>
          <p:cNvPr id="10" name="Shape 701">
            <a:extLst>
              <a:ext uri="{FF2B5EF4-FFF2-40B4-BE49-F238E27FC236}">
                <a16:creationId xmlns:a16="http://schemas.microsoft.com/office/drawing/2014/main" id="{E7ABAA07-8EFB-4119-9A05-9B88C9A878BA}"/>
              </a:ext>
            </a:extLst>
          </p:cNvPr>
          <p:cNvSpPr txBox="1">
            <a:spLocks/>
          </p:cNvSpPr>
          <p:nvPr/>
        </p:nvSpPr>
        <p:spPr>
          <a:xfrm>
            <a:off x="1216276" y="1263195"/>
            <a:ext cx="6272345" cy="335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429507" marR="0" indent="-241096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5906" marR="0" indent="-263014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783115" marR="0" indent="-289315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937594" marR="0" indent="-289315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463800" marR="0" indent="-177800" algn="l" defTabSz="68576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ct val="100000"/>
              <a:buFont typeface="Wingdings"/>
              <a:buChar char="•"/>
              <a:tabLst/>
              <a:defRPr sz="1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21000" marR="0" indent="-177800" algn="l" defTabSz="68576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ct val="100000"/>
              <a:buFont typeface="Wingdings"/>
              <a:buChar char="•"/>
              <a:tabLst/>
              <a:defRPr sz="1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378200" marR="0" indent="-177800" algn="l" defTabSz="68576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ct val="100000"/>
              <a:buFont typeface="Wingdings"/>
              <a:buChar char="•"/>
              <a:tabLst/>
              <a:defRPr sz="1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35400" marR="0" indent="-177800" algn="l" defTabSz="68576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ct val="100000"/>
              <a:buFont typeface="Wingdings"/>
              <a:buChar char="•"/>
              <a:tabLst/>
              <a:defRPr sz="1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n-US" sz="1800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430ECB-579A-4CD8-B2A7-ABD104FA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</p:spTree>
    <p:extLst>
      <p:ext uri="{BB962C8B-B14F-4D97-AF65-F5344CB8AC3E}">
        <p14:creationId xmlns:p14="http://schemas.microsoft.com/office/powerpoint/2010/main" val="4172757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ABFE06-4EE4-4246-9772-0C62E0B19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Fit data and systematic </a:t>
            </a:r>
            <a:endParaRPr lang="zh-CN" altLang="en-US" dirty="0"/>
          </a:p>
        </p:txBody>
      </p:sp>
      <p:sp>
        <p:nvSpPr>
          <p:cNvPr id="17" name="Shape 700">
            <a:extLst>
              <a:ext uri="{FF2B5EF4-FFF2-40B4-BE49-F238E27FC236}">
                <a16:creationId xmlns:a16="http://schemas.microsoft.com/office/drawing/2014/main" id="{B00EEF04-2D73-4278-86D8-6D2939A0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>
              <a:rPr b="0">
                <a:latin typeface="Microsoft YaHei"/>
                <a:ea typeface="Microsoft YaHei"/>
                <a:cs typeface="Microsoft YaHei"/>
                <a:sym typeface="Microsoft YaHei"/>
              </a:rPr>
              <a:t>12</a:t>
            </a:fld>
            <a:endParaRPr b="0" dirty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93F8E7F-B595-4E3D-AD7B-42E6F4D5E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02" y="3234447"/>
            <a:ext cx="4493221" cy="26254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E9A64B-491B-474E-9A63-D8124F8C5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850" y="3262580"/>
            <a:ext cx="4010342" cy="2700338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800613" y="1051435"/>
            <a:ext cx="2861706" cy="1783796"/>
            <a:chOff x="421916" y="1868292"/>
            <a:chExt cx="4970963" cy="309856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916" y="1868292"/>
              <a:ext cx="4970963" cy="3098566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746A1602-978E-453A-A595-D485884B165B}"/>
                </a:ext>
              </a:extLst>
            </p:cNvPr>
            <p:cNvGrpSpPr/>
            <p:nvPr/>
          </p:nvGrpSpPr>
          <p:grpSpPr>
            <a:xfrm>
              <a:off x="2317930" y="1942099"/>
              <a:ext cx="2972978" cy="2618177"/>
              <a:chOff x="2356833" y="2225640"/>
              <a:chExt cx="2463085" cy="2373074"/>
            </a:xfrm>
          </p:grpSpPr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917EC822-ACC9-4F4C-8895-8F6D4B2955A8}"/>
                  </a:ext>
                </a:extLst>
              </p:cNvPr>
              <p:cNvSpPr/>
              <p:nvPr/>
            </p:nvSpPr>
            <p:spPr>
              <a:xfrm>
                <a:off x="2356833" y="2225640"/>
                <a:ext cx="2463085" cy="2369703"/>
              </a:xfrm>
              <a:prstGeom prst="rect">
                <a:avLst/>
              </a:prstGeom>
              <a:solidFill>
                <a:schemeClr val="bg2">
                  <a:lumMod val="75000"/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13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8BECBB4-23A4-46F0-9552-E0E55864C0B4}"/>
                  </a:ext>
                </a:extLst>
              </p:cNvPr>
              <p:cNvSpPr/>
              <p:nvPr/>
            </p:nvSpPr>
            <p:spPr>
              <a:xfrm>
                <a:off x="2356837" y="2229011"/>
                <a:ext cx="827770" cy="2369703"/>
              </a:xfrm>
              <a:prstGeom prst="rect">
                <a:avLst/>
              </a:prstGeom>
              <a:solidFill>
                <a:schemeClr val="accent1">
                  <a:lumMod val="75000"/>
                  <a:alpha val="3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13"/>
              </a:p>
            </p:txBody>
          </p: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3B127A8D-4681-463D-8772-8A9EB35A586F}"/>
                  </a:ext>
                </a:extLst>
              </p:cNvPr>
              <p:cNvCxnSpPr/>
              <p:nvPr/>
            </p:nvCxnSpPr>
            <p:spPr>
              <a:xfrm>
                <a:off x="2356833" y="2740749"/>
                <a:ext cx="540000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BEE751DF-C00C-4345-8DE9-FF3E3E4E08FE}"/>
              </a:ext>
            </a:extLst>
          </p:cNvPr>
          <p:cNvSpPr/>
          <p:nvPr/>
        </p:nvSpPr>
        <p:spPr>
          <a:xfrm>
            <a:off x="298673" y="1051435"/>
            <a:ext cx="5438865" cy="1709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Fit range: 1000-3000 keV and 2458 ± 400 keV (ROI)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Background pre-fitted with ROI blinded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Half-life limit set using Bayesian approach (BAT)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MC spectrum </a:t>
            </a:r>
            <a:r>
              <a:rPr lang="en-US" altLang="zh-CN" dirty="0">
                <a:sym typeface="Wingdings" panose="05000000000000000000" pitchFamily="2" charset="2"/>
              </a:rPr>
              <a:t> Data spectrum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9019B7D-04A5-4EFC-91C5-B4C3336F491B}"/>
              </a:ext>
            </a:extLst>
          </p:cNvPr>
          <p:cNvSpPr/>
          <p:nvPr/>
        </p:nvSpPr>
        <p:spPr>
          <a:xfrm>
            <a:off x="3129067" y="5919754"/>
            <a:ext cx="2608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CPC 43, 113001 (2019)</a:t>
            </a:r>
            <a:endParaRPr lang="en-US" altLang="zh-CN" sz="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40E248-5391-48AD-AB1E-1D4CC7C23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</p:spTree>
    <p:extLst>
      <p:ext uri="{BB962C8B-B14F-4D97-AF65-F5344CB8AC3E}">
        <p14:creationId xmlns:p14="http://schemas.microsoft.com/office/powerpoint/2010/main" val="652697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14CA8D-170D-4C54-8F6D-33695759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Constraints for 0</a:t>
            </a:r>
            <a:r>
              <a:rPr lang="el-GR" altLang="zh-CN" dirty="0"/>
              <a:t>νββ</a:t>
            </a:r>
            <a:r>
              <a:rPr lang="en-US" altLang="zh-CN" dirty="0"/>
              <a:t> signal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E606F8C-E74D-4F75-B997-EA49256D1783}"/>
              </a:ext>
            </a:extLst>
          </p:cNvPr>
          <p:cNvSpPr txBox="1"/>
          <p:nvPr/>
        </p:nvSpPr>
        <p:spPr>
          <a:xfrm>
            <a:off x="3507104" y="4675453"/>
            <a:ext cx="543877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accent4">
                    <a:lumMod val="50000"/>
                  </a:schemeClr>
                </a:solidFill>
              </a:rPr>
              <a:t>First published result of with</a:t>
            </a:r>
            <a:r>
              <a:rPr lang="zh-CN" altLang="en-US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sz="1600" dirty="0" err="1">
                <a:solidFill>
                  <a:schemeClr val="accent4">
                    <a:lumMod val="50000"/>
                  </a:schemeClr>
                </a:solidFill>
              </a:rPr>
              <a:t>PandaX</a:t>
            </a:r>
            <a:r>
              <a:rPr lang="en-US" altLang="zh-CN" sz="1600" dirty="0">
                <a:solidFill>
                  <a:schemeClr val="accent4">
                    <a:lumMod val="50000"/>
                  </a:schemeClr>
                </a:solidFill>
              </a:rPr>
              <a:t>-II Run11 data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accent4">
                    <a:lumMod val="50000"/>
                  </a:schemeClr>
                </a:solidFill>
              </a:rPr>
              <a:t>First NLDBD result from dual-phase liquid xenon detector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accent5">
                    <a:lumMod val="75000"/>
                  </a:schemeClr>
                </a:solidFill>
              </a:rPr>
              <a:t>Demonstrate multi-physics reach of xenon dark-matter detector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accent5">
                    <a:lumMod val="75000"/>
                  </a:schemeClr>
                </a:solidFill>
              </a:rPr>
              <a:t>Reference for the ongoing </a:t>
            </a:r>
            <a:r>
              <a:rPr lang="en-US" altLang="zh-CN" sz="1600" dirty="0" err="1">
                <a:solidFill>
                  <a:schemeClr val="accent5">
                    <a:lumMod val="75000"/>
                  </a:schemeClr>
                </a:solidFill>
              </a:rPr>
              <a:t>PandaX-xT</a:t>
            </a:r>
            <a:r>
              <a:rPr lang="en-US" altLang="zh-CN" sz="1600" dirty="0">
                <a:solidFill>
                  <a:schemeClr val="accent5">
                    <a:lumMod val="75000"/>
                  </a:schemeClr>
                </a:solidFill>
              </a:rPr>
              <a:t> project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D0957D2-4DCD-4DFD-AE67-9ED9C29B8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434662"/>
            <a:ext cx="3387176" cy="2934942"/>
          </a:xfrm>
          <a:prstGeom prst="rect">
            <a:avLst/>
          </a:prstGeom>
        </p:spPr>
      </p:pic>
      <p:graphicFrame>
        <p:nvGraphicFramePr>
          <p:cNvPr id="10" name="图示 9">
            <a:extLst>
              <a:ext uri="{FF2B5EF4-FFF2-40B4-BE49-F238E27FC236}">
                <a16:creationId xmlns:a16="http://schemas.microsoft.com/office/drawing/2014/main" id="{95A46301-8338-420C-9A85-6DF0FD4062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4262364"/>
              </p:ext>
            </p:extLst>
          </p:nvPr>
        </p:nvGraphicFramePr>
        <p:xfrm>
          <a:off x="3594538" y="1076325"/>
          <a:ext cx="5035046" cy="3349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Shape 700">
            <a:extLst>
              <a:ext uri="{FF2B5EF4-FFF2-40B4-BE49-F238E27FC236}">
                <a16:creationId xmlns:a16="http://schemas.microsoft.com/office/drawing/2014/main" id="{936F756B-FFA0-424A-93DD-5408901948E1}"/>
              </a:ext>
            </a:extLst>
          </p:cNvPr>
          <p:cNvSpPr txBox="1">
            <a:spLocks/>
          </p:cNvSpPr>
          <p:nvPr/>
        </p:nvSpPr>
        <p:spPr>
          <a:xfrm>
            <a:off x="8716081" y="5660988"/>
            <a:ext cx="65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 lang="zh-CN" altLang="en-US" sz="6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5D28261-623A-4335-B1F8-0F1A90A4ECD7}"/>
              </a:ext>
            </a:extLst>
          </p:cNvPr>
          <p:cNvSpPr/>
          <p:nvPr/>
        </p:nvSpPr>
        <p:spPr>
          <a:xfrm>
            <a:off x="771630" y="4633879"/>
            <a:ext cx="2608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CPC 43, 113001 (2019)</a:t>
            </a:r>
            <a:endParaRPr lang="en-US" altLang="zh-CN" sz="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2EA36E-08A6-4A95-BA36-BB10A75F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F3E247-AA9F-4751-B7C2-7F8110A81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19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0D612F-AB19-45CB-8680-AD4F7094B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From signal to signal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5DB024F8-A3B8-4B41-8ABE-EBD5399A8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b="46702"/>
          <a:stretch/>
        </p:blipFill>
        <p:spPr>
          <a:xfrm>
            <a:off x="247772" y="975516"/>
            <a:ext cx="4548403" cy="2010267"/>
          </a:xfr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8D70B90-09B1-45C8-9330-879C12E5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6728AD-A23F-4A50-9704-ABD8EA8E6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4DBBDC4-64DE-4E97-A3B8-DF53EF8EE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10" y="1243784"/>
            <a:ext cx="2843490" cy="198972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9258B87-5CF1-49C9-B7C9-E276D7C424B6}"/>
              </a:ext>
            </a:extLst>
          </p:cNvPr>
          <p:cNvSpPr txBox="1"/>
          <p:nvPr/>
        </p:nvSpPr>
        <p:spPr>
          <a:xfrm>
            <a:off x="5371824" y="874452"/>
            <a:ext cx="362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waveform recorded for each PMT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91612055-A9EC-448B-A8CA-C35D90BD68F0}"/>
              </a:ext>
            </a:extLst>
          </p:cNvPr>
          <p:cNvSpPr/>
          <p:nvPr/>
        </p:nvSpPr>
        <p:spPr>
          <a:xfrm>
            <a:off x="4961357" y="1911391"/>
            <a:ext cx="410467" cy="135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107BC5D-64D4-4FF6-BEC0-80709EF70825}"/>
              </a:ext>
            </a:extLst>
          </p:cNvPr>
          <p:cNvSpPr txBox="1"/>
          <p:nvPr/>
        </p:nvSpPr>
        <p:spPr>
          <a:xfrm>
            <a:off x="5097042" y="3169643"/>
            <a:ext cx="342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Hits found in individual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</a:rPr>
              <a:t>wavefroms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9812C97-D5DA-4EBC-86FA-47212CC3D70D}"/>
              </a:ext>
            </a:extLst>
          </p:cNvPr>
          <p:cNvSpPr/>
          <p:nvPr/>
        </p:nvSpPr>
        <p:spPr>
          <a:xfrm>
            <a:off x="6737063" y="1427644"/>
            <a:ext cx="519143" cy="1558139"/>
          </a:xfrm>
          <a:prstGeom prst="ellipse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5039E49-FDCA-4268-91E4-A638C2F0A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42" y="4010676"/>
            <a:ext cx="3132558" cy="2459427"/>
          </a:xfrm>
          <a:prstGeom prst="rect">
            <a:avLst/>
          </a:prstGeom>
        </p:spPr>
      </p:pic>
      <p:sp>
        <p:nvSpPr>
          <p:cNvPr id="15" name="箭头: 下 14">
            <a:extLst>
              <a:ext uri="{FF2B5EF4-FFF2-40B4-BE49-F238E27FC236}">
                <a16:creationId xmlns:a16="http://schemas.microsoft.com/office/drawing/2014/main" id="{2A48D2D7-75FB-4B8B-A57B-D8CFEE87B4DC}"/>
              </a:ext>
            </a:extLst>
          </p:cNvPr>
          <p:cNvSpPr/>
          <p:nvPr/>
        </p:nvSpPr>
        <p:spPr>
          <a:xfrm>
            <a:off x="6846455" y="3538975"/>
            <a:ext cx="102985" cy="272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513B869-D80A-4499-8FFF-66D5A05C345A}"/>
              </a:ext>
            </a:extLst>
          </p:cNvPr>
          <p:cNvSpPr txBox="1"/>
          <p:nvPr/>
        </p:nvSpPr>
        <p:spPr>
          <a:xfrm>
            <a:off x="5109206" y="3679068"/>
            <a:ext cx="146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Hits clustered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2224DBF-5D35-463B-A802-424DCE812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9" y="4015024"/>
            <a:ext cx="3277715" cy="235534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C87D238-1467-4598-9930-2FAF0913BAB5}"/>
              </a:ext>
            </a:extLst>
          </p:cNvPr>
          <p:cNvSpPr txBox="1"/>
          <p:nvPr/>
        </p:nvSpPr>
        <p:spPr>
          <a:xfrm>
            <a:off x="1132194" y="3674979"/>
            <a:ext cx="169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Signal identified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AE5A86EE-3549-4F42-B539-1C360F7C9066}"/>
              </a:ext>
            </a:extLst>
          </p:cNvPr>
          <p:cNvSpPr/>
          <p:nvPr/>
        </p:nvSpPr>
        <p:spPr>
          <a:xfrm rot="10800000">
            <a:off x="3982065" y="4802075"/>
            <a:ext cx="589935" cy="1769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1193CD2-7F31-4FE7-B47A-E94BEE24BA2D}"/>
              </a:ext>
            </a:extLst>
          </p:cNvPr>
          <p:cNvSpPr txBox="1"/>
          <p:nvPr/>
        </p:nvSpPr>
        <p:spPr>
          <a:xfrm>
            <a:off x="1570198" y="4617409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S1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5B72272-024F-4998-B675-BBB3D8D81C0E}"/>
              </a:ext>
            </a:extLst>
          </p:cNvPr>
          <p:cNvSpPr txBox="1"/>
          <p:nvPr/>
        </p:nvSpPr>
        <p:spPr>
          <a:xfrm>
            <a:off x="2641386" y="4617409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S2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6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  <p:bldP spid="15" grpId="0" animBg="1"/>
      <p:bldP spid="16" grpId="0"/>
      <p:bldP spid="18" grpId="0"/>
      <p:bldP spid="19" grpId="0" animBg="1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0D612F-AB19-45CB-8680-AD4F7094B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Signal position reconstruction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06D9BD-FA3D-4740-A7FE-6B40BAEBD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" y="757383"/>
            <a:ext cx="4775618" cy="1437178"/>
          </a:xfrm>
        </p:spPr>
        <p:txBody>
          <a:bodyPr>
            <a:normAutofit/>
          </a:bodyPr>
          <a:lstStyle/>
          <a:p>
            <a:r>
              <a:rPr lang="en-US" altLang="zh-CN" sz="1600" dirty="0"/>
              <a:t>Vertical position: separation between S1 and S2.</a:t>
            </a:r>
          </a:p>
          <a:p>
            <a:r>
              <a:rPr lang="en-US" altLang="zh-CN" sz="1600" dirty="0"/>
              <a:t>Horizontal position by top PMT pattern of S2</a:t>
            </a:r>
            <a:endParaRPr lang="zh-CN" altLang="en-US" sz="160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8D70B90-09B1-45C8-9330-879C12E5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6728AD-A23F-4A50-9704-ABD8EA8E6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1770F0A-B2F6-4051-9418-1B3E31CA1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4" y="1762874"/>
            <a:ext cx="4142693" cy="2976910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1B2A012E-A928-43F9-96B7-083EFF19AF9F}"/>
              </a:ext>
            </a:extLst>
          </p:cNvPr>
          <p:cNvCxnSpPr>
            <a:cxnSpLocks/>
          </p:cNvCxnSpPr>
          <p:nvPr/>
        </p:nvCxnSpPr>
        <p:spPr>
          <a:xfrm>
            <a:off x="2526354" y="2837590"/>
            <a:ext cx="7595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D93278A0-4A7B-40CA-8AA5-94A9A542CA61}"/>
              </a:ext>
            </a:extLst>
          </p:cNvPr>
          <p:cNvSpPr txBox="1"/>
          <p:nvPr/>
        </p:nvSpPr>
        <p:spPr>
          <a:xfrm>
            <a:off x="2714428" y="2474223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dt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25551B0-FBCB-412E-9657-8AD894AFA86C}"/>
              </a:ext>
            </a:extLst>
          </p:cNvPr>
          <p:cNvSpPr/>
          <p:nvPr/>
        </p:nvSpPr>
        <p:spPr>
          <a:xfrm>
            <a:off x="5080583" y="1762874"/>
            <a:ext cx="3531743" cy="3019185"/>
          </a:xfrm>
          <a:prstGeom prst="rect">
            <a:avLst/>
          </a:prstGeom>
          <a:blipFill>
            <a:blip r:embed="rId3"/>
            <a:srcRect/>
            <a:stretch>
              <a:fillRect t="-5000" b="-5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383077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F50A0E-C2B9-4823-B5A9-9357B9A93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to Limits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FCB5E1-EAB5-484F-B77F-8C1B26BC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C298D68-0AD6-4C34-8256-652AFA398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8B66DF4-4DE9-49B6-9686-404E3437D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3" y="1527932"/>
            <a:ext cx="4241012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CF3D566-2B76-4911-A23B-AA7F983EF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2" y="1527932"/>
            <a:ext cx="4241013" cy="288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22CCAF5-5C82-4228-BC28-C0B65AC4E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2" y="1527931"/>
            <a:ext cx="4241013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CF7F203-8BE1-49FA-8E3E-5A00EDD62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1" y="1527930"/>
            <a:ext cx="4241013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871AC8F-EC1A-47A5-A8FF-90C9D1290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1" y="1527930"/>
            <a:ext cx="4241013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C6EF068-41AE-40FB-A89A-F5F670C78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799" y="1527930"/>
            <a:ext cx="3001572" cy="288000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B84929C-DE16-48B7-B7A4-A5E6FB3E3898}"/>
              </a:ext>
            </a:extLst>
          </p:cNvPr>
          <p:cNvSpPr/>
          <p:nvPr/>
        </p:nvSpPr>
        <p:spPr>
          <a:xfrm>
            <a:off x="6157320" y="1818165"/>
            <a:ext cx="2240010" cy="22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E7B24E29-0868-406E-A5BE-E6FDFC1AFDE3}"/>
              </a:ext>
            </a:extLst>
          </p:cNvPr>
          <p:cNvSpPr/>
          <p:nvPr/>
        </p:nvSpPr>
        <p:spPr>
          <a:xfrm>
            <a:off x="6741671" y="3798277"/>
            <a:ext cx="104784" cy="1082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7E483E2-7ABC-40B2-9333-9CC9AFDA7A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0" y="1527928"/>
            <a:ext cx="4241013" cy="2880000"/>
          </a:xfrm>
          <a:prstGeom prst="rect">
            <a:avLst/>
          </a:prstGeom>
        </p:spPr>
      </p:pic>
      <p:sp>
        <p:nvSpPr>
          <p:cNvPr id="27" name="椭圆 26">
            <a:extLst>
              <a:ext uri="{FF2B5EF4-FFF2-40B4-BE49-F238E27FC236}">
                <a16:creationId xmlns:a16="http://schemas.microsoft.com/office/drawing/2014/main" id="{CBCE22B1-072C-40E1-8C19-13D9CA7AC07B}"/>
              </a:ext>
            </a:extLst>
          </p:cNvPr>
          <p:cNvSpPr/>
          <p:nvPr/>
        </p:nvSpPr>
        <p:spPr>
          <a:xfrm>
            <a:off x="6157320" y="2298456"/>
            <a:ext cx="104784" cy="1082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5E8C95E3-01C2-40D9-B044-5E610D57AD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0" y="1527928"/>
            <a:ext cx="4241013" cy="2880000"/>
          </a:xfrm>
          <a:prstGeom prst="rect">
            <a:avLst/>
          </a:prstGeom>
        </p:spPr>
      </p:pic>
      <p:sp>
        <p:nvSpPr>
          <p:cNvPr id="30" name="椭圆 29">
            <a:extLst>
              <a:ext uri="{FF2B5EF4-FFF2-40B4-BE49-F238E27FC236}">
                <a16:creationId xmlns:a16="http://schemas.microsoft.com/office/drawing/2014/main" id="{0357664F-86EB-4064-ADAA-5E0120647EA5}"/>
              </a:ext>
            </a:extLst>
          </p:cNvPr>
          <p:cNvSpPr/>
          <p:nvPr/>
        </p:nvSpPr>
        <p:spPr>
          <a:xfrm>
            <a:off x="7486694" y="2913821"/>
            <a:ext cx="104784" cy="1082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18538B1-721E-41F4-8D34-E8C7932FCA96}"/>
              </a:ext>
            </a:extLst>
          </p:cNvPr>
          <p:cNvSpPr txBox="1"/>
          <p:nvPr/>
        </p:nvSpPr>
        <p:spPr>
          <a:xfrm>
            <a:off x="1466285" y="4523303"/>
            <a:ext cx="227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WIMP mass = 50 GeV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61622D3-9456-451B-B207-2D9E696337A2}"/>
              </a:ext>
            </a:extLst>
          </p:cNvPr>
          <p:cNvSpPr txBox="1"/>
          <p:nvPr/>
        </p:nvSpPr>
        <p:spPr>
          <a:xfrm>
            <a:off x="1467190" y="4523303"/>
            <a:ext cx="227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WIMP mass = 10 GeV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997FD6C-DB85-4556-8B83-2CBB2CFA820B}"/>
              </a:ext>
            </a:extLst>
          </p:cNvPr>
          <p:cNvSpPr txBox="1"/>
          <p:nvPr/>
        </p:nvSpPr>
        <p:spPr>
          <a:xfrm>
            <a:off x="1465380" y="4523303"/>
            <a:ext cx="252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WIMP mass = 500 GeV</a:t>
            </a:r>
            <a:endParaRPr lang="zh-CN" altLang="en-US" dirty="0"/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id="{1C860B2C-82AA-48EC-B835-4D87464215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2392" y="4779300"/>
            <a:ext cx="3444302" cy="67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80466F4A-A8FF-463B-81EE-51CF0859FE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2392" y="5419283"/>
            <a:ext cx="4574796" cy="9370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209419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3" grpId="0" animBg="1"/>
      <p:bldP spid="27" grpId="0" animBg="1"/>
      <p:bldP spid="30" grpId="0" animBg="1"/>
      <p:bldP spid="31" grpId="0"/>
      <p:bldP spid="31" grpId="1"/>
      <p:bldP spid="32" grpId="0"/>
      <p:bldP spid="32" grpId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AC364A-924F-497C-8E9D-A2A2E8C9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PandaX</a:t>
            </a:r>
            <a:r>
              <a:rPr lang="en-US" altLang="zh-CN" dirty="0"/>
              <a:t>-II Final Data Sets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636F65-4440-4D89-A929-1EB5A8A62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AA7A2F-7FDD-4D3B-B3FE-5AA81C301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C5BC00A2-8C81-4F88-84BA-1BA94B255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697" y="2612386"/>
            <a:ext cx="5560506" cy="30910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8F88F1-E714-44EA-8C35-47C4E4C7A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00" y="933738"/>
            <a:ext cx="5042414" cy="13716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10C94EA-F2C4-4063-9181-3D32645C0752}"/>
              </a:ext>
            </a:extLst>
          </p:cNvPr>
          <p:cNvSpPr txBox="1"/>
          <p:nvPr/>
        </p:nvSpPr>
        <p:spPr>
          <a:xfrm>
            <a:off x="5597447" y="1377153"/>
            <a:ext cx="3342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final data analysis: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Use new data from Run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Re-analyze data in Run 9 and Run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Total exposure: ~140 </a:t>
            </a:r>
            <a:r>
              <a:rPr lang="en-US" altLang="zh-CN" dirty="0" err="1"/>
              <a:t>ton·day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D8F8EBA-CEF4-4B0A-91F9-986CF579D01F}"/>
              </a:ext>
            </a:extLst>
          </p:cNvPr>
          <p:cNvSpPr/>
          <p:nvPr/>
        </p:nvSpPr>
        <p:spPr>
          <a:xfrm>
            <a:off x="4572000" y="1905317"/>
            <a:ext cx="881556" cy="269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244.2 d 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9950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9836D9-68FB-4BF0-A14C-31EA3DA66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Updates/Improvement in final analysis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6CC7E7-3B86-4448-BCD9-345DC9D87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Better energy reconstruction</a:t>
            </a:r>
          </a:p>
          <a:p>
            <a:pPr lvl="1"/>
            <a:r>
              <a:rPr lang="en-US" altLang="zh-CN" dirty="0"/>
              <a:t>Updated PMT gain</a:t>
            </a:r>
          </a:p>
          <a:p>
            <a:pPr lvl="1"/>
            <a:r>
              <a:rPr lang="en-US" altLang="zh-CN" dirty="0"/>
              <a:t>Improved detector parameters calibration</a:t>
            </a:r>
          </a:p>
          <a:p>
            <a:r>
              <a:rPr lang="en-US" altLang="zh-CN" dirty="0"/>
              <a:t>Better understanding of the signal</a:t>
            </a:r>
          </a:p>
          <a:p>
            <a:pPr lvl="1"/>
            <a:r>
              <a:rPr lang="en-US" altLang="zh-CN" dirty="0"/>
              <a:t>New energy-signal model</a:t>
            </a:r>
          </a:p>
          <a:p>
            <a:r>
              <a:rPr lang="en-US" altLang="zh-CN" dirty="0"/>
              <a:t>Better position reconstruction</a:t>
            </a:r>
          </a:p>
          <a:p>
            <a:r>
              <a:rPr lang="en-US" altLang="zh-CN" dirty="0"/>
              <a:t>Better understanding of the backgrounds</a:t>
            </a:r>
          </a:p>
          <a:p>
            <a:pPr lvl="1"/>
            <a:r>
              <a:rPr lang="en-US" altLang="zh-CN" dirty="0"/>
              <a:t>Neutron</a:t>
            </a:r>
          </a:p>
          <a:p>
            <a:pPr lvl="1"/>
            <a:r>
              <a:rPr lang="en-US" altLang="zh-CN" dirty="0"/>
              <a:t>Rn</a:t>
            </a:r>
          </a:p>
          <a:p>
            <a:pPr lvl="1"/>
            <a:r>
              <a:rPr lang="en-US" altLang="zh-CN" dirty="0"/>
              <a:t>Accidental</a:t>
            </a:r>
          </a:p>
          <a:p>
            <a:pPr lvl="1"/>
            <a:r>
              <a:rPr lang="en-US" altLang="zh-CN" dirty="0"/>
              <a:t>Surface background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E05282-5A99-4FBD-9330-A7903144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第三届北师大暗物质研讨会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21BA3C-DB22-44EC-BB4C-0A9AAC286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39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9FCC3D4-5938-413C-AF27-072EFDAE0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063623"/>
            <a:ext cx="5455178" cy="223210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3542A44-22A0-4F41-A9FC-079052C9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Updated PMT gain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8E9224-3F75-4B70-B393-D7C42E8C4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656" y="4397376"/>
            <a:ext cx="3731781" cy="1789112"/>
          </a:xfrm>
        </p:spPr>
        <p:txBody>
          <a:bodyPr>
            <a:normAutofit fontScale="47500" lnSpcReduction="20000"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Issue: low gain PMT does not have a clear SPE peak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Dark blue histogram: incorrect charge of the low gain PMT (channel 10707) for alphas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Solution: compare S1</a:t>
            </a:r>
            <a:r>
              <a:rPr lang="zh-CN" altLang="en-US" dirty="0"/>
              <a:t> </a:t>
            </a:r>
            <a:r>
              <a:rPr lang="en-US" altLang="zh-CN" dirty="0"/>
              <a:t>charge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alpha</a:t>
            </a:r>
            <a:r>
              <a:rPr lang="zh-CN" altLang="en-US" dirty="0"/>
              <a:t> </a:t>
            </a:r>
            <a:r>
              <a:rPr lang="en-US" altLang="zh-CN" dirty="0"/>
              <a:t>events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PMTs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symmetric</a:t>
            </a:r>
            <a:r>
              <a:rPr lang="zh-CN" altLang="en-US" dirty="0"/>
              <a:t> </a:t>
            </a:r>
            <a:r>
              <a:rPr lang="en-US" altLang="zh-CN" dirty="0"/>
              <a:t>positions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6080E3B-01E0-437E-88A3-C3FF9F95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F1E814-64ED-43DD-8256-8E42B8C4B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AD867F3-B6E2-4D5C-88BC-B24473DF3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95" y="937568"/>
            <a:ext cx="5112311" cy="2948370"/>
          </a:xfrm>
          <a:prstGeom prst="rect">
            <a:avLst/>
          </a:prstGeom>
        </p:spPr>
      </p:pic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D43F2CB8-761C-4DBC-9EA3-6961D0337F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540191"/>
              </p:ext>
            </p:extLst>
          </p:nvPr>
        </p:nvGraphicFramePr>
        <p:xfrm>
          <a:off x="0" y="818008"/>
          <a:ext cx="3134451" cy="3007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Acrobat Document" r:id="rId5" imgW="2700078" imgH="2590488" progId="AcroExch.Document.7">
                  <p:embed/>
                </p:oleObj>
              </mc:Choice>
              <mc:Fallback>
                <p:oleObj name="Acrobat Document" r:id="rId5" imgW="2700078" imgH="2590488" progId="AcroExch.Document.7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AF543850-D608-4B41-8BB3-02A0AD8DCC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818008"/>
                        <a:ext cx="3134451" cy="3007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0270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1539D-4FA8-40F7-A662-CC82B242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Xenon for dark matter and other detection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DCEB4BF-C35C-4C1B-A065-C2544EA7A0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Xenon has no long-lived radioactive isotopes (except </a:t>
                </a:r>
                <a:r>
                  <a:rPr lang="en-US" altLang="zh-CN" baseline="30000" dirty="0"/>
                  <a:t>136</a:t>
                </a:r>
                <a:r>
                  <a:rPr lang="en-US" altLang="zh-CN" dirty="0"/>
                  <a:t>Xe)</a:t>
                </a:r>
              </a:p>
              <a:p>
                <a:r>
                  <a:rPr lang="en-US" altLang="zh-CN" dirty="0"/>
                  <a:t>Large atomic number: large DM cross section (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)</a:t>
                </a:r>
              </a:p>
              <a:p>
                <a:r>
                  <a:rPr lang="en-US" altLang="zh-CN" dirty="0"/>
                  <a:t>High density: self shielding</a:t>
                </a:r>
              </a:p>
              <a:p>
                <a:r>
                  <a:rPr lang="en-US" altLang="zh-CN" dirty="0"/>
                  <a:t>Excellent discrimination between nuclear and electron recoils and 3D </a:t>
                </a:r>
                <a:r>
                  <a:rPr lang="en-US" altLang="zh-CN" dirty="0" err="1"/>
                  <a:t>fiducialization</a:t>
                </a:r>
                <a:endParaRPr lang="en-US" altLang="zh-CN" dirty="0"/>
              </a:p>
              <a:p>
                <a:r>
                  <a:rPr lang="en-US" altLang="zh-CN" dirty="0"/>
                  <a:t>Relatively easy to scale up </a:t>
                </a:r>
              </a:p>
              <a:p>
                <a:r>
                  <a:rPr lang="en-US" altLang="zh-CN" dirty="0"/>
                  <a:t> 9% </a:t>
                </a:r>
                <a:r>
                  <a:rPr lang="en-US" altLang="zh-CN" baseline="30000" dirty="0"/>
                  <a:t>136</a:t>
                </a:r>
                <a:r>
                  <a:rPr lang="en-US" altLang="zh-CN" dirty="0"/>
                  <a:t>Xe for 0</a:t>
                </a:r>
                <a:r>
                  <a:rPr lang="el-GR" altLang="zh-CN" dirty="0"/>
                  <a:t>νββ</a:t>
                </a:r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DCEB4BF-C35C-4C1B-A065-C2544EA7A0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52" t="-1012" r="-26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1F9C8EE-92EB-45A0-99AB-059FED6C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674953-3B74-42F8-B2A7-DC9CF444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FDB45EB-1F34-40B0-ADCA-225C59C382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218" y="3079677"/>
            <a:ext cx="2762473" cy="30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0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DBCA84-741D-4C83-BCC1-A8A1B921D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factors for energy reconstruction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B1D06A9-0D39-4698-9205-EAA0AC5A14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8545" y="757382"/>
                <a:ext cx="7109980" cy="5419581"/>
              </a:xfrm>
            </p:spPr>
            <p:txBody>
              <a:bodyPr>
                <a:normAutofit/>
              </a:bodyPr>
              <a:lstStyle/>
              <a:p>
                <a:pPr marL="285750" indent="-285750"/>
                <a:r>
                  <a:rPr lang="en-US" altLang="zh-CN" sz="2000" b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reduce saturation effect, use S1 and bottom S2 to reconstruct energy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𝒄𝒐𝒎𝒃𝑩</m:t>
                        </m:r>
                      </m:sub>
                    </m:sSub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6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𝒒𝑺</m:t>
                            </m:r>
                            <m:r>
                              <a:rPr lang="en-US" altLang="zh-CN" sz="16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16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  <m:r>
                              <a:rPr lang="en-US" altLang="zh-CN" sz="16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den>
                        </m:f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𝒒𝑺</m:t>
                            </m:r>
                            <m:r>
                              <a:rPr lang="en-US" altLang="zh-CN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altLang="zh-CN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a:rPr lang="en-US" altLang="zh-CN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  <m:sub>
                                <m:r>
                                  <a:rPr lang="en-US" altLang="zh-CN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CN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𝟎𝟏𝟑𝟕</m:t>
                    </m:r>
                  </m:oMath>
                </a14:m>
                <a:endParaRPr lang="en-US" altLang="zh-CN" sz="1600" b="1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altLang="zh-CN" sz="1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1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𝑷𝑫𝑬</m:t>
                    </m:r>
                    <m:r>
                      <a:rPr lang="en-US" altLang="zh-CN" sz="1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a:rPr lang="en-US" altLang="zh-CN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altLang="zh-CN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𝑺𝑬𝑮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altLang="zh-CN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𝑬𝑬𝑬</m:t>
                    </m:r>
                  </m:oMath>
                </a14:m>
                <a:r>
                  <a:rPr lang="en-US" altLang="zh-CN" sz="2000" b="1" dirty="0"/>
                  <a:t>   </a:t>
                </a:r>
              </a:p>
              <a:p>
                <a:pPr marL="285750" indent="-285750"/>
                <a:r>
                  <a:rPr lang="en-US" altLang="zh-CN" sz="2000" b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Scan g1 and g2b to get minimum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altLang="zh-CN" sz="20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altLang="zh-CN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altLang="zh-CN" sz="16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16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altLang="zh-CN" sz="1600" b="1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1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zh-CN" sz="1600" b="1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𝒄𝒐𝒎𝒃𝑩</m:t>
                                    </m:r>
                                  </m:sub>
                                  <m:sup>
                                    <m:r>
                                      <a:rPr lang="en-US" altLang="zh-CN" sz="1600" b="1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p>
                                </m:sSubSup>
                                <m:r>
                                  <a:rPr lang="en-US" altLang="zh-CN" sz="16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altLang="zh-CN" sz="1600" b="1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1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zh-CN" sz="1600" b="1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𝒆𝒙𝒑𝒆𝒄𝒕</m:t>
                                    </m:r>
                                  </m:sub>
                                  <m:sup>
                                    <m:r>
                                      <a:rPr lang="en-US" altLang="zh-CN" sz="1600" b="1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p>
                                </m:sSubSup>
                                <m:r>
                                  <a:rPr lang="en-US" altLang="zh-CN" sz="16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16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zh-CN" sz="16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altLang="zh-CN" sz="1600" b="1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1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𝜹</m:t>
                                    </m:r>
                                    <m:r>
                                      <a:rPr lang="en-US" altLang="zh-CN" sz="1600" b="1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zh-CN" sz="1600" b="1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𝒄𝒐𝒎𝒃𝑩</m:t>
                                    </m:r>
                                  </m:sub>
                                  <m:sup>
                                    <m:r>
                                      <a:rPr lang="en-US" altLang="zh-CN" sz="1600" b="1" i="1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p>
                                </m:sSubSup>
                                <m:r>
                                  <a:rPr lang="en-US" altLang="zh-CN" sz="16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16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br>
                  <a:rPr lang="en-US" altLang="zh-CN" sz="1600" b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</a:rPr>
                </a:br>
                <a:r>
                  <a:rPr lang="en-US" altLang="zh-CN" sz="2000" b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w</a:t>
                </a:r>
                <a:r>
                  <a:rPr lang="en-US" altLang="zh-CN" sz="1600" b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here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altLang="zh-CN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altLang="zh-CN" sz="1600" b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 loops over ER peaks.</a:t>
                </a:r>
              </a:p>
              <a:p>
                <a:pPr marL="342900" indent="-342900"/>
                <a:r>
                  <a:rPr lang="en-US" altLang="zh-CN" sz="2000" b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Best fits of g1 and g2 in Run10:</a:t>
                </a:r>
                <a:endParaRPr lang="en-US" altLang="zh-CN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5" indent="-285750"/>
                <a:r>
                  <a:rPr lang="en-US" altLang="zh-CN" sz="2000" b="1" dirty="0">
                    <a:solidFill>
                      <a:schemeClr val="accent6">
                        <a:lumMod val="50000"/>
                      </a:schemeClr>
                    </a:solidFill>
                  </a:rPr>
                  <a:t>g1 = 0.1205 ± 0.0050 (4.1%)</a:t>
                </a:r>
              </a:p>
              <a:p>
                <a:pPr marL="742950" lvl="1" indent="-285750"/>
                <a:r>
                  <a:rPr lang="en-US" altLang="zh-CN" sz="2000" b="1" dirty="0">
                    <a:solidFill>
                      <a:schemeClr val="accent6">
                        <a:lumMod val="50000"/>
                      </a:schemeClr>
                    </a:solidFill>
                  </a:rPr>
                  <a:t>g2</a:t>
                </a:r>
                <a:r>
                  <a:rPr lang="en-US" altLang="zh-CN" sz="2000" b="1" baseline="-25000" dirty="0">
                    <a:solidFill>
                      <a:schemeClr val="accent6">
                        <a:lumMod val="50000"/>
                      </a:schemeClr>
                    </a:solidFill>
                  </a:rPr>
                  <a:t>b</a:t>
                </a:r>
                <a:r>
                  <a:rPr lang="en-US" altLang="zh-CN" sz="2000" b="1" dirty="0">
                    <a:solidFill>
                      <a:schemeClr val="accent6">
                        <a:lumMod val="50000"/>
                      </a:schemeClr>
                    </a:solidFill>
                  </a:rPr>
                  <a:t> = 3.783 ± 0.156 (4.1%)</a:t>
                </a:r>
                <a:endParaRPr lang="zh-CN" alt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B1D06A9-0D39-4698-9205-EAA0AC5A14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8545" y="757382"/>
                <a:ext cx="7109980" cy="5419581"/>
              </a:xfrm>
              <a:blipFill>
                <a:blip r:embed="rId2"/>
                <a:stretch>
                  <a:fillRect l="-772" t="-4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EF156C2-F9C4-44FC-8818-B221B64A2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8BB5959-1E5D-4059-B909-4170E394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F78DE09-46A6-4140-97F0-A391DEAC7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1" y="3426392"/>
            <a:ext cx="3862464" cy="209745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7A252D3-B3F1-410E-959D-C44D36802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39" y="1550112"/>
            <a:ext cx="3205162" cy="18788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7AF669-0AF4-4FE5-A00B-0C9ED457F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87" y="3503578"/>
            <a:ext cx="4264361" cy="272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90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BA24DD-69B2-4827-962F-8A37067AD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energy-signal model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C46D18-0256-4698-ABA2-52CA81E24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Pure (calibration) data-driven model</a:t>
            </a:r>
          </a:p>
          <a:p>
            <a:pPr lvl="1"/>
            <a:r>
              <a:rPr lang="en-US" altLang="zh-CN" dirty="0"/>
              <a:t>No longer requires NEST</a:t>
            </a:r>
          </a:p>
          <a:p>
            <a:pPr lvl="1"/>
            <a:r>
              <a:rPr lang="en-US" altLang="zh-CN" dirty="0"/>
              <a:t>New framework incorporate with the signal detection modeling</a:t>
            </a:r>
          </a:p>
          <a:p>
            <a:r>
              <a:rPr lang="en-US" altLang="zh-CN" dirty="0"/>
              <a:t>Better agreement between the signal band and reconstructed energy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2036CF9-D33A-4A94-8D5E-05A13DB2A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743FBA-E9B9-4084-B54C-18E4FB36B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D228A93C-38A6-490F-BCBA-8BFFA8AB3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6" y="3382269"/>
            <a:ext cx="4002969" cy="2718349"/>
          </a:xfrm>
          <a:prstGeom prst="rect">
            <a:avLst/>
          </a:prstGeom>
        </p:spPr>
      </p:pic>
      <p:pic>
        <p:nvPicPr>
          <p:cNvPr id="7" name="内容占位符 5">
            <a:extLst>
              <a:ext uri="{FF2B5EF4-FFF2-40B4-BE49-F238E27FC236}">
                <a16:creationId xmlns:a16="http://schemas.microsoft.com/office/drawing/2014/main" id="{54CAECB0-2930-4E66-AA47-AFF9340E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84" y="3429000"/>
            <a:ext cx="3934154" cy="267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23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B873CC1-C0C2-4A9D-87E1-28695399BACB}"/>
              </a:ext>
            </a:extLst>
          </p:cNvPr>
          <p:cNvGrpSpPr/>
          <p:nvPr/>
        </p:nvGrpSpPr>
        <p:grpSpPr>
          <a:xfrm>
            <a:off x="182777" y="4489962"/>
            <a:ext cx="5560797" cy="2044188"/>
            <a:chOff x="-2027127" y="3301289"/>
            <a:chExt cx="9158877" cy="3189512"/>
          </a:xfrm>
        </p:grpSpPr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1DA3D41C-D26A-4E82-8E0B-F6BE4C11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76300" y="3772267"/>
              <a:ext cx="4559158" cy="2458156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1DFEAC08-7378-4EAC-A50D-5A7E75306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1" b="20508"/>
            <a:stretch/>
          </p:blipFill>
          <p:spPr>
            <a:xfrm>
              <a:off x="2572592" y="3301289"/>
              <a:ext cx="4559158" cy="3189512"/>
            </a:xfrm>
            <a:prstGeom prst="rect">
              <a:avLst/>
            </a:prstGeom>
          </p:spPr>
        </p:pic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762BD27C-E6D1-47FA-90E5-83FA24AECC42}"/>
                </a:ext>
              </a:extLst>
            </p:cNvPr>
            <p:cNvSpPr txBox="1"/>
            <p:nvPr/>
          </p:nvSpPr>
          <p:spPr>
            <a:xfrm>
              <a:off x="-2027127" y="3301289"/>
              <a:ext cx="5531880" cy="414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Template</a:t>
              </a:r>
              <a:r>
                <a:rPr lang="zh-CN" altLang="en-US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at</a:t>
              </a:r>
              <a:r>
                <a:rPr lang="zh-CN" altLang="en-US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a</a:t>
              </a:r>
              <a:r>
                <a:rPr lang="zh-CN" altLang="en-US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PMT</a:t>
              </a:r>
              <a:r>
                <a:rPr lang="zh-CN" altLang="en-US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center</a:t>
              </a:r>
              <a:r>
                <a:rPr lang="zh-CN" altLang="en-US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(</a:t>
              </a:r>
              <a:r>
                <a:rPr lang="en-US" altLang="zh-CN" sz="900" b="1" dirty="0" err="1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x,y</a:t>
              </a:r>
              <a:r>
                <a:rPr lang="en-US" altLang="zh-CN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)=(163,141)</a:t>
              </a:r>
              <a:r>
                <a:rPr lang="zh-CN" altLang="en-US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9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mm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6EFF6B5F-7065-4D36-B165-FCC030C2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Position reconstruction simulation-based PAF</a:t>
            </a:r>
            <a:endParaRPr lang="zh-CN" altLang="en-US" dirty="0"/>
          </a:p>
        </p:txBody>
      </p:sp>
      <p:sp>
        <p:nvSpPr>
          <p:cNvPr id="6" name="Shape 700">
            <a:extLst>
              <a:ext uri="{FF2B5EF4-FFF2-40B4-BE49-F238E27FC236}">
                <a16:creationId xmlns:a16="http://schemas.microsoft.com/office/drawing/2014/main" id="{A9F52B52-6EDB-454E-ABFB-71E85988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>
              <a:rPr b="0">
                <a:latin typeface="Microsoft YaHei"/>
                <a:ea typeface="Microsoft YaHei"/>
                <a:cs typeface="Microsoft YaHei"/>
                <a:sym typeface="Microsoft YaHei"/>
              </a:rPr>
              <a:t>22</a:t>
            </a:fld>
            <a:endParaRPr b="0" dirty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aphicFrame>
        <p:nvGraphicFramePr>
          <p:cNvPr id="10" name="图示 9">
            <a:extLst>
              <a:ext uri="{FF2B5EF4-FFF2-40B4-BE49-F238E27FC236}">
                <a16:creationId xmlns:a16="http://schemas.microsoft.com/office/drawing/2014/main" id="{F6227425-8595-43C8-A891-10F05C1218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8125948"/>
              </p:ext>
            </p:extLst>
          </p:nvPr>
        </p:nvGraphicFramePr>
        <p:xfrm>
          <a:off x="4634150" y="1103326"/>
          <a:ext cx="4327072" cy="3749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53651" y="1103326"/>
            <a:ext cx="4075462" cy="2146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342900" hangingPunct="0">
              <a:lnSpc>
                <a:spcPct val="150000"/>
              </a:lnSpc>
            </a:pPr>
            <a:r>
              <a:rPr lang="en-US" altLang="zh-CN" dirty="0"/>
              <a:t>Issue in the old PAF algorithm: analytical PAF may not describe the truth</a:t>
            </a:r>
          </a:p>
          <a:p>
            <a:pPr defTabSz="342900" hangingPunct="0">
              <a:lnSpc>
                <a:spcPct val="150000"/>
              </a:lnSpc>
            </a:pPr>
            <a:endParaRPr lang="en-US" altLang="zh-CN" dirty="0"/>
          </a:p>
          <a:p>
            <a:pPr defTabSz="342900" hangingPunct="0">
              <a:lnSpc>
                <a:spcPct val="150000"/>
              </a:lnSpc>
            </a:pPr>
            <a:r>
              <a:rPr lang="en-US" altLang="zh-CN" dirty="0">
                <a:sym typeface="Arial"/>
              </a:rPr>
              <a:t>Question: can we obtain an non-analytical PAF using a tuned MC?</a:t>
            </a:r>
            <a:endParaRPr lang="zh-CN" altLang="en-US" dirty="0">
              <a:sym typeface="Arial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6EF4CB0-D6DB-4512-A5EC-3779D856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</p:spTree>
    <p:extLst>
      <p:ext uri="{BB962C8B-B14F-4D97-AF65-F5344CB8AC3E}">
        <p14:creationId xmlns:p14="http://schemas.microsoft.com/office/powerpoint/2010/main" val="7257634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id="{7307501B-455D-475A-B401-4D0241616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/>
          <a:stretch/>
        </p:blipFill>
        <p:spPr>
          <a:xfrm>
            <a:off x="3875237" y="2517439"/>
            <a:ext cx="4035425" cy="268280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431082F-D444-4FB1-8CC5-1814360E8B37}"/>
              </a:ext>
            </a:extLst>
          </p:cNvPr>
          <p:cNvGrpSpPr/>
          <p:nvPr/>
        </p:nvGrpSpPr>
        <p:grpSpPr>
          <a:xfrm>
            <a:off x="597722" y="1277202"/>
            <a:ext cx="2484425" cy="4385009"/>
            <a:chOff x="1374811" y="1172656"/>
            <a:chExt cx="3312567" cy="5846679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5A97C76A-0147-4E48-89AD-E59A5343E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811" y="1172656"/>
              <a:ext cx="3293333" cy="3200400"/>
            </a:xfrm>
            <a:prstGeom prst="rect">
              <a:avLst/>
            </a:prstGeom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B0F69D07-D445-4418-A9DA-096B22E9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044" y="3818935"/>
              <a:ext cx="3293334" cy="3200400"/>
            </a:xfrm>
            <a:prstGeom prst="rect">
              <a:avLst/>
            </a:prstGeom>
          </p:spPr>
        </p:pic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68129690-AF26-424D-B62F-0A7F7D203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reconstruction</a:t>
            </a:r>
            <a:r>
              <a:rPr lang="zh-CN" altLang="en-US" dirty="0"/>
              <a:t> </a:t>
            </a:r>
            <a:r>
              <a:rPr lang="en-US" altLang="zh-CN" dirty="0"/>
              <a:t>comparison</a:t>
            </a:r>
            <a:endParaRPr lang="zh-CN" altLang="en-US" dirty="0"/>
          </a:p>
        </p:txBody>
      </p:sp>
      <p:sp>
        <p:nvSpPr>
          <p:cNvPr id="8" name="Shape 700">
            <a:extLst>
              <a:ext uri="{FF2B5EF4-FFF2-40B4-BE49-F238E27FC236}">
                <a16:creationId xmlns:a16="http://schemas.microsoft.com/office/drawing/2014/main" id="{224A4F73-AF4C-4010-B014-95E864D2C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>
              <a:rPr b="0">
                <a:latin typeface="Microsoft YaHei"/>
                <a:ea typeface="Microsoft YaHei"/>
                <a:cs typeface="Microsoft YaHei"/>
                <a:sym typeface="Microsoft YaHei"/>
              </a:rPr>
              <a:t>23</a:t>
            </a:fld>
            <a:endParaRPr b="0" dirty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71206" y="1900639"/>
            <a:ext cx="38434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baseline="30000" dirty="0">
                <a:solidFill>
                  <a:schemeClr val="accent6"/>
                </a:solidFill>
              </a:rPr>
              <a:t>83m</a:t>
            </a:r>
            <a:r>
              <a:rPr lang="en-US" altLang="zh-CN" b="1" dirty="0">
                <a:solidFill>
                  <a:schemeClr val="accent6"/>
                </a:solidFill>
              </a:rPr>
              <a:t>Kr</a:t>
            </a:r>
            <a:r>
              <a:rPr lang="zh-CN" altLang="en-US" b="1" dirty="0">
                <a:solidFill>
                  <a:schemeClr val="accent6"/>
                </a:solidFill>
              </a:rPr>
              <a:t> </a:t>
            </a:r>
            <a:r>
              <a:rPr lang="en-US" altLang="zh-CN" b="1" dirty="0">
                <a:solidFill>
                  <a:schemeClr val="accent6"/>
                </a:solidFill>
              </a:rPr>
              <a:t>events</a:t>
            </a:r>
            <a:r>
              <a:rPr lang="zh-CN" altLang="en-US" b="1" dirty="0">
                <a:solidFill>
                  <a:schemeClr val="accent6"/>
                </a:solidFill>
              </a:rPr>
              <a:t> </a:t>
            </a:r>
            <a:r>
              <a:rPr lang="en-US" altLang="zh-CN" b="1" dirty="0">
                <a:solidFill>
                  <a:schemeClr val="accent6"/>
                </a:solidFill>
              </a:rPr>
              <a:t>distribution</a:t>
            </a:r>
            <a:r>
              <a:rPr lang="zh-CN" altLang="en-US" b="1" dirty="0">
                <a:solidFill>
                  <a:schemeClr val="accent6"/>
                </a:solidFill>
              </a:rPr>
              <a:t> </a:t>
            </a:r>
            <a:r>
              <a:rPr lang="en-US" altLang="zh-CN" b="1" dirty="0">
                <a:solidFill>
                  <a:schemeClr val="accent6"/>
                </a:solidFill>
              </a:rPr>
              <a:t>comparison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E1409-C29F-44C4-A10C-649E5991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</p:spTree>
    <p:extLst>
      <p:ext uri="{BB962C8B-B14F-4D97-AF65-F5344CB8AC3E}">
        <p14:creationId xmlns:p14="http://schemas.microsoft.com/office/powerpoint/2010/main" val="1918943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EC87784-8C70-462F-87A8-4718B4E7E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04" y="2899833"/>
            <a:ext cx="3173327" cy="1523197"/>
          </a:xfrm>
          <a:prstGeom prst="rect">
            <a:avLst/>
          </a:prstGeom>
        </p:spPr>
      </p:pic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2CB48A92-7EE9-4BA2-A604-3FF43B691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781919"/>
              </p:ext>
            </p:extLst>
          </p:nvPr>
        </p:nvGraphicFramePr>
        <p:xfrm>
          <a:off x="5118416" y="4792902"/>
          <a:ext cx="3711901" cy="11201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7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6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Methods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neutron BKG</a:t>
                      </a:r>
                      <a:r>
                        <a:rPr lang="en-US" sz="1500" baseline="0" dirty="0"/>
                        <a:t> in Run 10 (</a:t>
                      </a:r>
                      <a:r>
                        <a:rPr lang="en-US" sz="1500" baseline="0" dirty="0" err="1"/>
                        <a:t>evt</a:t>
                      </a:r>
                      <a:r>
                        <a:rPr lang="en-US" sz="1500" baseline="0" dirty="0"/>
                        <a:t>)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Improved</a:t>
                      </a:r>
                      <a:endParaRPr lang="en-US" sz="15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0.47±0.25</a:t>
                      </a:r>
                      <a:endParaRPr lang="en-US" sz="15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Original (MC)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0.83±0.42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9E57331F-B6E0-4703-9FE5-9E59B4421971}"/>
              </a:ext>
            </a:extLst>
          </p:cNvPr>
          <p:cNvSpPr txBox="1"/>
          <p:nvPr/>
        </p:nvSpPr>
        <p:spPr>
          <a:xfrm>
            <a:off x="453613" y="801306"/>
            <a:ext cx="8137937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Constrain single-site nuclear recoil (SSNR) background via neutron-induced high energy gamma (HEG) signals</a:t>
            </a:r>
            <a:endParaRPr lang="en-US" altLang="zh-CN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Estimated (11.5±5.7) HEGs in Run10 DM data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SSNR/HEG ratio ≈ 1/24.6, predicted by MC, benchmarked by </a:t>
            </a:r>
            <a:r>
              <a:rPr lang="en-US" dirty="0" err="1"/>
              <a:t>AmBe</a:t>
            </a:r>
            <a:r>
              <a:rPr lang="en-US" dirty="0"/>
              <a:t> calibration (see next)</a:t>
            </a:r>
          </a:p>
        </p:txBody>
      </p:sp>
      <p:sp>
        <p:nvSpPr>
          <p:cNvPr id="19" name="Shape 700">
            <a:extLst>
              <a:ext uri="{FF2B5EF4-FFF2-40B4-BE49-F238E27FC236}">
                <a16:creationId xmlns:a16="http://schemas.microsoft.com/office/drawing/2014/main" id="{F86D4E36-9C72-402D-AD12-2CE3688079CB}"/>
              </a:ext>
            </a:extLst>
          </p:cNvPr>
          <p:cNvSpPr txBox="1">
            <a:spLocks/>
          </p:cNvSpPr>
          <p:nvPr/>
        </p:nvSpPr>
        <p:spPr>
          <a:xfrm>
            <a:off x="8629584" y="5660988"/>
            <a:ext cx="86562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>
              <a:rPr lang="en-US" altLang="zh-CN" sz="600"/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t>24</a:t>
            </a:fld>
            <a:endParaRPr lang="zh-CN" altLang="en-US" sz="600" dirty="0"/>
          </a:p>
        </p:txBody>
      </p:sp>
      <p:sp>
        <p:nvSpPr>
          <p:cNvPr id="20" name="Shape 700">
            <a:extLst>
              <a:ext uri="{FF2B5EF4-FFF2-40B4-BE49-F238E27FC236}">
                <a16:creationId xmlns:a16="http://schemas.microsoft.com/office/drawing/2014/main" id="{D41F287E-636D-45D4-8F93-08072A202A4E}"/>
              </a:ext>
            </a:extLst>
          </p:cNvPr>
          <p:cNvSpPr txBox="1">
            <a:spLocks/>
          </p:cNvSpPr>
          <p:nvPr/>
        </p:nvSpPr>
        <p:spPr>
          <a:xfrm>
            <a:off x="8830382" y="5775288"/>
            <a:ext cx="65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 lang="zh-CN" altLang="en-US" sz="600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4BB03C1-6FEB-4798-82F4-B119FE132EF2}"/>
              </a:ext>
            </a:extLst>
          </p:cNvPr>
          <p:cNvGrpSpPr/>
          <p:nvPr/>
        </p:nvGrpSpPr>
        <p:grpSpPr>
          <a:xfrm>
            <a:off x="578600" y="3163529"/>
            <a:ext cx="4188817" cy="2519003"/>
            <a:chOff x="760232" y="2408846"/>
            <a:chExt cx="5726362" cy="36576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3736124-3DA5-4528-9A40-3D93F96DD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32" y="2408846"/>
              <a:ext cx="5726362" cy="3657600"/>
            </a:xfrm>
            <a:prstGeom prst="rect">
              <a:avLst/>
            </a:prstGeom>
          </p:spPr>
        </p:pic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4CD207B9-9A14-47BE-9718-11672A713975}"/>
                </a:ext>
              </a:extLst>
            </p:cNvPr>
            <p:cNvCxnSpPr/>
            <p:nvPr/>
          </p:nvCxnSpPr>
          <p:spPr>
            <a:xfrm flipV="1">
              <a:off x="3409133" y="3314258"/>
              <a:ext cx="528620" cy="31083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C1B341D-08B6-49A7-932E-A337E5E36CAD}"/>
                </a:ext>
              </a:extLst>
            </p:cNvPr>
            <p:cNvSpPr txBox="1"/>
            <p:nvPr/>
          </p:nvSpPr>
          <p:spPr>
            <a:xfrm>
              <a:off x="3910044" y="2990009"/>
              <a:ext cx="1424954" cy="536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HEG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2100518-21DE-410F-8140-12931D27A88B}"/>
                </a:ext>
              </a:extLst>
            </p:cNvPr>
            <p:cNvSpPr/>
            <p:nvPr/>
          </p:nvSpPr>
          <p:spPr>
            <a:xfrm>
              <a:off x="2822318" y="3450593"/>
              <a:ext cx="2866145" cy="402200"/>
            </a:xfrm>
            <a:prstGeom prst="rect">
              <a:avLst/>
            </a:prstGeom>
            <a:solidFill>
              <a:srgbClr val="FF66FF">
                <a:alpha val="29020"/>
              </a:srgb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ctr">
              <a:spAutoFit/>
            </a:bodyPr>
            <a:lstStyle/>
            <a:p>
              <a:pPr defTabSz="342900" hangingPunct="0"/>
              <a:endParaRPr lang="zh-CN" altLang="en-US"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2CB7BCFF-1752-44AC-8787-3D4A86C82475}"/>
              </a:ext>
            </a:extLst>
          </p:cNvPr>
          <p:cNvSpPr/>
          <p:nvPr/>
        </p:nvSpPr>
        <p:spPr>
          <a:xfrm>
            <a:off x="1605159" y="5552032"/>
            <a:ext cx="206017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b="1" dirty="0">
                <a:solidFill>
                  <a:srgbClr val="00B050"/>
                </a:solidFill>
                <a:latin typeface="Arial" panose="020B0604020202020204" pitchFamily="34" charset="0"/>
              </a:rPr>
              <a:t>arXiv:1907.00545, 2019</a:t>
            </a:r>
            <a:endParaRPr lang="zh-CN" altLang="en-US" sz="1350" b="1" dirty="0">
              <a:solidFill>
                <a:srgbClr val="00B050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FE32E7B-8F88-4EC8-9183-BCA4D50B1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Improved neutron background estimation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B9A08-2E8C-4316-80AC-DF5F08A58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BCBBF-594E-4549-8B74-F34BB3733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517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700">
            <a:extLst>
              <a:ext uri="{FF2B5EF4-FFF2-40B4-BE49-F238E27FC236}">
                <a16:creationId xmlns:a16="http://schemas.microsoft.com/office/drawing/2014/main" id="{F86D4E36-9C72-402D-AD12-2CE3688079CB}"/>
              </a:ext>
            </a:extLst>
          </p:cNvPr>
          <p:cNvSpPr txBox="1">
            <a:spLocks/>
          </p:cNvSpPr>
          <p:nvPr/>
        </p:nvSpPr>
        <p:spPr>
          <a:xfrm>
            <a:off x="8629584" y="5660988"/>
            <a:ext cx="86562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>
              <a:rPr lang="en-US" altLang="zh-CN" sz="600"/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t>25</a:t>
            </a:fld>
            <a:endParaRPr lang="zh-CN" altLang="en-US" sz="600" dirty="0"/>
          </a:p>
        </p:txBody>
      </p:sp>
      <p:sp>
        <p:nvSpPr>
          <p:cNvPr id="20" name="Shape 700">
            <a:extLst>
              <a:ext uri="{FF2B5EF4-FFF2-40B4-BE49-F238E27FC236}">
                <a16:creationId xmlns:a16="http://schemas.microsoft.com/office/drawing/2014/main" id="{D41F287E-636D-45D4-8F93-08072A202A4E}"/>
              </a:ext>
            </a:extLst>
          </p:cNvPr>
          <p:cNvSpPr txBox="1">
            <a:spLocks/>
          </p:cNvSpPr>
          <p:nvPr/>
        </p:nvSpPr>
        <p:spPr>
          <a:xfrm>
            <a:off x="8830382" y="5775288"/>
            <a:ext cx="65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 lang="zh-CN" altLang="en-US" sz="6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16A0ABB-C686-4AB5-AB8E-BF5062FDB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6" y="2522850"/>
            <a:ext cx="4010199" cy="256143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401AEED-7BD7-4E94-A619-AF01D29EDC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77" y="2596698"/>
            <a:ext cx="3557547" cy="256143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08D506B6-08E6-4C78-A032-04C3D13DEE14}"/>
              </a:ext>
            </a:extLst>
          </p:cNvPr>
          <p:cNvGrpSpPr/>
          <p:nvPr/>
        </p:nvGrpSpPr>
        <p:grpSpPr>
          <a:xfrm>
            <a:off x="2522218" y="5238971"/>
            <a:ext cx="4398797" cy="1028700"/>
            <a:chOff x="5230267" y="4265847"/>
            <a:chExt cx="5865063" cy="13716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F2E8642-7714-447F-80CF-77BBC7AA5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0267" y="4265847"/>
              <a:ext cx="5865063" cy="1371600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9262AC4C-2120-4817-B85D-B872D0D000CA}"/>
                </a:ext>
              </a:extLst>
            </p:cNvPr>
            <p:cNvSpPr/>
            <p:nvPr/>
          </p:nvSpPr>
          <p:spPr>
            <a:xfrm>
              <a:off x="9016778" y="4948916"/>
              <a:ext cx="1995273" cy="408620"/>
            </a:xfrm>
            <a:prstGeom prst="roundRect">
              <a:avLst/>
            </a:prstGeom>
            <a:noFill/>
            <a:ln w="38100" cap="flat">
              <a:solidFill>
                <a:srgbClr val="00B0F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ctr">
              <a:spAutoFit/>
            </a:bodyPr>
            <a:lstStyle/>
            <a:p>
              <a:pPr defTabSz="342900" hangingPunct="0"/>
              <a:endParaRPr lang="zh-CN" altLang="en-US"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0454C1A0-17B0-4933-99F0-79E21B4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Constrain low energy neutron events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A8D434-9E70-48B2-8BFE-70DFC95E9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967" y="843453"/>
            <a:ext cx="7878383" cy="1623522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Compare data and MC for </a:t>
            </a:r>
            <a:r>
              <a:rPr lang="en-US" altLang="zh-CN" dirty="0" err="1"/>
              <a:t>AmBe</a:t>
            </a:r>
            <a:r>
              <a:rPr lang="en-US" altLang="zh-CN" dirty="0"/>
              <a:t> calibration </a:t>
            </a:r>
          </a:p>
          <a:p>
            <a:r>
              <a:rPr lang="en-US" altLang="zh-CN" dirty="0"/>
              <a:t>ER spectra at high energy and SSNR/HEG ratio</a:t>
            </a:r>
          </a:p>
          <a:p>
            <a:r>
              <a:rPr lang="en-US" altLang="zh-CN" dirty="0"/>
              <a:t>Difference between data and MC indicates systematic uncertainty.</a:t>
            </a:r>
          </a:p>
          <a:p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D26D95-1D46-4F9A-B45D-9381A46B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0637F-0380-4E9C-ABBE-D9673F53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5956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645A4859-728B-4961-8E22-58C2F6C21F07}"/>
              </a:ext>
            </a:extLst>
          </p:cNvPr>
          <p:cNvSpPr/>
          <p:nvPr/>
        </p:nvSpPr>
        <p:spPr>
          <a:xfrm>
            <a:off x="258832" y="1128616"/>
            <a:ext cx="4529861" cy="159393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屏幕快照 2019-09-07 22.45.17.png" descr="屏幕快照 2019-09-07 22.45.17.png">
            <a:extLst>
              <a:ext uri="{FF2B5EF4-FFF2-40B4-BE49-F238E27FC236}">
                <a16:creationId xmlns:a16="http://schemas.microsoft.com/office/drawing/2014/main" id="{EECFABC7-22E9-4CB3-911C-266540737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457" y="1631852"/>
            <a:ext cx="3674186" cy="3969431"/>
          </a:xfrm>
          <a:prstGeom prst="rect">
            <a:avLst/>
          </a:prstGeom>
          <a:solidFill>
            <a:srgbClr val="000000">
              <a:alpha val="30196"/>
            </a:srgbClr>
          </a:solidFill>
          <a:ln w="12700">
            <a:miter lim="400000"/>
          </a:ln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50FD45-21C9-4CB1-9E54-ECC8BF08D409}"/>
              </a:ext>
            </a:extLst>
          </p:cNvPr>
          <p:cNvSpPr/>
          <p:nvPr/>
        </p:nvSpPr>
        <p:spPr>
          <a:xfrm>
            <a:off x="508343" y="1281947"/>
            <a:ext cx="1006075" cy="531360"/>
          </a:xfrm>
          <a:custGeom>
            <a:avLst/>
            <a:gdLst>
              <a:gd name="connsiteX0" fmla="*/ 0 w 4814336"/>
              <a:gd name="connsiteY0" fmla="*/ 118082 h 708480"/>
              <a:gd name="connsiteX1" fmla="*/ 118082 w 4814336"/>
              <a:gd name="connsiteY1" fmla="*/ 0 h 708480"/>
              <a:gd name="connsiteX2" fmla="*/ 4696254 w 4814336"/>
              <a:gd name="connsiteY2" fmla="*/ 0 h 708480"/>
              <a:gd name="connsiteX3" fmla="*/ 4814336 w 4814336"/>
              <a:gd name="connsiteY3" fmla="*/ 118082 h 708480"/>
              <a:gd name="connsiteX4" fmla="*/ 4814336 w 4814336"/>
              <a:gd name="connsiteY4" fmla="*/ 590398 h 708480"/>
              <a:gd name="connsiteX5" fmla="*/ 4696254 w 4814336"/>
              <a:gd name="connsiteY5" fmla="*/ 708480 h 708480"/>
              <a:gd name="connsiteX6" fmla="*/ 118082 w 4814336"/>
              <a:gd name="connsiteY6" fmla="*/ 708480 h 708480"/>
              <a:gd name="connsiteX7" fmla="*/ 0 w 4814336"/>
              <a:gd name="connsiteY7" fmla="*/ 590398 h 708480"/>
              <a:gd name="connsiteX8" fmla="*/ 0 w 4814336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4336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4696254" y="0"/>
                </a:lnTo>
                <a:cubicBezTo>
                  <a:pt x="4761469" y="0"/>
                  <a:pt x="4814336" y="52867"/>
                  <a:pt x="4814336" y="118082"/>
                </a:cubicBezTo>
                <a:lnTo>
                  <a:pt x="4814336" y="590398"/>
                </a:lnTo>
                <a:cubicBezTo>
                  <a:pt x="4814336" y="655613"/>
                  <a:pt x="4761469" y="708480"/>
                  <a:pt x="4696254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416" tIns="25939" rIns="162416" bIns="25939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aseline="30000" dirty="0"/>
              <a:t>214</a:t>
            </a:r>
            <a:r>
              <a:rPr lang="en-US" altLang="zh-CN" dirty="0"/>
              <a:t>Pb</a:t>
            </a:r>
            <a:endParaRPr lang="zh-CN" altLang="en-US" dirty="0"/>
          </a:p>
        </p:txBody>
      </p:sp>
      <p:sp>
        <p:nvSpPr>
          <p:cNvPr id="17" name="0  Perform Pb214 simluation for PandaX-II.">
            <a:extLst>
              <a:ext uri="{FF2B5EF4-FFF2-40B4-BE49-F238E27FC236}">
                <a16:creationId xmlns:a16="http://schemas.microsoft.com/office/drawing/2014/main" id="{EF88C03B-E0AB-494B-BDA5-03490AAF4B13}"/>
              </a:ext>
            </a:extLst>
          </p:cNvPr>
          <p:cNvSpPr txBox="1"/>
          <p:nvPr/>
        </p:nvSpPr>
        <p:spPr>
          <a:xfrm>
            <a:off x="186196" y="8692826"/>
            <a:ext cx="3005631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200"/>
              <a:t>0  Perform Pb214 simluation for PandaX-II.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1597" y="3230872"/>
            <a:ext cx="4529860" cy="1731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342900" hangingPunct="0">
              <a:lnSpc>
                <a:spcPct val="150000"/>
              </a:lnSpc>
            </a:pPr>
            <a:r>
              <a:rPr lang="en-US" altLang="zh-CN" dirty="0"/>
              <a:t>Descendants of Rn are charged, therefore have depletion in the TPC along the decay chain.</a:t>
            </a:r>
          </a:p>
          <a:p>
            <a:pPr defTabSz="342900" hangingPunct="0">
              <a:lnSpc>
                <a:spcPct val="150000"/>
              </a:lnSpc>
            </a:pPr>
            <a:r>
              <a:rPr lang="en-US" altLang="zh-CN" dirty="0">
                <a:sym typeface="Arial"/>
              </a:rPr>
              <a:t>Key question: how to estimate the </a:t>
            </a:r>
            <a:r>
              <a:rPr lang="en-US" altLang="zh-CN" baseline="30000" dirty="0">
                <a:sym typeface="Arial"/>
              </a:rPr>
              <a:t>214</a:t>
            </a:r>
            <a:r>
              <a:rPr lang="en-US" altLang="zh-CN" dirty="0"/>
              <a:t>Pb background accurately?</a:t>
            </a:r>
            <a:endParaRPr lang="zh-CN" altLang="en-US" dirty="0">
              <a:sym typeface="Arial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F2A091B-873E-4A1C-A06F-477A82FA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30000" dirty="0"/>
              <a:t>222</a:t>
            </a:r>
            <a:r>
              <a:rPr lang="en-US" altLang="zh-CN" dirty="0"/>
              <a:t>Rn background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3E169C-437D-4269-BC4F-F736C23E4E1F}"/>
              </a:ext>
            </a:extLst>
          </p:cNvPr>
          <p:cNvSpPr txBox="1"/>
          <p:nvPr/>
        </p:nvSpPr>
        <p:spPr>
          <a:xfrm>
            <a:off x="445476" y="1818353"/>
            <a:ext cx="4046807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 dirty="0"/>
              <a:t>Daughter of </a:t>
            </a:r>
            <a:r>
              <a:rPr lang="en-US" altLang="zh-CN" baseline="30000" dirty="0"/>
              <a:t>222</a:t>
            </a:r>
            <a:r>
              <a:rPr lang="en-US" altLang="zh-CN" dirty="0"/>
              <a:t>Rn</a:t>
            </a:r>
            <a:endParaRPr lang="zh-CN" altLang="en-US" dirty="0"/>
          </a:p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 dirty="0"/>
              <a:t>Major ER background for </a:t>
            </a:r>
            <a:r>
              <a:rPr lang="en-US" altLang="zh-CN" dirty="0" err="1"/>
              <a:t>tonne</a:t>
            </a:r>
            <a:r>
              <a:rPr lang="en-US" altLang="zh-CN" dirty="0"/>
              <a:t>-scale detectors.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085170F-ED0C-4447-9F1C-DDD36AF2839E}"/>
              </a:ext>
            </a:extLst>
          </p:cNvPr>
          <p:cNvSpPr/>
          <p:nvPr/>
        </p:nvSpPr>
        <p:spPr>
          <a:xfrm>
            <a:off x="258832" y="5026324"/>
            <a:ext cx="431316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 dirty="0"/>
              <a:t>Determined by a </a:t>
            </a:r>
            <a:r>
              <a:rPr lang="en-US" altLang="zh-CN" baseline="30000" dirty="0"/>
              <a:t>222</a:t>
            </a:r>
            <a:r>
              <a:rPr lang="en-US" altLang="zh-CN" dirty="0"/>
              <a:t>Rn injection calibration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972079-6770-4F09-90E9-88F0AF65E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2A48DD-17C3-44EF-BA18-70155AC9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723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00FE85C-87C7-4E7C-AC4C-573BC1F42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Estimation of the </a:t>
            </a:r>
            <a:r>
              <a:rPr lang="en-US" altLang="zh-CN" baseline="30000" dirty="0"/>
              <a:t>222</a:t>
            </a:r>
            <a:r>
              <a:rPr lang="en-US" altLang="zh-CN" dirty="0"/>
              <a:t>Rn background</a:t>
            </a:r>
            <a:endParaRPr lang="zh-CN" altLang="en-US" dirty="0"/>
          </a:p>
        </p:txBody>
      </p:sp>
      <p:sp>
        <p:nvSpPr>
          <p:cNvPr id="753" name="Shape 75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>
              <a:rPr b="0">
                <a:latin typeface="Microsoft YaHei"/>
                <a:ea typeface="Microsoft YaHei"/>
                <a:cs typeface="Microsoft YaHei"/>
                <a:sym typeface="Microsoft YaHei"/>
              </a:rPr>
              <a:t>27</a:t>
            </a:fld>
            <a:endParaRPr b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" name="1  Get Po218 single-scattering alpha events after improved alpha mapping.">
            <a:extLst>
              <a:ext uri="{FF2B5EF4-FFF2-40B4-BE49-F238E27FC236}">
                <a16:creationId xmlns:a16="http://schemas.microsoft.com/office/drawing/2014/main" id="{7704FCFB-4FC5-4FB7-9C1F-CA355150D825}"/>
              </a:ext>
            </a:extLst>
          </p:cNvPr>
          <p:cNvSpPr txBox="1"/>
          <p:nvPr/>
        </p:nvSpPr>
        <p:spPr>
          <a:xfrm>
            <a:off x="4343754" y="2876516"/>
            <a:ext cx="7700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sz="1200" dirty="0"/>
          </a:p>
        </p:txBody>
      </p:sp>
      <p:sp>
        <p:nvSpPr>
          <p:cNvPr id="17" name="0  Perform Pb214 simluation for PandaX-II.">
            <a:extLst>
              <a:ext uri="{FF2B5EF4-FFF2-40B4-BE49-F238E27FC236}">
                <a16:creationId xmlns:a16="http://schemas.microsoft.com/office/drawing/2014/main" id="{EF88C03B-E0AB-494B-BDA5-03490AAF4B13}"/>
              </a:ext>
            </a:extLst>
          </p:cNvPr>
          <p:cNvSpPr txBox="1"/>
          <p:nvPr/>
        </p:nvSpPr>
        <p:spPr>
          <a:xfrm>
            <a:off x="186196" y="8692826"/>
            <a:ext cx="3005631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200"/>
              <a:t>0  Perform Pb214 simluation for PandaX-II.</a:t>
            </a:r>
          </a:p>
        </p:txBody>
      </p:sp>
      <p:pic>
        <p:nvPicPr>
          <p:cNvPr id="19" name="pb214ratio.pdf" descr="pb214ratio.pdf">
            <a:extLst>
              <a:ext uri="{FF2B5EF4-FFF2-40B4-BE49-F238E27FC236}">
                <a16:creationId xmlns:a16="http://schemas.microsoft.com/office/drawing/2014/main" id="{968B0DFA-FCA7-424A-A756-0050B0FA56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66"/>
          <a:stretch>
            <a:fillRect/>
          </a:stretch>
        </p:blipFill>
        <p:spPr>
          <a:xfrm>
            <a:off x="5385039" y="4171790"/>
            <a:ext cx="2597745" cy="1905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1" name="图示 20">
            <a:extLst>
              <a:ext uri="{FF2B5EF4-FFF2-40B4-BE49-F238E27FC236}">
                <a16:creationId xmlns:a16="http://schemas.microsoft.com/office/drawing/2014/main" id="{EACA0AB1-9780-4536-B480-1DE352DB8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7599427"/>
              </p:ext>
            </p:extLst>
          </p:nvPr>
        </p:nvGraphicFramePr>
        <p:xfrm>
          <a:off x="144480" y="1015905"/>
          <a:ext cx="3827464" cy="2928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7" name="组合 26">
            <a:extLst>
              <a:ext uri="{FF2B5EF4-FFF2-40B4-BE49-F238E27FC236}">
                <a16:creationId xmlns:a16="http://schemas.microsoft.com/office/drawing/2014/main" id="{88BB4597-1BA4-421F-8238-9F15C9DF22EF}"/>
              </a:ext>
            </a:extLst>
          </p:cNvPr>
          <p:cNvGrpSpPr/>
          <p:nvPr/>
        </p:nvGrpSpPr>
        <p:grpSpPr>
          <a:xfrm>
            <a:off x="4343754" y="1493659"/>
            <a:ext cx="4285436" cy="1850529"/>
            <a:chOff x="5843000" y="1176369"/>
            <a:chExt cx="5713915" cy="2467372"/>
          </a:xfrm>
        </p:grpSpPr>
        <p:pic>
          <p:nvPicPr>
            <p:cNvPr id="18" name="屏幕快照 2019-09-08 00.34.04.png" descr="屏幕快照 2019-09-08 00.34.04.png">
              <a:extLst>
                <a:ext uri="{FF2B5EF4-FFF2-40B4-BE49-F238E27FC236}">
                  <a16:creationId xmlns:a16="http://schemas.microsoft.com/office/drawing/2014/main" id="{4EAC7BD4-2404-4F9F-A3ED-F9DF43D30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43000" y="1176369"/>
              <a:ext cx="5713915" cy="246737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037888C-E6DE-4C93-8B85-7E64F9EA447F}"/>
                </a:ext>
              </a:extLst>
            </p:cNvPr>
            <p:cNvSpPr/>
            <p:nvPr/>
          </p:nvSpPr>
          <p:spPr>
            <a:xfrm>
              <a:off x="7231380" y="2126161"/>
              <a:ext cx="419100" cy="369329"/>
            </a:xfrm>
            <a:prstGeom prst="rect">
              <a:avLst/>
            </a:prstGeom>
            <a:solidFill>
              <a:srgbClr val="B5E3FE">
                <a:alpha val="41961"/>
              </a:srgb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ctr">
              <a:spAutoFit/>
            </a:bodyPr>
            <a:lstStyle/>
            <a:p>
              <a:pPr defTabSz="342900" hangingPunct="0"/>
              <a:endParaRPr lang="zh-CN" altLang="en-US"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132129B-9C7D-4E38-A3DB-CAA1C8C1B4E3}"/>
              </a:ext>
            </a:extLst>
          </p:cNvPr>
          <p:cNvGrpSpPr/>
          <p:nvPr/>
        </p:nvGrpSpPr>
        <p:grpSpPr>
          <a:xfrm>
            <a:off x="360704" y="4165103"/>
            <a:ext cx="5910232" cy="1865710"/>
            <a:chOff x="2910448" y="3945752"/>
            <a:chExt cx="7620292" cy="2487614"/>
          </a:xfrm>
        </p:grpSpPr>
        <p:pic>
          <p:nvPicPr>
            <p:cNvPr id="20" name="c3_s1z.pdf" descr="c3_s1z.pdf">
              <a:extLst>
                <a:ext uri="{FF2B5EF4-FFF2-40B4-BE49-F238E27FC236}">
                  <a16:creationId xmlns:a16="http://schemas.microsoft.com/office/drawing/2014/main" id="{4BC823C0-18BB-46F8-8CCD-D1139B2D6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3663" y="3945752"/>
              <a:ext cx="3366294" cy="248761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" name="弧形 23">
              <a:extLst>
                <a:ext uri="{FF2B5EF4-FFF2-40B4-BE49-F238E27FC236}">
                  <a16:creationId xmlns:a16="http://schemas.microsoft.com/office/drawing/2014/main" id="{BEA2B059-3B99-4E55-9FB2-58E61138A3CF}"/>
                </a:ext>
              </a:extLst>
            </p:cNvPr>
            <p:cNvSpPr/>
            <p:nvPr/>
          </p:nvSpPr>
          <p:spPr>
            <a:xfrm rot="20936101">
              <a:off x="2910448" y="4413281"/>
              <a:ext cx="7620292" cy="1009651"/>
            </a:xfrm>
            <a:prstGeom prst="arc">
              <a:avLst>
                <a:gd name="adj1" fmla="val 1009162"/>
                <a:gd name="adj2" fmla="val 9331609"/>
              </a:avLst>
            </a:prstGeom>
            <a:ln>
              <a:solidFill>
                <a:srgbClr val="00B050"/>
              </a:solidFill>
              <a:prstDash val="sysDot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68579" tIns="34289" rIns="68579" bIns="34289" numCol="1" spcCol="38100" rtlCol="0" anchor="t">
              <a:noAutofit/>
            </a:bodyPr>
            <a:lstStyle/>
            <a:p>
              <a:pPr defTabSz="685800" latinLnBrk="1" hangingPunct="0"/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204120" y="5995188"/>
            <a:ext cx="264687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342900" hangingPunct="0"/>
            <a:r>
              <a:rPr lang="en-US" altLang="zh-CN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Remove events on the electrodes</a:t>
            </a:r>
            <a:endParaRPr lang="zh-CN" altLang="en-US"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F983C23-2F19-4AAD-A673-61D146A6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</p:spTree>
    <p:extLst>
      <p:ext uri="{BB962C8B-B14F-4D97-AF65-F5344CB8AC3E}">
        <p14:creationId xmlns:p14="http://schemas.microsoft.com/office/powerpoint/2010/main" val="4224477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948AB6-D642-4787-A09A-5E33E7474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ER background budget</a:t>
            </a:r>
            <a:endParaRPr lang="zh-CN" altLang="en-US" dirty="0"/>
          </a:p>
        </p:txBody>
      </p:sp>
      <p:sp>
        <p:nvSpPr>
          <p:cNvPr id="753" name="Shape 75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>
              <a:rPr b="0">
                <a:latin typeface="Microsoft YaHei"/>
                <a:ea typeface="Microsoft YaHei"/>
                <a:cs typeface="Microsoft YaHei"/>
                <a:sym typeface="Microsoft YaHei"/>
              </a:rPr>
              <a:t>28</a:t>
            </a:fld>
            <a:endParaRPr b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" name="1  Get Po218 single-scattering alpha events after improved alpha mapping.">
            <a:extLst>
              <a:ext uri="{FF2B5EF4-FFF2-40B4-BE49-F238E27FC236}">
                <a16:creationId xmlns:a16="http://schemas.microsoft.com/office/drawing/2014/main" id="{7704FCFB-4FC5-4FB7-9C1F-CA355150D825}"/>
              </a:ext>
            </a:extLst>
          </p:cNvPr>
          <p:cNvSpPr txBox="1"/>
          <p:nvPr/>
        </p:nvSpPr>
        <p:spPr>
          <a:xfrm>
            <a:off x="4343754" y="2876516"/>
            <a:ext cx="7700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sz="1200" dirty="0"/>
          </a:p>
        </p:txBody>
      </p:sp>
      <p:graphicFrame>
        <p:nvGraphicFramePr>
          <p:cNvPr id="14" name="表格">
            <a:extLst>
              <a:ext uri="{FF2B5EF4-FFF2-40B4-BE49-F238E27FC236}">
                <a16:creationId xmlns:a16="http://schemas.microsoft.com/office/drawing/2014/main" id="{81306ADE-F092-4ED1-AEAD-54115B0290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4136193"/>
              </p:ext>
            </p:extLst>
          </p:nvPr>
        </p:nvGraphicFramePr>
        <p:xfrm>
          <a:off x="682319" y="1260000"/>
          <a:ext cx="7788683" cy="2750726"/>
        </p:xfrm>
        <a:graphic>
          <a:graphicData uri="http://schemas.openxmlformats.org/drawingml/2006/table">
            <a:tbl>
              <a:tblPr firstRow="1" firstCol="1">
                <a:tableStyleId>{46F890A9-2807-4EBB-B81D-B2AA78EC7F39}</a:tableStyleId>
              </a:tblPr>
              <a:tblGrid>
                <a:gridCol w="3268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898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 err="1">
                          <a:sym typeface="Helvetica Neue Medium"/>
                        </a:rPr>
                        <a:t>PandaX</a:t>
                      </a:r>
                      <a:r>
                        <a:rPr sz="1400" dirty="0">
                          <a:sym typeface="Helvetica Neue Medium"/>
                        </a:rPr>
                        <a:t>-II </a:t>
                      </a:r>
                      <a:r>
                        <a:rPr lang="en-US" sz="1400" dirty="0">
                          <a:sym typeface="Helvetica Neue Medium"/>
                        </a:rPr>
                        <a:t>r</a:t>
                      </a:r>
                      <a:r>
                        <a:rPr sz="1400" dirty="0">
                          <a:sym typeface="Helvetica Neue Medium"/>
                        </a:rPr>
                        <a:t>adon </a:t>
                      </a:r>
                      <a:r>
                        <a:rPr lang="en-US" sz="1400" dirty="0">
                          <a:sym typeface="Helvetica Neue Medium"/>
                        </a:rPr>
                        <a:t>b</a:t>
                      </a:r>
                      <a:r>
                        <a:rPr sz="1400" dirty="0">
                          <a:sym typeface="Helvetica Neue Medium"/>
                        </a:rPr>
                        <a:t>ackground</a:t>
                      </a:r>
                      <a:endParaRPr sz="1400" dirty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>
                          <a:sym typeface="Helvetica Neue Medium"/>
                        </a:rPr>
                        <a:t>Run </a:t>
                      </a:r>
                      <a:r>
                        <a:rPr sz="1400" dirty="0">
                          <a:sym typeface="Helvetica Neue Medium"/>
                        </a:rPr>
                        <a:t>10</a:t>
                      </a:r>
                      <a:endParaRPr sz="1400" dirty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>
                          <a:sym typeface="Helvetica Neue Medium"/>
                        </a:rPr>
                        <a:t>Run </a:t>
                      </a:r>
                      <a:r>
                        <a:rPr sz="1400" dirty="0">
                          <a:sym typeface="Helvetica Neue Medium"/>
                        </a:rPr>
                        <a:t>11</a:t>
                      </a:r>
                      <a:endParaRPr sz="1400" dirty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638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zh-CN" baseline="30000" dirty="0">
                          <a:sym typeface="Helvetica Neue Medium"/>
                        </a:rPr>
                        <a:t>218</a:t>
                      </a:r>
                      <a:r>
                        <a:rPr lang="en-US" dirty="0">
                          <a:sym typeface="Helvetica Neue Medium"/>
                        </a:rPr>
                        <a:t>Po</a:t>
                      </a:r>
                      <a:r>
                        <a:rPr dirty="0">
                          <a:sym typeface="Helvetica Neue Medium"/>
                        </a:rPr>
                        <a:t> [</a:t>
                      </a:r>
                      <a:r>
                        <a:rPr dirty="0" err="1">
                          <a:sym typeface="Helvetica Neue Medium"/>
                        </a:rPr>
                        <a:t>uBq</a:t>
                      </a:r>
                      <a:r>
                        <a:rPr dirty="0">
                          <a:sym typeface="Helvetica Neue Medium"/>
                        </a:rPr>
                        <a:t>/kg]</a:t>
                      </a:r>
                      <a:endParaRPr b="0" dirty="0"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24.83</a:t>
                      </a:r>
                      <a:endParaRPr sz="1400" b="1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ym typeface="Helvetica Neue Medium"/>
                        </a:rPr>
                        <a:t>27.24</a:t>
                      </a:r>
                      <a:endParaRPr sz="1400" b="1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638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zh-CN" baseline="30000" dirty="0">
                          <a:sym typeface="Helvetica Neue Medium"/>
                        </a:rPr>
                        <a:t>214</a:t>
                      </a:r>
                      <a:r>
                        <a:rPr dirty="0">
                          <a:sym typeface="Helvetica Neue Medium"/>
                        </a:rPr>
                        <a:t>Bi</a:t>
                      </a:r>
                      <a:r>
                        <a:rPr lang="en-US" altLang="zh-CN" dirty="0">
                          <a:sym typeface="Helvetica Neue Medium"/>
                        </a:rPr>
                        <a:t>-</a:t>
                      </a:r>
                      <a:r>
                        <a:rPr lang="en-US" altLang="zh-CN" sz="1800" kern="1200" baseline="30000" dirty="0">
                          <a:sym typeface="Helvetica Neue Medium"/>
                        </a:rPr>
                        <a:t>214</a:t>
                      </a:r>
                      <a:r>
                        <a:rPr dirty="0">
                          <a:sym typeface="Helvetica Neue Medium"/>
                        </a:rPr>
                        <a:t>Po [</a:t>
                      </a:r>
                      <a:r>
                        <a:rPr dirty="0" err="1">
                          <a:sym typeface="Helvetica Neue Medium"/>
                        </a:rPr>
                        <a:t>uBq</a:t>
                      </a:r>
                      <a:r>
                        <a:rPr dirty="0">
                          <a:sym typeface="Helvetica Neue Medium"/>
                        </a:rPr>
                        <a:t>/kg]</a:t>
                      </a:r>
                      <a:endParaRPr b="0" dirty="0"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4.63</a:t>
                      </a:r>
                      <a:endParaRPr sz="1400" b="1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ym typeface="Helvetica Neue Medium"/>
                        </a:rPr>
                        <a:t>5.21</a:t>
                      </a:r>
                      <a:endParaRPr sz="1400" b="1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638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zh-CN" sz="1800" kern="1200" baseline="30000" dirty="0">
                          <a:sym typeface="Helvetica Neue Medium"/>
                        </a:rPr>
                        <a:t>214</a:t>
                      </a:r>
                      <a:r>
                        <a:rPr dirty="0">
                          <a:sym typeface="Helvetica Neue Medium"/>
                        </a:rPr>
                        <a:t>Pb [</a:t>
                      </a:r>
                      <a:r>
                        <a:rPr dirty="0" err="1">
                          <a:sym typeface="Helvetica Neue Medium"/>
                        </a:rPr>
                        <a:t>uBq</a:t>
                      </a:r>
                      <a:r>
                        <a:rPr dirty="0">
                          <a:sym typeface="Helvetica Neue Medium"/>
                        </a:rPr>
                        <a:t>/kg]</a:t>
                      </a:r>
                      <a:endParaRPr b="0" dirty="0"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highlight>
                            <a:srgbClr val="FFFF00"/>
                          </a:highlight>
                          <a:sym typeface="Helvetica Neue Medium"/>
                        </a:rPr>
                        <a:t>9.98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sym typeface="Helvetica Neue Medium"/>
                        </a:rPr>
                        <a:t>±</a:t>
                      </a:r>
                      <a:r>
                        <a:rPr sz="1400" dirty="0">
                          <a:highlight>
                            <a:srgbClr val="FFFF00"/>
                          </a:highlight>
                          <a:sym typeface="Helvetica Neue Medium"/>
                        </a:rPr>
                        <a:t>1.12</a:t>
                      </a:r>
                      <a:endParaRPr sz="1400" b="1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highlight>
                          <a:srgbClr val="FFFF00"/>
                        </a:highlight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highlight>
                            <a:srgbClr val="FFFF00"/>
                          </a:highlight>
                          <a:sym typeface="Helvetica Neue Medium"/>
                        </a:rPr>
                        <a:t>11.10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sym typeface="Helvetica Neue Medium"/>
                        </a:rPr>
                        <a:t>±</a:t>
                      </a:r>
                      <a:r>
                        <a:rPr sz="1400" dirty="0">
                          <a:highlight>
                            <a:srgbClr val="FFFF00"/>
                          </a:highlight>
                          <a:sym typeface="Helvetica Neue Medium"/>
                        </a:rPr>
                        <a:t>1.44</a:t>
                      </a:r>
                      <a:endParaRPr sz="1400" b="1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highlight>
                          <a:srgbClr val="FFFF00"/>
                        </a:highlight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638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zh-CN" sz="1800" kern="1200" baseline="30000" dirty="0">
                          <a:sym typeface="Helvetica Neue Medium"/>
                        </a:rPr>
                        <a:t>212</a:t>
                      </a:r>
                      <a:r>
                        <a:rPr dirty="0">
                          <a:sym typeface="Helvetica Neue Medium"/>
                        </a:rPr>
                        <a:t>Bi</a:t>
                      </a:r>
                      <a:r>
                        <a:rPr lang="en-US" altLang="zh-CN" dirty="0">
                          <a:sym typeface="Helvetica Neue Medium"/>
                        </a:rPr>
                        <a:t>-</a:t>
                      </a:r>
                      <a:r>
                        <a:rPr lang="en-US" altLang="zh-CN" sz="1800" kern="1200" baseline="30000" dirty="0">
                          <a:sym typeface="Helvetica Neue Medium"/>
                        </a:rPr>
                        <a:t>212</a:t>
                      </a:r>
                      <a:r>
                        <a:rPr dirty="0">
                          <a:sym typeface="Helvetica Neue Medium"/>
                        </a:rPr>
                        <a:t>Po [</a:t>
                      </a:r>
                      <a:r>
                        <a:rPr dirty="0" err="1">
                          <a:sym typeface="Helvetica Neue Medium"/>
                        </a:rPr>
                        <a:t>uBq</a:t>
                      </a:r>
                      <a:r>
                        <a:rPr dirty="0">
                          <a:sym typeface="Helvetica Neue Medium"/>
                        </a:rPr>
                        <a:t>/kg]</a:t>
                      </a:r>
                      <a:endParaRPr b="0" dirty="0"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0.214</a:t>
                      </a:r>
                      <a:endParaRPr sz="1400" b="1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0.227</a:t>
                      </a:r>
                      <a:endParaRPr sz="1400" b="1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638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zh-CN" sz="1800" kern="1200" baseline="30000" dirty="0">
                          <a:sym typeface="Helvetica Neue Medium"/>
                        </a:rPr>
                        <a:t>222</a:t>
                      </a:r>
                      <a:r>
                        <a:rPr dirty="0">
                          <a:sym typeface="Helvetica Neue Medium"/>
                        </a:rPr>
                        <a:t>Rn [</a:t>
                      </a:r>
                      <a:r>
                        <a:rPr dirty="0" err="1">
                          <a:sym typeface="Helvetica Neue Medium"/>
                        </a:rPr>
                        <a:t>mDRU</a:t>
                      </a:r>
                      <a:r>
                        <a:rPr dirty="0">
                          <a:sym typeface="Helvetica Neue Medium"/>
                        </a:rPr>
                        <a:t>]</a:t>
                      </a:r>
                      <a:endParaRPr b="0" dirty="0"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0.168</a:t>
                      </a:r>
                      <a:r>
                        <a:rPr lang="en-US" altLang="zh-CN" sz="1400" dirty="0">
                          <a:sym typeface="Helvetica Neue Medium"/>
                        </a:rPr>
                        <a:t>±</a:t>
                      </a:r>
                      <a:r>
                        <a:rPr sz="1400" dirty="0">
                          <a:sym typeface="Helvetica Neue Medium"/>
                        </a:rPr>
                        <a:t>0.019</a:t>
                      </a:r>
                      <a:endParaRPr sz="1400" b="1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0.187</a:t>
                      </a:r>
                      <a:r>
                        <a:rPr lang="en-US" altLang="zh-CN" sz="1400" dirty="0">
                          <a:sym typeface="Helvetica Neue Medium"/>
                        </a:rPr>
                        <a:t>±</a:t>
                      </a:r>
                      <a:r>
                        <a:rPr sz="1400" dirty="0">
                          <a:sym typeface="Helvetica Neue Medium"/>
                        </a:rPr>
                        <a:t>0.024</a:t>
                      </a:r>
                      <a:endParaRPr sz="1400" b="1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638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zh-CN" sz="1800" kern="1200" baseline="30000" dirty="0">
                          <a:sym typeface="Helvetica Neue Medium"/>
                        </a:rPr>
                        <a:t>220</a:t>
                      </a:r>
                      <a:r>
                        <a:rPr dirty="0">
                          <a:sym typeface="Helvetica Neue Medium"/>
                        </a:rPr>
                        <a:t>Rn [</a:t>
                      </a:r>
                      <a:r>
                        <a:rPr dirty="0" err="1">
                          <a:sym typeface="Helvetica Neue Medium"/>
                        </a:rPr>
                        <a:t>mDRU</a:t>
                      </a:r>
                      <a:r>
                        <a:rPr dirty="0">
                          <a:sym typeface="Helvetica Neue Medium"/>
                        </a:rPr>
                        <a:t>]</a:t>
                      </a:r>
                      <a:endParaRPr b="0" dirty="0"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0.01</a:t>
                      </a:r>
                      <a:r>
                        <a:rPr lang="en-US" altLang="zh-CN" sz="1400" dirty="0">
                          <a:sym typeface="Helvetica Neue Medium"/>
                        </a:rPr>
                        <a:t>±</a:t>
                      </a:r>
                      <a:r>
                        <a:rPr sz="1400" dirty="0">
                          <a:sym typeface="Helvetica Neue Medium"/>
                        </a:rPr>
                        <a:t>0.01</a:t>
                      </a:r>
                      <a:endParaRPr sz="1400" b="1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0.01</a:t>
                      </a:r>
                      <a:r>
                        <a:rPr lang="en-US" altLang="zh-CN" sz="1400" dirty="0">
                          <a:sym typeface="Helvetica Neue Medium"/>
                        </a:rPr>
                        <a:t>±</a:t>
                      </a:r>
                      <a:r>
                        <a:rPr sz="1400" dirty="0">
                          <a:sym typeface="Helvetica Neue Medium"/>
                        </a:rPr>
                        <a:t>0.01</a:t>
                      </a:r>
                      <a:endParaRPr sz="1400" b="1" dirty="0">
                        <a:solidFill>
                          <a:schemeClr val="accent2">
                            <a:lumMod val="90000"/>
                            <a:lumOff val="10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5" name="表格">
            <a:extLst>
              <a:ext uri="{FF2B5EF4-FFF2-40B4-BE49-F238E27FC236}">
                <a16:creationId xmlns:a16="http://schemas.microsoft.com/office/drawing/2014/main" id="{A4BFE60D-461A-488C-BA0B-C9D828DE15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887747"/>
              </p:ext>
            </p:extLst>
          </p:nvPr>
        </p:nvGraphicFramePr>
        <p:xfrm>
          <a:off x="684000" y="4536000"/>
          <a:ext cx="7796248" cy="1327084"/>
        </p:xfrm>
        <a:graphic>
          <a:graphicData uri="http://schemas.openxmlformats.org/drawingml/2006/table">
            <a:tbl>
              <a:tblPr firstRow="1" firstCol="1">
                <a:tableStyleId>{46F890A9-2807-4EBB-B81D-B2AA78EC7F39}</a:tableStyleId>
              </a:tblPr>
              <a:tblGrid>
                <a:gridCol w="2856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6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9851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 err="1">
                          <a:sym typeface="Helvetica Neue Medium"/>
                        </a:rPr>
                        <a:t>PandaX</a:t>
                      </a:r>
                      <a:r>
                        <a:rPr sz="1400" dirty="0">
                          <a:sym typeface="Helvetica Neue Medium"/>
                        </a:rPr>
                        <a:t>-II </a:t>
                      </a:r>
                      <a:r>
                        <a:rPr lang="en-US" altLang="zh-CN" sz="1400" u="none" strike="noStrike" cap="none" spc="0" baseline="30000" dirty="0">
                          <a:ln>
                            <a:noFill/>
                          </a:ln>
                          <a:uFillTx/>
                          <a:sym typeface="Helvetica Neue Medium"/>
                        </a:rPr>
                        <a:t>85</a:t>
                      </a:r>
                      <a:r>
                        <a:rPr sz="1400" dirty="0">
                          <a:sym typeface="Helvetica Neue Medium"/>
                        </a:rPr>
                        <a:t>Kr </a:t>
                      </a:r>
                      <a:r>
                        <a:rPr lang="en-US" sz="1400" dirty="0">
                          <a:sym typeface="Helvetica Neue Medium"/>
                        </a:rPr>
                        <a:t>b</a:t>
                      </a:r>
                      <a:r>
                        <a:rPr sz="1400" dirty="0">
                          <a:sym typeface="Helvetica Neue Medium"/>
                        </a:rPr>
                        <a:t>ackground</a:t>
                      </a:r>
                      <a:endParaRPr sz="1400" b="1" dirty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>
                          <a:sym typeface="Helvetica Neue Medium"/>
                        </a:rPr>
                        <a:t>R</a:t>
                      </a:r>
                      <a:r>
                        <a:rPr sz="1400" dirty="0">
                          <a:sym typeface="Helvetica Neue Medium"/>
                        </a:rPr>
                        <a:t>un10</a:t>
                      </a:r>
                      <a:endParaRPr sz="1400" b="1" dirty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>
                          <a:sym typeface="Helvetica Neue Medium"/>
                        </a:rPr>
                        <a:t>Run </a:t>
                      </a:r>
                      <a:r>
                        <a:rPr sz="1400" dirty="0">
                          <a:sym typeface="Helvetica Neue Medium"/>
                        </a:rPr>
                        <a:t>11 before 
air leak</a:t>
                      </a:r>
                      <a:endParaRPr sz="1400" b="1" dirty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>
                          <a:sym typeface="Helvetica Neue Medium"/>
                        </a:rPr>
                        <a:t>R</a:t>
                      </a:r>
                      <a:r>
                        <a:rPr sz="1400" dirty="0">
                          <a:sym typeface="Helvetica Neue Medium"/>
                        </a:rPr>
                        <a:t>un</a:t>
                      </a:r>
                      <a:r>
                        <a:rPr lang="en-US" altLang="zh-CN" sz="1400" dirty="0">
                          <a:sym typeface="Helvetica Neue Medium"/>
                        </a:rPr>
                        <a:t> </a:t>
                      </a:r>
                      <a:r>
                        <a:rPr sz="1400" dirty="0">
                          <a:sym typeface="Helvetica Neue Medium"/>
                        </a:rPr>
                        <a:t>11 after 
air leak</a:t>
                      </a:r>
                      <a:endParaRPr sz="1400" b="1" dirty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>
                          <a:sym typeface="Helvetica Neue Medium"/>
                        </a:rPr>
                        <a:t>Run</a:t>
                      </a:r>
                      <a:r>
                        <a:rPr sz="1400" dirty="0">
                          <a:sym typeface="Helvetica Neue Medium"/>
                        </a:rPr>
                        <a:t>11 average</a:t>
                      </a:r>
                      <a:endParaRPr sz="1400" b="1" dirty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10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zh-CN" sz="1400" u="none" strike="noStrike" cap="none" spc="0" baseline="30000" dirty="0">
                          <a:ln>
                            <a:noFill/>
                          </a:ln>
                          <a:uFillTx/>
                          <a:sym typeface="Helvetica Neue Medium"/>
                        </a:rPr>
                        <a:t>85</a:t>
                      </a:r>
                      <a:r>
                        <a:rPr sz="1400" dirty="0">
                          <a:sym typeface="Helvetica Neue Medium"/>
                        </a:rPr>
                        <a:t>Kr [ppt]</a:t>
                      </a:r>
                      <a:endParaRPr sz="1400" b="1" dirty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6.6</a:t>
                      </a:r>
                      <a:r>
                        <a:rPr lang="en-US" altLang="zh-CN" sz="1400" dirty="0">
                          <a:sym typeface="Helvetica Neue Medium"/>
                        </a:rPr>
                        <a:t>±</a:t>
                      </a:r>
                      <a:r>
                        <a:rPr sz="1400" dirty="0">
                          <a:sym typeface="Helvetica Neue Medium"/>
                        </a:rPr>
                        <a:t>1.8</a:t>
                      </a:r>
                      <a:endParaRPr sz="1400" b="1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7.66</a:t>
                      </a:r>
                      <a:r>
                        <a:rPr lang="en-US" altLang="zh-CN" sz="1400" dirty="0">
                          <a:sym typeface="Helvetica Neue Medium"/>
                        </a:rPr>
                        <a:t>±</a:t>
                      </a:r>
                      <a:r>
                        <a:rPr sz="1400" dirty="0">
                          <a:sym typeface="Helvetica Neue Medium"/>
                        </a:rPr>
                        <a:t>2.21</a:t>
                      </a:r>
                      <a:endParaRPr sz="1400" b="1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15.20</a:t>
                      </a:r>
                      <a:r>
                        <a:rPr lang="en-US" altLang="zh-CN" sz="1400" dirty="0">
                          <a:sym typeface="Helvetica Neue Medium"/>
                        </a:rPr>
                        <a:t>±</a:t>
                      </a:r>
                      <a:r>
                        <a:rPr sz="1400" dirty="0">
                          <a:sym typeface="Helvetica Neue Medium"/>
                        </a:rPr>
                        <a:t>2.50</a:t>
                      </a:r>
                      <a:endParaRPr sz="1400" b="1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12.25</a:t>
                      </a:r>
                      <a:r>
                        <a:rPr lang="en-US" altLang="zh-CN" sz="1400" dirty="0">
                          <a:sym typeface="Helvetica Neue Medium"/>
                        </a:rPr>
                        <a:t>±</a:t>
                      </a:r>
                      <a:r>
                        <a:rPr sz="1400" dirty="0">
                          <a:sym typeface="Helvetica Neue Medium"/>
                        </a:rPr>
                        <a:t>1.76</a:t>
                      </a:r>
                      <a:endParaRPr sz="1400" b="1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131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zh-CN" sz="1400" u="none" strike="noStrike" cap="none" spc="0" baseline="30000" dirty="0">
                          <a:ln>
                            <a:noFill/>
                          </a:ln>
                          <a:uFillTx/>
                          <a:sym typeface="Helvetica Neue Medium"/>
                        </a:rPr>
                        <a:t>85</a:t>
                      </a:r>
                      <a:r>
                        <a:rPr sz="1400" dirty="0">
                          <a:sym typeface="Helvetica Neue Medium"/>
                        </a:rPr>
                        <a:t>Kr [</a:t>
                      </a:r>
                      <a:r>
                        <a:rPr sz="1400" dirty="0" err="1">
                          <a:sym typeface="Helvetica Neue Medium"/>
                        </a:rPr>
                        <a:t>mDRU</a:t>
                      </a:r>
                      <a:r>
                        <a:rPr sz="1400" dirty="0">
                          <a:sym typeface="Helvetica Neue Medium"/>
                        </a:rPr>
                        <a:t>]</a:t>
                      </a:r>
                      <a:endParaRPr sz="1400" b="1" dirty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0.175</a:t>
                      </a:r>
                      <a:r>
                        <a:rPr lang="en-US" altLang="zh-CN" sz="1400" dirty="0">
                          <a:sym typeface="Helvetica Neue Medium"/>
                        </a:rPr>
                        <a:t>±</a:t>
                      </a:r>
                      <a:r>
                        <a:rPr sz="1400" dirty="0">
                          <a:sym typeface="Helvetica Neue Medium"/>
                        </a:rPr>
                        <a:t>0.048</a:t>
                      </a:r>
                      <a:endParaRPr sz="1400" b="1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0.203</a:t>
                      </a:r>
                      <a:r>
                        <a:rPr lang="en-US" altLang="zh-CN" sz="1400" dirty="0">
                          <a:sym typeface="Helvetica Neue Medium"/>
                        </a:rPr>
                        <a:t>±</a:t>
                      </a:r>
                      <a:r>
                        <a:rPr sz="1400" dirty="0">
                          <a:sym typeface="Helvetica Neue Medium"/>
                        </a:rPr>
                        <a:t>0.059</a:t>
                      </a:r>
                      <a:endParaRPr sz="1400" b="1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0.403</a:t>
                      </a:r>
                      <a:r>
                        <a:rPr lang="en-US" altLang="zh-CN" sz="1400" dirty="0">
                          <a:sym typeface="Helvetica Neue Medium"/>
                        </a:rPr>
                        <a:t>±</a:t>
                      </a:r>
                      <a:r>
                        <a:rPr sz="1400" dirty="0">
                          <a:sym typeface="Helvetica Neue Medium"/>
                        </a:rPr>
                        <a:t>0.066</a:t>
                      </a:r>
                      <a:endParaRPr sz="1400" b="1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ym typeface="Helvetica Neue Medium"/>
                        </a:rPr>
                        <a:t>0.325</a:t>
                      </a:r>
                      <a:r>
                        <a:rPr lang="en-US" altLang="zh-CN" sz="1400" dirty="0">
                          <a:sym typeface="Helvetica Neue Medium"/>
                        </a:rPr>
                        <a:t>±</a:t>
                      </a:r>
                      <a:r>
                        <a:rPr sz="1400" dirty="0">
                          <a:sym typeface="Helvetica Neue Medium"/>
                        </a:rPr>
                        <a:t>0.047</a:t>
                      </a:r>
                      <a:endParaRPr sz="1400" b="1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a:txBody>
                  <a:tcPr marL="38100" marR="38100" marT="38100" marB="381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9DAD7F-2084-45B7-B575-67885BBA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</p:spTree>
    <p:extLst>
      <p:ext uri="{BB962C8B-B14F-4D97-AF65-F5344CB8AC3E}">
        <p14:creationId xmlns:p14="http://schemas.microsoft.com/office/powerpoint/2010/main" val="6814978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ADA4C1E-379D-4D96-88CB-B54EC0FB3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Accidental event</a:t>
            </a:r>
            <a:endParaRPr lang="zh-CN" altLang="en-US" dirty="0"/>
          </a:p>
        </p:txBody>
      </p:sp>
      <p:sp>
        <p:nvSpPr>
          <p:cNvPr id="753" name="Shape 75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>
              <a:rPr b="0">
                <a:latin typeface="Microsoft YaHei"/>
                <a:ea typeface="Microsoft YaHei"/>
                <a:cs typeface="Microsoft YaHei"/>
                <a:sym typeface="Microsoft YaHei"/>
              </a:rPr>
              <a:t>29</a:t>
            </a:fld>
            <a:endParaRPr b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5F4D1F00-D7F9-43CF-A67F-AE2F455DF72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44476" y="1849654"/>
          <a:ext cx="1064033" cy="1020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Acrobat Document" r:id="rId3" imgW="2700078" imgH="2590488" progId="AcroExch.Document.7">
                  <p:embed/>
                </p:oleObj>
              </mc:Choice>
              <mc:Fallback>
                <p:oleObj name="Acrobat Document" r:id="rId3" imgW="2700078" imgH="2590488" progId="AcroExch.Document.7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5F4D1F00-D7F9-43CF-A67F-AE2F455DF7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4476" y="1849654"/>
                        <a:ext cx="1064033" cy="1020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组合 1">
            <a:extLst>
              <a:ext uri="{FF2B5EF4-FFF2-40B4-BE49-F238E27FC236}">
                <a16:creationId xmlns:a16="http://schemas.microsoft.com/office/drawing/2014/main" id="{BA5CA59C-8D16-4636-B1E7-DC1454794BE1}"/>
              </a:ext>
            </a:extLst>
          </p:cNvPr>
          <p:cNvGrpSpPr/>
          <p:nvPr/>
        </p:nvGrpSpPr>
        <p:grpSpPr>
          <a:xfrm>
            <a:off x="264451" y="2056742"/>
            <a:ext cx="5415571" cy="3699735"/>
            <a:chOff x="4251982" y="1029244"/>
            <a:chExt cx="7220761" cy="3432911"/>
          </a:xfrm>
        </p:grpSpPr>
        <p:sp>
          <p:nvSpPr>
            <p:cNvPr id="13" name="1  Get Po218 single-scattering alpha events after improved alpha mapping.">
              <a:extLst>
                <a:ext uri="{FF2B5EF4-FFF2-40B4-BE49-F238E27FC236}">
                  <a16:creationId xmlns:a16="http://schemas.microsoft.com/office/drawing/2014/main" id="{7704FCFB-4FC5-4FB7-9C1F-CA355150D825}"/>
                </a:ext>
              </a:extLst>
            </p:cNvPr>
            <p:cNvSpPr txBox="1"/>
            <p:nvPr/>
          </p:nvSpPr>
          <p:spPr>
            <a:xfrm>
              <a:off x="5791673" y="2692355"/>
              <a:ext cx="102679" cy="3284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>
              <a:spAutoFit/>
            </a:bodyPr>
            <a:lstStyle>
              <a:lvl1pPr defTabSz="584200">
                <a:defRPr sz="16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endParaRPr sz="1800" dirty="0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4B90518-F066-4F78-84B9-0A1EEB265933}"/>
                </a:ext>
              </a:extLst>
            </p:cNvPr>
            <p:cNvGrpSpPr/>
            <p:nvPr/>
          </p:nvGrpSpPr>
          <p:grpSpPr>
            <a:xfrm>
              <a:off x="4289375" y="1029244"/>
              <a:ext cx="7090018" cy="1069790"/>
              <a:chOff x="4340584" y="750631"/>
              <a:chExt cx="7090018" cy="1069790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5F196613-B8D2-4207-989E-5C788C0BE464}"/>
                  </a:ext>
                </a:extLst>
              </p:cNvPr>
              <p:cNvGrpSpPr/>
              <p:nvPr/>
            </p:nvGrpSpPr>
            <p:grpSpPr>
              <a:xfrm>
                <a:off x="6372195" y="750631"/>
                <a:ext cx="5058407" cy="1064866"/>
                <a:chOff x="6502109" y="2190584"/>
                <a:chExt cx="5058407" cy="1064866"/>
              </a:xfrm>
            </p:grpSpPr>
            <p:grpSp>
              <p:nvGrpSpPr>
                <p:cNvPr id="25" name="组合 24">
                  <a:extLst>
                    <a:ext uri="{FF2B5EF4-FFF2-40B4-BE49-F238E27FC236}">
                      <a16:creationId xmlns:a16="http://schemas.microsoft.com/office/drawing/2014/main" id="{7E2E0F4C-234C-4C86-8003-7E1ADB601445}"/>
                    </a:ext>
                  </a:extLst>
                </p:cNvPr>
                <p:cNvGrpSpPr/>
                <p:nvPr/>
              </p:nvGrpSpPr>
              <p:grpSpPr>
                <a:xfrm>
                  <a:off x="6502109" y="2190584"/>
                  <a:ext cx="5058407" cy="896377"/>
                  <a:chOff x="6522013" y="3446682"/>
                  <a:chExt cx="5058407" cy="896377"/>
                </a:xfrm>
              </p:grpSpPr>
              <p:sp>
                <p:nvSpPr>
                  <p:cNvPr id="30" name="流程图: 接点 29">
                    <a:extLst>
                      <a:ext uri="{FF2B5EF4-FFF2-40B4-BE49-F238E27FC236}">
                        <a16:creationId xmlns:a16="http://schemas.microsoft.com/office/drawing/2014/main" id="{3580464E-4EA2-41CD-A208-5FB19293E279}"/>
                      </a:ext>
                    </a:extLst>
                  </p:cNvPr>
                  <p:cNvSpPr/>
                  <p:nvPr/>
                </p:nvSpPr>
                <p:spPr>
                  <a:xfrm>
                    <a:off x="10768508" y="3665658"/>
                    <a:ext cx="71713" cy="80682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100"/>
                  </a:p>
                </p:txBody>
              </p:sp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E5C75B5-B85A-48AC-8741-D192C2C10602}"/>
                      </a:ext>
                    </a:extLst>
                  </p:cNvPr>
                  <p:cNvGrpSpPr/>
                  <p:nvPr/>
                </p:nvGrpSpPr>
                <p:grpSpPr>
                  <a:xfrm>
                    <a:off x="6522013" y="3446682"/>
                    <a:ext cx="5058407" cy="896377"/>
                    <a:chOff x="6507060" y="3436571"/>
                    <a:chExt cx="5058407" cy="896377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2" name="文本框 31">
                          <a:extLst>
                            <a:ext uri="{FF2B5EF4-FFF2-40B4-BE49-F238E27FC236}">
                              <a16:creationId xmlns:a16="http://schemas.microsoft.com/office/drawing/2014/main" id="{83863F66-905C-41C3-87EB-5B7E3C1D741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507060" y="3436571"/>
                          <a:ext cx="648040" cy="25702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1" i="1" dirty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zh-CN" altLang="en-US" sz="1200" b="1" i="1"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oMath>
                            </m:oMathPara>
                          </a14:m>
                          <a:endParaRPr lang="zh-CN" altLang="en-US" sz="12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32" name="文本框 31">
                          <a:extLst>
                            <a:ext uri="{FF2B5EF4-FFF2-40B4-BE49-F238E27FC236}">
                              <a16:creationId xmlns:a16="http://schemas.microsoft.com/office/drawing/2014/main" id="{83863F66-905C-41C3-87EB-5B7E3C1D741C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507060" y="3436571"/>
                          <a:ext cx="648040" cy="257022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grpSp>
                  <p:nvGrpSpPr>
                    <p:cNvPr id="33" name="组合 32">
                      <a:extLst>
                        <a:ext uri="{FF2B5EF4-FFF2-40B4-BE49-F238E27FC236}">
                          <a16:creationId xmlns:a16="http://schemas.microsoft.com/office/drawing/2014/main" id="{7C3BB380-DDA2-4D44-9861-E7A677CBED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22850" y="3444389"/>
                      <a:ext cx="4842617" cy="888559"/>
                      <a:chOff x="6722850" y="3444389"/>
                      <a:chExt cx="4842617" cy="888559"/>
                    </a:xfrm>
                  </p:grpSpPr>
                  <p:grpSp>
                    <p:nvGrpSpPr>
                      <p:cNvPr id="34" name="组合 33">
                        <a:extLst>
                          <a:ext uri="{FF2B5EF4-FFF2-40B4-BE49-F238E27FC236}">
                            <a16:creationId xmlns:a16="http://schemas.microsoft.com/office/drawing/2014/main" id="{02C8B7A9-0F48-4162-AFC3-B31B08ABCA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722850" y="3447518"/>
                        <a:ext cx="4089412" cy="885430"/>
                        <a:chOff x="6557505" y="1531381"/>
                        <a:chExt cx="4089412" cy="885430"/>
                      </a:xfrm>
                    </p:grpSpPr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36" name="文本框 35">
                              <a:extLst>
                                <a:ext uri="{FF2B5EF4-FFF2-40B4-BE49-F238E27FC236}">
                                  <a16:creationId xmlns:a16="http://schemas.microsoft.com/office/drawing/2014/main" id="{64D4C750-6C29-4BD4-A057-97AFC5C467B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7975981" y="1531381"/>
                              <a:ext cx="810479" cy="23560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lang="en-US" altLang="zh-CN" sz="1050" b="1" i="1" dirty="0">
                                        <a:latin typeface="Cambria Math" panose="02040503050406030204" pitchFamily="18" charset="0"/>
                                      </a:rPr>
                                      <m:t>𝟒𝟗𝟎</m:t>
                                    </m:r>
                                    <m:r>
                                      <a:rPr lang="zh-CN" altLang="en-US" sz="1050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  <m:r>
                                      <a:rPr lang="en-US" altLang="zh-CN" sz="1050" b="1" i="1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oMath>
                                </m:oMathPara>
                              </a14:m>
                              <a:endParaRPr lang="zh-CN" altLang="en-US" sz="1050" b="1" dirty="0"/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36" name="文本框 35">
                              <a:extLst>
                                <a:ext uri="{FF2B5EF4-FFF2-40B4-BE49-F238E27FC236}">
                                  <a16:creationId xmlns:a16="http://schemas.microsoft.com/office/drawing/2014/main" id="{64D4C750-6C29-4BD4-A057-97AFC5C467BC}"/>
                                </a:ext>
                              </a:extLst>
                            </p:cNvPr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7975981" y="1531381"/>
                              <a:ext cx="810479" cy="235604"/>
                            </a:xfrm>
                            <a:prstGeom prst="rect">
                              <a:avLst/>
                            </a:prstGeom>
                            <a:blipFill>
                              <a:blip r:embed="rId6"/>
                              <a:stretch>
                                <a:fillRect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zh-CN" alt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37" name="文本框 36">
                              <a:extLst>
                                <a:ext uri="{FF2B5EF4-FFF2-40B4-BE49-F238E27FC236}">
                                  <a16:creationId xmlns:a16="http://schemas.microsoft.com/office/drawing/2014/main" id="{F44C7ED2-F16D-4729-BD17-E80DE67F428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8728152" y="1541586"/>
                              <a:ext cx="810479" cy="23560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lang="en-US" altLang="zh-CN" sz="1050" b="1" i="1" dirty="0">
                                        <a:latin typeface="Cambria Math" panose="02040503050406030204" pitchFamily="18" charset="0"/>
                                      </a:rPr>
                                      <m:t>𝟓𝟏𝟎</m:t>
                                    </m:r>
                                    <m:r>
                                      <a:rPr lang="zh-CN" altLang="en-US" sz="1050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  <m:r>
                                      <a:rPr lang="en-US" altLang="zh-CN" sz="1050" b="1" i="1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oMath>
                                </m:oMathPara>
                              </a14:m>
                              <a:endParaRPr lang="zh-CN" altLang="en-US" sz="1050" b="1" dirty="0"/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37" name="文本框 36">
                              <a:extLst>
                                <a:ext uri="{FF2B5EF4-FFF2-40B4-BE49-F238E27FC236}">
                                  <a16:creationId xmlns:a16="http://schemas.microsoft.com/office/drawing/2014/main" id="{F44C7ED2-F16D-4729-BD17-E80DE67F428C}"/>
                                </a:ext>
                              </a:extLst>
                            </p:cNvPr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8728152" y="1541586"/>
                              <a:ext cx="810479" cy="235604"/>
                            </a:xfrm>
                            <a:prstGeom prst="rect">
                              <a:avLst/>
                            </a:prstGeom>
                            <a:blipFill>
                              <a:blip r:embed="rId7"/>
                              <a:stretch>
                                <a:fillRect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zh-CN" alt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grpSp>
                      <p:nvGrpSpPr>
                        <p:cNvPr id="38" name="组合 37">
                          <a:extLst>
                            <a:ext uri="{FF2B5EF4-FFF2-40B4-BE49-F238E27FC236}">
                              <a16:creationId xmlns:a16="http://schemas.microsoft.com/office/drawing/2014/main" id="{0C85585A-B4A2-4C15-86E2-B2BD5A81E19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557505" y="1742797"/>
                          <a:ext cx="4089412" cy="674014"/>
                          <a:chOff x="6559045" y="1738263"/>
                          <a:chExt cx="4089412" cy="674014"/>
                        </a:xfrm>
                      </p:grpSpPr>
                      <p:grpSp>
                        <p:nvGrpSpPr>
                          <p:cNvPr id="39" name="组合 38">
                            <a:extLst>
                              <a:ext uri="{FF2B5EF4-FFF2-40B4-BE49-F238E27FC236}">
                                <a16:creationId xmlns:a16="http://schemas.microsoft.com/office/drawing/2014/main" id="{DF389F37-4257-4EEE-985E-76FDA44E429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572742" y="1738263"/>
                            <a:ext cx="4075715" cy="674014"/>
                            <a:chOff x="2321858" y="949369"/>
                            <a:chExt cx="4075715" cy="674014"/>
                          </a:xfrm>
                        </p:grpSpPr>
                        <p:cxnSp>
                          <p:nvCxnSpPr>
                            <p:cNvPr id="42" name="直接连接符 41">
                              <a:extLst>
                                <a:ext uri="{FF2B5EF4-FFF2-40B4-BE49-F238E27FC236}">
                                  <a16:creationId xmlns:a16="http://schemas.microsoft.com/office/drawing/2014/main" id="{B3297887-7888-47EB-BFE8-5CB1819ED8E8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321858" y="989710"/>
                              <a:ext cx="4075715" cy="0"/>
                            </a:xfrm>
                            <a:prstGeom prst="line">
                              <a:avLst/>
                            </a:prstGeom>
                            <a:ln w="2857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43" name="流程图: 接点 42">
                              <a:extLst>
                                <a:ext uri="{FF2B5EF4-FFF2-40B4-BE49-F238E27FC236}">
                                  <a16:creationId xmlns:a16="http://schemas.microsoft.com/office/drawing/2014/main" id="{90E4E553-323F-4966-A329-E5F4D5CF7CE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580957" y="949369"/>
                              <a:ext cx="71713" cy="80682"/>
                            </a:xfrm>
                            <a:prstGeom prst="flowChartConnector">
                              <a:avLst/>
                            </a:prstGeom>
                            <a:solidFill>
                              <a:schemeClr val="tx1"/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zh-CN" altLang="en-US" sz="2100"/>
                            </a:p>
                          </p:txBody>
                        </p:sp>
                        <p:sp>
                          <p:nvSpPr>
                            <p:cNvPr id="44" name="流程图: 接点 43">
                              <a:extLst>
                                <a:ext uri="{FF2B5EF4-FFF2-40B4-BE49-F238E27FC236}">
                                  <a16:creationId xmlns:a16="http://schemas.microsoft.com/office/drawing/2014/main" id="{A6B10E87-D781-4DE6-A43F-B45F6EE5572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159641" y="949369"/>
                              <a:ext cx="71713" cy="80682"/>
                            </a:xfrm>
                            <a:prstGeom prst="flowChartConnector">
                              <a:avLst/>
                            </a:prstGeom>
                            <a:solidFill>
                              <a:schemeClr val="tx1"/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zh-CN" altLang="en-US" sz="2100"/>
                            </a:p>
                          </p:txBody>
                        </p:sp>
                        <p:sp>
                          <p:nvSpPr>
                            <p:cNvPr id="45" name="任意多边形: 形状 44">
                              <a:extLst>
                                <a:ext uri="{FF2B5EF4-FFF2-40B4-BE49-F238E27FC236}">
                                  <a16:creationId xmlns:a16="http://schemas.microsoft.com/office/drawing/2014/main" id="{F62F8AB1-42C9-4650-8971-2A6B36208FE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365816" y="986117"/>
                              <a:ext cx="45719" cy="637266"/>
                            </a:xfrm>
                            <a:custGeom>
                              <a:avLst/>
                              <a:gdLst>
                                <a:gd name="connsiteX0" fmla="*/ 0 w 143435"/>
                                <a:gd name="connsiteY0" fmla="*/ 0 h 502047"/>
                                <a:gd name="connsiteX1" fmla="*/ 53788 w 143435"/>
                                <a:gd name="connsiteY1" fmla="*/ 134470 h 502047"/>
                                <a:gd name="connsiteX2" fmla="*/ 80682 w 143435"/>
                                <a:gd name="connsiteY2" fmla="*/ 502023 h 502047"/>
                                <a:gd name="connsiteX3" fmla="*/ 107576 w 143435"/>
                                <a:gd name="connsiteY3" fmla="*/ 152400 h 502047"/>
                                <a:gd name="connsiteX4" fmla="*/ 143435 w 143435"/>
                                <a:gd name="connsiteY4" fmla="*/ 0 h 502047"/>
                                <a:gd name="connsiteX5" fmla="*/ 143435 w 143435"/>
                                <a:gd name="connsiteY5" fmla="*/ 0 h 502047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143435" h="502047">
                                  <a:moveTo>
                                    <a:pt x="0" y="0"/>
                                  </a:moveTo>
                                  <a:cubicBezTo>
                                    <a:pt x="20170" y="25400"/>
                                    <a:pt x="40341" y="50800"/>
                                    <a:pt x="53788" y="134470"/>
                                  </a:cubicBezTo>
                                  <a:cubicBezTo>
                                    <a:pt x="67235" y="218140"/>
                                    <a:pt x="71717" y="499035"/>
                                    <a:pt x="80682" y="502023"/>
                                  </a:cubicBezTo>
                                  <a:cubicBezTo>
                                    <a:pt x="89647" y="505011"/>
                                    <a:pt x="97117" y="236070"/>
                                    <a:pt x="107576" y="152400"/>
                                  </a:cubicBezTo>
                                  <a:cubicBezTo>
                                    <a:pt x="118035" y="68730"/>
                                    <a:pt x="143435" y="0"/>
                                    <a:pt x="143435" y="0"/>
                                  </a:cubicBezTo>
                                  <a:lnTo>
                                    <a:pt x="143435" y="0"/>
                                  </a:lnTo>
                                </a:path>
                              </a:pathLst>
                            </a:custGeom>
                            <a:solidFill>
                              <a:schemeClr val="tx1"/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zh-CN" altLang="en-US" sz="2100" dirty="0"/>
                            </a:p>
                          </p:txBody>
                        </p:sp>
                      </p:grpSp>
                      <p:sp>
                        <p:nvSpPr>
                          <p:cNvPr id="40" name="流程图: 接点 39">
                            <a:extLst>
                              <a:ext uri="{FF2B5EF4-FFF2-40B4-BE49-F238E27FC236}">
                                <a16:creationId xmlns:a16="http://schemas.microsoft.com/office/drawing/2014/main" id="{BBE74E28-6FB7-4545-8DD4-EF1F4BA4C09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559045" y="1738263"/>
                            <a:ext cx="71713" cy="80682"/>
                          </a:xfrm>
                          <a:prstGeom prst="flowChartConnector">
                            <a:avLst/>
                          </a:prstGeom>
                          <a:solidFill>
                            <a:schemeClr val="tx1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zh-CN" altLang="en-US" sz="2100"/>
                          </a:p>
                        </p:txBody>
                      </p:sp>
                      <p:sp>
                        <p:nvSpPr>
                          <p:cNvPr id="41" name="任意多边形: 形状 40">
                            <a:extLst>
                              <a:ext uri="{FF2B5EF4-FFF2-40B4-BE49-F238E27FC236}">
                                <a16:creationId xmlns:a16="http://schemas.microsoft.com/office/drawing/2014/main" id="{5A529657-FFC5-461D-8763-B8DE7E26A5E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603186" y="1785328"/>
                            <a:ext cx="45719" cy="346039"/>
                          </a:xfrm>
                          <a:custGeom>
                            <a:avLst/>
                            <a:gdLst>
                              <a:gd name="connsiteX0" fmla="*/ 0 w 143435"/>
                              <a:gd name="connsiteY0" fmla="*/ 0 h 502047"/>
                              <a:gd name="connsiteX1" fmla="*/ 53788 w 143435"/>
                              <a:gd name="connsiteY1" fmla="*/ 134470 h 502047"/>
                              <a:gd name="connsiteX2" fmla="*/ 80682 w 143435"/>
                              <a:gd name="connsiteY2" fmla="*/ 502023 h 502047"/>
                              <a:gd name="connsiteX3" fmla="*/ 107576 w 143435"/>
                              <a:gd name="connsiteY3" fmla="*/ 152400 h 502047"/>
                              <a:gd name="connsiteX4" fmla="*/ 143435 w 143435"/>
                              <a:gd name="connsiteY4" fmla="*/ 0 h 502047"/>
                              <a:gd name="connsiteX5" fmla="*/ 143435 w 143435"/>
                              <a:gd name="connsiteY5" fmla="*/ 0 h 50204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43435" h="502047">
                                <a:moveTo>
                                  <a:pt x="0" y="0"/>
                                </a:moveTo>
                                <a:cubicBezTo>
                                  <a:pt x="20170" y="25400"/>
                                  <a:pt x="40341" y="50800"/>
                                  <a:pt x="53788" y="134470"/>
                                </a:cubicBezTo>
                                <a:cubicBezTo>
                                  <a:pt x="67235" y="218140"/>
                                  <a:pt x="71717" y="499035"/>
                                  <a:pt x="80682" y="502023"/>
                                </a:cubicBezTo>
                                <a:cubicBezTo>
                                  <a:pt x="89647" y="505011"/>
                                  <a:pt x="97117" y="236070"/>
                                  <a:pt x="107576" y="152400"/>
                                </a:cubicBezTo>
                                <a:cubicBezTo>
                                  <a:pt x="118035" y="68730"/>
                                  <a:pt x="143435" y="0"/>
                                  <a:pt x="143435" y="0"/>
                                </a:cubicBezTo>
                                <a:lnTo>
                                  <a:pt x="143435" y="0"/>
                                </a:lnTo>
                              </a:path>
                            </a:pathLst>
                          </a:custGeom>
                          <a:solidFill>
                            <a:srgbClr val="FF0000"/>
                          </a:solidFill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zh-CN" altLang="en-US" sz="2100" dirty="0"/>
                          </a:p>
                        </p:txBody>
                      </p:sp>
                    </p:grpSp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35" name="文本框 34">
                            <a:extLst>
                              <a:ext uri="{FF2B5EF4-FFF2-40B4-BE49-F238E27FC236}">
                                <a16:creationId xmlns:a16="http://schemas.microsoft.com/office/drawing/2014/main" id="{393495C6-3B4B-4C59-B88F-922262091BF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0551942" y="3444389"/>
                            <a:ext cx="1013525" cy="25702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altLang="zh-CN" sz="1200" b="1" i="1" dirty="0">
                                      <a:latin typeface="Cambria Math" panose="02040503050406030204" pitchFamily="18" charset="0"/>
                                    </a:rPr>
                                    <m:t>𝟏𝟎𝟎𝟎</m:t>
                                  </m:r>
                                  <m:r>
                                    <a:rPr lang="zh-CN" altLang="en-US" sz="1200" b="1" i="1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oMath>
                              </m:oMathPara>
                            </a14:m>
                            <a:endParaRPr lang="zh-CN" altLang="en-US" sz="1200" b="1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35" name="文本框 34">
                            <a:extLst>
                              <a:ext uri="{FF2B5EF4-FFF2-40B4-BE49-F238E27FC236}">
                                <a16:creationId xmlns:a16="http://schemas.microsoft.com/office/drawing/2014/main" id="{393495C6-3B4B-4C59-B88F-922262091BF3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0551942" y="3444389"/>
                            <a:ext cx="1013525" cy="257022"/>
                          </a:xfrm>
                          <a:prstGeom prst="rect">
                            <a:avLst/>
                          </a:prstGeom>
                          <a:blipFill>
                            <a:blip r:embed="rId8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zh-CN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文本框 27">
                      <a:extLst>
                        <a:ext uri="{FF2B5EF4-FFF2-40B4-BE49-F238E27FC236}">
                          <a16:creationId xmlns:a16="http://schemas.microsoft.com/office/drawing/2014/main" id="{EA74B963-D90B-451C-98B4-17AF454D93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54422" y="2789586"/>
                      <a:ext cx="1691832" cy="25702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sub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𝒂𝒄𝒄</m:t>
                                </m:r>
                              </m:sub>
                            </m:sSub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𝟏𝟎𝟎</m:t>
                            </m:r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𝑷𝑬</m:t>
                            </m:r>
                          </m:oMath>
                        </m:oMathPara>
                      </a14:m>
                      <a:endParaRPr lang="zh-CN" altLang="en-US" sz="1200" b="1" dirty="0"/>
                    </a:p>
                  </p:txBody>
                </p:sp>
              </mc:Choice>
              <mc:Fallback xmlns="">
                <p:sp>
                  <p:nvSpPr>
                    <p:cNvPr id="28" name="文本框 27">
                      <a:extLst>
                        <a:ext uri="{FF2B5EF4-FFF2-40B4-BE49-F238E27FC236}">
                          <a16:creationId xmlns:a16="http://schemas.microsoft.com/office/drawing/2014/main" id="{EA74B963-D90B-451C-98B4-17AF454D939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54422" y="2789586"/>
                      <a:ext cx="1691832" cy="25702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文本框 28">
                      <a:extLst>
                        <a:ext uri="{FF2B5EF4-FFF2-40B4-BE49-F238E27FC236}">
                          <a16:creationId xmlns:a16="http://schemas.microsoft.com/office/drawing/2014/main" id="{44719C65-F4DA-4840-8F80-4F50298279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34390" y="2998428"/>
                      <a:ext cx="1766637" cy="25702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sub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𝒎𝒂𝒙</m:t>
                                </m:r>
                              </m:sub>
                            </m:sSub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𝟏𝟎𝟎</m:t>
                            </m:r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𝑷𝑬</m:t>
                            </m:r>
                          </m:oMath>
                        </m:oMathPara>
                      </a14:m>
                      <a:endParaRPr lang="zh-CN" altLang="en-US" sz="1200" b="1" dirty="0"/>
                    </a:p>
                  </p:txBody>
                </p:sp>
              </mc:Choice>
              <mc:Fallback xmlns="">
                <p:sp>
                  <p:nvSpPr>
                    <p:cNvPr id="29" name="文本框 28">
                      <a:extLst>
                        <a:ext uri="{FF2B5EF4-FFF2-40B4-BE49-F238E27FC236}">
                          <a16:creationId xmlns:a16="http://schemas.microsoft.com/office/drawing/2014/main" id="{44719C65-F4DA-4840-8F80-4F502982798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34390" y="2998428"/>
                      <a:ext cx="1766637" cy="25702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49C47C5-1B00-4A0D-89A3-A6E487F60747}"/>
                  </a:ext>
                </a:extLst>
              </p:cNvPr>
              <p:cNvSpPr txBox="1"/>
              <p:nvPr/>
            </p:nvSpPr>
            <p:spPr>
              <a:xfrm>
                <a:off x="4340584" y="1520563"/>
                <a:ext cx="3057931" cy="299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b="1" dirty="0">
                    <a:solidFill>
                      <a:srgbClr val="FF0000"/>
                    </a:solidFill>
                  </a:rPr>
                  <a:t>1</a:t>
                </a:r>
                <a:r>
                  <a:rPr lang="en-US" altLang="zh-CN" sz="1500" b="1" baseline="30000" dirty="0">
                    <a:solidFill>
                      <a:srgbClr val="FF0000"/>
                    </a:solidFill>
                  </a:rPr>
                  <a:t>st</a:t>
                </a:r>
                <a:r>
                  <a:rPr lang="en-US" altLang="zh-CN" sz="1500" b="1" dirty="0">
                    <a:solidFill>
                      <a:srgbClr val="FF0000"/>
                    </a:solidFill>
                  </a:rPr>
                  <a:t> method: From DM data</a:t>
                </a:r>
                <a:endParaRPr lang="zh-CN" altLang="en-US" sz="15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93DFF6D-1E74-454A-B684-5599BB9C408A}"/>
                </a:ext>
              </a:extLst>
            </p:cNvPr>
            <p:cNvGrpSpPr/>
            <p:nvPr/>
          </p:nvGrpSpPr>
          <p:grpSpPr>
            <a:xfrm>
              <a:off x="4279205" y="2160119"/>
              <a:ext cx="7149841" cy="1156382"/>
              <a:chOff x="4279205" y="2160119"/>
              <a:chExt cx="7149841" cy="1156382"/>
            </a:xfrm>
          </p:grpSpPr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22F9B064-3ECF-49E7-9B5D-A4E7BDC1FBB2}"/>
                  </a:ext>
                </a:extLst>
              </p:cNvPr>
              <p:cNvGrpSpPr/>
              <p:nvPr/>
            </p:nvGrpSpPr>
            <p:grpSpPr>
              <a:xfrm>
                <a:off x="6370639" y="2160119"/>
                <a:ext cx="5058407" cy="1119531"/>
                <a:chOff x="6522013" y="3436315"/>
                <a:chExt cx="5058407" cy="1119531"/>
              </a:xfrm>
            </p:grpSpPr>
            <p:grpSp>
              <p:nvGrpSpPr>
                <p:cNvPr id="49" name="组合 48">
                  <a:extLst>
                    <a:ext uri="{FF2B5EF4-FFF2-40B4-BE49-F238E27FC236}">
                      <a16:creationId xmlns:a16="http://schemas.microsoft.com/office/drawing/2014/main" id="{0C66ABFD-FACF-462A-9ACD-B1473B0F04BA}"/>
                    </a:ext>
                  </a:extLst>
                </p:cNvPr>
                <p:cNvGrpSpPr/>
                <p:nvPr/>
              </p:nvGrpSpPr>
              <p:grpSpPr>
                <a:xfrm>
                  <a:off x="6522013" y="3436315"/>
                  <a:ext cx="5058407" cy="1011913"/>
                  <a:chOff x="6522013" y="3446426"/>
                  <a:chExt cx="5058407" cy="1011913"/>
                </a:xfrm>
              </p:grpSpPr>
              <p:sp>
                <p:nvSpPr>
                  <p:cNvPr id="53" name="流程图: 接点 52">
                    <a:extLst>
                      <a:ext uri="{FF2B5EF4-FFF2-40B4-BE49-F238E27FC236}">
                        <a16:creationId xmlns:a16="http://schemas.microsoft.com/office/drawing/2014/main" id="{33EC8309-4826-4C18-A74D-769A8D7C09E3}"/>
                      </a:ext>
                    </a:extLst>
                  </p:cNvPr>
                  <p:cNvSpPr/>
                  <p:nvPr/>
                </p:nvSpPr>
                <p:spPr>
                  <a:xfrm>
                    <a:off x="10768508" y="3665658"/>
                    <a:ext cx="71713" cy="80682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100"/>
                  </a:p>
                </p:txBody>
              </p:sp>
              <p:grpSp>
                <p:nvGrpSpPr>
                  <p:cNvPr id="54" name="组合 53">
                    <a:extLst>
                      <a:ext uri="{FF2B5EF4-FFF2-40B4-BE49-F238E27FC236}">
                        <a16:creationId xmlns:a16="http://schemas.microsoft.com/office/drawing/2014/main" id="{FBB008E3-86B5-4F8A-90C1-0E717772CF4D}"/>
                      </a:ext>
                    </a:extLst>
                  </p:cNvPr>
                  <p:cNvGrpSpPr/>
                  <p:nvPr/>
                </p:nvGrpSpPr>
                <p:grpSpPr>
                  <a:xfrm>
                    <a:off x="6522013" y="3446426"/>
                    <a:ext cx="5058407" cy="1011913"/>
                    <a:chOff x="6507060" y="3436315"/>
                    <a:chExt cx="5058407" cy="1011913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5" name="文本框 54">
                          <a:extLst>
                            <a:ext uri="{FF2B5EF4-FFF2-40B4-BE49-F238E27FC236}">
                              <a16:creationId xmlns:a16="http://schemas.microsoft.com/office/drawing/2014/main" id="{C20288D8-4A49-4041-864C-78B8BDF6F33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507060" y="3436571"/>
                          <a:ext cx="648040" cy="25702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1" i="1" dirty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zh-CN" altLang="en-US" sz="1200" b="1" i="1"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oMath>
                            </m:oMathPara>
                          </a14:m>
                          <a:endParaRPr lang="zh-CN" altLang="en-US" sz="12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55" name="文本框 54">
                          <a:extLst>
                            <a:ext uri="{FF2B5EF4-FFF2-40B4-BE49-F238E27FC236}">
                              <a16:creationId xmlns:a16="http://schemas.microsoft.com/office/drawing/2014/main" id="{C20288D8-4A49-4041-864C-78B8BDF6F33F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507060" y="3436571"/>
                          <a:ext cx="648040" cy="257022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grpSp>
                  <p:nvGrpSpPr>
                    <p:cNvPr id="56" name="组合 55">
                      <a:extLst>
                        <a:ext uri="{FF2B5EF4-FFF2-40B4-BE49-F238E27FC236}">
                          <a16:creationId xmlns:a16="http://schemas.microsoft.com/office/drawing/2014/main" id="{7297413D-385B-4ECA-B815-124EDE4590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22850" y="3436315"/>
                      <a:ext cx="4842617" cy="1011913"/>
                      <a:chOff x="6722850" y="3436315"/>
                      <a:chExt cx="4842617" cy="1011913"/>
                    </a:xfrm>
                  </p:grpSpPr>
                  <p:grpSp>
                    <p:nvGrpSpPr>
                      <p:cNvPr id="57" name="组合 56">
                        <a:extLst>
                          <a:ext uri="{FF2B5EF4-FFF2-40B4-BE49-F238E27FC236}">
                            <a16:creationId xmlns:a16="http://schemas.microsoft.com/office/drawing/2014/main" id="{C3069852-CB7E-4688-B915-7D1FB2979F5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722850" y="3436315"/>
                        <a:ext cx="4089412" cy="1011913"/>
                        <a:chOff x="6722850" y="3436315"/>
                        <a:chExt cx="4089412" cy="1011913"/>
                      </a:xfrm>
                    </p:grpSpPr>
                    <p:grpSp>
                      <p:nvGrpSpPr>
                        <p:cNvPr id="59" name="组合 58">
                          <a:extLst>
                            <a:ext uri="{FF2B5EF4-FFF2-40B4-BE49-F238E27FC236}">
                              <a16:creationId xmlns:a16="http://schemas.microsoft.com/office/drawing/2014/main" id="{4E3A0AC6-BFD2-4650-A3F3-5CFC0335B06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722850" y="3436315"/>
                          <a:ext cx="4089412" cy="897982"/>
                          <a:chOff x="6557505" y="1520178"/>
                          <a:chExt cx="4089412" cy="897982"/>
                        </a:xfrm>
                      </p:grpSpPr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61" name="文本框 60">
                                <a:extLst>
                                  <a:ext uri="{FF2B5EF4-FFF2-40B4-BE49-F238E27FC236}">
                                    <a16:creationId xmlns:a16="http://schemas.microsoft.com/office/drawing/2014/main" id="{ED0ADDEF-496E-4C56-B7A5-097C728E67C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7983429" y="1520178"/>
                                <a:ext cx="891697" cy="25702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US" altLang="zh-CN" sz="1200" b="1" i="1" dirty="0">
                                          <a:latin typeface="Cambria Math" panose="02040503050406030204" pitchFamily="18" charset="0"/>
                                        </a:rPr>
                                        <m:t>𝟒𝟗𝟎</m:t>
                                      </m:r>
                                      <m:r>
                                        <a:rPr lang="zh-CN" altLang="en-US" sz="1200" b="1" i="1"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  <m:r>
                                        <a:rPr lang="en-US" altLang="zh-CN" sz="1200" b="1" i="1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oMath>
                                  </m:oMathPara>
                                </a14:m>
                                <a:endParaRPr lang="zh-CN" altLang="en-US" sz="1200" b="1" dirty="0"/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61" name="文本框 60">
                                <a:extLst>
                                  <a:ext uri="{FF2B5EF4-FFF2-40B4-BE49-F238E27FC236}">
                                    <a16:creationId xmlns:a16="http://schemas.microsoft.com/office/drawing/2014/main" id="{ED0ADDEF-496E-4C56-B7A5-097C728E67C1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7983429" y="1520178"/>
                                <a:ext cx="891697" cy="257022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1"/>
                                <a:stretch>
                                  <a:fillRect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zh-CN" altLang="en-US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62" name="文本框 61">
                                <a:extLst>
                                  <a:ext uri="{FF2B5EF4-FFF2-40B4-BE49-F238E27FC236}">
                                    <a16:creationId xmlns:a16="http://schemas.microsoft.com/office/drawing/2014/main" id="{9DD92894-1380-4355-895E-41CCE6039604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8723214" y="1525478"/>
                                <a:ext cx="891697" cy="25702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US" altLang="zh-CN" sz="1200" b="1" i="1" dirty="0">
                                          <a:latin typeface="Cambria Math" panose="02040503050406030204" pitchFamily="18" charset="0"/>
                                        </a:rPr>
                                        <m:t>𝟓𝟏𝟎</m:t>
                                      </m:r>
                                      <m:r>
                                        <a:rPr lang="zh-CN" altLang="en-US" sz="1200" b="1" i="1"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  <m:r>
                                        <a:rPr lang="en-US" altLang="zh-CN" sz="1200" b="1" i="1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oMath>
                                  </m:oMathPara>
                                </a14:m>
                                <a:endParaRPr lang="zh-CN" altLang="en-US" sz="1200" b="1" dirty="0"/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62" name="文本框 61">
                                <a:extLst>
                                  <a:ext uri="{FF2B5EF4-FFF2-40B4-BE49-F238E27FC236}">
                                    <a16:creationId xmlns:a16="http://schemas.microsoft.com/office/drawing/2014/main" id="{9DD92894-1380-4355-895E-41CCE6039604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8723214" y="1525478"/>
                                <a:ext cx="891697" cy="257022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2"/>
                                <a:stretch>
                                  <a:fillRect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zh-CN" altLang="en-US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  <p:grpSp>
                        <p:nvGrpSpPr>
                          <p:cNvPr id="63" name="组合 62">
                            <a:extLst>
                              <a:ext uri="{FF2B5EF4-FFF2-40B4-BE49-F238E27FC236}">
                                <a16:creationId xmlns:a16="http://schemas.microsoft.com/office/drawing/2014/main" id="{F823A65E-CE98-4557-8308-4A251EE47FC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557505" y="1742797"/>
                            <a:ext cx="4089412" cy="675363"/>
                            <a:chOff x="6559045" y="1738263"/>
                            <a:chExt cx="4089412" cy="675363"/>
                          </a:xfrm>
                        </p:grpSpPr>
                        <p:grpSp>
                          <p:nvGrpSpPr>
                            <p:cNvPr id="64" name="组合 63">
                              <a:extLst>
                                <a:ext uri="{FF2B5EF4-FFF2-40B4-BE49-F238E27FC236}">
                                  <a16:creationId xmlns:a16="http://schemas.microsoft.com/office/drawing/2014/main" id="{FEECEA28-C3D2-4C03-8FF7-B35E660B5F1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572742" y="1738263"/>
                              <a:ext cx="4075715" cy="675363"/>
                              <a:chOff x="2321858" y="949369"/>
                              <a:chExt cx="4075715" cy="675363"/>
                            </a:xfrm>
                          </p:grpSpPr>
                          <p:cxnSp>
                            <p:nvCxnSpPr>
                              <p:cNvPr id="67" name="直接连接符 66">
                                <a:extLst>
                                  <a:ext uri="{FF2B5EF4-FFF2-40B4-BE49-F238E27FC236}">
                                    <a16:creationId xmlns:a16="http://schemas.microsoft.com/office/drawing/2014/main" id="{96DA333A-9008-47A1-8BA7-C3178DEF9EC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2321858" y="989710"/>
                                <a:ext cx="4075715" cy="0"/>
                              </a:xfrm>
                              <a:prstGeom prst="line">
                                <a:avLst/>
                              </a:prstGeom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68" name="流程图: 接点 67">
                                <a:extLst>
                                  <a:ext uri="{FF2B5EF4-FFF2-40B4-BE49-F238E27FC236}">
                                    <a16:creationId xmlns:a16="http://schemas.microsoft.com/office/drawing/2014/main" id="{080453C6-2E30-47B1-9637-486912B628C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563027" y="949369"/>
                                <a:ext cx="71713" cy="80682"/>
                              </a:xfrm>
                              <a:prstGeom prst="flowChartConnector">
                                <a:avLst/>
                              </a:prstGeom>
                              <a:solidFill>
                                <a:schemeClr val="tx1"/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zh-CN" altLang="en-US" sz="2100"/>
                              </a:p>
                            </p:txBody>
                          </p:sp>
                          <p:sp>
                            <p:nvSpPr>
                              <p:cNvPr id="69" name="流程图: 接点 68">
                                <a:extLst>
                                  <a:ext uri="{FF2B5EF4-FFF2-40B4-BE49-F238E27FC236}">
                                    <a16:creationId xmlns:a16="http://schemas.microsoft.com/office/drawing/2014/main" id="{90EF4578-13D6-450D-8685-01020F3AF9B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177571" y="949369"/>
                                <a:ext cx="71713" cy="80682"/>
                              </a:xfrm>
                              <a:prstGeom prst="flowChartConnector">
                                <a:avLst/>
                              </a:prstGeom>
                              <a:solidFill>
                                <a:schemeClr val="tx1"/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zh-CN" altLang="en-US" sz="2100"/>
                              </a:p>
                            </p:txBody>
                          </p:sp>
                          <p:sp>
                            <p:nvSpPr>
                              <p:cNvPr id="70" name="任意多边形: 形状 69">
                                <a:extLst>
                                  <a:ext uri="{FF2B5EF4-FFF2-40B4-BE49-F238E27FC236}">
                                    <a16:creationId xmlns:a16="http://schemas.microsoft.com/office/drawing/2014/main" id="{BBE65DD1-5870-4DB7-BACB-B1F83080D4A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365816" y="986117"/>
                                <a:ext cx="45719" cy="638615"/>
                              </a:xfrm>
                              <a:custGeom>
                                <a:avLst/>
                                <a:gdLst>
                                  <a:gd name="connsiteX0" fmla="*/ 0 w 143435"/>
                                  <a:gd name="connsiteY0" fmla="*/ 0 h 502047"/>
                                  <a:gd name="connsiteX1" fmla="*/ 53788 w 143435"/>
                                  <a:gd name="connsiteY1" fmla="*/ 134470 h 502047"/>
                                  <a:gd name="connsiteX2" fmla="*/ 80682 w 143435"/>
                                  <a:gd name="connsiteY2" fmla="*/ 502023 h 502047"/>
                                  <a:gd name="connsiteX3" fmla="*/ 107576 w 143435"/>
                                  <a:gd name="connsiteY3" fmla="*/ 152400 h 502047"/>
                                  <a:gd name="connsiteX4" fmla="*/ 143435 w 143435"/>
                                  <a:gd name="connsiteY4" fmla="*/ 0 h 502047"/>
                                  <a:gd name="connsiteX5" fmla="*/ 143435 w 143435"/>
                                  <a:gd name="connsiteY5" fmla="*/ 0 h 50204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143435" h="502047">
                                    <a:moveTo>
                                      <a:pt x="0" y="0"/>
                                    </a:moveTo>
                                    <a:cubicBezTo>
                                      <a:pt x="20170" y="25400"/>
                                      <a:pt x="40341" y="50800"/>
                                      <a:pt x="53788" y="134470"/>
                                    </a:cubicBezTo>
                                    <a:cubicBezTo>
                                      <a:pt x="67235" y="218140"/>
                                      <a:pt x="71717" y="499035"/>
                                      <a:pt x="80682" y="502023"/>
                                    </a:cubicBezTo>
                                    <a:cubicBezTo>
                                      <a:pt x="89647" y="505011"/>
                                      <a:pt x="97117" y="236070"/>
                                      <a:pt x="107576" y="152400"/>
                                    </a:cubicBezTo>
                                    <a:cubicBezTo>
                                      <a:pt x="118035" y="68730"/>
                                      <a:pt x="143435" y="0"/>
                                      <a:pt x="143435" y="0"/>
                                    </a:cubicBezTo>
                                    <a:lnTo>
                                      <a:pt x="143435" y="0"/>
                                    </a:lnTo>
                                  </a:path>
                                </a:pathLst>
                              </a:custGeom>
                              <a:solidFill>
                                <a:schemeClr val="tx1"/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zh-CN" altLang="en-US" sz="2100" dirty="0"/>
                              </a:p>
                            </p:txBody>
                          </p:sp>
                        </p:grpSp>
                        <p:sp>
                          <p:nvSpPr>
                            <p:cNvPr id="65" name="流程图: 接点 64">
                              <a:extLst>
                                <a:ext uri="{FF2B5EF4-FFF2-40B4-BE49-F238E27FC236}">
                                  <a16:creationId xmlns:a16="http://schemas.microsoft.com/office/drawing/2014/main" id="{6C190475-D8F0-453E-83D5-91BF95A4DBE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59045" y="1738263"/>
                              <a:ext cx="71713" cy="80682"/>
                            </a:xfrm>
                            <a:prstGeom prst="flowChartConnector">
                              <a:avLst/>
                            </a:prstGeom>
                            <a:solidFill>
                              <a:schemeClr val="tx1"/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zh-CN" altLang="en-US" sz="2100"/>
                            </a:p>
                          </p:txBody>
                        </p:sp>
                        <p:sp>
                          <p:nvSpPr>
                            <p:cNvPr id="66" name="任意多边形: 形状 65">
                              <a:extLst>
                                <a:ext uri="{FF2B5EF4-FFF2-40B4-BE49-F238E27FC236}">
                                  <a16:creationId xmlns:a16="http://schemas.microsoft.com/office/drawing/2014/main" id="{BC6C2296-6ED3-494A-ADFD-D1B5069207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603186" y="1785328"/>
                              <a:ext cx="45719" cy="346039"/>
                            </a:xfrm>
                            <a:custGeom>
                              <a:avLst/>
                              <a:gdLst>
                                <a:gd name="connsiteX0" fmla="*/ 0 w 143435"/>
                                <a:gd name="connsiteY0" fmla="*/ 0 h 502047"/>
                                <a:gd name="connsiteX1" fmla="*/ 53788 w 143435"/>
                                <a:gd name="connsiteY1" fmla="*/ 134470 h 502047"/>
                                <a:gd name="connsiteX2" fmla="*/ 80682 w 143435"/>
                                <a:gd name="connsiteY2" fmla="*/ 502023 h 502047"/>
                                <a:gd name="connsiteX3" fmla="*/ 107576 w 143435"/>
                                <a:gd name="connsiteY3" fmla="*/ 152400 h 502047"/>
                                <a:gd name="connsiteX4" fmla="*/ 143435 w 143435"/>
                                <a:gd name="connsiteY4" fmla="*/ 0 h 502047"/>
                                <a:gd name="connsiteX5" fmla="*/ 143435 w 143435"/>
                                <a:gd name="connsiteY5" fmla="*/ 0 h 502047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143435" h="502047">
                                  <a:moveTo>
                                    <a:pt x="0" y="0"/>
                                  </a:moveTo>
                                  <a:cubicBezTo>
                                    <a:pt x="20170" y="25400"/>
                                    <a:pt x="40341" y="50800"/>
                                    <a:pt x="53788" y="134470"/>
                                  </a:cubicBezTo>
                                  <a:cubicBezTo>
                                    <a:pt x="67235" y="218140"/>
                                    <a:pt x="71717" y="499035"/>
                                    <a:pt x="80682" y="502023"/>
                                  </a:cubicBezTo>
                                  <a:cubicBezTo>
                                    <a:pt x="89647" y="505011"/>
                                    <a:pt x="97117" y="236070"/>
                                    <a:pt x="107576" y="152400"/>
                                  </a:cubicBezTo>
                                  <a:cubicBezTo>
                                    <a:pt x="118035" y="68730"/>
                                    <a:pt x="143435" y="0"/>
                                    <a:pt x="143435" y="0"/>
                                  </a:cubicBezTo>
                                  <a:lnTo>
                                    <a:pt x="143435" y="0"/>
                                  </a:lnTo>
                                </a:path>
                              </a:pathLst>
                            </a:custGeom>
                            <a:solidFill>
                              <a:srgbClr val="FF0000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zh-CN" altLang="en-US" sz="2100" dirty="0"/>
                            </a:p>
                          </p:txBody>
                        </p:sp>
                      </p:grpSp>
                    </p:grpSp>
                    <p:sp>
                      <p:nvSpPr>
                        <p:cNvPr id="60" name="任意多边形: 形状 59">
                          <a:extLst>
                            <a:ext uri="{FF2B5EF4-FFF2-40B4-BE49-F238E27FC236}">
                              <a16:creationId xmlns:a16="http://schemas.microsoft.com/office/drawing/2014/main" id="{4DC306B1-BBBD-4D48-8B28-1D38D46E59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84137" y="3698182"/>
                          <a:ext cx="342025" cy="750046"/>
                        </a:xfrm>
                        <a:custGeom>
                          <a:avLst/>
                          <a:gdLst>
                            <a:gd name="connsiteX0" fmla="*/ 0 w 143435"/>
                            <a:gd name="connsiteY0" fmla="*/ 0 h 502047"/>
                            <a:gd name="connsiteX1" fmla="*/ 53788 w 143435"/>
                            <a:gd name="connsiteY1" fmla="*/ 134470 h 502047"/>
                            <a:gd name="connsiteX2" fmla="*/ 80682 w 143435"/>
                            <a:gd name="connsiteY2" fmla="*/ 502023 h 502047"/>
                            <a:gd name="connsiteX3" fmla="*/ 107576 w 143435"/>
                            <a:gd name="connsiteY3" fmla="*/ 152400 h 502047"/>
                            <a:gd name="connsiteX4" fmla="*/ 143435 w 143435"/>
                            <a:gd name="connsiteY4" fmla="*/ 0 h 502047"/>
                            <a:gd name="connsiteX5" fmla="*/ 143435 w 143435"/>
                            <a:gd name="connsiteY5" fmla="*/ 0 h 50204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43435" h="502047">
                              <a:moveTo>
                                <a:pt x="0" y="0"/>
                              </a:moveTo>
                              <a:cubicBezTo>
                                <a:pt x="20170" y="25400"/>
                                <a:pt x="40341" y="50800"/>
                                <a:pt x="53788" y="134470"/>
                              </a:cubicBezTo>
                              <a:cubicBezTo>
                                <a:pt x="67235" y="218140"/>
                                <a:pt x="71717" y="499035"/>
                                <a:pt x="80682" y="502023"/>
                              </a:cubicBezTo>
                              <a:cubicBezTo>
                                <a:pt x="89647" y="505011"/>
                                <a:pt x="97117" y="236070"/>
                                <a:pt x="107576" y="152400"/>
                              </a:cubicBezTo>
                              <a:cubicBezTo>
                                <a:pt x="118035" y="68730"/>
                                <a:pt x="143435" y="0"/>
                                <a:pt x="143435" y="0"/>
                              </a:cubicBezTo>
                              <a:lnTo>
                                <a:pt x="143435" y="0"/>
                              </a:lnTo>
                            </a:path>
                          </a:pathLst>
                        </a:custGeom>
                        <a:solidFill>
                          <a:schemeClr val="tx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 sz="2100" dirty="0"/>
                        </a:p>
                      </p:txBody>
                    </p:sp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58" name="文本框 57">
                            <a:extLst>
                              <a:ext uri="{FF2B5EF4-FFF2-40B4-BE49-F238E27FC236}">
                                <a16:creationId xmlns:a16="http://schemas.microsoft.com/office/drawing/2014/main" id="{C0012113-6776-4DB5-8439-63BEB9C8A00A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0551942" y="3444389"/>
                            <a:ext cx="1013525" cy="25702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altLang="zh-CN" sz="1200" b="1" i="1" dirty="0">
                                      <a:latin typeface="Cambria Math" panose="02040503050406030204" pitchFamily="18" charset="0"/>
                                    </a:rPr>
                                    <m:t>𝟏𝟎𝟎𝟎</m:t>
                                  </m:r>
                                  <m:r>
                                    <a:rPr lang="zh-CN" altLang="en-US" sz="1200" b="1" i="1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oMath>
                              </m:oMathPara>
                            </a14:m>
                            <a:endParaRPr lang="zh-CN" altLang="en-US" sz="1200" b="1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58" name="文本框 57">
                            <a:extLst>
                              <a:ext uri="{FF2B5EF4-FFF2-40B4-BE49-F238E27FC236}">
                                <a16:creationId xmlns:a16="http://schemas.microsoft.com/office/drawing/2014/main" id="{C0012113-6776-4DB5-8439-63BEB9C8A00A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0551942" y="3444389"/>
                            <a:ext cx="1013525" cy="257022"/>
                          </a:xfrm>
                          <a:prstGeom prst="rect">
                            <a:avLst/>
                          </a:prstGeom>
                          <a:blipFill>
                            <a:blip r:embed="rId8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zh-CN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C6F89D5E-0CBE-4753-9E60-09CFB49396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56189" y="4298824"/>
                      <a:ext cx="1766637" cy="25702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sub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𝒎𝒂𝒙</m:t>
                                </m:r>
                              </m:sub>
                            </m:sSub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𝟏𝟎𝟎</m:t>
                            </m:r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𝑷𝑬</m:t>
                            </m:r>
                          </m:oMath>
                        </m:oMathPara>
                      </a14:m>
                      <a:endParaRPr lang="zh-CN" altLang="en-US" sz="1200" b="1" dirty="0"/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C6F89D5E-0CBE-4753-9E60-09CFB493968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56189" y="4298824"/>
                      <a:ext cx="1766637" cy="25702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文本框 50">
                      <a:extLst>
                        <a:ext uri="{FF2B5EF4-FFF2-40B4-BE49-F238E27FC236}">
                          <a16:creationId xmlns:a16="http://schemas.microsoft.com/office/drawing/2014/main" id="{43A6C60F-59C6-4A36-A6B3-026A60BB7F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54422" y="4027559"/>
                      <a:ext cx="1691832" cy="25702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sub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𝒂𝒄𝒄</m:t>
                                </m:r>
                              </m:sub>
                            </m:sSub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𝟏𝟎𝟎</m:t>
                            </m:r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𝑷𝑬</m:t>
                            </m:r>
                          </m:oMath>
                        </m:oMathPara>
                      </a14:m>
                      <a:endParaRPr lang="zh-CN" altLang="en-US" sz="1200" b="1" dirty="0"/>
                    </a:p>
                  </p:txBody>
                </p:sp>
              </mc:Choice>
              <mc:Fallback xmlns="">
                <p:sp>
                  <p:nvSpPr>
                    <p:cNvPr id="51" name="文本框 50">
                      <a:extLst>
                        <a:ext uri="{FF2B5EF4-FFF2-40B4-BE49-F238E27FC236}">
                          <a16:creationId xmlns:a16="http://schemas.microsoft.com/office/drawing/2014/main" id="{43A6C60F-59C6-4A36-A6B3-026A60BB7FA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54422" y="4027559"/>
                      <a:ext cx="1691832" cy="25702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文本框 51">
                      <a:extLst>
                        <a:ext uri="{FF2B5EF4-FFF2-40B4-BE49-F238E27FC236}">
                          <a16:creationId xmlns:a16="http://schemas.microsoft.com/office/drawing/2014/main" id="{355A2FBD-3418-496C-B142-B2567039670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31683" y="4297895"/>
                      <a:ext cx="2010293" cy="25702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  <m:sub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𝒎𝒂𝒙</m:t>
                                </m:r>
                              </m:sub>
                            </m:sSub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𝟏𝟎𝟎𝟎𝟎</m:t>
                            </m:r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𝑷𝑬</m:t>
                            </m:r>
                          </m:oMath>
                        </m:oMathPara>
                      </a14:m>
                      <a:endParaRPr lang="zh-CN" altLang="en-US" sz="1200" b="1" dirty="0"/>
                    </a:p>
                  </p:txBody>
                </p:sp>
              </mc:Choice>
              <mc:Fallback xmlns="">
                <p:sp>
                  <p:nvSpPr>
                    <p:cNvPr id="52" name="文本框 51">
                      <a:extLst>
                        <a:ext uri="{FF2B5EF4-FFF2-40B4-BE49-F238E27FC236}">
                          <a16:creationId xmlns:a16="http://schemas.microsoft.com/office/drawing/2014/main" id="{355A2FBD-3418-496C-B142-B2567039670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31683" y="4297895"/>
                      <a:ext cx="2010293" cy="25702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14C5F343-4F56-4798-855D-A810A28260EB}"/>
                  </a:ext>
                </a:extLst>
              </p:cNvPr>
              <p:cNvSpPr txBox="1"/>
              <p:nvPr/>
            </p:nvSpPr>
            <p:spPr>
              <a:xfrm>
                <a:off x="4279205" y="3016643"/>
                <a:ext cx="3115383" cy="299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b="1" dirty="0">
                    <a:solidFill>
                      <a:srgbClr val="FF0000"/>
                    </a:solidFill>
                  </a:rPr>
                  <a:t>2</a:t>
                </a:r>
                <a:r>
                  <a:rPr lang="en-US" altLang="zh-CN" sz="1500" b="1" baseline="30000" dirty="0">
                    <a:solidFill>
                      <a:srgbClr val="FF0000"/>
                    </a:solidFill>
                  </a:rPr>
                  <a:t>nd</a:t>
                </a:r>
                <a:r>
                  <a:rPr lang="en-US" altLang="zh-CN" sz="1500" b="1" dirty="0">
                    <a:solidFill>
                      <a:srgbClr val="FF0000"/>
                    </a:solidFill>
                  </a:rPr>
                  <a:t> method: From DM data</a:t>
                </a:r>
                <a:endParaRPr lang="zh-CN" altLang="en-US" sz="15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E2C5E02A-C3F6-4AA9-8DB1-AAA0D3902B7A}"/>
                </a:ext>
              </a:extLst>
            </p:cNvPr>
            <p:cNvGrpSpPr/>
            <p:nvPr/>
          </p:nvGrpSpPr>
          <p:grpSpPr>
            <a:xfrm>
              <a:off x="4251982" y="3493592"/>
              <a:ext cx="7220761" cy="968563"/>
              <a:chOff x="4215405" y="3863053"/>
              <a:chExt cx="7220761" cy="968563"/>
            </a:xfrm>
          </p:grpSpPr>
          <p:grpSp>
            <p:nvGrpSpPr>
              <p:cNvPr id="72" name="组合 71">
                <a:extLst>
                  <a:ext uri="{FF2B5EF4-FFF2-40B4-BE49-F238E27FC236}">
                    <a16:creationId xmlns:a16="http://schemas.microsoft.com/office/drawing/2014/main" id="{38C0D82B-596D-4597-ADD9-4D1E0960D9E9}"/>
                  </a:ext>
                </a:extLst>
              </p:cNvPr>
              <p:cNvGrpSpPr/>
              <p:nvPr/>
            </p:nvGrpSpPr>
            <p:grpSpPr>
              <a:xfrm>
                <a:off x="6377759" y="3863053"/>
                <a:ext cx="5058407" cy="741316"/>
                <a:chOff x="6566262" y="5036478"/>
                <a:chExt cx="5058407" cy="741316"/>
              </a:xfrm>
            </p:grpSpPr>
            <p:grpSp>
              <p:nvGrpSpPr>
                <p:cNvPr id="74" name="组合 73">
                  <a:extLst>
                    <a:ext uri="{FF2B5EF4-FFF2-40B4-BE49-F238E27FC236}">
                      <a16:creationId xmlns:a16="http://schemas.microsoft.com/office/drawing/2014/main" id="{C35FEA3E-B6CD-4E55-B3E0-11A0C09D399C}"/>
                    </a:ext>
                  </a:extLst>
                </p:cNvPr>
                <p:cNvGrpSpPr/>
                <p:nvPr/>
              </p:nvGrpSpPr>
              <p:grpSpPr>
                <a:xfrm>
                  <a:off x="6566262" y="5036478"/>
                  <a:ext cx="5058407" cy="639044"/>
                  <a:chOff x="6522013" y="3423105"/>
                  <a:chExt cx="5058407" cy="639044"/>
                </a:xfrm>
              </p:grpSpPr>
              <p:sp>
                <p:nvSpPr>
                  <p:cNvPr id="76" name="流程图: 接点 75">
                    <a:extLst>
                      <a:ext uri="{FF2B5EF4-FFF2-40B4-BE49-F238E27FC236}">
                        <a16:creationId xmlns:a16="http://schemas.microsoft.com/office/drawing/2014/main" id="{DD5ACC5A-1978-49CD-A1CD-105926D60C8F}"/>
                      </a:ext>
                    </a:extLst>
                  </p:cNvPr>
                  <p:cNvSpPr/>
                  <p:nvPr/>
                </p:nvSpPr>
                <p:spPr>
                  <a:xfrm>
                    <a:off x="10768508" y="3665658"/>
                    <a:ext cx="71713" cy="80682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100"/>
                  </a:p>
                </p:txBody>
              </p:sp>
              <p:grpSp>
                <p:nvGrpSpPr>
                  <p:cNvPr id="77" name="组合 76">
                    <a:extLst>
                      <a:ext uri="{FF2B5EF4-FFF2-40B4-BE49-F238E27FC236}">
                        <a16:creationId xmlns:a16="http://schemas.microsoft.com/office/drawing/2014/main" id="{51AF4E09-44E1-4F29-AA2E-CDF9B017EE4E}"/>
                      </a:ext>
                    </a:extLst>
                  </p:cNvPr>
                  <p:cNvGrpSpPr/>
                  <p:nvPr/>
                </p:nvGrpSpPr>
                <p:grpSpPr>
                  <a:xfrm>
                    <a:off x="6522013" y="3423105"/>
                    <a:ext cx="5058407" cy="639044"/>
                    <a:chOff x="6507060" y="3412994"/>
                    <a:chExt cx="5058407" cy="639044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8" name="文本框 77">
                          <a:extLst>
                            <a:ext uri="{FF2B5EF4-FFF2-40B4-BE49-F238E27FC236}">
                              <a16:creationId xmlns:a16="http://schemas.microsoft.com/office/drawing/2014/main" id="{615348D3-CC3C-42FB-B402-0B5342C0D97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507060" y="3436571"/>
                          <a:ext cx="648040" cy="25702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1" i="1" dirty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zh-CN" altLang="en-US" sz="1200" b="1" i="1"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oMath>
                            </m:oMathPara>
                          </a14:m>
                          <a:endParaRPr lang="zh-CN" altLang="en-US" sz="12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78" name="文本框 77">
                          <a:extLst>
                            <a:ext uri="{FF2B5EF4-FFF2-40B4-BE49-F238E27FC236}">
                              <a16:creationId xmlns:a16="http://schemas.microsoft.com/office/drawing/2014/main" id="{615348D3-CC3C-42FB-B402-0B5342C0D978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507060" y="3436571"/>
                          <a:ext cx="648040" cy="257022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grpSp>
                  <p:nvGrpSpPr>
                    <p:cNvPr id="79" name="组合 78">
                      <a:extLst>
                        <a:ext uri="{FF2B5EF4-FFF2-40B4-BE49-F238E27FC236}">
                          <a16:creationId xmlns:a16="http://schemas.microsoft.com/office/drawing/2014/main" id="{31ABA60E-C44D-4DD5-8B23-C12FB46EBA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22850" y="3412994"/>
                      <a:ext cx="4842617" cy="639044"/>
                      <a:chOff x="6722850" y="3412994"/>
                      <a:chExt cx="4842617" cy="639044"/>
                    </a:xfrm>
                  </p:grpSpPr>
                  <p:grpSp>
                    <p:nvGrpSpPr>
                      <p:cNvPr id="80" name="组合 79">
                        <a:extLst>
                          <a:ext uri="{FF2B5EF4-FFF2-40B4-BE49-F238E27FC236}">
                            <a16:creationId xmlns:a16="http://schemas.microsoft.com/office/drawing/2014/main" id="{5E1771C1-EA82-462F-83C5-47C0F6405E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722850" y="3412994"/>
                        <a:ext cx="4089412" cy="639044"/>
                        <a:chOff x="6557505" y="1496857"/>
                        <a:chExt cx="4089412" cy="639044"/>
                      </a:xfrm>
                    </p:grpSpPr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82" name="文本框 81">
                              <a:extLst>
                                <a:ext uri="{FF2B5EF4-FFF2-40B4-BE49-F238E27FC236}">
                                  <a16:creationId xmlns:a16="http://schemas.microsoft.com/office/drawing/2014/main" id="{899B5169-B327-4A31-AFF0-473E286440F5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8483806" y="1496857"/>
                              <a:ext cx="827577" cy="25702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altLang="zh-CN" sz="1200" b="1" dirty="0"/>
                                <a:t>5</a:t>
                              </a:r>
                              <a14:m>
                                <m:oMath xmlns:m="http://schemas.openxmlformats.org/officeDocument/2006/math">
                                  <m:r>
                                    <a:rPr lang="en-US" altLang="zh-CN" sz="1200" b="1" i="1" dirty="0">
                                      <a:latin typeface="Cambria Math" panose="02040503050406030204" pitchFamily="18" charset="0"/>
                                    </a:rPr>
                                    <m:t>𝟎𝟎</m:t>
                                  </m:r>
                                  <m:r>
                                    <a:rPr lang="zh-CN" altLang="en-US" sz="1200" b="1" i="1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oMath>
                              </a14:m>
                              <a:endParaRPr lang="zh-CN" altLang="en-US" sz="1200" b="1" dirty="0"/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82" name="文本框 81">
                              <a:extLst>
                                <a:ext uri="{FF2B5EF4-FFF2-40B4-BE49-F238E27FC236}">
                                  <a16:creationId xmlns:a16="http://schemas.microsoft.com/office/drawing/2014/main" id="{899B5169-B327-4A31-AFF0-473E286440F5}"/>
                                </a:ext>
                              </a:extLst>
                            </p:cNvPr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8483806" y="1496857"/>
                              <a:ext cx="827577" cy="257022"/>
                            </a:xfrm>
                            <a:prstGeom prst="rect">
                              <a:avLst/>
                            </a:prstGeom>
                            <a:blipFill>
                              <a:blip r:embed="rId16"/>
                              <a:stretch>
                                <a:fillRect l="-980" b="-15217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zh-CN" alt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grpSp>
                      <p:nvGrpSpPr>
                        <p:cNvPr id="83" name="组合 82">
                          <a:extLst>
                            <a:ext uri="{FF2B5EF4-FFF2-40B4-BE49-F238E27FC236}">
                              <a16:creationId xmlns:a16="http://schemas.microsoft.com/office/drawing/2014/main" id="{644FBD7A-99A6-455E-8931-34A5F0A8211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557505" y="1742797"/>
                          <a:ext cx="4089412" cy="393104"/>
                          <a:chOff x="6559045" y="1738263"/>
                          <a:chExt cx="4089412" cy="393104"/>
                        </a:xfrm>
                      </p:grpSpPr>
                      <p:grpSp>
                        <p:nvGrpSpPr>
                          <p:cNvPr id="84" name="组合 83">
                            <a:extLst>
                              <a:ext uri="{FF2B5EF4-FFF2-40B4-BE49-F238E27FC236}">
                                <a16:creationId xmlns:a16="http://schemas.microsoft.com/office/drawing/2014/main" id="{4D89828B-F800-46AB-8EFF-C1B369C3A2B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572742" y="1738263"/>
                            <a:ext cx="4075715" cy="80682"/>
                            <a:chOff x="2321858" y="949369"/>
                            <a:chExt cx="4075715" cy="80682"/>
                          </a:xfrm>
                        </p:grpSpPr>
                        <p:cxnSp>
                          <p:nvCxnSpPr>
                            <p:cNvPr id="87" name="直接连接符 86">
                              <a:extLst>
                                <a:ext uri="{FF2B5EF4-FFF2-40B4-BE49-F238E27FC236}">
                                  <a16:creationId xmlns:a16="http://schemas.microsoft.com/office/drawing/2014/main" id="{98C204A3-AFB6-4D42-831E-06DD9E278B00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321858" y="989710"/>
                              <a:ext cx="4075715" cy="0"/>
                            </a:xfrm>
                            <a:prstGeom prst="line">
                              <a:avLst/>
                            </a:prstGeom>
                            <a:ln w="2857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88" name="流程图: 接点 87">
                              <a:extLst>
                                <a:ext uri="{FF2B5EF4-FFF2-40B4-BE49-F238E27FC236}">
                                  <a16:creationId xmlns:a16="http://schemas.microsoft.com/office/drawing/2014/main" id="{B003168C-AA90-4F30-A5B1-F063EEAE032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401662" y="949369"/>
                              <a:ext cx="71713" cy="80682"/>
                            </a:xfrm>
                            <a:prstGeom prst="flowChartConnector">
                              <a:avLst/>
                            </a:prstGeom>
                            <a:solidFill>
                              <a:schemeClr val="tx1"/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zh-CN" altLang="en-US" sz="2100"/>
                            </a:p>
                          </p:txBody>
                        </p:sp>
                      </p:grpSp>
                      <p:sp>
                        <p:nvSpPr>
                          <p:cNvPr id="85" name="流程图: 接点 84">
                            <a:extLst>
                              <a:ext uri="{FF2B5EF4-FFF2-40B4-BE49-F238E27FC236}">
                                <a16:creationId xmlns:a16="http://schemas.microsoft.com/office/drawing/2014/main" id="{F0077018-FD5A-44BF-8509-F220C5C48E6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559045" y="1738263"/>
                            <a:ext cx="71713" cy="80682"/>
                          </a:xfrm>
                          <a:prstGeom prst="flowChartConnector">
                            <a:avLst/>
                          </a:prstGeom>
                          <a:solidFill>
                            <a:schemeClr val="tx1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zh-CN" altLang="en-US" sz="2100"/>
                          </a:p>
                        </p:txBody>
                      </p:sp>
                      <p:sp>
                        <p:nvSpPr>
                          <p:cNvPr id="86" name="任意多边形: 形状 85">
                            <a:extLst>
                              <a:ext uri="{FF2B5EF4-FFF2-40B4-BE49-F238E27FC236}">
                                <a16:creationId xmlns:a16="http://schemas.microsoft.com/office/drawing/2014/main" id="{E963AFFC-8068-4211-8554-56F78F7F7B3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961775" y="1785328"/>
                            <a:ext cx="52208" cy="346039"/>
                          </a:xfrm>
                          <a:custGeom>
                            <a:avLst/>
                            <a:gdLst>
                              <a:gd name="connsiteX0" fmla="*/ 0 w 143435"/>
                              <a:gd name="connsiteY0" fmla="*/ 0 h 502047"/>
                              <a:gd name="connsiteX1" fmla="*/ 53788 w 143435"/>
                              <a:gd name="connsiteY1" fmla="*/ 134470 h 502047"/>
                              <a:gd name="connsiteX2" fmla="*/ 80682 w 143435"/>
                              <a:gd name="connsiteY2" fmla="*/ 502023 h 502047"/>
                              <a:gd name="connsiteX3" fmla="*/ 107576 w 143435"/>
                              <a:gd name="connsiteY3" fmla="*/ 152400 h 502047"/>
                              <a:gd name="connsiteX4" fmla="*/ 143435 w 143435"/>
                              <a:gd name="connsiteY4" fmla="*/ 0 h 502047"/>
                              <a:gd name="connsiteX5" fmla="*/ 143435 w 143435"/>
                              <a:gd name="connsiteY5" fmla="*/ 0 h 50204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43435" h="502047">
                                <a:moveTo>
                                  <a:pt x="0" y="0"/>
                                </a:moveTo>
                                <a:cubicBezTo>
                                  <a:pt x="20170" y="25400"/>
                                  <a:pt x="40341" y="50800"/>
                                  <a:pt x="53788" y="134470"/>
                                </a:cubicBezTo>
                                <a:cubicBezTo>
                                  <a:pt x="67235" y="218140"/>
                                  <a:pt x="71717" y="499035"/>
                                  <a:pt x="80682" y="502023"/>
                                </a:cubicBezTo>
                                <a:cubicBezTo>
                                  <a:pt x="89647" y="505011"/>
                                  <a:pt x="97117" y="236070"/>
                                  <a:pt x="107576" y="152400"/>
                                </a:cubicBezTo>
                                <a:cubicBezTo>
                                  <a:pt x="118035" y="68730"/>
                                  <a:pt x="143435" y="0"/>
                                  <a:pt x="143435" y="0"/>
                                </a:cubicBezTo>
                                <a:lnTo>
                                  <a:pt x="143435" y="0"/>
                                </a:lnTo>
                              </a:path>
                            </a:pathLst>
                          </a:custGeom>
                          <a:solidFill>
                            <a:srgbClr val="FF0000"/>
                          </a:solidFill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zh-CN" altLang="en-US" sz="2100" dirty="0"/>
                          </a:p>
                        </p:txBody>
                      </p:sp>
                    </p:grpSp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1" name="文本框 80">
                            <a:extLst>
                              <a:ext uri="{FF2B5EF4-FFF2-40B4-BE49-F238E27FC236}">
                                <a16:creationId xmlns:a16="http://schemas.microsoft.com/office/drawing/2014/main" id="{BA8D80B0-969B-483E-B6AC-D42910A3688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0551942" y="3444389"/>
                            <a:ext cx="1013525" cy="25702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altLang="zh-CN" sz="1200" b="1" i="1" dirty="0">
                                      <a:latin typeface="Cambria Math" panose="02040503050406030204" pitchFamily="18" charset="0"/>
                                    </a:rPr>
                                    <m:t>𝟏𝟎𝟎𝟎</m:t>
                                  </m:r>
                                  <m:r>
                                    <a:rPr lang="zh-CN" altLang="en-US" sz="1200" b="1" i="1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oMath>
                              </m:oMathPara>
                            </a14:m>
                            <a:endParaRPr lang="zh-CN" altLang="en-US" sz="1200" b="1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1" name="文本框 80">
                            <a:extLst>
                              <a:ext uri="{FF2B5EF4-FFF2-40B4-BE49-F238E27FC236}">
                                <a16:creationId xmlns:a16="http://schemas.microsoft.com/office/drawing/2014/main" id="{BA8D80B0-969B-483E-B6AC-D42910A3688B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0551942" y="3444389"/>
                            <a:ext cx="1013525" cy="257022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zh-CN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文本框 74">
                      <a:extLst>
                        <a:ext uri="{FF2B5EF4-FFF2-40B4-BE49-F238E27FC236}">
                          <a16:creationId xmlns:a16="http://schemas.microsoft.com/office/drawing/2014/main" id="{7F9189DD-0E2B-4135-A820-E7D70FCE38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10886" y="5520772"/>
                      <a:ext cx="1691832" cy="25702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sub>
                                <m:r>
                                  <a:rPr lang="en-US" altLang="zh-CN" sz="1200" b="1" i="1">
                                    <a:latin typeface="Cambria Math" panose="02040503050406030204" pitchFamily="18" charset="0"/>
                                  </a:rPr>
                                  <m:t>𝒂𝒄𝒄</m:t>
                                </m:r>
                              </m:sub>
                            </m:sSub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𝟏𝟎𝟎</m:t>
                            </m:r>
                            <m:r>
                              <a:rPr lang="en-US" altLang="zh-CN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𝑷𝑬</m:t>
                            </m:r>
                          </m:oMath>
                        </m:oMathPara>
                      </a14:m>
                      <a:endParaRPr lang="zh-CN" altLang="en-US" sz="1200" b="1" dirty="0"/>
                    </a:p>
                  </p:txBody>
                </p:sp>
              </mc:Choice>
              <mc:Fallback xmlns="">
                <p:sp>
                  <p:nvSpPr>
                    <p:cNvPr id="75" name="文本框 74">
                      <a:extLst>
                        <a:ext uri="{FF2B5EF4-FFF2-40B4-BE49-F238E27FC236}">
                          <a16:creationId xmlns:a16="http://schemas.microsoft.com/office/drawing/2014/main" id="{7F9189DD-0E2B-4135-A820-E7D70FCE3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10886" y="5520772"/>
                      <a:ext cx="1691832" cy="25702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F62067BA-3D91-4A4D-83E1-658D417620F4}"/>
                  </a:ext>
                </a:extLst>
              </p:cNvPr>
              <p:cNvSpPr txBox="1"/>
              <p:nvPr/>
            </p:nvSpPr>
            <p:spPr>
              <a:xfrm>
                <a:off x="4215405" y="4531758"/>
                <a:ext cx="4293312" cy="299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b="1" dirty="0">
                    <a:solidFill>
                      <a:srgbClr val="FF0000"/>
                    </a:solidFill>
                  </a:rPr>
                  <a:t>3</a:t>
                </a:r>
                <a:r>
                  <a:rPr lang="en-US" altLang="zh-CN" sz="1500" b="1" baseline="30000" dirty="0">
                    <a:solidFill>
                      <a:srgbClr val="FF0000"/>
                    </a:solidFill>
                  </a:rPr>
                  <a:t>rd</a:t>
                </a:r>
                <a:r>
                  <a:rPr lang="en-US" altLang="zh-CN" sz="1500" b="1" dirty="0">
                    <a:solidFill>
                      <a:srgbClr val="FF0000"/>
                    </a:solidFill>
                  </a:rPr>
                  <a:t> method: From random trigger data</a:t>
                </a:r>
                <a:endParaRPr lang="zh-CN" altLang="en-US" sz="1500" b="1" dirty="0">
                  <a:solidFill>
                    <a:srgbClr val="FF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6E2F6C2D-32A0-452E-B79E-59C250B4C630}"/>
                  </a:ext>
                </a:extLst>
              </p:cNvPr>
              <p:cNvSpPr txBox="1"/>
              <p:nvPr/>
            </p:nvSpPr>
            <p:spPr>
              <a:xfrm>
                <a:off x="5875684" y="2449509"/>
                <a:ext cx="2613704" cy="659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b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𝒂𝒄𝒄</m:t>
                          </m:r>
                        </m:sub>
                      </m:sSub>
                      <m:r>
                        <a:rPr lang="en-US" altLang="zh-CN" sz="1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𝒏𝒖𝒎𝒃𝒆𝒓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𝒐𝒇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𝒔𝒊𝒏𝒈𝒍𝒆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𝒆𝒙𝒑𝒐𝒔𝒖𝒓𝒆</m:t>
                          </m:r>
                        </m:den>
                      </m:f>
                      <m:r>
                        <a:rPr lang="en-US" altLang="zh-CN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𝟎𝟏𝟖𝟏</m:t>
                      </m:r>
                      <m:r>
                        <a:rPr lang="en-US" altLang="zh-CN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𝑯𝒛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6E2F6C2D-32A0-452E-B79E-59C250B4C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684" y="2449509"/>
                <a:ext cx="2613704" cy="65915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0" name="表格 9">
                <a:extLst>
                  <a:ext uri="{FF2B5EF4-FFF2-40B4-BE49-F238E27FC236}">
                    <a16:creationId xmlns:a16="http://schemas.microsoft.com/office/drawing/2014/main" id="{E665E909-2B0C-4D91-82B6-21164149AB61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990065" y="3598739"/>
              <a:ext cx="2792976" cy="1127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4746">
                      <a:extLst>
                        <a:ext uri="{9D8B030D-6E8A-4147-A177-3AD203B41FA5}">
                          <a16:colId xmlns:a16="http://schemas.microsoft.com/office/drawing/2014/main" val="1961849877"/>
                        </a:ext>
                      </a:extLst>
                    </a:gridCol>
                    <a:gridCol w="1628230">
                      <a:extLst>
                        <a:ext uri="{9D8B030D-6E8A-4147-A177-3AD203B41FA5}">
                          <a16:colId xmlns:a16="http://schemas.microsoft.com/office/drawing/2014/main" val="3979890651"/>
                        </a:ext>
                      </a:extLst>
                    </a:gridCol>
                  </a:tblGrid>
                  <a:tr h="27813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  <m: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  <m:sub>
                                    <m: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</a:rPr>
                                      <m:t>𝒂𝒄𝒄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8835537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  <a:r>
                            <a:rPr lang="en-US" altLang="zh-CN" sz="1400" b="1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st</a:t>
                          </a: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method</a:t>
                          </a:r>
                          <a:endParaRPr lang="zh-CN" altLang="en-US" sz="14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/>
                            <a:t>0.5Hz</a:t>
                          </a:r>
                          <a:endParaRPr lang="zh-CN" altLang="en-US" sz="14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39880536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altLang="zh-CN" sz="1400" b="1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nd</a:t>
                          </a: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method</a:t>
                          </a:r>
                          <a:endParaRPr lang="zh-CN" altLang="en-US" sz="14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0.47Hz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429608011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altLang="zh-CN" sz="1400" b="1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rd</a:t>
                          </a: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method</a:t>
                          </a:r>
                          <a:endParaRPr lang="zh-CN" altLang="en-US" sz="14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/>
                            <a:t>0.44Hz (2017 PRL)</a:t>
                          </a:r>
                          <a:endParaRPr lang="zh-CN" altLang="en-US" sz="14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40071834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0" name="表格 9">
                <a:extLst>
                  <a:ext uri="{FF2B5EF4-FFF2-40B4-BE49-F238E27FC236}">
                    <a16:creationId xmlns:a16="http://schemas.microsoft.com/office/drawing/2014/main" id="{E665E909-2B0C-4D91-82B6-21164149AB61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990065" y="3598739"/>
              <a:ext cx="2792976" cy="1127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4746">
                      <a:extLst>
                        <a:ext uri="{9D8B030D-6E8A-4147-A177-3AD203B41FA5}">
                          <a16:colId xmlns:a16="http://schemas.microsoft.com/office/drawing/2014/main" val="1961849877"/>
                        </a:ext>
                      </a:extLst>
                    </a:gridCol>
                    <a:gridCol w="1628230">
                      <a:extLst>
                        <a:ext uri="{9D8B030D-6E8A-4147-A177-3AD203B41FA5}">
                          <a16:colId xmlns:a16="http://schemas.microsoft.com/office/drawing/2014/main" val="3979890651"/>
                        </a:ext>
                      </a:extLst>
                    </a:gridCol>
                  </a:tblGrid>
                  <a:tr h="281940"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19"/>
                          <a:stretch>
                            <a:fillRect l="-218" t="-2128" r="-871" b="-32127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8835537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  <a:r>
                            <a:rPr lang="en-US" altLang="zh-CN" sz="1400" b="1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st</a:t>
                          </a: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method</a:t>
                          </a:r>
                          <a:endParaRPr lang="zh-CN" altLang="en-US" sz="14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/>
                            <a:t>0.5Hz</a:t>
                          </a:r>
                          <a:endParaRPr lang="zh-CN" altLang="en-US" sz="14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39880536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altLang="zh-CN" sz="1400" b="1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nd</a:t>
                          </a: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method</a:t>
                          </a:r>
                          <a:endParaRPr lang="zh-CN" altLang="en-US" sz="14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0.47Hz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429608011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altLang="zh-CN" sz="1400" b="1" kern="12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rd</a:t>
                          </a: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method</a:t>
                          </a:r>
                          <a:endParaRPr lang="zh-CN" altLang="en-US" sz="14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/>
                            <a:t>0.44Hz (2017 PRL)</a:t>
                          </a:r>
                          <a:endParaRPr lang="zh-CN" altLang="en-US" sz="1400" b="1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40071834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460676FB-E45E-415A-90DC-1190AE80C8F3}"/>
              </a:ext>
            </a:extLst>
          </p:cNvPr>
          <p:cNvSpPr txBox="1"/>
          <p:nvPr/>
        </p:nvSpPr>
        <p:spPr>
          <a:xfrm>
            <a:off x="5719701" y="4818617"/>
            <a:ext cx="3424299" cy="561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342900" hangingPunct="0"/>
            <a:r>
              <a:rPr lang="en-US" altLang="zh-CN" sz="1600">
                <a:sym typeface="Arial"/>
              </a:rPr>
              <a:t>Thre</a:t>
            </a:r>
            <a:r>
              <a:rPr lang="en-US" altLang="zh-CN" sz="1600"/>
              <a:t>e</a:t>
            </a:r>
            <a:r>
              <a:rPr lang="zh-CN" altLang="en-US" sz="1600"/>
              <a:t> </a:t>
            </a:r>
            <a:r>
              <a:rPr lang="en-US" altLang="zh-CN" sz="1600"/>
              <a:t>independent</a:t>
            </a:r>
            <a:r>
              <a:rPr lang="zh-CN" altLang="en-US" sz="1600"/>
              <a:t> </a:t>
            </a:r>
            <a:r>
              <a:rPr lang="en-US" altLang="zh-CN" sz="1600"/>
              <a:t>methods</a:t>
            </a:r>
            <a:r>
              <a:rPr lang="zh-CN" altLang="en-US" sz="1600"/>
              <a:t> </a:t>
            </a:r>
            <a:r>
              <a:rPr lang="en-US" altLang="zh-CN" sz="1600"/>
              <a:t>gave</a:t>
            </a:r>
            <a:r>
              <a:rPr lang="zh-CN" altLang="en-US" sz="1600"/>
              <a:t> </a:t>
            </a:r>
            <a:r>
              <a:rPr lang="en-US" altLang="zh-CN" sz="1600"/>
              <a:t>consistent</a:t>
            </a:r>
            <a:r>
              <a:rPr lang="zh-CN" altLang="en-US" sz="1600"/>
              <a:t> </a:t>
            </a:r>
            <a:r>
              <a:rPr lang="en-US" altLang="zh-CN" sz="1600"/>
              <a:t>isolated</a:t>
            </a:r>
            <a:r>
              <a:rPr lang="zh-CN" altLang="en-US" sz="1600"/>
              <a:t> </a:t>
            </a:r>
            <a:r>
              <a:rPr lang="en-US" altLang="zh-CN" sz="1600"/>
              <a:t>S1</a:t>
            </a:r>
            <a:r>
              <a:rPr lang="zh-CN" altLang="en-US" sz="1600"/>
              <a:t> </a:t>
            </a:r>
            <a:r>
              <a:rPr lang="en-US" altLang="zh-CN" sz="1600"/>
              <a:t>rate</a:t>
            </a:r>
            <a:r>
              <a:rPr lang="zh-CN" altLang="en-US" sz="1600"/>
              <a:t> </a:t>
            </a:r>
            <a:r>
              <a:rPr lang="en-US" altLang="zh-CN" sz="1600" dirty="0"/>
              <a:t>estimations.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BA46AD2-0FC7-4BD4-A86D-447EE2E77FBB}"/>
              </a:ext>
            </a:extLst>
          </p:cNvPr>
          <p:cNvCxnSpPr/>
          <p:nvPr/>
        </p:nvCxnSpPr>
        <p:spPr>
          <a:xfrm>
            <a:off x="342900" y="3213303"/>
            <a:ext cx="5170324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795828C4-9A6E-4786-A3D1-C74D22CEAC1D}"/>
              </a:ext>
            </a:extLst>
          </p:cNvPr>
          <p:cNvCxnSpPr/>
          <p:nvPr/>
        </p:nvCxnSpPr>
        <p:spPr>
          <a:xfrm>
            <a:off x="302824" y="4664630"/>
            <a:ext cx="5170324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077FADCB-18E8-4688-9819-45878C657F5F}"/>
              </a:ext>
            </a:extLst>
          </p:cNvPr>
          <p:cNvSpPr txBox="1"/>
          <p:nvPr/>
        </p:nvSpPr>
        <p:spPr>
          <a:xfrm>
            <a:off x="2141822" y="1631896"/>
            <a:ext cx="2973296" cy="484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342900" hangingPunct="0"/>
            <a:r>
              <a:rPr lang="en-US" altLang="zh-CN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Possible contamination from Bi-Po in inactive region</a:t>
            </a:r>
            <a:endParaRPr lang="zh-CN" altLang="en-US"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716CE9E-BE09-43D2-AC2F-6BE215CCE3EF}"/>
              </a:ext>
            </a:extLst>
          </p:cNvPr>
          <p:cNvSpPr txBox="1"/>
          <p:nvPr/>
        </p:nvSpPr>
        <p:spPr>
          <a:xfrm>
            <a:off x="427029" y="923683"/>
            <a:ext cx="5086195" cy="37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Methods to search for single S1</a:t>
            </a:r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76519D-B6B0-46AF-8981-63CDED4E9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</p:spTree>
    <p:extLst>
      <p:ext uri="{BB962C8B-B14F-4D97-AF65-F5344CB8AC3E}">
        <p14:creationId xmlns:p14="http://schemas.microsoft.com/office/powerpoint/2010/main" val="7193926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A5E7F-103C-4B63-BCA8-BCAA8167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Particle detection with dual-phase xenon TPC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3BC57D8-F518-4648-96B6-86F5B0D1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915F976-62E3-4A84-805B-778F3E20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049C904-0611-4B2E-BF43-6C6AEC30D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39" y="1859672"/>
            <a:ext cx="2640665" cy="3666599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580E6414-E097-4FEC-B825-25665EF10954}"/>
              </a:ext>
            </a:extLst>
          </p:cNvPr>
          <p:cNvGrpSpPr/>
          <p:nvPr/>
        </p:nvGrpSpPr>
        <p:grpSpPr>
          <a:xfrm>
            <a:off x="4672288" y="1546852"/>
            <a:ext cx="3348118" cy="3138261"/>
            <a:chOff x="5757770" y="1192890"/>
            <a:chExt cx="3348118" cy="3138261"/>
          </a:xfrm>
        </p:grpSpPr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4E9E9249-4673-46DB-A778-3EE881FFBA85}"/>
                </a:ext>
              </a:extLst>
            </p:cNvPr>
            <p:cNvCxnSpPr/>
            <p:nvPr/>
          </p:nvCxnSpPr>
          <p:spPr>
            <a:xfrm>
              <a:off x="5757770" y="1640021"/>
              <a:ext cx="211738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等腰三角形 26">
              <a:extLst>
                <a:ext uri="{FF2B5EF4-FFF2-40B4-BE49-F238E27FC236}">
                  <a16:creationId xmlns:a16="http://schemas.microsoft.com/office/drawing/2014/main" id="{219C284B-B837-4ABD-BD02-D1174BB44FDC}"/>
                </a:ext>
              </a:extLst>
            </p:cNvPr>
            <p:cNvSpPr/>
            <p:nvPr/>
          </p:nvSpPr>
          <p:spPr>
            <a:xfrm rot="10800000">
              <a:off x="6066564" y="1640021"/>
              <a:ext cx="96971" cy="50724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53D75837-AA3D-4383-BCB8-1C00CD9EF69E}"/>
                </a:ext>
              </a:extLst>
            </p:cNvPr>
            <p:cNvSpPr/>
            <p:nvPr/>
          </p:nvSpPr>
          <p:spPr>
            <a:xfrm rot="10800000">
              <a:off x="7131022" y="1640020"/>
              <a:ext cx="461268" cy="79050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5F6A958C-0557-44E9-9C95-A1AFE89C9D81}"/>
                </a:ext>
              </a:extLst>
            </p:cNvPr>
            <p:cNvCxnSpPr>
              <a:cxnSpLocks/>
            </p:cNvCxnSpPr>
            <p:nvPr/>
          </p:nvCxnSpPr>
          <p:spPr>
            <a:xfrm>
              <a:off x="5757770" y="2765814"/>
              <a:ext cx="211738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等腰三角形 29">
              <a:extLst>
                <a:ext uri="{FF2B5EF4-FFF2-40B4-BE49-F238E27FC236}">
                  <a16:creationId xmlns:a16="http://schemas.microsoft.com/office/drawing/2014/main" id="{BE92202E-854C-4ED0-9EF0-9D63A90FAF43}"/>
                </a:ext>
              </a:extLst>
            </p:cNvPr>
            <p:cNvSpPr/>
            <p:nvPr/>
          </p:nvSpPr>
          <p:spPr>
            <a:xfrm rot="10800000">
              <a:off x="6066564" y="2765814"/>
              <a:ext cx="96971" cy="50724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等腰三角形 30">
              <a:extLst>
                <a:ext uri="{FF2B5EF4-FFF2-40B4-BE49-F238E27FC236}">
                  <a16:creationId xmlns:a16="http://schemas.microsoft.com/office/drawing/2014/main" id="{5B989454-9ABE-472E-BB8C-4047E3172068}"/>
                </a:ext>
              </a:extLst>
            </p:cNvPr>
            <p:cNvSpPr/>
            <p:nvPr/>
          </p:nvSpPr>
          <p:spPr>
            <a:xfrm rot="10800000">
              <a:off x="7207624" y="2765814"/>
              <a:ext cx="308064" cy="57319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4BD1672C-A807-45F4-AD63-FAACFB99FA6A}"/>
                </a:ext>
              </a:extLst>
            </p:cNvPr>
            <p:cNvCxnSpPr>
              <a:cxnSpLocks/>
            </p:cNvCxnSpPr>
            <p:nvPr/>
          </p:nvCxnSpPr>
          <p:spPr>
            <a:xfrm>
              <a:off x="5757770" y="3757955"/>
              <a:ext cx="211738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等腰三角形 33">
              <a:extLst>
                <a:ext uri="{FF2B5EF4-FFF2-40B4-BE49-F238E27FC236}">
                  <a16:creationId xmlns:a16="http://schemas.microsoft.com/office/drawing/2014/main" id="{D3F3FDD1-B04D-4FB9-9F1E-9E2790CEA462}"/>
                </a:ext>
              </a:extLst>
            </p:cNvPr>
            <p:cNvSpPr/>
            <p:nvPr/>
          </p:nvSpPr>
          <p:spPr>
            <a:xfrm rot="10800000">
              <a:off x="6066564" y="3757955"/>
              <a:ext cx="96971" cy="50724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>
              <a:extLst>
                <a:ext uri="{FF2B5EF4-FFF2-40B4-BE49-F238E27FC236}">
                  <a16:creationId xmlns:a16="http://schemas.microsoft.com/office/drawing/2014/main" id="{55963CD5-A58B-46B4-BA80-F48F3D538442}"/>
                </a:ext>
              </a:extLst>
            </p:cNvPr>
            <p:cNvSpPr/>
            <p:nvPr/>
          </p:nvSpPr>
          <p:spPr>
            <a:xfrm rot="10800000">
              <a:off x="7207624" y="3757955"/>
              <a:ext cx="308064" cy="57319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等腰三角形 35">
              <a:extLst>
                <a:ext uri="{FF2B5EF4-FFF2-40B4-BE49-F238E27FC236}">
                  <a16:creationId xmlns:a16="http://schemas.microsoft.com/office/drawing/2014/main" id="{34F92FE1-5B6C-4F25-98E4-C91E896EC94A}"/>
                </a:ext>
              </a:extLst>
            </p:cNvPr>
            <p:cNvSpPr/>
            <p:nvPr/>
          </p:nvSpPr>
          <p:spPr>
            <a:xfrm rot="10800000">
              <a:off x="7616210" y="3757955"/>
              <a:ext cx="194536" cy="48046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0CA27D40-24F7-4A66-BA88-799BF78C5431}"/>
                </a:ext>
              </a:extLst>
            </p:cNvPr>
            <p:cNvSpPr txBox="1"/>
            <p:nvPr/>
          </p:nvSpPr>
          <p:spPr>
            <a:xfrm>
              <a:off x="5901122" y="1200802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S1</a:t>
              </a:r>
              <a:endParaRPr lang="zh-CN" alt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25E4FDA-8878-43B0-A7CA-7E0BE2A84565}"/>
                </a:ext>
              </a:extLst>
            </p:cNvPr>
            <p:cNvSpPr txBox="1"/>
            <p:nvPr/>
          </p:nvSpPr>
          <p:spPr>
            <a:xfrm>
              <a:off x="7131022" y="1192890"/>
              <a:ext cx="407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S2</a:t>
              </a:r>
              <a:endParaRPr lang="zh-CN" alt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9130CA01-1DD6-44D8-952F-664679872108}"/>
                </a:ext>
              </a:extLst>
            </p:cNvPr>
            <p:cNvSpPr txBox="1"/>
            <p:nvPr/>
          </p:nvSpPr>
          <p:spPr>
            <a:xfrm>
              <a:off x="8137867" y="1455354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5">
                      <a:lumMod val="75000"/>
                    </a:schemeClr>
                  </a:solidFill>
                </a:rPr>
                <a:t>ER</a:t>
              </a:r>
              <a:endParaRPr lang="zh-CN" alt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3BABF0B-960C-48E3-9EA7-054BEF544E04}"/>
                </a:ext>
              </a:extLst>
            </p:cNvPr>
            <p:cNvSpPr txBox="1"/>
            <p:nvPr/>
          </p:nvSpPr>
          <p:spPr>
            <a:xfrm>
              <a:off x="8137866" y="3628853"/>
              <a:ext cx="968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5">
                      <a:lumMod val="75000"/>
                    </a:schemeClr>
                  </a:solidFill>
                </a:rPr>
                <a:t>Neutron</a:t>
              </a:r>
              <a:endParaRPr lang="zh-CN" alt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8D531160-9172-41F6-B749-5EDFC8667ED3}"/>
                </a:ext>
              </a:extLst>
            </p:cNvPr>
            <p:cNvSpPr txBox="1"/>
            <p:nvPr/>
          </p:nvSpPr>
          <p:spPr>
            <a:xfrm>
              <a:off x="8140787" y="2525311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5">
                      <a:lumMod val="75000"/>
                    </a:schemeClr>
                  </a:solidFill>
                </a:rPr>
                <a:t>WIMP</a:t>
              </a:r>
              <a:endParaRPr lang="zh-CN" alt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45" name="内容占位符 44">
            <a:extLst>
              <a:ext uri="{FF2B5EF4-FFF2-40B4-BE49-F238E27FC236}">
                <a16:creationId xmlns:a16="http://schemas.microsoft.com/office/drawing/2014/main" id="{CF8E4153-B9F6-4F87-9476-5FF1DA594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938" y="4950231"/>
            <a:ext cx="3670536" cy="961979"/>
          </a:xfrm>
        </p:spPr>
        <p:txBody>
          <a:bodyPr>
            <a:normAutofit fontScale="55000" lnSpcReduction="20000"/>
          </a:bodyPr>
          <a:lstStyle/>
          <a:p>
            <a:pPr marL="285750" indent="-285750"/>
            <a:r>
              <a:rPr lang="en-US" altLang="zh-CN" dirty="0"/>
              <a:t>Position reconstruction</a:t>
            </a:r>
          </a:p>
          <a:p>
            <a:pPr marL="285750" indent="-285750"/>
            <a:r>
              <a:rPr lang="en-US" altLang="zh-CN" dirty="0"/>
              <a:t>Discrimination between NR/ER events</a:t>
            </a:r>
          </a:p>
          <a:p>
            <a:pPr marL="285750" indent="-285750"/>
            <a:r>
              <a:rPr lang="en-US" altLang="zh-CN" dirty="0"/>
              <a:t>Multi-site background veto</a:t>
            </a:r>
          </a:p>
          <a:p>
            <a:endParaRPr lang="zh-CN" altLang="en-US" dirty="0"/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A0705948-5B6A-4332-91F4-B2E8EA2427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47"/>
          <a:stretch/>
        </p:blipFill>
        <p:spPr bwMode="auto">
          <a:xfrm>
            <a:off x="287066" y="1924096"/>
            <a:ext cx="1507773" cy="322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913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41B44393-3733-4DD3-BC6E-02643C77AE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724807"/>
              </p:ext>
            </p:extLst>
          </p:nvPr>
        </p:nvGraphicFramePr>
        <p:xfrm>
          <a:off x="254314" y="920210"/>
          <a:ext cx="4180284" cy="4054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Acrobat Document" r:id="rId3" imgW="2700078" imgH="2619115" progId="AcroExch.Document.7">
                  <p:embed/>
                </p:oleObj>
              </mc:Choice>
              <mc:Fallback>
                <p:oleObj name="Acrobat Document" r:id="rId3" imgW="2700078" imgH="2619115" progId="AcroExch.Document.7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41B44393-3733-4DD3-BC6E-02643C77AE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314" y="920210"/>
                        <a:ext cx="4180284" cy="4054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标题 4">
            <a:extLst>
              <a:ext uri="{FF2B5EF4-FFF2-40B4-BE49-F238E27FC236}">
                <a16:creationId xmlns:a16="http://schemas.microsoft.com/office/drawing/2014/main" id="{366E3126-A57A-4A25-BD9E-F055EDAB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Update BDT training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073643" y="1519065"/>
            <a:ext cx="4443738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Issue: old BDT (Run 9) may not be valid for Run 10 and Run 11 due to changed running condition. 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New BDT cut trained to suppress accidental events more efficiently. </a:t>
            </a:r>
            <a:endParaRPr lang="zh-CN" altLang="en-US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0CB44F95-F804-4EAA-916A-95D175168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74269-785B-4107-9B70-DA9E4E997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573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8DEFD6-DC60-47AE-B4C6-C0432BE28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Surface background</a:t>
            </a:r>
            <a:endParaRPr lang="zh-CN" altLang="en-US" dirty="0"/>
          </a:p>
        </p:txBody>
      </p:sp>
      <p:sp>
        <p:nvSpPr>
          <p:cNvPr id="5" name="Shape 700">
            <a:extLst>
              <a:ext uri="{FF2B5EF4-FFF2-40B4-BE49-F238E27FC236}">
                <a16:creationId xmlns:a16="http://schemas.microsoft.com/office/drawing/2014/main" id="{F812ADAF-A80F-4EAB-A50D-98CEF1B7A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>
              <a:rPr b="0">
                <a:latin typeface="Microsoft YaHei"/>
                <a:ea typeface="Microsoft YaHei"/>
                <a:cs typeface="Microsoft YaHei"/>
                <a:sym typeface="Microsoft YaHei"/>
              </a:rPr>
              <a:t>31</a:t>
            </a:fld>
            <a:endParaRPr b="0" dirty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4DC7D3-9E2C-4C19-96D7-79703384B7D0}"/>
              </a:ext>
            </a:extLst>
          </p:cNvPr>
          <p:cNvSpPr txBox="1">
            <a:spLocks/>
          </p:cNvSpPr>
          <p:nvPr/>
        </p:nvSpPr>
        <p:spPr>
          <a:xfrm>
            <a:off x="6206777" y="2054253"/>
            <a:ext cx="2783478" cy="3216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 fontScale="92500" lnSpcReduction="20000"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429507" marR="0" indent="-241096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5906" marR="0" indent="-263014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783115" marR="0" indent="-289315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937594" marR="0" indent="-289315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463800" marR="0" indent="-177800" algn="l" defTabSz="68576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ct val="100000"/>
              <a:buFont typeface="Wingdings"/>
              <a:buChar char="•"/>
              <a:tabLst/>
              <a:defRPr sz="1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21000" marR="0" indent="-177800" algn="l" defTabSz="68576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ct val="100000"/>
              <a:buFont typeface="Wingdings"/>
              <a:buChar char="•"/>
              <a:tabLst/>
              <a:defRPr sz="1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378200" marR="0" indent="-177800" algn="l" defTabSz="68576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ct val="100000"/>
              <a:buFont typeface="Wingdings"/>
              <a:buChar char="•"/>
              <a:tabLst/>
              <a:defRPr sz="1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35400" marR="0" indent="-177800" algn="l" defTabSz="68576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ct val="100000"/>
              <a:buFont typeface="Wingdings"/>
              <a:buChar char="•"/>
              <a:tabLst/>
              <a:defRPr sz="1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75" indent="-2571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The events near the PTFE wall may lose electron on the surface, which mimic the NR events</a:t>
            </a:r>
          </a:p>
          <a:p>
            <a:pPr marL="257175" indent="-257175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zh-CN" b="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257175" indent="-2571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Due to resolution in position reconstruction, these surface events can leak into the FV</a:t>
            </a:r>
          </a:p>
          <a:p>
            <a:pPr marL="257175" indent="-257175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zh-CN" b="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257175" indent="-2571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Using identified </a:t>
            </a:r>
            <a:r>
              <a:rPr lang="en-US" altLang="zh-CN" b="0" baseline="30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210</a:t>
            </a:r>
            <a:r>
              <a:rPr lang="en-US" altLang="zh-CN" b="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Pb events, build a data driven surface background model</a:t>
            </a:r>
            <a:endParaRPr lang="en-US" b="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DEA7F1-0256-495A-883E-B48A5D81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0B0EB67-12AB-4B6E-83AC-066B27BFA5B0}"/>
              </a:ext>
            </a:extLst>
          </p:cNvPr>
          <p:cNvGrpSpPr/>
          <p:nvPr/>
        </p:nvGrpSpPr>
        <p:grpSpPr>
          <a:xfrm>
            <a:off x="436714" y="1596003"/>
            <a:ext cx="5848045" cy="3674311"/>
            <a:chOff x="160090" y="1665110"/>
            <a:chExt cx="7070586" cy="4140674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4D94D53-FAB0-41A1-B0BE-35B8A64C9C30}"/>
                </a:ext>
              </a:extLst>
            </p:cNvPr>
            <p:cNvSpPr/>
            <p:nvPr/>
          </p:nvSpPr>
          <p:spPr>
            <a:xfrm>
              <a:off x="2998271" y="2228488"/>
              <a:ext cx="3969931" cy="2831499"/>
            </a:xfrm>
            <a:prstGeom prst="rect">
              <a:avLst/>
            </a:prstGeom>
            <a:blipFill dpi="0" rotWithShape="1">
              <a:blip r:embed="rId2">
                <a:alphaModFix amt="5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7499E90D-7C64-484D-943B-B62F8F830484}"/>
                </a:ext>
              </a:extLst>
            </p:cNvPr>
            <p:cNvSpPr txBox="1"/>
            <p:nvPr/>
          </p:nvSpPr>
          <p:spPr>
            <a:xfrm>
              <a:off x="192211" y="2496601"/>
              <a:ext cx="2734015" cy="1352681"/>
            </a:xfrm>
            <a:prstGeom prst="rect">
              <a:avLst/>
            </a:prstGeom>
            <a:solidFill>
              <a:schemeClr val="accent2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baseline="30000" dirty="0"/>
                <a:t>210</a:t>
              </a:r>
              <a:r>
                <a:rPr lang="en-US" altLang="zh-CN" dirty="0"/>
                <a:t>Pb :</a:t>
              </a:r>
            </a:p>
            <a:p>
              <a:r>
                <a:rPr lang="en-US" altLang="zh-CN" dirty="0"/>
                <a:t>CE</a:t>
              </a:r>
              <a:r>
                <a:rPr lang="zh-CN" altLang="en-US" dirty="0"/>
                <a:t> </a:t>
              </a:r>
              <a:r>
                <a:rPr lang="en-US" altLang="zh-CN" dirty="0"/>
                <a:t>L</a:t>
              </a:r>
              <a:r>
                <a:rPr lang="zh-CN" altLang="en-US" dirty="0"/>
                <a:t> </a:t>
              </a:r>
              <a:r>
                <a:rPr lang="en-US" altLang="zh-CN" dirty="0"/>
                <a:t>30.2</a:t>
              </a:r>
              <a:r>
                <a:rPr lang="zh-CN" altLang="en-US" dirty="0"/>
                <a:t> </a:t>
              </a:r>
              <a:r>
                <a:rPr lang="en-US" altLang="zh-CN" dirty="0"/>
                <a:t>keV</a:t>
              </a:r>
            </a:p>
            <a:p>
              <a:r>
                <a:rPr lang="en-US" altLang="zh-CN" baseline="30000" dirty="0"/>
                <a:t>127</a:t>
              </a:r>
              <a:r>
                <a:rPr lang="en-US" altLang="zh-CN" dirty="0"/>
                <a:t>Xe:</a:t>
              </a:r>
            </a:p>
            <a:p>
              <a:r>
                <a:rPr lang="en-US" altLang="zh-CN" dirty="0"/>
                <a:t>Auger</a:t>
              </a:r>
              <a:r>
                <a:rPr lang="zh-CN" altLang="en-US" dirty="0"/>
                <a:t> </a:t>
              </a:r>
              <a:r>
                <a:rPr lang="en-US" altLang="zh-CN" dirty="0"/>
                <a:t>K</a:t>
              </a:r>
              <a:r>
                <a:rPr lang="zh-CN" altLang="en-US" dirty="0"/>
                <a:t> </a:t>
              </a:r>
              <a:r>
                <a:rPr lang="en-US" altLang="zh-CN" dirty="0"/>
                <a:t>e</a:t>
              </a:r>
              <a:r>
                <a:rPr lang="zh-CN" altLang="en-US" dirty="0"/>
                <a:t> </a:t>
              </a:r>
              <a:r>
                <a:rPr lang="en-US" altLang="zh-CN" dirty="0"/>
                <a:t>33.2</a:t>
              </a:r>
              <a:r>
                <a:rPr lang="zh-CN" altLang="en-US" dirty="0"/>
                <a:t> </a:t>
              </a:r>
              <a:r>
                <a:rPr lang="en-US" altLang="zh-CN" dirty="0"/>
                <a:t>keV</a:t>
              </a:r>
              <a:endParaRPr lang="en-US" dirty="0"/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088E5438-4503-4BA6-B2B2-398EE7302B43}"/>
                </a:ext>
              </a:extLst>
            </p:cNvPr>
            <p:cNvSpPr txBox="1"/>
            <p:nvPr/>
          </p:nvSpPr>
          <p:spPr>
            <a:xfrm>
              <a:off x="160090" y="3885506"/>
              <a:ext cx="2760129" cy="167856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baseline="300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210</a:t>
              </a:r>
              <a:r>
                <a:rPr lang="en-US" altLang="zh-CN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Pb: </a:t>
              </a:r>
            </a:p>
            <a:p>
              <a:r>
                <a:rPr lang="en-US" altLang="zh-CN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Auger</a:t>
              </a:r>
              <a:r>
                <a:rPr lang="zh-CN" alt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e:</a:t>
              </a:r>
              <a:r>
                <a:rPr lang="zh-CN" alt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6.1-14.7</a:t>
              </a:r>
              <a:r>
                <a:rPr lang="zh-CN" alt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keV</a:t>
              </a:r>
              <a:r>
                <a:rPr lang="zh-CN" alt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endParaRPr lang="en-US" altLang="zh-CN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  <a:p>
              <a:r>
                <a:rPr lang="en-US" altLang="zh-CN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X-ray:</a:t>
              </a:r>
              <a:r>
                <a:rPr lang="zh-CN" alt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10.9-12.5</a:t>
              </a:r>
              <a:r>
                <a:rPr lang="zh-CN" alt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keV</a:t>
              </a:r>
            </a:p>
            <a:p>
              <a:r>
                <a:rPr lang="en-US" altLang="zh-CN" baseline="300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127</a:t>
              </a:r>
              <a:r>
                <a:rPr lang="en-US" altLang="zh-CN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Xe</a:t>
              </a:r>
              <a:r>
                <a:rPr lang="zh-CN" alt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endParaRPr lang="en-US" altLang="zh-CN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  <a:p>
              <a:r>
                <a:rPr lang="en-US" altLang="zh-CN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Auger</a:t>
              </a:r>
              <a:r>
                <a:rPr lang="zh-CN" alt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L</a:t>
              </a:r>
              <a:r>
                <a:rPr lang="zh-CN" alt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e:</a:t>
              </a:r>
              <a:r>
                <a:rPr lang="zh-CN" alt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5.2keV</a:t>
              </a:r>
              <a:endParaRPr lang="en-US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4D0BE303-D058-4067-945E-63E39F64BBC0}"/>
                </a:ext>
              </a:extLst>
            </p:cNvPr>
            <p:cNvSpPr txBox="1"/>
            <p:nvPr/>
          </p:nvSpPr>
          <p:spPr>
            <a:xfrm>
              <a:off x="195350" y="1665110"/>
              <a:ext cx="2734015" cy="72836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baseline="30000" dirty="0"/>
                <a:t>210</a:t>
              </a:r>
              <a:r>
                <a:rPr lang="en-US" altLang="zh-CN" dirty="0"/>
                <a:t>Pb </a:t>
              </a:r>
            </a:p>
            <a:p>
              <a:r>
                <a:rPr lang="en-US" altLang="zh-CN" dirty="0"/>
                <a:t>Gamma 46.5</a:t>
              </a:r>
              <a:r>
                <a:rPr lang="zh-CN" altLang="en-US" dirty="0"/>
                <a:t> </a:t>
              </a:r>
              <a:r>
                <a:rPr lang="en-US" altLang="zh-CN" dirty="0"/>
                <a:t>keV</a:t>
              </a:r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99F02294-6C3D-43E5-9D3E-11A446A2E67E}"/>
                </a:ext>
              </a:extLst>
            </p:cNvPr>
            <p:cNvSpPr/>
            <p:nvPr/>
          </p:nvSpPr>
          <p:spPr>
            <a:xfrm>
              <a:off x="4983237" y="3079031"/>
              <a:ext cx="455513" cy="385889"/>
            </a:xfrm>
            <a:prstGeom prst="rect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63"/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E7FD9F97-4F85-467D-8541-73E7923A1B58}"/>
                </a:ext>
              </a:extLst>
            </p:cNvPr>
            <p:cNvSpPr/>
            <p:nvPr/>
          </p:nvSpPr>
          <p:spPr>
            <a:xfrm>
              <a:off x="4263568" y="3198081"/>
              <a:ext cx="640095" cy="1517664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63"/>
            </a:p>
          </p:txBody>
        </p:sp>
        <p:sp>
          <p:nvSpPr>
            <p:cNvPr id="34" name="Rectangle 32">
              <a:extLst>
                <a:ext uri="{FF2B5EF4-FFF2-40B4-BE49-F238E27FC236}">
                  <a16:creationId xmlns:a16="http://schemas.microsoft.com/office/drawing/2014/main" id="{2B1A3DFA-7874-4875-A26C-D902F58F8940}"/>
                </a:ext>
              </a:extLst>
            </p:cNvPr>
            <p:cNvSpPr/>
            <p:nvPr/>
          </p:nvSpPr>
          <p:spPr>
            <a:xfrm>
              <a:off x="3620456" y="3345366"/>
              <a:ext cx="528998" cy="1357905"/>
            </a:xfrm>
            <a:prstGeom prst="rect">
              <a:avLst/>
            </a:prstGeom>
            <a:noFill/>
            <a:ln w="38100"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63"/>
            </a:p>
          </p:txBody>
        </p:sp>
        <p:grpSp>
          <p:nvGrpSpPr>
            <p:cNvPr id="36" name="Group 33">
              <a:extLst>
                <a:ext uri="{FF2B5EF4-FFF2-40B4-BE49-F238E27FC236}">
                  <a16:creationId xmlns:a16="http://schemas.microsoft.com/office/drawing/2014/main" id="{BB6AF01F-5522-4EB0-8187-DA7094BB5BF5}"/>
                </a:ext>
              </a:extLst>
            </p:cNvPr>
            <p:cNvGrpSpPr/>
            <p:nvPr/>
          </p:nvGrpSpPr>
          <p:grpSpPr>
            <a:xfrm>
              <a:off x="3506541" y="5126138"/>
              <a:ext cx="3724135" cy="679646"/>
              <a:chOff x="8648560" y="19958542"/>
              <a:chExt cx="5351533" cy="672567"/>
            </a:xfrm>
          </p:grpSpPr>
          <p:cxnSp>
            <p:nvCxnSpPr>
              <p:cNvPr id="42" name="Straight Connector 34">
                <a:extLst>
                  <a:ext uri="{FF2B5EF4-FFF2-40B4-BE49-F238E27FC236}">
                    <a16:creationId xmlns:a16="http://schemas.microsoft.com/office/drawing/2014/main" id="{4D5D723B-113A-4ECF-A33B-553CF7BF573F}"/>
                  </a:ext>
                </a:extLst>
              </p:cNvPr>
              <p:cNvCxnSpPr/>
              <p:nvPr/>
            </p:nvCxnSpPr>
            <p:spPr>
              <a:xfrm flipV="1">
                <a:off x="8648561" y="20189374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35">
                <a:extLst>
                  <a:ext uri="{FF2B5EF4-FFF2-40B4-BE49-F238E27FC236}">
                    <a16:creationId xmlns:a16="http://schemas.microsoft.com/office/drawing/2014/main" id="{CF1D9DA1-0025-4863-82B7-AD1DF81AFF7F}"/>
                  </a:ext>
                </a:extLst>
              </p:cNvPr>
              <p:cNvCxnSpPr/>
              <p:nvPr/>
            </p:nvCxnSpPr>
            <p:spPr>
              <a:xfrm flipV="1">
                <a:off x="8648560" y="20547773"/>
                <a:ext cx="457200" cy="146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36">
                <a:extLst>
                  <a:ext uri="{FF2B5EF4-FFF2-40B4-BE49-F238E27FC236}">
                    <a16:creationId xmlns:a16="http://schemas.microsoft.com/office/drawing/2014/main" id="{D27ADF30-4E0E-4C83-9711-E18C7DE483AC}"/>
                  </a:ext>
                </a:extLst>
              </p:cNvPr>
              <p:cNvSpPr txBox="1"/>
              <p:nvPr/>
            </p:nvSpPr>
            <p:spPr>
              <a:xfrm>
                <a:off x="9189765" y="19958542"/>
                <a:ext cx="4810328" cy="274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Normal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electron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recoil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(ER)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band</a:t>
                </a:r>
                <a:r>
                  <a:rPr lang="zh-CN" altLang="en-US" sz="1200" dirty="0"/>
                  <a:t> </a:t>
                </a:r>
                <a:endParaRPr lang="en-US" sz="1200" dirty="0"/>
              </a:p>
            </p:txBody>
          </p:sp>
          <p:sp>
            <p:nvSpPr>
              <p:cNvPr id="45" name="TextBox 37">
                <a:extLst>
                  <a:ext uri="{FF2B5EF4-FFF2-40B4-BE49-F238E27FC236}">
                    <a16:creationId xmlns:a16="http://schemas.microsoft.com/office/drawing/2014/main" id="{FA299DD6-84FE-4311-963C-32055A0CC84E}"/>
                  </a:ext>
                </a:extLst>
              </p:cNvPr>
              <p:cNvSpPr txBox="1"/>
              <p:nvPr/>
            </p:nvSpPr>
            <p:spPr>
              <a:xfrm>
                <a:off x="9172336" y="20356995"/>
                <a:ext cx="4827757" cy="274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Charge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loss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band (undistinguishable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with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NRs)</a:t>
                </a:r>
                <a:endParaRPr lang="en-US" sz="1200" dirty="0"/>
              </a:p>
            </p:txBody>
          </p:sp>
        </p:grpSp>
        <p:cxnSp>
          <p:nvCxnSpPr>
            <p:cNvPr id="37" name="Straight Arrow Connector 39">
              <a:extLst>
                <a:ext uri="{FF2B5EF4-FFF2-40B4-BE49-F238E27FC236}">
                  <a16:creationId xmlns:a16="http://schemas.microsoft.com/office/drawing/2014/main" id="{774CDA6D-3DA2-4746-B467-0406F8842E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9365" y="2914123"/>
              <a:ext cx="1362516" cy="29964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40">
              <a:extLst>
                <a:ext uri="{FF2B5EF4-FFF2-40B4-BE49-F238E27FC236}">
                  <a16:creationId xmlns:a16="http://schemas.microsoft.com/office/drawing/2014/main" id="{5CF96E95-7D16-4A3D-BF25-EC26AD1E30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8661" y="2326901"/>
              <a:ext cx="2005366" cy="756219"/>
            </a:xfrm>
            <a:prstGeom prst="straightConnector1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41">
              <a:extLst>
                <a:ext uri="{FF2B5EF4-FFF2-40B4-BE49-F238E27FC236}">
                  <a16:creationId xmlns:a16="http://schemas.microsoft.com/office/drawing/2014/main" id="{0271CD1B-B589-4475-9FBF-E7DFCEA464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0218" y="4703271"/>
              <a:ext cx="723256" cy="131603"/>
            </a:xfrm>
            <a:prstGeom prst="straightConnector1">
              <a:avLst/>
            </a:prstGeom>
            <a:ln w="38100">
              <a:solidFill>
                <a:schemeClr val="accent4">
                  <a:lumMod val="90000"/>
                  <a:lumOff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45">
              <a:extLst>
                <a:ext uri="{FF2B5EF4-FFF2-40B4-BE49-F238E27FC236}">
                  <a16:creationId xmlns:a16="http://schemas.microsoft.com/office/drawing/2014/main" id="{19885610-F049-41CD-B5AC-6F294EDFE3D7}"/>
                </a:ext>
              </a:extLst>
            </p:cNvPr>
            <p:cNvSpPr/>
            <p:nvPr/>
          </p:nvSpPr>
          <p:spPr>
            <a:xfrm rot="20531544">
              <a:off x="3301902" y="2898199"/>
              <a:ext cx="3594011" cy="5489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63"/>
            </a:p>
          </p:txBody>
        </p:sp>
        <p:sp>
          <p:nvSpPr>
            <p:cNvPr id="41" name="Oval 46">
              <a:extLst>
                <a:ext uri="{FF2B5EF4-FFF2-40B4-BE49-F238E27FC236}">
                  <a16:creationId xmlns:a16="http://schemas.microsoft.com/office/drawing/2014/main" id="{3FFD6514-55B2-4CB9-AB91-031D83EFBD66}"/>
                </a:ext>
              </a:extLst>
            </p:cNvPr>
            <p:cNvSpPr/>
            <p:nvPr/>
          </p:nvSpPr>
          <p:spPr>
            <a:xfrm>
              <a:off x="3414271" y="3943877"/>
              <a:ext cx="1684636" cy="735597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63"/>
            </a:p>
          </p:txBody>
        </p:sp>
      </p:grpSp>
    </p:spTree>
    <p:extLst>
      <p:ext uri="{BB962C8B-B14F-4D97-AF65-F5344CB8AC3E}">
        <p14:creationId xmlns:p14="http://schemas.microsoft.com/office/powerpoint/2010/main" val="275278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40883" y="4359005"/>
            <a:ext cx="252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PDF</a:t>
            </a:r>
            <a:r>
              <a:rPr lang="zh-CN" altLang="en-US" dirty="0"/>
              <a:t> </a:t>
            </a:r>
            <a:r>
              <a:rPr lang="en-US" altLang="zh-CN" dirty="0"/>
              <a:t>projected to (S2,S1)</a:t>
            </a:r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091289D-302A-4152-B3A3-3F406F2C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Wall model</a:t>
            </a:r>
            <a:endParaRPr lang="zh-CN" altLang="en-US" dirty="0"/>
          </a:p>
        </p:txBody>
      </p:sp>
      <p:sp>
        <p:nvSpPr>
          <p:cNvPr id="8" name="Shape 700">
            <a:extLst>
              <a:ext uri="{FF2B5EF4-FFF2-40B4-BE49-F238E27FC236}">
                <a16:creationId xmlns:a16="http://schemas.microsoft.com/office/drawing/2014/main" id="{48ED747F-BB57-4530-8592-ECDA8141B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>
              <a:rPr b="1">
                <a:latin typeface="Microsoft YaHei"/>
                <a:ea typeface="Microsoft YaHei"/>
                <a:cs typeface="Microsoft YaHei"/>
                <a:sym typeface="Microsoft YaHei"/>
              </a:rPr>
              <a:t>32</a:t>
            </a:fld>
            <a:endParaRPr b="1" dirty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3FE99A54-5690-4CD4-B703-1ECEBB85A9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/>
          <a:stretch/>
        </p:blipFill>
        <p:spPr>
          <a:xfrm>
            <a:off x="179800" y="3315342"/>
            <a:ext cx="3019832" cy="2029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"/>
          <a:stretch/>
        </p:blipFill>
        <p:spPr>
          <a:xfrm>
            <a:off x="3436154" y="1253239"/>
            <a:ext cx="2327548" cy="32102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5099" y="4346831"/>
            <a:ext cx="2279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PDF projected to spatial coordinates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73DC98F-D538-4470-A980-0FA7E9E4CF34}"/>
              </a:ext>
            </a:extLst>
          </p:cNvPr>
          <p:cNvSpPr txBox="1"/>
          <p:nvPr/>
        </p:nvSpPr>
        <p:spPr>
          <a:xfrm>
            <a:off x="95767" y="1253239"/>
            <a:ext cx="33715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/>
              <a:t>The spatial distribution of surface events vary with Z coordinate and the charge of S2</a:t>
            </a:r>
          </a:p>
          <a:p>
            <a:endParaRPr lang="en-US" altLang="zh-CN" sz="16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/>
              <a:t>4D PDF (S2, S1, z, r2) constructed to describe the behavior of surface events</a:t>
            </a:r>
          </a:p>
          <a:p>
            <a:endParaRPr lang="zh-CN" altLang="en-U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0" y="1147366"/>
            <a:ext cx="3651250" cy="2889250"/>
          </a:xfrm>
          <a:prstGeom prst="rect">
            <a:avLst/>
          </a:prstGeom>
        </p:spPr>
      </p:pic>
      <p:sp>
        <p:nvSpPr>
          <p:cNvPr id="9" name="页脚占位符 8">
            <a:extLst>
              <a:ext uri="{FF2B5EF4-FFF2-40B4-BE49-F238E27FC236}">
                <a16:creationId xmlns:a16="http://schemas.microsoft.com/office/drawing/2014/main" id="{71917D02-53D8-46E2-BA12-CF418B2E8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</p:spTree>
    <p:extLst>
      <p:ext uri="{BB962C8B-B14F-4D97-AF65-F5344CB8AC3E}">
        <p14:creationId xmlns:p14="http://schemas.microsoft.com/office/powerpoint/2010/main" val="362253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67D16-BF28-4EB1-AA6C-6E7734BCF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Unfinished Works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999E8CEC-855A-4164-BA3D-9755673A4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completed energy-signal model based on all possible calibration data</a:t>
            </a:r>
          </a:p>
          <a:p>
            <a:pPr lvl="1"/>
            <a:r>
              <a:rPr lang="en-US" altLang="zh-CN" dirty="0"/>
              <a:t>Obtain the detection efficiency for all signals</a:t>
            </a:r>
          </a:p>
          <a:p>
            <a:r>
              <a:rPr lang="en-US" altLang="zh-CN" dirty="0"/>
              <a:t>Determination of the optimal fiducial volume by the definition of a figure-of-merit (FOM)</a:t>
            </a:r>
          </a:p>
          <a:p>
            <a:pPr lvl="1"/>
            <a:r>
              <a:rPr lang="en-US" altLang="zh-CN" dirty="0"/>
              <a:t>Extended S1 window</a:t>
            </a:r>
          </a:p>
          <a:p>
            <a:pPr lvl="1"/>
            <a:r>
              <a:rPr lang="en-US" altLang="zh-CN" dirty="0"/>
              <a:t>Extended R</a:t>
            </a:r>
            <a:r>
              <a:rPr lang="en-US" altLang="zh-CN" baseline="30000" dirty="0"/>
              <a:t>2</a:t>
            </a:r>
          </a:p>
          <a:p>
            <a:pPr lvl="1"/>
            <a:r>
              <a:rPr lang="en-US" altLang="zh-CN" dirty="0"/>
              <a:t>Maximum the detection sensitivity for dark matter at 50 GeV</a:t>
            </a:r>
          </a:p>
          <a:p>
            <a:r>
              <a:rPr lang="en-US" altLang="zh-CN" dirty="0"/>
              <a:t>Final fitting of the curve of exclusion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62F8E1-BAD7-4451-8DBC-520568401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6B2F02-3492-43B3-B2F9-DADC93C5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353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4F2730-BFFE-4BF9-81D7-436E596BD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and Outlook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966645-3B04-4EFE-992C-D4E948F48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" y="757382"/>
            <a:ext cx="8765310" cy="2440697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err="1"/>
              <a:t>PandaX</a:t>
            </a:r>
            <a:r>
              <a:rPr lang="en-US" altLang="zh-CN" dirty="0"/>
              <a:t>-II has published a set of analysis papers.</a:t>
            </a:r>
          </a:p>
          <a:p>
            <a:r>
              <a:rPr lang="en-US" altLang="zh-CN" dirty="0"/>
              <a:t>The final analysis is ongoing with a lot of improvement and more data.</a:t>
            </a:r>
          </a:p>
          <a:p>
            <a:r>
              <a:rPr lang="en-US" altLang="zh-CN" dirty="0"/>
              <a:t>Stay tuned with the new analysis results and the progress of the next generation of </a:t>
            </a:r>
            <a:r>
              <a:rPr lang="en-US" altLang="zh-CN" dirty="0" err="1"/>
              <a:t>PandaX</a:t>
            </a:r>
            <a:r>
              <a:rPr lang="en-US" altLang="zh-CN" dirty="0"/>
              <a:t> dark matter project – PandaX-4T.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endParaRPr lang="zh-CN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F380ACD-E3F6-44D9-AE6E-50E2A7EA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D7AD5B-2F90-4F31-8CDC-D943FC723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A0C995-2D09-4D83-9B09-FD92D9698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884" y="2703359"/>
            <a:ext cx="2710709" cy="361427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87547F5-2F9D-4FDB-8EA3-8D72A310622A}"/>
              </a:ext>
            </a:extLst>
          </p:cNvPr>
          <p:cNvSpPr/>
          <p:nvPr/>
        </p:nvSpPr>
        <p:spPr>
          <a:xfrm>
            <a:off x="364367" y="38077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(More interesting and exciting progress will be presented in Yong’s talk tomorrow)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3600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A5E7F-103C-4B63-BCA8-BCAA8167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The </a:t>
            </a:r>
            <a:r>
              <a:rPr lang="en-US" altLang="zh-CN" dirty="0" err="1"/>
              <a:t>PandaX</a:t>
            </a:r>
            <a:r>
              <a:rPr lang="en-US" altLang="zh-CN" dirty="0"/>
              <a:t>-II Detector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9DA7CABB-78B1-4A9C-B009-F22ECE99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2" y="1152062"/>
            <a:ext cx="4039370" cy="4039370"/>
          </a:xfr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3BC57D8-F518-4648-96B6-86F5B0D1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915F976-62E3-4A84-805B-778F3E20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EA18740-AD22-45C1-A0DC-81198EB66D25}"/>
              </a:ext>
            </a:extLst>
          </p:cNvPr>
          <p:cNvSpPr txBox="1"/>
          <p:nvPr/>
        </p:nvSpPr>
        <p:spPr>
          <a:xfrm>
            <a:off x="4507107" y="1152062"/>
            <a:ext cx="41885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</a:rPr>
              <a:t>55 R11410 PMTs in Top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</a:rPr>
              <a:t>55 R11410 PMTs in Bottom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</a:rPr>
              <a:t>24 + 24 R8520 PMTs for veto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</a:rPr>
              <a:t>Radius of 65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</a:rPr>
              <a:t>Drift length of 60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</a:rPr>
              <a:t>Sensitive xenon target: 580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</a:rPr>
              <a:t>Was the largest operational xenon detector around the world.</a:t>
            </a:r>
            <a:endParaRPr lang="zh-CN" alt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E2433F-5D57-46FB-8FDF-FB621C93FD6A}"/>
              </a:ext>
            </a:extLst>
          </p:cNvPr>
          <p:cNvSpPr txBox="1"/>
          <p:nvPr/>
        </p:nvSpPr>
        <p:spPr>
          <a:xfrm>
            <a:off x="1665910" y="4029259"/>
            <a:ext cx="134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2015 - 2019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725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21FD3CA4-4324-456E-A849-ABBEA1DF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PandaX</a:t>
            </a:r>
            <a:r>
              <a:rPr lang="en-US" altLang="zh-CN" dirty="0"/>
              <a:t>-II Run history</a:t>
            </a:r>
            <a:endParaRPr lang="zh-CN" altLang="en-US" dirty="0"/>
          </a:p>
        </p:txBody>
      </p:sp>
      <p:sp>
        <p:nvSpPr>
          <p:cNvPr id="685" name="Shape 68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>
              <a:rPr b="0">
                <a:latin typeface="Microsoft YaHei"/>
                <a:ea typeface="Microsoft YaHei"/>
                <a:cs typeface="Microsoft YaHei"/>
                <a:sym typeface="Microsoft YaHei"/>
              </a:rPr>
              <a:t>5</a:t>
            </a:fld>
            <a:endParaRPr b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688" name="Shape 688"/>
          <p:cNvSpPr/>
          <p:nvPr/>
        </p:nvSpPr>
        <p:spPr>
          <a:xfrm>
            <a:off x="1650034" y="1006222"/>
            <a:ext cx="98102" cy="388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900"/>
              <a:t> 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5B6EA07-B4DF-419D-A564-1993D7671CB2}"/>
              </a:ext>
            </a:extLst>
          </p:cNvPr>
          <p:cNvGrpSpPr/>
          <p:nvPr/>
        </p:nvGrpSpPr>
        <p:grpSpPr>
          <a:xfrm>
            <a:off x="1163253" y="3071915"/>
            <a:ext cx="6817494" cy="2680376"/>
            <a:chOff x="54008" y="2502217"/>
            <a:chExt cx="9089992" cy="3573835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CA60E206-7B80-4E42-8812-F49088A4A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8" y="3714890"/>
              <a:ext cx="9089992" cy="914400"/>
            </a:xfrm>
            <a:prstGeom prst="homePlate">
              <a:avLst>
                <a:gd name="adj" fmla="val 4003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11000"/>
                  </a:schemeClr>
                </a:gs>
                <a:gs pos="93000">
                  <a:schemeClr val="accent3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marL="267891" indent="-267891">
                <a:lnSpc>
                  <a:spcPct val="120000"/>
                </a:lnSpc>
                <a:defRPr/>
              </a:pPr>
              <a:endParaRPr lang="zh-CN" altLang="en-US" sz="900" kern="0" dirty="0">
                <a:solidFill>
                  <a:srgbClr val="646464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CC73DDE2-DA2F-495B-9E69-C4FD2B43178B}"/>
                </a:ext>
              </a:extLst>
            </p:cNvPr>
            <p:cNvSpPr txBox="1"/>
            <p:nvPr/>
          </p:nvSpPr>
          <p:spPr bwMode="auto">
            <a:xfrm>
              <a:off x="204187" y="4003816"/>
              <a:ext cx="759183" cy="4001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i="1">
                  <a:solidFill>
                    <a:srgbClr val="646464"/>
                  </a:solidFill>
                </a:defRPr>
              </a:lvl1pPr>
            </a:lstStyle>
            <a:p>
              <a:pPr>
                <a:defRPr/>
              </a:pPr>
              <a:r>
                <a:rPr lang="en-US" altLang="zh-CN" sz="1350" b="1" i="0" kern="0" dirty="0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2015</a:t>
              </a:r>
              <a:endParaRPr lang="zh-CN" altLang="en-US" sz="1350" b="1" i="0" kern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CF945C13-8F4C-4AFD-A334-886CA2101F45}"/>
                </a:ext>
              </a:extLst>
            </p:cNvPr>
            <p:cNvSpPr txBox="1"/>
            <p:nvPr/>
          </p:nvSpPr>
          <p:spPr bwMode="auto">
            <a:xfrm>
              <a:off x="2189395" y="3987424"/>
              <a:ext cx="759183" cy="4001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i="1">
                  <a:solidFill>
                    <a:srgbClr val="646464"/>
                  </a:solidFill>
                </a:defRPr>
              </a:lvl1pPr>
            </a:lstStyle>
            <a:p>
              <a:pPr>
                <a:defRPr/>
              </a:pPr>
              <a:r>
                <a:rPr lang="en-US" altLang="zh-CN" sz="1350" b="1" i="0" kern="0" dirty="0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2016</a:t>
              </a:r>
              <a:endParaRPr lang="zh-CN" altLang="en-US" sz="1350" b="1" i="0" kern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组合 32">
              <a:extLst>
                <a:ext uri="{FF2B5EF4-FFF2-40B4-BE49-F238E27FC236}">
                  <a16:creationId xmlns:a16="http://schemas.microsoft.com/office/drawing/2014/main" id="{95661884-DA47-4F69-9736-95214A94F8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972" y="4657158"/>
              <a:ext cx="1818260" cy="1418894"/>
              <a:chOff x="941884" y="3983470"/>
              <a:chExt cx="2137396" cy="1418883"/>
            </a:xfrm>
          </p:grpSpPr>
          <p:cxnSp>
            <p:nvCxnSpPr>
              <p:cNvPr id="42" name="直接连接符 33">
                <a:extLst>
                  <a:ext uri="{FF2B5EF4-FFF2-40B4-BE49-F238E27FC236}">
                    <a16:creationId xmlns:a16="http://schemas.microsoft.com/office/drawing/2014/main" id="{D9C6F853-3BB2-4F78-AC99-8028776FAA6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41884" y="3983470"/>
                <a:ext cx="0" cy="1358533"/>
              </a:xfrm>
              <a:prstGeom prst="line">
                <a:avLst/>
              </a:prstGeom>
              <a:noFill/>
              <a:ln w="9525" algn="ctr">
                <a:solidFill>
                  <a:srgbClr val="888888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" name="TextBox 34">
                <a:extLst>
                  <a:ext uri="{FF2B5EF4-FFF2-40B4-BE49-F238E27FC236}">
                    <a16:creationId xmlns:a16="http://schemas.microsoft.com/office/drawing/2014/main" id="{D8498D34-7BAB-4584-B413-14E55D3E8F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855" y="4253330"/>
                <a:ext cx="2062425" cy="1149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000" b="1" dirty="0">
                    <a:solidFill>
                      <a:srgbClr val="00B050"/>
                    </a:solidFill>
                    <a:latin typeface="+mn-lt"/>
                    <a:cs typeface="Arial" panose="020B0604020202020204" pitchFamily="34" charset="0"/>
                  </a:rPr>
                  <a:t>Nov.-Dec. 2015,</a:t>
                </a:r>
                <a:r>
                  <a:rPr lang="en-US" altLang="zh-CN" sz="1000" dirty="0">
                    <a:latin typeface="+mn-lt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000" dirty="0">
                    <a:latin typeface="+mn-lt"/>
                    <a:cs typeface="Arial" panose="020B0604020202020204" pitchFamily="34" charset="0"/>
                  </a:rPr>
                  <a:t>Physics commission (</a:t>
                </a:r>
                <a:r>
                  <a:rPr lang="en-US" altLang="zh-CN" sz="1000" dirty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rPr>
                  <a:t>Run 8</a:t>
                </a:r>
                <a:r>
                  <a:rPr lang="en-US" altLang="zh-CN" sz="1000" dirty="0">
                    <a:latin typeface="+mn-lt"/>
                    <a:cs typeface="Arial" panose="020B0604020202020204" pitchFamily="34" charset="0"/>
                  </a:rPr>
                  <a:t>, </a:t>
                </a:r>
                <a:r>
                  <a:rPr lang="en-US" altLang="zh-CN" sz="10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19.1 days</a:t>
                </a:r>
                <a:r>
                  <a:rPr lang="en-US" altLang="zh-CN" sz="1000" dirty="0">
                    <a:latin typeface="+mn-lt"/>
                    <a:cs typeface="Arial" panose="020B0604020202020204" pitchFamily="34" charset="0"/>
                  </a:rPr>
                  <a:t>, stopped due to high Krypton background)</a:t>
                </a:r>
              </a:p>
            </p:txBody>
          </p:sp>
        </p:grpSp>
        <p:grpSp>
          <p:nvGrpSpPr>
            <p:cNvPr id="18" name="组合 32">
              <a:extLst>
                <a:ext uri="{FF2B5EF4-FFF2-40B4-BE49-F238E27FC236}">
                  <a16:creationId xmlns:a16="http://schemas.microsoft.com/office/drawing/2014/main" id="{99C77C10-0380-4B3A-B07C-ED1F3A9492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5665" y="2569914"/>
              <a:ext cx="1541584" cy="2055497"/>
              <a:chOff x="941884" y="3983470"/>
              <a:chExt cx="1819154" cy="1358533"/>
            </a:xfrm>
          </p:grpSpPr>
          <p:cxnSp>
            <p:nvCxnSpPr>
              <p:cNvPr id="40" name="直接连接符 33">
                <a:extLst>
                  <a:ext uri="{FF2B5EF4-FFF2-40B4-BE49-F238E27FC236}">
                    <a16:creationId xmlns:a16="http://schemas.microsoft.com/office/drawing/2014/main" id="{794C9C44-C84E-41E3-851E-9A6E6E3F3BA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41884" y="3983470"/>
                <a:ext cx="0" cy="1358533"/>
              </a:xfrm>
              <a:prstGeom prst="line">
                <a:avLst/>
              </a:prstGeom>
              <a:noFill/>
              <a:ln w="9525" algn="ctr">
                <a:solidFill>
                  <a:srgbClr val="888888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" name="TextBox 34">
                <a:extLst>
                  <a:ext uri="{FF2B5EF4-FFF2-40B4-BE49-F238E27FC236}">
                    <a16:creationId xmlns:a16="http://schemas.microsoft.com/office/drawing/2014/main" id="{51435947-C63B-498F-B7D6-0CA1A5FE3BA6}"/>
                  </a:ext>
                </a:extLst>
              </p:cNvPr>
              <p:cNvSpPr txBox="1"/>
              <p:nvPr/>
            </p:nvSpPr>
            <p:spPr>
              <a:xfrm>
                <a:off x="1037947" y="4015042"/>
                <a:ext cx="1723091" cy="759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zh-CN" sz="1000" b="1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Mar.– Jun. 2016</a:t>
                </a:r>
                <a:r>
                  <a:rPr lang="en-US" altLang="zh-CN" sz="1000" dirty="0">
                    <a:cs typeface="Arial" panose="020B0604020202020204" pitchFamily="34" charset="0"/>
                  </a:rPr>
                  <a:t>, low background with 10-fold reduction of Kr  (</a:t>
                </a:r>
                <a:r>
                  <a:rPr lang="en-US" altLang="zh-CN" sz="10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Run 9</a:t>
                </a:r>
                <a:r>
                  <a:rPr lang="en-US" altLang="zh-CN" sz="1000" dirty="0">
                    <a:cs typeface="Arial" panose="020B0604020202020204" pitchFamily="34" charset="0"/>
                  </a:rPr>
                  <a:t>, </a:t>
                </a:r>
                <a:r>
                  <a:rPr lang="en-US" altLang="zh-CN" sz="10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79.6 days</a:t>
                </a:r>
                <a:r>
                  <a:rPr lang="en-US" altLang="zh-CN" sz="1000" dirty="0">
                    <a:cs typeface="Arial" panose="020B0604020202020204" pitchFamily="34" charset="0"/>
                  </a:rPr>
                  <a:t>) </a:t>
                </a:r>
                <a:endParaRPr lang="zh-CN" altLang="en-US" sz="1000" kern="0" dirty="0">
                  <a:solidFill>
                    <a:srgbClr val="646464"/>
                  </a:solidFill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组合 32">
              <a:extLst>
                <a:ext uri="{FF2B5EF4-FFF2-40B4-BE49-F238E27FC236}">
                  <a16:creationId xmlns:a16="http://schemas.microsoft.com/office/drawing/2014/main" id="{B95A7F1F-A700-4DAB-8CF0-CAC0D1DE6B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8736" y="2549337"/>
              <a:ext cx="1544268" cy="2090345"/>
              <a:chOff x="941885" y="4110212"/>
              <a:chExt cx="1927366" cy="2088744"/>
            </a:xfrm>
          </p:grpSpPr>
          <p:cxnSp>
            <p:nvCxnSpPr>
              <p:cNvPr id="38" name="直接连接符 33">
                <a:extLst>
                  <a:ext uri="{FF2B5EF4-FFF2-40B4-BE49-F238E27FC236}">
                    <a16:creationId xmlns:a16="http://schemas.microsoft.com/office/drawing/2014/main" id="{9284EE7C-D5C2-4019-8345-91E5F6CD314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41885" y="4110212"/>
                <a:ext cx="0" cy="2088744"/>
              </a:xfrm>
              <a:prstGeom prst="line">
                <a:avLst/>
              </a:prstGeom>
              <a:noFill/>
              <a:ln w="9525" algn="ctr">
                <a:solidFill>
                  <a:srgbClr val="888888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9" name="TextBox 34">
                <a:extLst>
                  <a:ext uri="{FF2B5EF4-FFF2-40B4-BE49-F238E27FC236}">
                    <a16:creationId xmlns:a16="http://schemas.microsoft.com/office/drawing/2014/main" id="{C99AA980-F59D-442E-ADB1-FCB8A0D73460}"/>
                  </a:ext>
                </a:extLst>
              </p:cNvPr>
              <p:cNvSpPr txBox="1"/>
              <p:nvPr/>
            </p:nvSpPr>
            <p:spPr>
              <a:xfrm>
                <a:off x="958022" y="4178506"/>
                <a:ext cx="1911229" cy="114815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zh-CN" sz="1000" b="1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Nov. 2016–Mar. 2017</a:t>
                </a:r>
                <a:r>
                  <a:rPr lang="en-US" altLang="zh-CN" sz="1000" dirty="0">
                    <a:cs typeface="Arial" panose="020B0604020202020204" pitchFamily="34" charset="0"/>
                  </a:rPr>
                  <a:t>, 2</a:t>
                </a:r>
                <a:r>
                  <a:rPr lang="en-US" altLang="zh-CN" sz="1000" baseline="30000" dirty="0">
                    <a:cs typeface="Arial" panose="020B0604020202020204" pitchFamily="34" charset="0"/>
                  </a:rPr>
                  <a:t>nd</a:t>
                </a:r>
                <a:r>
                  <a:rPr lang="en-US" altLang="zh-CN" sz="1000" dirty="0">
                    <a:cs typeface="Arial" panose="020B0604020202020204" pitchFamily="34" charset="0"/>
                  </a:rPr>
                  <a:t> distillation  campaign and recommissioning</a:t>
                </a:r>
                <a:endParaRPr lang="zh-CN" altLang="en-US" sz="1000" kern="0" dirty="0">
                  <a:solidFill>
                    <a:srgbClr val="646464"/>
                  </a:solidFill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4C0AD618-1E00-4628-9E16-0FD19F457FC7}"/>
                </a:ext>
              </a:extLst>
            </p:cNvPr>
            <p:cNvSpPr txBox="1"/>
            <p:nvPr/>
          </p:nvSpPr>
          <p:spPr bwMode="auto">
            <a:xfrm>
              <a:off x="4210363" y="4003816"/>
              <a:ext cx="759183" cy="4001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i="1">
                  <a:solidFill>
                    <a:srgbClr val="646464"/>
                  </a:solidFill>
                </a:defRPr>
              </a:lvl1pPr>
            </a:lstStyle>
            <a:p>
              <a:pPr>
                <a:defRPr/>
              </a:pPr>
              <a:r>
                <a:rPr lang="en-US" altLang="zh-CN" sz="1350" b="1" i="0" kern="0" dirty="0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2017</a:t>
              </a:r>
              <a:endParaRPr lang="zh-CN" altLang="en-US" sz="1350" b="1" i="0" kern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1" name="组合 32">
              <a:extLst>
                <a:ext uri="{FF2B5EF4-FFF2-40B4-BE49-F238E27FC236}">
                  <a16:creationId xmlns:a16="http://schemas.microsoft.com/office/drawing/2014/main" id="{553D7D71-48D9-4AFA-8A32-283C229676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72123" y="2541547"/>
              <a:ext cx="1808441" cy="2090345"/>
              <a:chOff x="941884" y="4110212"/>
              <a:chExt cx="2329326" cy="2088744"/>
            </a:xfrm>
          </p:grpSpPr>
          <p:cxnSp>
            <p:nvCxnSpPr>
              <p:cNvPr id="36" name="直接连接符 33">
                <a:extLst>
                  <a:ext uri="{FF2B5EF4-FFF2-40B4-BE49-F238E27FC236}">
                    <a16:creationId xmlns:a16="http://schemas.microsoft.com/office/drawing/2014/main" id="{C4E22FB6-ED17-45DE-8239-E18B30B4CFA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41884" y="4110212"/>
                <a:ext cx="0" cy="2088744"/>
              </a:xfrm>
              <a:prstGeom prst="line">
                <a:avLst/>
              </a:prstGeom>
              <a:noFill/>
              <a:ln w="9525" algn="ctr">
                <a:solidFill>
                  <a:srgbClr val="888888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" name="TextBox 34">
                <a:extLst>
                  <a:ext uri="{FF2B5EF4-FFF2-40B4-BE49-F238E27FC236}">
                    <a16:creationId xmlns:a16="http://schemas.microsoft.com/office/drawing/2014/main" id="{0576F613-4C25-46D6-8E56-CE7EAE41FF66}"/>
                  </a:ext>
                </a:extLst>
              </p:cNvPr>
              <p:cNvSpPr txBox="1"/>
              <p:nvPr/>
            </p:nvSpPr>
            <p:spPr>
              <a:xfrm>
                <a:off x="1076001" y="4180510"/>
                <a:ext cx="2195209" cy="1353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zh-CN" sz="1000" b="1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Jul. 2017-Jul.</a:t>
                </a:r>
                <a:r>
                  <a:rPr lang="zh-CN" altLang="en-US" sz="1000" b="1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zh-CN" sz="1000" b="1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2018</a:t>
                </a:r>
              </a:p>
              <a:p>
                <a:pPr>
                  <a:defRPr/>
                </a:pPr>
                <a:r>
                  <a:rPr lang="en-US" altLang="zh-CN" sz="1000" dirty="0">
                    <a:cs typeface="Arial" panose="020B0604020202020204" pitchFamily="34" charset="0"/>
                  </a:rPr>
                  <a:t>, a few months </a:t>
                </a:r>
                <a:r>
                  <a:rPr lang="en-US" altLang="zh-CN" sz="1000" baseline="30000" dirty="0">
                    <a:cs typeface="Arial" panose="020B0604020202020204" pitchFamily="34" charset="0"/>
                  </a:rPr>
                  <a:t>220</a:t>
                </a:r>
                <a:r>
                  <a:rPr lang="en-US" altLang="zh-CN" sz="1000" dirty="0">
                    <a:cs typeface="Arial" panose="020B0604020202020204" pitchFamily="34" charset="0"/>
                  </a:rPr>
                  <a:t>Rn/</a:t>
                </a:r>
                <a:r>
                  <a:rPr lang="en-US" altLang="zh-CN" sz="1000" dirty="0" err="1">
                    <a:cs typeface="Arial" panose="020B0604020202020204" pitchFamily="34" charset="0"/>
                  </a:rPr>
                  <a:t>AmBe</a:t>
                </a:r>
                <a:r>
                  <a:rPr lang="en-US" altLang="zh-CN" sz="1000" dirty="0">
                    <a:cs typeface="Arial" panose="020B0604020202020204" pitchFamily="34" charset="0"/>
                  </a:rPr>
                  <a:t> runs, followed by  (</a:t>
                </a:r>
                <a:r>
                  <a:rPr lang="en-US" altLang="zh-CN" sz="10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Run 11, </a:t>
                </a:r>
                <a:r>
                  <a:rPr lang="en-US" altLang="zh-CN" sz="1000" b="1" dirty="0">
                    <a:solidFill>
                      <a:srgbClr val="0000CC"/>
                    </a:solidFill>
                    <a:cs typeface="Arial" panose="020B0604020202020204" pitchFamily="34" charset="0"/>
                  </a:rPr>
                  <a:t>244.2 days</a:t>
                </a:r>
                <a:r>
                  <a:rPr lang="en-US" altLang="zh-CN" sz="1000" dirty="0">
                    <a:cs typeface="Arial" panose="020B0604020202020204" pitchFamily="34" charset="0"/>
                  </a:rPr>
                  <a:t>)</a:t>
                </a:r>
                <a:endParaRPr lang="zh-CN" altLang="en-US" sz="1000" dirty="0">
                  <a:cs typeface="Arial" panose="020B0604020202020204" pitchFamily="34" charset="0"/>
                </a:endParaRPr>
              </a:p>
              <a:p>
                <a:pPr>
                  <a:defRPr/>
                </a:pPr>
                <a:endParaRPr lang="zh-CN" altLang="en-US" sz="1000" kern="0" dirty="0">
                  <a:solidFill>
                    <a:srgbClr val="FF0000"/>
                  </a:solidFill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D6B64AB6-BE04-4CD0-8F5E-8D2529306E05}"/>
                </a:ext>
              </a:extLst>
            </p:cNvPr>
            <p:cNvSpPr txBox="1"/>
            <p:nvPr/>
          </p:nvSpPr>
          <p:spPr bwMode="auto">
            <a:xfrm>
              <a:off x="6097545" y="4003816"/>
              <a:ext cx="759183" cy="4001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i="1">
                  <a:solidFill>
                    <a:srgbClr val="646464"/>
                  </a:solidFill>
                </a:defRPr>
              </a:lvl1pPr>
            </a:lstStyle>
            <a:p>
              <a:pPr>
                <a:defRPr/>
              </a:pPr>
              <a:r>
                <a:rPr lang="en-US" altLang="zh-CN" sz="1350" b="1" i="0" kern="0" dirty="0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2018</a:t>
              </a:r>
              <a:endParaRPr lang="zh-CN" altLang="en-US" sz="1350" b="1" i="0" kern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4D486708-DFA6-446B-B47A-76000025B363}"/>
                </a:ext>
              </a:extLst>
            </p:cNvPr>
            <p:cNvSpPr txBox="1"/>
            <p:nvPr/>
          </p:nvSpPr>
          <p:spPr bwMode="auto">
            <a:xfrm>
              <a:off x="7873479" y="4030924"/>
              <a:ext cx="759183" cy="4001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i="1">
                  <a:solidFill>
                    <a:srgbClr val="646464"/>
                  </a:solidFill>
                </a:defRPr>
              </a:lvl1pPr>
            </a:lstStyle>
            <a:p>
              <a:pPr>
                <a:defRPr/>
              </a:pPr>
              <a:r>
                <a:rPr lang="en-US" altLang="zh-CN" sz="1350" b="1" i="0" kern="0" dirty="0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2019</a:t>
              </a:r>
              <a:endParaRPr lang="zh-CN" altLang="en-US" sz="1350" b="1" i="0" kern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E42FC2A6-1D87-473C-A420-48426535BBA9}"/>
                </a:ext>
              </a:extLst>
            </p:cNvPr>
            <p:cNvGrpSpPr/>
            <p:nvPr/>
          </p:nvGrpSpPr>
          <p:grpSpPr>
            <a:xfrm>
              <a:off x="2645036" y="4657159"/>
              <a:ext cx="1565326" cy="1358544"/>
              <a:chOff x="2645036" y="4657159"/>
              <a:chExt cx="1565326" cy="1358544"/>
            </a:xfrm>
          </p:grpSpPr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2753F6B9-14DB-49E4-815A-CDA4F3A06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2837" y="4927022"/>
                <a:ext cx="1477525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000" b="1" dirty="0">
                    <a:solidFill>
                      <a:srgbClr val="00B050"/>
                    </a:solidFill>
                    <a:latin typeface="+mn-lt"/>
                    <a:cs typeface="Arial" panose="020B0604020202020204" pitchFamily="34" charset="0"/>
                  </a:rPr>
                  <a:t>Jul. </a:t>
                </a:r>
                <a:r>
                  <a:rPr lang="mr-IN" altLang="zh-CN" sz="1000" b="1" dirty="0">
                    <a:solidFill>
                      <a:srgbClr val="00B050"/>
                    </a:solidFill>
                    <a:latin typeface="+mn-lt"/>
                  </a:rPr>
                  <a:t>–</a:t>
                </a:r>
                <a:r>
                  <a:rPr lang="en-US" altLang="zh-CN" sz="1000" b="1" dirty="0">
                    <a:solidFill>
                      <a:srgbClr val="00B050"/>
                    </a:solidFill>
                    <a:latin typeface="+mn-lt"/>
                    <a:cs typeface="Arial" panose="020B0604020202020204" pitchFamily="34" charset="0"/>
                  </a:rPr>
                  <a:t> Oct. 2016</a:t>
                </a:r>
                <a:r>
                  <a:rPr lang="en-US" altLang="zh-CN" sz="1000" dirty="0">
                    <a:latin typeface="+mn-lt"/>
                    <a:cs typeface="Arial" panose="020B0604020202020204" pitchFamily="34" charset="0"/>
                  </a:rPr>
                  <a:t>, 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000" dirty="0">
                    <a:latin typeface="+mn-lt"/>
                    <a:cs typeface="Arial" panose="020B0604020202020204" pitchFamily="34" charset="0"/>
                  </a:rPr>
                  <a:t>ER calibration &amp; tritium removal</a:t>
                </a:r>
              </a:p>
            </p:txBody>
          </p:sp>
          <p:cxnSp>
            <p:nvCxnSpPr>
              <p:cNvPr id="35" name="直接连接符 33">
                <a:extLst>
                  <a:ext uri="{FF2B5EF4-FFF2-40B4-BE49-F238E27FC236}">
                    <a16:creationId xmlns:a16="http://schemas.microsoft.com/office/drawing/2014/main" id="{5F347D3D-DAD3-4693-AF4F-87FEAA80A48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645036" y="4657159"/>
                <a:ext cx="0" cy="1358544"/>
              </a:xfrm>
              <a:prstGeom prst="line">
                <a:avLst/>
              </a:prstGeom>
              <a:noFill/>
              <a:ln w="9525" algn="ctr">
                <a:solidFill>
                  <a:srgbClr val="888888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F6A1E959-A364-4E4D-89FA-5DF1C99D3420}"/>
                </a:ext>
              </a:extLst>
            </p:cNvPr>
            <p:cNvGrpSpPr/>
            <p:nvPr/>
          </p:nvGrpSpPr>
          <p:grpSpPr>
            <a:xfrm>
              <a:off x="6646131" y="4622330"/>
              <a:ext cx="1859902" cy="1358544"/>
              <a:chOff x="4391775" y="4629290"/>
              <a:chExt cx="1859902" cy="1358544"/>
            </a:xfrm>
          </p:grpSpPr>
          <p:sp>
            <p:nvSpPr>
              <p:cNvPr id="32" name="TextBox 34">
                <a:extLst>
                  <a:ext uri="{FF2B5EF4-FFF2-40B4-BE49-F238E27FC236}">
                    <a16:creationId xmlns:a16="http://schemas.microsoft.com/office/drawing/2014/main" id="{80141560-7F8B-4A43-B83F-F12DF54C65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6776" y="4900489"/>
                <a:ext cx="1754901" cy="943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000" b="1" dirty="0">
                    <a:solidFill>
                      <a:srgbClr val="00B050"/>
                    </a:solidFill>
                    <a:latin typeface="+mn-lt"/>
                    <a:cs typeface="Arial" panose="020B0604020202020204" pitchFamily="34" charset="0"/>
                  </a:rPr>
                  <a:t>Aug.2018</a:t>
                </a:r>
                <a:r>
                  <a:rPr lang="mr-IN" altLang="zh-CN" sz="1000" b="1" dirty="0">
                    <a:solidFill>
                      <a:srgbClr val="00B050"/>
                    </a:solidFill>
                    <a:latin typeface="+mn-lt"/>
                  </a:rPr>
                  <a:t>–</a:t>
                </a:r>
                <a:r>
                  <a:rPr lang="en-US" altLang="zh-CN" sz="1000" b="1" dirty="0">
                    <a:solidFill>
                      <a:srgbClr val="00B050"/>
                    </a:solidFill>
                    <a:latin typeface="+mn-lt"/>
                    <a:cs typeface="Arial" panose="020B0604020202020204" pitchFamily="34" charset="0"/>
                  </a:rPr>
                  <a:t>Jun. 2019, </a:t>
                </a:r>
                <a:r>
                  <a:rPr lang="en-US" altLang="zh-CN" sz="1000" dirty="0">
                    <a:latin typeface="+mn-lt"/>
                    <a:cs typeface="Arial" panose="020B0604020202020204" pitchFamily="34" charset="0"/>
                  </a:rPr>
                  <a:t>“End of Run” with some R&amp;D tests for </a:t>
                </a:r>
                <a:r>
                  <a:rPr lang="en-US" altLang="zh-CN" sz="1000" dirty="0" err="1">
                    <a:latin typeface="+mn-lt"/>
                    <a:cs typeface="Arial" panose="020B0604020202020204" pitchFamily="34" charset="0"/>
                  </a:rPr>
                  <a:t>PandaX-xT</a:t>
                </a:r>
                <a:endParaRPr lang="en-US" altLang="zh-CN" sz="1000" dirty="0">
                  <a:latin typeface="+mn-lt"/>
                  <a:cs typeface="Arial" panose="020B0604020202020204" pitchFamily="34" charset="0"/>
                </a:endParaRPr>
              </a:p>
            </p:txBody>
          </p:sp>
          <p:cxnSp>
            <p:nvCxnSpPr>
              <p:cNvPr id="33" name="直接连接符 33">
                <a:extLst>
                  <a:ext uri="{FF2B5EF4-FFF2-40B4-BE49-F238E27FC236}">
                    <a16:creationId xmlns:a16="http://schemas.microsoft.com/office/drawing/2014/main" id="{EB71A504-6C30-4636-8755-A524E1337F4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391775" y="4629290"/>
                <a:ext cx="0" cy="1358544"/>
              </a:xfrm>
              <a:prstGeom prst="line">
                <a:avLst/>
              </a:prstGeom>
              <a:noFill/>
              <a:ln w="9525" algn="ctr">
                <a:solidFill>
                  <a:srgbClr val="888888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6" name="组合 32">
              <a:extLst>
                <a:ext uri="{FF2B5EF4-FFF2-40B4-BE49-F238E27FC236}">
                  <a16:creationId xmlns:a16="http://schemas.microsoft.com/office/drawing/2014/main" id="{42339157-C12D-48D6-BD68-A9FEF10C1F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0244" y="2502217"/>
              <a:ext cx="1473389" cy="2090345"/>
              <a:chOff x="-955884" y="4191262"/>
              <a:chExt cx="1897768" cy="2088744"/>
            </a:xfrm>
          </p:grpSpPr>
          <p:cxnSp>
            <p:nvCxnSpPr>
              <p:cNvPr id="30" name="直接连接符 33">
                <a:extLst>
                  <a:ext uri="{FF2B5EF4-FFF2-40B4-BE49-F238E27FC236}">
                    <a16:creationId xmlns:a16="http://schemas.microsoft.com/office/drawing/2014/main" id="{8BA14236-DDC2-4C50-A108-F2847A3EB89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41884" y="4191262"/>
                <a:ext cx="0" cy="2088744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1" name="TextBox 34">
                <a:extLst>
                  <a:ext uri="{FF2B5EF4-FFF2-40B4-BE49-F238E27FC236}">
                    <a16:creationId xmlns:a16="http://schemas.microsoft.com/office/drawing/2014/main" id="{1E13B58D-C263-4E57-9CA6-5EE84E4BAD5A}"/>
                  </a:ext>
                </a:extLst>
              </p:cNvPr>
              <p:cNvSpPr txBox="1"/>
              <p:nvPr/>
            </p:nvSpPr>
            <p:spPr>
              <a:xfrm>
                <a:off x="-955884" y="4264703"/>
                <a:ext cx="1897765" cy="1148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zh-CN" sz="1000" b="1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Jun.28 2019</a:t>
                </a:r>
              </a:p>
              <a:p>
                <a:pPr>
                  <a:defRPr/>
                </a:pPr>
                <a:r>
                  <a:rPr lang="en-US" altLang="zh-CN" sz="1000" dirty="0">
                    <a:cs typeface="Arial" panose="020B0604020202020204" pitchFamily="34" charset="0"/>
                  </a:rPr>
                  <a:t>stopped the DAQ and start the recuperation</a:t>
                </a:r>
                <a:endParaRPr lang="zh-CN" altLang="en-US" sz="1000" dirty="0">
                  <a:cs typeface="Arial" panose="020B0604020202020204" pitchFamily="34" charset="0"/>
                </a:endParaRPr>
              </a:p>
              <a:p>
                <a:pPr>
                  <a:defRPr/>
                </a:pPr>
                <a:endParaRPr lang="zh-CN" altLang="en-US" sz="1000" kern="0" dirty="0">
                  <a:solidFill>
                    <a:srgbClr val="FF0000"/>
                  </a:solidFill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0B12515E-471C-46D6-84E0-1EBC40823FCD}"/>
                </a:ext>
              </a:extLst>
            </p:cNvPr>
            <p:cNvGrpSpPr/>
            <p:nvPr/>
          </p:nvGrpSpPr>
          <p:grpSpPr>
            <a:xfrm>
              <a:off x="4516290" y="4631893"/>
              <a:ext cx="1846135" cy="1358544"/>
              <a:chOff x="4363890" y="4479493"/>
              <a:chExt cx="1846135" cy="1358544"/>
            </a:xfrm>
          </p:grpSpPr>
          <p:sp>
            <p:nvSpPr>
              <p:cNvPr id="28" name="TextBox 34">
                <a:extLst>
                  <a:ext uri="{FF2B5EF4-FFF2-40B4-BE49-F238E27FC236}">
                    <a16:creationId xmlns:a16="http://schemas.microsoft.com/office/drawing/2014/main" id="{C7AEEA6A-61D1-4338-A2E8-BE2AACE012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94448" y="4764481"/>
                <a:ext cx="1615577" cy="943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000" b="1" dirty="0">
                    <a:solidFill>
                      <a:srgbClr val="00B050"/>
                    </a:solidFill>
                    <a:latin typeface="+mn-lt"/>
                    <a:cs typeface="Arial" panose="020B0604020202020204" pitchFamily="34" charset="0"/>
                  </a:rPr>
                  <a:t>Apr.</a:t>
                </a:r>
                <a:r>
                  <a:rPr lang="mr-IN" altLang="zh-CN" sz="1000" b="1" dirty="0">
                    <a:solidFill>
                      <a:srgbClr val="00B050"/>
                    </a:solidFill>
                    <a:latin typeface="+mn-lt"/>
                  </a:rPr>
                  <a:t>–</a:t>
                </a:r>
                <a:r>
                  <a:rPr lang="en-US" altLang="zh-CN" sz="1000" b="1" dirty="0">
                    <a:solidFill>
                      <a:srgbClr val="00B050"/>
                    </a:solidFill>
                    <a:latin typeface="+mn-lt"/>
                    <a:cs typeface="Arial" panose="020B0604020202020204" pitchFamily="34" charset="0"/>
                  </a:rPr>
                  <a:t>Jul. 2017</a:t>
                </a:r>
                <a:r>
                  <a:rPr lang="en-US" altLang="zh-CN" sz="1000" dirty="0">
                    <a:latin typeface="+mn-lt"/>
                    <a:cs typeface="Arial" panose="020B0604020202020204" pitchFamily="34" charset="0"/>
                  </a:rPr>
                  <a:t>, dark matter data taking (</a:t>
                </a:r>
                <a:r>
                  <a:rPr lang="en-US" altLang="zh-CN" sz="1000" dirty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rPr>
                  <a:t>Run 10</a:t>
                </a:r>
                <a:r>
                  <a:rPr lang="en-US" altLang="zh-CN" sz="1000" dirty="0">
                    <a:latin typeface="+mn-lt"/>
                    <a:cs typeface="Arial" panose="020B0604020202020204" pitchFamily="34" charset="0"/>
                  </a:rPr>
                  <a:t>, </a:t>
                </a:r>
                <a:r>
                  <a:rPr lang="en-US" altLang="zh-CN" sz="1000" b="1" dirty="0">
                    <a:solidFill>
                      <a:srgbClr val="0000CC"/>
                    </a:solidFill>
                    <a:latin typeface="+mn-lt"/>
                    <a:cs typeface="Arial" panose="020B0604020202020204" pitchFamily="34" charset="0"/>
                  </a:rPr>
                  <a:t>77.1 days</a:t>
                </a:r>
                <a:r>
                  <a:rPr lang="en-US" altLang="zh-CN" sz="1000" dirty="0">
                    <a:latin typeface="+mn-lt"/>
                    <a:cs typeface="Arial" panose="020B0604020202020204" pitchFamily="34" charset="0"/>
                  </a:rPr>
                  <a:t>)</a:t>
                </a:r>
              </a:p>
            </p:txBody>
          </p:sp>
          <p:cxnSp>
            <p:nvCxnSpPr>
              <p:cNvPr id="29" name="直接连接符 33">
                <a:extLst>
                  <a:ext uri="{FF2B5EF4-FFF2-40B4-BE49-F238E27FC236}">
                    <a16:creationId xmlns:a16="http://schemas.microsoft.com/office/drawing/2014/main" id="{C28DC28C-4997-4396-8DD2-E256DB18DB1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363890" y="4479493"/>
                <a:ext cx="0" cy="1358544"/>
              </a:xfrm>
              <a:prstGeom prst="line">
                <a:avLst/>
              </a:prstGeom>
              <a:noFill/>
              <a:ln w="9525" algn="ctr">
                <a:solidFill>
                  <a:srgbClr val="888888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96FEAC9-D828-433B-BE63-55C662401546}"/>
              </a:ext>
            </a:extLst>
          </p:cNvPr>
          <p:cNvGrpSpPr/>
          <p:nvPr/>
        </p:nvGrpSpPr>
        <p:grpSpPr>
          <a:xfrm>
            <a:off x="1315555" y="1374923"/>
            <a:ext cx="6512890" cy="1296562"/>
            <a:chOff x="2200045" y="1263467"/>
            <a:chExt cx="8683853" cy="1728749"/>
          </a:xfrm>
        </p:grpSpPr>
        <p:sp>
          <p:nvSpPr>
            <p:cNvPr id="46" name="箭头: 右 45">
              <a:extLst>
                <a:ext uri="{FF2B5EF4-FFF2-40B4-BE49-F238E27FC236}">
                  <a16:creationId xmlns:a16="http://schemas.microsoft.com/office/drawing/2014/main" id="{5E6AA913-A157-4251-86BB-0BAD4692C388}"/>
                </a:ext>
              </a:extLst>
            </p:cNvPr>
            <p:cNvSpPr/>
            <p:nvPr/>
          </p:nvSpPr>
          <p:spPr>
            <a:xfrm>
              <a:off x="7490340" y="1281845"/>
              <a:ext cx="961411" cy="1710371"/>
            </a:xfrm>
            <a:prstGeom prst="rightArrow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aphicFrame>
          <p:nvGraphicFramePr>
            <p:cNvPr id="3" name="图示 2">
              <a:extLst>
                <a:ext uri="{FF2B5EF4-FFF2-40B4-BE49-F238E27FC236}">
                  <a16:creationId xmlns:a16="http://schemas.microsoft.com/office/drawing/2014/main" id="{C0A6DBBC-3D47-4293-8AA4-D1270A116F0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88265001"/>
                </p:ext>
              </p:extLst>
            </p:nvPr>
          </p:nvGraphicFramePr>
          <p:xfrm>
            <a:off x="2200045" y="1263467"/>
            <a:ext cx="8683853" cy="171037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30DEBA-807C-42F2-ADC0-2C9E961D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FB2F5-5085-42D1-9EFF-BA828451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Published Results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585A13D-F8A6-49EF-A2DF-1F532D3C0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1A9EF5-ED1A-4E9C-9263-4242F2F9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  <a:t>6</a:t>
            </a:fld>
            <a:endParaRPr lang="zh-CN" altLang="en-US"/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F5B7F706-6520-42B3-B868-3407F9339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600627"/>
              </p:ext>
            </p:extLst>
          </p:nvPr>
        </p:nvGraphicFramePr>
        <p:xfrm>
          <a:off x="86895" y="720392"/>
          <a:ext cx="6476225" cy="3487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5275">
                  <a:extLst>
                    <a:ext uri="{9D8B030D-6E8A-4147-A177-3AD203B41FA5}">
                      <a16:colId xmlns:a16="http://schemas.microsoft.com/office/drawing/2014/main" val="872516211"/>
                    </a:ext>
                  </a:extLst>
                </a:gridCol>
                <a:gridCol w="1017169">
                  <a:extLst>
                    <a:ext uri="{9D8B030D-6E8A-4147-A177-3AD203B41FA5}">
                      <a16:colId xmlns:a16="http://schemas.microsoft.com/office/drawing/2014/main" val="3469602475"/>
                    </a:ext>
                  </a:extLst>
                </a:gridCol>
                <a:gridCol w="2513781">
                  <a:extLst>
                    <a:ext uri="{9D8B030D-6E8A-4147-A177-3AD203B41FA5}">
                      <a16:colId xmlns:a16="http://schemas.microsoft.com/office/drawing/2014/main" val="919515021"/>
                    </a:ext>
                  </a:extLst>
                </a:gridCol>
              </a:tblGrid>
              <a:tr h="5023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Dark</a:t>
                      </a:r>
                      <a:r>
                        <a:rPr lang="en-US" altLang="zh-CN" sz="1400" baseline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matter models</a:t>
                      </a:r>
                      <a:endParaRPr lang="zh-CN" altLang="en-US" sz="14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Exposure (Ton-day)</a:t>
                      </a:r>
                      <a:endParaRPr lang="zh-CN" altLang="en-US" sz="14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Publications</a:t>
                      </a:r>
                      <a:endParaRPr lang="zh-CN" altLang="en-US" sz="14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extLst>
                  <a:ext uri="{0D108BD9-81ED-4DB2-BD59-A6C34878D82A}">
                    <a16:rowId xmlns:a16="http://schemas.microsoft.com/office/drawing/2014/main" val="812283231"/>
                  </a:ext>
                </a:extLst>
              </a:tr>
              <a:tr h="42587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WIMP-nucleon</a:t>
                      </a:r>
                      <a:r>
                        <a:rPr lang="en-US" altLang="zh-CN" sz="1400" b="0" baseline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Spin-Independent </a:t>
                      </a:r>
                      <a:endParaRPr lang="zh-CN" altLang="en-US" sz="1400" b="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33</a:t>
                      </a:r>
                      <a:endParaRPr lang="zh-CN" altLang="en-US" sz="1400" b="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zh-CN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PRL 117, 121303 (2016)</a:t>
                      </a:r>
                      <a:r>
                        <a:rPr kumimoji="1" lang="en-US" altLang="zh-CN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en-US" altLang="zh-CN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extLst>
                  <a:ext uri="{0D108BD9-81ED-4DB2-BD59-A6C34878D82A}">
                    <a16:rowId xmlns:a16="http://schemas.microsoft.com/office/drawing/2014/main" val="3959142061"/>
                  </a:ext>
                </a:extLst>
              </a:tr>
              <a:tr h="35000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WIMP-nucleon</a:t>
                      </a:r>
                      <a:r>
                        <a:rPr lang="en-US" altLang="zh-CN" sz="1400" b="0" baseline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Spin-dependent</a:t>
                      </a:r>
                      <a:endParaRPr lang="zh-CN" altLang="en-US" sz="1400" b="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33</a:t>
                      </a:r>
                      <a:endParaRPr lang="zh-CN" altLang="en-US" sz="1400" b="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PRL 118, 071301 (2017)</a:t>
                      </a:r>
                    </a:p>
                  </a:txBody>
                  <a:tcPr marL="91464" marR="91464" marT="45733" marB="45733"/>
                </a:tc>
                <a:extLst>
                  <a:ext uri="{0D108BD9-81ED-4DB2-BD59-A6C34878D82A}">
                    <a16:rowId xmlns:a16="http://schemas.microsoft.com/office/drawing/2014/main" val="2718182167"/>
                  </a:ext>
                </a:extLst>
              </a:tr>
              <a:tr h="3314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Inelastic</a:t>
                      </a:r>
                      <a:r>
                        <a:rPr lang="en-US" altLang="zh-CN" sz="1400" b="0" baseline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scattering</a:t>
                      </a:r>
                      <a:endParaRPr lang="zh-CN" altLang="en-US" sz="1400" b="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27</a:t>
                      </a:r>
                      <a:endParaRPr lang="zh-CN" altLang="en-US" sz="1400" b="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PRD 96, 102007 (2017)</a:t>
                      </a:r>
                    </a:p>
                  </a:txBody>
                  <a:tcPr marL="91464" marR="91464" marT="45733" marB="45733"/>
                </a:tc>
                <a:extLst>
                  <a:ext uri="{0D108BD9-81ED-4DB2-BD59-A6C34878D82A}">
                    <a16:rowId xmlns:a16="http://schemas.microsoft.com/office/drawing/2014/main" val="321550835"/>
                  </a:ext>
                </a:extLst>
              </a:tr>
              <a:tr h="3314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dirty="0" err="1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Axion</a:t>
                      </a:r>
                      <a:r>
                        <a:rPr kumimoji="1" lang="en-US" altLang="zh-CN" sz="1400" b="0" baseline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and ALP</a:t>
                      </a:r>
                      <a:endParaRPr lang="zh-CN" altLang="en-US" sz="1400" b="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27</a:t>
                      </a:r>
                      <a:endParaRPr lang="zh-CN" altLang="en-US" sz="1400" b="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PRL 119, 181806 (2017)</a:t>
                      </a:r>
                    </a:p>
                  </a:txBody>
                  <a:tcPr marL="91464" marR="91464" marT="45733" marB="45733"/>
                </a:tc>
                <a:extLst>
                  <a:ext uri="{0D108BD9-81ED-4DB2-BD59-A6C34878D82A}">
                    <a16:rowId xmlns:a16="http://schemas.microsoft.com/office/drawing/2014/main" val="2090140591"/>
                  </a:ext>
                </a:extLst>
              </a:tr>
              <a:tr h="34216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WIMP-nucleon SI </a:t>
                      </a:r>
                      <a:endParaRPr lang="zh-CN" alt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54</a:t>
                      </a:r>
                      <a:endParaRPr kumimoji="1" lang="zh-CN" altLang="en-US" sz="14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PRL 119, 181302 (2017)</a:t>
                      </a:r>
                      <a:r>
                        <a:rPr kumimoji="1" lang="en-US" altLang="zh-CN" sz="1400" b="1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kumimoji="1"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extLst>
                  <a:ext uri="{0D108BD9-81ED-4DB2-BD59-A6C34878D82A}">
                    <a16:rowId xmlns:a16="http://schemas.microsoft.com/office/drawing/2014/main" val="4018540875"/>
                  </a:ext>
                </a:extLst>
              </a:tr>
              <a:tr h="5250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light mediator</a:t>
                      </a:r>
                      <a:r>
                        <a:rPr lang="zh-CN" altLang="en-US" sz="14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altLang="zh-CN" sz="14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self-interacting DM (*)</a:t>
                      </a:r>
                      <a:endParaRPr lang="zh-CN" alt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54</a:t>
                      </a:r>
                      <a:endParaRPr lang="zh-CN" alt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PRL 121, 021304 (2018)</a:t>
                      </a:r>
                      <a:r>
                        <a:rPr lang="en-US" altLang="zh-CN" sz="1400" b="1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kumimoji="1"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extLst>
                  <a:ext uri="{0D108BD9-81ED-4DB2-BD59-A6C34878D82A}">
                    <a16:rowId xmlns:a16="http://schemas.microsoft.com/office/drawing/2014/main" val="207519138"/>
                  </a:ext>
                </a:extLst>
              </a:tr>
              <a:tr h="3314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EFT</a:t>
                      </a:r>
                      <a:r>
                        <a:rPr kumimoji="1" lang="en-US" altLang="zh-CN" sz="1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models and SD (*)</a:t>
                      </a:r>
                      <a:endParaRPr lang="zh-CN" altLang="en-US" sz="1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54</a:t>
                      </a:r>
                      <a:endParaRPr lang="zh-CN" altLang="en-US" sz="1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PLB 792, 193–198 (2019) </a:t>
                      </a:r>
                      <a:endParaRPr lang="en-US" altLang="zh-CN" sz="1400" b="1" kern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extLst>
                  <a:ext uri="{0D108BD9-81ED-4DB2-BD59-A6C34878D82A}">
                    <a16:rowId xmlns:a16="http://schemas.microsoft.com/office/drawing/2014/main" val="1297441790"/>
                  </a:ext>
                </a:extLst>
              </a:tr>
              <a:tr h="3314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ymbol" panose="05050102010706020507" pitchFamily="18" charset="2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CN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ymbol" panose="05050102010706020507" pitchFamily="18" charset="2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altLang="zh-CN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decay search</a:t>
                      </a:r>
                      <a:endParaRPr lang="zh-CN" altLang="en-US" sz="1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8.1</a:t>
                      </a:r>
                      <a:r>
                        <a:rPr lang="en-US" altLang="zh-CN" sz="1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altLang="zh-CN" sz="1400" b="1" baseline="300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136</a:t>
                      </a:r>
                      <a:r>
                        <a:rPr lang="en-US" altLang="zh-CN" sz="1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Xe)</a:t>
                      </a:r>
                      <a:endParaRPr lang="zh-CN" altLang="en-US" sz="1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CPC 43, 113001 (2019)</a:t>
                      </a:r>
                      <a:endParaRPr lang="en-US" altLang="zh-CN" sz="700" b="1" kern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64" marR="91464" marT="45733" marB="45733"/>
                </a:tc>
                <a:extLst>
                  <a:ext uri="{0D108BD9-81ED-4DB2-BD59-A6C34878D82A}">
                    <a16:rowId xmlns:a16="http://schemas.microsoft.com/office/drawing/2014/main" val="944328364"/>
                  </a:ext>
                </a:extLst>
              </a:tr>
            </a:tbl>
          </a:graphicData>
        </a:graphic>
      </p:graphicFrame>
      <p:pic>
        <p:nvPicPr>
          <p:cNvPr id="15" name="Picture 2">
            <a:extLst>
              <a:ext uri="{FF2B5EF4-FFF2-40B4-BE49-F238E27FC236}">
                <a16:creationId xmlns:a16="http://schemas.microsoft.com/office/drawing/2014/main" id="{A113946A-9935-4D1B-A41A-65B06EE62C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91625" y="720392"/>
            <a:ext cx="1731461" cy="20557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F4418CE-C4E6-4EDA-AC00-24E275FE8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6" y="4349819"/>
            <a:ext cx="2649417" cy="196498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AF7B65A-1567-47D5-A78B-DB94392AA67B}"/>
              </a:ext>
            </a:extLst>
          </p:cNvPr>
          <p:cNvSpPr txBox="1"/>
          <p:nvPr/>
        </p:nvSpPr>
        <p:spPr>
          <a:xfrm>
            <a:off x="2989207" y="4349819"/>
            <a:ext cx="2301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* Collaborated with theorists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52845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8EE294-2518-3647-B756-8A79699C0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EFT Operators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8B4ED0D-7FEE-0A43-98A4-8F126F2BE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23E0FF-CFE4-8042-A771-7D2CDCD055A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758825"/>
            <a:ext cx="4051300" cy="476843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CN" dirty="0"/>
              <a:t>Relativistic operators</a:t>
            </a:r>
          </a:p>
          <a:p>
            <a:pPr lvl="1"/>
            <a:r>
              <a:rPr kumimoji="1" lang="en-US" altLang="zh-CN" dirty="0"/>
              <a:t>vector/axial-vector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r>
              <a:rPr kumimoji="1" lang="en-US" altLang="zh-CN" dirty="0"/>
              <a:t>WIMP magnetic/electric dipole with nucleon vector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r>
              <a:rPr kumimoji="1" lang="en-US" altLang="zh-CN" dirty="0"/>
              <a:t>WIMP and nucleon magnetic moment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0DBA005E-CB32-6E43-B96B-06FCE1CC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60" y="1610016"/>
            <a:ext cx="2171751" cy="13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7D22CB3D-B905-2144-8992-D8CE44652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60" y="3794808"/>
            <a:ext cx="2319338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671C3E2D-2ABF-A641-A20F-EC0C8F35A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97" y="5501661"/>
            <a:ext cx="2636985" cy="57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2C8F301-0B9A-1B40-9B55-664EB4195D41}"/>
              </a:ext>
            </a:extLst>
          </p:cNvPr>
          <p:cNvSpPr txBox="1">
            <a:spLocks/>
          </p:cNvSpPr>
          <p:nvPr/>
        </p:nvSpPr>
        <p:spPr>
          <a:xfrm>
            <a:off x="4395611" y="759283"/>
            <a:ext cx="4592272" cy="6089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000" indent="-3429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mbria" panose="02040503050406030204" pitchFamily="18" charset="0"/>
                <a:ea typeface="STHeiti" charset="-122"/>
                <a:cs typeface="Arial Hebrew Scholar" pitchFamily="2" charset="-79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Cambria" panose="02040503050406030204" pitchFamily="18" charset="0"/>
                <a:ea typeface="STHeiti" charset="-122"/>
                <a:cs typeface="Arial Hebrew Scholar" pitchFamily="2" charset="-79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Cambria" panose="02040503050406030204" pitchFamily="18" charset="0"/>
                <a:ea typeface="STHeiti" charset="-122"/>
                <a:cs typeface="Arial Hebrew Scholar" pitchFamily="2" charset="-79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Cambria" panose="02040503050406030204" pitchFamily="18" charset="0"/>
                <a:ea typeface="STHeiti" charset="-122"/>
                <a:cs typeface="Arial Hebrew Scholar" pitchFamily="2" charset="-79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Cambria" panose="02040503050406030204" pitchFamily="18" charset="0"/>
                <a:ea typeface="STHeiti" charset="-122"/>
                <a:cs typeface="Arial Hebrew Scholar" pitchFamily="2" charset="-79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Dramatically different spectra</a:t>
            </a:r>
          </a:p>
          <a:p>
            <a:pPr lvl="1"/>
            <a:r>
              <a:rPr kumimoji="1" lang="en-US" altLang="zh-CN" dirty="0"/>
              <a:t>Dependence on q and v</a:t>
            </a:r>
          </a:p>
          <a:p>
            <a:pPr lvl="1"/>
            <a:r>
              <a:rPr kumimoji="1" lang="en-US" altLang="zh-CN" dirty="0"/>
              <a:t>Isospin scalar vs vector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C1978B-1D96-0940-A888-B38C28B93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438" y="1984842"/>
            <a:ext cx="4904893" cy="48285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55041C-B6C6-A24F-AD2A-6CCDB926ACD4}"/>
                  </a:ext>
                </a:extLst>
              </p:cNvPr>
              <p:cNvSpPr txBox="1"/>
              <p:nvPr/>
            </p:nvSpPr>
            <p:spPr>
              <a:xfrm>
                <a:off x="7478402" y="2325207"/>
                <a:ext cx="865109" cy="3224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5,7,13,15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55041C-B6C6-A24F-AD2A-6CCDB926A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402" y="2325207"/>
                <a:ext cx="865109" cy="322461"/>
              </a:xfrm>
              <a:prstGeom prst="rect">
                <a:avLst/>
              </a:prstGeom>
              <a:blipFill>
                <a:blip r:embed="rId6"/>
                <a:stretch>
                  <a:fillRect l="-869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8B7EAF-0163-734A-8739-AD17DAEB69E5}"/>
                  </a:ext>
                </a:extLst>
              </p:cNvPr>
              <p:cNvSpPr txBox="1"/>
              <p:nvPr/>
            </p:nvSpPr>
            <p:spPr>
              <a:xfrm>
                <a:off x="7478400" y="4514698"/>
                <a:ext cx="727250" cy="318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9,10,17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8B7EAF-0163-734A-8739-AD17DAEB6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400" y="4514698"/>
                <a:ext cx="727250" cy="318549"/>
              </a:xfrm>
              <a:prstGeom prst="rect">
                <a:avLst/>
              </a:prstGeom>
              <a:blipFill>
                <a:blip r:embed="rId7"/>
                <a:stretch>
                  <a:fillRect l="-1034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BF496BA-4C4A-44BC-9FA8-212E11F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</p:spTree>
    <p:extLst>
      <p:ext uri="{BB962C8B-B14F-4D97-AF65-F5344CB8AC3E}">
        <p14:creationId xmlns:p14="http://schemas.microsoft.com/office/powerpoint/2010/main" val="2394659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Constraints on EFT Couplings</a:t>
            </a:r>
            <a:endParaRPr kumimoji="1" lang="zh-CN" alt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478033D-3A96-944E-B61A-A4FC92FCE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3238" y="758825"/>
            <a:ext cx="8640762" cy="1774825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zh-CN" dirty="0"/>
              <a:t>54-ton-day exposure data</a:t>
            </a:r>
          </a:p>
          <a:p>
            <a:r>
              <a:rPr kumimoji="1" lang="en-US" altLang="zh-CN" dirty="0"/>
              <a:t>Signal window selection same as SI </a:t>
            </a:r>
          </a:p>
          <a:p>
            <a:pPr lvl="1"/>
            <a:r>
              <a:rPr kumimoji="1" lang="en-US" altLang="zh-CN" dirty="0"/>
              <a:t>To be further optimized for various EFT in the future </a:t>
            </a:r>
          </a:p>
          <a:p>
            <a:r>
              <a:rPr kumimoji="1" lang="en-US" altLang="zh-CN" dirty="0"/>
              <a:t>Constraints strongly depending on the operator/isospin</a:t>
            </a:r>
            <a:endParaRPr kumimoji="1"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2" y="984539"/>
            <a:ext cx="2669001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C00000"/>
                </a:solidFill>
                <a:latin typeface="Cambria" panose="02040503050406030204" pitchFamily="18" charset="0"/>
              </a:rPr>
              <a:t>PLB 792 (2019) 193-198</a:t>
            </a:r>
            <a:endParaRPr kumimoji="1" lang="zh-CN" altLang="en-US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363B1-1208-0843-8B5C-6C31BF317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3" y="2999678"/>
            <a:ext cx="4523326" cy="32789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3707BE-63CE-414F-8A55-956997D8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759" y="2975393"/>
            <a:ext cx="4599608" cy="33361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B8A086-4AAF-2A43-B2C2-F8865D571A75}"/>
                  </a:ext>
                </a:extLst>
              </p:cNvPr>
              <p:cNvSpPr txBox="1"/>
              <p:nvPr/>
            </p:nvSpPr>
            <p:spPr>
              <a:xfrm>
                <a:off x="3114369" y="3267771"/>
                <a:ext cx="865109" cy="3224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5,7,13,15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B8A086-4AAF-2A43-B2C2-F8865D571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369" y="3267771"/>
                <a:ext cx="865109" cy="322461"/>
              </a:xfrm>
              <a:prstGeom prst="rect">
                <a:avLst/>
              </a:prstGeom>
              <a:blipFill>
                <a:blip r:embed="rId4"/>
                <a:stretch>
                  <a:fillRect l="-7246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6A689A8-2744-9A4F-87CD-704EFBB5B38E}"/>
                  </a:ext>
                </a:extLst>
              </p:cNvPr>
              <p:cNvSpPr txBox="1"/>
              <p:nvPr/>
            </p:nvSpPr>
            <p:spPr>
              <a:xfrm>
                <a:off x="7954902" y="3318570"/>
                <a:ext cx="727250" cy="318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9,10,17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6A689A8-2744-9A4F-87CD-704EFBB5B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902" y="3318570"/>
                <a:ext cx="727250" cy="318549"/>
              </a:xfrm>
              <a:prstGeom prst="rect">
                <a:avLst/>
              </a:prstGeom>
              <a:blipFill>
                <a:blip r:embed="rId5"/>
                <a:stretch>
                  <a:fillRect l="-847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5EE180A-DFEC-534D-AFC1-EFF534CB6DA1}"/>
              </a:ext>
            </a:extLst>
          </p:cNvPr>
          <p:cNvSpPr txBox="1"/>
          <p:nvPr/>
        </p:nvSpPr>
        <p:spPr>
          <a:xfrm>
            <a:off x="2159001" y="2692400"/>
            <a:ext cx="213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vector/axial-vector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C5BE3A-1ABB-3D42-9A33-207FA21D701B}"/>
              </a:ext>
            </a:extLst>
          </p:cNvPr>
          <p:cNvSpPr txBox="1"/>
          <p:nvPr/>
        </p:nvSpPr>
        <p:spPr>
          <a:xfrm>
            <a:off x="5397501" y="2692400"/>
            <a:ext cx="373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magnetic/electric dipole moment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E83E109-63A2-43CC-B8E6-126069BD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</p:spTree>
    <p:extLst>
      <p:ext uri="{BB962C8B-B14F-4D97-AF65-F5344CB8AC3E}">
        <p14:creationId xmlns:p14="http://schemas.microsoft.com/office/powerpoint/2010/main" val="25147534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Constraints on SD Interactions</a:t>
            </a:r>
            <a:endParaRPr kumimoji="1" lang="zh-CN" alt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83D79D2-7DB0-8745-ADD4-A6DA89FD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  <a:t>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781051"/>
                <a:ext cx="5459413" cy="396565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kumimoji="1" lang="en-US" altLang="zh-CN" dirty="0"/>
                  <a:t>SD axial-vector interaction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</m:acc>
                    <m:sSub>
                      <m:sSubPr>
                        <m:ctrlP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sSup>
                      <m:sSupPr>
                        <m:ctrlP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zh-CN" b="1" i="1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endParaRPr kumimoji="1" lang="en-US" altLang="zh-CN" dirty="0"/>
              </a:p>
              <a:p>
                <a:pPr lvl="1"/>
                <a:endParaRPr kumimoji="1" lang="en-US" altLang="zh-CN" dirty="0"/>
              </a:p>
              <a:p>
                <a:pPr lvl="1"/>
                <a:r>
                  <a:rPr kumimoji="1" lang="en-US" altLang="zh-CN" dirty="0"/>
                  <a:t>Combination of axial and </a:t>
                </a:r>
                <a:r>
                  <a:rPr kumimoji="1" lang="en-US" altLang="zh-CN" dirty="0" err="1"/>
                  <a:t>pseudoscalar</a:t>
                </a:r>
                <a:endParaRPr kumimoji="1" lang="en-US" altLang="zh-CN" dirty="0"/>
              </a:p>
              <a:p>
                <a:r>
                  <a:rPr kumimoji="1" lang="en-US" altLang="zh-CN" dirty="0"/>
                  <a:t>SD tensor interaction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</m:acc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zh-CN" i="1" dirty="0"/>
              </a:p>
              <a:p>
                <a:pPr marL="457200" lvl="1" indent="0">
                  <a:buNone/>
                </a:pPr>
                <a:r>
                  <a:rPr kumimoji="1" lang="en-US" altLang="zh-CN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SD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kumimoji="1" lang="en-US" altLang="zh-CN" i="1" dirty="0"/>
              </a:p>
              <a:p>
                <a:pPr lvl="1"/>
                <a:r>
                  <a:rPr kumimoji="1" lang="en-US" altLang="zh-CN" dirty="0"/>
                  <a:t>For proton-only coupling in </a:t>
                </a:r>
                <a:r>
                  <a:rPr kumimoji="1" lang="en-US" altLang="zh-CN" dirty="0" err="1"/>
                  <a:t>Xe</a:t>
                </a:r>
                <a:r>
                  <a:rPr kumimoji="1" lang="en-US" altLang="zh-CN" dirty="0"/>
                  <a:t>, </a:t>
                </a:r>
                <a:r>
                  <a:rPr kumimoji="1" lang="en-US" altLang="zh-CN" i="1" dirty="0"/>
                  <a:t>O</a:t>
                </a:r>
                <a:r>
                  <a:rPr kumimoji="1" lang="en-US" altLang="zh-CN" i="1" baseline="-25000" dirty="0"/>
                  <a:t>4</a:t>
                </a:r>
                <a:r>
                  <a:rPr kumimoji="1" lang="en-US" altLang="zh-CN" dirty="0"/>
                  <a:t> SD EFT interaction largely suppressed</a:t>
                </a:r>
              </a:p>
              <a:p>
                <a:pPr lvl="1"/>
                <a:endParaRPr kumimoji="1" lang="en-US" altLang="zh-CN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0" y="781051"/>
                <a:ext cx="5459413" cy="3965652"/>
              </a:xfrm>
              <a:blipFill>
                <a:blip r:embed="rId2"/>
                <a:stretch>
                  <a:fillRect l="-1674" t="-2304" b="-16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7E76C48-60A6-4848-B3BA-7B8FCCC63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407" y="1774161"/>
            <a:ext cx="3539193" cy="5083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05BEEF-11CA-7147-81E5-22DB853B6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52" y="1570660"/>
            <a:ext cx="3165837" cy="7570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71AA69-45BD-774F-93E9-5D46C791A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24400"/>
            <a:ext cx="2933700" cy="2133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6586B5-B192-DB42-A15F-92B3F63CD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8737" y="4735551"/>
            <a:ext cx="2933700" cy="213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73CA9D-1671-3841-B769-7B861C53EEB4}"/>
                  </a:ext>
                </a:extLst>
              </p:cNvPr>
              <p:cNvSpPr/>
              <p:nvPr/>
            </p:nvSpPr>
            <p:spPr>
              <a:xfrm>
                <a:off x="5958573" y="842234"/>
                <a:ext cx="1481944" cy="4356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73CA9D-1671-3841-B769-7B861C53E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573" y="842234"/>
                <a:ext cx="1481944" cy="435697"/>
              </a:xfrm>
              <a:prstGeom prst="rect">
                <a:avLst/>
              </a:prstGeom>
              <a:blipFill>
                <a:blip r:embed="rId7"/>
                <a:stretch>
                  <a:fillRect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D88F978-D9B8-D24E-A851-33B5FDAD5A23}"/>
                  </a:ext>
                </a:extLst>
              </p:cNvPr>
              <p:cNvSpPr/>
              <p:nvPr/>
            </p:nvSpPr>
            <p:spPr>
              <a:xfrm>
                <a:off x="5958573" y="1160045"/>
                <a:ext cx="2668038" cy="6840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)(</m:t>
                      </m:r>
                      <m:sSub>
                        <m:sSub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D88F978-D9B8-D24E-A851-33B5FDAD5A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573" y="1160045"/>
                <a:ext cx="2668038" cy="6840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9F61CEE-295D-474D-8C6A-DF89D7A17249}"/>
              </a:ext>
            </a:extLst>
          </p:cNvPr>
          <p:cNvSpPr txBox="1"/>
          <p:nvPr/>
        </p:nvSpPr>
        <p:spPr>
          <a:xfrm>
            <a:off x="557516" y="5617685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Neutron coupling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4F3FCA-9C93-644F-A91E-A5CAEEA59EBB}"/>
              </a:ext>
            </a:extLst>
          </p:cNvPr>
          <p:cNvSpPr txBox="1"/>
          <p:nvPr/>
        </p:nvSpPr>
        <p:spPr>
          <a:xfrm>
            <a:off x="3332933" y="5629095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Proton coupling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DF3E3C-FEF9-40A2-84E1-9CCD18623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第三届北师大暗物质研讨会</a:t>
            </a:r>
          </a:p>
        </p:txBody>
      </p:sp>
    </p:spTree>
    <p:extLst>
      <p:ext uri="{BB962C8B-B14F-4D97-AF65-F5344CB8AC3E}">
        <p14:creationId xmlns:p14="http://schemas.microsoft.com/office/powerpoint/2010/main" val="4146818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dax_new.potx" id="{3E318029-9F1D-4539-AE34-D037A9EB8E7A}" vid="{A6A425CA-9754-4E3D-9F4C-E229577087A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pandax_new</Template>
  <TotalTime>3564</TotalTime>
  <Words>2396</Words>
  <Application>Microsoft Office PowerPoint</Application>
  <PresentationFormat>全屏显示(4:3)</PresentationFormat>
  <Paragraphs>448</Paragraphs>
  <Slides>34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4" baseType="lpstr">
      <vt:lpstr>Arial Hebrew Scholar</vt:lpstr>
      <vt:lpstr>Helvetica Neue Medium</vt:lpstr>
      <vt:lpstr>STHeiti</vt:lpstr>
      <vt:lpstr>等线</vt:lpstr>
      <vt:lpstr>等线 Light</vt:lpstr>
      <vt:lpstr>黑体</vt:lpstr>
      <vt:lpstr>宋体</vt:lpstr>
      <vt:lpstr>微软雅黑</vt:lpstr>
      <vt:lpstr>微软雅黑</vt:lpstr>
      <vt:lpstr>Arial</vt:lpstr>
      <vt:lpstr>Calibri</vt:lpstr>
      <vt:lpstr>Calibri Light</vt:lpstr>
      <vt:lpstr>Cambria</vt:lpstr>
      <vt:lpstr>Cambria Math</vt:lpstr>
      <vt:lpstr>Mangal</vt:lpstr>
      <vt:lpstr>Symbol</vt:lpstr>
      <vt:lpstr>Times</vt:lpstr>
      <vt:lpstr>Wingdings</vt:lpstr>
      <vt:lpstr>Office 主题​​</vt:lpstr>
      <vt:lpstr>Acrobat Document</vt:lpstr>
      <vt:lpstr>Progress of the Final Data Analysis of the PandaX-II Experiment</vt:lpstr>
      <vt:lpstr>Xenon for dark matter and other detection</vt:lpstr>
      <vt:lpstr>Particle detection with dual-phase xenon TPC</vt:lpstr>
      <vt:lpstr>The PandaX-II Detector</vt:lpstr>
      <vt:lpstr>PandaX-II Run history</vt:lpstr>
      <vt:lpstr>Published Results</vt:lpstr>
      <vt:lpstr>EFT Operators</vt:lpstr>
      <vt:lpstr>Constraints on EFT Couplings</vt:lpstr>
      <vt:lpstr>Constraints on SD Interactions</vt:lpstr>
      <vt:lpstr>Search for 0νββ with PandaX-II detector</vt:lpstr>
      <vt:lpstr>Calibration and reconstruction for 0νββ search </vt:lpstr>
      <vt:lpstr>Fit data and systematic </vt:lpstr>
      <vt:lpstr>Constraints for 0νββ signal</vt:lpstr>
      <vt:lpstr>From signal to signal</vt:lpstr>
      <vt:lpstr>Signal position reconstruction</vt:lpstr>
      <vt:lpstr>Data to Limits</vt:lpstr>
      <vt:lpstr>PandaX-II Final Data Sets</vt:lpstr>
      <vt:lpstr>Updates/Improvement in final analysis</vt:lpstr>
      <vt:lpstr>Updated PMT gain</vt:lpstr>
      <vt:lpstr>New factors for energy reconstruction</vt:lpstr>
      <vt:lpstr>New energy-signal model</vt:lpstr>
      <vt:lpstr>Position reconstruction simulation-based PAF</vt:lpstr>
      <vt:lpstr>Position reconstruction comparison</vt:lpstr>
      <vt:lpstr>Improved neutron background estimation</vt:lpstr>
      <vt:lpstr>Constrain low energy neutron events</vt:lpstr>
      <vt:lpstr>222Rn background</vt:lpstr>
      <vt:lpstr>Estimation of the 222Rn background</vt:lpstr>
      <vt:lpstr>ER background budget</vt:lpstr>
      <vt:lpstr>Accidental event</vt:lpstr>
      <vt:lpstr>Update BDT training</vt:lpstr>
      <vt:lpstr>Surface background</vt:lpstr>
      <vt:lpstr>Wall model</vt:lpstr>
      <vt:lpstr>Unfinished Works</vt:lpstr>
      <vt:lpstr>Summary and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of PandaX-II Final Data Analysis</dc:title>
  <dc:creator>谌 勋</dc:creator>
  <cp:lastModifiedBy>谌 勋</cp:lastModifiedBy>
  <cp:revision>84</cp:revision>
  <dcterms:created xsi:type="dcterms:W3CDTF">2019-12-04T03:31:12Z</dcterms:created>
  <dcterms:modified xsi:type="dcterms:W3CDTF">2019-12-06T15:19:54Z</dcterms:modified>
</cp:coreProperties>
</file>