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3" r:id="rId3"/>
    <p:sldId id="262" r:id="rId4"/>
    <p:sldId id="274" r:id="rId5"/>
    <p:sldId id="275" r:id="rId6"/>
    <p:sldId id="276" r:id="rId7"/>
    <p:sldId id="277" r:id="rId8"/>
    <p:sldId id="283" r:id="rId9"/>
    <p:sldId id="260" r:id="rId10"/>
    <p:sldId id="266" r:id="rId11"/>
    <p:sldId id="282" r:id="rId12"/>
    <p:sldId id="265" r:id="rId13"/>
    <p:sldId id="267" r:id="rId14"/>
    <p:sldId id="268" r:id="rId15"/>
    <p:sldId id="269" r:id="rId16"/>
    <p:sldId id="270" r:id="rId17"/>
    <p:sldId id="271" r:id="rId18"/>
    <p:sldId id="281" r:id="rId19"/>
    <p:sldId id="284" r:id="rId20"/>
    <p:sldId id="285" r:id="rId21"/>
    <p:sldId id="273" r:id="rId22"/>
    <p:sldId id="278" r:id="rId23"/>
    <p:sldId id="280" r:id="rId24"/>
    <p:sldId id="279" r:id="rId25"/>
    <p:sldId id="286" r:id="rId2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73"/>
    <p:restoredTop sz="95382" autoAdjust="0"/>
  </p:normalViewPr>
  <p:slideViewPr>
    <p:cSldViewPr snapToGrid="0" snapToObjects="1">
      <p:cViewPr varScale="1">
        <p:scale>
          <a:sx n="60" d="100"/>
          <a:sy n="60" d="100"/>
        </p:scale>
        <p:origin x="160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75" d="100"/>
          <a:sy n="75" d="100"/>
        </p:scale>
        <p:origin x="2169" y="3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706AA-E00C-45A8-AE3F-00E411D56806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zh-CN" altLang="en-US"/>
              <a:t>杨勇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266A7-5711-43AF-811D-6675DB637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4292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B9FE3-BFCE-4945-A608-8B4AFC106ACF}" type="datetimeFigureOut">
              <a:rPr kumimoji="1" lang="zh-CN" altLang="en-US" smtClean="0"/>
              <a:t>2019/12/8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zh-CN" altLang="en-US"/>
              <a:t>杨勇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0FD13-B8C8-5448-BE7E-871A23C4580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7389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0FD13-B8C8-5448-BE7E-871A23C45800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4620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现在的水 （去掉离子</a:t>
            </a:r>
            <a:r>
              <a:rPr lang="en-US" altLang="zh-CN" dirty="0"/>
              <a:t>,</a:t>
            </a:r>
            <a:r>
              <a:rPr lang="zh-CN" altLang="en-US" dirty="0"/>
              <a:t>电导率），</a:t>
            </a:r>
            <a:r>
              <a:rPr lang="en-US" altLang="zh-CN" dirty="0"/>
              <a:t>U</a:t>
            </a:r>
            <a:r>
              <a:rPr lang="zh-CN" altLang="en-US" dirty="0"/>
              <a:t>，</a:t>
            </a:r>
            <a:r>
              <a:rPr lang="en-US" altLang="zh-CN" dirty="0" err="1"/>
              <a:t>Th</a:t>
            </a:r>
            <a:r>
              <a:rPr lang="en-US" altLang="zh-CN" dirty="0"/>
              <a:t>+</a:t>
            </a:r>
            <a:r>
              <a:rPr lang="zh-CN" altLang="en-US" dirty="0"/>
              <a:t>离子 被负离子总和掉了，。</a:t>
            </a:r>
            <a:r>
              <a:rPr lang="en-US" altLang="zh-CN" dirty="0"/>
              <a:t>Rn </a:t>
            </a:r>
            <a:r>
              <a:rPr lang="zh-CN" altLang="en-US" dirty="0"/>
              <a:t>被除气（主要是氧气，</a:t>
            </a:r>
            <a:r>
              <a:rPr lang="en-US" altLang="zh-CN" dirty="0"/>
              <a:t>co2</a:t>
            </a:r>
            <a:r>
              <a:rPr lang="zh-CN" altLang="en-US" dirty="0"/>
              <a:t>，顺便除掉</a:t>
            </a:r>
            <a:r>
              <a:rPr lang="en-US" altLang="zh-CN" dirty="0"/>
              <a:t>Rn), </a:t>
            </a:r>
            <a:r>
              <a:rPr lang="zh-CN" alt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0FD13-B8C8-5448-BE7E-871A23C45800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6727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ICPMS(</a:t>
            </a:r>
            <a:r>
              <a:rPr lang="zh-CN" altLang="en-US" dirty="0"/>
              <a:t>北大，测</a:t>
            </a:r>
            <a:r>
              <a:rPr lang="en-US" altLang="zh-CN" dirty="0"/>
              <a:t>U, </a:t>
            </a:r>
            <a:r>
              <a:rPr lang="en-US" altLang="zh-CN" dirty="0" err="1"/>
              <a:t>Th</a:t>
            </a:r>
            <a:r>
              <a:rPr lang="en-US" altLang="zh-CN" dirty="0"/>
              <a:t> </a:t>
            </a:r>
            <a:r>
              <a:rPr lang="zh-CN" altLang="en-US" dirty="0"/>
              <a:t>样品硝酸融化，测量硝酸里</a:t>
            </a:r>
            <a:r>
              <a:rPr lang="en-US" altLang="zh-CN" dirty="0"/>
              <a:t>U</a:t>
            </a:r>
            <a:r>
              <a:rPr lang="zh-CN" altLang="en-US" dirty="0"/>
              <a:t>，</a:t>
            </a:r>
            <a:r>
              <a:rPr lang="en-US" altLang="zh-CN" dirty="0"/>
              <a:t>TH </a:t>
            </a:r>
            <a:r>
              <a:rPr lang="zh-CN" altLang="en-US" dirty="0"/>
              <a:t>的含量）</a:t>
            </a:r>
            <a:r>
              <a:rPr lang="en-US" altLang="zh-CN" dirty="0"/>
              <a:t>, </a:t>
            </a:r>
            <a:r>
              <a:rPr lang="en-US" altLang="zh-CN" dirty="0" err="1"/>
              <a:t>HPGe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zh-CN" altLang="en-US" baseline="0" dirty="0"/>
              <a:t>以前</a:t>
            </a:r>
            <a:r>
              <a:rPr lang="en-US" altLang="zh-CN" baseline="0" dirty="0" err="1"/>
              <a:t>PandaX</a:t>
            </a:r>
            <a:r>
              <a:rPr lang="en-US" altLang="zh-CN" baseline="0" dirty="0"/>
              <a:t>-II </a:t>
            </a:r>
            <a:r>
              <a:rPr lang="zh-CN" altLang="en-US" baseline="0" dirty="0"/>
              <a:t>用的。  </a:t>
            </a:r>
            <a:r>
              <a:rPr lang="en-US" altLang="zh-CN" baseline="0" dirty="0"/>
              <a:t>Kr </a:t>
            </a:r>
            <a:r>
              <a:rPr lang="zh-CN" altLang="en-US" baseline="0" dirty="0"/>
              <a:t>系在</a:t>
            </a:r>
            <a:r>
              <a:rPr lang="en-US" altLang="zh-CN" baseline="0" dirty="0"/>
              <a:t>JP,  alpha + </a:t>
            </a:r>
            <a:r>
              <a:rPr lang="zh-CN" altLang="en-US" baseline="0" dirty="0"/>
              <a:t>冷径在交大。  </a:t>
            </a:r>
            <a:r>
              <a:rPr lang="en-US" altLang="zh-CN" baseline="0" dirty="0"/>
              <a:t>Rn (</a:t>
            </a:r>
            <a:r>
              <a:rPr lang="zh-CN" altLang="en-US" baseline="0" dirty="0"/>
              <a:t>测材料，罐体）  </a:t>
            </a:r>
            <a:r>
              <a:rPr lang="en-US" altLang="zh-CN" baseline="0" dirty="0"/>
              <a:t>alpha (</a:t>
            </a:r>
            <a:r>
              <a:rPr lang="zh-CN" altLang="en-US" baseline="0" dirty="0"/>
              <a:t>材料表面）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0FD13-B8C8-5448-BE7E-871A23C45800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5437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0FD13-B8C8-5448-BE7E-871A23C45800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5142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氙沸点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-107 </a:t>
            </a:r>
            <a:r>
              <a:rPr lang="en-US" altLang="zh-CN" sz="1200" kern="1200" baseline="300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0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C, 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氪较低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45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度，而氡高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46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度，可通过精馏除</a:t>
            </a:r>
            <a:r>
              <a:rPr lang="en-US" altLang="zh-CN" sz="1200" kern="1200" dirty="0" err="1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Kr,Rn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1200" kern="1200" dirty="0">
              <a:solidFill>
                <a:schemeClr val="tx1"/>
              </a:solidFill>
              <a:latin typeface="+mn-lt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0FD13-B8C8-5448-BE7E-871A23C45800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9712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3225"/>
            <a:ext cx="7772400" cy="1470025"/>
          </a:xfrm>
        </p:spPr>
        <p:txBody>
          <a:bodyPr>
            <a:normAutofit/>
          </a:bodyPr>
          <a:lstStyle>
            <a:lvl1pPr>
              <a:defRPr sz="4000" b="0" i="0">
                <a:latin typeface="Times New Roman" panose="02020603050405020304" pitchFamily="18" charset="0"/>
                <a:ea typeface="STHeiti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37560"/>
            <a:ext cx="6400800" cy="2301240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chemeClr val="tx1"/>
                </a:solidFill>
                <a:latin typeface="Times New Roman" panose="02020603050405020304" pitchFamily="18" charset="0"/>
                <a:ea typeface="STHeiti" charset="-122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62A2-F97F-4A7F-AA9F-23515CC289B1}" type="datetime1">
              <a:rPr kumimoji="1" lang="en-US" altLang="zh-CN" smtClean="0"/>
              <a:t>12/8/2019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521"/>
            <a:ext cx="1941936" cy="603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461" y="9939"/>
            <a:ext cx="1244600" cy="1244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EE8DF-B8F8-425B-B1E4-A0F209C274B6}" type="datetime1">
              <a:rPr kumimoji="1" lang="en-US" altLang="zh-CN" smtClean="0"/>
              <a:t>12/8/2019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07F84-4B70-43E8-A805-51164F26481F}" type="datetime1">
              <a:rPr kumimoji="1" lang="en-US" altLang="zh-CN" smtClean="0"/>
              <a:t>12/8/2019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1600" y="1850923"/>
            <a:ext cx="8984343" cy="4505426"/>
          </a:xfrm>
          <a:ln>
            <a:noFill/>
          </a:ln>
        </p:spPr>
        <p:txBody>
          <a:bodyPr/>
          <a:lstStyle>
            <a:lvl1pPr marL="342900" indent="-342900">
              <a:spcBef>
                <a:spcPts val="1200"/>
              </a:spcBef>
              <a:buFont typeface="Wingdings" panose="05000000000000000000" pitchFamily="2" charset="2"/>
              <a:buChar char="Ø"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57200" y="1184274"/>
            <a:ext cx="8195733" cy="408251"/>
          </a:xfrm>
          <a:ln w="3175">
            <a:noFill/>
          </a:ln>
        </p:spPr>
        <p:txBody>
          <a:bodyPr/>
          <a:lstStyle>
            <a:lvl1pPr marL="0" indent="0">
              <a:spcBef>
                <a:spcPts val="1200"/>
              </a:spcBef>
              <a:buNone/>
              <a:defRPr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800" b="1"/>
            </a:lvl2pPr>
            <a:lvl3pPr>
              <a:defRPr sz="1600" b="1"/>
            </a:lvl3pPr>
            <a:lvl4pPr>
              <a:defRPr sz="1400" b="1"/>
            </a:lvl4pPr>
            <a:lvl5pPr>
              <a:defRPr sz="1200" b="1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C0062F-7A1D-42D0-939D-BF2A3D232122}" type="datetime1">
              <a:rPr kumimoji="1" lang="en-US" altLang="zh-CN" smtClean="0"/>
              <a:t>12/8/2019</a:t>
            </a:fld>
            <a:endParaRPr kumimoji="1"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10" name="直接连接符 6"/>
          <p:cNvCxnSpPr/>
          <p:nvPr/>
        </p:nvCxnSpPr>
        <p:spPr bwMode="auto">
          <a:xfrm>
            <a:off x="0" y="1125536"/>
            <a:ext cx="9144000" cy="0"/>
          </a:xfrm>
          <a:prstGeom prst="line">
            <a:avLst/>
          </a:prstGeom>
          <a:ln w="1270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457200" y="1214"/>
            <a:ext cx="8229600" cy="1065589"/>
          </a:xfrm>
        </p:spPr>
        <p:txBody>
          <a:bodyPr/>
          <a:lstStyle>
            <a:lvl1pPr algn="l">
              <a:defRPr sz="28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" y="126151"/>
            <a:ext cx="8641080" cy="688913"/>
          </a:xfrm>
        </p:spPr>
        <p:txBody>
          <a:bodyPr>
            <a:normAutofit/>
          </a:bodyPr>
          <a:lstStyle>
            <a:lvl1pPr algn="l">
              <a:defRPr sz="3600" b="1" i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890" y="960120"/>
            <a:ext cx="8641080" cy="5888955"/>
          </a:xfrm>
        </p:spPr>
        <p:txBody>
          <a:bodyPr>
            <a:normAutofit/>
          </a:bodyPr>
          <a:lstStyle>
            <a:lvl1pPr marL="180000" algn="l">
              <a:buSzPct val="100000"/>
              <a:defRPr sz="2400" b="0" i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>
              <a:defRPr sz="2000" b="0" i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>
              <a:defRPr sz="1800" b="0" i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>
              <a:defRPr sz="1600" b="0" i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>
              <a:defRPr sz="1400" b="0" i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A084615B-CF23-4D9E-8672-38AC1F558883}" type="datetime1">
              <a:rPr kumimoji="1" lang="en-US" altLang="zh-CN" smtClean="0"/>
              <a:t>12/8/2019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3950"/>
            <a:ext cx="2895600" cy="365125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83950"/>
            <a:ext cx="2133600" cy="365125"/>
          </a:xfrm>
        </p:spPr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62890" y="883644"/>
            <a:ext cx="864108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EE7C-6E8D-48C3-8AF4-EF2667D27359}" type="datetime1">
              <a:rPr kumimoji="1" lang="en-US" altLang="zh-CN" smtClean="0"/>
              <a:t>12/8/2019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C436F-5C9D-4714-BE71-8E4982FA70E9}" type="datetime1">
              <a:rPr kumimoji="1" lang="en-US" altLang="zh-CN" smtClean="0"/>
              <a:t>12/8/2019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F47F-1688-4269-B359-5752A6AFFF53}" type="datetime1">
              <a:rPr kumimoji="1" lang="en-US" altLang="zh-CN" smtClean="0"/>
              <a:t>12/8/2019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8CF3F-C243-4F0C-BE96-0D508603132E}" type="datetime1">
              <a:rPr kumimoji="1" lang="en-US" altLang="zh-CN" smtClean="0"/>
              <a:t>12/8/2019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015C-3AC8-4FBD-A951-DD07BE54D434}" type="datetime1">
              <a:rPr kumimoji="1" lang="en-US" altLang="zh-CN" smtClean="0"/>
              <a:t>12/8/2019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61E61-3B22-46C4-B653-273F32E93E70}" type="datetime1">
              <a:rPr kumimoji="1" lang="en-US" altLang="zh-CN" smtClean="0"/>
              <a:t>12/8/2019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77FC0-267C-4700-AD73-B411783FF98B}" type="datetime1">
              <a:rPr kumimoji="1" lang="en-US" altLang="zh-CN" smtClean="0"/>
              <a:t>12/8/2019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6285A-0168-4C05-BA5E-E24C6946F3E0}" type="datetime1">
              <a:rPr kumimoji="1" lang="en-US" altLang="zh-CN" smtClean="0"/>
              <a:t>12/8/2019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267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push/>
  </p:transition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13" Type="http://schemas.openxmlformats.org/officeDocument/2006/relationships/image" Target="../media/image19.tiff"/><Relationship Id="rId18" Type="http://schemas.openxmlformats.org/officeDocument/2006/relationships/image" Target="../media/image24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12" Type="http://schemas.openxmlformats.org/officeDocument/2006/relationships/image" Target="../media/image18.tiff"/><Relationship Id="rId17" Type="http://schemas.openxmlformats.org/officeDocument/2006/relationships/image" Target="../media/image23.png"/><Relationship Id="rId2" Type="http://schemas.openxmlformats.org/officeDocument/2006/relationships/image" Target="../media/image8.tiff"/><Relationship Id="rId16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11" Type="http://schemas.openxmlformats.org/officeDocument/2006/relationships/image" Target="../media/image17.tiff"/><Relationship Id="rId5" Type="http://schemas.openxmlformats.org/officeDocument/2006/relationships/image" Target="../media/image11.tiff"/><Relationship Id="rId15" Type="http://schemas.openxmlformats.org/officeDocument/2006/relationships/image" Target="../media/image21.tiff"/><Relationship Id="rId10" Type="http://schemas.openxmlformats.org/officeDocument/2006/relationships/image" Target="../media/image16.tiff"/><Relationship Id="rId19" Type="http://schemas.openxmlformats.org/officeDocument/2006/relationships/image" Target="../media/image25.jpeg"/><Relationship Id="rId4" Type="http://schemas.openxmlformats.org/officeDocument/2006/relationships/image" Target="../media/image10.tiff"/><Relationship Id="rId9" Type="http://schemas.openxmlformats.org/officeDocument/2006/relationships/image" Target="../media/image15.tiff"/><Relationship Id="rId14" Type="http://schemas.openxmlformats.org/officeDocument/2006/relationships/image" Target="../media/image2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b="1" dirty="0">
                <a:latin typeface="+mj-lt"/>
              </a:rPr>
              <a:t>Status of PandaX-4T Dark Matter Experiment</a:t>
            </a:r>
            <a:endParaRPr lang="zh-CN" altLang="en-US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90452"/>
            <a:ext cx="6400800" cy="1448348"/>
          </a:xfrm>
        </p:spPr>
        <p:txBody>
          <a:bodyPr>
            <a:normAutofit lnSpcReduction="10000"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杨勇，上海交通大学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第三届北师大暗物质研讨会，珠海</a:t>
            </a:r>
            <a:r>
              <a:rPr lang="en-US" altLang="zh-CN" dirty="0">
                <a:latin typeface="+mn-lt"/>
              </a:rPr>
              <a:t>2019/12/8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8572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锦屏二期 </a:t>
            </a:r>
            <a:r>
              <a:rPr lang="en-US" altLang="zh-CN" dirty="0"/>
              <a:t>B2 </a:t>
            </a:r>
            <a:r>
              <a:rPr lang="zh-CN" altLang="en-US" dirty="0"/>
              <a:t>实验大厅</a:t>
            </a:r>
            <a:r>
              <a:rPr lang="en-US" altLang="zh-CN" dirty="0"/>
              <a:t>  </a:t>
            </a:r>
            <a:endParaRPr lang="zh-CN" altLang="en-US" dirty="0"/>
          </a:p>
        </p:txBody>
      </p:sp>
      <p:pic>
        <p:nvPicPr>
          <p:cNvPr id="15" name="图片 11">
            <a:extLst>
              <a:ext uri="{FF2B5EF4-FFF2-40B4-BE49-F238E27FC236}">
                <a16:creationId xmlns:a16="http://schemas.microsoft.com/office/drawing/2014/main" id="{4F3A405E-13C3-2F46-8BCE-0BB03A46A33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08"/>
          <a:stretch/>
        </p:blipFill>
        <p:spPr>
          <a:xfrm>
            <a:off x="4883151" y="3185145"/>
            <a:ext cx="4064550" cy="3366610"/>
          </a:xfrm>
          <a:prstGeom prst="rect">
            <a:avLst/>
          </a:prstGeom>
        </p:spPr>
      </p:pic>
      <p:grpSp>
        <p:nvGrpSpPr>
          <p:cNvPr id="17" name="Group 630"/>
          <p:cNvGrpSpPr/>
          <p:nvPr/>
        </p:nvGrpSpPr>
        <p:grpSpPr>
          <a:xfrm>
            <a:off x="64936" y="3608779"/>
            <a:ext cx="4730751" cy="3081048"/>
            <a:chOff x="0" y="0"/>
            <a:chExt cx="4583112" cy="2820987"/>
          </a:xfrm>
        </p:grpSpPr>
        <p:pic>
          <p:nvPicPr>
            <p:cNvPr id="18" name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583113" cy="2820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" name="Shape 629"/>
            <p:cNvSpPr/>
            <p:nvPr/>
          </p:nvSpPr>
          <p:spPr>
            <a:xfrm rot="983650">
              <a:off x="2759074" y="1000125"/>
              <a:ext cx="487364" cy="142876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813B7A3-177B-400F-AE40-A09DC2751ECA}"/>
              </a:ext>
            </a:extLst>
          </p:cNvPr>
          <p:cNvSpPr/>
          <p:nvPr/>
        </p:nvSpPr>
        <p:spPr>
          <a:xfrm>
            <a:off x="319849" y="1264460"/>
            <a:ext cx="86278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地上空间</a:t>
            </a:r>
            <a:r>
              <a:rPr lang="zh-CN" altLang="en-US" sz="2400" dirty="0">
                <a:ea typeface="黑体" panose="02010609060101010101" pitchFamily="49" charset="-122"/>
              </a:rPr>
              <a:t>： </a:t>
            </a:r>
            <a:r>
              <a:rPr lang="en-US" altLang="zh-CN" sz="2400" dirty="0"/>
              <a:t>14m(H)x14m(W)x65m(L)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地下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4500m</a:t>
            </a:r>
            <a:r>
              <a:rPr lang="en-US" altLang="zh-CN" sz="2400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空间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SzPct val="60000"/>
              <a:buFont typeface="Wingdings" panose="05000000000000000000" pitchFamily="2" charset="2"/>
              <a:buChar char="l"/>
            </a:pPr>
            <a:r>
              <a:rPr lang="en-US" altLang="zh-CN" sz="2400" dirty="0">
                <a:ea typeface="黑体" panose="02010609060101010101" pitchFamily="49" charset="-122"/>
              </a:rPr>
              <a:t>PandaX-4T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暗物质探测器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SzPct val="60000"/>
              <a:buFont typeface="Wingdings" panose="05000000000000000000" pitchFamily="2" charset="2"/>
              <a:buChar char="l"/>
            </a:pPr>
            <a:r>
              <a:rPr lang="en-US" altLang="zh-CN" sz="2400" dirty="0" err="1">
                <a:ea typeface="黑体" panose="02010609060101010101" pitchFamily="49" charset="-122"/>
              </a:rPr>
              <a:t>PandaX</a:t>
            </a:r>
            <a:r>
              <a:rPr lang="en-US" altLang="zh-CN" sz="2400" dirty="0">
                <a:ea typeface="黑体" panose="02010609060101010101" pitchFamily="49" charset="-122"/>
              </a:rPr>
              <a:t>-III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无中微子双贝塔衰变探测器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以及相应的屏蔽体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SzPct val="60000"/>
            </a:pPr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3205821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BCB68-C909-4B1C-BE10-7EFAFF19A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2018</a:t>
            </a:r>
            <a:r>
              <a:rPr lang="zh-CN" altLang="en-US" dirty="0"/>
              <a:t>年</a:t>
            </a:r>
            <a:r>
              <a:rPr lang="en-US" altLang="zh-CN" dirty="0"/>
              <a:t>12</a:t>
            </a:r>
            <a:r>
              <a:rPr lang="zh-CN" altLang="en-US" dirty="0"/>
              <a:t>月现场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44694-6664-4007-98E1-B54EBA0D0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过去一年现场设施建设取得很多进展</a:t>
            </a: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179FA93A-FDD0-41D2-ACA0-6FCF8B41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0" r="12738"/>
          <a:stretch/>
        </p:blipFill>
        <p:spPr>
          <a:xfrm>
            <a:off x="41657" y="2227363"/>
            <a:ext cx="4351264" cy="4285435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8D39E6B2-65E6-4B18-9A78-CA31B201F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921" y="2227363"/>
            <a:ext cx="4789219" cy="42854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065D13-3E15-4157-A764-315C62C95CBD}"/>
              </a:ext>
            </a:extLst>
          </p:cNvPr>
          <p:cNvSpPr txBox="1"/>
          <p:nvPr/>
        </p:nvSpPr>
        <p:spPr>
          <a:xfrm>
            <a:off x="7368195" y="1749068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2018/12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17220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PandaX-4T </a:t>
            </a:r>
            <a:r>
              <a:rPr lang="zh-CN" altLang="en-US" dirty="0"/>
              <a:t>实验配套设施建设基本完毕</a:t>
            </a:r>
          </a:p>
        </p:txBody>
      </p:sp>
      <p:pic>
        <p:nvPicPr>
          <p:cNvPr id="4" name="内容占位符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4113" y="1051457"/>
            <a:ext cx="5242275" cy="393170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522788" y="1325563"/>
            <a:ext cx="2133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</a:rPr>
              <a:t>Aug. 26, 2019</a:t>
            </a:r>
            <a:endParaRPr lang="zh-CN" altLang="en-US" sz="2000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6" name="文本框 4"/>
          <p:cNvSpPr txBox="1">
            <a:spLocks noChangeArrowheads="1"/>
          </p:cNvSpPr>
          <p:nvPr/>
        </p:nvSpPr>
        <p:spPr bwMode="auto">
          <a:xfrm>
            <a:off x="152400" y="4983163"/>
            <a:ext cx="8505825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在锦屏管理局和交大的大力支持下，通风，电力，超纯水系统，洁净间等配套设施建设完毕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2019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年暑假起，精馏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, TPC, PMT, DAQ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等各个系统陆续入驻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B2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实验厅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3498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超纯水屏蔽体</a:t>
            </a:r>
          </a:p>
        </p:txBody>
      </p:sp>
      <p:pic>
        <p:nvPicPr>
          <p:cNvPr id="6" name="内容占位符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0"/>
          <a:stretch>
            <a:fillRect/>
          </a:stretch>
        </p:blipFill>
        <p:spPr bwMode="auto">
          <a:xfrm>
            <a:off x="4773152" y="3514424"/>
            <a:ext cx="4335575" cy="334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内容占位符 7">
            <a:extLst>
              <a:ext uri="{FF2B5EF4-FFF2-40B4-BE49-F238E27FC236}">
                <a16:creationId xmlns:a16="http://schemas.microsoft.com/office/drawing/2014/main" id="{44E228FD-39A3-614A-9919-DAD9E08678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703" y="3514424"/>
            <a:ext cx="4055806" cy="3268802"/>
          </a:xfrm>
          <a:prstGeom prst="rect">
            <a:avLst/>
          </a:prstGeom>
        </p:spPr>
      </p:pic>
      <p:sp>
        <p:nvSpPr>
          <p:cNvPr id="13" name="文本框 4"/>
          <p:cNvSpPr txBox="1">
            <a:spLocks noChangeArrowheads="1"/>
          </p:cNvSpPr>
          <p:nvPr/>
        </p:nvSpPr>
        <p:spPr bwMode="auto">
          <a:xfrm>
            <a:off x="398145" y="1169446"/>
            <a:ext cx="8505825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+mj-lt"/>
                <a:ea typeface="黑体" panose="02010609060101010101" pitchFamily="49" charset="-122"/>
                <a:cs typeface="Times New Roman" panose="02020603050405020304" pitchFamily="18" charset="0"/>
              </a:rPr>
              <a:t>低本地不锈钢水罐，</a:t>
            </a:r>
            <a:r>
              <a:rPr lang="en-US" altLang="zh-CN" sz="2400" dirty="0">
                <a:latin typeface="+mn-lt"/>
                <a:ea typeface="宋体" panose="02010600030101010101" pitchFamily="2" charset="-122"/>
              </a:rPr>
              <a:t>13m(H)x10m(D)</a:t>
            </a:r>
            <a:r>
              <a:rPr lang="zh-CN" altLang="en-US" sz="2400" dirty="0">
                <a:latin typeface="+mn-lt"/>
                <a:ea typeface="宋体" panose="02010600030101010101" pitchFamily="2" charset="-122"/>
              </a:rPr>
              <a:t>～</a:t>
            </a:r>
            <a:r>
              <a:rPr lang="en-US" altLang="zh-CN" sz="2400" dirty="0">
                <a:latin typeface="+mn-lt"/>
                <a:ea typeface="宋体" panose="02010600030101010101" pitchFamily="2" charset="-122"/>
              </a:rPr>
              <a:t>900 m</a:t>
            </a:r>
            <a:r>
              <a:rPr lang="en-US" altLang="zh-CN" sz="2400" baseline="30000" dirty="0">
                <a:latin typeface="+mn-lt"/>
                <a:ea typeface="宋体" panose="02010600030101010101" pitchFamily="2" charset="-122"/>
              </a:rPr>
              <a:t>3</a:t>
            </a:r>
          </a:p>
          <a:p>
            <a:pPr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+mj-lt"/>
                <a:ea typeface="黑体" panose="02010609060101010101" pitchFamily="49" charset="-122"/>
                <a:cs typeface="Times New Roman" panose="02020603050405020304" pitchFamily="18" charset="0"/>
              </a:rPr>
              <a:t>利用地下水</a:t>
            </a:r>
            <a:r>
              <a:rPr lang="zh-CN" altLang="en-US" sz="2400" dirty="0">
                <a:ea typeface="黑体" panose="02010609060101010101" pitchFamily="49" charset="-122"/>
                <a:cs typeface="Times New Roman" panose="02020603050405020304" pitchFamily="18" charset="0"/>
              </a:rPr>
              <a:t>产生</a:t>
            </a:r>
            <a:r>
              <a:rPr lang="zh-CN" altLang="en-US" sz="2400" dirty="0">
                <a:latin typeface="+mj-lt"/>
                <a:ea typeface="黑体" panose="02010609060101010101" pitchFamily="49" charset="-122"/>
                <a:cs typeface="Times New Roman" panose="02020603050405020304" pitchFamily="18" charset="0"/>
              </a:rPr>
              <a:t>超纯水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(18 </a:t>
            </a:r>
            <a:r>
              <a:rPr lang="en-US" altLang="zh-CN" sz="2400" dirty="0" err="1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MOhm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-cm)</a:t>
            </a:r>
            <a:r>
              <a:rPr lang="zh-CN" altLang="en-US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10 m</a:t>
            </a:r>
            <a:r>
              <a:rPr lang="en-US" altLang="zh-CN" sz="2400" baseline="300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/h</a:t>
            </a:r>
            <a:r>
              <a:rPr lang="zh-CN" altLang="en-US" sz="2400" dirty="0">
                <a:ea typeface="黑体" panose="02010609060101010101" pitchFamily="49" charset="-122"/>
                <a:cs typeface="Times New Roman" panose="02020603050405020304" pitchFamily="18" charset="0"/>
              </a:rPr>
              <a:t>，本底</a:t>
            </a:r>
            <a:endParaRPr lang="en-US" altLang="zh-CN" sz="2400" dirty="0"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zh-CN" sz="2400" baseline="300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238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U, 0.03ppt (ICPMS), </a:t>
            </a:r>
            <a:r>
              <a:rPr lang="zh-CN" altLang="en-US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2400" dirty="0">
              <a:latin typeface="+mn-lt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232Th, 0.06 </a:t>
            </a:r>
            <a:r>
              <a:rPr lang="en-US" altLang="zh-CN" sz="2400" dirty="0" err="1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ppt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 (ICPMS), </a:t>
            </a:r>
          </a:p>
          <a:p>
            <a:pPr lvl="1"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要求 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Rn &lt; 0.2 </a:t>
            </a:r>
            <a:r>
              <a:rPr lang="en-US" altLang="zh-CN" sz="2400" dirty="0" err="1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Bq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/m</a:t>
            </a:r>
            <a:r>
              <a:rPr lang="en-US" altLang="zh-CN" sz="2400" baseline="300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zh-CN" sz="2400" dirty="0">
                <a:latin typeface="+mj-lt"/>
                <a:ea typeface="黑体" panose="02010609060101010101" pitchFamily="49" charset="-122"/>
                <a:cs typeface="Times New Roman" panose="02020603050405020304" pitchFamily="18" charset="0"/>
              </a:rPr>
              <a:t>水罐有六个进</a:t>
            </a:r>
            <a:r>
              <a:rPr lang="en-US" altLang="zh-CN" sz="2400" dirty="0">
                <a:latin typeface="+mj-lt"/>
                <a:ea typeface="黑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2400" dirty="0">
                <a:latin typeface="+mj-lt"/>
                <a:ea typeface="黑体" panose="02010609060101010101" pitchFamily="49" charset="-122"/>
                <a:cs typeface="Times New Roman" panose="02020603050405020304" pitchFamily="18" charset="0"/>
              </a:rPr>
              <a:t>出水口</a:t>
            </a:r>
            <a:r>
              <a:rPr lang="zh-CN" altLang="en-US" sz="2400" dirty="0">
                <a:latin typeface="+mj-lt"/>
                <a:ea typeface="黑体" panose="02010609060101010101" pitchFamily="49" charset="-122"/>
                <a:cs typeface="Times New Roman" panose="02020603050405020304" pitchFamily="18" charset="0"/>
              </a:rPr>
              <a:t>，实现在线循环提纯</a:t>
            </a:r>
            <a:endParaRPr lang="en-US" altLang="zh-CN" sz="2400" dirty="0">
              <a:latin typeface="+mj-lt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975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锦屏二期</a:t>
            </a:r>
            <a:r>
              <a:rPr lang="en-US" altLang="zh-CN" dirty="0"/>
              <a:t>B</a:t>
            </a:r>
            <a:r>
              <a:rPr lang="zh-CN" altLang="en-US" dirty="0"/>
              <a:t>大厅洁净装配环境</a:t>
            </a:r>
          </a:p>
        </p:txBody>
      </p:sp>
      <p:pic>
        <p:nvPicPr>
          <p:cNvPr id="4" name="内容占位符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" y="1352078"/>
            <a:ext cx="7432675" cy="244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4276042"/>
            <a:ext cx="3368040" cy="252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840" y="4261754"/>
            <a:ext cx="3387090" cy="254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05940" y="956222"/>
            <a:ext cx="5190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除氡系统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, Rn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含量</a:t>
            </a:r>
            <a:r>
              <a:rPr lang="zh-CN" altLang="en-US" dirty="0">
                <a:ea typeface="黑体" panose="02010609060101010101" pitchFamily="49" charset="-122"/>
              </a:rPr>
              <a:t>从 </a:t>
            </a:r>
            <a:r>
              <a:rPr lang="en-US" altLang="zh-CN" dirty="0">
                <a:ea typeface="黑体" panose="02010609060101010101" pitchFamily="49" charset="-122"/>
              </a:rPr>
              <a:t>160 </a:t>
            </a:r>
            <a:r>
              <a:rPr lang="en-US" altLang="zh-CN" dirty="0" err="1">
                <a:ea typeface="黑体" panose="02010609060101010101" pitchFamily="49" charset="-122"/>
              </a:rPr>
              <a:t>Bq</a:t>
            </a:r>
            <a:r>
              <a:rPr lang="en-US" altLang="zh-CN" dirty="0">
                <a:ea typeface="黑体" panose="02010609060101010101" pitchFamily="49" charset="-122"/>
              </a:rPr>
              <a:t>/m</a:t>
            </a:r>
            <a:r>
              <a:rPr lang="en-US" altLang="zh-CN" baseline="30000" dirty="0">
                <a:ea typeface="黑体" panose="02010609060101010101" pitchFamily="49" charset="-122"/>
              </a:rPr>
              <a:t>3</a:t>
            </a:r>
            <a:r>
              <a:rPr lang="en-US" altLang="zh-CN" dirty="0">
                <a:ea typeface="黑体" panose="02010609060101010101" pitchFamily="49" charset="-122"/>
              </a:rPr>
              <a:t> 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降低</a:t>
            </a:r>
            <a:r>
              <a:rPr lang="zh-CN" altLang="en-US" dirty="0">
                <a:ea typeface="黑体" panose="02010609060101010101" pitchFamily="49" charset="-122"/>
              </a:rPr>
              <a:t>到 </a:t>
            </a:r>
            <a:r>
              <a:rPr lang="en-US" altLang="zh-CN" dirty="0">
                <a:ea typeface="黑体" panose="02010609060101010101" pitchFamily="49" charset="-122"/>
              </a:rPr>
              <a:t> 0.4 </a:t>
            </a:r>
            <a:r>
              <a:rPr lang="en-US" altLang="zh-CN" dirty="0" err="1">
                <a:ea typeface="黑体" panose="02010609060101010101" pitchFamily="49" charset="-122"/>
              </a:rPr>
              <a:t>Bq</a:t>
            </a:r>
            <a:r>
              <a:rPr lang="en-US" altLang="zh-CN" dirty="0">
                <a:ea typeface="黑体" panose="02010609060101010101" pitchFamily="49" charset="-122"/>
              </a:rPr>
              <a:t>/m</a:t>
            </a:r>
            <a:r>
              <a:rPr lang="en-US" altLang="zh-CN" baseline="30000" dirty="0">
                <a:ea typeface="黑体" panose="02010609060101010101" pitchFamily="49" charset="-122"/>
              </a:rPr>
              <a:t>3</a:t>
            </a:r>
            <a:endParaRPr lang="zh-CN" altLang="en-US" baseline="30000" dirty="0">
              <a:ea typeface="黑体" panose="020106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4406" y="390612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万级洁净间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91958" y="391306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千级洁净间 （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TPC 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装配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81675" y="4242980"/>
            <a:ext cx="95250" cy="10033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426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低本底测量系统</a:t>
            </a: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1BCA6E7D-8205-9647-85BC-40AB38233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725" y="1256774"/>
            <a:ext cx="8913410" cy="5017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7938" y="352349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北大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4669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探测器材料表面清洗</a:t>
            </a:r>
          </a:p>
        </p:txBody>
      </p:sp>
      <p:pic>
        <p:nvPicPr>
          <p:cNvPr id="4" name="图片 11">
            <a:extLst>
              <a:ext uri="{FF2B5EF4-FFF2-40B4-BE49-F238E27FC236}">
                <a16:creationId xmlns:a16="http://schemas.microsoft.com/office/drawing/2014/main" id="{DE705BE4-CA2E-0D4D-A787-4D37B0BAB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374903"/>
            <a:ext cx="9144000" cy="458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51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除氪氡低温精馏系统</a:t>
            </a:r>
          </a:p>
        </p:txBody>
      </p:sp>
      <p:sp>
        <p:nvSpPr>
          <p:cNvPr id="7" name="文本框 4"/>
          <p:cNvSpPr txBox="1">
            <a:spLocks noChangeArrowheads="1"/>
          </p:cNvSpPr>
          <p:nvPr/>
        </p:nvSpPr>
        <p:spPr bwMode="auto">
          <a:xfrm>
            <a:off x="0" y="971112"/>
            <a:ext cx="9085466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在线除氪提纯速率 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10kg/h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目标到达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Kr/</a:t>
            </a:r>
            <a:r>
              <a:rPr lang="en-US" altLang="zh-CN" sz="2400" dirty="0" err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Xe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0.1ppt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400" dirty="0" err="1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PandaX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-II ~7 ppt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)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，降低原料氙中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Kr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含量达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个数量级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在线除氡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56.5kg/h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目标达到 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Rn222&lt;1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Bq/kg (</a:t>
            </a:r>
            <a:r>
              <a:rPr lang="en-US" altLang="zh-CN" sz="2400" dirty="0" err="1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PandaX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-II  ~8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 </a:t>
            </a:r>
            <a:r>
              <a:rPr lang="en-US" altLang="zh-CN" sz="2400" dirty="0" err="1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Bq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/kg)</a:t>
            </a:r>
          </a:p>
          <a:p>
            <a:pPr marL="0" lvl="1" indent="0">
              <a:spcBef>
                <a:spcPct val="0"/>
              </a:spcBef>
              <a:buSzPct val="60000"/>
              <a:buNone/>
            </a:pP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spcBef>
                <a:spcPct val="0"/>
              </a:spcBef>
              <a:buSzPct val="60000"/>
              <a:buNone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4" descr="online flow diagram">
            <a:extLst>
              <a:ext uri="{FF2B5EF4-FFF2-40B4-BE49-F238E27FC236}">
                <a16:creationId xmlns:a16="http://schemas.microsoft.com/office/drawing/2014/main" id="{75E5D6EE-A02D-470A-A869-9A54D844D6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6" t="3065" r="4727"/>
          <a:stretch/>
        </p:blipFill>
        <p:spPr>
          <a:xfrm>
            <a:off x="1113182" y="2454472"/>
            <a:ext cx="4023361" cy="2888096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B442A3D6-8CD8-45E1-AA8E-E8B1FAFDE8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063" y="2376832"/>
            <a:ext cx="2162755" cy="4449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1E2D9D2-A2F6-4CB1-A881-E59FFCD3A0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948575"/>
              </p:ext>
            </p:extLst>
          </p:nvPr>
        </p:nvGraphicFramePr>
        <p:xfrm>
          <a:off x="381662" y="5342568"/>
          <a:ext cx="469922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345">
                  <a:extLst>
                    <a:ext uri="{9D8B030D-6E8A-4147-A177-3AD203B41FA5}">
                      <a16:colId xmlns:a16="http://schemas.microsoft.com/office/drawing/2014/main" val="3795554907"/>
                    </a:ext>
                  </a:extLst>
                </a:gridCol>
                <a:gridCol w="1810468">
                  <a:extLst>
                    <a:ext uri="{9D8B030D-6E8A-4147-A177-3AD203B41FA5}">
                      <a16:colId xmlns:a16="http://schemas.microsoft.com/office/drawing/2014/main" val="2302869395"/>
                    </a:ext>
                  </a:extLst>
                </a:gridCol>
                <a:gridCol w="1566407">
                  <a:extLst>
                    <a:ext uri="{9D8B030D-6E8A-4147-A177-3AD203B41FA5}">
                      <a16:colId xmlns:a16="http://schemas.microsoft.com/office/drawing/2014/main" val="18541456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精馏塔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PandaX</a:t>
                      </a:r>
                      <a:r>
                        <a:rPr lang="en-US" altLang="zh-CN" dirty="0"/>
                        <a:t>-II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PandaX-4T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7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Kr</a:t>
                      </a:r>
                      <a:r>
                        <a:rPr lang="zh-CN" altLang="en-US" dirty="0"/>
                        <a:t>提纯流量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5kg </a:t>
                      </a:r>
                      <a:r>
                        <a:rPr lang="en-US" altLang="zh-CN" dirty="0" err="1"/>
                        <a:t>Xe</a:t>
                      </a:r>
                      <a:r>
                        <a:rPr lang="en-US" altLang="zh-CN" dirty="0"/>
                        <a:t> /h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10kg </a:t>
                      </a:r>
                      <a:r>
                        <a:rPr lang="en-US" altLang="zh-CN" dirty="0" err="1"/>
                        <a:t>Xe</a:t>
                      </a:r>
                      <a:r>
                        <a:rPr lang="en-US" altLang="zh-CN" dirty="0"/>
                        <a:t> /h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570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Kr</a:t>
                      </a:r>
                      <a:r>
                        <a:rPr lang="zh-CN" altLang="en-US" dirty="0"/>
                        <a:t>提纯能力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1ppt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0.1ppt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215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运行模式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离线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离线，在线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62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5508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5D24E-56BD-4736-8938-00921EC11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液氙低温低本底容器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48D454-5270-4A90-82A8-1C91FED5576F}"/>
              </a:ext>
            </a:extLst>
          </p:cNvPr>
          <p:cNvSpPr/>
          <p:nvPr/>
        </p:nvSpPr>
        <p:spPr>
          <a:xfrm>
            <a:off x="5159166" y="1200720"/>
            <a:ext cx="37845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低本底不锈钢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SS304</a:t>
            </a:r>
          </a:p>
          <a:p>
            <a:pPr marL="800100" lvl="1" indent="-342900">
              <a:buSzPct val="60000"/>
              <a:buFont typeface="Wingdings" panose="05000000000000000000" pitchFamily="2" charset="2"/>
              <a:buChar char="l"/>
            </a:pPr>
            <a:r>
              <a:rPr lang="en-US" altLang="zh-CN" sz="2400" dirty="0">
                <a:ea typeface="黑体" panose="02010609060101010101" pitchFamily="49" charset="-122"/>
              </a:rPr>
              <a:t>U238/Th232/K40=2/2.7/14 </a:t>
            </a:r>
            <a:r>
              <a:rPr lang="en-US" altLang="zh-CN" sz="2400" dirty="0" err="1">
                <a:latin typeface="黑体" panose="02010609060101010101" pitchFamily="49" charset="-122"/>
                <a:ea typeface="黑体" panose="02010609060101010101" pitchFamily="49" charset="-122"/>
              </a:rPr>
              <a:t>mBq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/kg </a:t>
            </a:r>
          </a:p>
          <a:p>
            <a:pPr lvl="1">
              <a:buSzPct val="60000"/>
            </a:pP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内罐：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SzPct val="60000"/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2.34m(H)x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1.34m(D)</a:t>
            </a:r>
          </a:p>
          <a:p>
            <a:pPr marL="800100" lvl="1" indent="-342900">
              <a:buSzPct val="60000"/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0.35Mpa, -100 C </a:t>
            </a:r>
          </a:p>
          <a:p>
            <a:pPr marL="800100" lvl="1" indent="-342900"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重量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1.3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吨 </a:t>
            </a:r>
            <a:endParaRPr lang="en-US" altLang="zh-CN" sz="2400" dirty="0"/>
          </a:p>
          <a:p>
            <a:endParaRPr lang="en-US" altLang="zh-CN" sz="2400" dirty="0"/>
          </a:p>
          <a:p>
            <a:pPr marL="342900" lvl="0" indent="-342900"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外罐：</a:t>
            </a:r>
            <a:endParaRPr lang="en-US" altLang="zh-CN" sz="24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SzPct val="60000"/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prstClr val="black"/>
                </a:solidFill>
                <a:ea typeface="黑体" panose="02010609060101010101" pitchFamily="49" charset="-122"/>
              </a:rPr>
              <a:t>  3m(H)x1.7m(D)</a:t>
            </a:r>
          </a:p>
          <a:p>
            <a:pPr marL="800100" lvl="1" indent="-342900"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内外罐间真空绝热</a:t>
            </a:r>
            <a:endParaRPr lang="en-US" altLang="zh-CN" sz="24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重量</a:t>
            </a:r>
            <a:r>
              <a:rPr lang="en-US" altLang="zh-CN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2.6</a:t>
            </a:r>
            <a:r>
              <a: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吨</a:t>
            </a:r>
            <a:endParaRPr lang="en-US" altLang="zh-CN" sz="24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028" y="1820376"/>
            <a:ext cx="2307480" cy="351322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E75E3BEA-5DDC-411D-9E86-5F4727AFE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2890" y="1636408"/>
            <a:ext cx="2448138" cy="369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71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制冷系统</a:t>
            </a: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2548DEA0-54C4-2B4A-9713-79173EF92A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257" y="3039722"/>
            <a:ext cx="3906818" cy="3812767"/>
          </a:xfrm>
          <a:prstGeom prst="rect">
            <a:avLst/>
          </a:prstGeom>
        </p:spPr>
      </p:pic>
      <p:pic>
        <p:nvPicPr>
          <p:cNvPr id="7" name="图片 4" descr="C:\Users\PandaX-zl\work\asus\weekly-report\pic\2018\01\微信图片_20180205094149.jpg">
            <a:extLst>
              <a:ext uri="{FF2B5EF4-FFF2-40B4-BE49-F238E27FC236}">
                <a16:creationId xmlns:a16="http://schemas.microsoft.com/office/drawing/2014/main" id="{3E9DD553-410E-0644-BB0F-B491573582E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2829" y="3637915"/>
            <a:ext cx="3959437" cy="284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本框 4"/>
          <p:cNvSpPr txBox="1">
            <a:spLocks noChangeArrowheads="1"/>
          </p:cNvSpPr>
          <p:nvPr/>
        </p:nvSpPr>
        <p:spPr bwMode="auto">
          <a:xfrm>
            <a:off x="366257" y="1006032"/>
            <a:ext cx="7967207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总液氙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:6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吨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制冷功率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&gt;360W (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内罐表面积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12m</a:t>
            </a:r>
            <a:r>
              <a:rPr lang="en-US" altLang="zh-CN" sz="2400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,160W,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循环提纯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200W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循环提纯流量：</a:t>
            </a:r>
            <a:r>
              <a:rPr lang="en-US" altLang="zh-CN" baseline="-25000" dirty="0">
                <a:latin typeface="黑体" panose="02010609060101010101" pitchFamily="49" charset="-122"/>
                <a:ea typeface="黑体" panose="02010609060101010101" pitchFamily="49" charset="-122"/>
              </a:rPr>
              <a:t>~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200slpm (1.6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吨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天）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178" y="2670390"/>
            <a:ext cx="2315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冷头</a:t>
            </a:r>
            <a:r>
              <a:rPr lang="en-US" altLang="zh-CN" dirty="0"/>
              <a:t>(2</a:t>
            </a:r>
            <a:r>
              <a:rPr lang="zh-CN" altLang="en-US" dirty="0"/>
              <a:t>*</a:t>
            </a:r>
            <a:r>
              <a:rPr lang="en-US" altLang="zh-CN" dirty="0"/>
              <a:t>PC150, 500B)</a:t>
            </a:r>
            <a:endParaRPr lang="zh-CN" alt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799063" y="3039722"/>
            <a:ext cx="446049" cy="9078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008448" y="3039722"/>
            <a:ext cx="899532" cy="7657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616187" y="2987080"/>
            <a:ext cx="704810" cy="5166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422179" y="29870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传感器：外真空，压力变送器，爆破片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601402" y="3396561"/>
            <a:ext cx="446049" cy="5509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616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" y="126151"/>
            <a:ext cx="8881110" cy="688913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+mn-ea"/>
                <a:ea typeface="+mn-ea"/>
              </a:rPr>
              <a:t>P</a:t>
            </a:r>
            <a:r>
              <a:rPr lang="en-US" altLang="zh-CN" dirty="0">
                <a:latin typeface="+mn-ea"/>
                <a:ea typeface="+mn-ea"/>
              </a:rPr>
              <a:t>article </a:t>
            </a:r>
            <a:r>
              <a:rPr lang="en-US" altLang="zh-CN" b="1" dirty="0">
                <a:solidFill>
                  <a:srgbClr val="FF0000"/>
                </a:solidFill>
                <a:latin typeface="+mn-ea"/>
                <a:ea typeface="+mn-ea"/>
              </a:rPr>
              <a:t>and</a:t>
            </a:r>
            <a:r>
              <a:rPr lang="en-US" altLang="zh-CN" dirty="0">
                <a:latin typeface="+mn-ea"/>
                <a:ea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+mn-ea"/>
                <a:ea typeface="+mn-ea"/>
              </a:rPr>
              <a:t>A</a:t>
            </a:r>
            <a:r>
              <a:rPr lang="en-US" altLang="zh-CN" dirty="0">
                <a:latin typeface="+mn-ea"/>
                <a:ea typeface="+mn-ea"/>
              </a:rPr>
              <a:t>strophysical </a:t>
            </a:r>
            <a:r>
              <a:rPr lang="en-US" altLang="zh-CN" b="1" dirty="0">
                <a:solidFill>
                  <a:srgbClr val="FF0000"/>
                </a:solidFill>
                <a:latin typeface="+mn-ea"/>
                <a:ea typeface="+mn-ea"/>
              </a:rPr>
              <a:t>X</a:t>
            </a:r>
            <a:r>
              <a:rPr lang="en-US" altLang="zh-CN" dirty="0">
                <a:latin typeface="+mn-ea"/>
                <a:ea typeface="+mn-ea"/>
              </a:rPr>
              <a:t>enon Experiments</a:t>
            </a:r>
            <a:endParaRPr lang="zh-CN" altLang="en-US" dirty="0">
              <a:latin typeface="+mn-ea"/>
              <a:ea typeface="+mn-ea"/>
            </a:endParaRPr>
          </a:p>
        </p:txBody>
      </p:sp>
      <p:pic>
        <p:nvPicPr>
          <p:cNvPr id="4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8" y="2808288"/>
            <a:ext cx="1925637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39713" y="5368925"/>
            <a:ext cx="165417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 err="1">
                <a:latin typeface="Arial" panose="020B0604020202020204" pitchFamily="34" charset="0"/>
                <a:ea typeface="黑体" panose="02010609060101010101" pitchFamily="49" charset="-122"/>
              </a:rPr>
              <a:t>PandaX</a:t>
            </a: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</a:rPr>
              <a:t>-I: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</a:rPr>
              <a:t>120kg</a:t>
            </a:r>
            <a:r>
              <a:rPr lang="zh-CN" altLang="en-US" sz="1800" b="1" dirty="0">
                <a:latin typeface="+mn-ea"/>
                <a:cs typeface="Times New Roman" panose="02020603050405020304" pitchFamily="18" charset="0"/>
              </a:rPr>
              <a:t>液氙</a:t>
            </a:r>
            <a:endParaRPr lang="en-US" altLang="zh-CN" sz="1800" b="1" dirty="0">
              <a:latin typeface="+mn-ea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06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(2009-2014</a:t>
            </a:r>
            <a:r>
              <a:rPr lang="en-US" altLang="zh-CN" sz="1600" b="1" dirty="0">
                <a:solidFill>
                  <a:srgbClr val="FF0066"/>
                </a:solidFill>
                <a:latin typeface="Arial" panose="020B0604020202020204" pitchFamily="34" charset="0"/>
                <a:ea typeface="华文新魏" pitchFamily="2" charset="-122"/>
              </a:rPr>
              <a:t>)</a:t>
            </a:r>
          </a:p>
        </p:txBody>
      </p:sp>
      <p:pic>
        <p:nvPicPr>
          <p:cNvPr id="6" name="图片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1"/>
          <a:stretch>
            <a:fillRect/>
          </a:stretch>
        </p:blipFill>
        <p:spPr bwMode="auto">
          <a:xfrm>
            <a:off x="196850" y="2808288"/>
            <a:ext cx="182086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7010400" y="5353050"/>
            <a:ext cx="2073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 err="1">
                <a:latin typeface="Arial" panose="020B0604020202020204" pitchFamily="34" charset="0"/>
                <a:ea typeface="黑体" panose="02010609060101010101" pitchFamily="49" charset="-122"/>
              </a:rPr>
              <a:t>PandaX</a:t>
            </a: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</a:rPr>
              <a:t>-III: 200kg-1ton </a:t>
            </a:r>
            <a:r>
              <a:rPr lang="zh-CN" altLang="en-US" sz="1600" b="1" dirty="0">
                <a:latin typeface="+mn-ea"/>
                <a:cs typeface="Times New Roman" panose="02020603050405020304" pitchFamily="18" charset="0"/>
              </a:rPr>
              <a:t>高压气氙</a:t>
            </a:r>
            <a:endParaRPr lang="en-US" altLang="zh-CN" sz="1600" b="1" dirty="0">
              <a:latin typeface="+mn-ea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06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(future)</a:t>
            </a: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4992688" y="5410200"/>
            <a:ext cx="16049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华文新魏" pitchFamily="2" charset="-122"/>
              </a:rPr>
              <a:t>PandaX-4T: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</a:rPr>
              <a:t>4ton</a:t>
            </a:r>
            <a:r>
              <a:rPr lang="zh-CN" altLang="en-US" sz="1600" b="1" dirty="0">
                <a:latin typeface="+mn-ea"/>
                <a:cs typeface="Times New Roman" panose="02020603050405020304" pitchFamily="18" charset="0"/>
              </a:rPr>
              <a:t>液氙</a:t>
            </a:r>
            <a:endParaRPr lang="en-US" altLang="zh-CN" sz="1600" b="1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06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（</a:t>
            </a:r>
            <a:r>
              <a:rPr lang="en-US" altLang="zh-CN" sz="1600" b="1" dirty="0">
                <a:solidFill>
                  <a:srgbClr val="FF006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future</a:t>
            </a:r>
            <a:r>
              <a:rPr lang="zh-CN" altLang="en-US" sz="1600" b="1" dirty="0">
                <a:solidFill>
                  <a:srgbClr val="FF006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en-US" altLang="zh-CN" sz="1600" b="1" dirty="0">
              <a:solidFill>
                <a:srgbClr val="FF0066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2547938" y="5397500"/>
            <a:ext cx="16716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 err="1">
                <a:latin typeface="Arial" panose="020B0604020202020204" pitchFamily="34" charset="0"/>
                <a:ea typeface="华文新魏" pitchFamily="2" charset="-122"/>
              </a:rPr>
              <a:t>PandaX</a:t>
            </a:r>
            <a:r>
              <a:rPr lang="en-US" altLang="zh-CN" sz="1600" b="1" dirty="0">
                <a:latin typeface="Arial" panose="020B0604020202020204" pitchFamily="34" charset="0"/>
                <a:ea typeface="华文新魏" pitchFamily="2" charset="-122"/>
              </a:rPr>
              <a:t>-II: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</a:rPr>
              <a:t>   580kg</a:t>
            </a:r>
            <a:r>
              <a:rPr lang="zh-CN" altLang="en-US" sz="1600" b="1" dirty="0">
                <a:latin typeface="+mn-ea"/>
                <a:cs typeface="Times New Roman" panose="02020603050405020304" pitchFamily="18" charset="0"/>
              </a:rPr>
              <a:t>液氙</a:t>
            </a:r>
            <a:endParaRPr lang="en-US" altLang="zh-CN" sz="1600" b="1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06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（</a:t>
            </a:r>
            <a:r>
              <a:rPr lang="en-US" altLang="zh-CN" sz="1600" b="1" dirty="0">
                <a:solidFill>
                  <a:srgbClr val="FF006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2014-2019.6</a:t>
            </a:r>
            <a:r>
              <a:rPr lang="zh-CN" altLang="en-US" sz="1600" b="1" dirty="0">
                <a:solidFill>
                  <a:srgbClr val="FF006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en-US" altLang="zh-CN" sz="1600" b="1" dirty="0">
              <a:solidFill>
                <a:srgbClr val="FF0066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10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33675"/>
            <a:ext cx="1989138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13" y="3006725"/>
            <a:ext cx="227488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262890" y="1163638"/>
            <a:ext cx="9085729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10287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SzPct val="60000"/>
              <a:buNone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基于氙的稀有事例探测系列实验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两相氙时间投影室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(TPC)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： 暗物质 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高压气体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136Xe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时间投影室： 无中微子双贝塔衰变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52F934-6843-7A47-ABC3-D6F4759A4C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652" b="24355"/>
          <a:stretch/>
        </p:blipFill>
        <p:spPr>
          <a:xfrm>
            <a:off x="6385765" y="1022702"/>
            <a:ext cx="2758235" cy="81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78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两相氙时间投影室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66" y="2756060"/>
            <a:ext cx="2923437" cy="3967523"/>
          </a:xfrm>
          <a:prstGeom prst="rect">
            <a:avLst/>
          </a:prstGeom>
        </p:spPr>
      </p:pic>
      <p:sp>
        <p:nvSpPr>
          <p:cNvPr id="8" name="文本框 4"/>
          <p:cNvSpPr txBox="1">
            <a:spLocks noChangeArrowheads="1"/>
          </p:cNvSpPr>
          <p:nvPr/>
        </p:nvSpPr>
        <p:spPr bwMode="auto">
          <a:xfrm>
            <a:off x="346526" y="1073529"/>
            <a:ext cx="864108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电子漂移区：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1.2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米（高）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x 1.2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米（直径）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漂移区氙总量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吨 （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2.8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吨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FV)</a:t>
            </a:r>
          </a:p>
          <a:p>
            <a:pPr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电场：漂移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400V/cm,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萃取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6kV/cm 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上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下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169/199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支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英寸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PMT,126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支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英寸反符合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PMT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606" y="3536532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-5kV</a:t>
            </a:r>
            <a:endParaRPr lang="zh-CN" alt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6819" y="5518025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-55kV</a:t>
            </a:r>
            <a:endParaRPr lang="zh-CN" alt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771975" y="3344757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solidFill>
                  <a:srgbClr val="0000CC"/>
                </a:solidFill>
              </a:rPr>
              <a:t>11mm</a:t>
            </a:r>
            <a:endParaRPr lang="zh-CN" altLang="en-US" sz="1050" dirty="0">
              <a:solidFill>
                <a:srgbClr val="0000CC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2735" y="3314989"/>
            <a:ext cx="0" cy="357448"/>
          </a:xfrm>
          <a:prstGeom prst="straightConnector1">
            <a:avLst/>
          </a:prstGeom>
          <a:ln w="9525"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62735" y="3679231"/>
            <a:ext cx="9240" cy="1977294"/>
          </a:xfrm>
          <a:prstGeom prst="straightConnector1">
            <a:avLst/>
          </a:prstGeom>
          <a:ln w="9525"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2735" y="461904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solidFill>
                  <a:srgbClr val="0000CC"/>
                </a:solidFill>
              </a:rPr>
              <a:t>1200mm</a:t>
            </a:r>
            <a:endParaRPr lang="zh-CN" altLang="en-US" sz="1050" dirty="0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284" y="3124451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GND</a:t>
            </a:r>
            <a:endParaRPr lang="zh-CN" alt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676571" y="4018875"/>
            <a:ext cx="2467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现场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TPC+PMT </a:t>
            </a:r>
          </a:p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装配，测试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正在进行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0178B-415A-46B0-9813-2B46A4FEE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608" y="2756060"/>
            <a:ext cx="2029997" cy="348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66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光电倍增管系统</a:t>
            </a: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710EB1C5-61D8-6048-8512-DCB8D7E31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525"/>
          <a:stretch/>
        </p:blipFill>
        <p:spPr>
          <a:xfrm>
            <a:off x="164491" y="3129690"/>
            <a:ext cx="4558583" cy="3612304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66257" y="1006032"/>
            <a:ext cx="7967207" cy="21236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滨松</a:t>
            </a:r>
            <a:r>
              <a:rPr lang="zh-CN" altLang="en-US" sz="2400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latin typeface="+mn-lt"/>
                <a:ea typeface="黑体" panose="02010609060101010101" pitchFamily="49" charset="-122"/>
              </a:rPr>
              <a:t>R11410-23</a:t>
            </a:r>
            <a:r>
              <a:rPr lang="zh-CN" altLang="en-US" sz="2400" dirty="0">
                <a:latin typeface="+mn-lt"/>
                <a:ea typeface="黑体" panose="02010609060101010101" pitchFamily="49" charset="-122"/>
              </a:rPr>
              <a:t>，</a:t>
            </a:r>
            <a:r>
              <a:rPr lang="en-US" altLang="zh-CN" sz="2400" dirty="0">
                <a:latin typeface="+mn-lt"/>
                <a:ea typeface="黑体" panose="02010609060101010101" pitchFamily="49" charset="-122"/>
              </a:rPr>
              <a:t>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指标要求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+mn-lt"/>
                <a:ea typeface="黑体" panose="02010609060101010101" pitchFamily="49" charset="-122"/>
              </a:rPr>
              <a:t>QE=30% @178nm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, 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增益</a:t>
            </a:r>
            <a:r>
              <a:rPr lang="en-US" altLang="zh-CN" sz="2000" dirty="0">
                <a:latin typeface="+mn-lt"/>
                <a:ea typeface="黑体" panose="02010609060101010101" pitchFamily="49" charset="-122"/>
              </a:rPr>
              <a:t>5×10</a:t>
            </a:r>
            <a:r>
              <a:rPr lang="en-US" altLang="zh-CN" sz="2000" baseline="30000" dirty="0">
                <a:latin typeface="+mn-lt"/>
                <a:ea typeface="黑体" panose="02010609060101010101" pitchFamily="49" charset="-122"/>
              </a:rPr>
              <a:t>6</a:t>
            </a:r>
            <a:r>
              <a:rPr lang="en-US" altLang="zh-CN" sz="2000" dirty="0">
                <a:latin typeface="+mn-lt"/>
                <a:ea typeface="黑体" panose="02010609060101010101" pitchFamily="49" charset="-122"/>
              </a:rPr>
              <a:t>@1500V</a:t>
            </a:r>
          </a:p>
          <a:p>
            <a:pPr lvl="1"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暗计数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, 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低温（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-100 C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2000" dirty="0">
                <a:latin typeface="+mn-lt"/>
                <a:ea typeface="黑体" panose="02010609060101010101" pitchFamily="49" charset="-122"/>
              </a:rPr>
              <a:t>~50Hz</a:t>
            </a:r>
          </a:p>
          <a:p>
            <a:pPr lvl="1"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后脉冲概率</a:t>
            </a:r>
            <a:r>
              <a:rPr lang="en-US" altLang="zh-CN" sz="2000" dirty="0">
                <a:latin typeface="+mn-lt"/>
                <a:ea typeface="黑体" panose="02010609060101010101" pitchFamily="49" charset="-122"/>
              </a:rPr>
              <a:t>&lt;5% (400ns-5</a:t>
            </a:r>
            <a:r>
              <a:rPr lang="en-US" altLang="zh-CN" sz="2000" dirty="0">
                <a:latin typeface="Symbol" panose="05050102010706020507" pitchFamily="18" charset="2"/>
                <a:ea typeface="黑体" panose="02010609060101010101" pitchFamily="49" charset="-122"/>
              </a:rPr>
              <a:t>m</a:t>
            </a:r>
            <a:r>
              <a:rPr lang="en-US" altLang="zh-CN" sz="2000" dirty="0">
                <a:latin typeface="+mn-lt"/>
                <a:ea typeface="黑体" panose="02010609060101010101" pitchFamily="49" charset="-122"/>
              </a:rPr>
              <a:t>s)</a:t>
            </a:r>
          </a:p>
          <a:p>
            <a:pPr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光电管基座正负高压，减小打火可能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上下中间区域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14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支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PMT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采用双打拿级读出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5E29737-6DE4-410D-AB77-133FDEE4A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451" y="1006032"/>
            <a:ext cx="2575726" cy="2078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4B2AB1-E9BB-4421-8742-14E83CEC1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906" y="4264119"/>
            <a:ext cx="4230094" cy="158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64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E1D3-D481-4A4F-AE89-9C17144AB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光电管测试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C41BD-5B91-45CC-96EF-A9F715F11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BD11D2B4-C9C8-4E97-A024-6ADA1AF44347}"/>
              </a:ext>
            </a:extLst>
          </p:cNvPr>
          <p:cNvSpPr txBox="1">
            <a:spLocks/>
          </p:cNvSpPr>
          <p:nvPr/>
        </p:nvSpPr>
        <p:spPr>
          <a:xfrm>
            <a:off x="651863" y="6306702"/>
            <a:ext cx="8235506" cy="515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000" indent="-3429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Arial"/>
              <a:buNone/>
            </a:pPr>
            <a:r>
              <a:rPr lang="zh-CN" altLang="en-US" dirty="0"/>
              <a:t>所有</a:t>
            </a:r>
            <a:r>
              <a:rPr lang="en-US" altLang="zh-CN" dirty="0"/>
              <a:t>PMT</a:t>
            </a:r>
            <a:r>
              <a:rPr lang="zh-CN" altLang="en-US" dirty="0"/>
              <a:t>经过</a:t>
            </a:r>
            <a:r>
              <a:rPr lang="en-US" altLang="zh-CN" dirty="0"/>
              <a:t>3</a:t>
            </a:r>
            <a:r>
              <a:rPr lang="zh-CN" altLang="en-US" dirty="0"/>
              <a:t>次低温</a:t>
            </a:r>
            <a:r>
              <a:rPr lang="en-US" altLang="zh-CN" dirty="0"/>
              <a:t>-</a:t>
            </a:r>
            <a:r>
              <a:rPr lang="zh-CN" altLang="en-US" dirty="0"/>
              <a:t>常温循环测试，接受率</a:t>
            </a:r>
            <a:r>
              <a:rPr lang="en-US" altLang="zh-CN" dirty="0">
                <a:latin typeface="+mn-lt"/>
              </a:rPr>
              <a:t>92.3</a:t>
            </a:r>
            <a:r>
              <a:rPr lang="en-US" altLang="zh-CN" dirty="0"/>
              <a:t>%!</a:t>
            </a:r>
            <a:endParaRPr lang="zh-CN" altLang="en-US" dirty="0"/>
          </a:p>
        </p:txBody>
      </p:sp>
      <p:pic>
        <p:nvPicPr>
          <p:cNvPr id="5" name="图片 19">
            <a:extLst>
              <a:ext uri="{FF2B5EF4-FFF2-40B4-BE49-F238E27FC236}">
                <a16:creationId xmlns:a16="http://schemas.microsoft.com/office/drawing/2014/main" id="{10BD2F70-E5DF-48F8-8817-B62A0CF3BB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3" r="894" b="14917"/>
          <a:stretch/>
        </p:blipFill>
        <p:spPr>
          <a:xfrm>
            <a:off x="435377" y="1090159"/>
            <a:ext cx="4679505" cy="2677225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11F51BC-97BE-442F-B21D-A6B092B7B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680" y="3811715"/>
            <a:ext cx="2113622" cy="234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D2DED68-8758-4F78-B85D-CF929A6CA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656" y="3628050"/>
            <a:ext cx="3565782" cy="25454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8A8DE25-340A-4312-8069-57854C115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625" y="1080091"/>
            <a:ext cx="3566813" cy="25485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1BB5DF-F9C5-44E3-BC33-81AD4D567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377" y="3792795"/>
            <a:ext cx="2503409" cy="2368851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B085E14E-E5DB-4F67-9E4E-7E79D24D63A6}"/>
              </a:ext>
            </a:extLst>
          </p:cNvPr>
          <p:cNvSpPr txBox="1"/>
          <p:nvPr/>
        </p:nvSpPr>
        <p:spPr>
          <a:xfrm>
            <a:off x="7044942" y="1136142"/>
            <a:ext cx="1842427" cy="369332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Dark rate @ -80 C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文本框 12">
            <a:extLst>
              <a:ext uri="{FF2B5EF4-FFF2-40B4-BE49-F238E27FC236}">
                <a16:creationId xmlns:a16="http://schemas.microsoft.com/office/drawing/2014/main" id="{B3CA0CBA-3CE1-47CA-B272-A347DCD57135}"/>
              </a:ext>
            </a:extLst>
          </p:cNvPr>
          <p:cNvSpPr txBox="1"/>
          <p:nvPr/>
        </p:nvSpPr>
        <p:spPr>
          <a:xfrm>
            <a:off x="7529051" y="3696413"/>
            <a:ext cx="1348446" cy="369332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APP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@ -80 C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453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ACF84-441C-4EB0-8CFF-1DAA2730A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电子学和数据获取系统</a:t>
            </a:r>
          </a:p>
        </p:txBody>
      </p:sp>
      <p:graphicFrame>
        <p:nvGraphicFramePr>
          <p:cNvPr id="4" name="内容占位符 4">
            <a:extLst>
              <a:ext uri="{FF2B5EF4-FFF2-40B4-BE49-F238E27FC236}">
                <a16:creationId xmlns:a16="http://schemas.microsoft.com/office/drawing/2014/main" id="{0158A117-B367-4351-A341-F47EB2A68A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8590423"/>
              </p:ext>
            </p:extLst>
          </p:nvPr>
        </p:nvGraphicFramePr>
        <p:xfrm>
          <a:off x="25215" y="4800055"/>
          <a:ext cx="8878755" cy="19787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2570">
                  <a:extLst>
                    <a:ext uri="{9D8B030D-6E8A-4147-A177-3AD203B41FA5}">
                      <a16:colId xmlns:a16="http://schemas.microsoft.com/office/drawing/2014/main" val="990773231"/>
                    </a:ext>
                  </a:extLst>
                </a:gridCol>
                <a:gridCol w="1480755">
                  <a:extLst>
                    <a:ext uri="{9D8B030D-6E8A-4147-A177-3AD203B41FA5}">
                      <a16:colId xmlns:a16="http://schemas.microsoft.com/office/drawing/2014/main" val="862314274"/>
                    </a:ext>
                  </a:extLst>
                </a:gridCol>
                <a:gridCol w="2067308">
                  <a:extLst>
                    <a:ext uri="{9D8B030D-6E8A-4147-A177-3AD203B41FA5}">
                      <a16:colId xmlns:a16="http://schemas.microsoft.com/office/drawing/2014/main" val="3485148276"/>
                    </a:ext>
                  </a:extLst>
                </a:gridCol>
                <a:gridCol w="1953127">
                  <a:extLst>
                    <a:ext uri="{9D8B030D-6E8A-4147-A177-3AD203B41FA5}">
                      <a16:colId xmlns:a16="http://schemas.microsoft.com/office/drawing/2014/main" val="3360637306"/>
                    </a:ext>
                  </a:extLst>
                </a:gridCol>
                <a:gridCol w="1994995">
                  <a:extLst>
                    <a:ext uri="{9D8B030D-6E8A-4147-A177-3AD203B41FA5}">
                      <a16:colId xmlns:a16="http://schemas.microsoft.com/office/drawing/2014/main" val="3004988823"/>
                    </a:ext>
                  </a:extLst>
                </a:gridCol>
              </a:tblGrid>
              <a:tr h="57668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STHeiti" charset="-122"/>
                        </a:rPr>
                        <a:t>实验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STHeiti" charset="-122"/>
                        </a:rPr>
                        <a:t>光电管数量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STHeiti" charset="-122"/>
                        </a:rPr>
                        <a:t>波形采样率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STHeiti" charset="-122"/>
                        </a:rPr>
                        <a:t>触发方式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STHeiti" charset="-122"/>
                        </a:rPr>
                        <a:t>数据传输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5159624"/>
                  </a:ext>
                </a:extLst>
              </a:tr>
              <a:tr h="5261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 err="1">
                          <a:solidFill>
                            <a:schemeClr val="tx1"/>
                          </a:solidFill>
                          <a:latin typeface="+mn-lt"/>
                          <a:ea typeface="STHeiti" charset="-122"/>
                          <a:cs typeface="STHeiti" charset="-122"/>
                        </a:rPr>
                        <a:t>PandaX</a:t>
                      </a:r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+mn-lt"/>
                          <a:ea typeface="STHeiti" charset="-122"/>
                          <a:cs typeface="STHeiti" charset="-122"/>
                        </a:rPr>
                        <a:t>-II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+mn-lt"/>
                        <a:ea typeface="STHeiti" charset="-122"/>
                        <a:cs typeface="STHeit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+mn-lt"/>
                          <a:ea typeface="STHeiti" charset="-122"/>
                          <a:cs typeface="STHeiti" charset="-122"/>
                        </a:rPr>
                        <a:t>158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+mn-lt"/>
                        <a:ea typeface="STHeiti" charset="-122"/>
                        <a:cs typeface="STHeit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+mn-lt"/>
                          <a:ea typeface="STHeiti" charset="-122"/>
                          <a:cs typeface="STHeiti" charset="-122"/>
                        </a:rPr>
                        <a:t>100MS/s 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+mn-lt"/>
                        <a:ea typeface="STHeiti" charset="-122"/>
                        <a:cs typeface="STHeit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+mn-lt"/>
                          <a:ea typeface="STHeiti" charset="-122"/>
                          <a:cs typeface="STHeiti" charset="-122"/>
                        </a:rPr>
                        <a:t>S2</a:t>
                      </a: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STHeiti" charset="-122"/>
                        </a:rPr>
                        <a:t>信号触发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000" b="1" kern="1200" baseline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STHeiti" charset="-122"/>
                        </a:rPr>
                        <a:t>单光纤菊花链，极限</a:t>
                      </a:r>
                      <a:r>
                        <a:rPr lang="en-US" altLang="zh-CN" sz="2000" b="1" kern="1200" baseline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STHeiti" charset="-122"/>
                        </a:rPr>
                        <a:t>80MB/s 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STHeiti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8436795"/>
                  </a:ext>
                </a:extLst>
              </a:tr>
              <a:tr h="52613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STHeiti" charset="-122"/>
                          <a:cs typeface="STHeiti" charset="-122"/>
                        </a:rPr>
                        <a:t>PandaX-4T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STHeiti" charset="-122"/>
                          <a:cs typeface="STHeiti" charset="-122"/>
                        </a:rPr>
                        <a:t>494 </a:t>
                      </a:r>
                      <a:endParaRPr lang="zh-CN" altLang="en-US" sz="2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STHeiti" charset="-122"/>
                        <a:cs typeface="STHeit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STHeiti" charset="-122"/>
                          <a:cs typeface="STHeiti" charset="-122"/>
                        </a:rPr>
                        <a:t>250MS/s</a:t>
                      </a:r>
                      <a:endParaRPr lang="zh-CN" altLang="en-US" sz="2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STHeiti" charset="-122"/>
                        <a:cs typeface="STHeit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STHeiti" charset="-122"/>
                        </a:rPr>
                        <a:t>无触发（单通道自触发）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STHeiti" charset="-122"/>
                        </a:rPr>
                        <a:t>多光纤多服务器</a:t>
                      </a:r>
                      <a:endParaRPr lang="en-US" altLang="zh-CN" sz="2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STHeiti" charset="-122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STHeiti" charset="-122"/>
                        </a:rPr>
                        <a:t>极限</a:t>
                      </a:r>
                      <a:r>
                        <a:rPr lang="en-US" altLang="zh-CN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STHeiti" charset="-122"/>
                        </a:rPr>
                        <a:t>1GB/s </a:t>
                      </a:r>
                      <a:endParaRPr lang="zh-CN" altLang="en-US" sz="2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STHeiti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5806565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445900E4-4090-4F89-8437-CD7D973B7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83"/>
          <a:stretch/>
        </p:blipFill>
        <p:spPr>
          <a:xfrm>
            <a:off x="262890" y="1071063"/>
            <a:ext cx="4804655" cy="35454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0292" y="932916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400+ </a:t>
            </a:r>
            <a:r>
              <a:rPr lang="zh-CN" altLang="en-US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通道电子学部署在锦屏现场</a:t>
            </a:r>
            <a:endParaRPr lang="en-US" altLang="zh-CN" dirty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目前主要用于</a:t>
            </a:r>
            <a:r>
              <a:rPr lang="en-US" altLang="zh-CN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TPC+PMT</a:t>
            </a:r>
            <a:r>
              <a:rPr lang="zh-CN" altLang="en-US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测试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658" y="1579247"/>
            <a:ext cx="3745312" cy="280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43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D3367-BEFF-40E6-AE04-9B5134DE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A0D9B5-882B-486F-AD01-03816F276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953" y="1474969"/>
            <a:ext cx="7926954" cy="4399058"/>
          </a:xfrm>
        </p:spPr>
        <p:txBody>
          <a:bodyPr>
            <a:normAutofit/>
          </a:bodyPr>
          <a:lstStyle/>
          <a:p>
            <a:r>
              <a:rPr lang="zh-CN" altLang="en-US" sz="2800" dirty="0"/>
              <a:t>液氙暗物质直接探测进入多吨级时代，国际竞争异常激烈</a:t>
            </a:r>
            <a:endParaRPr lang="en-US" altLang="zh-CN" sz="2800" dirty="0"/>
          </a:p>
          <a:p>
            <a:r>
              <a:rPr lang="en-US" altLang="zh-CN" sz="2800" dirty="0"/>
              <a:t>PandaX-4T</a:t>
            </a:r>
            <a:r>
              <a:rPr lang="zh-CN" altLang="en-US" sz="2800" dirty="0"/>
              <a:t>暗物质实验期望在</a:t>
            </a:r>
            <a:r>
              <a:rPr lang="en-US" altLang="zh-CN" sz="2800" dirty="0" err="1"/>
              <a:t>PandaX</a:t>
            </a:r>
            <a:r>
              <a:rPr lang="en-US" altLang="zh-CN" sz="2800" dirty="0"/>
              <a:t>-II</a:t>
            </a:r>
            <a:r>
              <a:rPr lang="zh-CN" altLang="en-US" sz="2800" dirty="0"/>
              <a:t>的基础上将灵敏度提高</a:t>
            </a:r>
            <a:r>
              <a:rPr lang="en-US" altLang="zh-CN" sz="2800" dirty="0"/>
              <a:t>10</a:t>
            </a:r>
            <a:r>
              <a:rPr lang="zh-CN" altLang="en-US" sz="2800" dirty="0"/>
              <a:t>倍</a:t>
            </a:r>
            <a:endParaRPr lang="en-US" altLang="zh-CN" sz="2800" dirty="0"/>
          </a:p>
          <a:p>
            <a:r>
              <a:rPr lang="zh-CN" altLang="en-US" sz="2800" dirty="0"/>
              <a:t>锦屏二期</a:t>
            </a:r>
            <a:r>
              <a:rPr lang="en-US" altLang="zh-CN" sz="2800" dirty="0"/>
              <a:t>B</a:t>
            </a:r>
            <a:r>
              <a:rPr lang="zh-CN" altLang="en-US" sz="2800" dirty="0"/>
              <a:t>大厅基础设施就绪，各系统</a:t>
            </a:r>
            <a:r>
              <a:rPr lang="en-US" altLang="zh-CN" sz="2800" dirty="0"/>
              <a:t>8</a:t>
            </a:r>
            <a:r>
              <a:rPr lang="zh-CN" altLang="en-US" sz="2800" dirty="0"/>
              <a:t>月开始 陆续入驻现场</a:t>
            </a:r>
            <a:endParaRPr lang="en-US" altLang="zh-CN" sz="2800" dirty="0"/>
          </a:p>
          <a:p>
            <a:r>
              <a:rPr lang="zh-CN" altLang="en-US" sz="2800" dirty="0"/>
              <a:t>现场装配，调试，测试紧张有序开展中</a:t>
            </a:r>
            <a:endParaRPr lang="en-US" altLang="zh-CN" sz="2800" dirty="0"/>
          </a:p>
          <a:p>
            <a:r>
              <a:rPr lang="zh-CN" altLang="en-US" sz="2800" dirty="0"/>
              <a:t>预计明年底之前开始试运行取数</a:t>
            </a:r>
            <a:endParaRPr lang="en-US" altLang="zh-CN" sz="2800" dirty="0"/>
          </a:p>
          <a:p>
            <a:r>
              <a:rPr lang="zh-CN" altLang="en-US" sz="2800" dirty="0"/>
              <a:t>未来期望建造</a:t>
            </a:r>
            <a:r>
              <a:rPr lang="en-US" altLang="zh-CN" sz="2800" dirty="0"/>
              <a:t>30T</a:t>
            </a:r>
            <a:r>
              <a:rPr lang="zh-CN" altLang="en-US" sz="2800" dirty="0"/>
              <a:t>级液氙暗物质探测仪</a:t>
            </a:r>
          </a:p>
        </p:txBody>
      </p:sp>
    </p:spTree>
    <p:extLst>
      <p:ext uri="{BB962C8B-B14F-4D97-AF65-F5344CB8AC3E}">
        <p14:creationId xmlns:p14="http://schemas.microsoft.com/office/powerpoint/2010/main" val="1731616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D237E-CCA7-47CF-A9B6-55EAEA13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80839-0190-4390-AB43-8B09B5F5D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90" y="3005593"/>
            <a:ext cx="8641080" cy="1144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400" dirty="0"/>
              <a:t>								</a:t>
            </a:r>
            <a:r>
              <a:rPr lang="zh-CN" altLang="en-US" sz="4400" dirty="0"/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640757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PandaX</a:t>
            </a:r>
            <a:r>
              <a:rPr lang="en-US" altLang="zh-CN" dirty="0"/>
              <a:t> </a:t>
            </a:r>
            <a:r>
              <a:rPr lang="zh-CN" altLang="en-US" dirty="0"/>
              <a:t>合作组：</a:t>
            </a:r>
            <a:r>
              <a:rPr lang="en-US" altLang="zh-CN" dirty="0"/>
              <a:t>2009</a:t>
            </a:r>
            <a:r>
              <a:rPr lang="zh-CN" altLang="en-US" dirty="0"/>
              <a:t>成立，</a:t>
            </a:r>
            <a:r>
              <a:rPr lang="en-US" altLang="zh-CN" dirty="0"/>
              <a:t>~50</a:t>
            </a:r>
            <a:r>
              <a:rPr lang="zh-CN" altLang="en-US" dirty="0"/>
              <a:t>人团队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A26C4-8E63-7B49-878A-B4CB8706C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466" y="2121416"/>
            <a:ext cx="1007709" cy="1007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A053C-45AE-C045-AD5D-7C05E1C626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24" y="1103174"/>
            <a:ext cx="781744" cy="781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6633E-3B8B-2F47-8415-A57A4BDE2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185" y="1130821"/>
            <a:ext cx="720000" cy="7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F93298-0897-814E-9357-331268AAC7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259" y="1133804"/>
            <a:ext cx="781744" cy="775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CAD196-7370-634C-87C3-4062C2C038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174" y="1108470"/>
            <a:ext cx="720000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57E071-FF8D-604C-A751-A792AE7586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383" y="1161759"/>
            <a:ext cx="720000" cy="7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811D5A-A645-3E4E-AC54-D7F147EEAB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696" y="1146455"/>
            <a:ext cx="720000" cy="7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081E04-14B5-7648-B9D4-89E93C26DE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99" y="1108470"/>
            <a:ext cx="686398" cy="686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9C0584-3A78-7543-9A93-32AE474464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14" y="999173"/>
            <a:ext cx="882586" cy="8825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FB45CE-D1DF-6A41-B0E3-12EDD031D8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867" y="2246539"/>
            <a:ext cx="882586" cy="882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7F91AC-1213-614B-B859-BF8B7CDF7C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630" y="2385079"/>
            <a:ext cx="778540" cy="6317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407E9D-86DA-5843-92FA-70BF763AA3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2041" y="2277729"/>
            <a:ext cx="846431" cy="8464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DAB4E6-08B8-4B4B-BA3B-5A4D02F09B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0192" y="2120372"/>
            <a:ext cx="1007581" cy="1007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A3F4D2-2A32-3244-A1EA-ED82159BAB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1873" y="2242702"/>
            <a:ext cx="866555" cy="8530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520984-4B4C-0140-9C09-58F3B446FC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469" y="2374260"/>
            <a:ext cx="894569" cy="589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3355A4-68BB-164E-A53E-42EB75F908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33" y="1074746"/>
            <a:ext cx="863417" cy="863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E05C17-8B64-8245-A1BB-B7DBA229AB0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830" y="1103174"/>
            <a:ext cx="725414" cy="720000"/>
          </a:xfrm>
          <a:prstGeom prst="rect">
            <a:avLst/>
          </a:prstGeom>
        </p:spPr>
      </p:pic>
      <p:pic>
        <p:nvPicPr>
          <p:cNvPr id="22" name="内容占位符 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9" b="10911"/>
          <a:stretch/>
        </p:blipFill>
        <p:spPr bwMode="auto">
          <a:xfrm>
            <a:off x="537512" y="3329120"/>
            <a:ext cx="8091836" cy="329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69641" y="6321859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2019/6 </a:t>
            </a:r>
            <a:r>
              <a:rPr lang="zh-CN" altLang="en-US" dirty="0">
                <a:solidFill>
                  <a:srgbClr val="FF0000"/>
                </a:solidFill>
              </a:rPr>
              <a:t>南开大学</a:t>
            </a:r>
          </a:p>
        </p:txBody>
      </p:sp>
    </p:spTree>
    <p:extLst>
      <p:ext uri="{BB962C8B-B14F-4D97-AF65-F5344CB8AC3E}">
        <p14:creationId xmlns:p14="http://schemas.microsoft.com/office/powerpoint/2010/main" val="159655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4203-5E68-451E-9B85-8C75DB57B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液氙实验</a:t>
            </a:r>
            <a:r>
              <a:rPr lang="en-US" altLang="zh-CN" dirty="0"/>
              <a:t>WIMP</a:t>
            </a:r>
            <a:r>
              <a:rPr lang="zh-CN" altLang="en-US" dirty="0"/>
              <a:t>探测最新结果</a:t>
            </a:r>
          </a:p>
        </p:txBody>
      </p:sp>
      <p:pic>
        <p:nvPicPr>
          <p:cNvPr id="4" name="图片 19">
            <a:extLst>
              <a:ext uri="{FF2B5EF4-FFF2-40B4-BE49-F238E27FC236}">
                <a16:creationId xmlns:a16="http://schemas.microsoft.com/office/drawing/2014/main" id="{DE6E9B56-BC26-428D-95F3-1F63964ED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7" y="3130037"/>
            <a:ext cx="3606387" cy="3458265"/>
          </a:xfrm>
          <a:prstGeom prst="rect">
            <a:avLst/>
          </a:prstGeom>
        </p:spPr>
      </p:pic>
      <p:grpSp>
        <p:nvGrpSpPr>
          <p:cNvPr id="5" name="组合 21">
            <a:extLst>
              <a:ext uri="{FF2B5EF4-FFF2-40B4-BE49-F238E27FC236}">
                <a16:creationId xmlns:a16="http://schemas.microsoft.com/office/drawing/2014/main" id="{8B5C5F53-D33D-45D7-B511-E13969549D5E}"/>
              </a:ext>
            </a:extLst>
          </p:cNvPr>
          <p:cNvGrpSpPr/>
          <p:nvPr/>
        </p:nvGrpSpPr>
        <p:grpSpPr>
          <a:xfrm>
            <a:off x="4284406" y="3280278"/>
            <a:ext cx="4306571" cy="3308026"/>
            <a:chOff x="932639" y="3635265"/>
            <a:chExt cx="3415742" cy="2594300"/>
          </a:xfrm>
        </p:grpSpPr>
        <p:pic>
          <p:nvPicPr>
            <p:cNvPr id="6" name="图片 22">
              <a:extLst>
                <a:ext uri="{FF2B5EF4-FFF2-40B4-BE49-F238E27FC236}">
                  <a16:creationId xmlns:a16="http://schemas.microsoft.com/office/drawing/2014/main" id="{CC8CB4CA-630F-4E8A-B217-25C85ACC0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2639" y="3635265"/>
              <a:ext cx="3415742" cy="2594300"/>
            </a:xfrm>
            <a:prstGeom prst="rect">
              <a:avLst/>
            </a:prstGeom>
          </p:spPr>
        </p:pic>
        <p:sp>
          <p:nvSpPr>
            <p:cNvPr id="9" name="矩形 25">
              <a:extLst>
                <a:ext uri="{FF2B5EF4-FFF2-40B4-BE49-F238E27FC236}">
                  <a16:creationId xmlns:a16="http://schemas.microsoft.com/office/drawing/2014/main" id="{D0CE4D50-0C2E-461D-84DE-A91E3A952231}"/>
                </a:ext>
              </a:extLst>
            </p:cNvPr>
            <p:cNvSpPr/>
            <p:nvPr/>
          </p:nvSpPr>
          <p:spPr>
            <a:xfrm>
              <a:off x="1697466" y="4011344"/>
              <a:ext cx="99529" cy="51994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5EE6574-A088-458D-B362-FE399D693EAB}"/>
              </a:ext>
            </a:extLst>
          </p:cNvPr>
          <p:cNvSpPr/>
          <p:nvPr/>
        </p:nvSpPr>
        <p:spPr>
          <a:xfrm>
            <a:off x="2613614" y="2760705"/>
            <a:ext cx="4049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ea typeface="微软雅黑" panose="020B0503020204020204" pitchFamily="34" charset="-122"/>
                <a:cs typeface="Calibri" panose="020F0502020204030204" pitchFamily="34" charset="0"/>
              </a:rPr>
              <a:t>XENON1T  PRL </a:t>
            </a:r>
            <a:r>
              <a:rPr lang="nn-NO" altLang="zh-CN" b="1" dirty="0">
                <a:cs typeface="Calibri" panose="020F0502020204030204" pitchFamily="34" charset="0"/>
              </a:rPr>
              <a:t>121 (2018) no.11, 111302</a:t>
            </a:r>
            <a:endParaRPr lang="zh-CN" altLang="en-US" b="1" dirty="0"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34B6647-2BF3-4E60-949D-6D62CAED5E55}"/>
              </a:ext>
            </a:extLst>
          </p:cNvPr>
          <p:cNvSpPr txBox="1">
            <a:spLocks/>
          </p:cNvSpPr>
          <p:nvPr/>
        </p:nvSpPr>
        <p:spPr bwMode="auto">
          <a:xfrm>
            <a:off x="291366" y="1029637"/>
            <a:ext cx="8694002" cy="141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10287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ts val="1000"/>
              </a:spcBef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XENON1T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，首个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吨级液氙暗物质实验 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1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吨年曝光量，大质量区间数据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&gt;1</a:t>
            </a:r>
            <a:r>
              <a:rPr lang="en-US" altLang="zh-CN" sz="2400" dirty="0">
                <a:latin typeface="Symbol" panose="05050102010706020507" pitchFamily="18" charset="2"/>
                <a:ea typeface="黑体" panose="02010609060101010101" pitchFamily="49" charset="-122"/>
              </a:rPr>
              <a:t>s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超出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 </a:t>
            </a:r>
            <a:r>
              <a:rPr lang="en-US" altLang="zh-CN" sz="2400" dirty="0" err="1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XENONnT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(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靶质量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6.9T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），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LZ (7T)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正在准备中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sym typeface="Wingdings" panose="05000000000000000000" pitchFamily="2" charset="2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SzPct val="60000"/>
              <a:buFont typeface="Wingdings" panose="05000000000000000000" pitchFamily="2" charset="2"/>
              <a:buChar char="l"/>
            </a:pP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7607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A409-2496-445D-A673-A302D9B32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PandaX-xT</a:t>
            </a:r>
            <a:r>
              <a:rPr lang="en-US" altLang="zh-CN" dirty="0"/>
              <a:t>: </a:t>
            </a:r>
            <a:r>
              <a:rPr lang="zh-CN" altLang="en-US" dirty="0"/>
              <a:t>下一代</a:t>
            </a:r>
            <a:r>
              <a:rPr lang="en-US" altLang="zh-CN" dirty="0" err="1"/>
              <a:t>PandaX</a:t>
            </a:r>
            <a:r>
              <a:rPr lang="zh-CN" altLang="en-US" dirty="0"/>
              <a:t>暗物质实验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2F767-CFED-464A-8CAA-AF8F80095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37" y="1542827"/>
            <a:ext cx="4851037" cy="5888955"/>
          </a:xfrm>
        </p:spPr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直接探测进入理论预测核心区间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PandaX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计划建造多吨级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-30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吨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级液氙暗物质实验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最终达到中微子本底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下一步计划：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PandaX-4T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(4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吨靶氙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， 达到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lvl="1" indent="0">
              <a:buNone/>
            </a:pPr>
            <a:r>
              <a:rPr lang="en-US" altLang="zh-CN" dirty="0"/>
              <a:t>     10</a:t>
            </a:r>
            <a:r>
              <a:rPr lang="en-US" altLang="zh-CN" baseline="30000" dirty="0"/>
              <a:t>-47</a:t>
            </a:r>
            <a:r>
              <a:rPr lang="en-US" altLang="zh-CN" dirty="0"/>
              <a:t> cm</a:t>
            </a:r>
            <a:r>
              <a:rPr lang="en-US" altLang="zh-CN" baseline="30000" dirty="0"/>
              <a:t>2 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灵敏度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比</a:t>
            </a:r>
            <a:r>
              <a:rPr lang="en-US" altLang="zh-CN" dirty="0" err="1">
                <a:latin typeface="+mn-lt"/>
              </a:rPr>
              <a:t>PandaX</a:t>
            </a:r>
            <a:r>
              <a:rPr lang="en-US" altLang="zh-CN" dirty="0">
                <a:latin typeface="+mn-lt"/>
              </a:rPr>
              <a:t>-II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提高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倍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lvl="1" indent="0">
              <a:buNone/>
            </a:pPr>
            <a:endParaRPr lang="en-US" altLang="zh-CN" b="1" dirty="0"/>
          </a:p>
          <a:p>
            <a:pPr marL="0" indent="0">
              <a:buNone/>
            </a:pPr>
            <a:endParaRPr lang="en-US" altLang="zh-CN" b="1" dirty="0"/>
          </a:p>
          <a:p>
            <a:pPr marL="0" indent="0">
              <a:buNone/>
            </a:pPr>
            <a:r>
              <a:rPr lang="en-US" altLang="zh-CN" b="1" dirty="0"/>
              <a:t>	</a:t>
            </a:r>
          </a:p>
          <a:p>
            <a:pPr marL="0" indent="0">
              <a:buNone/>
            </a:pPr>
            <a:endParaRPr lang="zh-CN" altLang="en-US" b="1" dirty="0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73EAA9BE-7F90-4114-85A2-CD2C35F6B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446" y="1823046"/>
            <a:ext cx="4157063" cy="4297535"/>
          </a:xfrm>
          <a:prstGeom prst="rect">
            <a:avLst/>
          </a:prstGeom>
        </p:spPr>
      </p:pic>
      <p:sp>
        <p:nvSpPr>
          <p:cNvPr id="5" name="矩形 5">
            <a:extLst>
              <a:ext uri="{FF2B5EF4-FFF2-40B4-BE49-F238E27FC236}">
                <a16:creationId xmlns:a16="http://schemas.microsoft.com/office/drawing/2014/main" id="{0D2306EF-2431-48A2-990C-0EA10230ED2C}"/>
              </a:ext>
            </a:extLst>
          </p:cNvPr>
          <p:cNvSpPr/>
          <p:nvPr/>
        </p:nvSpPr>
        <p:spPr>
          <a:xfrm>
            <a:off x="5434751" y="1484492"/>
            <a:ext cx="3469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Nature Physics 13, 212-216 (2017)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43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E0E62-3FC5-481D-B658-7FAB40605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PandaX-4T </a:t>
            </a:r>
            <a:r>
              <a:rPr lang="zh-CN" altLang="en-US" dirty="0"/>
              <a:t>本底预期</a:t>
            </a: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55C449BC-FE00-4329-B001-1DF1097AD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56" y="3578756"/>
            <a:ext cx="4325548" cy="2963293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B07E10FA-F210-480D-9417-1F83A177A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25" y="3989038"/>
            <a:ext cx="3801719" cy="1785822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B403ED41-1E21-4273-8A90-CA7EDEECC509}"/>
              </a:ext>
            </a:extLst>
          </p:cNvPr>
          <p:cNvSpPr txBox="1"/>
          <p:nvPr/>
        </p:nvSpPr>
        <p:spPr>
          <a:xfrm>
            <a:off x="5400668" y="6084961"/>
            <a:ext cx="374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Sci. China PMA 62 (2019) no.3, 31011</a:t>
            </a:r>
            <a:endParaRPr lang="zh-CN" altLang="en-US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94E361-291F-4234-8CAF-B98AEF474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56" y="1155166"/>
            <a:ext cx="4624196" cy="2339422"/>
          </a:xfrm>
        </p:spPr>
        <p:txBody>
          <a:bodyPr>
            <a:normAutofit lnSpcReduction="10000"/>
          </a:bodyPr>
          <a:lstStyle/>
          <a:p>
            <a:r>
              <a:rPr lang="en-US" altLang="zh-CN" dirty="0">
                <a:latin typeface="+mn-lt"/>
                <a:ea typeface="黑体" panose="02010609060101010101" pitchFamily="49" charset="-122"/>
              </a:rPr>
              <a:t>1-10keV</a:t>
            </a:r>
            <a:r>
              <a:rPr lang="en-US" altLang="zh-CN" baseline="-25000" dirty="0">
                <a:latin typeface="+mn-lt"/>
                <a:ea typeface="黑体" panose="02010609060101010101" pitchFamily="49" charset="-122"/>
              </a:rPr>
              <a:t>ee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dirty="0"/>
              <a:t>探测区间，总的电子反冲预期</a:t>
            </a:r>
            <a:r>
              <a:rPr lang="en-US" altLang="zh-CN" dirty="0"/>
              <a:t> </a:t>
            </a:r>
            <a:r>
              <a:rPr lang="en-US" altLang="zh-CN" dirty="0">
                <a:latin typeface="+mn-lt"/>
                <a:ea typeface="+mn-ea"/>
              </a:rPr>
              <a:t>0.05 </a:t>
            </a:r>
            <a:r>
              <a:rPr lang="en-US" altLang="zh-CN" dirty="0" err="1">
                <a:latin typeface="+mn-lt"/>
                <a:ea typeface="+mn-ea"/>
              </a:rPr>
              <a:t>evt</a:t>
            </a:r>
            <a:r>
              <a:rPr lang="en-US" altLang="zh-CN" dirty="0">
                <a:latin typeface="+mn-lt"/>
                <a:ea typeface="+mn-ea"/>
              </a:rPr>
              <a:t>/KeV/ton/day</a:t>
            </a:r>
            <a:r>
              <a:rPr lang="en-US" altLang="zh-CN" dirty="0"/>
              <a:t>, </a:t>
            </a:r>
            <a:r>
              <a:rPr lang="zh-CN" altLang="en-US" dirty="0"/>
              <a:t>是</a:t>
            </a:r>
            <a:r>
              <a:rPr lang="en-US" altLang="zh-CN" dirty="0" err="1">
                <a:latin typeface="+mn-lt"/>
              </a:rPr>
              <a:t>PandaX</a:t>
            </a:r>
            <a:r>
              <a:rPr lang="en-US" altLang="zh-CN" dirty="0">
                <a:latin typeface="+mn-lt"/>
              </a:rPr>
              <a:t>-II</a:t>
            </a:r>
            <a:r>
              <a:rPr lang="zh-CN" altLang="en-US" dirty="0"/>
              <a:t>的</a:t>
            </a:r>
            <a:r>
              <a:rPr lang="en-US" altLang="zh-CN" dirty="0">
                <a:latin typeface="+mn-lt"/>
              </a:rPr>
              <a:t>1/16 </a:t>
            </a:r>
          </a:p>
          <a:p>
            <a:r>
              <a:rPr lang="zh-CN" altLang="en-US" dirty="0">
                <a:latin typeface="+mn-lt"/>
              </a:rPr>
              <a:t>太阳中微子本底不可忽略</a:t>
            </a:r>
            <a:endParaRPr lang="en-US" altLang="zh-CN" dirty="0">
              <a:latin typeface="+mn-lt"/>
            </a:endParaRPr>
          </a:p>
          <a:p>
            <a:pPr lvl="1"/>
            <a:r>
              <a:rPr lang="en-US" altLang="zh-CN" dirty="0">
                <a:latin typeface="+mn-lt"/>
              </a:rPr>
              <a:t>ER, pp fusion (92%)</a:t>
            </a:r>
          </a:p>
          <a:p>
            <a:pPr lvl="1"/>
            <a:r>
              <a:rPr lang="en-US" altLang="zh-CN" dirty="0">
                <a:latin typeface="+mn-lt"/>
              </a:rPr>
              <a:t>NR, coherent </a:t>
            </a:r>
            <a:r>
              <a:rPr lang="en-US" altLang="zh-CN" dirty="0" err="1">
                <a:latin typeface="Symbol" panose="05050102010706020507" pitchFamily="18" charset="2"/>
              </a:rPr>
              <a:t>n</a:t>
            </a:r>
            <a:r>
              <a:rPr lang="en-US" altLang="zh-CN" dirty="0" err="1">
                <a:latin typeface="+mn-lt"/>
              </a:rPr>
              <a:t>N</a:t>
            </a:r>
            <a:r>
              <a:rPr lang="en-US" altLang="zh-CN" dirty="0">
                <a:latin typeface="+mn-lt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1B818-CE72-45E1-9925-6A5072078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452" y="1066648"/>
            <a:ext cx="4325548" cy="27673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3DEB5F-841D-45A4-A752-AFFA35365828}"/>
              </a:ext>
            </a:extLst>
          </p:cNvPr>
          <p:cNvSpPr txBox="1"/>
          <p:nvPr/>
        </p:nvSpPr>
        <p:spPr>
          <a:xfrm>
            <a:off x="6183005" y="1386553"/>
            <a:ext cx="165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Fiducial volume</a:t>
            </a:r>
            <a:endParaRPr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A601F-A6FB-4A0D-B9BA-240F513D58CB}"/>
              </a:ext>
            </a:extLst>
          </p:cNvPr>
          <p:cNvSpPr txBox="1"/>
          <p:nvPr/>
        </p:nvSpPr>
        <p:spPr>
          <a:xfrm>
            <a:off x="6616700" y="949545"/>
            <a:ext cx="2196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ER event distribution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2930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0F0C3-6BBA-4BA2-B223-14B4A1D35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预期本底 </a:t>
            </a:r>
            <a:r>
              <a:rPr lang="en-US" altLang="zh-CN" dirty="0"/>
              <a:t>(6</a:t>
            </a:r>
            <a:r>
              <a:rPr lang="zh-CN" altLang="en-US" dirty="0"/>
              <a:t>吨年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3471A5-DD70-472D-9231-B17F72EC8D0C}"/>
              </a:ext>
            </a:extLst>
          </p:cNvPr>
          <p:cNvSpPr/>
          <p:nvPr/>
        </p:nvSpPr>
        <p:spPr>
          <a:xfrm>
            <a:off x="4572000" y="1820849"/>
            <a:ext cx="1828800" cy="55659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B5BA1E0-DD05-455B-9C72-9A53CE7C6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769" y="1070769"/>
            <a:ext cx="75342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68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0F0C3-6BBA-4BA2-B223-14B4A1D35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预期本底</a:t>
            </a:r>
            <a:r>
              <a:rPr lang="en-US" altLang="zh-CN" dirty="0"/>
              <a:t>+</a:t>
            </a:r>
            <a:r>
              <a:rPr lang="zh-CN" altLang="en-US" dirty="0">
                <a:solidFill>
                  <a:srgbClr val="FF0000"/>
                </a:solidFill>
              </a:rPr>
              <a:t>信号</a:t>
            </a:r>
            <a:r>
              <a:rPr lang="zh-CN" altLang="en-US" dirty="0"/>
              <a:t>分布</a:t>
            </a:r>
            <a:r>
              <a:rPr lang="en-US" altLang="zh-CN" dirty="0"/>
              <a:t>:</a:t>
            </a:r>
            <a:r>
              <a:rPr lang="en-US" altLang="zh-CN" dirty="0">
                <a:latin typeface="+mn-lt"/>
              </a:rPr>
              <a:t>1TeV WIMP</a:t>
            </a:r>
            <a:endParaRPr lang="zh-CN" alt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6A0925-5547-4C46-B6FC-266C6918D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26" y="1142788"/>
            <a:ext cx="7403691" cy="558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3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锦屏地下实验室第二期</a:t>
            </a: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" y="1019175"/>
            <a:ext cx="915035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970" y="1162844"/>
            <a:ext cx="419100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8"/>
          <p:cNvSpPr txBox="1">
            <a:spLocks noChangeArrowheads="1"/>
          </p:cNvSpPr>
          <p:nvPr/>
        </p:nvSpPr>
        <p:spPr bwMode="auto">
          <a:xfrm>
            <a:off x="5410200" y="3000375"/>
            <a:ext cx="3733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FF0000"/>
                </a:solidFill>
                <a:ea typeface="宋体" panose="02010600030101010101" pitchFamily="2" charset="-122"/>
              </a:rPr>
              <a:t> CJPL-II</a:t>
            </a:r>
            <a:r>
              <a:rPr lang="zh-CN" altLang="en-US" sz="2400" dirty="0">
                <a:solidFill>
                  <a:srgbClr val="FF0000"/>
                </a:solidFill>
                <a:ea typeface="宋体" panose="02010600030101010101" pitchFamily="2" charset="-122"/>
              </a:rPr>
              <a:t>设施建设启动仪式</a:t>
            </a:r>
            <a:r>
              <a:rPr lang="en-US" altLang="zh-CN" sz="2400" dirty="0">
                <a:solidFill>
                  <a:srgbClr val="FF0000"/>
                </a:solidFill>
                <a:ea typeface="宋体" panose="02010600030101010101" pitchFamily="2" charset="-122"/>
              </a:rPr>
              <a:t>     July20, 2019</a:t>
            </a:r>
            <a:endParaRPr lang="zh-CN" altLang="en-US" sz="2400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7" name="文本框 4"/>
          <p:cNvSpPr txBox="1">
            <a:spLocks noChangeArrowheads="1"/>
          </p:cNvSpPr>
          <p:nvPr/>
        </p:nvSpPr>
        <p:spPr bwMode="auto">
          <a:xfrm>
            <a:off x="228600" y="5224462"/>
            <a:ext cx="8826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dirty="0" err="1">
                <a:solidFill>
                  <a:srgbClr val="FF0000"/>
                </a:solidFill>
                <a:ea typeface="宋体" panose="02010600030101010101" pitchFamily="2" charset="-122"/>
              </a:rPr>
              <a:t>PandaX</a:t>
            </a:r>
            <a:endParaRPr lang="en-US" altLang="zh-CN" sz="2400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8" name="文本框 9"/>
          <p:cNvSpPr txBox="1">
            <a:spLocks noChangeArrowheads="1"/>
          </p:cNvSpPr>
          <p:nvPr/>
        </p:nvSpPr>
        <p:spPr bwMode="auto">
          <a:xfrm>
            <a:off x="1854200" y="5856287"/>
            <a:ext cx="6826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FF0000"/>
                </a:solidFill>
                <a:ea typeface="宋体" panose="02010600030101010101" pitchFamily="2" charset="-122"/>
              </a:rPr>
              <a:t>CDEX</a:t>
            </a:r>
          </a:p>
        </p:txBody>
      </p:sp>
      <p:cxnSp>
        <p:nvCxnSpPr>
          <p:cNvPr id="9" name="直接箭头连接符 11">
            <a:extLst>
              <a:ext uri="{FF2B5EF4-FFF2-40B4-BE49-F238E27FC236}">
                <a16:creationId xmlns:a16="http://schemas.microsoft.com/office/drawing/2014/main" id="{3FCBF2FF-24AC-4492-B3DB-8DD731120848}"/>
              </a:ext>
            </a:extLst>
          </p:cNvPr>
          <p:cNvCxnSpPr/>
          <p:nvPr/>
        </p:nvCxnSpPr>
        <p:spPr>
          <a:xfrm flipV="1">
            <a:off x="1331595" y="5192769"/>
            <a:ext cx="392113" cy="184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13">
            <a:extLst>
              <a:ext uri="{FF2B5EF4-FFF2-40B4-BE49-F238E27FC236}">
                <a16:creationId xmlns:a16="http://schemas.microsoft.com/office/drawing/2014/main" id="{E211E1C5-BA0C-42E8-8125-0702084EFFDB}"/>
              </a:ext>
            </a:extLst>
          </p:cNvPr>
          <p:cNvCxnSpPr/>
          <p:nvPr/>
        </p:nvCxnSpPr>
        <p:spPr>
          <a:xfrm flipV="1">
            <a:off x="2722563" y="5551487"/>
            <a:ext cx="2032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553227"/>
      </p:ext>
    </p:extLst>
  </p:cSld>
  <p:clrMapOvr>
    <a:masterClrMapping/>
  </p:clrMapOvr>
</p:sld>
</file>

<file path=ppt/theme/theme1.xml><?xml version="1.0" encoding="utf-8"?>
<a:theme xmlns:a="http://schemas.openxmlformats.org/drawingml/2006/main" name="panda4-English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anda4-English" id="{C8248375-538A-C744-B25B-828EF985DCC2}" vid="{F7B626ED-0136-F147-8D5B-7D8EF96187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14654</TotalTime>
  <Words>1600</Words>
  <Application>Microsoft Office PowerPoint</Application>
  <PresentationFormat>On-screen Show (4:3)</PresentationFormat>
  <Paragraphs>175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STHeiti</vt:lpstr>
      <vt:lpstr>等线</vt:lpstr>
      <vt:lpstr>等线</vt:lpstr>
      <vt:lpstr>黑体</vt:lpstr>
      <vt:lpstr>华文新魏</vt:lpstr>
      <vt:lpstr>宋体</vt:lpstr>
      <vt:lpstr>微软雅黑</vt:lpstr>
      <vt:lpstr>Arial</vt:lpstr>
      <vt:lpstr>Calibri</vt:lpstr>
      <vt:lpstr>Calibri Light</vt:lpstr>
      <vt:lpstr>Symbol</vt:lpstr>
      <vt:lpstr>Times New Roman</vt:lpstr>
      <vt:lpstr>Wingdings</vt:lpstr>
      <vt:lpstr>panda4-English</vt:lpstr>
      <vt:lpstr>Status of PandaX-4T Dark Matter Experiment</vt:lpstr>
      <vt:lpstr>Particle and Astrophysical Xenon Experiments</vt:lpstr>
      <vt:lpstr>PandaX 合作组：2009成立，~50人团队</vt:lpstr>
      <vt:lpstr>液氙实验WIMP探测最新结果</vt:lpstr>
      <vt:lpstr>PandaX-xT: 下一代PandaX暗物质实验</vt:lpstr>
      <vt:lpstr>PandaX-4T 本底预期</vt:lpstr>
      <vt:lpstr>预期本底 (6吨年)</vt:lpstr>
      <vt:lpstr>预期本底+信号分布:1TeV WIMP</vt:lpstr>
      <vt:lpstr>锦屏地下实验室第二期</vt:lpstr>
      <vt:lpstr>锦屏二期 B2 实验大厅  </vt:lpstr>
      <vt:lpstr>2018年12月现场</vt:lpstr>
      <vt:lpstr>PandaX-4T 实验配套设施建设基本完毕</vt:lpstr>
      <vt:lpstr>超纯水屏蔽体</vt:lpstr>
      <vt:lpstr>锦屏二期B大厅洁净装配环境</vt:lpstr>
      <vt:lpstr>低本底测量系统</vt:lpstr>
      <vt:lpstr>探测器材料表面清洗</vt:lpstr>
      <vt:lpstr>除氪氡低温精馏系统</vt:lpstr>
      <vt:lpstr>液氙低温低本底容器</vt:lpstr>
      <vt:lpstr>制冷系统</vt:lpstr>
      <vt:lpstr>两相氙时间投影室</vt:lpstr>
      <vt:lpstr>光电倍增管系统</vt:lpstr>
      <vt:lpstr>光电管测试</vt:lpstr>
      <vt:lpstr>电子学和数据获取系统</vt:lpstr>
      <vt:lpstr>总结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PandaX-4T Dark Matter Experiment</dc:title>
  <dc:creator>yang yong</dc:creator>
  <cp:lastModifiedBy>yong yang</cp:lastModifiedBy>
  <cp:revision>2725</cp:revision>
  <dcterms:created xsi:type="dcterms:W3CDTF">2018-11-14T02:00:58Z</dcterms:created>
  <dcterms:modified xsi:type="dcterms:W3CDTF">2019-12-08T00:54:46Z</dcterms:modified>
</cp:coreProperties>
</file>