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63" r:id="rId2"/>
    <p:sldId id="462" r:id="rId3"/>
    <p:sldId id="413" r:id="rId4"/>
    <p:sldId id="414" r:id="rId5"/>
    <p:sldId id="385" r:id="rId6"/>
    <p:sldId id="386" r:id="rId7"/>
    <p:sldId id="416" r:id="rId8"/>
    <p:sldId id="446" r:id="rId9"/>
    <p:sldId id="447" r:id="rId10"/>
    <p:sldId id="465" r:id="rId11"/>
    <p:sldId id="378" r:id="rId12"/>
    <p:sldId id="379" r:id="rId13"/>
    <p:sldId id="380" r:id="rId14"/>
    <p:sldId id="449" r:id="rId15"/>
    <p:sldId id="450" r:id="rId16"/>
    <p:sldId id="454" r:id="rId17"/>
    <p:sldId id="445" r:id="rId18"/>
    <p:sldId id="455" r:id="rId19"/>
    <p:sldId id="456" r:id="rId20"/>
    <p:sldId id="457" r:id="rId21"/>
    <p:sldId id="458" r:id="rId22"/>
    <p:sldId id="395" r:id="rId23"/>
    <p:sldId id="460" r:id="rId24"/>
    <p:sldId id="461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48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7753-7E28-4327-8E33-EB21967E6739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2DB58-52FB-4541-8C0D-EA3EBA249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64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</inkml:channelProperties>
      </inkml:inkSource>
      <inkml:timestamp xml:id="ts0" timeString="2019-08-11T09:25:44.256"/>
    </inkml:context>
    <inkml:brush xml:id="br0">
      <inkml:brushProperty name="width" value="0.08333" units="cm"/>
      <inkml:brushProperty name="height" value="0.08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AB737E-07C4-492B-9F2B-88465FA538CB}" emma:medium="tactile" emma:mode="ink">
          <msink:context xmlns:msink="http://schemas.microsoft.com/ink/2010/main" type="inkDrawing" rotatedBoundingBox="1338,532 2774,1728 2729,1782 1293,587" semanticType="callout" shapeName="Other">
            <msink:sourceLink direction="with" ref="{215AF5C2-F2D7-4B58-BB49-8079277CA602}"/>
            <msink:sourceLink direction="with" ref="{178CF706-B093-4C0D-AF14-470F66FA2672}"/>
          </msink:context>
        </emma:interpretation>
      </emma:emma>
    </inkml:annotationXML>
    <inkml:trace contextRef="#ctx0" brushRef="#br0">0 0 2,'4'3'1,"1"12"-1,-5-15 2,4 3-2,0 1 1,0 0 0,0-1 0,0 1-2,0 0 1,4 3 1,-4-7 0,5 0-1,-5 7 1,4 1 0,4-1 0,-3 0-1,-1-7 1,4 4-1,0-1 0,1 5 0,-1-5 1,-4 1 0,0 0 0,1 3-1,3-3 1,0 3-1,1 4 1,-1 0-1,0-4 0,1 8 0,-1-8 0,-4 8 0,0-4 1,0-4-1,1 7 0,-1-3 0,0 4 0,0-4 0,1 4 0,-1-8 0,0 4 0,0-4 0,-4 0 1,0 1-1,0-1 0,5 0 0,-5 4 0,4 0 0,4 0 0,-3 0 0,-1 0 1,0-4-1,0 4 0,4 0 0,1-3 1,-5 2-1,4 1 1,1 0-1,-1 0 1,0 0-1,5-3 0,-1-5 0,-4 1 1,5 0-1,-5 3 0,1-4 0,-1 5 0,0 6 0,0-6 0,1-1 0,-5 4 1,4-4-1,1 8 0,-1-4 0,0-4 1,5 4-1,-5 0 0,4 0 0,1 0 0,-1 0 0,1 0 0,-1 0 0,-4 0 0,1 3 0,3-3 0,-4 0 0,5-4 1,-1 4-1,1-3 0,-1 3 0,1 0 0,-5 0 0,0 3 1,1-3-1,-5 0 0,0 0 0,0 0 0,0 0 0,1-4 0,-1 4-1,0 0 1,0 4 0,0-1 1,1 1-1,3-4 0,-4 0-1,4-8 1,1 5 0,-1-1 0,5 4 0,-1-4 0,0 4 0,1 0 0,-1 4 0,1-1 0,-1 1 0,1 0 0,-1-1 0,-4 1 1,1-4-1,-1 0 1,0-4-1,1 4 1,-5-4-1,4 0 0,0-3 0,1 0 0,-1-1 0,0 5 0,1 3 0,-5-4 0,0-3 1,0-1 0,-4 1 0,-4 0 0,0-1 0,-4 1 1,4-4-3,-4-7 0,0-1-4,0 5 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</inkml:channelProperties>
      </inkml:inkSource>
      <inkml:timestamp xml:id="ts0" timeString="2019-08-11T09:25:46.309"/>
    </inkml:context>
    <inkml:brush xml:id="br0">
      <inkml:brushProperty name="width" value="0.08333" units="cm"/>
      <inkml:brushProperty name="height" value="0.08333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4B93CF-08D0-4FF5-87C0-F9D52E3C81DB}" emma:medium="tactile" emma:mode="ink">
          <msink:context xmlns:msink="http://schemas.microsoft.com/ink/2010/main" type="inkDrawing" rotatedBoundingBox="1371,2764 2780,1677 2823,1733 1414,2820" semanticType="callout" shapeName="Other">
            <msink:sourceLink direction="with" ref="{215AF5C2-F2D7-4B58-BB49-8079277CA602}"/>
            <msink:sourceLink direction="with" ref="{178CF706-B093-4C0D-AF14-470F66FA2672}"/>
          </msink:context>
        </emma:interpretation>
      </emma:emma>
    </inkml:annotationXML>
    <inkml:trace contextRef="#ctx0" brushRef="#br0">0 1085 4,'16'0'2,"5"-22"4,-13 18-3,0-3-2,4-4 1,5 0 0,-5 0 0,0-3-3,5 3 0,-5 0 2,5 3 1,-5-3-2,0 0 1,5-3-1,-5 3 1,0 4-1,1-1 0,-1 1 1,-4 0 0,0-1 0,0-3 0,1 1 0,-1-1 0,4-4 0,-4 0 0,5 1-1,-5-1 1,4 1-1,1-8 1,-1 7-1,0 1 0,1-1 0,-1 4 1,0-4-1,1 4 1,-1 0-1,4 4 1,1-4-1,-1 4 1,1 0-1,-1-4 0,0 0 0,1 0 1,-5 0-1,0 0 1,1 0-1,-1 0 0,4 0 0,1-4 0,3 4 0,-3 1 0,3-1 0,-3 0 0,3 0 0,-3 3 0,3 1 0,1 0 0,-5-1 0,1 1 0,-1-4 0,0-3 1,-3 3-1,3 0 0,-8 3 0,1-2 0,-1 2 0,0-3 0,4 4 0,1-4 0,-1 0 0,0 0 0,1 4 0,-1-4 0,0 0 0,-4 4 0,5-1 0,-1 1 0,0-4 0,1 4 0,-1-4 0,0 0 0,1 0 0,-1 0 0,0 4 0,1-1 0,3-3 0,-4 4 0,1 0 0,-1-4 1,0 4-1,1-4 0,3 0 0,-4-4 0,5 8 0,-1-8 1,1 1-1,-1-1 1,-4 4-1,5 0 0,-1 4 0,-3 0 1,3-4-1,-4 3 1,-3 1-1,-1 7 1,-4-4-1,-4 4 1,0 0-1,0 0 1,0 0-1,-4 0 1,0 0-7,0 4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77.95276" units="1/cm"/>
          <inkml:channelProperty channel="Y" name="resolution" value="425.28058" units="1/cm"/>
        </inkml:channelProperties>
      </inkml:inkSource>
      <inkml:timestamp xml:id="ts0" timeString="2019-08-11T09:25:55.251"/>
    </inkml:context>
    <inkml:brush xml:id="br0">
      <inkml:brushProperty name="width" value="0.08333" units="cm"/>
      <inkml:brushProperty name="height" value="0.08333" units="cm"/>
      <inkml:brushProperty name="color" value="#80808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0205370-11D2-4778-A1BF-AD1EB5929E1D}" emma:medium="tactile" emma:mode="ink">
          <msink:context xmlns:msink="http://schemas.microsoft.com/ink/2010/main" type="writingRegion" rotatedBoundingBox="9033,6821 10912,7133 10861,7439 8982,7126"/>
        </emma:interpretation>
      </emma:emma>
    </inkml:annotationXML>
    <inkml:traceGroup>
      <inkml:annotationXML>
        <emma:emma xmlns:emma="http://www.w3.org/2003/04/emma" version="1.0">
          <emma:interpretation id="{F1DBA14D-B2C6-4324-8B80-AF0F463CB968}" emma:medium="tactile" emma:mode="ink">
            <msink:context xmlns:msink="http://schemas.microsoft.com/ink/2010/main" type="paragraph" rotatedBoundingBox="9033,6821 10912,7133 10861,7439 8982,7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765FC2-52BD-4CB6-941D-ACF38AEF5496}" emma:medium="tactile" emma:mode="ink">
              <msink:context xmlns:msink="http://schemas.microsoft.com/ink/2010/main" type="line" rotatedBoundingBox="9033,6821 10912,7134 10861,7439 8982,7126"/>
            </emma:interpretation>
          </emma:emma>
        </inkml:annotationXML>
        <inkml:traceGroup>
          <inkml:annotationXML>
            <emma:emma xmlns:emma="http://www.w3.org/2003/04/emma" version="1.0">
              <emma:interpretation id="{D3D3029F-DE64-4258-9C3C-9D8A3E1B84D6}" emma:medium="tactile" emma:mode="ink">
                <msink:context xmlns:msink="http://schemas.microsoft.com/ink/2010/main" type="inkWord" rotatedBoundingBox="9011,6949 9044,6939 9045,6940 9012,6951"/>
              </emma:interpretation>
              <emma:one-of disjunction-type="recognition" id="oneOf0">
                <emma:interpretation id="interp0" emma:lang="zh-CN" emma:confidence="0">
                  <emma:literal>‘</emma:literal>
                </emma:interpretation>
                <emma:interpretation id="interp1" emma:lang="zh-CN" emma:confidence="0">
                  <emma:literal>'</emma:literal>
                </emma:interpretation>
                <emma:interpretation id="interp2" emma:lang="zh-CN" emma:confidence="0">
                  <emma:literal>·</emma:literal>
                </emma:interpretation>
                <emma:interpretation id="interp3" emma:lang="zh-CN" emma:confidence="0">
                  <emma:literal/>
                </emma:interpretation>
                <emma:interpretation id="interp4" emma:lang="zh-CN" emma:confidence="0">
                  <emma:literal>‵</emma:literal>
                </emma:interpretation>
              </emma:one-of>
            </emma:emma>
          </inkml:annotationXML>
          <inkml:trace contextRef="#ctx0" brushRef="#br0">-1490-431,'0'0,"0"0,0 0,-12 4,8-4,-9 4,9-1</inkml:trace>
        </inkml:traceGroup>
        <inkml:traceGroup>
          <inkml:annotationXML>
            <emma:emma xmlns:emma="http://www.w3.org/2003/04/emma" version="1.0">
              <emma:interpretation id="{6107789E-9779-4B6D-94CE-44A525481CBD}" emma:medium="tactile" emma:mode="ink">
                <msink:context xmlns:msink="http://schemas.microsoft.com/ink/2010/main" type="inkWord" rotatedBoundingBox="10535,7368 10550,7371 10547,7386 10532,7384"/>
              </emma:interpretation>
              <emma:one-of disjunction-type="recognition" id="oneOf1">
                <emma:interpretation id="interp5" emma:lang="zh-CN" emma:confidence="0">
                  <emma:literal>.</emma:literal>
                </emma:interpretation>
                <emma:interpretation id="interp6" emma:lang="zh-CN" emma:confidence="0">
                  <emma:literal>、</emma:literal>
                </emma:interpretation>
                <emma:interpretation id="interp7" emma:lang="zh-CN" emma:confidence="0">
                  <emma:literal>·</emma:literal>
                </emma:interpretation>
                <emma:interpretation id="interp8" emma:lang="zh-CN" emma:confidence="0">
                  <emma:literal>,</emma:literal>
                </emma:interpretation>
                <emma:interpretation id="interp9" emma:lang="zh-CN" emma:confidence="0">
                  <emma:literal>'</emma:literal>
                </emma:interpretation>
              </emma:one-of>
            </emma:emma>
          </inkml:annotationXML>
          <inkml:trace contextRef="#ctx0" brushRef="#br1" timeOffset="-4475.7931">0 0,'0'0,"0"0,0 0,0 0,0 0,0 0,0 0,0 0,0 0,0 0,0 0,0 0,0 0,0 0,0 0,0 0</inkml:trace>
        </inkml:traceGroup>
        <inkml:traceGroup>
          <inkml:annotationXML>
            <emma:emma xmlns:emma="http://www.w3.org/2003/04/emma" version="1.0">
              <emma:interpretation id="{BEE0E736-E0FA-4640-B52F-D084272A21E4}" emma:medium="tactile" emma:mode="ink">
                <msink:context xmlns:msink="http://schemas.microsoft.com/ink/2010/main" type="inkWord" rotatedBoundingBox="10897,7131 10912,7134 10909,7149 10894,7147"/>
              </emma:interpretation>
              <emma:one-of disjunction-type="recognition" id="oneOf2">
                <emma:interpretation id="interp10" emma:lang="zh-CN" emma:confidence="0">
                  <emma:literal>.</emma:literal>
                </emma:interpretation>
                <emma:interpretation id="interp11" emma:lang="zh-CN" emma:confidence="0">
                  <emma:literal>·</emma:literal>
                </emma:interpretation>
                <emma:interpretation id="interp12" emma:lang="zh-CN" emma:confidence="0">
                  <emma:literal>、</emma:literal>
                </emma:interpretation>
                <emma:interpretation id="interp13" emma:lang="zh-CN" emma:confidence="0">
                  <emma:literal>,</emma:literal>
                </emma:interpretation>
                <emma:interpretation id="interp14" emma:lang="zh-CN" emma:confidence="0">
                  <emma:literal>‘</emma:literal>
                </emma:interpretation>
              </emma:one-of>
            </emma:emma>
          </inkml:annotationXML>
          <inkml:trace contextRef="#ctx0" brushRef="#br1" timeOffset="-3984.1297">362-237,'0'0,"0"0,0 0,0 0,0 0,0 0,0 0,0 0,0 0,0 0,0 0,0 0,0 0,0 0,0 0,0 0,0 0,0 0,0 0,0 0,0 0,0 0,0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</inkml:channelProperties>
      </inkml:inkSource>
      <inkml:timestamp xml:id="ts0" timeString="2019-08-11T09:26:22.6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808080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AD4E91D-C5C8-44AA-93D7-8BE89F68C8F1}" emma:medium="tactile" emma:mode="ink">
          <msink:context xmlns:msink="http://schemas.microsoft.com/ink/2010/main" type="writingRegion" rotatedBoundingBox="1108,476 5818,558 5774,3084 1064,3002"/>
        </emma:interpretation>
      </emma:emma>
    </inkml:annotationXML>
    <inkml:traceGroup>
      <inkml:annotationXML>
        <emma:emma xmlns:emma="http://www.w3.org/2003/04/emma" version="1.0">
          <emma:interpretation id="{8EE8EFBB-FCC8-4D27-9FA4-64A316CF9EC1}" emma:medium="tactile" emma:mode="ink">
            <msink:context xmlns:msink="http://schemas.microsoft.com/ink/2010/main" type="paragraph" rotatedBoundingBox="3778,835 5814,835 5814,1503 3778,150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A1354EB-E9B1-4A82-BA2D-BD4F8511B484}" emma:medium="tactile" emma:mode="ink">
              <msink:context xmlns:msink="http://schemas.microsoft.com/ink/2010/main" type="inkBullet" rotatedBoundingBox="3782,799 5814,834 5802,1503 3770,1468"/>
            </emma:interpretation>
            <emma:one-of disjunction-type="recognition" id="oneOf0">
              <emma:interpretation id="interp0" emma:lang="zh-CN" emma:confidence="0">
                <emma:literal>→</emma:literal>
              </emma:interpretation>
            </emma:one-of>
          </emma:emma>
        </inkml:annotationXML>
        <inkml:trace contextRef="#ctx0" brushRef="#br0">2612 150 3,'16'-4'1,"9"-7"0,-17 8 1,4 3-2,-4 0 0,5 0 0,-1 3 1,0 1-1,1 0 0,-1-1 0,0-3 0,1 4-1,3-1 1,-4 5 0,5 3 1,-1 0-1,-4 3 0,5 8 0,-1 0 1,-3-4-1,-1 1 1,0 2-1,-4-6 0,5 0 0,-5-4 0,4 3 0,1-3 0,-5 0 0,4-4 0,0-7 0,1 0 0,3 4 0,-3-8 1,-1 1-1,0-5 1,0 1 0,1-4 0,-1 4-1,-4-4 1,1 0 0,-1 0 0,0 7-1,0 1 1,0-1-1,1 4 0,-1 4 0,0 3 1,4 0-1,1 4 0,-1 4 0,0-1 0,1 1 0,-1-4 0,0-4 0,1 4 1,-1-3-1,0-1 0,1-3 0,-1-4 0,0-8 0,0 1 1,5 0-1,-1-4 0,5-4 0,-1 0 1,1 1 0,4 3 0,-9 4-1,0-4 1,-3 7-1,-1-3 1,0 7-1,1 3 1,-1 5-1,0 3 0,5-4-1,-5 8 1,0-5 0,5 5 0,-1 3 0,-4-3 0,1 0 0,-1-5 0,-4 5 0,1-4 1,3-4-1,0-3 0,5-8 0,-1 1 0,5-5 0,-5 1 0,5-8 0,-1 5 0,1-1 0,-5 0 1,0 0 0,1 0 0,-1 0 0,1 3 0,-1 5-1,1-1 1,-1 4-1,0 4 1,-3 3-1,-1 4 0,4-4 0,-3 8 0,-1 0 0,0-1 0,5 4 0,-5-3 1,0 0-1,1-4 0,-1 0 0,4-8 0,1 4 0,3-3 0,-3-4 0,3-4 0,5-3 0,-4 0 0,-5 0 0,0-4 0,-3 3 0,-1 5 0,0 3 0,5 7 0,-5 0 0,4 4 0,-3 4 0,3-1 0,1 1 1,-1-4 0,5 4 0,-5-1 0,5-7 1,-5 1 0,0-5-1,1 1 1,-5-4-3,0 4 1,1-4-6,-5 0 1</inkml:trace>
        <inkml:trace contextRef="#ctx0" brushRef="#br0" timeOffset="2717.5137">4393-44 6,'0'8'3,"0"3"1,0-8-3,0 8-1,0 7 0,4 1 0,1 3 0,-1 0 0,0 3 0,0 1 0,4-1 1,0 4-1,1-3 1,-1 7-1,0-4 1,-4-3-1,0-5 1,0-2-1,-4-1 1,0 0-1,-4 0 0,0-7 0,-4 0 0,4-7 0,0 3 0,-5-7 0,1 0 0,0-3-1,0-1 1,0 0-1,-1-7 0,5 0 0,0 4 0,0-4 0,0 0 0,0 11 0,0-3 0,4-1 1,0 0 0,4-3 0,0-4 1,4 0 2,4-4 0,1-6 1,7-1 1,-3-4-1,3-7 1,1 0 0,-1 1 0,1-1-2,-1 4 1,-3 10-2,-1-6 0,-3 3 0,-1 7 1,-4 1-3,4 3 1,-3 0-1,-5 3 1,0 1-1,0 0 0,-4 7-2,0 0 0,0 0-6,0 0 1</inkml:trace>
      </inkml:traceGroup>
    </inkml:traceGroup>
    <inkml:traceGroup>
      <inkml:annotationXML>
        <emma:emma xmlns:emma="http://www.w3.org/2003/04/emma" version="1.0">
          <emma:interpretation id="{29AB438D-A35B-44C8-B087-7C94FC3A8357}" emma:medium="tactile" emma:mode="ink">
            <msink:context xmlns:msink="http://schemas.microsoft.com/ink/2010/main" type="paragraph" rotatedBoundingBox="1640,908 1621,2517 1073,2511 1092,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15E25-1981-4C0A-B262-B243F734671D}" emma:medium="tactile" emma:mode="ink">
              <msink:context xmlns:msink="http://schemas.microsoft.com/ink/2010/main" type="line" rotatedBoundingBox="1640,908 1621,2517 1073,2511 1092,901"/>
            </emma:interpretation>
          </emma:emma>
        </inkml:annotationXML>
        <inkml:traceGroup>
          <inkml:annotationXML>
            <emma:emma xmlns:emma="http://www.w3.org/2003/04/emma" version="1.0">
              <emma:interpretation id="{215AF5C2-F2D7-4B58-BB49-8079277CA602}" emma:medium="tactile" emma:mode="ink">
                <msink:context xmlns:msink="http://schemas.microsoft.com/ink/2010/main" type="inkWord" rotatedBoundingBox="1640,908 1621,2517 1073,2511 1092,901">
                  <msink:destinationLink direction="with" ref="{694B93CF-08D0-4FF5-87C0-F9D52E3C81DB}"/>
                  <msink:destinationLink direction="with" ref="{39AB737E-07C4-492B-9F2B-88465FA538CB}"/>
                </msink:context>
              </emma:interpretation>
              <emma:one-of disjunction-type="recognition" id="oneOf1">
                <emma:interpretation id="interp1" emma:lang="zh-CN" emma:confidence="0">
                  <emma:literal>炎</emma:literal>
                </emma:interpretation>
                <emma:interpretation id="interp2" emma:lang="zh-CN" emma:confidence="0">
                  <emma:literal>事</emma:literal>
                </emma:interpretation>
                <emma:interpretation id="interp3" emma:lang="zh-CN" emma:confidence="0">
                  <emma:literal>爻</emma:literal>
                </emma:interpretation>
                <emma:interpretation id="interp4" emma:lang="zh-CN" emma:confidence="0">
                  <emma:literal>㒱</emma:literal>
                </emma:interpretation>
                <emma:interpretation id="interp5" emma:lang="zh-CN" emma:confidence="0">
                  <emma:literal>÷</emma:literal>
                </emma:interpretation>
              </emma:one-of>
            </emma:emma>
          </inkml:annotationXML>
          <inkml:trace contextRef="#ctx0" brushRef="#br1" timeOffset="-24005.3465">-86 1434 10,'-4'0'5,"8"0"-1,-4 0 5,0 0-8,4-7 0,0-4 1,5-3 0,-1-1-3,8-3 1,-3-1 1,-1 1 0,4 4-1,-3-1 0,-1 0 0,-4 1 0,4 3 0,-3 0 0,-5-4 0,0 12 1,0-1-1,0 0 1,4 4-1,1 0 0,-1 0 0,0 0 0,0 0 0,0 0 0,1 4-1,-1 3 1,4-3 0,0 0 0,1 3 0,-1 8 0,0 3 0,-3 0 1,-1 4-1,4 0 1,0 0-1,1-4 1,-1 4-1,4 3 1,1 1-1,-5 0 1,1-5-1,-1-2 0,0-1 0,0-7 0,-3 0 0,-5 0 0,4 0 0,-8-4 0,0-3 0,0 7 1,0-8-4,0-3 1,0-3-3,0-1 0</inkml:trace>
          <inkml:trace contextRef="#ctx0" brushRef="#br1" timeOffset="-23555.0217">390 1248 8,'-4'11'4,"-8"0"0,12-11 2,-8 0-5,-5 0 1,1 7 1,-4 4 0,-5 4-4,1 11 1,-1-1 2,1 1 0,3 3-1,1 4 0,-1 0-1,5-4 1,0-4-1,4-10 1,-1 0-1,5-5 0,4-6 0,0 0 1,0-4-4,8-15 0,1-3-2,-5-4 1</inkml:trace>
          <inkml:trace contextRef="#ctx0" brushRef="#br1" timeOffset="-26047.0028">0 190 3,'5'-22'1,"7"0"0,-8 15 2,4-4-2,-4-4 0,4 1 0,-3-1 1,-1 4-2,0 0 0,0 4 1,0 0 1,0-1-2,0 1 1,0 3-1,0-3 1,5 3-1,-1-3 0,0 3 0,0 1 1,-4-1-1,-4 4 1,9 0-1,-5 4 1,4-1-1,-4 1 1,4 3-1,0 1 0,1 3 0,-5 0 0,4 0 0,-4 0 0,4-1 0,-4 5 1,0 0-1,1-8 1,-1 0-1,0 4 1,0 0-1,0 4 1,4-1 0,0 1 0,1 7-1,-1 7 0,4-7 0,0 0 0,5 0 1,-1-4 0,1 0-1,-1 0 0,1 4 0,-1-3 0,-4 3 0,5-8 0,-5-3 0,0 4 0,-3-1-1,3-3 1,-4 0 1,-4-4 0,0-3 0,0 7 0,-4-7-1,0-4 1,0 0-3,0 0 0,-4-11-2,4 0 0</inkml:trace>
          <inkml:trace contextRef="#ctx0" brushRef="#br1" timeOffset="-25567.6554">403 88 8,'-8'0'4,"-5"-8"0,13 8 4,-4 4-7,0 0 0,-4 7 2,-5 3 0,1 1-3,-4 7 0,-1 7 2,1 4 0,-1 0 0,5-4 0,0 0-2,0-7 1,3 0-1,1-8 1,4 1 0,-4-4 0,4-4 0,0 1 0,-1-1 0,1-3 1,0-1-1,0-3 0,4 0-6,-4 0 0,4 4-2,-8-8 1</inkml:trace>
        </inkml:traceGroup>
      </inkml:traceGroup>
    </inkml:traceGroup>
    <inkml:traceGroup>
      <inkml:annotationXML>
        <emma:emma xmlns:emma="http://www.w3.org/2003/04/emma" version="1.0">
          <emma:interpretation id="{7E52A0F1-3400-4E64-BF7E-1AB889900376}" emma:medium="tactile" emma:mode="ink">
            <msink:context xmlns:msink="http://schemas.microsoft.com/ink/2010/main" type="paragraph" rotatedBoundingBox="2941,3033 2987,509 4246,532 4200,3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028839-E871-4609-B215-8C38B746AC1A}" emma:medium="tactile" emma:mode="ink">
              <msink:context xmlns:msink="http://schemas.microsoft.com/ink/2010/main" type="line" rotatedBoundingBox="2941,3033 2987,509 4246,532 4200,3057"/>
            </emma:interpretation>
          </emma:emma>
        </inkml:annotationXML>
        <inkml:traceGroup>
          <inkml:annotationXML>
            <emma:emma xmlns:emma="http://www.w3.org/2003/04/emma" version="1.0">
              <emma:interpretation id="{178CF706-B093-4C0D-AF14-470F66FA2672}" emma:medium="tactile" emma:mode="ink">
                <msink:context xmlns:msink="http://schemas.microsoft.com/ink/2010/main" type="inkWord" rotatedBoundingBox="2964,1743 2987,509 4246,532 4224,1767">
                  <msink:destinationLink direction="with" ref="{39AB737E-07C4-492B-9F2B-88465FA538CB}"/>
                  <msink:destinationLink direction="with" ref="{694B93CF-08D0-4FF5-87C0-F9D52E3C81DB}"/>
                </msink:context>
              </emma:interpretation>
              <emma:one-of disjunction-type="recognition" id="oneOf2">
                <emma:interpretation id="interp6" emma:lang="zh-CN" emma:confidence="0">
                  <emma:literal>学</emma:literal>
                </emma:interpretation>
                <emma:interpretation id="interp7" emma:lang="zh-CN" emma:confidence="0">
                  <emma:literal>孝</emma:literal>
                </emma:interpretation>
                <emma:interpretation id="interp8" emma:lang="zh-CN" emma:confidence="0">
                  <emma:literal>当</emma:literal>
                </emma:interpretation>
                <emma:interpretation id="interp9" emma:lang="zh-CN" emma:confidence="0">
                  <emma:literal>考</emma:literal>
                </emma:interpretation>
                <emma:interpretation id="interp10" emma:lang="zh-CN" emma:confidence="0">
                  <emma:literal>苛</emma:literal>
                </emma:interpretation>
              </emma:one-of>
            </emma:emma>
          </inkml:annotationXML>
          <inkml:trace contextRef="#ctx0" brushRef="#br2" timeOffset="-12415.2895">1799 836 2,'0'4'1,"4"-26"6,-4 22-7,0 3 1,0-3 0,0 0 1,0 0 1,8-3-3,0-1 0,0-3 2,1-1 0,-1 1-1,0 0 1,0 0-1,0-1 0,1 1-1,-1 0 0,0-1 1,0 1 0,-4 0-1,5-1 1,-1 1 0,0 0 0,0 0 0,0-4 0,1 3-1,-1 1 0,0 0 0,0-1 0,1 1 0,-1 0 1,0-1-1,0 5 1,0-1 0,1 1 0,-1 3-1,0-8 1,0 1-1,0 0 1,1-1-1,-1 1 1,0 0-1,-4-1 0,0 5 0,4 3 0,-3-11 0,-1 0 0,4 0 0,-4 7 0,4-3 0,0-4 1,1 0-1,3 4 1,-4-4-1,0 7 1,5-7-1,-5 4 0,4 0-2,-4 3 1,5 4-5,-1 0 1</inkml:trace>
          <inkml:trace contextRef="#ctx0" brushRef="#br2" timeOffset="-14217.4087">2148 511 4,'16'-18'2,"29"-11"-1,-37 18 2,5 0-3,3 0 0,-4 0 0,5-4 1,3 4-1,-3-3 0,-1-1 0,5 1 1,-5 3 0,1-8 0,-5 1 0,0-4 0,1 0 0,3 0 0,0 4-1,1 0 1,-1 0-1,5-1 1,-1 1-1,1 0 1,-1 0-1,1-1 1,-1 1-1,1 0 0,0 0 0,-1 7 1,-4-4-1,5 4 1,0-3-1,-1-1 1,1-3 1,-1-4 0,5 4-1,-1 3 1,1-7 0,4 0 0,-9 4 0,5-4 0,-5 7-1,1 1 1,-5-1-2,-3 1 1,-1 6-1,-4-3 1,0 4-1,1 0 0,-1 0 0,-4-1 1,0 1 0,0 0 0,0-1-1,0 1 1,0 0-1,-4 7 1,0 0-3,0 0 1,0 0-5,5 0 0</inkml:trace>
          <inkml:trace contextRef="#ctx0" brushRef="#br2" timeOffset="-4863.3247">1836 2026 11,'8'-4'5,"4"-7"0,-8 4 2,4-1-5,1-3 0,3-3 0,0 3 1,1 4-4,-1-12 0,0 1 3,1 0 1,-5 0-2,0-4 1,0 4-1,-4-1 1,0 5-1,1-1 1,-1 0-2,0-3 1,-4 7 0,4 0 0,-4 4-1,4 0 0,-4 7 0,0-8 0,4 1 0,-4 7 0,0-7 0,0 7 0,0 0 0,0 0 0,4 3 0,-4 1 0,0 0 0,0-1 1,0 8-1,0 0 0,-4 4 0,4 3 0,0 4 0,0-4 0,0 4 0,4-7 0,0-4-1,4-4 1,1 0 0,-5 1 0,4-1-1,0-3 1,0-4 0,1 3 1,-1-3-1,4-11 1,-4-3-1,1-5 0,-1-2 1,0-1 0,0 0 0,0 4 0,-3-1 0,-1 5 0,0-1 0,0 4 1,0 4-1,-4 7 1,0 0-1,0-7 0,0-1 0,0 8 0,0 0-1,0 0 0,4 4 0,0-4 0,0 0-1,4 4 1,1 3-1,-5-4 1,0 1 0,0 3 0,4 4 0,-4 0 0,0 4 0,-4 0 0,0-1 0,5 1 0,-1-1 0,-4-6 0,4-1-1,0-3 0,0-4-8,4-8 1,4-10 0,-7-8 0</inkml:trace>
          <inkml:trace contextRef="#ctx0" brushRef="#br2" timeOffset="-10374.4021">1848 942 5,'4'11'2,"4"-15"1,-8 4-2,0 0-1,4 4 1,0-1-1,5 5 1,-1-5-1,0 5 0,0-1 0,1-3 0,-1-1 0,0 1 1,0 3-1,0 0 1,1 1-1,-1-1 1,0 4 0,0-4 0,0 1-1,1-1 1,-1 0-1,0 0 0,0-3 0,0 7 0,1 0 0,-1 0 0,0 0 0,0 4 0,5-1 0,-5 1 1,0-1-1,0 1 0,0 0 0,1-5 0,-1-2 0,0-1 1,-4 4-2,4 0 1,-3 7 0,-1-3 1,4-1-1,0 1 0,0 0 0,0-1 0,9 1 0,-9-4 0,4 0 0,1 0 0,-1 0 0,-4 0 1,0-4-1,1 0 0,-1 4 0,8-4 0,-3 1 0,-1 3 0,0 0 0,1-4 0,-5 7 0,0-3 1,0 4-1,0 0 0,5-4 0,-5 3 1,0 1-1,0-1 0,1 5 0,-1-8 1,-4 3-1,0-3 0,0 4 0,0-4 0,0-4 0,0 0 0,1 1 0,-1 2 0,0 1 0,0 0 1,4-3-1,0 3 0,0 0 0,1 3 0,-1 1 0,0-4 1,4 7-1,1-3 0,-1-1 0,0 1 1,1-4-1,-1-4 1,0 0 0,1 4 0,3 4 0,-4 3 1,1 0-2,-1 4 1,0-4 0,1-3 0,-5-4 0,0 0 1,0 0-1,1-4 1,-5 1 0,0-5 0,0 1-1,0-1 1,0 1-2,0 0 1,-4-1-1,0 1 0,4 0 0,0-4 0,0 0 0,1 0 0,-5 0 0,4 0 1,0 0-2,-4 0 1,0 0 0,4 3 0,0-3 0,0 4 1,0 0-2,0-1 1,-4 1 0,0-4 0,0 0 0,4 4 0,5-4 0,-5 3 0,4 1 0,-4 0 0,4-1 0,0 1 0,-3 3 0,-1 0 0,0-3 0,0 0 0,0 3 0,-4-7 0,8 4 0,-8-4 1,0 0-1,0 0 1,0-4-1,-8 4 1,4 0-3,0 0 0,-4-4-4,3-10 0</inkml:trace>
          <inkml:trace contextRef="#ctx0" brushRef="#br2" timeOffset="-6545.9428">1975-62 5,'-4'15'2,"8"-26"-1,0 11 3,5 0-4,-1 3 1,4-3 0,0-3 0,1-1-1,3-3 0,1-4 1,-1 0 1,-4 0 1,1-4 0,-1-6 0,4 2 0,-3 1 0,-1 3 0,0-6-1,1-1 1,-1 3-2,-4 1 0,0-4-1,1 4 1,-1 0-1,-4 7 0,0-4 0,4 1 0,-8 14 0,0 0 1,4-4-1,0-3 1,0-1 0,-4 8 0,0 0-1,0 0 1,0 8-1,-4-1 0,8 4 0,-4 4 0,0 3 0,0-4 0,5 8 0,3 4 0,0-4 0,0-4 0,0-7 0,1 7 0,-1-11 0,0 1 1,0-5-1,5 1 0,-1-4 0,0-4 0,1-3 0,-5-4 0,0 0 0,0 0 0,0-3 0,-4-1 0,1-3 0,3 3 1,-4 4-1,-4-3 0,4 3 0,-4 0 0,0 11 0,0-8 0,0 8 0,0 0 0,0 0 0,0 0 0,0 0 0,4 8 0,-4 3 0,0 7 0,0-7 0,0 3 0,4 1 0,-4 0 0,0-4 0,0 7 0,0-4-1,4-6 0,0-5-5,5 5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377.95276" units="1/cm"/>
          <inkml:channelProperty channel="Y" name="resolution" value="425.28058" units="1/cm"/>
        </inkml:channelProperties>
      </inkml:inkSource>
      <inkml:timestamp xml:id="ts0" timeString="2019-08-11T09:26:12.64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53AA9DF-A908-4244-A98E-382331C6517C}" emma:medium="tactile" emma:mode="ink">
          <msink:context xmlns:msink="http://schemas.microsoft.com/ink/2010/main" type="writingRegion" rotatedBoundingBox="11295,6448 11310,6448 11310,6463 11295,6463"/>
        </emma:interpretation>
      </emma:emma>
    </inkml:annotationXML>
    <inkml:traceGroup>
      <inkml:annotationXML>
        <emma:emma xmlns:emma="http://www.w3.org/2003/04/emma" version="1.0">
          <emma:interpretation id="{87870FC7-E136-4E1E-A6AC-D178282E4983}" emma:medium="tactile" emma:mode="ink">
            <msink:context xmlns:msink="http://schemas.microsoft.com/ink/2010/main" type="paragraph" rotatedBoundingBox="11295,6448 11310,6448 11310,6463 11295,6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E76DC2-7FDE-4820-8947-6104DED0454E}" emma:medium="tactile" emma:mode="ink">
              <msink:context xmlns:msink="http://schemas.microsoft.com/ink/2010/main" type="line" rotatedBoundingBox="11295,6448 11310,6448 11310,6463 11295,6463"/>
            </emma:interpretation>
          </emma:emma>
        </inkml:annotationXML>
        <inkml:traceGroup>
          <inkml:annotationXML>
            <emma:emma xmlns:emma="http://www.w3.org/2003/04/emma" version="1.0">
              <emma:interpretation id="{C589FFEF-F225-465E-BABC-0B7FA8BE7E11}" emma:medium="tactile" emma:mode="ink">
                <msink:context xmlns:msink="http://schemas.microsoft.com/ink/2010/main" type="inkWord" rotatedBoundingBox="11295,6448 11310,6448 11310,6463 11295,6463"/>
              </emma:interpretation>
              <emma:one-of disjunction-type="recognition" id="oneOf0">
                <emma:interpretation id="interp0" emma:lang="zh-CN" emma:confidence="0">
                  <emma:literal>.</emma:literal>
                </emma:interpretation>
                <emma:interpretation id="interp1" emma:lang="zh-CN" emma:confidence="0">
                  <emma:literal>·</emma:literal>
                </emma:interpretation>
                <emma:interpretation id="interp2" emma:lang="zh-CN" emma:confidence="0">
                  <emma:literal>‘</emma:literal>
                </emma:interpretation>
                <emma:interpretation id="interp3" emma:lang="zh-CN" emma:confidence="0">
                  <emma:literal>「</emma:literal>
                </emma:interpretation>
                <emma:interpretation id="interp4" emma:lang="zh-CN" emma:confidence="0">
                  <emma:literal>'</emma:literal>
                </emma:interpretation>
              </emma:one-of>
            </emma:emma>
          </inkml:annotationXML>
          <inkml:trace contextRef="#ctx0" brushRef="#br0">0 0,'0'0,"0"0,0 0,0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smtClean="0"/>
              <a:t>a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3BF9-5004-4AD0-9FB9-07081BE2E3F2}" type="datetimeFigureOut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 smtClean="0"/>
              <a:t>abc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C54BE-AEBA-4F26-804F-36471236F0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93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9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7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51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551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4BE-AEBA-4F26-804F-36471236F0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2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8E54-F1F4-44BA-881F-5AEB3751C486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F12EE-1115-497C-9483-3EC9596EE81D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70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89B6-21A3-4769-BC2C-9BC216AE4454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0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D2E8-A9AB-4BEA-9256-F685E6803ACE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0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FD08-4199-42E9-B1B6-DE6D96AE681E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83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6D41-0BAA-4BA7-A368-D1D09786D650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1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E533-23BB-4D06-B645-66717DD00F5E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22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739F-F09C-4C79-BDCE-9AAC33277084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E3F4-583D-4E3D-8F8F-A1ADEFE7C335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32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F30F-AB0A-4F40-8C74-D07A6BB5F1AB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3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1EBD-0417-42EB-80D2-3621BFCE1171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3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8F49-9568-4E38-B9FC-A03700E13D57}" type="datetime1">
              <a:rPr lang="zh-CN" altLang="en-US" smtClean="0"/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B5E94-9134-43E0-B9B7-22E07B2E6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89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5.xml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4.emf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392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Recent progresses on positron excess and cosmic </a:t>
            </a:r>
            <a:r>
              <a:rPr lang="en-US" altLang="zh-CN" dirty="0" smtClean="0"/>
              <a:t>rays </a:t>
            </a:r>
            <a:r>
              <a:rPr lang="en-US" altLang="zh-CN" dirty="0" smtClean="0"/>
              <a:t>propagation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Xiao-Jun Bi/IHEP</a:t>
            </a:r>
          </a:p>
          <a:p>
            <a:endParaRPr lang="en-US" altLang="zh-CN" dirty="0"/>
          </a:p>
          <a:p>
            <a:r>
              <a:rPr lang="en-US" altLang="zh-CN" dirty="0" smtClean="0"/>
              <a:t>Oct. 14,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398" y="567637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Dark matter direct detection, CHEP, Peking University</a:t>
            </a:r>
            <a:endParaRPr lang="zh-CN" altLang="en-US" sz="20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63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 noChangeArrowheads="1"/>
          </p:cNvSpPr>
          <p:nvPr>
            <p:ph type="title"/>
          </p:nvPr>
        </p:nvSpPr>
        <p:spPr>
          <a:xfrm>
            <a:off x="6012160" y="1907673"/>
            <a:ext cx="3049216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sz="3200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sz="3200" dirty="0" smtClean="0"/>
          </a:p>
        </p:txBody>
      </p:sp>
      <p:pic>
        <p:nvPicPr>
          <p:cNvPr id="10243" name="图片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1" y="1275129"/>
            <a:ext cx="54778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文本框 1"/>
          <p:cNvSpPr txBox="1">
            <a:spLocks noChangeArrowheads="1"/>
          </p:cNvSpPr>
          <p:nvPr/>
        </p:nvSpPr>
        <p:spPr bwMode="auto">
          <a:xfrm>
            <a:off x="899592" y="4725144"/>
            <a:ext cx="7560840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600"/>
              </a:spcAft>
              <a:buFont typeface="Wingdings" pitchFamily="2" charset="2"/>
              <a:buChar char=""/>
            </a:pPr>
            <a:r>
              <a:rPr lang="en-US" altLang="zh-CN" sz="2400" dirty="0" smtClean="0">
                <a:solidFill>
                  <a:srgbClr val="008080"/>
                </a:solidFill>
              </a:rPr>
              <a:t>The slow diffusion region is near the source; while the diffusion is still fast in most interstellar space. </a:t>
            </a:r>
          </a:p>
          <a:p>
            <a:pPr>
              <a:spcAft>
                <a:spcPts val="600"/>
              </a:spcAft>
              <a:buFont typeface="Wingdings" pitchFamily="2" charset="2"/>
              <a:buChar char=""/>
            </a:pPr>
            <a:r>
              <a:rPr lang="en-US" altLang="zh-CN" sz="2400" dirty="0">
                <a:solidFill>
                  <a:srgbClr val="008080"/>
                </a:solidFill>
              </a:rPr>
              <a:t>All the previous predictions are not changed! </a:t>
            </a:r>
            <a:r>
              <a:rPr lang="en-US" altLang="zh-CN" sz="2400" dirty="0" smtClean="0">
                <a:solidFill>
                  <a:srgbClr val="008080"/>
                </a:solidFill>
              </a:rPr>
              <a:t>We need to check the positron flux in this scenario.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1698" y="2469648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</a:t>
            </a:r>
            <a:r>
              <a:rPr lang="en-US" altLang="zh-CN" sz="2400" baseline="-25000" dirty="0" smtClean="0"/>
              <a:t>*</a:t>
            </a:r>
            <a:endParaRPr lang="zh-CN" altLang="en-US" sz="2400" baseline="-25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300192" y="3514444"/>
            <a:ext cx="259228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Fang, BI, Yin, Yuan APJ863(2018) 30</a:t>
            </a:r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1520" y="260648"/>
            <a:ext cx="856895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900" b="1" dirty="0" smtClean="0">
                <a:solidFill>
                  <a:srgbClr val="008080"/>
                </a:solidFill>
              </a:rPr>
              <a:t>How to solve the contradiction: slow diffusion(2 orders) by HAWC and conventional fast diffusion by B/C?</a:t>
            </a:r>
            <a:endParaRPr lang="zh-CN" alt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5923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>
            <p:ph type="title"/>
          </p:nvPr>
        </p:nvSpPr>
        <p:spPr>
          <a:xfrm>
            <a:off x="1258888" y="274638"/>
            <a:ext cx="7057528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Two-zone diffusion for </a:t>
            </a:r>
            <a:r>
              <a:rPr lang="en-US" altLang="zh-CN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endParaRPr lang="zh-CN" altLang="en-US" dirty="0" smtClean="0"/>
          </a:p>
        </p:txBody>
      </p:sp>
      <p:pic>
        <p:nvPicPr>
          <p:cNvPr id="1126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963613"/>
            <a:ext cx="44164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文本框 1"/>
          <p:cNvSpPr txBox="1">
            <a:spLocks noChangeArrowheads="1"/>
          </p:cNvSpPr>
          <p:nvPr/>
        </p:nvSpPr>
        <p:spPr bwMode="auto">
          <a:xfrm>
            <a:off x="444500" y="1239838"/>
            <a:ext cx="270351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Propagation equation:</a:t>
            </a:r>
          </a:p>
        </p:txBody>
      </p: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1716088"/>
            <a:ext cx="36734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文本框 2"/>
          <p:cNvSpPr txBox="1">
            <a:spLocks noChangeArrowheads="1"/>
          </p:cNvSpPr>
          <p:nvPr/>
        </p:nvSpPr>
        <p:spPr bwMode="auto">
          <a:xfrm>
            <a:off x="515938" y="2039938"/>
            <a:ext cx="25558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Diffusion coefficient:</a:t>
            </a:r>
          </a:p>
        </p:txBody>
      </p:sp>
      <p:sp>
        <p:nvSpPr>
          <p:cNvPr id="11271" name="文本框 3"/>
          <p:cNvSpPr txBox="1">
            <a:spLocks noChangeArrowheads="1"/>
          </p:cNvSpPr>
          <p:nvPr/>
        </p:nvSpPr>
        <p:spPr bwMode="auto">
          <a:xfrm>
            <a:off x="2874963" y="2762250"/>
            <a:ext cx="5972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D1 is derived by HAWC, D2 is the normal value</a:t>
            </a:r>
          </a:p>
        </p:txBody>
      </p:sp>
      <p:sp>
        <p:nvSpPr>
          <p:cNvPr id="11272" name="文本框 4"/>
          <p:cNvSpPr txBox="1">
            <a:spLocks noChangeArrowheads="1"/>
          </p:cNvSpPr>
          <p:nvPr/>
        </p:nvSpPr>
        <p:spPr bwMode="auto">
          <a:xfrm>
            <a:off x="458788" y="3212976"/>
            <a:ext cx="483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Numerical solution is required!</a:t>
            </a:r>
          </a:p>
        </p:txBody>
      </p:sp>
      <p:pic>
        <p:nvPicPr>
          <p:cNvPr id="1127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673351"/>
            <a:ext cx="2844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文本框 5"/>
          <p:cNvSpPr txBox="1">
            <a:spLocks noChangeArrowheads="1"/>
          </p:cNvSpPr>
          <p:nvPr/>
        </p:nvSpPr>
        <p:spPr bwMode="auto">
          <a:xfrm>
            <a:off x="465138" y="4319588"/>
            <a:ext cx="2335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Operator splitting:</a:t>
            </a:r>
          </a:p>
        </p:txBody>
      </p:sp>
      <p:sp>
        <p:nvSpPr>
          <p:cNvPr id="11275" name="文本框 6"/>
          <p:cNvSpPr txBox="1">
            <a:spLocks noChangeArrowheads="1"/>
          </p:cNvSpPr>
          <p:nvPr/>
        </p:nvSpPr>
        <p:spPr bwMode="auto">
          <a:xfrm>
            <a:off x="179512" y="5085184"/>
            <a:ext cx="88279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finite volume method is adopted for the diffusion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operator</a:t>
            </a:r>
            <a:endParaRPr lang="en-US" altLang="zh-CN" sz="2000" dirty="0">
              <a:solidFill>
                <a:srgbClr val="00808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GALPROP and DRAGON only apply to cases of smooth varying of </a:t>
            </a:r>
            <a:r>
              <a:rPr lang="en-US" altLang="zh-CN" sz="2000" dirty="0" smtClean="0">
                <a:solidFill>
                  <a:srgbClr val="008080"/>
                </a:solidFill>
              </a:rPr>
              <a:t>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200" b="1" dirty="0" smtClean="0">
                <a:solidFill>
                  <a:srgbClr val="008080"/>
                </a:solidFill>
              </a:rPr>
              <a:t>We may expect the scenario be between the </a:t>
            </a:r>
            <a:r>
              <a:rPr lang="en-US" altLang="zh-CN" sz="2200" b="1" smtClean="0">
                <a:solidFill>
                  <a:srgbClr val="008080"/>
                </a:solidFill>
              </a:rPr>
              <a:t>normal case (~1) </a:t>
            </a:r>
            <a:r>
              <a:rPr lang="en-US" altLang="zh-CN" sz="2200" b="1" dirty="0" smtClean="0">
                <a:solidFill>
                  <a:srgbClr val="008080"/>
                </a:solidFill>
              </a:rPr>
              <a:t>and </a:t>
            </a:r>
            <a:r>
              <a:rPr lang="en-US" altLang="zh-CN" sz="2200" b="1" smtClean="0">
                <a:solidFill>
                  <a:srgbClr val="008080"/>
                </a:solidFill>
              </a:rPr>
              <a:t>HAWC case (&lt;1%)</a:t>
            </a:r>
            <a:endParaRPr lang="en-US" altLang="zh-CN" sz="2200" b="1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7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7488832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  <a:sym typeface="宋体" pitchFamily="2" charset="-122"/>
              </a:rPr>
              <a:t>Unexpected result of positron flux!</a:t>
            </a:r>
            <a:endParaRPr lang="zh-CN" altLang="en-US" dirty="0" smtClean="0"/>
          </a:p>
        </p:txBody>
      </p:sp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4572000" cy="326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508125"/>
            <a:ext cx="4594189" cy="321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755576" y="1173163"/>
            <a:ext cx="3924374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8080"/>
                </a:solidFill>
              </a:rPr>
              <a:t>Spatial distribution of </a:t>
            </a:r>
            <a:r>
              <a:rPr lang="en-US" altLang="zh-CN" sz="2000" dirty="0" smtClean="0">
                <a:solidFill>
                  <a:srgbClr val="008080"/>
                </a:solidFill>
              </a:rPr>
              <a:t>e-</a:t>
            </a:r>
            <a:r>
              <a:rPr lang="en-US" altLang="zh-CN" sz="2000" dirty="0">
                <a:solidFill>
                  <a:srgbClr val="008080"/>
                </a:solidFill>
              </a:rPr>
              <a:t>/e+</a:t>
            </a:r>
          </a:p>
        </p:txBody>
      </p:sp>
      <p:sp>
        <p:nvSpPr>
          <p:cNvPr id="12294" name="文本框 2"/>
          <p:cNvSpPr txBox="1">
            <a:spLocks noChangeArrowheads="1"/>
          </p:cNvSpPr>
          <p:nvPr/>
        </p:nvSpPr>
        <p:spPr bwMode="auto">
          <a:xfrm>
            <a:off x="5327650" y="1173163"/>
            <a:ext cx="35020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Spectrum at the earth</a:t>
            </a:r>
          </a:p>
        </p:txBody>
      </p:sp>
      <p:sp>
        <p:nvSpPr>
          <p:cNvPr id="12295" name="文本框 6"/>
          <p:cNvSpPr txBox="1">
            <a:spLocks noChangeArrowheads="1"/>
          </p:cNvSpPr>
          <p:nvPr/>
        </p:nvSpPr>
        <p:spPr bwMode="auto">
          <a:xfrm>
            <a:off x="469900" y="4797425"/>
            <a:ext cx="4608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K. Fang, X. Bi, P. Yin, Q. Yuan </a:t>
            </a:r>
            <a:r>
              <a:rPr lang="en-US" altLang="zh-CN" dirty="0" smtClean="0">
                <a:solidFill>
                  <a:srgbClr val="008080"/>
                </a:solidFill>
              </a:rPr>
              <a:t>APJ2018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12296" name="文本框 7"/>
          <p:cNvSpPr txBox="1">
            <a:spLocks noChangeArrowheads="1"/>
          </p:cNvSpPr>
          <p:nvPr/>
        </p:nvSpPr>
        <p:spPr bwMode="auto">
          <a:xfrm>
            <a:off x="474717" y="5165725"/>
            <a:ext cx="8208963" cy="17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8080"/>
                </a:solidFill>
              </a:rPr>
              <a:t>Black line: fast diffusion with normal speed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8080"/>
                </a:solidFill>
              </a:rPr>
              <a:t>Red line: slow diffusion given by HAWC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dirty="0">
                <a:solidFill>
                  <a:srgbClr val="008080"/>
                </a:solidFill>
              </a:rPr>
              <a:t>Other lines: two-zone diffusion with </a:t>
            </a:r>
            <a:r>
              <a:rPr lang="en-US" altLang="zh-CN" dirty="0" smtClean="0">
                <a:solidFill>
                  <a:srgbClr val="008080"/>
                </a:solidFill>
              </a:rPr>
              <a:t>r</a:t>
            </a:r>
            <a:r>
              <a:rPr lang="en-US" altLang="zh-CN" baseline="-25000" dirty="0" smtClean="0">
                <a:solidFill>
                  <a:srgbClr val="008080"/>
                </a:solidFill>
              </a:rPr>
              <a:t>*</a:t>
            </a:r>
            <a:r>
              <a:rPr lang="en-US" altLang="zh-CN" dirty="0" smtClean="0">
                <a:solidFill>
                  <a:srgbClr val="008080"/>
                </a:solidFill>
              </a:rPr>
              <a:t>=40 </a:t>
            </a:r>
            <a:r>
              <a:rPr lang="en-US" altLang="zh-CN" dirty="0">
                <a:solidFill>
                  <a:srgbClr val="008080"/>
                </a:solidFill>
              </a:rPr>
              <a:t>pc, 70 pc, 100 </a:t>
            </a:r>
            <a:r>
              <a:rPr lang="en-US" altLang="zh-CN" dirty="0" smtClean="0">
                <a:solidFill>
                  <a:srgbClr val="008080"/>
                </a:solidFill>
              </a:rPr>
              <a:t>pc; the CR are confined in the slow diffusion region for a long time.</a:t>
            </a:r>
            <a:endParaRPr lang="en-US" altLang="zh-CN" dirty="0">
              <a:solidFill>
                <a:srgbClr val="00808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853625" y="2622087"/>
            <a:ext cx="0" cy="16561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74156" y="2780928"/>
            <a:ext cx="78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Earth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84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776864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err="1" smtClean="0">
                <a:solidFill>
                  <a:srgbClr val="008080"/>
                </a:solidFill>
                <a:sym typeface="宋体" pitchFamily="2" charset="-122"/>
              </a:rPr>
              <a:t>Geminga</a:t>
            </a:r>
            <a:r>
              <a:rPr lang="en-US" altLang="zh-CN" sz="3600" b="1" dirty="0" smtClean="0">
                <a:solidFill>
                  <a:srgbClr val="008080"/>
                </a:solidFill>
                <a:sym typeface="宋体" pitchFamily="2" charset="-122"/>
              </a:rPr>
              <a:t> (considering the HAWC new observation) solves the positron excess</a:t>
            </a:r>
            <a:endParaRPr lang="zh-CN" altLang="en-US" sz="3600" dirty="0" smtClean="0"/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2" y="1651000"/>
            <a:ext cx="5218018" cy="372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301625" y="1190625"/>
            <a:ext cx="4248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8080"/>
                </a:solidFill>
              </a:rPr>
              <a:t>Compare with AMS-02 e+</a:t>
            </a:r>
          </a:p>
        </p:txBody>
      </p:sp>
      <p:sp>
        <p:nvSpPr>
          <p:cNvPr id="13317" name="文本框 4"/>
          <p:cNvSpPr txBox="1">
            <a:spLocks noChangeArrowheads="1"/>
          </p:cNvSpPr>
          <p:nvPr/>
        </p:nvSpPr>
        <p:spPr bwMode="auto">
          <a:xfrm>
            <a:off x="5436096" y="1516063"/>
            <a:ext cx="3509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8080"/>
                </a:solidFill>
              </a:rPr>
              <a:t>Fang</a:t>
            </a:r>
            <a:r>
              <a:rPr lang="en-US" altLang="zh-CN" dirty="0">
                <a:solidFill>
                  <a:srgbClr val="008080"/>
                </a:solidFill>
              </a:rPr>
              <a:t>, </a:t>
            </a:r>
            <a:r>
              <a:rPr lang="en-US" altLang="zh-CN" dirty="0" smtClean="0">
                <a:solidFill>
                  <a:srgbClr val="008080"/>
                </a:solidFill>
              </a:rPr>
              <a:t>BI, Yin</a:t>
            </a:r>
            <a:r>
              <a:rPr lang="en-US" altLang="zh-CN" dirty="0">
                <a:solidFill>
                  <a:srgbClr val="008080"/>
                </a:solidFill>
              </a:rPr>
              <a:t>, </a:t>
            </a:r>
            <a:r>
              <a:rPr lang="en-US" altLang="zh-CN" dirty="0" smtClean="0">
                <a:solidFill>
                  <a:srgbClr val="008080"/>
                </a:solidFill>
              </a:rPr>
              <a:t>Yuan APJ2018</a:t>
            </a:r>
            <a:endParaRPr lang="zh-CN" altLang="en-US" dirty="0">
              <a:solidFill>
                <a:srgbClr val="008080"/>
              </a:solidFill>
            </a:endParaRPr>
          </a:p>
        </p:txBody>
      </p:sp>
      <p:pic>
        <p:nvPicPr>
          <p:cNvPr id="1331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884363"/>
            <a:ext cx="35528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3"/>
          <p:cNvSpPr txBox="1">
            <a:spLocks noChangeArrowheads="1"/>
          </p:cNvSpPr>
          <p:nvPr/>
        </p:nvSpPr>
        <p:spPr bwMode="auto">
          <a:xfrm>
            <a:off x="451911" y="5373216"/>
            <a:ext cx="839070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best-fit </a:t>
            </a:r>
            <a:r>
              <a:rPr lang="en-US" altLang="zh-CN" sz="2000" dirty="0" err="1">
                <a:solidFill>
                  <a:srgbClr val="008080"/>
                </a:solidFill>
              </a:rPr>
              <a:t>r_star</a:t>
            </a:r>
            <a:r>
              <a:rPr lang="en-US" altLang="zh-CN" sz="2000" dirty="0">
                <a:solidFill>
                  <a:srgbClr val="008080"/>
                </a:solidFill>
              </a:rPr>
              <a:t> is 50 pc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8080"/>
                </a:solidFill>
              </a:rPr>
              <a:t>The conversion </a:t>
            </a:r>
            <a:r>
              <a:rPr lang="en-US" altLang="zh-CN" sz="2000" dirty="0" smtClean="0">
                <a:solidFill>
                  <a:srgbClr val="008080"/>
                </a:solidFill>
              </a:rPr>
              <a:t>efficiency of </a:t>
            </a:r>
            <a:r>
              <a:rPr lang="en-US" altLang="zh-CN" sz="2000" dirty="0" err="1" smtClean="0">
                <a:solidFill>
                  <a:srgbClr val="008080"/>
                </a:solidFill>
              </a:rPr>
              <a:t>Geminga</a:t>
            </a:r>
            <a:r>
              <a:rPr lang="en-US" altLang="zh-CN" sz="2000" dirty="0" smtClean="0">
                <a:solidFill>
                  <a:srgbClr val="008080"/>
                </a:solidFill>
              </a:rPr>
              <a:t> is ~50-70%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 smtClean="0">
                <a:solidFill>
                  <a:srgbClr val="008080"/>
                </a:solidFill>
              </a:rPr>
              <a:t>many papers studied in the two-zone model</a:t>
            </a:r>
            <a:endParaRPr lang="en-US" altLang="zh-CN" sz="2000" dirty="0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447746" y="3666510"/>
            <a:ext cx="720080" cy="33855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 </a:t>
            </a:r>
            <a:r>
              <a:rPr lang="el-GR" altLang="zh-CN" sz="1600" dirty="0" smtClean="0"/>
              <a:t>γ</a:t>
            </a:r>
            <a:r>
              <a:rPr lang="en-US" altLang="zh-CN" sz="1600" dirty="0" smtClean="0"/>
              <a:t>=2.2</a:t>
            </a:r>
            <a:endParaRPr lang="zh-CN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11321" y="4381666"/>
            <a:ext cx="2320094" cy="2585323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Profumo</a:t>
            </a:r>
            <a:r>
              <a:rPr lang="en-US" altLang="zh-CN" dirty="0" smtClean="0"/>
              <a:t> et al.</a:t>
            </a:r>
          </a:p>
          <a:p>
            <a:r>
              <a:rPr lang="en-US" altLang="zh-CN" dirty="0" err="1" smtClean="0"/>
              <a:t>Evola</a:t>
            </a:r>
            <a:r>
              <a:rPr lang="en-US" altLang="zh-CN" dirty="0" smtClean="0"/>
              <a:t> et al.</a:t>
            </a:r>
            <a:endParaRPr lang="en-US" altLang="zh-CN" dirty="0"/>
          </a:p>
          <a:p>
            <a:r>
              <a:rPr lang="en-US" altLang="zh-CN" dirty="0" smtClean="0"/>
              <a:t>Tang et al.</a:t>
            </a:r>
          </a:p>
          <a:p>
            <a:r>
              <a:rPr lang="en-US" altLang="zh-CN" dirty="0" err="1" smtClean="0"/>
              <a:t>Johnnaesson</a:t>
            </a:r>
            <a:r>
              <a:rPr lang="en-US" altLang="zh-CN" dirty="0" smtClean="0"/>
              <a:t> et al. </a:t>
            </a:r>
          </a:p>
          <a:p>
            <a:r>
              <a:rPr lang="en-US" altLang="zh-CN" dirty="0" err="1" smtClean="0"/>
              <a:t>Fleischhack</a:t>
            </a:r>
            <a:r>
              <a:rPr lang="en-US" altLang="zh-CN" dirty="0" smtClean="0"/>
              <a:t> et al.</a:t>
            </a:r>
          </a:p>
          <a:p>
            <a:r>
              <a:rPr lang="en-US" altLang="zh-CN" dirty="0" smtClean="0"/>
              <a:t>Liu et al. </a:t>
            </a:r>
          </a:p>
          <a:p>
            <a:r>
              <a:rPr lang="en-US" altLang="zh-CN" dirty="0" err="1" smtClean="0"/>
              <a:t>Bao</a:t>
            </a:r>
            <a:r>
              <a:rPr lang="en-US" altLang="zh-CN" dirty="0" smtClean="0"/>
              <a:t> et al. </a:t>
            </a:r>
          </a:p>
          <a:p>
            <a:r>
              <a:rPr lang="en-US" altLang="zh-CN" dirty="0" err="1" smtClean="0"/>
              <a:t>Blasi</a:t>
            </a:r>
            <a:endParaRPr lang="en-US" altLang="zh-CN" dirty="0" smtClean="0"/>
          </a:p>
          <a:p>
            <a:r>
              <a:rPr lang="en-US" altLang="zh-CN" dirty="0" smtClean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40854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Mechanism to generate the slow diffusion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diffusion coefficient is determined by the plasma turbulence                                 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where </a:t>
            </a:r>
          </a:p>
          <a:p>
            <a:r>
              <a:rPr lang="en-US" altLang="zh-CN" dirty="0" smtClean="0"/>
              <a:t>We proposed that the explosion of SN and following SNR will form a turbulent region within the SNR by shock waves, where the diffusion is highly suppressed.</a:t>
            </a:r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10" y="1708691"/>
            <a:ext cx="2520280" cy="6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24" y="2375111"/>
            <a:ext cx="2664296" cy="3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00" y="4363604"/>
            <a:ext cx="2684187" cy="249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301208"/>
            <a:ext cx="3744416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Fang, BI, Yin, MNRAS488(2019) 4074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32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Mechanism to generate the slow diffusion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CN" dirty="0" smtClean="0"/>
              <a:t>We calculate the evolution of the wave spectrum W with time and the diffusion coefficient today </a:t>
            </a:r>
          </a:p>
          <a:p>
            <a:r>
              <a:rPr lang="en-US" altLang="zh-CN" dirty="0" smtClean="0"/>
              <a:t>In some parameters the diffusion coefficient is consistent with HAWC value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5517232"/>
            <a:ext cx="2016224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Fang, BI, Yin, MNRAS488(2019) 4074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66" y="3999234"/>
            <a:ext cx="6804248" cy="24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3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TeV</a:t>
            </a:r>
            <a:r>
              <a:rPr lang="en-US" altLang="zh-CN" dirty="0" smtClean="0"/>
              <a:t> gamma ray halos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According the mechanism proposed above the slow diffusion of a PWN within a SNR should be a universal scenario.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We should expect to observe all the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gamma ray halos corresponding to each pulsar if the detector is sensitive enough.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9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9" y="1268760"/>
            <a:ext cx="8229600" cy="250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79"/>
            <a:ext cx="8009334" cy="25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372021"/>
            <a:ext cx="881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Slow diffusion is universal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altLang="zh-CN" dirty="0" smtClean="0"/>
              <a:t>A large group of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sources are analyzed and the diffusion coefficients are derived. </a:t>
            </a:r>
          </a:p>
          <a:p>
            <a:r>
              <a:rPr lang="en-US" altLang="zh-CN" dirty="0" smtClean="0"/>
              <a:t>All the D are much smaller than ISM value.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24" y="3287448"/>
            <a:ext cx="4915681" cy="35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95" y="3015872"/>
            <a:ext cx="3528392" cy="378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9880" y="283120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 Mauro et al</a:t>
            </a:r>
            <a:r>
              <a:rPr lang="en-US" altLang="zh-CN" smtClean="0"/>
              <a:t>., 1908.03216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67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Non-uniform propagation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Considering that 1-3 SNs are generated each 100 years with a lifetime ~10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 years, there are about ~10</a:t>
            </a:r>
            <a:r>
              <a:rPr lang="en-US" altLang="zh-CN" baseline="30000" dirty="0" smtClean="0"/>
              <a:t>4</a:t>
            </a:r>
            <a:r>
              <a:rPr lang="en-US" altLang="zh-CN" dirty="0" smtClean="0"/>
              <a:t> such slow diffusion regions (r*~50pc), which take significant fraction at the Galactic disk. Therefore we expect the disk diffusion on average is slower than that outside of the disk. We call it a non-uniform CR propagation in the Galaxy.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Such a picture is different from</a:t>
            </a:r>
          </a:p>
          <a:p>
            <a:pPr marL="0" indent="0">
              <a:buNone/>
            </a:pPr>
            <a:r>
              <a:rPr lang="en-US" altLang="zh-CN" dirty="0"/>
              <a:t>t</a:t>
            </a:r>
            <a:r>
              <a:rPr lang="en-US" altLang="zh-CN" dirty="0" smtClean="0"/>
              <a:t>he conventional one may lead to</a:t>
            </a:r>
          </a:p>
          <a:p>
            <a:pPr marL="0" indent="0">
              <a:buNone/>
            </a:pPr>
            <a:r>
              <a:rPr lang="en-US" altLang="zh-CN" dirty="0" smtClean="0"/>
              <a:t>different </a:t>
            </a:r>
            <a:r>
              <a:rPr lang="en-US" altLang="zh-CN" dirty="0" err="1" smtClean="0"/>
              <a:t>bkg</a:t>
            </a:r>
            <a:r>
              <a:rPr lang="en-US" altLang="zh-CN" dirty="0" smtClean="0"/>
              <a:t> and dark matter signal.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09" y="4405671"/>
            <a:ext cx="3615191" cy="24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3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Cosmic positron excess and recent progresses</a:t>
            </a:r>
          </a:p>
          <a:p>
            <a:endParaRPr lang="en-US" altLang="zh-CN" dirty="0"/>
          </a:p>
          <a:p>
            <a:r>
              <a:rPr lang="en-US" altLang="zh-CN" dirty="0" smtClean="0"/>
              <a:t>Slow diffusion around pulsars and non-uniform propagation</a:t>
            </a:r>
          </a:p>
          <a:p>
            <a:endParaRPr lang="en-US" altLang="zh-CN" dirty="0"/>
          </a:p>
          <a:p>
            <a:r>
              <a:rPr lang="en-US" altLang="zh-CN" dirty="0" smtClean="0"/>
              <a:t>Some preliminary results</a:t>
            </a:r>
          </a:p>
          <a:p>
            <a:endParaRPr lang="en-US" altLang="zh-CN" dirty="0"/>
          </a:p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6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3884" y="269776"/>
            <a:ext cx="8476587" cy="638944"/>
          </a:xfrm>
        </p:spPr>
        <p:txBody>
          <a:bodyPr>
            <a:noAutofit/>
          </a:bodyPr>
          <a:lstStyle/>
          <a:p>
            <a:r>
              <a:rPr lang="en-US" altLang="zh-CN" sz="3000" dirty="0" smtClean="0"/>
              <a:t>Preliminary results for the </a:t>
            </a:r>
            <a:r>
              <a:rPr lang="en-US" altLang="zh-CN" sz="3000" dirty="0" err="1" smtClean="0"/>
              <a:t>nonuniform</a:t>
            </a:r>
            <a:r>
              <a:rPr lang="en-US" altLang="zh-CN" sz="3000" dirty="0" smtClean="0"/>
              <a:t> propagation</a:t>
            </a:r>
            <a:endParaRPr lang="zh-CN" alt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altLang="zh-CN" sz="2800" dirty="0" smtClean="0"/>
              <a:t>Need some special treatment of diff operators now. program is ready now.</a:t>
            </a:r>
          </a:p>
          <a:p>
            <a:r>
              <a:rPr lang="en-US" altLang="zh-CN" sz="2800" dirty="0" smtClean="0"/>
              <a:t>Spectrum hardening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1"/>
            <a:ext cx="3872664" cy="280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4644008" cy="23594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09120"/>
            <a:ext cx="4499992" cy="2286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0232" y="14127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proton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3885" y="4610101"/>
            <a:ext cx="55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B/C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95636" y="565519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antiproton</a:t>
            </a:r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3817"/>
            <a:ext cx="3072131" cy="2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504" y="5839860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antiproton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41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High energy gamma rays from electron/positrons accelerated by pulsars are recently observed. The data, however, shows an unexpected slow diffusion region around the pulsar.</a:t>
            </a:r>
          </a:p>
          <a:p>
            <a:r>
              <a:rPr lang="en-US" altLang="zh-CN" dirty="0" smtClean="0"/>
              <a:t>Pulsars are still the likeliest source of the anomalous positrons in PAMELA and </a:t>
            </a:r>
            <a:r>
              <a:rPr lang="en-US" altLang="zh-CN" dirty="0" smtClean="0"/>
              <a:t>AMS-02 data.</a:t>
            </a:r>
            <a:endParaRPr lang="en-US" altLang="zh-CN" dirty="0" smtClean="0"/>
          </a:p>
          <a:p>
            <a:r>
              <a:rPr lang="en-US" altLang="zh-CN" dirty="0" smtClean="0"/>
              <a:t>It is very likely that the slow diffusion region is universal to each pulsars and form a slow diffusion disk.</a:t>
            </a:r>
          </a:p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nonuniform</a:t>
            </a:r>
            <a:r>
              <a:rPr lang="en-US" altLang="zh-CN" dirty="0" smtClean="0"/>
              <a:t> diffusion may change both the background and dark matter signal, which are still under studying.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6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 noChangeArrowheads="1"/>
          </p:cNvSpPr>
          <p:nvPr/>
        </p:nvSpPr>
        <p:spPr bwMode="auto">
          <a:xfrm>
            <a:off x="457200" y="274638"/>
            <a:ext cx="82296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tx2"/>
                </a:solidFill>
              </a:rPr>
              <a:t>A possible mechanism</a:t>
            </a:r>
            <a:endParaRPr lang="zh-CN" altLang="en-US" sz="3200" dirty="0">
              <a:solidFill>
                <a:schemeClr val="tx2"/>
              </a:solidFill>
            </a:endParaRPr>
          </a:p>
        </p:txBody>
      </p:sp>
      <p:sp>
        <p:nvSpPr>
          <p:cNvPr id="11268" name="文本框 2"/>
          <p:cNvSpPr txBox="1">
            <a:spLocks noChangeArrowheads="1"/>
          </p:cNvSpPr>
          <p:nvPr/>
        </p:nvSpPr>
        <p:spPr bwMode="auto">
          <a:xfrm>
            <a:off x="525463" y="1089025"/>
            <a:ext cx="7629525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Just a guess: The slow diffusion may be an effect left by its prior SNR</a:t>
            </a:r>
          </a:p>
        </p:txBody>
      </p:sp>
      <p:sp>
        <p:nvSpPr>
          <p:cNvPr id="11269" name="文本框 4"/>
          <p:cNvSpPr txBox="1">
            <a:spLocks noChangeArrowheads="1"/>
          </p:cNvSpPr>
          <p:nvPr/>
        </p:nvSpPr>
        <p:spPr bwMode="auto">
          <a:xfrm>
            <a:off x="4118308" y="2060848"/>
            <a:ext cx="49685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fast motion of the pulsar has been ignored.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err="1" smtClean="0"/>
              <a:t>Geminga</a:t>
            </a:r>
            <a:r>
              <a:rPr lang="zh-CN" altLang="en-US" dirty="0" smtClean="0"/>
              <a:t> </a:t>
            </a:r>
            <a:r>
              <a:rPr lang="en-US" altLang="zh-CN" dirty="0" smtClean="0"/>
              <a:t>has travelled ~70pc away from its original position.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According to a SNR evolution model SNR can expand to 90pc or larger after 340 </a:t>
            </a:r>
            <a:r>
              <a:rPr lang="en-US" altLang="zh-CN" dirty="0" err="1" smtClean="0"/>
              <a:t>kyr</a:t>
            </a:r>
            <a:r>
              <a:rPr lang="en-US" altLang="zh-CN" dirty="0" smtClean="0"/>
              <a:t> evolution if ISM density is low, in such case the pulsar is still within the SNR as shown;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dirty="0" smtClean="0"/>
              <a:t>The </a:t>
            </a:r>
            <a:r>
              <a:rPr lang="en-US" altLang="zh-CN" dirty="0"/>
              <a:t>medium in the downstream of the shock may have strong turbulence and have a very small diffusion </a:t>
            </a:r>
            <a:r>
              <a:rPr lang="en-US" altLang="zh-CN" dirty="0" smtClean="0"/>
              <a:t>coefficient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535"/>
            <a:ext cx="3939530" cy="35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7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52839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1209"/>
            <a:ext cx="6408712" cy="34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Review talk at ICRC2019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90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9654"/>
            <a:ext cx="7657505" cy="516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09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5141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Positron excess and extra e+ sources</a:t>
            </a:r>
            <a:endParaRPr lang="zh-CN" altLang="en-US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5"/>
          <a:stretch>
            <a:fillRect/>
          </a:stretch>
        </p:blipFill>
        <p:spPr bwMode="auto">
          <a:xfrm>
            <a:off x="395288" y="981074"/>
            <a:ext cx="4608760" cy="35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4"/>
          <p:cNvSpPr txBox="1">
            <a:spLocks noChangeArrowheads="1"/>
          </p:cNvSpPr>
          <p:nvPr/>
        </p:nvSpPr>
        <p:spPr bwMode="auto">
          <a:xfrm>
            <a:off x="5508104" y="1700808"/>
            <a:ext cx="350698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80"/>
                </a:solidFill>
              </a:rPr>
              <a:t>Positron excess </a:t>
            </a:r>
            <a:r>
              <a:rPr lang="en-US" altLang="zh-CN" sz="2400" dirty="0" smtClean="0">
                <a:solidFill>
                  <a:srgbClr val="008080"/>
                </a:solidFill>
              </a:rPr>
              <a:t>detected by PAMLEA is </a:t>
            </a:r>
            <a:r>
              <a:rPr lang="en-US" altLang="zh-CN" sz="2400" dirty="0">
                <a:solidFill>
                  <a:srgbClr val="008080"/>
                </a:solidFill>
              </a:rPr>
              <a:t>confirmed by </a:t>
            </a:r>
            <a:r>
              <a:rPr lang="en-US" altLang="zh-CN" sz="2400" dirty="0" smtClean="0">
                <a:solidFill>
                  <a:srgbClr val="008080"/>
                </a:solidFill>
              </a:rPr>
              <a:t>AMS-02 with higher precision. </a:t>
            </a:r>
            <a:endParaRPr lang="zh-CN" altLang="en-US" sz="2400" dirty="0">
              <a:solidFill>
                <a:srgbClr val="00808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0104" y="5013176"/>
            <a:ext cx="616828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rgbClr val="008080"/>
                </a:solidFill>
              </a:rPr>
              <a:t>Extra positron sources: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400" u="sng" dirty="0">
                <a:solidFill>
                  <a:srgbClr val="008080"/>
                </a:solidFill>
              </a:rPr>
              <a:t>Astrophysical </a:t>
            </a:r>
            <a:r>
              <a:rPr lang="en-US" altLang="zh-CN" sz="2400" u="sng" dirty="0" smtClean="0">
                <a:solidFill>
                  <a:srgbClr val="008080"/>
                </a:solidFill>
              </a:rPr>
              <a:t>sources – pulsars</a:t>
            </a:r>
            <a:r>
              <a:rPr lang="en-US" altLang="zh-CN" sz="2400" dirty="0" smtClean="0">
                <a:solidFill>
                  <a:srgbClr val="008080"/>
                </a:solidFill>
              </a:rPr>
              <a:t>           </a:t>
            </a:r>
            <a:r>
              <a:rPr lang="zh-CN" altLang="en-US" sz="2400" dirty="0">
                <a:solidFill>
                  <a:srgbClr val="008080"/>
                </a:solidFill>
              </a:rPr>
              <a:t> </a:t>
            </a:r>
            <a:r>
              <a:rPr lang="en-US" altLang="zh-CN" sz="2400" dirty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>
                <a:solidFill>
                  <a:srgbClr val="008080"/>
                </a:solidFill>
              </a:rPr>
              <a:t>-</a:t>
            </a:r>
            <a:r>
              <a:rPr lang="en-US" altLang="zh-CN" sz="2400" dirty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>
                <a:solidFill>
                  <a:srgbClr val="008080"/>
                </a:solidFill>
              </a:rPr>
              <a:t>+</a:t>
            </a:r>
            <a:endParaRPr lang="en-US" altLang="zh-CN" sz="2400" u="sng" dirty="0">
              <a:solidFill>
                <a:srgbClr val="00808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sz="2400" u="sng" dirty="0">
                <a:solidFill>
                  <a:srgbClr val="008080"/>
                </a:solidFill>
              </a:rPr>
              <a:t>Dark </a:t>
            </a:r>
            <a:r>
              <a:rPr lang="en-US" altLang="zh-CN" sz="2400" u="sng" dirty="0" smtClean="0">
                <a:solidFill>
                  <a:srgbClr val="008080"/>
                </a:solidFill>
              </a:rPr>
              <a:t>matter</a:t>
            </a:r>
            <a:r>
              <a:rPr lang="en-US" altLang="zh-CN" sz="2400" dirty="0" smtClean="0">
                <a:solidFill>
                  <a:srgbClr val="008080"/>
                </a:solidFill>
              </a:rPr>
              <a:t>  </a:t>
            </a:r>
            <a:r>
              <a:rPr lang="el-GR" altLang="zh-CN" sz="2400" dirty="0">
                <a:solidFill>
                  <a:srgbClr val="008080"/>
                </a:solidFill>
              </a:rPr>
              <a:t>Χ </a:t>
            </a:r>
            <a:r>
              <a:rPr lang="el-GR" altLang="zh-CN" sz="2400" dirty="0" smtClean="0">
                <a:solidFill>
                  <a:srgbClr val="008080"/>
                </a:solidFill>
              </a:rPr>
              <a:t>Χ</a:t>
            </a:r>
            <a:r>
              <a:rPr lang="en-US" altLang="zh-CN" sz="2400" dirty="0" smtClean="0">
                <a:solidFill>
                  <a:srgbClr val="008080"/>
                </a:solidFill>
              </a:rPr>
              <a:t>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。。。</a:t>
            </a:r>
            <a:r>
              <a:rPr lang="zh-CN" altLang="en-US" sz="2400" dirty="0" smtClean="0">
                <a:solidFill>
                  <a:srgbClr val="008080"/>
                </a:solidFill>
              </a:rPr>
              <a:t>         </a:t>
            </a:r>
            <a:r>
              <a:rPr lang="en-US" altLang="zh-CN" sz="2400" dirty="0" smtClean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 smtClean="0">
                <a:solidFill>
                  <a:srgbClr val="008080"/>
                </a:solidFill>
              </a:rPr>
              <a:t>-</a:t>
            </a:r>
            <a:r>
              <a:rPr lang="en-US" altLang="zh-CN" sz="2400" dirty="0" smtClean="0">
                <a:solidFill>
                  <a:srgbClr val="008080"/>
                </a:solidFill>
              </a:rPr>
              <a:t>e</a:t>
            </a:r>
            <a:r>
              <a:rPr lang="en-US" altLang="zh-CN" sz="2400" baseline="30000" dirty="0" smtClean="0">
                <a:solidFill>
                  <a:srgbClr val="008080"/>
                </a:solidFill>
              </a:rPr>
              <a:t>+</a:t>
            </a:r>
            <a:endParaRPr lang="zh-CN" altLang="en-US" sz="2400" baseline="30000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>
            <a:off x="1187624" y="5589240"/>
            <a:ext cx="432048" cy="648072"/>
          </a:xfrm>
          <a:prstGeom prst="leftBrac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388352" y="6129300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796136" y="6167412"/>
            <a:ext cx="45720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6253336" y="5692568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4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90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             Constraints on the DM models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" y="3840162"/>
            <a:ext cx="91059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02125" y="4509120"/>
            <a:ext cx="20883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Excluded!?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9"/>
          <p:cNvSpPr txBox="1">
            <a:spLocks noChangeArrowheads="1"/>
          </p:cNvSpPr>
          <p:nvPr/>
        </p:nvSpPr>
        <p:spPr bwMode="auto">
          <a:xfrm>
            <a:off x="395288" y="5854700"/>
            <a:ext cx="7813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008080"/>
                </a:solidFill>
              </a:rPr>
              <a:t>DM needs very large annihilation cross, but severely constrained by Fermi and Planck observations.</a:t>
            </a:r>
            <a:endParaRPr lang="zh-CN" altLang="en-US" sz="2000">
              <a:solidFill>
                <a:srgbClr val="008080"/>
              </a:solidFill>
            </a:endParaRP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400050" y="5402263"/>
            <a:ext cx="4681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008080"/>
                </a:solidFill>
              </a:rPr>
              <a:t>Q. Xiang, X. Bi, S. Lin, P. Yin 2017</a:t>
            </a:r>
            <a:endParaRPr lang="zh-CN" altLang="en-US">
              <a:solidFill>
                <a:srgbClr val="008080"/>
              </a:solidFill>
            </a:endParaRP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9842"/>
            <a:ext cx="459571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946" y="787912"/>
            <a:ext cx="4675580" cy="305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5402263"/>
            <a:ext cx="1656184" cy="36933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Fermi PRD2014</a:t>
            </a:r>
            <a:endParaRPr lang="zh-CN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墨迹 11"/>
              <p14:cNvContentPartPr/>
              <p14:nvPr/>
            </p14:nvContentPartPr>
            <p14:xfrm>
              <a:off x="474828" y="201190"/>
              <a:ext cx="518760" cy="428040"/>
            </p14:xfrm>
          </p:contentPart>
        </mc:Choice>
        <mc:Fallback xmlns="">
          <p:pic>
            <p:nvPicPr>
              <p:cNvPr id="12" name="墨迹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868" y="197230"/>
                <a:ext cx="5299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墨迹 12"/>
              <p14:cNvContentPartPr/>
              <p14:nvPr/>
            </p14:nvContentPartPr>
            <p14:xfrm>
              <a:off x="507588" y="622390"/>
              <a:ext cx="505800" cy="390600"/>
            </p14:xfrm>
          </p:contentPart>
        </mc:Choice>
        <mc:Fallback xmlns="">
          <p:pic>
            <p:nvPicPr>
              <p:cNvPr id="13" name="墨迹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3628" y="614110"/>
                <a:ext cx="51804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墨迹 19"/>
              <p14:cNvContentPartPr/>
              <p14:nvPr/>
            </p14:nvContentPartPr>
            <p14:xfrm>
              <a:off x="3244668" y="2498710"/>
              <a:ext cx="678960" cy="155520"/>
            </p14:xfrm>
          </p:contentPart>
        </mc:Choice>
        <mc:Fallback xmlns="">
          <p:pic>
            <p:nvPicPr>
              <p:cNvPr id="20" name="墨迹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29548" y="2483590"/>
                <a:ext cx="704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墨迹 23"/>
              <p14:cNvContentPartPr/>
              <p14:nvPr/>
            </p14:nvContentPartPr>
            <p14:xfrm>
              <a:off x="389148" y="186430"/>
              <a:ext cx="1704600" cy="913320"/>
            </p14:xfrm>
          </p:contentPart>
        </mc:Choice>
        <mc:Fallback xmlns="">
          <p:pic>
            <p:nvPicPr>
              <p:cNvPr id="24" name="墨迹 2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108" y="178510"/>
                <a:ext cx="171900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墨迹 30"/>
              <p14:cNvContentPartPr/>
              <p14:nvPr/>
            </p14:nvContentPartPr>
            <p14:xfrm>
              <a:off x="4066548" y="2321590"/>
              <a:ext cx="360" cy="360"/>
            </p14:xfrm>
          </p:contentPart>
        </mc:Choice>
        <mc:Fallback xmlns="">
          <p:pic>
            <p:nvPicPr>
              <p:cNvPr id="31" name="墨迹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1428" y="2306470"/>
                <a:ext cx="30600" cy="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6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Can positrons come from nearby pulsars?</a:t>
            </a:r>
            <a:endParaRPr lang="zh-CN" alt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4" y="1052736"/>
            <a:ext cx="65943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04248" y="1340768"/>
            <a:ext cx="216024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Yin, Yu, Yuan, BI, PRD88(2013)023001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6822"/>
            <a:ext cx="3779911" cy="34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248472" cy="720080"/>
          </a:xfrm>
        </p:spPr>
        <p:txBody>
          <a:bodyPr>
            <a:noAutofit/>
          </a:bodyPr>
          <a:lstStyle/>
          <a:p>
            <a:r>
              <a:rPr lang="en-US" altLang="zh-CN" sz="3000" dirty="0" err="1" smtClean="0"/>
              <a:t>Geminga</a:t>
            </a:r>
            <a:r>
              <a:rPr lang="en-US" altLang="zh-CN" sz="3000" dirty="0" smtClean="0"/>
              <a:t> and </a:t>
            </a:r>
            <a:r>
              <a:rPr lang="en-US" altLang="zh-CN" sz="3000" dirty="0" err="1" smtClean="0"/>
              <a:t>Monogem</a:t>
            </a:r>
            <a:r>
              <a:rPr lang="en-US" altLang="zh-CN" sz="3000" dirty="0" smtClean="0"/>
              <a:t> are </a:t>
            </a:r>
            <a:r>
              <a:rPr lang="en-US" altLang="zh-CN" sz="3000" dirty="0" smtClean="0"/>
              <a:t>the </a:t>
            </a:r>
            <a:r>
              <a:rPr lang="en-US" altLang="zh-CN" sz="3000" dirty="0" smtClean="0"/>
              <a:t>most </a:t>
            </a:r>
            <a:r>
              <a:rPr lang="en-US" altLang="zh-CN" sz="3000" dirty="0" smtClean="0"/>
              <a:t>possible candidates</a:t>
            </a:r>
            <a:endParaRPr lang="zh-CN" alt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285344" y="2852936"/>
            <a:ext cx="4070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Pulsars can explain the positron excess, but requires a very high </a:t>
            </a:r>
            <a:r>
              <a:rPr lang="en-US" altLang="zh-CN" sz="2400" b="1" dirty="0" smtClean="0"/>
              <a:t>conversion </a:t>
            </a:r>
            <a:r>
              <a:rPr lang="en-US" altLang="zh-CN" sz="2400" b="1" dirty="0" smtClean="0"/>
              <a:t>efficiency, that is, </a:t>
            </a:r>
            <a:r>
              <a:rPr lang="en-US" altLang="zh-CN" sz="2400" b="1" dirty="0" smtClean="0"/>
              <a:t>we have to assume </a:t>
            </a:r>
            <a:r>
              <a:rPr lang="en-US" altLang="zh-CN" sz="2400" b="1" dirty="0" smtClean="0"/>
              <a:t>nearly 100% spin-down energy </a:t>
            </a:r>
            <a:r>
              <a:rPr lang="en-US" altLang="zh-CN" sz="2400" b="1" dirty="0" smtClean="0"/>
              <a:t>converted </a:t>
            </a:r>
            <a:r>
              <a:rPr lang="en-US" altLang="zh-CN" sz="2400" b="1" dirty="0" smtClean="0"/>
              <a:t>to e+-.  </a:t>
            </a:r>
            <a:endParaRPr lang="zh-CN" altLang="en-US" sz="2400" b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16" y="188640"/>
            <a:ext cx="442595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136904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rgbClr val="008080"/>
                </a:solidFill>
              </a:rPr>
              <a:t>New development --</a:t>
            </a:r>
            <a:r>
              <a:rPr lang="en-US" altLang="zh-CN" b="1" dirty="0" err="1" smtClean="0">
                <a:solidFill>
                  <a:srgbClr val="008080"/>
                </a:solidFill>
              </a:rPr>
              <a:t>TeV</a:t>
            </a:r>
            <a:r>
              <a:rPr lang="en-US" altLang="zh-CN" b="1" dirty="0" smtClean="0">
                <a:solidFill>
                  <a:srgbClr val="008080"/>
                </a:solidFill>
              </a:rPr>
              <a:t> gamma-ray halo of </a:t>
            </a:r>
            <a:r>
              <a:rPr lang="en-US" altLang="zh-CN" b="1" u="sng" dirty="0" err="1" smtClean="0">
                <a:solidFill>
                  <a:srgbClr val="008080"/>
                </a:solidFill>
              </a:rPr>
              <a:t>Geminga</a:t>
            </a:r>
            <a:r>
              <a:rPr lang="en-US" altLang="zh-CN" b="1" u="sng" dirty="0" smtClean="0">
                <a:solidFill>
                  <a:srgbClr val="008080"/>
                </a:solidFill>
              </a:rPr>
              <a:t>/</a:t>
            </a:r>
            <a:r>
              <a:rPr lang="en-US" altLang="zh-CN" b="1" u="sng" dirty="0" err="1" smtClean="0">
                <a:solidFill>
                  <a:srgbClr val="008080"/>
                </a:solidFill>
              </a:rPr>
              <a:t>Monogem</a:t>
            </a:r>
            <a:endParaRPr lang="zh-CN" altLang="en-US" u="sng" dirty="0" smtClean="0"/>
          </a:p>
        </p:txBody>
      </p:sp>
      <p:pic>
        <p:nvPicPr>
          <p:cNvPr id="8195" name="内容占位符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216025"/>
            <a:ext cx="2808287" cy="2903538"/>
          </a:xfrm>
        </p:spPr>
      </p:pic>
      <p:pic>
        <p:nvPicPr>
          <p:cNvPr id="8196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157746"/>
            <a:ext cx="3672407" cy="251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9563"/>
            <a:ext cx="413385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4"/>
          <p:cNvSpPr txBox="1">
            <a:spLocks noChangeArrowheads="1"/>
          </p:cNvSpPr>
          <p:nvPr/>
        </p:nvSpPr>
        <p:spPr bwMode="auto">
          <a:xfrm>
            <a:off x="4462463" y="3672615"/>
            <a:ext cx="4279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A.U. </a:t>
            </a:r>
            <a:r>
              <a:rPr lang="en-US" altLang="zh-CN" dirty="0" err="1">
                <a:solidFill>
                  <a:srgbClr val="008080"/>
                </a:solidFill>
              </a:rPr>
              <a:t>Abeysekara</a:t>
            </a:r>
            <a:r>
              <a:rPr lang="en-US" altLang="zh-CN" dirty="0">
                <a:solidFill>
                  <a:srgbClr val="008080"/>
                </a:solidFill>
              </a:rPr>
              <a:t> et al. </a:t>
            </a:r>
            <a:r>
              <a:rPr lang="en-US" altLang="zh-CN" dirty="0" smtClean="0">
                <a:solidFill>
                  <a:srgbClr val="008080"/>
                </a:solidFill>
              </a:rPr>
              <a:t>HAWC collaboration, </a:t>
            </a:r>
            <a:r>
              <a:rPr lang="en-US" altLang="zh-CN" dirty="0" smtClean="0">
                <a:solidFill>
                  <a:srgbClr val="FF0000"/>
                </a:solidFill>
              </a:rPr>
              <a:t>Science 2017</a:t>
            </a:r>
            <a:r>
              <a:rPr lang="en-US" altLang="zh-CN" dirty="0" smtClean="0">
                <a:solidFill>
                  <a:srgbClr val="008080"/>
                </a:solidFill>
              </a:rPr>
              <a:t> </a:t>
            </a:r>
            <a:endParaRPr lang="en-US" altLang="zh-CN" dirty="0">
              <a:solidFill>
                <a:srgbClr val="008080"/>
              </a:solidFill>
            </a:endParaRPr>
          </a:p>
        </p:txBody>
      </p:sp>
      <p:sp>
        <p:nvSpPr>
          <p:cNvPr id="8199" name="文本框 5"/>
          <p:cNvSpPr txBox="1">
            <a:spLocks noChangeArrowheads="1"/>
          </p:cNvSpPr>
          <p:nvPr/>
        </p:nvSpPr>
        <p:spPr bwMode="auto">
          <a:xfrm>
            <a:off x="4462462" y="4326775"/>
            <a:ext cx="45243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 smtClean="0">
                <a:solidFill>
                  <a:srgbClr val="008080"/>
                </a:solidFill>
              </a:rPr>
              <a:t>PWN accelerate high energy e+- !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 smtClean="0">
                <a:solidFill>
                  <a:srgbClr val="008080"/>
                </a:solidFill>
              </a:rPr>
              <a:t>The </a:t>
            </a:r>
            <a:r>
              <a:rPr lang="en-US" altLang="zh-CN" sz="2000" noProof="1">
                <a:solidFill>
                  <a:srgbClr val="008080"/>
                </a:solidFill>
              </a:rPr>
              <a:t>diffusion coefficient is hundreds times </a:t>
            </a:r>
            <a:r>
              <a:rPr lang="en-US" altLang="zh-CN" sz="2000" b="1" noProof="1" smtClean="0">
                <a:solidFill>
                  <a:srgbClr val="FF0000"/>
                </a:solidFill>
              </a:rPr>
              <a:t>smaller</a:t>
            </a:r>
            <a:r>
              <a:rPr lang="en-US" altLang="zh-CN" sz="2000" noProof="1" smtClean="0">
                <a:solidFill>
                  <a:srgbClr val="008080"/>
                </a:solidFill>
              </a:rPr>
              <a:t> </a:t>
            </a:r>
            <a:r>
              <a:rPr lang="en-US" altLang="zh-CN" sz="2000" noProof="1">
                <a:solidFill>
                  <a:srgbClr val="008080"/>
                </a:solidFill>
              </a:rPr>
              <a:t>than </a:t>
            </a:r>
            <a:r>
              <a:rPr lang="en-US" altLang="zh-CN" sz="2000" noProof="1" smtClean="0">
                <a:solidFill>
                  <a:srgbClr val="008080"/>
                </a:solidFill>
              </a:rPr>
              <a:t>the </a:t>
            </a:r>
            <a:r>
              <a:rPr lang="en-US" altLang="zh-CN" sz="2000" noProof="1" smtClean="0">
                <a:solidFill>
                  <a:srgbClr val="FF0000"/>
                </a:solidFill>
              </a:rPr>
              <a:t>conventional value</a:t>
            </a:r>
            <a:r>
              <a:rPr lang="en-US" altLang="zh-CN" sz="2000" noProof="1" smtClean="0">
                <a:solidFill>
                  <a:srgbClr val="008080"/>
                </a:solidFill>
              </a:rPr>
              <a:t> at the ISM derived </a:t>
            </a:r>
            <a:r>
              <a:rPr lang="en-US" altLang="zh-CN" sz="2000" noProof="1">
                <a:solidFill>
                  <a:srgbClr val="008080"/>
                </a:solidFill>
              </a:rPr>
              <a:t>by B/C </a:t>
            </a:r>
            <a:r>
              <a:rPr lang="en-US" altLang="zh-CN" sz="2000" noProof="1" smtClean="0">
                <a:solidFill>
                  <a:srgbClr val="008080"/>
                </a:solidFill>
              </a:rPr>
              <a:t>!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"/>
            </a:pPr>
            <a:r>
              <a:rPr lang="en-US" altLang="zh-CN" sz="2000" noProof="1" smtClean="0">
                <a:solidFill>
                  <a:srgbClr val="008080"/>
                </a:solidFill>
              </a:rPr>
              <a:t>In slow diffusion, the positron flux from the </a:t>
            </a:r>
            <a:r>
              <a:rPr lang="en-US" altLang="zh-CN" sz="2000" noProof="1">
                <a:solidFill>
                  <a:srgbClr val="008080"/>
                </a:solidFill>
              </a:rPr>
              <a:t>pulsar </a:t>
            </a:r>
            <a:r>
              <a:rPr lang="en-US" altLang="zh-CN" sz="2000" noProof="1" smtClean="0">
                <a:solidFill>
                  <a:srgbClr val="008080"/>
                </a:solidFill>
              </a:rPr>
              <a:t>is negligible to AMS-02 data! Need exotic sources!</a:t>
            </a:r>
            <a:endParaRPr lang="en-US" altLang="zh-CN" sz="2000" noProof="1">
              <a:solidFill>
                <a:srgbClr val="008080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9712" y="5373216"/>
            <a:ext cx="2088356" cy="523220"/>
          </a:xfrm>
          <a:prstGeom prst="rect">
            <a:avLst/>
          </a:prstGeom>
          <a:noFill/>
          <a:ln w="15875">
            <a:solidFill>
              <a:schemeClr val="accent2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Excluded!?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F35E-C540-4DC9-83EC-E3052819F7A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ea typeface="华文楷体" pitchFamily="2" charset="-122"/>
              </a:rPr>
              <a:t>Cosmic rays propagation in the MW</a:t>
            </a:r>
            <a:endParaRPr lang="zh-CN" altLang="en-US" b="1" dirty="0">
              <a:ea typeface="华文楷体" pitchFamily="2" charset="-122"/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1691680" y="5229200"/>
            <a:ext cx="1766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1400" b="1" i="1" dirty="0" smtClean="0">
                <a:solidFill>
                  <a:srgbClr val="006600"/>
                </a:solidFill>
              </a:rPr>
              <a:t>By Igor, Moskalenko</a:t>
            </a:r>
            <a:endParaRPr lang="en-US" altLang="zh-CN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475400" y="4725144"/>
            <a:ext cx="2304064" cy="61555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B/C to determine the diffusion coefficient </a:t>
            </a:r>
            <a:r>
              <a:rPr lang="en-US" altLang="zh-CN" b="1" i="1" u="sng" dirty="0" smtClean="0">
                <a:solidFill>
                  <a:srgbClr val="FF0000"/>
                </a:solidFill>
              </a:rPr>
              <a:t>D</a:t>
            </a:r>
            <a:endParaRPr lang="zh-CN" altLang="en-US" sz="1600" b="1" i="1" u="sng" dirty="0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6734911" y="5229200"/>
            <a:ext cx="0" cy="42333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6752" y="5682734"/>
            <a:ext cx="3427120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e+, </a:t>
            </a:r>
            <a:r>
              <a:rPr lang="en-US" altLang="zh-CN" dirty="0" err="1" smtClean="0"/>
              <a:t>pbar</a:t>
            </a:r>
            <a:r>
              <a:rPr lang="en-US" altLang="zh-CN" dirty="0" smtClean="0"/>
              <a:t>, diff </a:t>
            </a:r>
            <a:r>
              <a:rPr lang="el-GR" altLang="zh-CN" dirty="0" smtClean="0"/>
              <a:t>γ</a:t>
            </a:r>
            <a:r>
              <a:rPr lang="en-US" altLang="zh-CN" dirty="0" smtClean="0"/>
              <a:t> are predicted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" y="1124744"/>
            <a:ext cx="4980459" cy="372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箭头连接符 2"/>
          <p:cNvCxnSpPr/>
          <p:nvPr/>
        </p:nvCxnSpPr>
        <p:spPr>
          <a:xfrm>
            <a:off x="3347864" y="3645024"/>
            <a:ext cx="2016224" cy="108012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5652120" y="1268760"/>
            <a:ext cx="187220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727332" y="134019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Primaries:  p, He, C,N,O, Fe, e</a:t>
            </a:r>
            <a:endParaRPr lang="zh-CN" altLang="en-US" sz="1200" dirty="0"/>
          </a:p>
        </p:txBody>
      </p:sp>
      <p:sp>
        <p:nvSpPr>
          <p:cNvPr id="10" name="椭圆 9"/>
          <p:cNvSpPr/>
          <p:nvPr/>
        </p:nvSpPr>
        <p:spPr>
          <a:xfrm>
            <a:off x="6084168" y="2197135"/>
            <a:ext cx="864096" cy="792088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178326" y="2348880"/>
            <a:ext cx="8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Scatter, collide,  </a:t>
            </a:r>
            <a:endParaRPr lang="zh-CN" altLang="en-US" sz="1200" dirty="0"/>
          </a:p>
        </p:txBody>
      </p:sp>
      <p:cxnSp>
        <p:nvCxnSpPr>
          <p:cNvPr id="13" name="直接箭头连接符 12"/>
          <p:cNvCxnSpPr>
            <a:stCxn id="6" idx="3"/>
          </p:cNvCxnSpPr>
          <p:nvPr/>
        </p:nvCxnSpPr>
        <p:spPr>
          <a:xfrm>
            <a:off x="5926299" y="1637536"/>
            <a:ext cx="373893" cy="639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endCxn id="10" idx="0"/>
          </p:cNvCxnSpPr>
          <p:nvPr/>
        </p:nvCxnSpPr>
        <p:spPr>
          <a:xfrm>
            <a:off x="6516216" y="1772816"/>
            <a:ext cx="0" cy="424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endCxn id="10" idx="7"/>
          </p:cNvCxnSpPr>
          <p:nvPr/>
        </p:nvCxnSpPr>
        <p:spPr>
          <a:xfrm flipH="1">
            <a:off x="6821720" y="1637536"/>
            <a:ext cx="359555" cy="675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926299" y="2824649"/>
            <a:ext cx="252028" cy="460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519606" y="2965316"/>
            <a:ext cx="0" cy="319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890143" y="2840770"/>
            <a:ext cx="274145" cy="444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5573145" y="3284984"/>
            <a:ext cx="187220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508104" y="3356992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Seconderies</a:t>
            </a:r>
            <a:r>
              <a:rPr lang="zh-CN" altLang="en-US" sz="1200" dirty="0" smtClean="0"/>
              <a:t>：</a:t>
            </a:r>
            <a:r>
              <a:rPr lang="en-US" altLang="zh-CN" sz="1200" u="sng" dirty="0" smtClean="0"/>
              <a:t>Li/Be/B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pbar</a:t>
            </a:r>
            <a:r>
              <a:rPr lang="en-US" altLang="zh-CN" sz="1200" dirty="0" smtClean="0"/>
              <a:t>, e+</a:t>
            </a:r>
            <a:endParaRPr lang="zh-CN" altLang="en-US" sz="1200" dirty="0"/>
          </a:p>
        </p:txBody>
      </p:sp>
      <p:cxnSp>
        <p:nvCxnSpPr>
          <p:cNvPr id="27" name="直接箭头连接符 26"/>
          <p:cNvCxnSpPr>
            <a:stCxn id="25" idx="2"/>
          </p:cNvCxnSpPr>
          <p:nvPr/>
        </p:nvCxnSpPr>
        <p:spPr>
          <a:xfrm flipH="1">
            <a:off x="6052313" y="3633991"/>
            <a:ext cx="535911" cy="1091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7162805" y="3590196"/>
            <a:ext cx="364727" cy="41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54763" y="4005064"/>
            <a:ext cx="1017637" cy="30777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predictions</a:t>
            </a:r>
            <a:endParaRPr lang="zh-CN" altLang="en-US" sz="1400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987238" y="4323202"/>
            <a:ext cx="41146" cy="1329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9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05" y="2045131"/>
            <a:ext cx="3293147" cy="24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600" b="1" dirty="0" smtClean="0">
                <a:solidFill>
                  <a:srgbClr val="008080"/>
                </a:solidFill>
              </a:rPr>
              <a:t>But, the conventional propagation model has been very successful!</a:t>
            </a:r>
            <a:endParaRPr lang="zh-CN" altLang="en-US" sz="3600" dirty="0" smtClean="0"/>
          </a:p>
        </p:txBody>
      </p:sp>
      <p:sp>
        <p:nvSpPr>
          <p:cNvPr id="9223" name="文本框 8"/>
          <p:cNvSpPr txBox="1">
            <a:spLocks noChangeArrowheads="1"/>
          </p:cNvSpPr>
          <p:nvPr/>
        </p:nvSpPr>
        <p:spPr bwMode="auto">
          <a:xfrm>
            <a:off x="6549153" y="4725144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Trotta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>
                <a:solidFill>
                  <a:srgbClr val="008080"/>
                </a:solidFill>
              </a:rPr>
              <a:t>2011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9224" name="文本框 9"/>
          <p:cNvSpPr txBox="1">
            <a:spLocks noChangeArrowheads="1"/>
          </p:cNvSpPr>
          <p:nvPr/>
        </p:nvSpPr>
        <p:spPr bwMode="auto">
          <a:xfrm>
            <a:off x="1458913" y="1412875"/>
            <a:ext cx="741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008080"/>
                </a:solidFill>
              </a:rPr>
              <a:t>B/C                                    </a:t>
            </a:r>
            <a:r>
              <a:rPr lang="en-US" altLang="zh-CN" dirty="0" smtClean="0">
                <a:solidFill>
                  <a:srgbClr val="008080"/>
                </a:solidFill>
              </a:rPr>
              <a:t>anti-proton                     </a:t>
            </a:r>
            <a:r>
              <a:rPr lang="en-US" altLang="zh-CN" dirty="0">
                <a:solidFill>
                  <a:srgbClr val="008080"/>
                </a:solidFill>
              </a:rPr>
              <a:t>diffuse gamma-ray</a:t>
            </a:r>
            <a:endParaRPr lang="zh-CN" altLang="en-US" dirty="0">
              <a:solidFill>
                <a:srgbClr val="00808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5517"/>
            <a:ext cx="3049790" cy="233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61" y="2045131"/>
            <a:ext cx="3072131" cy="230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6319" y="4163219"/>
            <a:ext cx="16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8"/>
          <p:cNvSpPr txBox="1">
            <a:spLocks noChangeArrowheads="1"/>
          </p:cNvSpPr>
          <p:nvPr/>
        </p:nvSpPr>
        <p:spPr bwMode="auto">
          <a:xfrm>
            <a:off x="2699230" y="4725144"/>
            <a:ext cx="19471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 smtClean="0">
                <a:solidFill>
                  <a:srgbClr val="008080"/>
                </a:solidFill>
              </a:rPr>
              <a:t>Yuan </a:t>
            </a:r>
            <a:r>
              <a:rPr lang="en-US" altLang="zh-CN" i="1" dirty="0">
                <a:solidFill>
                  <a:srgbClr val="008080"/>
                </a:solidFill>
              </a:rPr>
              <a:t>et al. </a:t>
            </a:r>
            <a:r>
              <a:rPr lang="en-US" altLang="zh-CN" dirty="0" smtClean="0">
                <a:solidFill>
                  <a:srgbClr val="008080"/>
                </a:solidFill>
              </a:rPr>
              <a:t>2017</a:t>
            </a:r>
            <a:endParaRPr lang="zh-CN" altLang="en-US" dirty="0">
              <a:solidFill>
                <a:srgbClr val="00808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B5E94-9134-43E0-B9B7-22E07B2E667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469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1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15836</TotalTime>
  <Words>1129</Words>
  <Application>Microsoft Office PowerPoint</Application>
  <PresentationFormat>全屏显示(4:3)</PresentationFormat>
  <Paragraphs>156</Paragraphs>
  <Slides>24</Slides>
  <Notes>6</Notes>
  <HiddenSlides>4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Recent progresses on positron excess and cosmic rays propagation</vt:lpstr>
      <vt:lpstr>Outline </vt:lpstr>
      <vt:lpstr>Positron excess and extra e+ sources</vt:lpstr>
      <vt:lpstr>              Constraints on the DM models</vt:lpstr>
      <vt:lpstr>Can positrons come from nearby pulsars?</vt:lpstr>
      <vt:lpstr>Geminga and Monogem are the most possible candidates</vt:lpstr>
      <vt:lpstr>New development --TeV gamma-ray halo of Geminga/Monogem</vt:lpstr>
      <vt:lpstr>Cosmic rays propagation in the MW</vt:lpstr>
      <vt:lpstr>But, the conventional propagation model has been very successful!</vt:lpstr>
      <vt:lpstr>Two-zone diffusion for Geminga</vt:lpstr>
      <vt:lpstr>Two-zone diffusion for Geminga</vt:lpstr>
      <vt:lpstr>Unexpected result of positron flux!</vt:lpstr>
      <vt:lpstr>Geminga (considering the HAWC new observation) solves the positron excess</vt:lpstr>
      <vt:lpstr>Mechanism to generate the slow diffusion</vt:lpstr>
      <vt:lpstr>Mechanism to generate the slow diffusion</vt:lpstr>
      <vt:lpstr>TeV gamma ray halos</vt:lpstr>
      <vt:lpstr>PowerPoint 演示文稿</vt:lpstr>
      <vt:lpstr>Slow diffusion is universal</vt:lpstr>
      <vt:lpstr>Non-uniform propagation</vt:lpstr>
      <vt:lpstr>Preliminary results for the nonuniform propagation</vt:lpstr>
      <vt:lpstr>Summary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of monochromatic gamma from DM annihilation</dc:title>
  <dc:creator>bixj</dc:creator>
  <cp:lastModifiedBy>bixj</cp:lastModifiedBy>
  <cp:revision>316</cp:revision>
  <dcterms:created xsi:type="dcterms:W3CDTF">2017-10-06T02:17:37Z</dcterms:created>
  <dcterms:modified xsi:type="dcterms:W3CDTF">2019-10-13T14:01:07Z</dcterms:modified>
</cp:coreProperties>
</file>