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</p:sldMasterIdLst>
  <p:notesMasterIdLst>
    <p:notesMasterId r:id="rId89"/>
  </p:notesMasterIdLst>
  <p:handoutMasterIdLst>
    <p:handoutMasterId r:id="rId90"/>
  </p:handoutMasterIdLst>
  <p:sldIdLst>
    <p:sldId id="296" r:id="rId2"/>
    <p:sldId id="1204" r:id="rId3"/>
    <p:sldId id="1202" r:id="rId4"/>
    <p:sldId id="1149" r:id="rId5"/>
    <p:sldId id="1196" r:id="rId6"/>
    <p:sldId id="1096" r:id="rId7"/>
    <p:sldId id="697" r:id="rId8"/>
    <p:sldId id="787" r:id="rId9"/>
    <p:sldId id="1167" r:id="rId10"/>
    <p:sldId id="1190" r:id="rId11"/>
    <p:sldId id="1099" r:id="rId12"/>
    <p:sldId id="1197" r:id="rId13"/>
    <p:sldId id="1194" r:id="rId14"/>
    <p:sldId id="1100" r:id="rId15"/>
    <p:sldId id="831" r:id="rId16"/>
    <p:sldId id="288" r:id="rId17"/>
    <p:sldId id="1193" r:id="rId18"/>
    <p:sldId id="1211" r:id="rId19"/>
    <p:sldId id="278" r:id="rId20"/>
    <p:sldId id="1210" r:id="rId21"/>
    <p:sldId id="1208" r:id="rId22"/>
    <p:sldId id="1144" r:id="rId23"/>
    <p:sldId id="1137" r:id="rId24"/>
    <p:sldId id="275" r:id="rId25"/>
    <p:sldId id="277" r:id="rId26"/>
    <p:sldId id="1206" r:id="rId27"/>
    <p:sldId id="267" r:id="rId28"/>
    <p:sldId id="268" r:id="rId29"/>
    <p:sldId id="273" r:id="rId30"/>
    <p:sldId id="274" r:id="rId31"/>
    <p:sldId id="1138" r:id="rId32"/>
    <p:sldId id="279" r:id="rId33"/>
    <p:sldId id="1205" r:id="rId34"/>
    <p:sldId id="1212" r:id="rId35"/>
    <p:sldId id="1147" r:id="rId36"/>
    <p:sldId id="269" r:id="rId37"/>
    <p:sldId id="1191" r:id="rId38"/>
    <p:sldId id="1160" r:id="rId39"/>
    <p:sldId id="1192" r:id="rId40"/>
    <p:sldId id="1215" r:id="rId41"/>
    <p:sldId id="1200" r:id="rId42"/>
    <p:sldId id="1188" r:id="rId43"/>
    <p:sldId id="1213" r:id="rId44"/>
    <p:sldId id="266" r:id="rId45"/>
    <p:sldId id="792" r:id="rId46"/>
    <p:sldId id="270" r:id="rId47"/>
    <p:sldId id="1140" r:id="rId48"/>
    <p:sldId id="284" r:id="rId49"/>
    <p:sldId id="290" r:id="rId50"/>
    <p:sldId id="1163" r:id="rId51"/>
    <p:sldId id="1152" r:id="rId52"/>
    <p:sldId id="1153" r:id="rId53"/>
    <p:sldId id="841" r:id="rId54"/>
    <p:sldId id="825" r:id="rId55"/>
    <p:sldId id="1195" r:id="rId56"/>
    <p:sldId id="1154" r:id="rId57"/>
    <p:sldId id="1214" r:id="rId58"/>
    <p:sldId id="1155" r:id="rId59"/>
    <p:sldId id="1126" r:id="rId60"/>
    <p:sldId id="1223" r:id="rId61"/>
    <p:sldId id="1148" r:id="rId62"/>
    <p:sldId id="1157" r:id="rId63"/>
    <p:sldId id="1127" r:id="rId64"/>
    <p:sldId id="1189" r:id="rId65"/>
    <p:sldId id="1203" r:id="rId66"/>
    <p:sldId id="1220" r:id="rId67"/>
    <p:sldId id="1135" r:id="rId68"/>
    <p:sldId id="849" r:id="rId69"/>
    <p:sldId id="823" r:id="rId70"/>
    <p:sldId id="698" r:id="rId71"/>
    <p:sldId id="1169" r:id="rId72"/>
    <p:sldId id="745" r:id="rId73"/>
    <p:sldId id="1175" r:id="rId74"/>
    <p:sldId id="1176" r:id="rId75"/>
    <p:sldId id="640" r:id="rId76"/>
    <p:sldId id="1185" r:id="rId77"/>
    <p:sldId id="1177" r:id="rId78"/>
    <p:sldId id="1141" r:id="rId79"/>
    <p:sldId id="1217" r:id="rId80"/>
    <p:sldId id="1216" r:id="rId81"/>
    <p:sldId id="1222" r:id="rId82"/>
    <p:sldId id="1221" r:id="rId83"/>
    <p:sldId id="1199" r:id="rId84"/>
    <p:sldId id="1218" r:id="rId85"/>
    <p:sldId id="1173" r:id="rId86"/>
    <p:sldId id="289" r:id="rId87"/>
    <p:sldId id="1219" r:id="rId8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E0717C9-F5CA-4317-B605-8053CA904564}">
          <p14:sldIdLst>
            <p14:sldId id="296"/>
            <p14:sldId id="1204"/>
            <p14:sldId id="1202"/>
            <p14:sldId id="1149"/>
            <p14:sldId id="1196"/>
            <p14:sldId id="1096"/>
            <p14:sldId id="697"/>
            <p14:sldId id="787"/>
            <p14:sldId id="1167"/>
            <p14:sldId id="1190"/>
            <p14:sldId id="1099"/>
            <p14:sldId id="1197"/>
            <p14:sldId id="1194"/>
            <p14:sldId id="1100"/>
            <p14:sldId id="831"/>
            <p14:sldId id="288"/>
            <p14:sldId id="1193"/>
            <p14:sldId id="1211"/>
            <p14:sldId id="278"/>
            <p14:sldId id="1210"/>
            <p14:sldId id="1208"/>
            <p14:sldId id="1144"/>
            <p14:sldId id="1137"/>
            <p14:sldId id="275"/>
            <p14:sldId id="277"/>
            <p14:sldId id="1206"/>
            <p14:sldId id="267"/>
            <p14:sldId id="268"/>
            <p14:sldId id="273"/>
            <p14:sldId id="274"/>
            <p14:sldId id="1138"/>
            <p14:sldId id="279"/>
            <p14:sldId id="1205"/>
            <p14:sldId id="1212"/>
            <p14:sldId id="1147"/>
            <p14:sldId id="269"/>
            <p14:sldId id="1191"/>
            <p14:sldId id="1160"/>
            <p14:sldId id="1192"/>
            <p14:sldId id="1215"/>
            <p14:sldId id="1200"/>
            <p14:sldId id="1188"/>
            <p14:sldId id="1213"/>
            <p14:sldId id="266"/>
            <p14:sldId id="792"/>
            <p14:sldId id="270"/>
            <p14:sldId id="1140"/>
            <p14:sldId id="284"/>
            <p14:sldId id="290"/>
            <p14:sldId id="1163"/>
            <p14:sldId id="1152"/>
            <p14:sldId id="1153"/>
            <p14:sldId id="841"/>
            <p14:sldId id="825"/>
            <p14:sldId id="1195"/>
            <p14:sldId id="1154"/>
            <p14:sldId id="1214"/>
            <p14:sldId id="1155"/>
            <p14:sldId id="1126"/>
            <p14:sldId id="1223"/>
            <p14:sldId id="1148"/>
            <p14:sldId id="1157"/>
            <p14:sldId id="1127"/>
            <p14:sldId id="1189"/>
            <p14:sldId id="1203"/>
            <p14:sldId id="1220"/>
            <p14:sldId id="1135"/>
            <p14:sldId id="849"/>
            <p14:sldId id="823"/>
            <p14:sldId id="698"/>
            <p14:sldId id="1169"/>
            <p14:sldId id="745"/>
            <p14:sldId id="1175"/>
            <p14:sldId id="1176"/>
            <p14:sldId id="640"/>
            <p14:sldId id="1185"/>
            <p14:sldId id="1177"/>
            <p14:sldId id="1141"/>
            <p14:sldId id="1217"/>
            <p14:sldId id="1216"/>
            <p14:sldId id="1222"/>
            <p14:sldId id="1221"/>
            <p14:sldId id="1199"/>
            <p14:sldId id="1218"/>
            <p14:sldId id="1173"/>
            <p14:sldId id="289"/>
            <p14:sldId id="12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4D0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78" autoAdjust="0"/>
    <p:restoredTop sz="95179"/>
  </p:normalViewPr>
  <p:slideViewPr>
    <p:cSldViewPr>
      <p:cViewPr varScale="1">
        <p:scale>
          <a:sx n="96" d="100"/>
          <a:sy n="96" d="100"/>
        </p:scale>
        <p:origin x="172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E9929-8397-4AB2-BC07-50F2C29408AE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Andrii Usachov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80291-CC4E-4054-88D8-0C1462139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5172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18732-3FB5-4123-A99D-4B1DCF0E7116}" type="datetimeFigureOut">
              <a:rPr lang="ru-RU" smtClean="0"/>
              <a:t>22.07.2019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Andrii Usachov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C0E84-7F2A-4619-A716-C5988E188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1866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everybody, thanks everybody for coming.</a:t>
            </a:r>
            <a:br>
              <a:rPr lang="en-US" dirty="0"/>
            </a:br>
            <a:r>
              <a:rPr lang="en-US" dirty="0"/>
              <a:t>I’m going to present my PhD thesis with title “Study of </a:t>
            </a:r>
            <a:r>
              <a:rPr lang="en-US" dirty="0" err="1"/>
              <a:t>charmonium</a:t>
            </a:r>
            <a:r>
              <a:rPr lang="en-US" dirty="0"/>
              <a:t> production using decays to hadronic final states with the </a:t>
            </a:r>
            <a:r>
              <a:rPr lang="en-US" dirty="0" err="1"/>
              <a:t>LHCb</a:t>
            </a:r>
            <a:r>
              <a:rPr lang="en-US" dirty="0"/>
              <a:t> experiment”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078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Modern approach to describe </a:t>
            </a:r>
            <a:r>
              <a:rPr lang="en-US" dirty="0" err="1"/>
              <a:t>charmonium</a:t>
            </a:r>
            <a:r>
              <a:rPr lang="en-US" dirty="0"/>
              <a:t> production is done with Effective Field Theories (EFTs), which take an advantage from well separated </a:t>
            </a:r>
            <a:r>
              <a:rPr lang="en-US" dirty="0" err="1"/>
              <a:t>charmonium</a:t>
            </a:r>
            <a:r>
              <a:rPr lang="en-US" dirty="0"/>
              <a:t> scales.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Namely charm quark mass, m, its typical momentum in </a:t>
            </a:r>
            <a:r>
              <a:rPr lang="en-US" dirty="0" err="1"/>
              <a:t>charmonium</a:t>
            </a:r>
            <a:r>
              <a:rPr lang="en-US" dirty="0"/>
              <a:t> mv, and kinetic energy mv^2.</a:t>
            </a:r>
            <a:br>
              <a:rPr lang="en-US" dirty="0"/>
            </a:br>
            <a:r>
              <a:rPr lang="en-US" dirty="0"/>
              <a:t>EFTs are derived from QCD by expanding its </a:t>
            </a:r>
            <a:r>
              <a:rPr lang="en-US" dirty="0" err="1"/>
              <a:t>Lagrangian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most popular theory for </a:t>
            </a:r>
            <a:r>
              <a:rPr lang="en-US" dirty="0" err="1"/>
              <a:t>charmonium</a:t>
            </a:r>
            <a:r>
              <a:rPr lang="en-US" dirty="0"/>
              <a:t> production is NRQCD, which is an EFT at scales mv and mv^2. The </a:t>
            </a:r>
            <a:r>
              <a:rPr lang="en-US" dirty="0" err="1"/>
              <a:t>lagrangian</a:t>
            </a:r>
            <a:r>
              <a:rPr lang="en-US" dirty="0"/>
              <a:t> of NRQCD is shown here, where the last term describes interaction </a:t>
            </a:r>
            <a:r>
              <a:rPr lang="en-US" dirty="0" err="1"/>
              <a:t>ccbar</a:t>
            </a:r>
            <a:r>
              <a:rPr lang="en-US" dirty="0"/>
              <a:t> and is expressed in terms of Color Singlet and Color Octet operators, which will be discussed later.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Another EFT for </a:t>
            </a:r>
            <a:r>
              <a:rPr lang="en-US" dirty="0" err="1"/>
              <a:t>charmonium</a:t>
            </a:r>
            <a:r>
              <a:rPr lang="en-US" dirty="0"/>
              <a:t> is </a:t>
            </a:r>
            <a:r>
              <a:rPr lang="en-US" dirty="0" err="1"/>
              <a:t>pNRQCD</a:t>
            </a:r>
            <a:r>
              <a:rPr lang="en-US" dirty="0"/>
              <a:t> (potential NRQCD) at scale mv^2. It is named </a:t>
            </a:r>
            <a:r>
              <a:rPr lang="en-US" dirty="0" err="1"/>
              <a:t>pNRQCD</a:t>
            </a:r>
            <a:r>
              <a:rPr lang="en-US" dirty="0"/>
              <a:t>, because it contains terms similar to potentials.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6738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</a:t>
            </a:r>
            <a:r>
              <a:rPr lang="en-US" dirty="0" err="1"/>
              <a:t>charmonium</a:t>
            </a:r>
            <a:r>
              <a:rPr lang="en-US" dirty="0"/>
              <a:t> hadroproduction NRQCD assumes that cross-section factorizes to two parts: creation of </a:t>
            </a:r>
            <a:r>
              <a:rPr lang="en-US" dirty="0" err="1"/>
              <a:t>ccbar</a:t>
            </a:r>
            <a:r>
              <a:rPr lang="en-US" dirty="0"/>
              <a:t> pair – short distance process and further hadronization to </a:t>
            </a:r>
            <a:r>
              <a:rPr lang="en-US" dirty="0" err="1"/>
              <a:t>charmonium</a:t>
            </a:r>
            <a:r>
              <a:rPr lang="en-US" dirty="0"/>
              <a:t> - long-distance process.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There are two dominant production mechanisms:</a:t>
            </a:r>
            <a:br>
              <a:rPr lang="en-US" dirty="0"/>
            </a:br>
            <a:r>
              <a:rPr lang="en-US" dirty="0"/>
              <a:t>Color singlet when quantum numbers of </a:t>
            </a:r>
            <a:r>
              <a:rPr lang="en-US" dirty="0" err="1"/>
              <a:t>ccbar</a:t>
            </a:r>
            <a:r>
              <a:rPr lang="en-US" dirty="0"/>
              <a:t> pair math the ones of </a:t>
            </a:r>
            <a:r>
              <a:rPr lang="en-US" dirty="0" err="1"/>
              <a:t>charmonium</a:t>
            </a:r>
            <a:r>
              <a:rPr lang="en-US" dirty="0"/>
              <a:t> and</a:t>
            </a:r>
            <a:br>
              <a:rPr lang="en-US" dirty="0"/>
            </a:br>
            <a:r>
              <a:rPr lang="en-US" dirty="0"/>
              <a:t>Color octet when quantum numbers don’t match and are adjusted at hadronization stage by </a:t>
            </a:r>
            <a:r>
              <a:rPr lang="en-US" dirty="0" err="1"/>
              <a:t>emition</a:t>
            </a:r>
            <a:r>
              <a:rPr lang="en-US" dirty="0"/>
              <a:t> of soft gluons.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leading orders diagrams for CS and CO production is shown here. From their computation one extracts asymptotical behavior / </a:t>
            </a:r>
            <a:r>
              <a:rPr lang="en-US" dirty="0" err="1"/>
              <a:t>pt</a:t>
            </a:r>
            <a:r>
              <a:rPr lang="en-US" dirty="0"/>
              <a:t>-dependence.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5527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example, the first diagram for CO is such that </a:t>
            </a:r>
            <a:r>
              <a:rPr lang="en-US" dirty="0" err="1"/>
              <a:t>ccbar</a:t>
            </a:r>
            <a:r>
              <a:rPr lang="en-US" dirty="0"/>
              <a:t> pair is created to single gluon.</a:t>
            </a:r>
            <a:br>
              <a:rPr lang="en-US" dirty="0"/>
            </a:br>
            <a:r>
              <a:rPr lang="en-US" dirty="0"/>
              <a:t>If then vector state like </a:t>
            </a:r>
            <a:r>
              <a:rPr lang="en-US" dirty="0" err="1"/>
              <a:t>Jpsi</a:t>
            </a:r>
            <a:r>
              <a:rPr lang="en-US" dirty="0"/>
              <a:t> will be created, it will lead to strong </a:t>
            </a:r>
            <a:r>
              <a:rPr lang="en-US" dirty="0" err="1"/>
              <a:t>Jpsi</a:t>
            </a:r>
            <a:r>
              <a:rPr lang="en-US" dirty="0"/>
              <a:t> polarization at large pt.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3138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Long distance part is described by long-distance matrix elements (LDMEs), which are not perturbative.</a:t>
            </a:r>
            <a:br>
              <a:rPr lang="en-US" dirty="0"/>
            </a:br>
            <a:r>
              <a:rPr lang="en-US" dirty="0"/>
              <a:t>The CS LDME can be extracted from </a:t>
            </a:r>
            <a:r>
              <a:rPr lang="en-US" dirty="0" err="1"/>
              <a:t>charmonium</a:t>
            </a:r>
            <a:r>
              <a:rPr lang="en-US" dirty="0"/>
              <a:t> decays or potential models/lattice, while CO LDMEs are usually extracted from fits to production measurements.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NRQCD assumes that LDMEs are universal for different </a:t>
            </a:r>
            <a:r>
              <a:rPr lang="en-US" dirty="0" err="1"/>
              <a:t>ccbar</a:t>
            </a:r>
            <a:r>
              <a:rPr lang="en-US" dirty="0"/>
              <a:t> pair creation processes. For example, LDMEs assumed to be the same for hadroproduction and production in b-decays.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addition, Heavy Quark Spin Symmetry leads to links between LDMEs of different </a:t>
            </a:r>
            <a:r>
              <a:rPr lang="en-US" dirty="0" err="1"/>
              <a:t>charmonium</a:t>
            </a:r>
            <a:r>
              <a:rPr lang="en-US" dirty="0"/>
              <a:t> states.</a:t>
            </a:r>
            <a:br>
              <a:rPr lang="en-US" dirty="0"/>
            </a:br>
            <a:r>
              <a:rPr lang="en-US" dirty="0"/>
              <a:t>For example, links for four LDMEs relevant for </a:t>
            </a:r>
            <a:r>
              <a:rPr lang="en-US" dirty="0" err="1"/>
              <a:t>Jpsi</a:t>
            </a:r>
            <a:r>
              <a:rPr lang="en-US" dirty="0"/>
              <a:t> and </a:t>
            </a:r>
            <a:r>
              <a:rPr lang="en-US" dirty="0" err="1"/>
              <a:t>Etac</a:t>
            </a:r>
            <a:r>
              <a:rPr lang="en-US" dirty="0"/>
              <a:t> are shown here.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Similarly, there are links for three chic states and </a:t>
            </a:r>
            <a:r>
              <a:rPr lang="en-US" dirty="0" err="1"/>
              <a:t>hc</a:t>
            </a:r>
            <a:r>
              <a:rPr lang="en-US" dirty="0"/>
              <a:t>.</a:t>
            </a:r>
            <a:br>
              <a:rPr lang="en-US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8928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first </a:t>
            </a:r>
            <a:r>
              <a:rPr lang="en-US" dirty="0" err="1"/>
              <a:t>Jpsi</a:t>
            </a:r>
            <a:r>
              <a:rPr lang="en-US" dirty="0"/>
              <a:t> hadroproduction measurement has been performed at </a:t>
            </a:r>
            <a:r>
              <a:rPr lang="en-US" dirty="0" err="1"/>
              <a:t>Tevatron</a:t>
            </a:r>
            <a:r>
              <a:rPr lang="en-US" dirty="0"/>
              <a:t> and it showed that Color Singlet model underestimate measured cross-section by more than order of magnitude. Later LHC experiments showed similar results.</a:t>
            </a:r>
            <a:br>
              <a:rPr lang="en-US" dirty="0"/>
            </a:br>
            <a:r>
              <a:rPr lang="en-US" dirty="0"/>
              <a:t>The great success of NRQCD was </a:t>
            </a:r>
            <a:r>
              <a:rPr lang="en-US" dirty="0" err="1"/>
              <a:t>Jpsi</a:t>
            </a:r>
            <a:r>
              <a:rPr lang="en-US" dirty="0"/>
              <a:t> production cross-section description, where NRQCD predicted that CO contribution dominates. On this plot CS prediction at NLO is shown in blue and total NRQCD at NLO is shown in orange.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Another production observable is </a:t>
            </a:r>
            <a:r>
              <a:rPr lang="en-US" dirty="0" err="1"/>
              <a:t>Jpsi</a:t>
            </a:r>
            <a:r>
              <a:rPr lang="en-US" dirty="0"/>
              <a:t> polarization which was also measured at </a:t>
            </a:r>
            <a:r>
              <a:rPr lang="en-US" dirty="0" err="1"/>
              <a:t>Tevatron</a:t>
            </a:r>
            <a:r>
              <a:rPr lang="en-US" dirty="0"/>
              <a:t> and LHC. Small non-zero polarization was observed in both cases.</a:t>
            </a:r>
            <a:br>
              <a:rPr lang="en-US" dirty="0"/>
            </a:br>
            <a:r>
              <a:rPr lang="en-US" dirty="0"/>
              <a:t>The CS and CO mechanisms leads to strong opposite polarizations,  which creates so-called </a:t>
            </a:r>
            <a:r>
              <a:rPr lang="en-US" dirty="0" err="1"/>
              <a:t>Jpsi</a:t>
            </a:r>
            <a:r>
              <a:rPr lang="en-US" dirty="0"/>
              <a:t> polarization puzzle since the production is dominated by CO.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However, the small polarization can be explained by the effect of the feed-down from chic states and the best description (green band) actually takes it into account.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4457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Another puzzle came from the first </a:t>
            </a:r>
            <a:r>
              <a:rPr lang="en-US" dirty="0" err="1"/>
              <a:t>etac</a:t>
            </a:r>
            <a:r>
              <a:rPr lang="en-US" dirty="0"/>
              <a:t> hadroproduction measurement, which was actually performed at </a:t>
            </a:r>
            <a:r>
              <a:rPr lang="en-US" dirty="0" err="1"/>
              <a:t>LHCb</a:t>
            </a:r>
            <a:r>
              <a:rPr lang="en-US" dirty="0"/>
              <a:t> by the LAL group using </a:t>
            </a:r>
            <a:r>
              <a:rPr lang="en-US" dirty="0" err="1"/>
              <a:t>LHCb</a:t>
            </a:r>
            <a:r>
              <a:rPr lang="en-US" dirty="0"/>
              <a:t> Run I data.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result triggered important theory progress.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Thanks to spin symmetry relations I mentioned before, the </a:t>
            </a:r>
            <a:r>
              <a:rPr lang="en-US" dirty="0" err="1"/>
              <a:t>etac</a:t>
            </a:r>
            <a:r>
              <a:rPr lang="en-US" dirty="0"/>
              <a:t> production is a third observable, which should be described simultaneously with </a:t>
            </a:r>
            <a:r>
              <a:rPr lang="en-US" dirty="0" err="1"/>
              <a:t>Jpsi</a:t>
            </a:r>
            <a:r>
              <a:rPr lang="en-US" dirty="0"/>
              <a:t> production and </a:t>
            </a:r>
            <a:r>
              <a:rPr lang="en-US" dirty="0" err="1"/>
              <a:t>Jpsi</a:t>
            </a:r>
            <a:r>
              <a:rPr lang="en-US" dirty="0"/>
              <a:t> polarization.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On there plots points show measured </a:t>
            </a:r>
            <a:r>
              <a:rPr lang="en-US" dirty="0" err="1"/>
              <a:t>etac</a:t>
            </a:r>
            <a:r>
              <a:rPr lang="en-US" dirty="0"/>
              <a:t> production cross-section compared to predictions of four groups of theorists. Blue bands chow Color Singlet contribution and yellow is total NRQCD prediction, which largely overshoot data.</a:t>
            </a:r>
            <a:br>
              <a:rPr lang="en-US" dirty="0"/>
            </a:br>
            <a:r>
              <a:rPr lang="en-US" dirty="0"/>
              <a:t>The </a:t>
            </a:r>
            <a:r>
              <a:rPr lang="en-US" dirty="0" err="1"/>
              <a:t>LHCb</a:t>
            </a:r>
            <a:r>
              <a:rPr lang="en-US" dirty="0"/>
              <a:t> measurement showed that data is entirely describe by CS contribution leaving no room for CO contribution projected from </a:t>
            </a:r>
            <a:r>
              <a:rPr lang="en-US" dirty="0" err="1"/>
              <a:t>Jpsi</a:t>
            </a:r>
            <a:r>
              <a:rPr lang="en-US" dirty="0"/>
              <a:t> production.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Recently progress in theory description by Chao’s group yielded a reasonable description of data points.</a:t>
            </a:r>
            <a:br>
              <a:rPr lang="en-US" dirty="0"/>
            </a:br>
            <a:r>
              <a:rPr lang="en-US" dirty="0"/>
              <a:t>Also a conservative upper limit on this CO LDME was extracted.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5576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Then the reverse logic was used - the obtained constraint was applied to constrain prediction on </a:t>
            </a:r>
            <a:r>
              <a:rPr lang="en-US" dirty="0" err="1"/>
              <a:t>Jpsi</a:t>
            </a:r>
            <a:r>
              <a:rPr lang="en-US" dirty="0"/>
              <a:t> polarization.</a:t>
            </a:r>
            <a:br>
              <a:rPr lang="en-US" dirty="0"/>
            </a:br>
            <a:r>
              <a:rPr lang="en-US" dirty="0"/>
              <a:t>So on the left plot a prediction without </a:t>
            </a:r>
            <a:r>
              <a:rPr lang="en-US" dirty="0" err="1"/>
              <a:t>etac</a:t>
            </a:r>
            <a:r>
              <a:rPr lang="en-US" dirty="0"/>
              <a:t> constraint is shown, while on the right the </a:t>
            </a:r>
            <a:r>
              <a:rPr lang="en-US" dirty="0" err="1"/>
              <a:t>etac</a:t>
            </a:r>
            <a:r>
              <a:rPr lang="en-US" dirty="0"/>
              <a:t> constraint is applied.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problem is that reasonable description of data was achieved due to the fact that two large color octet contributions cancel each other, which is a kind of hierarchy problem.</a:t>
            </a:r>
            <a:br>
              <a:rPr lang="en-US" dirty="0"/>
            </a:br>
            <a:r>
              <a:rPr lang="en-US" dirty="0"/>
              <a:t>Also, very recently good description of all production observables was achieved by Baranov and </a:t>
            </a:r>
            <a:r>
              <a:rPr lang="en-US" dirty="0" err="1"/>
              <a:t>Lipatov</a:t>
            </a:r>
            <a:r>
              <a:rPr lang="en-US" dirty="0"/>
              <a:t> using another factorization scheme.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motivations, which I’m addressing in my thesis, are that</a:t>
            </a:r>
            <a:br>
              <a:rPr lang="en-US" dirty="0"/>
            </a:br>
            <a:r>
              <a:rPr lang="en-US" dirty="0"/>
              <a:t>-  Simultaneous study of different production processes (hadroproduction and production in b-decays) can provide more stringent constraint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The measurement of </a:t>
            </a:r>
            <a:r>
              <a:rPr lang="en-US" dirty="0" err="1"/>
              <a:t>etac</a:t>
            </a:r>
            <a:r>
              <a:rPr lang="en-US" dirty="0"/>
              <a:t> production needs to be updates with larger data sample at larger energy (from </a:t>
            </a:r>
            <a:r>
              <a:rPr lang="en-US" dirty="0" err="1"/>
              <a:t>LHCb</a:t>
            </a:r>
            <a:r>
              <a:rPr lang="en-US" dirty="0"/>
              <a:t> Run II)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/>
              <a:t>One should study </a:t>
            </a:r>
            <a:r>
              <a:rPr lang="en-US" dirty="0" err="1"/>
              <a:t>etac</a:t>
            </a:r>
            <a:r>
              <a:rPr lang="en-US" dirty="0"/>
              <a:t>(2S) and psi(2S) simultaneously in similar way</a:t>
            </a:r>
          </a:p>
          <a:p>
            <a:pPr marL="171450" lvl="0" indent="-1714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71880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I’m</a:t>
            </a:r>
            <a:r>
              <a:rPr lang="fr-FR" dirty="0"/>
              <a:t> </a:t>
            </a:r>
            <a:r>
              <a:rPr lang="fr-FR" dirty="0" err="1"/>
              <a:t>going</a:t>
            </a:r>
            <a:r>
              <a:rPr lang="fr-FR" dirty="0"/>
              <a:t> to </a:t>
            </a:r>
            <a:r>
              <a:rPr lang="fr-FR" dirty="0" err="1"/>
              <a:t>introduce</a:t>
            </a:r>
            <a:r>
              <a:rPr lang="fr-FR" dirty="0"/>
              <a:t> the </a:t>
            </a:r>
            <a:r>
              <a:rPr lang="fr-FR" dirty="0" err="1"/>
              <a:t>LHCb</a:t>
            </a:r>
            <a:r>
              <a:rPr lang="fr-FR" dirty="0"/>
              <a:t> </a:t>
            </a:r>
            <a:r>
              <a:rPr lang="fr-FR" dirty="0" err="1"/>
              <a:t>experiment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9609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LHCb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single arm </a:t>
            </a:r>
            <a:r>
              <a:rPr lang="fr-FR" dirty="0" err="1"/>
              <a:t>forward</a:t>
            </a:r>
            <a:r>
              <a:rPr lang="fr-FR" dirty="0"/>
              <a:t> </a:t>
            </a:r>
            <a:r>
              <a:rPr lang="fr-FR" dirty="0" err="1"/>
              <a:t>specrometer</a:t>
            </a:r>
            <a:r>
              <a:rPr lang="fr-FR" dirty="0"/>
              <a:t> </a:t>
            </a:r>
            <a:r>
              <a:rPr lang="fr-FR" dirty="0" err="1"/>
              <a:t>designed</a:t>
            </a:r>
            <a:r>
              <a:rPr lang="fr-FR" dirty="0"/>
              <a:t> to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 in b- and c-</a:t>
            </a:r>
            <a:r>
              <a:rPr lang="fr-FR" dirty="0" err="1"/>
              <a:t>sectors</a:t>
            </a:r>
            <a:r>
              <a:rPr lang="fr-FR" dirty="0"/>
              <a:t>.</a:t>
            </a:r>
          </a:p>
          <a:p>
            <a:r>
              <a:rPr lang="fr-FR" dirty="0"/>
              <a:t>By </a:t>
            </a:r>
            <a:r>
              <a:rPr lang="fr-FR" dirty="0" err="1"/>
              <a:t>covering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about 4% of full </a:t>
            </a:r>
            <a:r>
              <a:rPr lang="fr-FR" dirty="0" err="1"/>
              <a:t>solid</a:t>
            </a:r>
            <a:r>
              <a:rPr lang="fr-FR" dirty="0"/>
              <a:t> angle, </a:t>
            </a:r>
            <a:r>
              <a:rPr lang="fr-FR" dirty="0" err="1"/>
              <a:t>LHCb</a:t>
            </a:r>
            <a:r>
              <a:rPr lang="fr-FR" dirty="0"/>
              <a:t> captures about 40% of total </a:t>
            </a:r>
            <a:r>
              <a:rPr lang="fr-FR" dirty="0" err="1"/>
              <a:t>heavy</a:t>
            </a:r>
            <a:r>
              <a:rPr lang="fr-FR" dirty="0"/>
              <a:t> quark production cross-section.</a:t>
            </a:r>
          </a:p>
          <a:p>
            <a:endParaRPr lang="fr-FR" dirty="0"/>
          </a:p>
          <a:p>
            <a:r>
              <a:rPr lang="fr-FR" dirty="0" err="1"/>
              <a:t>LHCb</a:t>
            </a:r>
            <a:r>
              <a:rPr lang="fr-FR" dirty="0"/>
              <a:t> </a:t>
            </a:r>
            <a:r>
              <a:rPr lang="fr-FR" dirty="0" err="1"/>
              <a:t>covers</a:t>
            </a:r>
            <a:r>
              <a:rPr lang="fr-FR" dirty="0"/>
              <a:t> </a:t>
            </a:r>
            <a:r>
              <a:rPr lang="fr-FR" dirty="0" err="1"/>
              <a:t>complementary</a:t>
            </a:r>
            <a:r>
              <a:rPr lang="fr-FR" dirty="0"/>
              <a:t> pt and </a:t>
            </a:r>
            <a:r>
              <a:rPr lang="fr-FR" dirty="0" err="1"/>
              <a:t>rapidity</a:t>
            </a:r>
            <a:r>
              <a:rPr lang="fr-FR" dirty="0"/>
              <a:t> range to the </a:t>
            </a:r>
            <a:r>
              <a:rPr lang="fr-FR" dirty="0" err="1"/>
              <a:t>ones</a:t>
            </a:r>
            <a:r>
              <a:rPr lang="fr-FR" dirty="0"/>
              <a:t> of </a:t>
            </a:r>
            <a:r>
              <a:rPr lang="fr-FR" dirty="0" err="1"/>
              <a:t>other</a:t>
            </a:r>
            <a:r>
              <a:rPr lang="fr-FR" dirty="0"/>
              <a:t> LHC </a:t>
            </a:r>
            <a:r>
              <a:rPr lang="fr-FR" dirty="0" err="1"/>
              <a:t>experiments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The key detector </a:t>
            </a:r>
            <a:r>
              <a:rPr lang="fr-FR" dirty="0" err="1"/>
              <a:t>systems</a:t>
            </a:r>
            <a:r>
              <a:rPr lang="fr-FR" dirty="0"/>
              <a:t> for </a:t>
            </a:r>
            <a:r>
              <a:rPr lang="fr-FR" dirty="0" err="1"/>
              <a:t>charmonium</a:t>
            </a:r>
            <a:r>
              <a:rPr lang="fr-FR" dirty="0"/>
              <a:t> production </a:t>
            </a:r>
            <a:r>
              <a:rPr lang="fr-FR" dirty="0" err="1"/>
              <a:t>measurements</a:t>
            </a:r>
            <a:r>
              <a:rPr lang="fr-FR" dirty="0"/>
              <a:t> are </a:t>
            </a:r>
          </a:p>
          <a:p>
            <a:r>
              <a:rPr lang="fr-FR" dirty="0"/>
              <a:t>Vertex reconstruction (</a:t>
            </a:r>
            <a:r>
              <a:rPr lang="fr-FR" dirty="0" err="1"/>
              <a:t>Vetrex</a:t>
            </a:r>
            <a:r>
              <a:rPr lang="fr-FR" dirty="0"/>
              <a:t> Locator VELO),</a:t>
            </a:r>
            <a:br>
              <a:rPr lang="fr-FR" dirty="0"/>
            </a:br>
            <a:r>
              <a:rPr lang="fr-FR" dirty="0" err="1"/>
              <a:t>Particle</a:t>
            </a:r>
            <a:r>
              <a:rPr lang="fr-FR" dirty="0"/>
              <a:t> identification by Muon system and RICH detectors</a:t>
            </a:r>
            <a:br>
              <a:rPr lang="fr-FR" dirty="0"/>
            </a:br>
            <a:r>
              <a:rPr lang="fr-FR" dirty="0"/>
              <a:t>and </a:t>
            </a:r>
            <a:r>
              <a:rPr lang="fr-FR" dirty="0" err="1"/>
              <a:t>also</a:t>
            </a:r>
            <a:r>
              <a:rPr lang="fr-FR" dirty="0"/>
              <a:t> flexible trigger </a:t>
            </a:r>
            <a:r>
              <a:rPr lang="fr-FR" dirty="0" err="1"/>
              <a:t>providing</a:t>
            </a:r>
            <a:r>
              <a:rPr lang="fr-FR" dirty="0"/>
              <a:t> </a:t>
            </a:r>
            <a:r>
              <a:rPr lang="fr-FR" dirty="0" err="1"/>
              <a:t>fast</a:t>
            </a:r>
            <a:r>
              <a:rPr lang="fr-FR" dirty="0"/>
              <a:t> </a:t>
            </a:r>
            <a:r>
              <a:rPr lang="fr-FR" dirty="0" err="1"/>
              <a:t>selection</a:t>
            </a:r>
            <a:r>
              <a:rPr lang="fr-FR" dirty="0"/>
              <a:t> of </a:t>
            </a:r>
            <a:r>
              <a:rPr lang="fr-FR" dirty="0" err="1"/>
              <a:t>events</a:t>
            </a:r>
            <a:r>
              <a:rPr lang="fr-FR" dirty="0"/>
              <a:t>.</a:t>
            </a:r>
            <a:br>
              <a:rPr lang="fr-FR" dirty="0"/>
            </a:br>
            <a:endParaRPr lang="fr-FR" dirty="0"/>
          </a:p>
          <a:p>
            <a:r>
              <a:rPr lang="fr-FR" dirty="0"/>
              <a:t>At </a:t>
            </a:r>
            <a:r>
              <a:rPr lang="fr-FR" dirty="0" err="1"/>
              <a:t>LHCb</a:t>
            </a:r>
            <a:r>
              <a:rPr lang="fr-FR" dirty="0"/>
              <a:t>, the reconstruction of </a:t>
            </a:r>
            <a:r>
              <a:rPr lang="fr-FR" dirty="0" err="1"/>
              <a:t>charmonia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decays</a:t>
            </a:r>
            <a:r>
              <a:rPr lang="fr-FR" dirty="0"/>
              <a:t> to hadrons </a:t>
            </a:r>
            <a:r>
              <a:rPr lang="fr-FR" dirty="0" err="1"/>
              <a:t>is</a:t>
            </a:r>
            <a:r>
              <a:rPr lang="fr-FR" dirty="0"/>
              <a:t> possible.</a:t>
            </a:r>
          </a:p>
        </p:txBody>
      </p:sp>
    </p:spTree>
    <p:extLst>
      <p:ext uri="{BB962C8B-B14F-4D97-AF65-F5344CB8AC3E}">
        <p14:creationId xmlns:p14="http://schemas.microsoft.com/office/powerpoint/2010/main" val="3797620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VELO detector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microstrip</a:t>
            </a:r>
            <a:r>
              <a:rPr lang="fr-FR" dirty="0"/>
              <a:t> </a:t>
            </a:r>
            <a:r>
              <a:rPr lang="fr-FR" dirty="0" err="1"/>
              <a:t>Silicon</a:t>
            </a:r>
            <a:r>
              <a:rPr lang="fr-FR" dirty="0"/>
              <a:t> detector,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ensures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precision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collision and b-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vertex reconstruction.</a:t>
            </a: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has excellent performance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measurements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Bs oscillations.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047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start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introducing</a:t>
            </a:r>
            <a:r>
              <a:rPr lang="fr-FR" dirty="0"/>
              <a:t> </a:t>
            </a:r>
            <a:r>
              <a:rPr lang="fr-FR" dirty="0" err="1"/>
              <a:t>charmonium</a:t>
            </a:r>
            <a:r>
              <a:rPr lang="fr-FR" dirty="0"/>
              <a:t> and </a:t>
            </a:r>
            <a:r>
              <a:rPr lang="fr-FR" dirty="0" err="1"/>
              <a:t>its</a:t>
            </a:r>
            <a:r>
              <a:rPr lang="fr-FR" dirty="0"/>
              <a:t> production.</a:t>
            </a:r>
            <a:br>
              <a:rPr lang="fr-FR" dirty="0"/>
            </a:br>
            <a:r>
              <a:rPr lang="fr-FR" dirty="0" err="1"/>
              <a:t>then</a:t>
            </a:r>
            <a:r>
              <a:rPr lang="fr-FR" dirty="0"/>
              <a:t> 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confront</a:t>
            </a:r>
            <a:r>
              <a:rPr lang="fr-FR" dirty="0"/>
              <a:t> </a:t>
            </a:r>
            <a:r>
              <a:rPr lang="fr-FR" dirty="0" err="1"/>
              <a:t>existing</a:t>
            </a:r>
            <a:r>
              <a:rPr lang="fr-FR" dirty="0"/>
              <a:t> </a:t>
            </a:r>
            <a:r>
              <a:rPr lang="fr-FR" dirty="0" err="1"/>
              <a:t>theory</a:t>
            </a:r>
            <a:r>
              <a:rPr lang="fr-FR" dirty="0"/>
              <a:t> descriptions to </a:t>
            </a:r>
            <a:r>
              <a:rPr lang="fr-FR" dirty="0" err="1"/>
              <a:t>available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discuss</a:t>
            </a:r>
            <a:r>
              <a:rPr lang="fr-FR" dirty="0"/>
              <a:t> 2 </a:t>
            </a:r>
            <a:r>
              <a:rPr lang="fr-FR" dirty="0" err="1"/>
              <a:t>measurements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in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thesis</a:t>
            </a:r>
            <a:r>
              <a:rPr lang="fr-FR" dirty="0"/>
              <a:t>: </a:t>
            </a:r>
            <a:r>
              <a:rPr lang="fr-FR" dirty="0" err="1"/>
              <a:t>etac</a:t>
            </a:r>
            <a:r>
              <a:rPr lang="fr-FR" dirty="0"/>
              <a:t> production at 13 </a:t>
            </a:r>
            <a:r>
              <a:rPr lang="fr-FR" dirty="0" err="1"/>
              <a:t>TeV</a:t>
            </a:r>
            <a:r>
              <a:rPr lang="fr-FR" dirty="0"/>
              <a:t> and </a:t>
            </a:r>
            <a:r>
              <a:rPr lang="fr-FR" dirty="0" err="1"/>
              <a:t>charmonium</a:t>
            </a:r>
            <a:r>
              <a:rPr lang="fr-FR" dirty="0"/>
              <a:t> production via </a:t>
            </a:r>
            <a:r>
              <a:rPr lang="fr-FR" dirty="0" err="1"/>
              <a:t>etac</a:t>
            </a:r>
            <a:r>
              <a:rPr lang="fr-FR" dirty="0"/>
              <a:t>-&gt;</a:t>
            </a:r>
            <a:r>
              <a:rPr lang="fr-FR" dirty="0" err="1"/>
              <a:t>ppbar</a:t>
            </a:r>
            <a:r>
              <a:rPr lang="fr-FR" dirty="0"/>
              <a:t> in inclusive b-</a:t>
            </a:r>
            <a:r>
              <a:rPr lang="fr-FR" dirty="0" err="1"/>
              <a:t>decays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charmonium</a:t>
            </a:r>
            <a:r>
              <a:rPr lang="fr-FR" dirty="0"/>
              <a:t> </a:t>
            </a:r>
            <a:r>
              <a:rPr lang="fr-FR" dirty="0" err="1"/>
              <a:t>decays</a:t>
            </a:r>
            <a:r>
              <a:rPr lang="fr-FR" dirty="0"/>
              <a:t> to </a:t>
            </a:r>
            <a:r>
              <a:rPr lang="fr-FR" dirty="0" err="1"/>
              <a:t>phiphi</a:t>
            </a:r>
            <a:r>
              <a:rPr lang="fr-FR" dirty="0"/>
              <a:t>.</a:t>
            </a:r>
          </a:p>
          <a:p>
            <a:r>
              <a:rPr lang="fr-FR" dirty="0" err="1"/>
              <a:t>Then</a:t>
            </a:r>
            <a:r>
              <a:rPr lang="fr-FR" dirty="0"/>
              <a:t> I </a:t>
            </a:r>
            <a:r>
              <a:rPr lang="fr-FR" dirty="0" err="1"/>
              <a:t>will</a:t>
            </a:r>
            <a:r>
              <a:rPr lang="fr-FR" dirty="0"/>
              <a:t> compare </a:t>
            </a:r>
            <a:r>
              <a:rPr lang="fr-FR" dirty="0" err="1"/>
              <a:t>obtained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to </a:t>
            </a:r>
            <a:r>
              <a:rPr lang="fr-FR" dirty="0" err="1"/>
              <a:t>predictions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/>
              <a:t>As a by-</a:t>
            </a:r>
            <a:r>
              <a:rPr lang="fr-FR" dirty="0" err="1"/>
              <a:t>product</a:t>
            </a:r>
            <a:r>
              <a:rPr lang="fr-FR" dirty="0"/>
              <a:t> part of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thesis</a:t>
            </a:r>
            <a:r>
              <a:rPr lang="fr-FR" dirty="0"/>
              <a:t>, 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present</a:t>
            </a:r>
            <a:r>
              <a:rPr lang="fr-FR" dirty="0"/>
              <a:t> the </a:t>
            </a:r>
            <a:r>
              <a:rPr lang="fr-FR" dirty="0" err="1"/>
              <a:t>measurement</a:t>
            </a:r>
            <a:r>
              <a:rPr lang="fr-FR" dirty="0"/>
              <a:t> of </a:t>
            </a:r>
            <a:r>
              <a:rPr lang="fr-FR" dirty="0" err="1"/>
              <a:t>etac</a:t>
            </a:r>
            <a:r>
              <a:rPr lang="fr-FR" dirty="0"/>
              <a:t> mass and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width</a:t>
            </a:r>
            <a:br>
              <a:rPr lang="fr-FR" dirty="0"/>
            </a:br>
            <a:r>
              <a:rPr lang="fr-FR" dirty="0"/>
              <a:t>and </a:t>
            </a:r>
            <a:r>
              <a:rPr lang="fr-FR" dirty="0" err="1"/>
              <a:t>study</a:t>
            </a:r>
            <a:r>
              <a:rPr lang="fr-FR" dirty="0"/>
              <a:t> of Bs </a:t>
            </a:r>
            <a:r>
              <a:rPr lang="fr-FR" dirty="0" err="1"/>
              <a:t>decays</a:t>
            </a:r>
            <a:r>
              <a:rPr lang="fr-FR" dirty="0"/>
              <a:t> to phi </a:t>
            </a:r>
            <a:r>
              <a:rPr lang="fr-FR" dirty="0" err="1"/>
              <a:t>mesons</a:t>
            </a:r>
            <a:r>
              <a:rPr lang="fr-FR" dirty="0"/>
              <a:t>.</a:t>
            </a:r>
          </a:p>
          <a:p>
            <a:r>
              <a:rPr lang="fr-FR" dirty="0" err="1"/>
              <a:t>Then</a:t>
            </a:r>
            <a:r>
              <a:rPr lang="fr-FR" dirty="0"/>
              <a:t> 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conclude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4190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charged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hadron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identificantion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RICH.</a:t>
            </a: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LHCb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comprises 2 detectors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or 3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radiators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range of pt and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rapidity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range. </a:t>
            </a:r>
            <a:b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Performance of RICH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reconstruction of b-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hadrond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decays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stable hadrons.</a:t>
            </a:r>
            <a:b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central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information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RICH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peak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RICH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modes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distinguished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plots.</a:t>
            </a: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analyses RICH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 ID if protons and kaons.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31986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LHCb</a:t>
            </a:r>
            <a:r>
              <a:rPr lang="fr-FR" dirty="0"/>
              <a:t> trigger </a:t>
            </a:r>
            <a:r>
              <a:rPr lang="fr-FR" dirty="0" err="1"/>
              <a:t>consts</a:t>
            </a:r>
            <a:r>
              <a:rPr lang="fr-FR" dirty="0"/>
              <a:t> of 3 stages.</a:t>
            </a:r>
            <a:br>
              <a:rPr lang="fr-FR" dirty="0"/>
            </a:br>
            <a:r>
              <a:rPr lang="fr-FR" dirty="0"/>
              <a:t>First </a:t>
            </a:r>
            <a:r>
              <a:rPr lang="fr-FR" dirty="0" err="1"/>
              <a:t>hadware</a:t>
            </a:r>
            <a:r>
              <a:rPr lang="fr-FR" dirty="0"/>
              <a:t> stage L0 </a:t>
            </a:r>
            <a:r>
              <a:rPr lang="fr-FR" dirty="0" err="1"/>
              <a:t>reduces</a:t>
            </a:r>
            <a:r>
              <a:rPr lang="fr-FR" dirty="0"/>
              <a:t> 40 MHz </a:t>
            </a:r>
            <a:r>
              <a:rPr lang="fr-FR" dirty="0" err="1"/>
              <a:t>bunch</a:t>
            </a:r>
            <a:r>
              <a:rPr lang="fr-FR" dirty="0"/>
              <a:t> </a:t>
            </a:r>
            <a:r>
              <a:rPr lang="fr-FR" dirty="0" err="1"/>
              <a:t>crossing</a:t>
            </a:r>
            <a:r>
              <a:rPr lang="fr-FR" dirty="0"/>
              <a:t> rate to </a:t>
            </a:r>
            <a:r>
              <a:rPr lang="fr-FR" dirty="0" err="1"/>
              <a:t>approximately</a:t>
            </a:r>
            <a:r>
              <a:rPr lang="fr-FR" dirty="0"/>
              <a:t> 1 MHz.</a:t>
            </a:r>
          </a:p>
          <a:p>
            <a:r>
              <a:rPr lang="fr-FR" dirty="0"/>
              <a:t>The online software stage HLT1 </a:t>
            </a:r>
            <a:r>
              <a:rPr lang="fr-FR" dirty="0" err="1"/>
              <a:t>performs</a:t>
            </a:r>
            <a:r>
              <a:rPr lang="fr-FR" dirty="0"/>
              <a:t> partial </a:t>
            </a:r>
            <a:r>
              <a:rPr lang="fr-FR" dirty="0" err="1"/>
              <a:t>event</a:t>
            </a:r>
            <a:r>
              <a:rPr lang="fr-FR" dirty="0"/>
              <a:t> reconstruction and </a:t>
            </a:r>
            <a:r>
              <a:rPr lang="fr-FR" dirty="0" err="1"/>
              <a:t>reduces</a:t>
            </a:r>
            <a:r>
              <a:rPr lang="fr-FR" dirty="0"/>
              <a:t> rate to about 100 kHz.</a:t>
            </a:r>
          </a:p>
          <a:p>
            <a:r>
              <a:rPr lang="fr-FR" dirty="0"/>
              <a:t>The offline software stage HLT2 </a:t>
            </a:r>
            <a:r>
              <a:rPr lang="fr-FR" dirty="0" err="1"/>
              <a:t>performs</a:t>
            </a:r>
            <a:r>
              <a:rPr lang="fr-FR" dirty="0"/>
              <a:t> full </a:t>
            </a:r>
            <a:r>
              <a:rPr lang="fr-FR" dirty="0" err="1"/>
              <a:t>event</a:t>
            </a:r>
            <a:r>
              <a:rPr lang="fr-FR" dirty="0"/>
              <a:t> reconstruction and </a:t>
            </a:r>
            <a:r>
              <a:rPr lang="fr-FR" dirty="0" err="1"/>
              <a:t>reduces</a:t>
            </a:r>
            <a:r>
              <a:rPr lang="fr-FR" dirty="0"/>
              <a:t> rate to about 10 kHz.</a:t>
            </a:r>
            <a:br>
              <a:rPr lang="fr-FR" dirty="0"/>
            </a:b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, a </a:t>
            </a:r>
            <a:r>
              <a:rPr lang="fr-FR" dirty="0" err="1"/>
              <a:t>specific</a:t>
            </a:r>
            <a:r>
              <a:rPr lang="fr-FR" dirty="0"/>
              <a:t> offline </a:t>
            </a:r>
            <a:r>
              <a:rPr lang="fr-FR" dirty="0" err="1"/>
              <a:t>selection</a:t>
            </a:r>
            <a:r>
              <a:rPr lang="fr-FR" dirty="0"/>
              <a:t> </a:t>
            </a:r>
            <a:r>
              <a:rPr lang="fr-FR" dirty="0" err="1"/>
              <a:t>called</a:t>
            </a:r>
            <a:r>
              <a:rPr lang="fr-FR" dirty="0"/>
              <a:t> Stripping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on </a:t>
            </a:r>
            <a:r>
              <a:rPr lang="fr-FR" dirty="0" err="1"/>
              <a:t>triggered</a:t>
            </a:r>
            <a:r>
              <a:rPr lang="fr-FR" dirty="0"/>
              <a:t> </a:t>
            </a:r>
            <a:r>
              <a:rPr lang="fr-FR" dirty="0" err="1"/>
              <a:t>events</a:t>
            </a:r>
            <a:r>
              <a:rPr lang="fr-FR" dirty="0"/>
              <a:t> and </a:t>
            </a:r>
            <a:r>
              <a:rPr lang="fr-FR" dirty="0" err="1"/>
              <a:t>stripped</a:t>
            </a:r>
            <a:r>
              <a:rPr lang="fr-FR" dirty="0"/>
              <a:t> data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stored</a:t>
            </a:r>
            <a:r>
              <a:rPr lang="fr-FR" dirty="0"/>
              <a:t> on </a:t>
            </a:r>
            <a:r>
              <a:rPr lang="fr-FR" dirty="0" err="1"/>
              <a:t>disk</a:t>
            </a:r>
            <a:r>
              <a:rPr lang="fr-FR" dirty="0"/>
              <a:t>.</a:t>
            </a:r>
            <a:br>
              <a:rPr lang="fr-FR" dirty="0"/>
            </a:br>
            <a:endParaRPr lang="fr-FR" dirty="0"/>
          </a:p>
          <a:p>
            <a:r>
              <a:rPr lang="fr-FR" dirty="0"/>
              <a:t>I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contributed</a:t>
            </a:r>
            <a:r>
              <a:rPr lang="fr-FR" dirty="0"/>
              <a:t> to trigger and </a:t>
            </a:r>
            <a:r>
              <a:rPr lang="fr-FR" dirty="0" err="1"/>
              <a:t>strippig</a:t>
            </a:r>
            <a:r>
              <a:rPr lang="fr-FR" dirty="0"/>
              <a:t>, </a:t>
            </a:r>
            <a:r>
              <a:rPr lang="fr-FR" dirty="0" err="1"/>
              <a:t>particularly</a:t>
            </a:r>
            <a:r>
              <a:rPr lang="fr-FR" dirty="0"/>
              <a:t> to </a:t>
            </a:r>
            <a:r>
              <a:rPr lang="fr-FR" dirty="0" err="1"/>
              <a:t>perform</a:t>
            </a:r>
            <a:r>
              <a:rPr lang="fr-FR" dirty="0"/>
              <a:t> </a:t>
            </a:r>
            <a:r>
              <a:rPr lang="fr-FR" dirty="0" err="1"/>
              <a:t>selection</a:t>
            </a:r>
            <a:r>
              <a:rPr lang="fr-FR" dirty="0"/>
              <a:t> of prompt </a:t>
            </a:r>
            <a:r>
              <a:rPr lang="fr-FR" dirty="0" err="1"/>
              <a:t>charmonia</a:t>
            </a:r>
            <a:r>
              <a:rPr lang="fr-FR" dirty="0"/>
              <a:t> </a:t>
            </a:r>
            <a:r>
              <a:rPr lang="fr-FR" dirty="0" err="1"/>
              <a:t>decays</a:t>
            </a:r>
            <a:r>
              <a:rPr lang="fr-FR" dirty="0"/>
              <a:t> to </a:t>
            </a:r>
            <a:r>
              <a:rPr lang="fr-FR" dirty="0" err="1"/>
              <a:t>ppbar</a:t>
            </a:r>
            <a:r>
              <a:rPr lang="fr-FR" dirty="0"/>
              <a:t> and </a:t>
            </a:r>
            <a:r>
              <a:rPr lang="fr-FR" dirty="0" err="1"/>
              <a:t>phiphi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the data </a:t>
            </a:r>
            <a:r>
              <a:rPr lang="fr-FR" dirty="0" err="1"/>
              <a:t>taking</a:t>
            </a:r>
            <a:r>
              <a:rPr lang="fr-FR" dirty="0"/>
              <a:t> in 2018.</a:t>
            </a:r>
          </a:p>
        </p:txBody>
      </p:sp>
    </p:spTree>
    <p:extLst>
      <p:ext uri="{BB962C8B-B14F-4D97-AF65-F5344CB8AC3E}">
        <p14:creationId xmlns:p14="http://schemas.microsoft.com/office/powerpoint/2010/main" val="3703503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I’m</a:t>
            </a:r>
            <a:r>
              <a:rPr lang="fr-FR" dirty="0"/>
              <a:t> </a:t>
            </a:r>
            <a:r>
              <a:rPr lang="fr-FR" dirty="0" err="1"/>
              <a:t>going</a:t>
            </a:r>
            <a:r>
              <a:rPr lang="fr-FR" dirty="0"/>
              <a:t> to show the first </a:t>
            </a:r>
            <a:r>
              <a:rPr lang="fr-FR" dirty="0" err="1"/>
              <a:t>measurement</a:t>
            </a:r>
            <a:r>
              <a:rPr lang="fr-FR" dirty="0"/>
              <a:t> of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thesis</a:t>
            </a:r>
            <a:r>
              <a:rPr lang="fr-FR" dirty="0"/>
              <a:t> of </a:t>
            </a:r>
            <a:r>
              <a:rPr lang="fr-FR" dirty="0" err="1"/>
              <a:t>etac</a:t>
            </a:r>
            <a:r>
              <a:rPr lang="fr-FR" dirty="0"/>
              <a:t> production at 13 </a:t>
            </a:r>
            <a:r>
              <a:rPr lang="fr-FR" dirty="0" err="1"/>
              <a:t>TeV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41634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4f53d9b2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4f53d9b2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2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competing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charmonium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production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processes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LHC: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prompt production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charmonium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originating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collision vertex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comprising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hadroproduction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decays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resonances</a:t>
            </a:r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production in inclusive b-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decays</a:t>
            </a:r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distinguised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pseudo-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lifetime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for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computing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know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coordinates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b-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vertices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mass of the candidate and longitudinal component of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momentum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high-pt proton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protons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RICH, high-pt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ppbar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pair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forming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good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vertex.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essentially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the trigger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measurement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uses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Jpsi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-&gt;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ppbar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normalization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Having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relative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yield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etac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jpsi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data,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branching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fractions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PDG and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efficiency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ratio one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relative production cross-section. Note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efficiency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ratio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close to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uity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due to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kinematics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etac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Jpsi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decays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absolute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etac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production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onbtained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Jpsi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production cross-section via the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Jpsi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mumu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distinguish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prompt and b-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decays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production I use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technique: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separation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tz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-fit.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237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2eb1d3ff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g32eb1d3ffb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idea of separation technique is to split data to two samples: on is prompt-enriched with small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tz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-values, another is b-hadron enriched with large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tz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-values and also requiring that proton tracks don’t point to primary vertex.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you can see example of the first bin of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prompt-enriched sample and b-enriched sample with clear signals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etac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jpsi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taking into account cross-talk between samples, prompt and b-decays yields are extracted.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0507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fde3f23ad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fde3f23ad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slide summarizes systematic uncertainties for separation technique.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dominant sources of systematic </a:t>
            </a:r>
            <a:r>
              <a:rPr lang="en-US" dirty="0" err="1"/>
              <a:t>uncertaintites</a:t>
            </a:r>
            <a:r>
              <a:rPr lang="en-US" dirty="0"/>
              <a:t> are coming from combinatorial background description, cross-talk estimation, description of invariant mass resolution and variation of </a:t>
            </a:r>
            <a:r>
              <a:rPr lang="en-US" dirty="0" err="1"/>
              <a:t>etac</a:t>
            </a:r>
            <a:r>
              <a:rPr lang="en-US" dirty="0"/>
              <a:t> natural width. </a:t>
            </a:r>
            <a:r>
              <a:rPr lang="en-US" dirty="0" err="1"/>
              <a:t>Uncertaintites</a:t>
            </a:r>
            <a:r>
              <a:rPr lang="en-US" dirty="0"/>
              <a:t> are grouped in uncorrelated and correlated between </a:t>
            </a:r>
            <a:r>
              <a:rPr lang="en-US" dirty="0" err="1"/>
              <a:t>pt</a:t>
            </a:r>
            <a:r>
              <a:rPr lang="en-US" dirty="0"/>
              <a:t>-bins.</a:t>
            </a:r>
            <a:br>
              <a:rPr lang="en-US" dirty="0"/>
            </a:b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Total systematic uncertainties are smaller than statistical ones.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An additional uncertainty on cross-section is assigned due to BR of </a:t>
            </a:r>
            <a:r>
              <a:rPr lang="en-US" dirty="0" err="1"/>
              <a:t>etac</a:t>
            </a:r>
            <a:r>
              <a:rPr lang="en-US" dirty="0"/>
              <a:t> and </a:t>
            </a:r>
            <a:r>
              <a:rPr lang="en-US" dirty="0" err="1"/>
              <a:t>jpsi</a:t>
            </a:r>
            <a:r>
              <a:rPr lang="en-US" dirty="0"/>
              <a:t> decays to </a:t>
            </a:r>
            <a:r>
              <a:rPr lang="en-US" dirty="0" err="1"/>
              <a:t>ppbar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0768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the </a:t>
            </a:r>
            <a:r>
              <a:rPr lang="fr-FR" dirty="0" err="1"/>
              <a:t>tz</a:t>
            </a:r>
            <a:r>
              <a:rPr lang="fr-FR" dirty="0"/>
              <a:t>-fit technique, the </a:t>
            </a:r>
            <a:r>
              <a:rPr lang="fr-FR" dirty="0" err="1"/>
              <a:t>fir</a:t>
            </a:r>
            <a:r>
              <a:rPr lang="fr-FR" dirty="0"/>
              <a:t> to invariant mass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</a:t>
            </a:r>
            <a:r>
              <a:rPr lang="fr-FR" dirty="0" err="1"/>
              <a:t>simultaneously</a:t>
            </a:r>
            <a:r>
              <a:rPr lang="fr-FR" dirty="0"/>
              <a:t> in </a:t>
            </a:r>
            <a:r>
              <a:rPr lang="fr-FR" dirty="0" err="1"/>
              <a:t>bins</a:t>
            </a:r>
            <a:r>
              <a:rPr lang="fr-FR" dirty="0"/>
              <a:t> of </a:t>
            </a:r>
            <a:r>
              <a:rPr lang="fr-FR" dirty="0" err="1"/>
              <a:t>tz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/>
              <a:t>At the first </a:t>
            </a:r>
            <a:r>
              <a:rPr lang="fr-FR" dirty="0" err="1"/>
              <a:t>attempt</a:t>
            </a:r>
            <a:r>
              <a:rPr lang="fr-FR" dirty="0"/>
              <a:t>, the </a:t>
            </a:r>
            <a:r>
              <a:rPr lang="fr-FR" dirty="0" err="1"/>
              <a:t>peak</a:t>
            </a:r>
            <a:r>
              <a:rPr lang="fr-FR" dirty="0"/>
              <a:t> positions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assumed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in </a:t>
            </a:r>
            <a:r>
              <a:rPr lang="fr-FR" dirty="0" err="1"/>
              <a:t>tz-bins</a:t>
            </a:r>
            <a:r>
              <a:rPr lang="fr-FR" dirty="0"/>
              <a:t>. The fit shows </a:t>
            </a:r>
            <a:r>
              <a:rPr lang="fr-FR" dirty="0" err="1"/>
              <a:t>clear</a:t>
            </a:r>
            <a:r>
              <a:rPr lang="fr-FR" dirty="0"/>
              <a:t> shifts in </a:t>
            </a:r>
            <a:r>
              <a:rPr lang="fr-FR" dirty="0" err="1"/>
              <a:t>peak</a:t>
            </a:r>
            <a:r>
              <a:rPr lang="fr-FR" dirty="0"/>
              <a:t> positions in second and </a:t>
            </a:r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tz</a:t>
            </a:r>
            <a:r>
              <a:rPr lang="fr-FR" dirty="0"/>
              <a:t>-bin.</a:t>
            </a:r>
            <a:br>
              <a:rPr lang="fr-FR" dirty="0"/>
            </a:br>
            <a:r>
              <a:rPr lang="fr-FR" dirty="0"/>
              <a:t>The shifts are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seen</a:t>
            </a:r>
            <a:r>
              <a:rPr lang="fr-FR" dirty="0"/>
              <a:t> in simulation. MC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reproduces</a:t>
            </a:r>
            <a:r>
              <a:rPr lang="fr-FR" dirty="0"/>
              <a:t> shifts,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dispayed</a:t>
            </a:r>
            <a:r>
              <a:rPr lang="fr-FR" dirty="0"/>
              <a:t> on </a:t>
            </a:r>
            <a:r>
              <a:rPr lang="fr-FR" dirty="0" err="1"/>
              <a:t>this</a:t>
            </a:r>
            <a:r>
              <a:rPr lang="fr-FR" dirty="0"/>
              <a:t> plot, </a:t>
            </a:r>
            <a:r>
              <a:rPr lang="fr-FR" dirty="0" err="1"/>
              <a:t>where</a:t>
            </a:r>
            <a:r>
              <a:rPr lang="fr-FR" dirty="0"/>
              <a:t> points show shifts </a:t>
            </a:r>
            <a:r>
              <a:rPr lang="fr-FR" dirty="0" err="1"/>
              <a:t>extracted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data and </a:t>
            </a:r>
            <a:r>
              <a:rPr lang="fr-FR" dirty="0" err="1"/>
              <a:t>red</a:t>
            </a:r>
            <a:r>
              <a:rPr lang="fr-FR" dirty="0"/>
              <a:t> boxes show shifts </a:t>
            </a:r>
            <a:r>
              <a:rPr lang="fr-FR" dirty="0" err="1"/>
              <a:t>obtained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simulation. The MC shifts are </a:t>
            </a:r>
            <a:r>
              <a:rPr lang="fr-FR" dirty="0" err="1"/>
              <a:t>used</a:t>
            </a:r>
            <a:r>
              <a:rPr lang="fr-FR" dirty="0"/>
              <a:t> to correct shift positions in data.</a:t>
            </a:r>
            <a:br>
              <a:rPr lang="fr-FR" dirty="0"/>
            </a:br>
            <a:r>
              <a:rPr lang="fr-FR" dirty="0" err="1"/>
              <a:t>Similarly</a:t>
            </a:r>
            <a:r>
              <a:rPr lang="fr-FR" dirty="0"/>
              <a:t>, corrections are </a:t>
            </a:r>
            <a:r>
              <a:rPr lang="fr-FR" dirty="0" err="1"/>
              <a:t>extracted</a:t>
            </a:r>
            <a:r>
              <a:rPr lang="fr-FR" dirty="0"/>
              <a:t> for </a:t>
            </a:r>
            <a:r>
              <a:rPr lang="fr-FR" dirty="0" err="1"/>
              <a:t>resolution</a:t>
            </a:r>
            <a:r>
              <a:rPr lang="fr-FR" dirty="0"/>
              <a:t>.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4703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14dccc181_2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14dccc181_2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slide shows the fit after corrections, where there are no shifts anymore.</a:t>
            </a:r>
            <a:br>
              <a:rPr lang="en-US" dirty="0"/>
            </a:br>
            <a:r>
              <a:rPr lang="en-US" dirty="0"/>
              <a:t>The consistency check show that the mass of </a:t>
            </a:r>
            <a:r>
              <a:rPr lang="en-US" dirty="0" err="1"/>
              <a:t>jpsi</a:t>
            </a:r>
            <a:r>
              <a:rPr lang="en-US" dirty="0"/>
              <a:t> and </a:t>
            </a:r>
            <a:r>
              <a:rPr lang="en-US" dirty="0" err="1"/>
              <a:t>etac</a:t>
            </a:r>
            <a:r>
              <a:rPr lang="en-US" dirty="0"/>
              <a:t> are consistent with world average values once systematic </a:t>
            </a:r>
            <a:r>
              <a:rPr lang="en-US" dirty="0" err="1"/>
              <a:t>uncertaintites</a:t>
            </a:r>
            <a:r>
              <a:rPr lang="en-US" dirty="0"/>
              <a:t> are considered.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98817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14dccc181_2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14dccc181_2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After that, the obtained yields are fit to </a:t>
            </a:r>
            <a:r>
              <a:rPr lang="en-US" dirty="0" err="1"/>
              <a:t>tz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The </a:t>
            </a:r>
            <a:r>
              <a:rPr lang="en-US" dirty="0" err="1"/>
              <a:t>tz</a:t>
            </a:r>
            <a:r>
              <a:rPr lang="en-US" dirty="0"/>
              <a:t> fit model comprises narrow prompt components at </a:t>
            </a:r>
            <a:r>
              <a:rPr lang="en-US" dirty="0" err="1"/>
              <a:t>tz</a:t>
            </a:r>
            <a:r>
              <a:rPr lang="en-US" dirty="0"/>
              <a:t>=0, b-decay component described by decaying exponential function. Both are convolved with </a:t>
            </a:r>
            <a:r>
              <a:rPr lang="en-US" dirty="0" err="1"/>
              <a:t>tz</a:t>
            </a:r>
            <a:r>
              <a:rPr lang="en-US" dirty="0"/>
              <a:t>-resolution function obtained from simulation. The last fit </a:t>
            </a:r>
            <a:r>
              <a:rPr lang="en-US" dirty="0" err="1"/>
              <a:t>somponent</a:t>
            </a:r>
            <a:r>
              <a:rPr lang="en-US" dirty="0"/>
              <a:t> represents events with mismatched primary </a:t>
            </a:r>
            <a:r>
              <a:rPr lang="en-US" dirty="0" err="1"/>
              <a:t>verticed</a:t>
            </a:r>
            <a:r>
              <a:rPr lang="en-US" dirty="0"/>
              <a:t> described using next event method, where one constructs </a:t>
            </a:r>
            <a:r>
              <a:rPr lang="en-US" dirty="0" err="1"/>
              <a:t>tz</a:t>
            </a:r>
            <a:r>
              <a:rPr lang="en-US" dirty="0"/>
              <a:t> variable using b-decay vertex from current event and best primary vertex from next event. This way, one </a:t>
            </a:r>
            <a:r>
              <a:rPr lang="en-US" dirty="0" err="1"/>
              <a:t>obtaines</a:t>
            </a:r>
            <a:r>
              <a:rPr lang="en-US" dirty="0"/>
              <a:t> </a:t>
            </a:r>
            <a:r>
              <a:rPr lang="en-US" dirty="0" err="1"/>
              <a:t>tz</a:t>
            </a:r>
            <a:r>
              <a:rPr lang="en-US" dirty="0"/>
              <a:t>-distribution for events with mismatched PV.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74951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14a076c2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14a076c2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fit to </a:t>
            </a:r>
            <a:r>
              <a:rPr lang="en-US" dirty="0" err="1"/>
              <a:t>tz</a:t>
            </a:r>
            <a:r>
              <a:rPr lang="en-US" dirty="0"/>
              <a:t> is shown here, where left plot is for </a:t>
            </a:r>
            <a:r>
              <a:rPr lang="en-US" dirty="0" err="1"/>
              <a:t>Jpsi</a:t>
            </a:r>
            <a:r>
              <a:rPr lang="en-US" dirty="0"/>
              <a:t>, right for </a:t>
            </a:r>
            <a:r>
              <a:rPr lang="en-US" dirty="0" err="1"/>
              <a:t>etac</a:t>
            </a:r>
            <a:r>
              <a:rPr lang="en-US" dirty="0"/>
              <a:t>. Red line shows prompt component, green –from b-decays and black – from events with mismatched PV, which has however very tiny fraction (percent level). This is integral chi2 fit simultaneous for </a:t>
            </a:r>
            <a:r>
              <a:rPr lang="en-US" dirty="0" err="1"/>
              <a:t>Jpsi</a:t>
            </a:r>
            <a:r>
              <a:rPr lang="en-US" dirty="0"/>
              <a:t> and </a:t>
            </a:r>
            <a:r>
              <a:rPr lang="en-US" dirty="0" err="1"/>
              <a:t>Etac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For this fit the ratios of prompt and from b-decays yields are obtained.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4766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So </a:t>
            </a:r>
            <a:r>
              <a:rPr lang="fr-FR" dirty="0" err="1"/>
              <a:t>now</a:t>
            </a:r>
            <a:r>
              <a:rPr lang="fr-FR" dirty="0"/>
              <a:t> 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introduce</a:t>
            </a:r>
            <a:r>
              <a:rPr lang="fr-FR" dirty="0"/>
              <a:t> </a:t>
            </a:r>
            <a:r>
              <a:rPr lang="fr-FR" dirty="0" err="1"/>
              <a:t>charmonium</a:t>
            </a:r>
            <a:r>
              <a:rPr lang="fr-FR" dirty="0"/>
              <a:t> and </a:t>
            </a:r>
            <a:r>
              <a:rPr lang="fr-FR" dirty="0" err="1"/>
              <a:t>its</a:t>
            </a:r>
            <a:r>
              <a:rPr lang="fr-FR" dirty="0"/>
              <a:t> production</a:t>
            </a:r>
          </a:p>
        </p:txBody>
      </p:sp>
    </p:spTree>
    <p:extLst>
      <p:ext uri="{BB962C8B-B14F-4D97-AF65-F5344CB8AC3E}">
        <p14:creationId xmlns:p14="http://schemas.microsoft.com/office/powerpoint/2010/main" val="2975087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14a076c2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14a076c2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systematic </a:t>
            </a:r>
            <a:r>
              <a:rPr lang="en-US" dirty="0" err="1"/>
              <a:t>uncertaintites</a:t>
            </a:r>
            <a:r>
              <a:rPr lang="en-US" dirty="0"/>
              <a:t> are listed on this slide similarly as for separation technique.</a:t>
            </a:r>
            <a:br>
              <a:rPr lang="en-US" dirty="0"/>
            </a:br>
            <a:r>
              <a:rPr lang="en-US" dirty="0"/>
              <a:t>The same sources are dominant apart from Cross-Talk, which is not present in this technique.</a:t>
            </a:r>
            <a:br>
              <a:rPr lang="en-US" dirty="0"/>
            </a:br>
            <a:r>
              <a:rPr lang="en-US" dirty="0"/>
              <a:t>Again, systematic </a:t>
            </a:r>
            <a:r>
              <a:rPr lang="en-US" dirty="0" err="1"/>
              <a:t>uncertaintites</a:t>
            </a:r>
            <a:r>
              <a:rPr lang="en-US" dirty="0"/>
              <a:t> are smaller than statistical ones.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32419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2eb1d3ff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32eb1d3ff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two technique  give consistent results for both prompt (on the left) and b-decays production (on the right)</a:t>
            </a:r>
            <a:br>
              <a:rPr lang="en-US" dirty="0"/>
            </a:br>
            <a:r>
              <a:rPr lang="en-US" dirty="0"/>
              <a:t>Points show </a:t>
            </a:r>
            <a:r>
              <a:rPr lang="en-US" dirty="0" err="1"/>
              <a:t>tz</a:t>
            </a:r>
            <a:r>
              <a:rPr lang="en-US" dirty="0"/>
              <a:t>-fit result and red boxes – separation technique results.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For prompt production </a:t>
            </a:r>
            <a:r>
              <a:rPr lang="en-US" dirty="0" err="1"/>
              <a:t>tz</a:t>
            </a:r>
            <a:r>
              <a:rPr lang="en-US" dirty="0"/>
              <a:t>-fit is slightly more precise, while for b-decays separation technique provides better precision.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45779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fde3f23ad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fde3f23ad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Finally, this brings me to results on prompt production.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the table relative </a:t>
            </a:r>
            <a:r>
              <a:rPr lang="en-US" dirty="0" err="1"/>
              <a:t>etac</a:t>
            </a:r>
            <a:r>
              <a:rPr lang="en-US" dirty="0"/>
              <a:t>/</a:t>
            </a:r>
            <a:r>
              <a:rPr lang="en-US" dirty="0" err="1"/>
              <a:t>jpsi</a:t>
            </a:r>
            <a:r>
              <a:rPr lang="en-US" dirty="0"/>
              <a:t> prompt production is compared to Run I result.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Using, measured </a:t>
            </a:r>
            <a:r>
              <a:rPr lang="en-US" dirty="0" err="1"/>
              <a:t>Jpsi</a:t>
            </a:r>
            <a:r>
              <a:rPr lang="en-US" dirty="0"/>
              <a:t> production, the total </a:t>
            </a:r>
            <a:r>
              <a:rPr lang="en-US" dirty="0" err="1"/>
              <a:t>etac</a:t>
            </a:r>
            <a:r>
              <a:rPr lang="en-US" dirty="0"/>
              <a:t> prompt production cross-section is obtained here.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result is consistent with CS model prediction at NLO. The prediction has large uncertainties due to scales and Parton Density Functions.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total </a:t>
            </a:r>
            <a:r>
              <a:rPr lang="en-US" dirty="0" err="1"/>
              <a:t>etac</a:t>
            </a:r>
            <a:r>
              <a:rPr lang="en-US" dirty="0"/>
              <a:t> cross-section is also displayed here as a function of </a:t>
            </a:r>
            <a:r>
              <a:rPr lang="en-US" dirty="0" err="1"/>
              <a:t>centre</a:t>
            </a:r>
            <a:r>
              <a:rPr lang="en-US" dirty="0"/>
              <a:t>-of-mass energy.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obtained result is the first prompt production measurement for </a:t>
            </a:r>
            <a:r>
              <a:rPr lang="en-US" dirty="0" err="1"/>
              <a:t>etac</a:t>
            </a:r>
            <a:r>
              <a:rPr lang="en-US" dirty="0"/>
              <a:t> at 13 </a:t>
            </a:r>
            <a:r>
              <a:rPr lang="en-US" dirty="0" err="1"/>
              <a:t>TeV</a:t>
            </a:r>
            <a:br>
              <a:rPr lang="en-US" dirty="0"/>
            </a:br>
            <a:r>
              <a:rPr lang="en-US" dirty="0"/>
              <a:t>is more precise than Run I result.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45869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fde3f23ad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fde3f23ad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Here, the </a:t>
            </a:r>
            <a:r>
              <a:rPr lang="en-US" dirty="0" err="1"/>
              <a:t>pt</a:t>
            </a:r>
            <a:r>
              <a:rPr lang="en-US" dirty="0"/>
              <a:t>-differential prompt production cross-section is shown.</a:t>
            </a:r>
            <a:br>
              <a:rPr lang="en-US" dirty="0"/>
            </a:br>
            <a:r>
              <a:rPr lang="en-US" dirty="0"/>
              <a:t>On the left plot the relative </a:t>
            </a:r>
            <a:r>
              <a:rPr lang="en-US" dirty="0" err="1"/>
              <a:t>etac</a:t>
            </a:r>
            <a:r>
              <a:rPr lang="en-US" dirty="0"/>
              <a:t>/</a:t>
            </a:r>
            <a:r>
              <a:rPr lang="en-US" dirty="0" err="1"/>
              <a:t>jpsi</a:t>
            </a:r>
            <a:r>
              <a:rPr lang="en-US" dirty="0"/>
              <a:t> production is shown and an increasing slope is extracted, which is however not significant yet.</a:t>
            </a:r>
            <a:br>
              <a:rPr lang="en-US" dirty="0"/>
            </a:br>
            <a:r>
              <a:rPr lang="en-US" dirty="0" err="1"/>
              <a:t>Prscence</a:t>
            </a:r>
            <a:r>
              <a:rPr lang="en-US" dirty="0"/>
              <a:t> of the slope can point to possible CO contribution.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34285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Here</a:t>
            </a:r>
            <a:r>
              <a:rPr lang="fr-FR" dirty="0"/>
              <a:t> I </a:t>
            </a:r>
            <a:r>
              <a:rPr lang="fr-FR" dirty="0" err="1"/>
              <a:t>summarize</a:t>
            </a:r>
            <a:r>
              <a:rPr lang="fr-FR" dirty="0"/>
              <a:t> </a:t>
            </a:r>
            <a:r>
              <a:rPr lang="fr-FR" dirty="0" err="1"/>
              <a:t>result</a:t>
            </a:r>
            <a:r>
              <a:rPr lang="fr-FR" dirty="0"/>
              <a:t> on b-</a:t>
            </a:r>
            <a:r>
              <a:rPr lang="fr-FR" dirty="0" err="1"/>
              <a:t>decay</a:t>
            </a:r>
            <a:r>
              <a:rPr lang="fr-FR" dirty="0"/>
              <a:t> production.</a:t>
            </a:r>
          </a:p>
          <a:p>
            <a:r>
              <a:rPr lang="fr-FR" dirty="0"/>
              <a:t>The </a:t>
            </a:r>
            <a:r>
              <a:rPr lang="fr-FR" dirty="0" err="1"/>
              <a:t>result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consistent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Run</a:t>
            </a:r>
            <a:r>
              <a:rPr lang="fr-FR" dirty="0"/>
              <a:t> I </a:t>
            </a:r>
            <a:r>
              <a:rPr lang="fr-FR" dirty="0" err="1"/>
              <a:t>measurement</a:t>
            </a:r>
            <a:r>
              <a:rPr lang="fr-FR" dirty="0"/>
              <a:t> and </a:t>
            </a:r>
            <a:r>
              <a:rPr lang="fr-FR" dirty="0" err="1"/>
              <a:t>is</a:t>
            </a:r>
            <a:r>
              <a:rPr lang="fr-FR" dirty="0"/>
              <a:t> more </a:t>
            </a:r>
            <a:r>
              <a:rPr lang="fr-FR" dirty="0" err="1"/>
              <a:t>precise</a:t>
            </a:r>
            <a:r>
              <a:rPr lang="fr-FR" dirty="0"/>
              <a:t>. The </a:t>
            </a:r>
            <a:r>
              <a:rPr lang="fr-FR" dirty="0" err="1"/>
              <a:t>precision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already</a:t>
            </a:r>
            <a:r>
              <a:rPr lang="fr-FR" dirty="0"/>
              <a:t> </a:t>
            </a:r>
            <a:r>
              <a:rPr lang="fr-FR" dirty="0" err="1"/>
              <a:t>limited</a:t>
            </a:r>
            <a:r>
              <a:rPr lang="fr-FR" dirty="0"/>
              <a:t> by </a:t>
            </a:r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uncertaintites</a:t>
            </a:r>
            <a:r>
              <a:rPr lang="fr-FR" dirty="0"/>
              <a:t> on </a:t>
            </a:r>
            <a:r>
              <a:rPr lang="fr-FR" dirty="0" err="1"/>
              <a:t>branching</a:t>
            </a:r>
            <a:r>
              <a:rPr lang="fr-FR" dirty="0"/>
              <a:t> fractions.</a:t>
            </a:r>
            <a:br>
              <a:rPr lang="fr-FR" dirty="0"/>
            </a:br>
            <a:endParaRPr lang="fr-FR" dirty="0"/>
          </a:p>
          <a:p>
            <a:r>
              <a:rPr lang="fr-FR" dirty="0"/>
              <a:t>The pt-</a:t>
            </a:r>
            <a:r>
              <a:rPr lang="fr-FR" dirty="0" err="1"/>
              <a:t>differential</a:t>
            </a:r>
            <a:r>
              <a:rPr lang="fr-FR" dirty="0"/>
              <a:t> cross-section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obtained</a:t>
            </a:r>
            <a:r>
              <a:rPr lang="fr-FR" dirty="0"/>
              <a:t> and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shown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7745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Now</a:t>
            </a:r>
            <a:r>
              <a:rPr lang="fr-FR" dirty="0"/>
              <a:t>, </a:t>
            </a:r>
            <a:r>
              <a:rPr lang="fr-FR" dirty="0" err="1"/>
              <a:t>I’m</a:t>
            </a:r>
            <a:r>
              <a:rPr lang="fr-FR" dirty="0"/>
              <a:t> </a:t>
            </a:r>
            <a:r>
              <a:rPr lang="fr-FR" dirty="0" err="1"/>
              <a:t>switching</a:t>
            </a:r>
            <a:r>
              <a:rPr lang="fr-FR" dirty="0"/>
              <a:t> to second </a:t>
            </a:r>
            <a:r>
              <a:rPr lang="fr-FR" dirty="0" err="1"/>
              <a:t>measurement</a:t>
            </a:r>
            <a:r>
              <a:rPr lang="fr-FR" dirty="0"/>
              <a:t> of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thesis</a:t>
            </a:r>
            <a:r>
              <a:rPr lang="fr-FR" dirty="0"/>
              <a:t>.</a:t>
            </a:r>
          </a:p>
          <a:p>
            <a:r>
              <a:rPr lang="fr-FR" dirty="0" err="1"/>
              <a:t>Namely</a:t>
            </a:r>
            <a:r>
              <a:rPr lang="fr-FR" dirty="0"/>
              <a:t> </a:t>
            </a:r>
            <a:r>
              <a:rPr lang="fr-FR" dirty="0" err="1"/>
              <a:t>measurement</a:t>
            </a:r>
            <a:r>
              <a:rPr lang="fr-FR" dirty="0"/>
              <a:t> of </a:t>
            </a:r>
            <a:r>
              <a:rPr lang="fr-FR" dirty="0" err="1"/>
              <a:t>charmonia</a:t>
            </a:r>
            <a:r>
              <a:rPr lang="fr-FR" dirty="0"/>
              <a:t> production in b-</a:t>
            </a:r>
            <a:r>
              <a:rPr lang="fr-FR" dirty="0" err="1"/>
              <a:t>decays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98298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/>
              <a:t>In </a:t>
            </a:r>
            <a:r>
              <a:rPr lang="fr-FR" dirty="0" err="1"/>
              <a:t>this</a:t>
            </a:r>
            <a:r>
              <a:rPr lang="fr-FR" dirty="0"/>
              <a:t> case </a:t>
            </a:r>
            <a:r>
              <a:rPr lang="fr-FR" dirty="0" err="1"/>
              <a:t>charmonium</a:t>
            </a:r>
            <a:r>
              <a:rPr lang="fr-FR" dirty="0"/>
              <a:t> to </a:t>
            </a:r>
            <a:r>
              <a:rPr lang="fr-FR" dirty="0" err="1"/>
              <a:t>decays</a:t>
            </a:r>
            <a:r>
              <a:rPr lang="fr-FR" dirty="0"/>
              <a:t> to </a:t>
            </a:r>
            <a:r>
              <a:rPr lang="fr-FR" dirty="0" err="1"/>
              <a:t>phiphi</a:t>
            </a:r>
            <a:r>
              <a:rPr lang="fr-FR" dirty="0"/>
              <a:t> and </a:t>
            </a:r>
            <a:r>
              <a:rPr lang="fr-FR" dirty="0" err="1"/>
              <a:t>each</a:t>
            </a:r>
            <a:r>
              <a:rPr lang="fr-FR" dirty="0"/>
              <a:t> phi </a:t>
            </a:r>
            <a:r>
              <a:rPr lang="fr-FR" dirty="0" err="1"/>
              <a:t>meson</a:t>
            </a:r>
            <a:r>
              <a:rPr lang="fr-FR" dirty="0"/>
              <a:t> </a:t>
            </a:r>
            <a:r>
              <a:rPr lang="fr-FR" dirty="0" err="1"/>
              <a:t>decays</a:t>
            </a:r>
            <a:r>
              <a:rPr lang="fr-FR" dirty="0"/>
              <a:t> to K+K-.</a:t>
            </a:r>
          </a:p>
          <a:p>
            <a:r>
              <a:rPr lang="fr-FR" dirty="0"/>
              <a:t>The </a:t>
            </a:r>
            <a:r>
              <a:rPr lang="fr-FR" dirty="0" err="1"/>
              <a:t>enet</a:t>
            </a:r>
            <a:r>
              <a:rPr lang="fr-FR" dirty="0"/>
              <a:t> </a:t>
            </a:r>
            <a:r>
              <a:rPr lang="fr-FR" dirty="0" err="1"/>
              <a:t>selection</a:t>
            </a:r>
            <a:r>
              <a:rPr lang="fr-FR" dirty="0"/>
              <a:t> </a:t>
            </a:r>
            <a:r>
              <a:rPr lang="fr-FR" dirty="0" err="1"/>
              <a:t>requires</a:t>
            </a:r>
            <a:r>
              <a:rPr lang="fr-FR" dirty="0"/>
              <a:t> high-pt kaon </a:t>
            </a:r>
            <a:r>
              <a:rPr lang="fr-FR" dirty="0" err="1"/>
              <a:t>tracks</a:t>
            </a:r>
            <a:r>
              <a:rPr lang="fr-FR" dirty="0"/>
              <a:t>, </a:t>
            </a:r>
            <a:r>
              <a:rPr lang="fr-FR" dirty="0" err="1"/>
              <a:t>identified</a:t>
            </a:r>
            <a:r>
              <a:rPr lang="fr-FR" dirty="0"/>
              <a:t> as kaons </a:t>
            </a:r>
            <a:r>
              <a:rPr lang="fr-FR" dirty="0" err="1"/>
              <a:t>using</a:t>
            </a:r>
            <a:r>
              <a:rPr lang="fr-FR" dirty="0"/>
              <a:t> RICH, kaon pairs are </a:t>
            </a:r>
            <a:r>
              <a:rPr lang="fr-FR" dirty="0" err="1"/>
              <a:t>required</a:t>
            </a:r>
            <a:r>
              <a:rPr lang="fr-FR" dirty="0"/>
              <a:t> to have a mass close to the mass of phi, a good </a:t>
            </a:r>
            <a:r>
              <a:rPr lang="fr-FR" dirty="0" err="1"/>
              <a:t>quality</a:t>
            </a:r>
            <a:r>
              <a:rPr lang="fr-FR" dirty="0"/>
              <a:t> four-kaon vertex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required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significantly</a:t>
            </a:r>
            <a:r>
              <a:rPr lang="fr-FR" dirty="0"/>
              <a:t> </a:t>
            </a:r>
            <a:r>
              <a:rPr lang="fr-FR" dirty="0" err="1"/>
              <a:t>displaced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PV. The </a:t>
            </a:r>
            <a:r>
              <a:rPr lang="fr-FR" dirty="0" err="1"/>
              <a:t>selection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essentially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at trigger and stripping </a:t>
            </a:r>
            <a:r>
              <a:rPr lang="fr-FR" dirty="0" err="1"/>
              <a:t>levels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The </a:t>
            </a:r>
            <a:r>
              <a:rPr lang="fr-FR" dirty="0" err="1"/>
              <a:t>obtained</a:t>
            </a:r>
            <a:r>
              <a:rPr lang="fr-FR" dirty="0"/>
              <a:t> invariant distributions of four kaons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shown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. The pure </a:t>
            </a:r>
            <a:r>
              <a:rPr lang="fr-FR" dirty="0" err="1"/>
              <a:t>phiphi</a:t>
            </a:r>
            <a:r>
              <a:rPr lang="fr-FR" dirty="0"/>
              <a:t> contribution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extracted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2 </a:t>
            </a:r>
            <a:r>
              <a:rPr lang="fr-FR" dirty="0" err="1"/>
              <a:t>dimensional</a:t>
            </a:r>
            <a:r>
              <a:rPr lang="fr-FR" dirty="0"/>
              <a:t> fit, </a:t>
            </a:r>
            <a:r>
              <a:rPr lang="fr-FR" dirty="0" err="1"/>
              <a:t>where</a:t>
            </a:r>
            <a:r>
              <a:rPr lang="fr-FR" dirty="0"/>
              <a:t> for </a:t>
            </a:r>
            <a:r>
              <a:rPr lang="fr-FR" dirty="0" err="1"/>
              <a:t>each</a:t>
            </a:r>
            <a:r>
              <a:rPr lang="fr-FR" dirty="0"/>
              <a:t> bin of invariant mass of 4 Kaons, 2 </a:t>
            </a:r>
            <a:r>
              <a:rPr lang="fr-FR" dirty="0" err="1"/>
              <a:t>dimensional</a:t>
            </a:r>
            <a:r>
              <a:rPr lang="fr-FR" dirty="0"/>
              <a:t> distribution of invariant mass of 2 phi candidates </a:t>
            </a:r>
            <a:r>
              <a:rPr lang="fr-FR" dirty="0" err="1"/>
              <a:t>is</a:t>
            </a:r>
            <a:r>
              <a:rPr lang="fr-FR" dirty="0"/>
              <a:t> fit.</a:t>
            </a:r>
          </a:p>
        </p:txBody>
      </p:sp>
    </p:spTree>
    <p:extLst>
      <p:ext uri="{BB962C8B-B14F-4D97-AF65-F5344CB8AC3E}">
        <p14:creationId xmlns:p14="http://schemas.microsoft.com/office/powerpoint/2010/main" val="5589020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obtained</a:t>
            </a:r>
            <a:r>
              <a:rPr lang="fr-FR" dirty="0"/>
              <a:t> </a:t>
            </a:r>
            <a:r>
              <a:rPr lang="fr-FR" dirty="0" err="1"/>
              <a:t>yields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uncertaintites</a:t>
            </a:r>
            <a:r>
              <a:rPr lang="fr-FR" dirty="0"/>
              <a:t> in </a:t>
            </a:r>
            <a:r>
              <a:rPr lang="fr-FR" dirty="0" err="1"/>
              <a:t>each</a:t>
            </a:r>
            <a:r>
              <a:rPr lang="fr-FR" dirty="0"/>
              <a:t> bin </a:t>
            </a:r>
            <a:r>
              <a:rPr lang="fr-FR" dirty="0" err="1"/>
              <a:t>form</a:t>
            </a:r>
            <a:r>
              <a:rPr lang="fr-FR" dirty="0"/>
              <a:t> a </a:t>
            </a:r>
            <a:r>
              <a:rPr lang="fr-FR" dirty="0" err="1"/>
              <a:t>true</a:t>
            </a:r>
            <a:r>
              <a:rPr lang="fr-FR" dirty="0"/>
              <a:t> </a:t>
            </a:r>
            <a:r>
              <a:rPr lang="fr-FR" dirty="0" err="1"/>
              <a:t>phiphi</a:t>
            </a:r>
            <a:r>
              <a:rPr lang="fr-FR" dirty="0"/>
              <a:t> invariant mass distribution </a:t>
            </a:r>
            <a:r>
              <a:rPr lang="fr-FR" dirty="0" err="1"/>
              <a:t>shown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.</a:t>
            </a:r>
          </a:p>
          <a:p>
            <a:r>
              <a:rPr lang="fr-FR" dirty="0"/>
              <a:t>There are </a:t>
            </a:r>
            <a:r>
              <a:rPr lang="fr-FR" dirty="0" err="1"/>
              <a:t>clear</a:t>
            </a:r>
            <a:r>
              <a:rPr lang="fr-FR" dirty="0"/>
              <a:t> </a:t>
            </a:r>
            <a:r>
              <a:rPr lang="fr-FR" dirty="0" err="1"/>
              <a:t>signals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etac</a:t>
            </a:r>
            <a:r>
              <a:rPr lang="fr-FR" dirty="0"/>
              <a:t>, chic0,1,2 and </a:t>
            </a:r>
            <a:r>
              <a:rPr lang="fr-FR" dirty="0" err="1"/>
              <a:t>etac</a:t>
            </a:r>
            <a:r>
              <a:rPr lang="fr-FR" dirty="0"/>
              <a:t>(2S). Note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Jpsi</a:t>
            </a:r>
            <a:r>
              <a:rPr lang="fr-FR" dirty="0"/>
              <a:t>, psi(2S) and </a:t>
            </a:r>
            <a:r>
              <a:rPr lang="fr-FR" dirty="0" err="1"/>
              <a:t>hc</a:t>
            </a:r>
            <a:r>
              <a:rPr lang="fr-FR" dirty="0"/>
              <a:t> are </a:t>
            </a:r>
            <a:r>
              <a:rPr lang="fr-FR" dirty="0" err="1"/>
              <a:t>forbidden</a:t>
            </a:r>
            <a:r>
              <a:rPr lang="fr-FR" dirty="0"/>
              <a:t> to </a:t>
            </a:r>
            <a:r>
              <a:rPr lang="fr-FR" dirty="0" err="1"/>
              <a:t>decay</a:t>
            </a:r>
            <a:r>
              <a:rPr lang="fr-FR" dirty="0"/>
              <a:t> to </a:t>
            </a:r>
            <a:r>
              <a:rPr lang="fr-FR" dirty="0" err="1"/>
              <a:t>phiphi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 err="1"/>
              <a:t>From</a:t>
            </a:r>
            <a:r>
              <a:rPr lang="fr-FR" dirty="0"/>
              <a:t> the fit </a:t>
            </a:r>
            <a:r>
              <a:rPr lang="fr-FR" dirty="0" err="1"/>
              <a:t>ther</a:t>
            </a:r>
            <a:r>
              <a:rPr lang="fr-FR" dirty="0"/>
              <a:t> relative </a:t>
            </a:r>
            <a:r>
              <a:rPr lang="fr-FR" dirty="0" err="1"/>
              <a:t>yields</a:t>
            </a:r>
            <a:r>
              <a:rPr lang="fr-FR" dirty="0"/>
              <a:t> are </a:t>
            </a:r>
            <a:r>
              <a:rPr lang="fr-FR" dirty="0" err="1"/>
              <a:t>extracted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60011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systematic </a:t>
            </a:r>
            <a:r>
              <a:rPr lang="en-US" dirty="0" err="1"/>
              <a:t>uncertaintites</a:t>
            </a:r>
            <a:r>
              <a:rPr lang="en-US" dirty="0"/>
              <a:t> are summarized here.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dominant sources are coming from background description in </a:t>
            </a:r>
            <a:r>
              <a:rPr lang="en-US" dirty="0" err="1"/>
              <a:t>phiphi</a:t>
            </a:r>
            <a:r>
              <a:rPr lang="en-US" dirty="0"/>
              <a:t> invariant fit and 2D fit. Particularly, possible contribution f0-&gt;KK is examined.</a:t>
            </a:r>
            <a:br>
              <a:rPr lang="en-US" dirty="0"/>
            </a:br>
            <a:r>
              <a:rPr lang="en-US" dirty="0"/>
              <a:t>Another sources are coming from variation of </a:t>
            </a:r>
            <a:r>
              <a:rPr lang="en-US" dirty="0" err="1"/>
              <a:t>etac</a:t>
            </a:r>
            <a:r>
              <a:rPr lang="ru-RU" dirty="0"/>
              <a:t>(2</a:t>
            </a:r>
            <a:r>
              <a:rPr lang="en-US" dirty="0"/>
              <a:t>S</a:t>
            </a:r>
            <a:r>
              <a:rPr lang="ru-RU" dirty="0"/>
              <a:t>)</a:t>
            </a:r>
            <a:r>
              <a:rPr lang="en-US" dirty="0"/>
              <a:t> natural width and from possible contributions of </a:t>
            </a:r>
            <a:r>
              <a:rPr lang="en-US" dirty="0" err="1"/>
              <a:t>charmonium</a:t>
            </a:r>
            <a:r>
              <a:rPr lang="en-US" dirty="0"/>
              <a:t>-like states to </a:t>
            </a:r>
            <a:r>
              <a:rPr lang="en-US" dirty="0" err="1"/>
              <a:t>phiphi</a:t>
            </a:r>
            <a:r>
              <a:rPr lang="en-US" dirty="0"/>
              <a:t> spectrum.</a:t>
            </a: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charmonium-like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contributions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systematic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uncertaintites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smaller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statistical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162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brings me to results.</a:t>
            </a:r>
            <a:br>
              <a:rPr lang="en-US" dirty="0"/>
            </a:br>
            <a:r>
              <a:rPr lang="en-US" dirty="0"/>
              <a:t>In this analysis, the first measurement of inclusive branching fraction b to chic0 is reported and also the most precise measurements for chic1 and chic2 in given mixture of b-hadrons.</a:t>
            </a:r>
          </a:p>
          <a:p>
            <a:br>
              <a:rPr lang="en-US" dirty="0"/>
            </a:br>
            <a:r>
              <a:rPr lang="en-US" dirty="0"/>
              <a:t>Particularly, the ratio between chic states are obtained. The naïve expectation from CEM is that chic2:chic1:chic0 ratio is 5:3:1.</a:t>
            </a:r>
            <a:br>
              <a:rPr lang="en-US" dirty="0"/>
            </a:br>
            <a:r>
              <a:rPr lang="en-US" dirty="0"/>
              <a:t>The NLO NRQCD prediction is available in </a:t>
            </a:r>
            <a:r>
              <a:rPr lang="en-US" dirty="0" err="1"/>
              <a:t>Beneke</a:t>
            </a:r>
            <a:r>
              <a:rPr lang="en-US" dirty="0"/>
              <a:t>, </a:t>
            </a:r>
            <a:r>
              <a:rPr lang="en-US" dirty="0" err="1"/>
              <a:t>Maltoni</a:t>
            </a:r>
            <a:r>
              <a:rPr lang="en-US" dirty="0"/>
              <a:t> and </a:t>
            </a:r>
            <a:r>
              <a:rPr lang="en-US" dirty="0" err="1"/>
              <a:t>Rotshtein</a:t>
            </a:r>
            <a:r>
              <a:rPr lang="en-US" dirty="0"/>
              <a:t> paper. In NRQCD at L) only chic1 state is produced while chic1 and chi2 appear only at NLO. </a:t>
            </a:r>
            <a:r>
              <a:rPr lang="en-US" dirty="0" err="1"/>
              <a:t>Beneke</a:t>
            </a:r>
            <a:r>
              <a:rPr lang="en-US" dirty="0"/>
              <a:t> and </a:t>
            </a:r>
            <a:r>
              <a:rPr lang="en-US" dirty="0" err="1"/>
              <a:t>Maltoni</a:t>
            </a:r>
            <a:r>
              <a:rPr lang="en-US" dirty="0"/>
              <a:t> pointed out that large corrections to chic1 production take place at NLO compared to LO. Also, non-physical negative short-distance coefficients are obtained for chic. At the end, the predicted ratio is still close to spin counting 5:3:1, which is violated in data.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Various ratios of branching fractions are measured and also absolute branching fractions for chic states, which are also compared to </a:t>
            </a:r>
            <a:r>
              <a:rPr lang="en-US" dirty="0" err="1"/>
              <a:t>Beneke</a:t>
            </a:r>
            <a:r>
              <a:rPr lang="en-US" dirty="0"/>
              <a:t> and </a:t>
            </a:r>
            <a:r>
              <a:rPr lang="en-US" dirty="0" err="1"/>
              <a:t>Maltoni</a:t>
            </a:r>
            <a:r>
              <a:rPr lang="en-US" dirty="0"/>
              <a:t> prediction.</a:t>
            </a:r>
          </a:p>
          <a:p>
            <a:br>
              <a:rPr lang="en-US" dirty="0"/>
            </a:br>
            <a:r>
              <a:rPr lang="en-US" dirty="0"/>
              <a:t>This calls for new prediction, higher order corrections maybe needed.</a:t>
            </a:r>
          </a:p>
        </p:txBody>
      </p:sp>
    </p:spTree>
    <p:extLst>
      <p:ext uri="{BB962C8B-B14F-4D97-AF65-F5344CB8AC3E}">
        <p14:creationId xmlns:p14="http://schemas.microsoft.com/office/powerpoint/2010/main" val="347982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I’m</a:t>
            </a:r>
            <a:r>
              <a:rPr lang="fr-FR" dirty="0"/>
              <a:t> </a:t>
            </a:r>
            <a:r>
              <a:rPr lang="fr-FR" dirty="0" err="1"/>
              <a:t>starting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Standard model </a:t>
            </a:r>
            <a:r>
              <a:rPr lang="fr-FR" dirty="0" err="1"/>
              <a:t>that</a:t>
            </a:r>
            <a:r>
              <a:rPr lang="fr-FR" dirty="0"/>
              <a:t> classifies </a:t>
            </a:r>
            <a:r>
              <a:rPr lang="fr-FR" dirty="0" err="1"/>
              <a:t>elementary</a:t>
            </a:r>
            <a:r>
              <a:rPr lang="fr-FR" dirty="0"/>
              <a:t> </a:t>
            </a:r>
            <a:r>
              <a:rPr lang="fr-FR" dirty="0" err="1"/>
              <a:t>particles</a:t>
            </a:r>
            <a:r>
              <a:rPr lang="fr-FR" dirty="0"/>
              <a:t> to 3 </a:t>
            </a:r>
            <a:r>
              <a:rPr lang="fr-FR" dirty="0" err="1"/>
              <a:t>generations</a:t>
            </a:r>
            <a:r>
              <a:rPr lang="fr-FR" dirty="0"/>
              <a:t> of quarks and leptons,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exhibit</a:t>
            </a:r>
            <a:r>
              <a:rPr lang="fr-FR" dirty="0"/>
              <a:t> </a:t>
            </a:r>
            <a:r>
              <a:rPr lang="fr-FR" dirty="0" err="1"/>
              <a:t>fundamental</a:t>
            </a:r>
            <a:r>
              <a:rPr lang="fr-FR" dirty="0"/>
              <a:t> interactions.</a:t>
            </a:r>
          </a:p>
          <a:p>
            <a:r>
              <a:rPr lang="fr-FR" dirty="0"/>
              <a:t>SM </a:t>
            </a:r>
            <a:r>
              <a:rPr lang="fr-FR" dirty="0" err="1"/>
              <a:t>describes</a:t>
            </a:r>
            <a:r>
              <a:rPr lang="fr-FR" dirty="0"/>
              <a:t> 3 out of 4 interactions: </a:t>
            </a:r>
            <a:r>
              <a:rPr lang="fr-FR" dirty="0" err="1"/>
              <a:t>strong</a:t>
            </a:r>
            <a:r>
              <a:rPr lang="fr-FR" dirty="0"/>
              <a:t>, </a:t>
            </a:r>
            <a:r>
              <a:rPr lang="fr-FR" dirty="0" err="1"/>
              <a:t>electromagnetic</a:t>
            </a:r>
            <a:r>
              <a:rPr lang="fr-FR" dirty="0"/>
              <a:t> and </a:t>
            </a:r>
            <a:r>
              <a:rPr lang="fr-FR" dirty="0" err="1"/>
              <a:t>weak</a:t>
            </a:r>
            <a:r>
              <a:rPr lang="fr-FR" dirty="0"/>
              <a:t>, </a:t>
            </a:r>
            <a:r>
              <a:rPr lang="fr-FR" dirty="0" err="1"/>
              <a:t>where</a:t>
            </a:r>
            <a:r>
              <a:rPr lang="fr-FR" dirty="0"/>
              <a:t> the carriers are gauge bosons: photon for </a:t>
            </a:r>
            <a:r>
              <a:rPr lang="fr-FR" dirty="0" err="1"/>
              <a:t>electromagnetic</a:t>
            </a:r>
            <a:r>
              <a:rPr lang="fr-FR" dirty="0"/>
              <a:t>, W and Z for </a:t>
            </a:r>
            <a:r>
              <a:rPr lang="fr-FR" dirty="0" err="1"/>
              <a:t>weak</a:t>
            </a:r>
            <a:r>
              <a:rPr lang="fr-FR" dirty="0"/>
              <a:t> and gluons for </a:t>
            </a:r>
            <a:r>
              <a:rPr lang="fr-FR" dirty="0" err="1"/>
              <a:t>strong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00385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measurements for chic1 (on the left) and chic2 (on the right) production </a:t>
            </a:r>
            <a:r>
              <a:rPr lang="en-US" dirty="0" err="1"/>
              <a:t>isare</a:t>
            </a:r>
            <a:r>
              <a:rPr lang="en-US" dirty="0"/>
              <a:t> compared to B-factories and LEP measurements.</a:t>
            </a:r>
            <a:br>
              <a:rPr lang="en-US" dirty="0"/>
            </a:br>
            <a:r>
              <a:rPr lang="en-US" dirty="0"/>
              <a:t>The measured branching fractions are consistent with both. Note that in B-factories, only light B-mesons contribute to branching fraction.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8678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</a:t>
            </a:r>
            <a:r>
              <a:rPr lang="en-US" dirty="0" err="1"/>
              <a:t>etac</a:t>
            </a:r>
            <a:r>
              <a:rPr lang="en-US" dirty="0"/>
              <a:t>(2S) production, the double ratio (with respect to </a:t>
            </a:r>
            <a:r>
              <a:rPr lang="en-US" dirty="0" err="1"/>
              <a:t>etac</a:t>
            </a:r>
            <a:r>
              <a:rPr lang="en-US" dirty="0"/>
              <a:t>) and product of branching fractions are extracted.</a:t>
            </a:r>
            <a:br>
              <a:rPr lang="en-US" dirty="0"/>
            </a:br>
            <a:r>
              <a:rPr lang="en-US" dirty="0"/>
              <a:t>The result is found to be stable against variations of </a:t>
            </a:r>
            <a:r>
              <a:rPr lang="en-US" dirty="0" err="1"/>
              <a:t>etac</a:t>
            </a:r>
            <a:r>
              <a:rPr lang="en-US" dirty="0"/>
              <a:t>(2S) width, which is shown on this plot.</a:t>
            </a:r>
          </a:p>
          <a:p>
            <a:endParaRPr lang="en-US" dirty="0"/>
          </a:p>
          <a:p>
            <a:r>
              <a:rPr lang="en-US" dirty="0"/>
              <a:t>This is the first measurement of </a:t>
            </a:r>
            <a:r>
              <a:rPr lang="en-US" dirty="0" err="1"/>
              <a:t>etac</a:t>
            </a:r>
            <a:r>
              <a:rPr lang="en-US" dirty="0"/>
              <a:t>(2S) production in inclusive b-decays and first evidence of the </a:t>
            </a:r>
            <a:r>
              <a:rPr lang="en-US" dirty="0" err="1"/>
              <a:t>etac</a:t>
            </a:r>
            <a:r>
              <a:rPr lang="en-US" dirty="0"/>
              <a:t>(2S)-&gt;</a:t>
            </a:r>
            <a:r>
              <a:rPr lang="en-US" dirty="0" err="1"/>
              <a:t>phiphi</a:t>
            </a:r>
            <a:r>
              <a:rPr lang="en-US" dirty="0"/>
              <a:t> decay with 3.7 sigma significance.</a:t>
            </a:r>
            <a:br>
              <a:rPr lang="en-US" dirty="0"/>
            </a:br>
            <a:r>
              <a:rPr lang="en-US" dirty="0"/>
              <a:t>This is also a first step to measure </a:t>
            </a:r>
            <a:r>
              <a:rPr lang="en-US" dirty="0" err="1"/>
              <a:t>etac</a:t>
            </a:r>
            <a:r>
              <a:rPr lang="en-US" dirty="0"/>
              <a:t>(2S) production via its decay to </a:t>
            </a:r>
            <a:r>
              <a:rPr lang="en-US" dirty="0" err="1"/>
              <a:t>phiphi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35219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analysis, </a:t>
            </a:r>
            <a:r>
              <a:rPr lang="en-US" dirty="0" err="1"/>
              <a:t>charmonium</a:t>
            </a:r>
            <a:r>
              <a:rPr lang="en-US" dirty="0"/>
              <a:t>-like states are searched for.</a:t>
            </a:r>
            <a:br>
              <a:rPr lang="en-US" dirty="0"/>
            </a:br>
            <a:r>
              <a:rPr lang="en-US" dirty="0"/>
              <a:t>The upper limits on double ratios of branching fractions are extracted with respect to </a:t>
            </a:r>
            <a:r>
              <a:rPr lang="en-US" dirty="0" err="1"/>
              <a:t>charmonium</a:t>
            </a:r>
            <a:r>
              <a:rPr lang="en-US" dirty="0"/>
              <a:t> states with similar quantum numbers.</a:t>
            </a:r>
          </a:p>
          <a:p>
            <a:endParaRPr lang="en-US" dirty="0"/>
          </a:p>
          <a:p>
            <a:r>
              <a:rPr lang="en-US" dirty="0"/>
              <a:t>This is a first search of </a:t>
            </a:r>
            <a:r>
              <a:rPr lang="en-US" dirty="0" err="1"/>
              <a:t>charmonium</a:t>
            </a:r>
            <a:r>
              <a:rPr lang="en-US" dirty="0"/>
              <a:t>-like states in b-decays using their decays to </a:t>
            </a:r>
            <a:r>
              <a:rPr lang="en-US" dirty="0" err="1"/>
              <a:t>phiphi</a:t>
            </a:r>
            <a:r>
              <a:rPr lang="en-US" dirty="0"/>
              <a:t>.</a:t>
            </a:r>
          </a:p>
          <a:p>
            <a:r>
              <a:rPr lang="en-US" dirty="0"/>
              <a:t>The obtained sensitivity for production branching fractions is few times 10^-7</a:t>
            </a:r>
          </a:p>
        </p:txBody>
      </p:sp>
    </p:spTree>
    <p:extLst>
      <p:ext uri="{BB962C8B-B14F-4D97-AF65-F5344CB8AC3E}">
        <p14:creationId xmlns:p14="http://schemas.microsoft.com/office/powerpoint/2010/main" val="34681502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I’m</a:t>
            </a:r>
            <a:r>
              <a:rPr lang="fr-FR" dirty="0"/>
              <a:t> </a:t>
            </a:r>
            <a:r>
              <a:rPr lang="fr-FR" dirty="0" err="1"/>
              <a:t>going</a:t>
            </a:r>
            <a:r>
              <a:rPr lang="fr-FR" dirty="0"/>
              <a:t> to compare </a:t>
            </a:r>
            <a:r>
              <a:rPr lang="fr-FR" dirty="0" err="1"/>
              <a:t>obtained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to </a:t>
            </a:r>
            <a:r>
              <a:rPr lang="fr-FR" dirty="0" err="1"/>
              <a:t>existing</a:t>
            </a:r>
            <a:r>
              <a:rPr lang="fr-FR" dirty="0"/>
              <a:t> </a:t>
            </a:r>
            <a:r>
              <a:rPr lang="fr-FR" dirty="0" err="1"/>
              <a:t>predictions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84444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/>
              <a:t>I </a:t>
            </a:r>
            <a:r>
              <a:rPr lang="fr-FR" dirty="0" err="1"/>
              <a:t>start</a:t>
            </a:r>
            <a:r>
              <a:rPr lang="fr-FR" dirty="0"/>
              <a:t> </a:t>
            </a:r>
            <a:r>
              <a:rPr lang="fr-FR" dirty="0" err="1"/>
              <a:t>wil</a:t>
            </a:r>
            <a:r>
              <a:rPr lang="fr-FR" dirty="0"/>
              <a:t> </a:t>
            </a:r>
            <a:r>
              <a:rPr lang="fr-FR" dirty="0" err="1"/>
              <a:t>simultaneous</a:t>
            </a:r>
            <a:r>
              <a:rPr lang="fr-FR" dirty="0"/>
              <a:t> fit to </a:t>
            </a:r>
            <a:r>
              <a:rPr lang="fr-FR" dirty="0" err="1"/>
              <a:t>Jpsi</a:t>
            </a:r>
            <a:r>
              <a:rPr lang="fr-FR" dirty="0"/>
              <a:t> and </a:t>
            </a:r>
            <a:r>
              <a:rPr lang="fr-FR" dirty="0" err="1"/>
              <a:t>etac</a:t>
            </a:r>
            <a:r>
              <a:rPr lang="fr-FR" dirty="0"/>
              <a:t> production in b-</a:t>
            </a:r>
            <a:r>
              <a:rPr lang="fr-FR" dirty="0" err="1"/>
              <a:t>decays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/>
              <a:t>For </a:t>
            </a:r>
            <a:r>
              <a:rPr lang="fr-FR" dirty="0" err="1"/>
              <a:t>that</a:t>
            </a:r>
            <a:r>
              <a:rPr lang="fr-FR" dirty="0"/>
              <a:t> the </a:t>
            </a:r>
            <a:r>
              <a:rPr lang="fr-FR" dirty="0" err="1"/>
              <a:t>result</a:t>
            </a:r>
            <a:r>
              <a:rPr lang="fr-FR" dirty="0"/>
              <a:t> for </a:t>
            </a:r>
            <a:r>
              <a:rPr lang="fr-FR" dirty="0" err="1"/>
              <a:t>etac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taken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LHCb</a:t>
            </a:r>
            <a:r>
              <a:rPr lang="fr-FR" dirty="0"/>
              <a:t> </a:t>
            </a:r>
            <a:r>
              <a:rPr lang="fr-FR" dirty="0" err="1"/>
              <a:t>RunI</a:t>
            </a:r>
            <a:r>
              <a:rPr lang="fr-FR" dirty="0"/>
              <a:t> </a:t>
            </a:r>
            <a:r>
              <a:rPr lang="fr-FR" dirty="0" err="1"/>
              <a:t>measurement</a:t>
            </a:r>
            <a:r>
              <a:rPr lang="fr-FR" dirty="0"/>
              <a:t> and for </a:t>
            </a:r>
            <a:r>
              <a:rPr lang="fr-FR" dirty="0" err="1"/>
              <a:t>Jpsi</a:t>
            </a:r>
            <a:r>
              <a:rPr lang="fr-FR" dirty="0"/>
              <a:t> – </a:t>
            </a:r>
            <a:r>
              <a:rPr lang="fr-FR" dirty="0" err="1"/>
              <a:t>from</a:t>
            </a:r>
            <a:r>
              <a:rPr lang="fr-FR" dirty="0"/>
              <a:t> PDG. The </a:t>
            </a:r>
            <a:r>
              <a:rPr lang="fr-FR" dirty="0" err="1"/>
              <a:t>feed</a:t>
            </a:r>
            <a:r>
              <a:rPr lang="fr-FR" dirty="0"/>
              <a:t>-down contributions are </a:t>
            </a:r>
            <a:r>
              <a:rPr lang="fr-FR" dirty="0" err="1"/>
              <a:t>subtracted</a:t>
            </a:r>
            <a:r>
              <a:rPr lang="fr-FR" dirty="0"/>
              <a:t>.</a:t>
            </a:r>
          </a:p>
          <a:p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having</a:t>
            </a:r>
            <a:r>
              <a:rPr lang="fr-FR" dirty="0"/>
              <a:t> </a:t>
            </a:r>
            <a:r>
              <a:rPr lang="fr-FR" dirty="0" err="1"/>
              <a:t>prediction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Beneke</a:t>
            </a:r>
            <a:r>
              <a:rPr lang="fr-FR" dirty="0"/>
              <a:t>, </a:t>
            </a:r>
            <a:r>
              <a:rPr lang="fr-FR" dirty="0" err="1"/>
              <a:t>Maltoni</a:t>
            </a:r>
            <a:r>
              <a:rPr lang="fr-FR" dirty="0"/>
              <a:t> </a:t>
            </a:r>
            <a:r>
              <a:rPr lang="fr-FR" dirty="0" err="1"/>
              <a:t>paper</a:t>
            </a:r>
            <a:r>
              <a:rPr lang="fr-FR" dirty="0"/>
              <a:t>, value of CS LDME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potential</a:t>
            </a:r>
            <a:r>
              <a:rPr lang="fr-FR" dirty="0"/>
              <a:t> model, the fit of 3 </a:t>
            </a:r>
            <a:r>
              <a:rPr lang="fr-FR" dirty="0" err="1"/>
              <a:t>remaining</a:t>
            </a:r>
            <a:r>
              <a:rPr lang="fr-FR" dirty="0"/>
              <a:t> CO </a:t>
            </a:r>
            <a:r>
              <a:rPr lang="fr-FR" dirty="0" err="1"/>
              <a:t>LDMEs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to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.</a:t>
            </a:r>
            <a:br>
              <a:rPr lang="fr-FR" dirty="0"/>
            </a:br>
            <a:endParaRPr lang="fr-FR" dirty="0"/>
          </a:p>
          <a:p>
            <a:r>
              <a:rPr lang="fr-FR" dirty="0"/>
              <a:t>The </a:t>
            </a:r>
            <a:r>
              <a:rPr lang="fr-FR" dirty="0" err="1"/>
              <a:t>quality</a:t>
            </a:r>
            <a:r>
              <a:rPr lang="fr-FR" dirty="0"/>
              <a:t> of the fit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indicated</a:t>
            </a:r>
            <a:r>
              <a:rPr lang="fr-FR" dirty="0"/>
              <a:t> in </a:t>
            </a:r>
            <a:r>
              <a:rPr lang="fr-FR" dirty="0" err="1"/>
              <a:t>color</a:t>
            </a:r>
            <a:r>
              <a:rPr lang="fr-FR" dirty="0"/>
              <a:t> code on the plots and </a:t>
            </a:r>
            <a:r>
              <a:rPr lang="fr-FR" dirty="0" err="1"/>
              <a:t>three</a:t>
            </a:r>
            <a:r>
              <a:rPr lang="fr-FR" dirty="0"/>
              <a:t> plots </a:t>
            </a:r>
            <a:r>
              <a:rPr lang="fr-FR" dirty="0" err="1"/>
              <a:t>represents</a:t>
            </a:r>
            <a:r>
              <a:rPr lang="fr-FR" dirty="0"/>
              <a:t> </a:t>
            </a:r>
            <a:r>
              <a:rPr lang="fr-FR" dirty="0" err="1"/>
              <a:t>three</a:t>
            </a:r>
            <a:r>
              <a:rPr lang="fr-FR" dirty="0"/>
              <a:t> projections to plane of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LDMEs</a:t>
            </a:r>
            <a:r>
              <a:rPr lang="fr-FR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LDMEs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values of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LDMEs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once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obtained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fit to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Jpsi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etac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hadroproduction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kt-factorization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(green), and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simultaneous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fit to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Jpsi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photo- and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hadro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production (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fr-FR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fit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uncertainty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account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precise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prediction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calculations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revisited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24635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 err="1"/>
              <a:t>Then</a:t>
            </a:r>
            <a:r>
              <a:rPr lang="fr-FR" dirty="0"/>
              <a:t> the fit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to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Jpsi</a:t>
            </a:r>
            <a:r>
              <a:rPr lang="fr-FR" dirty="0"/>
              <a:t> and </a:t>
            </a:r>
            <a:r>
              <a:rPr lang="fr-FR" dirty="0" err="1"/>
              <a:t>etac</a:t>
            </a:r>
            <a:r>
              <a:rPr lang="fr-FR" dirty="0"/>
              <a:t> prompt production and production in b-</a:t>
            </a:r>
            <a:r>
              <a:rPr lang="fr-FR" dirty="0" err="1"/>
              <a:t>decays</a:t>
            </a:r>
            <a:r>
              <a:rPr lang="fr-FR" dirty="0"/>
              <a:t>.</a:t>
            </a:r>
          </a:p>
          <a:p>
            <a:r>
              <a:rPr lang="fr-FR" dirty="0" err="1"/>
              <a:t>Similar</a:t>
            </a:r>
            <a:r>
              <a:rPr lang="fr-FR" dirty="0"/>
              <a:t> fit </a:t>
            </a:r>
            <a:r>
              <a:rPr lang="fr-FR" dirty="0" err="1"/>
              <a:t>quality</a:t>
            </a:r>
            <a:r>
              <a:rPr lang="fr-FR" dirty="0"/>
              <a:t> plots are </a:t>
            </a:r>
            <a:r>
              <a:rPr lang="fr-FR" dirty="0" err="1"/>
              <a:t>shown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existing</a:t>
            </a:r>
            <a:r>
              <a:rPr lang="fr-FR" dirty="0"/>
              <a:t> but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reduced</a:t>
            </a:r>
            <a:r>
              <a:rPr lang="fr-FR" dirty="0"/>
              <a:t> </a:t>
            </a:r>
            <a:r>
              <a:rPr lang="fr-FR" dirty="0" err="1"/>
              <a:t>allowed</a:t>
            </a:r>
            <a:r>
              <a:rPr lang="fr-FR" dirty="0"/>
              <a:t> </a:t>
            </a:r>
            <a:r>
              <a:rPr lang="fr-FR" dirty="0" err="1"/>
              <a:t>LDMEs</a:t>
            </a:r>
            <a:r>
              <a:rPr lang="fr-FR" dirty="0"/>
              <a:t> </a:t>
            </a:r>
            <a:r>
              <a:rPr lang="fr-FR" dirty="0" err="1"/>
              <a:t>region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For </a:t>
            </a:r>
            <a:r>
              <a:rPr lang="fr-FR" dirty="0" err="1"/>
              <a:t>this</a:t>
            </a:r>
            <a:r>
              <a:rPr lang="fr-FR" dirty="0"/>
              <a:t> fit, the </a:t>
            </a:r>
            <a:r>
              <a:rPr lang="fr-FR" dirty="0" err="1"/>
              <a:t>measurement</a:t>
            </a:r>
            <a:r>
              <a:rPr lang="fr-FR" dirty="0"/>
              <a:t> of </a:t>
            </a:r>
            <a:r>
              <a:rPr lang="fr-FR" dirty="0" err="1"/>
              <a:t>etac</a:t>
            </a:r>
            <a:r>
              <a:rPr lang="fr-FR" dirty="0"/>
              <a:t> and </a:t>
            </a:r>
            <a:r>
              <a:rPr lang="fr-FR" dirty="0" err="1"/>
              <a:t>jpsi</a:t>
            </a:r>
            <a:r>
              <a:rPr lang="fr-FR" dirty="0"/>
              <a:t> prompt production are </a:t>
            </a:r>
            <a:r>
              <a:rPr lang="fr-FR" dirty="0" err="1"/>
              <a:t>used</a:t>
            </a:r>
            <a:r>
              <a:rPr lang="fr-FR" dirty="0"/>
              <a:t>. The short-distance coefficients are </a:t>
            </a:r>
            <a:r>
              <a:rPr lang="fr-FR" dirty="0" err="1"/>
              <a:t>provided</a:t>
            </a:r>
            <a:r>
              <a:rPr lang="fr-FR" dirty="0"/>
              <a:t> by Hua-Sheng </a:t>
            </a:r>
            <a:r>
              <a:rPr lang="fr-FR" dirty="0" err="1"/>
              <a:t>Shao</a:t>
            </a:r>
            <a:r>
              <a:rPr lang="fr-FR" dirty="0"/>
              <a:t>, </a:t>
            </a:r>
            <a:r>
              <a:rPr lang="fr-FR" dirty="0" err="1"/>
              <a:t>corresponding</a:t>
            </a:r>
            <a:r>
              <a:rPr lang="fr-FR" dirty="0"/>
              <a:t> to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paper</a:t>
            </a:r>
            <a:r>
              <a:rPr lang="fr-FR" dirty="0"/>
              <a:t>.</a:t>
            </a:r>
            <a:br>
              <a:rPr lang="fr-FR" dirty="0"/>
            </a:br>
            <a:endParaRPr lang="fr-FR" dirty="0"/>
          </a:p>
          <a:p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the first </a:t>
            </a:r>
            <a:r>
              <a:rPr lang="fr-FR" dirty="0" err="1"/>
              <a:t>simultaneous</a:t>
            </a:r>
            <a:r>
              <a:rPr lang="fr-FR" dirty="0"/>
              <a:t> </a:t>
            </a:r>
            <a:r>
              <a:rPr lang="fr-FR" dirty="0" err="1"/>
              <a:t>study</a:t>
            </a:r>
            <a:r>
              <a:rPr lang="fr-FR" dirty="0"/>
              <a:t> of </a:t>
            </a:r>
            <a:r>
              <a:rPr lang="fr-FR" dirty="0" err="1"/>
              <a:t>Jpsi</a:t>
            </a:r>
            <a:r>
              <a:rPr lang="fr-FR" dirty="0"/>
              <a:t> and </a:t>
            </a:r>
            <a:r>
              <a:rPr lang="fr-FR" dirty="0" err="1"/>
              <a:t>etac</a:t>
            </a:r>
            <a:r>
              <a:rPr lang="fr-FR" dirty="0"/>
              <a:t> in </a:t>
            </a:r>
            <a:r>
              <a:rPr lang="fr-FR" dirty="0" err="1"/>
              <a:t>both</a:t>
            </a:r>
            <a:r>
              <a:rPr lang="fr-FR" dirty="0"/>
              <a:t> prompt and b-</a:t>
            </a:r>
            <a:r>
              <a:rPr lang="fr-FR" dirty="0" err="1"/>
              <a:t>decays</a:t>
            </a:r>
            <a:r>
              <a:rPr lang="fr-FR" dirty="0"/>
              <a:t> production.</a:t>
            </a:r>
            <a:br>
              <a:rPr lang="fr-FR" dirty="0"/>
            </a:br>
            <a:r>
              <a:rPr lang="fr-FR" dirty="0"/>
              <a:t>Or </a:t>
            </a:r>
            <a:r>
              <a:rPr lang="fr-FR" dirty="0" err="1"/>
              <a:t>alternatively</a:t>
            </a:r>
            <a:r>
              <a:rPr lang="fr-FR" dirty="0"/>
              <a:t> </a:t>
            </a:r>
            <a:r>
              <a:rPr lang="en-GB" dirty="0">
                <a:latin typeface="Palatino" pitchFamily="2" charset="77"/>
                <a:ea typeface="Palatino" pitchFamily="2" charset="77"/>
              </a:rPr>
              <a:t>once hadroproduction and production in b-decays measured for </a:t>
            </a:r>
            <a:r>
              <a:rPr lang="en-GB" dirty="0" err="1">
                <a:latin typeface="Palatino" pitchFamily="2" charset="77"/>
                <a:ea typeface="Palatino" pitchFamily="2" charset="77"/>
              </a:rPr>
              <a:t>charmonium</a:t>
            </a:r>
            <a:r>
              <a:rPr lang="en-GB" dirty="0">
                <a:latin typeface="Palatino" pitchFamily="2" charset="77"/>
                <a:ea typeface="Palatino" pitchFamily="2" charset="77"/>
              </a:rPr>
              <a:t> states with linked LDMEs, the </a:t>
            </a:r>
            <a:r>
              <a:rPr lang="en-GB" b="1" dirty="0">
                <a:latin typeface="Palatino" pitchFamily="2" charset="77"/>
                <a:ea typeface="Palatino" pitchFamily="2" charset="77"/>
              </a:rPr>
              <a:t>factorization, universality and HQSS can be tested quantitatively</a:t>
            </a:r>
            <a:r>
              <a:rPr lang="en-GB" dirty="0">
                <a:latin typeface="Palatino" pitchFamily="2" charset="77"/>
                <a:ea typeface="Palatino" pitchFamily="2" charset="77"/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51320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dirty="0" err="1"/>
              <a:t>Similarly</a:t>
            </a:r>
            <a:r>
              <a:rPr lang="fr-FR" dirty="0"/>
              <a:t>, the production of </a:t>
            </a:r>
            <a:r>
              <a:rPr lang="fr-FR" dirty="0" err="1"/>
              <a:t>three</a:t>
            </a:r>
            <a:r>
              <a:rPr lang="fr-FR" dirty="0"/>
              <a:t> chic states in b-</a:t>
            </a:r>
            <a:r>
              <a:rPr lang="fr-FR" dirty="0" err="1"/>
              <a:t>decays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compared</a:t>
            </a:r>
            <a:r>
              <a:rPr lang="fr-FR" dirty="0"/>
              <a:t> to </a:t>
            </a:r>
            <a:r>
              <a:rPr lang="fr-FR" dirty="0" err="1"/>
              <a:t>theory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 err="1"/>
              <a:t>Here</a:t>
            </a:r>
            <a:r>
              <a:rPr lang="fr-FR" dirty="0"/>
              <a:t> the </a:t>
            </a:r>
            <a:r>
              <a:rPr lang="fr-FR" dirty="0" err="1"/>
              <a:t>result</a:t>
            </a:r>
            <a:r>
              <a:rPr lang="fr-FR" dirty="0"/>
              <a:t> of </a:t>
            </a:r>
            <a:r>
              <a:rPr lang="fr-FR" dirty="0" err="1"/>
              <a:t>phiphi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and </a:t>
            </a:r>
            <a:r>
              <a:rPr lang="fr-FR" dirty="0" err="1"/>
              <a:t>feed</a:t>
            </a:r>
            <a:r>
              <a:rPr lang="fr-FR" dirty="0"/>
              <a:t>-down contributions are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subtracted</a:t>
            </a:r>
            <a:r>
              <a:rPr lang="fr-FR" dirty="0"/>
              <a:t>.</a:t>
            </a:r>
            <a:br>
              <a:rPr lang="fr-FR" dirty="0"/>
            </a:br>
            <a:endParaRPr lang="fr-FR" dirty="0"/>
          </a:p>
          <a:p>
            <a:r>
              <a:rPr lang="fr-FR" dirty="0"/>
              <a:t>The production of chic states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described</a:t>
            </a:r>
            <a:r>
              <a:rPr lang="fr-FR" dirty="0"/>
              <a:t> by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LDMEs</a:t>
            </a:r>
            <a:r>
              <a:rPr lang="fr-FR" dirty="0"/>
              <a:t>: one for CS, one for CO.</a:t>
            </a:r>
            <a:br>
              <a:rPr lang="fr-FR" dirty="0"/>
            </a:br>
            <a:r>
              <a:rPr lang="fr-FR" dirty="0"/>
              <a:t>The spin </a:t>
            </a:r>
            <a:r>
              <a:rPr lang="fr-FR" dirty="0" err="1"/>
              <a:t>symmetry</a:t>
            </a:r>
            <a:r>
              <a:rPr lang="fr-FR" dirty="0"/>
              <a:t> </a:t>
            </a:r>
            <a:r>
              <a:rPr lang="fr-FR" dirty="0" err="1"/>
              <a:t>gives</a:t>
            </a:r>
            <a:r>
              <a:rPr lang="fr-FR" dirty="0"/>
              <a:t> links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LDMEs</a:t>
            </a:r>
            <a:r>
              <a:rPr lang="fr-FR" dirty="0"/>
              <a:t> of </a:t>
            </a:r>
            <a:r>
              <a:rPr lang="fr-FR" dirty="0" err="1"/>
              <a:t>different</a:t>
            </a:r>
            <a:r>
              <a:rPr lang="fr-FR" dirty="0"/>
              <a:t> chic states.</a:t>
            </a:r>
            <a:br>
              <a:rPr lang="fr-FR" dirty="0"/>
            </a:br>
            <a:br>
              <a:rPr lang="fr-FR" dirty="0"/>
            </a:br>
            <a:r>
              <a:rPr lang="fr-FR" dirty="0"/>
              <a:t>The </a:t>
            </a:r>
            <a:r>
              <a:rPr lang="fr-FR" dirty="0" err="1"/>
              <a:t>prediction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in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Beneke</a:t>
            </a:r>
            <a:r>
              <a:rPr lang="fr-FR" dirty="0"/>
              <a:t> and </a:t>
            </a:r>
            <a:r>
              <a:rPr lang="fr-FR" dirty="0" err="1"/>
              <a:t>Maltoni</a:t>
            </a:r>
            <a:r>
              <a:rPr lang="fr-FR" dirty="0"/>
              <a:t> </a:t>
            </a:r>
            <a:r>
              <a:rPr lang="fr-FR" dirty="0" err="1"/>
              <a:t>paper</a:t>
            </a:r>
            <a:r>
              <a:rPr lang="fr-FR" dirty="0"/>
              <a:t>.</a:t>
            </a:r>
          </a:p>
          <a:p>
            <a:r>
              <a:rPr lang="fr-FR" dirty="0"/>
              <a:t>The </a:t>
            </a:r>
            <a:r>
              <a:rPr lang="fr-FR" dirty="0" err="1"/>
              <a:t>left</a:t>
            </a:r>
            <a:r>
              <a:rPr lang="fr-FR" dirty="0"/>
              <a:t> plot shows the </a:t>
            </a:r>
            <a:r>
              <a:rPr lang="fr-FR" dirty="0" err="1"/>
              <a:t>quality</a:t>
            </a:r>
            <a:r>
              <a:rPr lang="fr-FR" dirty="0"/>
              <a:t> of the fit in </a:t>
            </a:r>
            <a:r>
              <a:rPr lang="fr-FR" dirty="0" err="1"/>
              <a:t>color</a:t>
            </a:r>
            <a:r>
              <a:rPr lang="fr-FR" dirty="0"/>
              <a:t> as </a:t>
            </a:r>
            <a:r>
              <a:rPr lang="fr-FR" dirty="0" err="1"/>
              <a:t>function</a:t>
            </a:r>
            <a:r>
              <a:rPr lang="fr-FR" dirty="0"/>
              <a:t> of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LDMEs</a:t>
            </a:r>
            <a:r>
              <a:rPr lang="fr-FR" dirty="0"/>
              <a:t> and </a:t>
            </a:r>
            <a:r>
              <a:rPr lang="fr-FR" dirty="0" err="1"/>
              <a:t>defined</a:t>
            </a:r>
            <a:r>
              <a:rPr lang="fr-FR" dirty="0"/>
              <a:t> </a:t>
            </a:r>
            <a:r>
              <a:rPr lang="fr-FR" dirty="0" err="1"/>
              <a:t>reduced</a:t>
            </a:r>
            <a:r>
              <a:rPr lang="fr-FR" dirty="0"/>
              <a:t> </a:t>
            </a:r>
            <a:r>
              <a:rPr lang="fr-FR" dirty="0" err="1"/>
              <a:t>region</a:t>
            </a:r>
            <a:r>
              <a:rPr lang="fr-FR" dirty="0"/>
              <a:t> for </a:t>
            </a:r>
            <a:r>
              <a:rPr lang="fr-FR" dirty="0" err="1"/>
              <a:t>LDMEs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 err="1"/>
              <a:t>While</a:t>
            </a:r>
            <a:r>
              <a:rPr lang="fr-FR" dirty="0"/>
              <a:t> the right plot shows chi2 of the fit to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of chic rations and </a:t>
            </a:r>
            <a:r>
              <a:rPr lang="fr-FR" dirty="0" err="1"/>
              <a:t>whows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 area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reasonable</a:t>
            </a:r>
            <a:r>
              <a:rPr lang="fr-FR" dirty="0"/>
              <a:t> chi2 value.</a:t>
            </a:r>
            <a:br>
              <a:rPr lang="fr-FR" dirty="0"/>
            </a:br>
            <a:endParaRPr lang="fr-FR" dirty="0"/>
          </a:p>
          <a:p>
            <a:r>
              <a:rPr lang="fr-FR" dirty="0"/>
              <a:t>It </a:t>
            </a:r>
            <a:r>
              <a:rPr lang="fr-FR" dirty="0" err="1"/>
              <a:t>means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relative production </a:t>
            </a:r>
            <a:r>
              <a:rPr lang="fr-FR" dirty="0" err="1"/>
              <a:t>cannot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described</a:t>
            </a:r>
            <a:r>
              <a:rPr lang="fr-FR" dirty="0"/>
              <a:t> by </a:t>
            </a:r>
            <a:r>
              <a:rPr lang="fr-FR" dirty="0" err="1"/>
              <a:t>theory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39828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fde3f23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3fde3f23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I’m going to by-product part of analyses – the measurement of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etac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(1S) resonance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paramaters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78142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14dccc181_13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g314dccc181_13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etac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mass was measured using a sample of b decays to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etac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where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etac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decays to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ppbar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this sample, the selection is looser than for production measurement.</a:t>
            </a:r>
            <a:b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fit gives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etac-Jpsi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mass difference with statistical precision of 0.7 MeV, while systematic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uncertaintites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much smaller.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14940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14dccc181_13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g314dccc181_13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the </a:t>
            </a:r>
            <a:r>
              <a:rPr lang="en-GB" b="0" dirty="0">
                <a:solidFill>
                  <a:srgbClr val="FF0000"/>
                </a:solidFill>
              </a:rPr>
              <a:t>most precise measurement from a single experiment to date.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>
                <a:solidFill>
                  <a:srgbClr val="FF0000"/>
                </a:solidFill>
              </a:rPr>
              <a:t>The comparison with results of other experiments is shown on this plot.  Also, current PDG average value is shown in blue.</a:t>
            </a:r>
            <a:br>
              <a:rPr lang="en-GB" b="0" dirty="0">
                <a:solidFill>
                  <a:srgbClr val="FF0000"/>
                </a:solidFill>
              </a:rPr>
            </a:br>
            <a:r>
              <a:rPr lang="en-GB" b="0" dirty="0">
                <a:solidFill>
                  <a:srgbClr val="FF0000"/>
                </a:solidFill>
              </a:rPr>
              <a:t>This measurement will shift an average to this value.</a:t>
            </a:r>
            <a:br>
              <a:rPr lang="en-GB" b="0" dirty="0">
                <a:solidFill>
                  <a:srgbClr val="FF0000"/>
                </a:solidFill>
              </a:rPr>
            </a:br>
            <a:endParaRPr lang="en-GB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87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thesis</a:t>
            </a:r>
            <a:r>
              <a:rPr lang="fr-FR" dirty="0"/>
              <a:t> explores </a:t>
            </a:r>
            <a:r>
              <a:rPr lang="fr-FR" dirty="0" err="1"/>
              <a:t>strong</a:t>
            </a:r>
            <a:r>
              <a:rPr lang="fr-FR" dirty="0"/>
              <a:t> interaction,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described</a:t>
            </a:r>
            <a:r>
              <a:rPr lang="fr-FR" dirty="0"/>
              <a:t> by QCD.</a:t>
            </a:r>
          </a:p>
          <a:p>
            <a:r>
              <a:rPr lang="fr-FR" dirty="0"/>
              <a:t>QCD </a:t>
            </a:r>
            <a:r>
              <a:rPr lang="fr-FR" dirty="0" err="1"/>
              <a:t>introduces</a:t>
            </a:r>
            <a:r>
              <a:rPr lang="fr-FR" dirty="0"/>
              <a:t> </a:t>
            </a:r>
            <a:r>
              <a:rPr lang="fr-FR" dirty="0" err="1"/>
              <a:t>color</a:t>
            </a:r>
            <a:r>
              <a:rPr lang="fr-FR" dirty="0"/>
              <a:t> charge and </a:t>
            </a:r>
            <a:r>
              <a:rPr lang="fr-FR" dirty="0" err="1"/>
              <a:t>corresponsing</a:t>
            </a:r>
            <a:r>
              <a:rPr lang="fr-FR" dirty="0"/>
              <a:t> SU(3) </a:t>
            </a:r>
            <a:r>
              <a:rPr lang="fr-FR" dirty="0" err="1"/>
              <a:t>symmetry</a:t>
            </a:r>
            <a:endParaRPr lang="fr-FR" dirty="0"/>
          </a:p>
          <a:p>
            <a:r>
              <a:rPr lang="fr-FR" dirty="0"/>
              <a:t>The </a:t>
            </a:r>
            <a:r>
              <a:rPr lang="fr-FR" dirty="0" err="1"/>
              <a:t>strong</a:t>
            </a:r>
            <a:r>
              <a:rPr lang="fr-FR" dirty="0"/>
              <a:t> </a:t>
            </a:r>
            <a:r>
              <a:rPr lang="fr-FR" dirty="0" err="1"/>
              <a:t>coupling</a:t>
            </a:r>
            <a:r>
              <a:rPr lang="fr-FR" dirty="0"/>
              <a:t> constant </a:t>
            </a:r>
            <a:r>
              <a:rPr lang="fr-FR" dirty="0" err="1"/>
              <a:t>alpha_s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small</a:t>
            </a:r>
            <a:r>
              <a:rPr lang="fr-FR" dirty="0"/>
              <a:t> at large </a:t>
            </a:r>
            <a:r>
              <a:rPr lang="fr-FR" dirty="0" err="1"/>
              <a:t>momentum</a:t>
            </a:r>
            <a:r>
              <a:rPr lang="fr-FR" dirty="0"/>
              <a:t> </a:t>
            </a:r>
            <a:r>
              <a:rPr lang="fr-FR" dirty="0" err="1"/>
              <a:t>transfer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leads to </a:t>
            </a:r>
            <a:r>
              <a:rPr lang="fr-FR" dirty="0" err="1"/>
              <a:t>assymtotical</a:t>
            </a:r>
            <a:r>
              <a:rPr lang="fr-FR" dirty="0"/>
              <a:t> </a:t>
            </a:r>
            <a:r>
              <a:rPr lang="fr-FR" dirty="0" err="1"/>
              <a:t>freedom</a:t>
            </a:r>
            <a:r>
              <a:rPr lang="fr-FR" dirty="0"/>
              <a:t>.</a:t>
            </a:r>
          </a:p>
          <a:p>
            <a:r>
              <a:rPr lang="fr-FR" dirty="0"/>
              <a:t>At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momentum</a:t>
            </a:r>
            <a:r>
              <a:rPr lang="fr-FR" dirty="0"/>
              <a:t> </a:t>
            </a:r>
            <a:r>
              <a:rPr lang="fr-FR" dirty="0" err="1"/>
              <a:t>transfer</a:t>
            </a:r>
            <a:r>
              <a:rPr lang="fr-FR" dirty="0"/>
              <a:t> </a:t>
            </a:r>
            <a:r>
              <a:rPr lang="fr-FR" dirty="0" err="1"/>
              <a:t>alpha_s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large and confinement </a:t>
            </a:r>
            <a:r>
              <a:rPr lang="fr-FR" dirty="0" err="1"/>
              <a:t>regime</a:t>
            </a:r>
            <a:r>
              <a:rPr lang="fr-FR" dirty="0"/>
              <a:t> </a:t>
            </a:r>
            <a:r>
              <a:rPr lang="fr-FR" dirty="0" err="1"/>
              <a:t>takes</a:t>
            </a:r>
            <a:r>
              <a:rPr lang="fr-FR" dirty="0"/>
              <a:t> place, </a:t>
            </a:r>
            <a:r>
              <a:rPr lang="fr-FR" dirty="0" err="1"/>
              <a:t>namely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quarks are </a:t>
            </a:r>
            <a:r>
              <a:rPr lang="fr-FR" dirty="0" err="1"/>
              <a:t>confined</a:t>
            </a:r>
            <a:r>
              <a:rPr lang="fr-FR" dirty="0"/>
              <a:t> in hadrons.</a:t>
            </a:r>
          </a:p>
          <a:p>
            <a:r>
              <a:rPr lang="fr-FR" dirty="0"/>
              <a:t>QCD has </a:t>
            </a:r>
            <a:r>
              <a:rPr lang="fr-FR" dirty="0" err="1"/>
              <a:t>intrinsic</a:t>
            </a:r>
            <a:r>
              <a:rPr lang="fr-FR" dirty="0"/>
              <a:t> 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Lambda_QCD</a:t>
            </a:r>
            <a:r>
              <a:rPr lang="fr-FR" dirty="0"/>
              <a:t> of about 200 MeV </a:t>
            </a:r>
            <a:r>
              <a:rPr lang="fr-FR" dirty="0" err="1"/>
              <a:t>such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scale</a:t>
            </a:r>
            <a:r>
              <a:rPr lang="fr-FR" dirty="0"/>
              <a:t> of the </a:t>
            </a:r>
            <a:r>
              <a:rPr lang="fr-FR" dirty="0" err="1"/>
              <a:t>process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larger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Lambda_QCD</a:t>
            </a:r>
            <a:r>
              <a:rPr lang="fr-FR" dirty="0"/>
              <a:t>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perturbative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for </a:t>
            </a:r>
            <a:r>
              <a:rPr lang="fr-FR" dirty="0" err="1"/>
              <a:t>its</a:t>
            </a:r>
            <a:r>
              <a:rPr lang="fr-FR" dirty="0"/>
              <a:t> description, </a:t>
            </a:r>
            <a:r>
              <a:rPr lang="fr-FR" dirty="0" err="1"/>
              <a:t>while</a:t>
            </a:r>
            <a:r>
              <a:rPr lang="fr-FR" dirty="0"/>
              <a:t> for </a:t>
            </a:r>
            <a:r>
              <a:rPr lang="fr-FR" dirty="0" err="1"/>
              <a:t>processes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Lambda_QCD</a:t>
            </a:r>
            <a:r>
              <a:rPr lang="fr-FR" dirty="0"/>
              <a:t> non-</a:t>
            </a:r>
            <a:r>
              <a:rPr lang="fr-FR" dirty="0" err="1"/>
              <a:t>perturbative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76019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the </a:t>
            </a:r>
            <a:r>
              <a:rPr lang="fr-FR" dirty="0" err="1"/>
              <a:t>phiphi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, the </a:t>
            </a:r>
            <a:r>
              <a:rPr lang="fr-FR" dirty="0" err="1"/>
              <a:t>etac</a:t>
            </a:r>
            <a:r>
              <a:rPr lang="fr-FR" dirty="0"/>
              <a:t>(1S) </a:t>
            </a:r>
            <a:r>
              <a:rPr lang="fr-FR" dirty="0" err="1"/>
              <a:t>width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measured</a:t>
            </a:r>
            <a:r>
              <a:rPr lang="fr-FR" dirty="0"/>
              <a:t> and the contour plot of </a:t>
            </a:r>
            <a:r>
              <a:rPr lang="fr-FR" dirty="0" err="1"/>
              <a:t>etac</a:t>
            </a:r>
            <a:r>
              <a:rPr lang="fr-FR" dirty="0"/>
              <a:t> mass and </a:t>
            </a:r>
            <a:r>
              <a:rPr lang="fr-FR" dirty="0" err="1"/>
              <a:t>width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displayed</a:t>
            </a:r>
            <a:r>
              <a:rPr lang="fr-FR" dirty="0"/>
              <a:t> in </a:t>
            </a:r>
            <a:r>
              <a:rPr lang="fr-FR" dirty="0" err="1"/>
              <a:t>blue</a:t>
            </a:r>
            <a:r>
              <a:rPr lang="fr-FR" dirty="0"/>
              <a:t>.</a:t>
            </a:r>
          </a:p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compared</a:t>
            </a:r>
            <a:r>
              <a:rPr lang="fr-FR" dirty="0"/>
              <a:t> to </a:t>
            </a:r>
            <a:r>
              <a:rPr lang="fr-FR" dirty="0" err="1"/>
              <a:t>ppbar</a:t>
            </a:r>
            <a:r>
              <a:rPr lang="fr-FR" dirty="0"/>
              <a:t> </a:t>
            </a:r>
            <a:r>
              <a:rPr lang="fr-FR" dirty="0" err="1"/>
              <a:t>analysis</a:t>
            </a:r>
            <a:r>
              <a:rPr lang="fr-FR" dirty="0"/>
              <a:t> in </a:t>
            </a:r>
            <a:r>
              <a:rPr lang="fr-FR" dirty="0" err="1"/>
              <a:t>Run</a:t>
            </a:r>
            <a:r>
              <a:rPr lang="fr-FR" dirty="0"/>
              <a:t> I, </a:t>
            </a:r>
            <a:r>
              <a:rPr lang="fr-FR" dirty="0" err="1"/>
              <a:t>Run</a:t>
            </a:r>
            <a:r>
              <a:rPr lang="fr-FR" dirty="0"/>
              <a:t> II, </a:t>
            </a:r>
            <a:r>
              <a:rPr lang="fr-FR" dirty="0" err="1"/>
              <a:t>result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B+etacK</a:t>
            </a:r>
            <a:r>
              <a:rPr lang="fr-FR" dirty="0"/>
              <a:t>+ </a:t>
            </a:r>
            <a:r>
              <a:rPr lang="fr-FR" dirty="0" err="1"/>
              <a:t>decays</a:t>
            </a:r>
            <a:r>
              <a:rPr lang="fr-FR" dirty="0"/>
              <a:t> and PDG </a:t>
            </a:r>
            <a:r>
              <a:rPr lang="fr-FR" dirty="0" err="1"/>
              <a:t>average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There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general</a:t>
            </a:r>
            <a:r>
              <a:rPr lang="fr-FR" dirty="0"/>
              <a:t> agreement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experiments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689495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fde3f23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3fde3f23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 I’m switching to study of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decays to phi mesons.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99181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Bs</a:t>
            </a:r>
            <a:r>
              <a:rPr lang="en-US" dirty="0"/>
              <a:t>-&gt;</a:t>
            </a:r>
            <a:r>
              <a:rPr lang="en-US" dirty="0" err="1"/>
              <a:t>phiphi</a:t>
            </a:r>
            <a:r>
              <a:rPr lang="en-US" dirty="0"/>
              <a:t> is rare penguin process well measured at </a:t>
            </a:r>
            <a:r>
              <a:rPr lang="en-US" dirty="0" err="1"/>
              <a:t>LHCb</a:t>
            </a:r>
            <a:r>
              <a:rPr lang="en-US" dirty="0"/>
              <a:t>, is important to search for NP contributions in loops.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</a:t>
            </a:r>
            <a:r>
              <a:rPr lang="en-US" dirty="0" err="1"/>
              <a:t>Bs</a:t>
            </a:r>
            <a:r>
              <a:rPr lang="en-US" dirty="0"/>
              <a:t>-&gt;3phi can proceed either via 3-body transition of via intermediate resonances, for example </a:t>
            </a:r>
            <a:r>
              <a:rPr lang="en-US" dirty="0" err="1"/>
              <a:t>Bs</a:t>
            </a:r>
            <a:r>
              <a:rPr lang="en-US" dirty="0"/>
              <a:t>-&gt;</a:t>
            </a:r>
            <a:r>
              <a:rPr lang="en-US" dirty="0" err="1"/>
              <a:t>etac</a:t>
            </a:r>
            <a:r>
              <a:rPr lang="en-US" dirty="0"/>
              <a:t> phi, where </a:t>
            </a:r>
            <a:r>
              <a:rPr lang="en-US" dirty="0" err="1"/>
              <a:t>etac</a:t>
            </a:r>
            <a:r>
              <a:rPr lang="en-US" dirty="0"/>
              <a:t> decays to </a:t>
            </a:r>
            <a:r>
              <a:rPr lang="en-US" dirty="0" err="1"/>
              <a:t>phiphi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33244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signal from </a:t>
            </a:r>
            <a:r>
              <a:rPr lang="en-US" dirty="0" err="1"/>
              <a:t>Bs</a:t>
            </a:r>
            <a:r>
              <a:rPr lang="en-US" dirty="0"/>
              <a:t>-&gt;</a:t>
            </a:r>
            <a:r>
              <a:rPr lang="en-US" dirty="0" err="1"/>
              <a:t>phiphi</a:t>
            </a:r>
            <a:r>
              <a:rPr lang="en-US" dirty="0"/>
              <a:t> can be used to resolve a tension in PDG in branching fraction of </a:t>
            </a:r>
            <a:r>
              <a:rPr lang="en-US" dirty="0" err="1"/>
              <a:t>etac</a:t>
            </a:r>
            <a:r>
              <a:rPr lang="en-US" dirty="0"/>
              <a:t>-&gt;</a:t>
            </a:r>
            <a:r>
              <a:rPr lang="en-US" dirty="0" err="1"/>
              <a:t>phiphi</a:t>
            </a:r>
            <a:r>
              <a:rPr lang="en-US" dirty="0"/>
              <a:t>.</a:t>
            </a:r>
          </a:p>
          <a:p>
            <a:r>
              <a:rPr lang="en-US" dirty="0"/>
              <a:t>Indeed, there is a large difference between PDG average and PDG fit values.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Having ratio of signal yields of </a:t>
            </a:r>
            <a:r>
              <a:rPr lang="en-US" dirty="0" err="1"/>
              <a:t>etac</a:t>
            </a:r>
            <a:r>
              <a:rPr lang="en-US" dirty="0"/>
              <a:t>-&gt;</a:t>
            </a:r>
            <a:r>
              <a:rPr lang="en-US" dirty="0" err="1"/>
              <a:t>phiphi</a:t>
            </a:r>
            <a:r>
              <a:rPr lang="en-US" dirty="0"/>
              <a:t> and </a:t>
            </a:r>
            <a:r>
              <a:rPr lang="en-US" dirty="0" err="1"/>
              <a:t>Bs</a:t>
            </a:r>
            <a:r>
              <a:rPr lang="en-US" dirty="0"/>
              <a:t>-&gt;</a:t>
            </a:r>
            <a:r>
              <a:rPr lang="en-US" dirty="0" err="1"/>
              <a:t>phiphi</a:t>
            </a:r>
            <a:r>
              <a:rPr lang="en-US" dirty="0"/>
              <a:t> and knowing efficiency ratio, </a:t>
            </a:r>
            <a:r>
              <a:rPr lang="en-US" dirty="0" err="1"/>
              <a:t>othe</a:t>
            </a:r>
            <a:r>
              <a:rPr lang="en-US" dirty="0"/>
              <a:t> can measure the corresponding double ratio.</a:t>
            </a:r>
            <a:br>
              <a:rPr lang="en-US" dirty="0"/>
            </a:br>
            <a:r>
              <a:rPr lang="en-US" dirty="0"/>
              <a:t>In this ratio, the fragmentation of b quark to </a:t>
            </a:r>
            <a:r>
              <a:rPr lang="en-US" dirty="0" err="1"/>
              <a:t>Bs</a:t>
            </a:r>
            <a:r>
              <a:rPr lang="en-US" dirty="0"/>
              <a:t> was measured at </a:t>
            </a:r>
            <a:r>
              <a:rPr lang="en-US" dirty="0" err="1"/>
              <a:t>LHCb</a:t>
            </a:r>
            <a:r>
              <a:rPr lang="en-US" dirty="0"/>
              <a:t>, as well as BR </a:t>
            </a:r>
            <a:r>
              <a:rPr lang="en-US" dirty="0" err="1"/>
              <a:t>Bs</a:t>
            </a:r>
            <a:r>
              <a:rPr lang="en-US" dirty="0"/>
              <a:t>-&gt;</a:t>
            </a:r>
            <a:r>
              <a:rPr lang="en-US" dirty="0" err="1"/>
              <a:t>phiphi</a:t>
            </a:r>
            <a:r>
              <a:rPr lang="en-US" dirty="0"/>
              <a:t>.</a:t>
            </a:r>
          </a:p>
          <a:p>
            <a:r>
              <a:rPr lang="en-US" dirty="0"/>
              <a:t>Then the production of </a:t>
            </a:r>
            <a:r>
              <a:rPr lang="en-US" dirty="0" err="1"/>
              <a:t>etac</a:t>
            </a:r>
            <a:r>
              <a:rPr lang="en-US" dirty="0"/>
              <a:t> in b-decays was also measured using </a:t>
            </a:r>
            <a:r>
              <a:rPr lang="en-US" dirty="0" err="1"/>
              <a:t>etac</a:t>
            </a:r>
            <a:r>
              <a:rPr lang="en-US" dirty="0"/>
              <a:t>-&gt;</a:t>
            </a:r>
            <a:r>
              <a:rPr lang="en-US" dirty="0" err="1"/>
              <a:t>ppbar</a:t>
            </a:r>
            <a:r>
              <a:rPr lang="en-US" dirty="0"/>
              <a:t> decay.</a:t>
            </a:r>
            <a:br>
              <a:rPr lang="en-US" dirty="0"/>
            </a:br>
            <a:r>
              <a:rPr lang="en-US" dirty="0"/>
              <a:t>Having all of that, the ratio of BRs </a:t>
            </a:r>
            <a:r>
              <a:rPr lang="en-US" dirty="0" err="1"/>
              <a:t>etac</a:t>
            </a:r>
            <a:r>
              <a:rPr lang="en-US" dirty="0"/>
              <a:t>-&gt;</a:t>
            </a:r>
            <a:r>
              <a:rPr lang="en-US" dirty="0" err="1"/>
              <a:t>phiphi</a:t>
            </a:r>
            <a:r>
              <a:rPr lang="en-US" dirty="0"/>
              <a:t> and </a:t>
            </a:r>
            <a:r>
              <a:rPr lang="en-US" dirty="0" err="1"/>
              <a:t>etac</a:t>
            </a:r>
            <a:r>
              <a:rPr lang="en-US" dirty="0"/>
              <a:t>-&gt;</a:t>
            </a:r>
            <a:r>
              <a:rPr lang="en-US" dirty="0" err="1"/>
              <a:t>ppbar</a:t>
            </a:r>
            <a:r>
              <a:rPr lang="en-US" dirty="0"/>
              <a:t> is obtained.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 value is about 1.8 with large uncertainty, while the PDG value is about 1.2.</a:t>
            </a:r>
            <a:br>
              <a:rPr lang="en-US" dirty="0"/>
            </a:br>
            <a:r>
              <a:rPr lang="en-US" dirty="0"/>
              <a:t>This result </a:t>
            </a:r>
            <a:r>
              <a:rPr lang="en-US" dirty="0" err="1"/>
              <a:t>disfavours</a:t>
            </a:r>
            <a:r>
              <a:rPr lang="en-US" dirty="0"/>
              <a:t> the BR measurement performed via transition gamma gamma -&gt; </a:t>
            </a:r>
            <a:r>
              <a:rPr lang="en-US" dirty="0" err="1"/>
              <a:t>etac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4661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Then, similarly to </a:t>
            </a:r>
            <a:r>
              <a:rPr lang="en-US" dirty="0" err="1"/>
              <a:t>phiphi</a:t>
            </a:r>
            <a:r>
              <a:rPr lang="en-US" dirty="0"/>
              <a:t> analysis, one can study </a:t>
            </a:r>
            <a:r>
              <a:rPr lang="en-US" dirty="0" err="1"/>
              <a:t>Bs</a:t>
            </a:r>
            <a:r>
              <a:rPr lang="en-US" dirty="0"/>
              <a:t>-&gt;</a:t>
            </a:r>
            <a:r>
              <a:rPr lang="en-US" dirty="0" err="1"/>
              <a:t>phiphiphi</a:t>
            </a:r>
            <a:r>
              <a:rPr lang="en-US" dirty="0"/>
              <a:t> decay.</a:t>
            </a:r>
            <a:br>
              <a:rPr lang="en-US" dirty="0"/>
            </a:br>
            <a:r>
              <a:rPr lang="en-US" dirty="0"/>
              <a:t>In this case in order to extract true </a:t>
            </a:r>
            <a:r>
              <a:rPr lang="en-US" dirty="0" err="1"/>
              <a:t>phiphiphi</a:t>
            </a:r>
            <a:r>
              <a:rPr lang="en-US" dirty="0"/>
              <a:t> contribution the 3D fit is performed similarly to 2D fit in </a:t>
            </a:r>
            <a:r>
              <a:rPr lang="en-US" dirty="0" err="1"/>
              <a:t>charmonium</a:t>
            </a:r>
            <a:r>
              <a:rPr lang="en-US" dirty="0"/>
              <a:t> production analysis.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resulting true </a:t>
            </a:r>
            <a:r>
              <a:rPr lang="en-US" dirty="0" err="1"/>
              <a:t>phiphiphi</a:t>
            </a:r>
            <a:r>
              <a:rPr lang="en-US" dirty="0"/>
              <a:t> distribution is shown here, with a signal from </a:t>
            </a:r>
            <a:r>
              <a:rPr lang="en-US" dirty="0" err="1"/>
              <a:t>Bs</a:t>
            </a:r>
            <a:r>
              <a:rPr lang="en-US" dirty="0"/>
              <a:t> of 4.9 sigma significance.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Then having </a:t>
            </a:r>
            <a:r>
              <a:rPr lang="en-US" dirty="0" err="1"/>
              <a:t>Bs</a:t>
            </a:r>
            <a:r>
              <a:rPr lang="en-US" dirty="0"/>
              <a:t>-&gt;2phi as a reference, the ratio of BRs is measured and also absolute BR(</a:t>
            </a:r>
            <a:r>
              <a:rPr lang="en-US" dirty="0" err="1"/>
              <a:t>Bs</a:t>
            </a:r>
            <a:r>
              <a:rPr lang="en-US" dirty="0"/>
              <a:t>-&gt;3phi) at 10^(-6) level.</a:t>
            </a:r>
          </a:p>
        </p:txBody>
      </p:sp>
    </p:spTree>
    <p:extLst>
      <p:ext uri="{BB962C8B-B14F-4D97-AF65-F5344CB8AC3E}">
        <p14:creationId xmlns:p14="http://schemas.microsoft.com/office/powerpoint/2010/main" val="25241928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the resonant structure was studied.</a:t>
            </a:r>
            <a:br>
              <a:rPr lang="en-US" dirty="0"/>
            </a:br>
            <a:r>
              <a:rPr lang="en-US" dirty="0"/>
              <a:t>This plot shows </a:t>
            </a:r>
            <a:r>
              <a:rPr lang="en-US" dirty="0" err="1"/>
              <a:t>phiphi</a:t>
            </a:r>
            <a:r>
              <a:rPr lang="en-US" dirty="0"/>
              <a:t> invariant mass distribution from signal region.</a:t>
            </a:r>
            <a:br>
              <a:rPr lang="en-US" dirty="0"/>
            </a:br>
            <a:r>
              <a:rPr lang="en-US" dirty="0"/>
              <a:t>There are no obvious resonant contributions, also symmetrized </a:t>
            </a:r>
            <a:r>
              <a:rPr lang="en-US" dirty="0" err="1"/>
              <a:t>Dalitz</a:t>
            </a:r>
            <a:r>
              <a:rPr lang="en-US" dirty="0"/>
              <a:t> plots are not conclusive.</a:t>
            </a:r>
            <a:br>
              <a:rPr lang="en-US" dirty="0"/>
            </a:br>
            <a:endParaRPr lang="en-US" dirty="0"/>
          </a:p>
          <a:p>
            <a:r>
              <a:rPr lang="en-US" dirty="0"/>
              <a:t>Also the polarization of phi mesons was studied showing that data is inconsistent with longitudinal polarization of phi, which is shown on this plot.</a:t>
            </a:r>
          </a:p>
        </p:txBody>
      </p:sp>
    </p:spTree>
    <p:extLst>
      <p:ext uri="{BB962C8B-B14F-4D97-AF65-F5344CB8AC3E}">
        <p14:creationId xmlns:p14="http://schemas.microsoft.com/office/powerpoint/2010/main" val="28890522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8397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821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3757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14dccc181_2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14dccc181_2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8246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Charmonium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state of c-quark and c-antiquark </a:t>
            </a:r>
            <a:r>
              <a:rPr lang="fr-FR" dirty="0" err="1"/>
              <a:t>bound</a:t>
            </a:r>
            <a:r>
              <a:rPr lang="fr-FR" dirty="0"/>
              <a:t> by </a:t>
            </a:r>
            <a:r>
              <a:rPr lang="fr-FR" dirty="0" err="1"/>
              <a:t>strong</a:t>
            </a:r>
            <a:r>
              <a:rPr lang="fr-FR" dirty="0"/>
              <a:t> interaction and </a:t>
            </a:r>
            <a:r>
              <a:rPr lang="fr-FR" dirty="0" err="1"/>
              <a:t>plays</a:t>
            </a:r>
            <a:r>
              <a:rPr lang="fr-FR" dirty="0"/>
              <a:t> </a:t>
            </a:r>
            <a:r>
              <a:rPr lang="fr-FR" dirty="0" err="1"/>
              <a:t>similar</a:t>
            </a:r>
            <a:r>
              <a:rPr lang="fr-FR" dirty="0"/>
              <a:t> </a:t>
            </a:r>
            <a:r>
              <a:rPr lang="fr-FR" dirty="0" err="1"/>
              <a:t>role</a:t>
            </a:r>
            <a:r>
              <a:rPr lang="fr-FR" dirty="0"/>
              <a:t> for QCD as </a:t>
            </a:r>
            <a:r>
              <a:rPr lang="fr-FR" dirty="0" err="1"/>
              <a:t>hydrogen</a:t>
            </a:r>
            <a:r>
              <a:rPr lang="fr-FR" dirty="0"/>
              <a:t> </a:t>
            </a:r>
            <a:r>
              <a:rPr lang="fr-FR" dirty="0" err="1"/>
              <a:t>atom</a:t>
            </a:r>
            <a:r>
              <a:rPr lang="fr-FR" dirty="0"/>
              <a:t> for QED.</a:t>
            </a:r>
          </a:p>
          <a:p>
            <a:r>
              <a:rPr lang="fr-FR" dirty="0" err="1"/>
              <a:t>Charmonium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non-</a:t>
            </a:r>
            <a:r>
              <a:rPr lang="fr-FR" dirty="0" err="1"/>
              <a:t>relativistic</a:t>
            </a:r>
            <a:r>
              <a:rPr lang="fr-FR" dirty="0"/>
              <a:t> </a:t>
            </a:r>
            <a:r>
              <a:rPr lang="fr-FR" dirty="0" err="1"/>
              <a:t>object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the v^2 </a:t>
            </a:r>
            <a:r>
              <a:rPr lang="fr-FR" dirty="0" err="1"/>
              <a:t>is</a:t>
            </a:r>
            <a:r>
              <a:rPr lang="fr-FR" dirty="0"/>
              <a:t> about 0.3, </a:t>
            </a:r>
            <a:r>
              <a:rPr lang="fr-FR" dirty="0" err="1"/>
              <a:t>where</a:t>
            </a:r>
            <a:r>
              <a:rPr lang="fr-FR" dirty="0"/>
              <a:t> v </a:t>
            </a:r>
            <a:r>
              <a:rPr lang="fr-FR" dirty="0" err="1"/>
              <a:t>is</a:t>
            </a:r>
            <a:r>
              <a:rPr lang="fr-FR" dirty="0"/>
              <a:t> relative quark-antiquark </a:t>
            </a:r>
            <a:r>
              <a:rPr lang="fr-FR" dirty="0" err="1"/>
              <a:t>velocity</a:t>
            </a:r>
            <a:r>
              <a:rPr lang="fr-FR" dirty="0"/>
              <a:t>. </a:t>
            </a:r>
            <a:br>
              <a:rPr lang="fr-FR" dirty="0"/>
            </a:br>
            <a:r>
              <a:rPr lang="fr-FR" dirty="0" err="1"/>
              <a:t>Another</a:t>
            </a:r>
            <a:r>
              <a:rPr lang="fr-FR" dirty="0"/>
              <a:t> </a:t>
            </a:r>
            <a:r>
              <a:rPr lang="fr-FR" dirty="0" err="1"/>
              <a:t>quarkonium</a:t>
            </a:r>
            <a:r>
              <a:rPr lang="fr-FR" dirty="0"/>
              <a:t> </a:t>
            </a:r>
            <a:r>
              <a:rPr lang="fr-FR" dirty="0" err="1"/>
              <a:t>object</a:t>
            </a:r>
            <a:r>
              <a:rPr lang="fr-FR" dirty="0"/>
              <a:t>, </a:t>
            </a:r>
            <a:r>
              <a:rPr lang="fr-FR" dirty="0" err="1"/>
              <a:t>bottomonium</a:t>
            </a:r>
            <a:r>
              <a:rPr lang="fr-FR" dirty="0"/>
              <a:t>,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even</a:t>
            </a:r>
            <a:r>
              <a:rPr lang="fr-FR" dirty="0"/>
              <a:t>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relativistic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 err="1"/>
              <a:t>Charmonium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ideal</a:t>
            </a:r>
            <a:r>
              <a:rPr lang="fr-FR" dirty="0"/>
              <a:t> to probe QCD </a:t>
            </a:r>
            <a:r>
              <a:rPr lang="fr-FR" dirty="0" err="1"/>
              <a:t>driven</a:t>
            </a:r>
            <a:r>
              <a:rPr lang="fr-FR" dirty="0"/>
              <a:t> </a:t>
            </a:r>
            <a:r>
              <a:rPr lang="fr-FR" dirty="0" err="1"/>
              <a:t>processes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as inclusive production in </a:t>
            </a:r>
            <a:r>
              <a:rPr lang="fr-FR" dirty="0" err="1"/>
              <a:t>scattering</a:t>
            </a:r>
            <a:r>
              <a:rPr lang="fr-FR" dirty="0"/>
              <a:t> of </a:t>
            </a:r>
            <a:r>
              <a:rPr lang="fr-FR" dirty="0" err="1"/>
              <a:t>various</a:t>
            </a:r>
            <a:r>
              <a:rPr lang="fr-FR" dirty="0"/>
              <a:t> initial states, production in </a:t>
            </a:r>
            <a:r>
              <a:rPr lang="fr-FR" dirty="0" err="1"/>
              <a:t>decays</a:t>
            </a:r>
            <a:r>
              <a:rPr lang="fr-FR" dirty="0"/>
              <a:t>, exclusive production, </a:t>
            </a:r>
            <a:r>
              <a:rPr lang="fr-FR" dirty="0" err="1"/>
              <a:t>charmonium</a:t>
            </a:r>
            <a:r>
              <a:rPr lang="fr-FR" dirty="0"/>
              <a:t> </a:t>
            </a:r>
            <a:r>
              <a:rPr lang="fr-FR" dirty="0" err="1"/>
              <a:t>decays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80948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14dccc181_2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14dccc181_2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18242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27337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36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5303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57130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14dccc181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g314dccc181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5920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charmonium</a:t>
            </a:r>
            <a:r>
              <a:rPr lang="fr-FR" dirty="0"/>
              <a:t> </a:t>
            </a:r>
            <a:r>
              <a:rPr lang="fr-FR" dirty="0" err="1"/>
              <a:t>family</a:t>
            </a:r>
            <a:r>
              <a:rPr lang="fr-FR" dirty="0"/>
              <a:t> </a:t>
            </a:r>
            <a:r>
              <a:rPr lang="fr-FR" dirty="0" err="1"/>
              <a:t>below</a:t>
            </a:r>
            <a:r>
              <a:rPr lang="fr-FR" dirty="0"/>
              <a:t> the </a:t>
            </a:r>
            <a:r>
              <a:rPr lang="fr-FR" dirty="0" err="1"/>
              <a:t>DDbar</a:t>
            </a:r>
            <a:r>
              <a:rPr lang="fr-FR" dirty="0"/>
              <a:t> </a:t>
            </a:r>
            <a:r>
              <a:rPr lang="fr-FR" dirty="0" err="1"/>
              <a:t>threshold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shown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.</a:t>
            </a:r>
          </a:p>
          <a:p>
            <a:r>
              <a:rPr lang="fr-FR" dirty="0"/>
              <a:t>All </a:t>
            </a:r>
            <a:r>
              <a:rPr lang="fr-FR" dirty="0" err="1"/>
              <a:t>these</a:t>
            </a:r>
            <a:r>
              <a:rPr lang="fr-FR" dirty="0"/>
              <a:t> states are </a:t>
            </a:r>
            <a:r>
              <a:rPr lang="fr-FR" dirty="0" err="1"/>
              <a:t>well</a:t>
            </a:r>
            <a:r>
              <a:rPr lang="fr-FR" dirty="0"/>
              <a:t> </a:t>
            </a:r>
            <a:r>
              <a:rPr lang="fr-FR" dirty="0" err="1"/>
              <a:t>interpreted</a:t>
            </a:r>
            <a:r>
              <a:rPr lang="fr-FR" dirty="0"/>
              <a:t> by </a:t>
            </a:r>
            <a:r>
              <a:rPr lang="fr-FR" dirty="0" err="1"/>
              <a:t>theory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In the </a:t>
            </a:r>
            <a:r>
              <a:rPr lang="fr-FR" dirty="0" err="1"/>
              <a:t>context</a:t>
            </a:r>
            <a:r>
              <a:rPr lang="fr-FR" dirty="0"/>
              <a:t> of </a:t>
            </a:r>
            <a:r>
              <a:rPr lang="fr-FR" dirty="0" err="1"/>
              <a:t>charmonium</a:t>
            </a:r>
            <a:r>
              <a:rPr lang="fr-FR" dirty="0"/>
              <a:t> reconstruction at LHC, the </a:t>
            </a:r>
            <a:r>
              <a:rPr lang="fr-FR" dirty="0" err="1"/>
              <a:t>easiest</a:t>
            </a:r>
            <a:r>
              <a:rPr lang="fr-FR" dirty="0"/>
              <a:t> states to </a:t>
            </a:r>
            <a:r>
              <a:rPr lang="fr-FR" dirty="0" err="1"/>
              <a:t>access</a:t>
            </a:r>
            <a:r>
              <a:rPr lang="fr-FR" dirty="0"/>
              <a:t> are </a:t>
            </a:r>
            <a:r>
              <a:rPr lang="fr-FR" dirty="0" err="1"/>
              <a:t>Jpsi</a:t>
            </a:r>
            <a:r>
              <a:rPr lang="fr-FR" dirty="0"/>
              <a:t> and psi(2S) via </a:t>
            </a:r>
            <a:r>
              <a:rPr lang="fr-FR" dirty="0" err="1"/>
              <a:t>their</a:t>
            </a:r>
            <a:r>
              <a:rPr lang="fr-FR" dirty="0"/>
              <a:t> clean </a:t>
            </a:r>
            <a:r>
              <a:rPr lang="fr-FR" dirty="0" err="1"/>
              <a:t>decays</a:t>
            </a:r>
            <a:r>
              <a:rPr lang="fr-FR" dirty="0"/>
              <a:t> to a pair of muons.</a:t>
            </a:r>
          </a:p>
          <a:p>
            <a:r>
              <a:rPr lang="fr-FR" dirty="0"/>
              <a:t>The chic states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accessed</a:t>
            </a:r>
            <a:r>
              <a:rPr lang="fr-FR" dirty="0"/>
              <a:t> via radiative transitions to </a:t>
            </a:r>
            <a:r>
              <a:rPr lang="fr-FR" dirty="0" err="1"/>
              <a:t>Jpsi</a:t>
            </a:r>
            <a:r>
              <a:rPr lang="fr-FR" dirty="0"/>
              <a:t> gamma. It </a:t>
            </a:r>
            <a:r>
              <a:rPr lang="fr-FR" dirty="0" err="1"/>
              <a:t>requires</a:t>
            </a:r>
            <a:r>
              <a:rPr lang="fr-FR" dirty="0"/>
              <a:t> a reconstruction of soft photons,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easy</a:t>
            </a:r>
            <a:r>
              <a:rPr lang="fr-FR" dirty="0"/>
              <a:t>.</a:t>
            </a:r>
          </a:p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especially</a:t>
            </a:r>
            <a:r>
              <a:rPr lang="fr-FR" dirty="0"/>
              <a:t> </a:t>
            </a:r>
            <a:r>
              <a:rPr lang="fr-FR" dirty="0" err="1"/>
              <a:t>complicated</a:t>
            </a:r>
            <a:r>
              <a:rPr lang="fr-FR" dirty="0"/>
              <a:t> for chic0 state due to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branching</a:t>
            </a:r>
            <a:r>
              <a:rPr lang="fr-FR" dirty="0"/>
              <a:t> fraction of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decays</a:t>
            </a:r>
            <a:r>
              <a:rPr lang="fr-FR" dirty="0"/>
              <a:t> to </a:t>
            </a:r>
            <a:r>
              <a:rPr lang="fr-FR" dirty="0" err="1"/>
              <a:t>Jpsi</a:t>
            </a:r>
            <a:r>
              <a:rPr lang="fr-FR" dirty="0"/>
              <a:t> gamma.</a:t>
            </a:r>
          </a:p>
          <a:p>
            <a:r>
              <a:rPr lang="fr-FR" dirty="0" err="1"/>
              <a:t>Alternatively</a:t>
            </a:r>
            <a:r>
              <a:rPr lang="fr-FR" dirty="0"/>
              <a:t> chic states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accessed</a:t>
            </a:r>
            <a:r>
              <a:rPr lang="fr-FR" dirty="0"/>
              <a:t> via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decays</a:t>
            </a:r>
            <a:r>
              <a:rPr lang="fr-FR" dirty="0"/>
              <a:t> to hadrons.</a:t>
            </a:r>
          </a:p>
          <a:p>
            <a:endParaRPr lang="fr-FR" dirty="0"/>
          </a:p>
          <a:p>
            <a:r>
              <a:rPr lang="fr-FR" dirty="0"/>
              <a:t>The </a:t>
            </a:r>
            <a:r>
              <a:rPr lang="fr-FR" dirty="0" err="1"/>
              <a:t>etac</a:t>
            </a:r>
            <a:r>
              <a:rPr lang="fr-FR" dirty="0"/>
              <a:t> and </a:t>
            </a:r>
            <a:r>
              <a:rPr lang="fr-FR" dirty="0" err="1"/>
              <a:t>etac</a:t>
            </a:r>
            <a:r>
              <a:rPr lang="fr-FR" dirty="0"/>
              <a:t>(2S) states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reconstructed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via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decays</a:t>
            </a:r>
            <a:r>
              <a:rPr lang="fr-FR" dirty="0"/>
              <a:t> to hadrons.</a:t>
            </a:r>
          </a:p>
          <a:p>
            <a:r>
              <a:rPr lang="fr-FR" dirty="0"/>
              <a:t>The least </a:t>
            </a:r>
            <a:r>
              <a:rPr lang="fr-FR" dirty="0" err="1"/>
              <a:t>studied</a:t>
            </a:r>
            <a:r>
              <a:rPr lang="fr-FR" dirty="0"/>
              <a:t> state </a:t>
            </a:r>
            <a:r>
              <a:rPr lang="fr-FR" dirty="0" err="1"/>
              <a:t>h_c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accesed</a:t>
            </a:r>
            <a:r>
              <a:rPr lang="fr-FR" dirty="0"/>
              <a:t> via </a:t>
            </a:r>
            <a:r>
              <a:rPr lang="fr-FR" dirty="0" err="1"/>
              <a:t>decays</a:t>
            </a:r>
            <a:r>
              <a:rPr lang="fr-FR" dirty="0"/>
              <a:t> to hadrons or radiative </a:t>
            </a:r>
            <a:r>
              <a:rPr lang="fr-FR" dirty="0" err="1"/>
              <a:t>decay</a:t>
            </a:r>
            <a:r>
              <a:rPr lang="fr-FR" dirty="0"/>
              <a:t> to </a:t>
            </a:r>
            <a:r>
              <a:rPr lang="fr-FR" dirty="0" err="1"/>
              <a:t>etac</a:t>
            </a:r>
            <a:r>
              <a:rPr lang="fr-FR" dirty="0"/>
              <a:t> gamma.</a:t>
            </a:r>
          </a:p>
          <a:p>
            <a:endParaRPr lang="fr-FR" dirty="0"/>
          </a:p>
          <a:p>
            <a:r>
              <a:rPr lang="fr-FR" dirty="0"/>
              <a:t>In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thesis</a:t>
            </a:r>
            <a:r>
              <a:rPr lang="fr-FR" dirty="0"/>
              <a:t> I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etac</a:t>
            </a:r>
            <a:r>
              <a:rPr lang="fr-FR" dirty="0"/>
              <a:t>, </a:t>
            </a:r>
            <a:r>
              <a:rPr lang="fr-FR" dirty="0" err="1"/>
              <a:t>etac</a:t>
            </a:r>
            <a:r>
              <a:rPr lang="fr-FR" dirty="0"/>
              <a:t>(2S) and chic0,1,2 states via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decays</a:t>
            </a:r>
            <a:r>
              <a:rPr lang="fr-FR" dirty="0"/>
              <a:t> to </a:t>
            </a:r>
            <a:r>
              <a:rPr lang="fr-FR" dirty="0" err="1"/>
              <a:t>ppbar</a:t>
            </a:r>
            <a:r>
              <a:rPr lang="fr-FR" dirty="0"/>
              <a:t> and </a:t>
            </a:r>
            <a:r>
              <a:rPr lang="fr-FR" dirty="0" err="1"/>
              <a:t>phiphi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8831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5289BC5-043A-E347-8BCF-C096D25A7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Charmonium</a:t>
            </a:r>
            <a:r>
              <a:rPr lang="fr-FR" dirty="0"/>
              <a:t> production </a:t>
            </a:r>
            <a:r>
              <a:rPr lang="fr-FR" dirty="0" err="1"/>
              <a:t>processes</a:t>
            </a:r>
            <a:r>
              <a:rPr lang="fr-FR" dirty="0"/>
              <a:t> </a:t>
            </a:r>
            <a:r>
              <a:rPr lang="fr-FR" dirty="0" err="1"/>
              <a:t>provide</a:t>
            </a:r>
            <a:r>
              <a:rPr lang="fr-FR" dirty="0"/>
              <a:t> </a:t>
            </a:r>
            <a:r>
              <a:rPr lang="fr-FR" dirty="0" err="1"/>
              <a:t>powerful</a:t>
            </a:r>
            <a:r>
              <a:rPr lang="fr-FR" dirty="0"/>
              <a:t> QCD probes.</a:t>
            </a:r>
            <a:br>
              <a:rPr lang="fr-FR" dirty="0"/>
            </a:br>
            <a:r>
              <a:rPr lang="fr-FR" dirty="0"/>
              <a:t>For </a:t>
            </a:r>
            <a:r>
              <a:rPr lang="fr-FR" dirty="0" err="1"/>
              <a:t>example</a:t>
            </a:r>
            <a:r>
              <a:rPr lang="fr-FR" dirty="0"/>
              <a:t>, production in </a:t>
            </a:r>
            <a:r>
              <a:rPr lang="fr-FR" dirty="0" err="1"/>
              <a:t>e+e</a:t>
            </a:r>
            <a:r>
              <a:rPr lang="fr-FR" dirty="0"/>
              <a:t>- collisions, </a:t>
            </a:r>
            <a:r>
              <a:rPr lang="fr-FR" dirty="0" err="1"/>
              <a:t>photoproduction</a:t>
            </a:r>
            <a:r>
              <a:rPr lang="fr-FR" dirty="0"/>
              <a:t>, </a:t>
            </a:r>
            <a:r>
              <a:rPr lang="fr-FR" dirty="0" err="1"/>
              <a:t>hadroproduction</a:t>
            </a:r>
            <a:r>
              <a:rPr lang="fr-FR" dirty="0"/>
              <a:t>.</a:t>
            </a:r>
            <a:br>
              <a:rPr lang="fr-FR" dirty="0"/>
            </a:br>
            <a:endParaRPr lang="fr-FR" dirty="0"/>
          </a:p>
          <a:p>
            <a:r>
              <a:rPr lang="fr-FR" dirty="0"/>
              <a:t>It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produced</a:t>
            </a:r>
            <a:r>
              <a:rPr lang="fr-FR" dirty="0"/>
              <a:t> in </a:t>
            </a:r>
            <a:r>
              <a:rPr lang="fr-FR" dirty="0" err="1"/>
              <a:t>decays</a:t>
            </a:r>
            <a:r>
              <a:rPr lang="fr-FR" dirty="0"/>
              <a:t> of </a:t>
            </a:r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charmonium</a:t>
            </a:r>
            <a:r>
              <a:rPr lang="fr-FR" dirty="0"/>
              <a:t> states, b-hadrons, </a:t>
            </a:r>
            <a:r>
              <a:rPr lang="fr-FR" dirty="0" err="1"/>
              <a:t>bottomonium</a:t>
            </a:r>
            <a:r>
              <a:rPr lang="fr-FR" dirty="0"/>
              <a:t>, Z,W and </a:t>
            </a:r>
            <a:r>
              <a:rPr lang="fr-FR" dirty="0" err="1"/>
              <a:t>Higgs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/>
              <a:t>In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thesis</a:t>
            </a:r>
            <a:r>
              <a:rPr lang="fr-FR" dirty="0"/>
              <a:t> I focus on </a:t>
            </a:r>
            <a:r>
              <a:rPr lang="fr-FR" dirty="0" err="1"/>
              <a:t>hadroproduction</a:t>
            </a:r>
            <a:r>
              <a:rPr lang="fr-FR" dirty="0"/>
              <a:t> and production in inclusive b-</a:t>
            </a:r>
            <a:r>
              <a:rPr lang="fr-FR" dirty="0" err="1"/>
              <a:t>decays</a:t>
            </a:r>
            <a:r>
              <a:rPr lang="fr-FR" dirty="0"/>
              <a:t>.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5612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first approach to describe </a:t>
            </a:r>
            <a:r>
              <a:rPr lang="en-US" dirty="0" err="1"/>
              <a:t>charmonium</a:t>
            </a:r>
            <a:r>
              <a:rPr lang="en-US" dirty="0"/>
              <a:t> observables was done with potential models, which describe </a:t>
            </a:r>
            <a:r>
              <a:rPr lang="en-US" dirty="0" err="1"/>
              <a:t>charmonium</a:t>
            </a:r>
            <a:r>
              <a:rPr lang="en-US" dirty="0"/>
              <a:t> using </a:t>
            </a:r>
            <a:r>
              <a:rPr lang="en-US" dirty="0" err="1"/>
              <a:t>Schroedinger</a:t>
            </a:r>
            <a:r>
              <a:rPr lang="en-US" dirty="0"/>
              <a:t> equation.</a:t>
            </a:r>
            <a:br>
              <a:rPr lang="en-US" dirty="0"/>
            </a:br>
            <a:r>
              <a:rPr lang="en-US" dirty="0"/>
              <a:t>The easiest </a:t>
            </a:r>
            <a:r>
              <a:rPr lang="en-US" dirty="0" err="1"/>
              <a:t>charmonium</a:t>
            </a:r>
            <a:r>
              <a:rPr lang="en-US" dirty="0"/>
              <a:t> potential includes </a:t>
            </a:r>
            <a:r>
              <a:rPr lang="en-US" dirty="0" err="1"/>
              <a:t>Colomb</a:t>
            </a:r>
            <a:r>
              <a:rPr lang="en-US" dirty="0"/>
              <a:t>-like term and linear term reflecting confinement property.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Potential models well interpreted </a:t>
            </a:r>
            <a:r>
              <a:rPr lang="en-US" dirty="0" err="1"/>
              <a:t>charmonium</a:t>
            </a:r>
            <a:r>
              <a:rPr lang="en-US" dirty="0"/>
              <a:t> states below </a:t>
            </a:r>
            <a:r>
              <a:rPr lang="en-US" dirty="0" err="1"/>
              <a:t>DDbar</a:t>
            </a:r>
            <a:r>
              <a:rPr lang="en-US" dirty="0"/>
              <a:t> threshold and predicted </a:t>
            </a:r>
            <a:r>
              <a:rPr lang="en-US" dirty="0" err="1"/>
              <a:t>charmonium</a:t>
            </a:r>
            <a:r>
              <a:rPr lang="en-US" dirty="0"/>
              <a:t> spectrum. An example is shown on this picture comparing prediction of Godfrey-</a:t>
            </a:r>
            <a:r>
              <a:rPr lang="en-US" dirty="0" err="1"/>
              <a:t>Isgur</a:t>
            </a:r>
            <a:r>
              <a:rPr lang="en-US" dirty="0"/>
              <a:t> model and measurements.</a:t>
            </a:r>
            <a:br>
              <a:rPr lang="en-US" dirty="0"/>
            </a:br>
            <a:r>
              <a:rPr lang="en-US" dirty="0"/>
              <a:t>Now more precisely </a:t>
            </a:r>
            <a:r>
              <a:rPr lang="en-US" dirty="0" err="1"/>
              <a:t>charmonium</a:t>
            </a:r>
            <a:r>
              <a:rPr lang="en-US" dirty="0"/>
              <a:t> spectrum is obtained using calculations of Lattice QCD.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first model of </a:t>
            </a:r>
            <a:r>
              <a:rPr lang="en-US" dirty="0" err="1"/>
              <a:t>charmonium</a:t>
            </a:r>
            <a:r>
              <a:rPr lang="en-US" dirty="0"/>
              <a:t> </a:t>
            </a:r>
            <a:r>
              <a:rPr lang="en-US" dirty="0" err="1"/>
              <a:t>productin</a:t>
            </a:r>
            <a:r>
              <a:rPr lang="en-US" dirty="0"/>
              <a:t> is Color Singlet model, which is a part of Non-Relativistic QCD (NRQCD) I will mention later.</a:t>
            </a:r>
            <a:br>
              <a:rPr lang="en-US" dirty="0"/>
            </a:br>
            <a:r>
              <a:rPr lang="en-US" dirty="0"/>
              <a:t>Another phenomenological model called Color Evaporation Model assumes that once </a:t>
            </a:r>
            <a:r>
              <a:rPr lang="en-US" dirty="0" err="1"/>
              <a:t>ccbar</a:t>
            </a:r>
            <a:r>
              <a:rPr lang="en-US" dirty="0"/>
              <a:t> quark pair is created with a mass below </a:t>
            </a:r>
            <a:r>
              <a:rPr lang="en-US" dirty="0" err="1"/>
              <a:t>DDbar</a:t>
            </a:r>
            <a:r>
              <a:rPr lang="en-US" dirty="0"/>
              <a:t> threshold is has a constant probability to </a:t>
            </a:r>
            <a:r>
              <a:rPr lang="en-US" dirty="0" err="1"/>
              <a:t>hadronize</a:t>
            </a:r>
            <a:r>
              <a:rPr lang="en-US" dirty="0"/>
              <a:t> to </a:t>
            </a:r>
            <a:r>
              <a:rPr lang="en-US" dirty="0" err="1"/>
              <a:t>charmonium</a:t>
            </a:r>
            <a:r>
              <a:rPr lang="en-US" dirty="0"/>
              <a:t> state. In this way CEM has only one free parameter per </a:t>
            </a:r>
            <a:r>
              <a:rPr lang="en-US" dirty="0" err="1"/>
              <a:t>charmonium</a:t>
            </a:r>
            <a:r>
              <a:rPr lang="en-US" dirty="0"/>
              <a:t> states. </a:t>
            </a:r>
            <a:br>
              <a:rPr lang="en-US" dirty="0"/>
            </a:br>
            <a:r>
              <a:rPr lang="en-US" dirty="0"/>
              <a:t>However, both CS and CE models cannot describe all production observables.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205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83C6ADB-1347-46A4-ADF9-A9D7AF62F10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7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0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0.png"/><Relationship Id="rId5" Type="http://schemas.openxmlformats.org/officeDocument/2006/relationships/image" Target="../media/image690.png"/><Relationship Id="rId4" Type="http://schemas.openxmlformats.org/officeDocument/2006/relationships/image" Target="../media/image6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60.png"/><Relationship Id="rId3" Type="http://schemas.openxmlformats.org/officeDocument/2006/relationships/image" Target="../media/image75.png"/><Relationship Id="rId7" Type="http://schemas.openxmlformats.org/officeDocument/2006/relationships/image" Target="../media/image680.png"/><Relationship Id="rId12" Type="http://schemas.openxmlformats.org/officeDocument/2006/relationships/image" Target="../media/image7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11" Type="http://schemas.openxmlformats.org/officeDocument/2006/relationships/image" Target="../media/image740.png"/><Relationship Id="rId10" Type="http://schemas.openxmlformats.org/officeDocument/2006/relationships/image" Target="../media/image730.png"/><Relationship Id="rId4" Type="http://schemas.openxmlformats.org/officeDocument/2006/relationships/image" Target="../media/image76.png"/><Relationship Id="rId9" Type="http://schemas.openxmlformats.org/officeDocument/2006/relationships/image" Target="../media/image7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0.png"/><Relationship Id="rId5" Type="http://schemas.openxmlformats.org/officeDocument/2006/relationships/image" Target="../media/image781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78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0.png"/><Relationship Id="rId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3" Type="http://schemas.openxmlformats.org/officeDocument/2006/relationships/image" Target="../media/image107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890.png"/><Relationship Id="rId10" Type="http://schemas.openxmlformats.org/officeDocument/2006/relationships/image" Target="../media/image950.png"/><Relationship Id="rId9" Type="http://schemas.openxmlformats.org/officeDocument/2006/relationships/image" Target="../media/image9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0.png"/><Relationship Id="rId4" Type="http://schemas.openxmlformats.org/officeDocument/2006/relationships/image" Target="../media/image9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0.png"/><Relationship Id="rId4" Type="http://schemas.openxmlformats.org/officeDocument/2006/relationships/image" Target="../media/image9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060.png"/><Relationship Id="rId4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3" Type="http://schemas.openxmlformats.org/officeDocument/2006/relationships/image" Target="../media/image117.png"/><Relationship Id="rId7" Type="http://schemas.openxmlformats.org/officeDocument/2006/relationships/image" Target="../media/image109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130.png"/><Relationship Id="rId5" Type="http://schemas.openxmlformats.org/officeDocument/2006/relationships/image" Target="../media/image119.png"/><Relationship Id="rId10" Type="http://schemas.openxmlformats.org/officeDocument/2006/relationships/image" Target="../media/image1120.png"/><Relationship Id="rId4" Type="http://schemas.openxmlformats.org/officeDocument/2006/relationships/image" Target="../media/image118.png"/><Relationship Id="rId9" Type="http://schemas.openxmlformats.org/officeDocument/2006/relationships/image" Target="../media/image11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3.png"/><Relationship Id="rId7" Type="http://schemas.openxmlformats.org/officeDocument/2006/relationships/image" Target="../media/image12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126.png"/><Relationship Id="rId9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image" Target="../media/image1260.png"/><Relationship Id="rId7" Type="http://schemas.openxmlformats.org/officeDocument/2006/relationships/image" Target="../media/image12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0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125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9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image" Target="../media/image1300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5" Type="http://schemas.openxmlformats.org/officeDocument/2006/relationships/image" Target="../media/image14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image" Target="../media/image1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3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12" Type="http://schemas.openxmlformats.org/officeDocument/2006/relationships/image" Target="../media/image152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11" Type="http://schemas.openxmlformats.org/officeDocument/2006/relationships/image" Target="../media/image151.png"/><Relationship Id="rId5" Type="http://schemas.openxmlformats.org/officeDocument/2006/relationships/image" Target="../media/image147.png"/><Relationship Id="rId15" Type="http://schemas.openxmlformats.org/officeDocument/2006/relationships/image" Target="../media/image155.png"/><Relationship Id="rId10" Type="http://schemas.openxmlformats.org/officeDocument/2006/relationships/image" Target="../media/image1500.png"/><Relationship Id="rId4" Type="http://schemas.openxmlformats.org/officeDocument/2006/relationships/image" Target="../media/image146.png"/><Relationship Id="rId9" Type="http://schemas.openxmlformats.org/officeDocument/2006/relationships/image" Target="../media/image1490.png"/><Relationship Id="rId14" Type="http://schemas.openxmlformats.org/officeDocument/2006/relationships/image" Target="../media/image15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0.png"/><Relationship Id="rId13" Type="http://schemas.openxmlformats.org/officeDocument/2006/relationships/image" Target="../media/image163.png"/><Relationship Id="rId3" Type="http://schemas.openxmlformats.org/officeDocument/2006/relationships/image" Target="../media/image157.png"/><Relationship Id="rId7" Type="http://schemas.openxmlformats.org/officeDocument/2006/relationships/image" Target="../media/image1470.png"/><Relationship Id="rId12" Type="http://schemas.openxmlformats.org/officeDocument/2006/relationships/image" Target="../media/image1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0.png"/><Relationship Id="rId11" Type="http://schemas.openxmlformats.org/officeDocument/2006/relationships/image" Target="../media/image161.png"/><Relationship Id="rId5" Type="http://schemas.openxmlformats.org/officeDocument/2006/relationships/image" Target="../media/image159.png"/><Relationship Id="rId15" Type="http://schemas.openxmlformats.org/officeDocument/2006/relationships/image" Target="../media/image165.png"/><Relationship Id="rId10" Type="http://schemas.openxmlformats.org/officeDocument/2006/relationships/image" Target="../media/image160.png"/><Relationship Id="rId4" Type="http://schemas.openxmlformats.org/officeDocument/2006/relationships/image" Target="../media/image158.png"/><Relationship Id="rId9" Type="http://schemas.openxmlformats.org/officeDocument/2006/relationships/image" Target="../media/image33.png"/><Relationship Id="rId14" Type="http://schemas.openxmlformats.org/officeDocument/2006/relationships/image" Target="../media/image16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10" Type="http://schemas.openxmlformats.org/officeDocument/2006/relationships/image" Target="../media/image1560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1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10" Type="http://schemas.openxmlformats.org/officeDocument/2006/relationships/image" Target="../media/image177.png"/><Relationship Id="rId4" Type="http://schemas.openxmlformats.org/officeDocument/2006/relationships/image" Target="../media/image1580.png"/><Relationship Id="rId9" Type="http://schemas.openxmlformats.org/officeDocument/2006/relationships/image" Target="../media/image1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0.png"/><Relationship Id="rId3" Type="http://schemas.openxmlformats.org/officeDocument/2006/relationships/image" Target="../media/image181.png"/><Relationship Id="rId7" Type="http://schemas.openxmlformats.org/officeDocument/2006/relationships/image" Target="../media/image16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0.png"/><Relationship Id="rId5" Type="http://schemas.openxmlformats.org/officeDocument/2006/relationships/image" Target="../media/image1640.png"/><Relationship Id="rId4" Type="http://schemas.openxmlformats.org/officeDocument/2006/relationships/image" Target="../media/image182.png"/><Relationship Id="rId9" Type="http://schemas.openxmlformats.org/officeDocument/2006/relationships/image" Target="../media/image18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0.png"/><Relationship Id="rId3" Type="http://schemas.openxmlformats.org/officeDocument/2006/relationships/image" Target="../media/image1690.png"/><Relationship Id="rId7" Type="http://schemas.openxmlformats.org/officeDocument/2006/relationships/image" Target="../media/image173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0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Relationship Id="rId9" Type="http://schemas.openxmlformats.org/officeDocument/2006/relationships/image" Target="../media/image18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9.pn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png"/><Relationship Id="rId3" Type="http://schemas.openxmlformats.org/officeDocument/2006/relationships/image" Target="../media/image1750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1760.png"/><Relationship Id="rId9" Type="http://schemas.openxmlformats.org/officeDocument/2006/relationships/image" Target="../media/image19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0.png"/><Relationship Id="rId7" Type="http://schemas.openxmlformats.org/officeDocument/2006/relationships/image" Target="../media/image205.png"/><Relationship Id="rId12" Type="http://schemas.openxmlformats.org/officeDocument/2006/relationships/image" Target="../media/image20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08.png"/><Relationship Id="rId5" Type="http://schemas.openxmlformats.org/officeDocument/2006/relationships/image" Target="../media/image203.png"/><Relationship Id="rId10" Type="http://schemas.openxmlformats.org/officeDocument/2006/relationships/image" Target="../media/image207.png"/><Relationship Id="rId4" Type="http://schemas.openxmlformats.org/officeDocument/2006/relationships/image" Target="../media/image202.png"/><Relationship Id="rId9" Type="http://schemas.openxmlformats.org/officeDocument/2006/relationships/image" Target="../media/image19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7" Type="http://schemas.openxmlformats.org/officeDocument/2006/relationships/image" Target="../media/image204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12.png"/><Relationship Id="rId4" Type="http://schemas.openxmlformats.org/officeDocument/2006/relationships/image" Target="../media/image206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222.png"/><Relationship Id="rId7" Type="http://schemas.openxmlformats.org/officeDocument/2006/relationships/image" Target="../media/image22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Relationship Id="rId9" Type="http://schemas.openxmlformats.org/officeDocument/2006/relationships/image" Target="../media/image22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31.png"/><Relationship Id="rId5" Type="http://schemas.openxmlformats.org/officeDocument/2006/relationships/image" Target="../media/image230.png"/><Relationship Id="rId10" Type="http://schemas.openxmlformats.org/officeDocument/2006/relationships/image" Target="NULL"/><Relationship Id="rId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png"/><Relationship Id="rId5" Type="http://schemas.openxmlformats.org/officeDocument/2006/relationships/image" Target="../media/image36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121.png"/><Relationship Id="rId7" Type="http://schemas.openxmlformats.org/officeDocument/2006/relationships/image" Target="../media/image204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png"/><Relationship Id="rId5" Type="http://schemas.openxmlformats.org/officeDocument/2006/relationships/image" Target="../media/image2020.png"/><Relationship Id="rId10" Type="http://schemas.openxmlformats.org/officeDocument/2006/relationships/image" Target="../media/image242.png"/><Relationship Id="rId4" Type="http://schemas.openxmlformats.org/officeDocument/2006/relationships/image" Target="NULL"/><Relationship Id="rId9" Type="http://schemas.openxmlformats.org/officeDocument/2006/relationships/image" Target="../media/image24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7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7" Type="http://schemas.openxmlformats.org/officeDocument/2006/relationships/image" Target="../media/image27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158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1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0.png"/><Relationship Id="rId2" Type="http://schemas.openxmlformats.org/officeDocument/2006/relationships/image" Target="../media/image2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3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9.png"/><Relationship Id="rId4" Type="http://schemas.openxmlformats.org/officeDocument/2006/relationships/image" Target="../media/image257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52600"/>
            <a:ext cx="9143999" cy="167144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3000" dirty="0">
                <a:effectLst/>
              </a:rPr>
              <a:t>Study of </a:t>
            </a:r>
            <a:r>
              <a:rPr lang="en-GB" sz="3000" dirty="0" err="1">
                <a:effectLst/>
              </a:rPr>
              <a:t>charmonium</a:t>
            </a:r>
            <a:r>
              <a:rPr lang="en-GB" sz="3000" dirty="0">
                <a:effectLst/>
              </a:rPr>
              <a:t> production </a:t>
            </a:r>
            <a:br>
              <a:rPr lang="en-GB" sz="3000" dirty="0">
                <a:effectLst/>
              </a:rPr>
            </a:br>
            <a:r>
              <a:rPr lang="en-GB" sz="3000" dirty="0">
                <a:effectLst/>
              </a:rPr>
              <a:t>using decays to hadronic final states </a:t>
            </a:r>
            <a:br>
              <a:rPr lang="en-GB" sz="3000" dirty="0">
                <a:effectLst/>
              </a:rPr>
            </a:br>
            <a:r>
              <a:rPr lang="en-GB" sz="3000" dirty="0">
                <a:effectLst/>
              </a:rPr>
              <a:t>with the </a:t>
            </a:r>
            <a:r>
              <a:rPr lang="en-GB" sz="3000" dirty="0" err="1">
                <a:effectLst/>
              </a:rPr>
              <a:t>LHCb</a:t>
            </a:r>
            <a:r>
              <a:rPr lang="en-GB" sz="3000" dirty="0">
                <a:effectLst/>
              </a:rPr>
              <a:t> experiment </a:t>
            </a:r>
            <a:endParaRPr lang="en-GB" sz="3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0" y="112315"/>
            <a:ext cx="1524000" cy="1039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3249"/>
            <a:ext cx="1657579" cy="10391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244144-B70C-E448-A1DB-A8E1CAFCE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52552"/>
            <a:ext cx="1295400" cy="1395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FD4D08-6C10-4747-9D48-9869DBF76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4560" y="103249"/>
            <a:ext cx="1631840" cy="965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322D9D-823B-0342-9E85-3B3B08BD8C0F}"/>
              </a:ext>
            </a:extLst>
          </p:cNvPr>
          <p:cNvSpPr txBox="1"/>
          <p:nvPr/>
        </p:nvSpPr>
        <p:spPr>
          <a:xfrm>
            <a:off x="0" y="3657600"/>
            <a:ext cx="914399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bg2">
                    <a:lumMod val="25000"/>
                  </a:schemeClr>
                </a:solidFill>
              </a:rPr>
              <a:t>Andrii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</a:rPr>
              <a:t>Usachov</a:t>
            </a:r>
            <a:br>
              <a:rPr lang="en-GB" sz="2400" dirty="0">
                <a:solidFill>
                  <a:schemeClr val="bg2">
                    <a:lumMod val="25000"/>
                  </a:schemeClr>
                </a:solidFill>
              </a:rPr>
            </a:br>
            <a:endParaRPr lang="en-GB" sz="2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10D00-3DA5-584D-A57D-1A129FE72825}"/>
              </a:ext>
            </a:extLst>
          </p:cNvPr>
          <p:cNvSpPr txBox="1"/>
          <p:nvPr/>
        </p:nvSpPr>
        <p:spPr>
          <a:xfrm>
            <a:off x="0" y="6096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July 23,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AC8E13-0DC9-B34E-ADF4-A3ED3335A1F7}"/>
              </a:ext>
            </a:extLst>
          </p:cNvPr>
          <p:cNvSpPr txBox="1"/>
          <p:nvPr/>
        </p:nvSpPr>
        <p:spPr>
          <a:xfrm>
            <a:off x="98480" y="403421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2">
                    <a:lumMod val="25000"/>
                  </a:schemeClr>
                </a:solidFill>
              </a:rPr>
              <a:t>Laboratoire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</a:rPr>
              <a:t>l’Accélérateur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</a:rPr>
              <a:t>Linéaire</a:t>
            </a:r>
            <a:endParaRPr lang="en-GB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14CD18-89C3-DB46-B4CB-AE3E2FFD57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40" y="64795"/>
            <a:ext cx="1834360" cy="13827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40CB53-3D38-414C-80B9-C27F4D66E90D}"/>
              </a:ext>
            </a:extLst>
          </p:cNvPr>
          <p:cNvSpPr txBox="1"/>
          <p:nvPr/>
        </p:nvSpPr>
        <p:spPr>
          <a:xfrm>
            <a:off x="0" y="573223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Pekin</a:t>
            </a:r>
            <a:r>
              <a:rPr lang="en-US" sz="2000" dirty="0"/>
              <a:t>g</a:t>
            </a:r>
            <a:r>
              <a:rPr lang="en-GB" sz="2000" dirty="0"/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val="113863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07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72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GB" sz="2400" dirty="0"/>
              <a:t>Effective Field Theories (EFTs)</a:t>
            </a:r>
            <a:endParaRPr sz="2400" dirty="0"/>
          </a:p>
        </p:txBody>
      </p:sp>
      <p:pic>
        <p:nvPicPr>
          <p:cNvPr id="19" name="Content Placeholder 5">
            <a:extLst>
              <a:ext uri="{FF2B5EF4-FFF2-40B4-BE49-F238E27FC236}">
                <a16:creationId xmlns:a16="http://schemas.microsoft.com/office/drawing/2014/main" id="{CBB953F9-F39D-1048-8980-A2D7F197D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335740"/>
            <a:ext cx="4572000" cy="581353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BC4B55-CC5E-724C-B38B-5E8F504C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10</a:t>
            </a:fld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A5AD28-3CF0-1C44-B17C-7381FB279F69}"/>
                  </a:ext>
                </a:extLst>
              </p:cNvPr>
              <p:cNvSpPr txBox="1"/>
              <p:nvPr/>
            </p:nvSpPr>
            <p:spPr>
              <a:xfrm>
                <a:off x="338093" y="494467"/>
                <a:ext cx="7302255" cy="5800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Make use of </a:t>
                </a:r>
                <a:r>
                  <a:rPr lang="en-GB" sz="2000" b="1" dirty="0"/>
                  <a:t>intrinsic </a:t>
                </a:r>
                <a:r>
                  <a:rPr lang="en-GB" sz="2000" b="1" dirty="0" err="1"/>
                  <a:t>charmonium</a:t>
                </a:r>
                <a:r>
                  <a:rPr lang="en-GB" sz="2000" b="1" dirty="0"/>
                  <a:t> scales </a:t>
                </a:r>
                <a:r>
                  <a:rPr lang="en-GB" sz="2000" dirty="0"/>
                  <a:t>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𝑚𝑣</m:t>
                    </m:r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p>
                      <m:sSup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𝑚𝑣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Derived from QCD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Non-Relativistic QCD (</a:t>
                </a:r>
                <a:r>
                  <a:rPr lang="en-GB" sz="2000" b="1" dirty="0"/>
                  <a:t>NRQCD</a:t>
                </a:r>
                <a:r>
                  <a:rPr lang="en-GB" sz="2000" dirty="0"/>
                  <a:t>) - EFT at </a:t>
                </a: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𝒎𝒗</m:t>
                    </m:r>
                  </m:oMath>
                </a14:m>
                <a:r>
                  <a:rPr lang="en-GB" sz="20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𝒎𝒗</m:t>
                        </m:r>
                      </m:e>
                      <m:sup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br>
                  <a:rPr lang="en-US" sz="2000" b="1" dirty="0"/>
                </a:br>
                <a:r>
                  <a:rPr lang="fr-FR" sz="1600" dirty="0" err="1">
                    <a:solidFill>
                      <a:srgbClr val="0000FF"/>
                    </a:solidFill>
                  </a:rPr>
                  <a:t>Bodwin</a:t>
                </a:r>
                <a:r>
                  <a:rPr lang="fr-FR" sz="1600" dirty="0">
                    <a:solidFill>
                      <a:srgbClr val="0000FF"/>
                    </a:solidFill>
                  </a:rPr>
                  <a:t>, </a:t>
                </a:r>
                <a:r>
                  <a:rPr lang="fr-FR" sz="1600" dirty="0" err="1">
                    <a:solidFill>
                      <a:srgbClr val="0000FF"/>
                    </a:solidFill>
                  </a:rPr>
                  <a:t>Braaten</a:t>
                </a:r>
                <a:r>
                  <a:rPr lang="fr-FR" sz="1600" dirty="0">
                    <a:solidFill>
                      <a:srgbClr val="0000FF"/>
                    </a:solidFill>
                  </a:rPr>
                  <a:t>, Lepage, PRD 55 (1997) 5853 </a:t>
                </a:r>
                <a:endParaRPr lang="en-GB" sz="2000" b="1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Not unique power counting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Potential NRQCD (</a:t>
                </a:r>
                <a:r>
                  <a:rPr lang="en-GB" sz="2000" b="1" dirty="0" err="1"/>
                  <a:t>pNRQCD</a:t>
                </a:r>
                <a:r>
                  <a:rPr lang="en-GB" sz="2000" dirty="0"/>
                  <a:t>) -  EFT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𝒎𝒗</m:t>
                        </m:r>
                      </m:e>
                      <m:sup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br>
                  <a:rPr lang="en-US" sz="2000" b="1" dirty="0"/>
                </a:br>
                <a:r>
                  <a:rPr lang="fr-FR" sz="1600" dirty="0" err="1">
                    <a:solidFill>
                      <a:srgbClr val="0000FF"/>
                    </a:solidFill>
                  </a:rPr>
                  <a:t>Brambilla</a:t>
                </a:r>
                <a:r>
                  <a:rPr lang="fr-FR" sz="1600" dirty="0">
                    <a:solidFill>
                      <a:srgbClr val="0000FF"/>
                    </a:solidFill>
                  </a:rPr>
                  <a:t>, </a:t>
                </a:r>
                <a:r>
                  <a:rPr lang="fr-FR" sz="1600" dirty="0" err="1">
                    <a:solidFill>
                      <a:srgbClr val="0000FF"/>
                    </a:solidFill>
                  </a:rPr>
                  <a:t>Pineda</a:t>
                </a:r>
                <a:r>
                  <a:rPr lang="fr-FR" sz="1600" dirty="0">
                    <a:solidFill>
                      <a:srgbClr val="0000FF"/>
                    </a:solidFill>
                  </a:rPr>
                  <a:t>, Soto, </a:t>
                </a:r>
                <a:r>
                  <a:rPr lang="fr-FR" sz="1600" dirty="0" err="1">
                    <a:solidFill>
                      <a:srgbClr val="0000FF"/>
                    </a:solidFill>
                  </a:rPr>
                  <a:t>Vairo</a:t>
                </a:r>
                <a:r>
                  <a:rPr lang="fr-FR" sz="1600" dirty="0">
                    <a:solidFill>
                      <a:srgbClr val="0000FF"/>
                    </a:solidFill>
                  </a:rPr>
                  <a:t>, </a:t>
                </a:r>
                <a:r>
                  <a:rPr lang="fr-FR" sz="1600" dirty="0" err="1">
                    <a:solidFill>
                      <a:srgbClr val="0000FF"/>
                    </a:solidFill>
                  </a:rPr>
                  <a:t>Nucl.PB</a:t>
                </a:r>
                <a:r>
                  <a:rPr lang="fr-FR" sz="1600" dirty="0">
                    <a:solidFill>
                      <a:srgbClr val="0000FF"/>
                    </a:solidFill>
                  </a:rPr>
                  <a:t> 566 (2000) 275</a:t>
                </a:r>
                <a:endParaRPr lang="en-GB" sz="2000" b="1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Contains </a:t>
                </a:r>
                <a:r>
                  <a:rPr lang="en-GB" sz="2000" b="1" dirty="0"/>
                  <a:t>potential-like terms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To describe quarkonium states far from the threshold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A5AD28-3CF0-1C44-B17C-7381FB279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93" y="494467"/>
                <a:ext cx="7302255" cy="5800178"/>
              </a:xfrm>
              <a:prstGeom prst="rect">
                <a:avLst/>
              </a:prstGeom>
              <a:blipFill>
                <a:blip r:embed="rId4"/>
                <a:stretch>
                  <a:fillRect l="-694" t="-43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66F0C93F-D0A9-DC48-8ED4-2BDECA7765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145693"/>
            <a:ext cx="6553200" cy="588107"/>
          </a:xfrm>
          <a:prstGeom prst="rect">
            <a:avLst/>
          </a:prstGeom>
          <a:ln w="31750">
            <a:solidFill>
              <a:schemeClr val="accent1">
                <a:shade val="95000"/>
                <a:satMod val="105000"/>
              </a:schemeClr>
            </a:solidFill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C5E5F14-697C-C349-91E3-557AC610BB28}"/>
              </a:ext>
            </a:extLst>
          </p:cNvPr>
          <p:cNvCxnSpPr>
            <a:cxnSpLocks/>
          </p:cNvCxnSpPr>
          <p:nvPr/>
        </p:nvCxnSpPr>
        <p:spPr>
          <a:xfrm>
            <a:off x="6553200" y="2895600"/>
            <a:ext cx="0" cy="250093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55303E-A9C9-F64E-8FFF-56BED3DA1C9F}"/>
              </a:ext>
            </a:extLst>
          </p:cNvPr>
          <p:cNvSpPr/>
          <p:nvPr/>
        </p:nvSpPr>
        <p:spPr>
          <a:xfrm>
            <a:off x="6324600" y="2411940"/>
            <a:ext cx="533400" cy="4836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933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07"/>
          <p:cNvSpPr txBox="1">
            <a:spLocks noGrp="1"/>
          </p:cNvSpPr>
          <p:nvPr>
            <p:ph type="title"/>
          </p:nvPr>
        </p:nvSpPr>
        <p:spPr>
          <a:xfrm>
            <a:off x="457200" y="114500"/>
            <a:ext cx="82296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Charmonium</a:t>
            </a:r>
            <a:r>
              <a:rPr lang="en-US" sz="2400" dirty="0"/>
              <a:t> </a:t>
            </a:r>
            <a:r>
              <a:rPr lang="en-US" sz="2400" dirty="0" err="1"/>
              <a:t>hadroprodu</a:t>
            </a:r>
            <a:r>
              <a:rPr lang="fr-FR" sz="2400" dirty="0" err="1"/>
              <a:t>ction</a:t>
            </a:r>
            <a:r>
              <a:rPr lang="fr-FR" sz="2400" dirty="0"/>
              <a:t> </a:t>
            </a:r>
            <a:r>
              <a:rPr lang="en-US" sz="2400" dirty="0"/>
              <a:t>in the NRQCD</a:t>
            </a:r>
            <a:endParaRPr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Shape 117"/>
              <p:cNvSpPr txBox="1">
                <a:spLocks noGrp="1"/>
              </p:cNvSpPr>
              <p:nvPr>
                <p:ph idx="1"/>
              </p:nvPr>
            </p:nvSpPr>
            <p:spPr>
              <a:xfrm>
                <a:off x="36050" y="228600"/>
                <a:ext cx="9069128" cy="45261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>
                  <a:lnSpc>
                    <a:spcPct val="150000"/>
                  </a:lnSpc>
                  <a:spcBef>
                    <a:spcPts val="48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US" sz="1900" b="1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Cross se</a:t>
                </a:r>
                <a:r>
                  <a:rPr lang="en-US" sz="1900" b="1" dirty="0" err="1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ction</a:t>
                </a:r>
                <a:r>
                  <a:rPr lang="en-US" sz="1900" b="1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 factorizes:</a:t>
                </a: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None/>
                </a:pPr>
                <a:endParaRPr lang="en-US" sz="20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br>
                  <a:rPr lang="en-US" sz="1900" b="1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</a:br>
                <a:endParaRPr lang="en-US" sz="19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US" sz="1900" b="1" dirty="0" err="1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Production</a:t>
                </a:r>
                <a:r>
                  <a:rPr lang="en-US" sz="1900" b="1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 mechanisms:</a:t>
                </a:r>
              </a:p>
              <a:p>
                <a:pPr marL="101600" lvl="0" indent="0" rtl="0">
                  <a:spcBef>
                    <a:spcPts val="48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None/>
                </a:pPr>
                <a:r>
                  <a:rPr lang="en-US" sz="2000" dirty="0">
                    <a:solidFill>
                      <a:srgbClr val="0000FF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Color Singlet (CS):</a:t>
                </a:r>
                <a:r>
                  <a:rPr lang="en-US" sz="20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 </a:t>
                </a:r>
                <a:r>
                  <a:rPr lang="en-US" sz="1800" dirty="0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quantum numbers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Palatino Linotype"/>
                        <a:cs typeface="Palatino Linotype"/>
                        <a:sym typeface="Palatino Linotype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1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</m:ctrlPr>
                      </m:accPr>
                      <m:e>
                        <m:r>
                          <a:rPr lang="en-US" sz="1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1800" dirty="0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 pair and </a:t>
                </a:r>
                <a:r>
                  <a:rPr lang="en-US" sz="1800" dirty="0" err="1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charmonium</a:t>
                </a:r>
                <a:r>
                  <a:rPr lang="en-US" sz="1800" dirty="0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 match</a:t>
                </a:r>
                <a:endParaRPr lang="en-US" sz="18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None/>
                </a:pPr>
                <a:endParaRPr lang="en-US" sz="11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None/>
                </a:pPr>
                <a:endParaRPr lang="en-US" sz="11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None/>
                </a:pPr>
                <a:endParaRPr lang="en-US" sz="11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None/>
                </a:pPr>
                <a:endParaRPr lang="en-US" sz="11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None/>
                </a:pPr>
                <a:endParaRPr lang="en-US" sz="11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None/>
                </a:pPr>
                <a:endParaRPr lang="en-US" sz="11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None/>
                </a:pPr>
                <a:endParaRPr lang="en-US" sz="11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None/>
                </a:pPr>
                <a:endParaRPr lang="en-US" sz="11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101600" lvl="0" indent="0">
                  <a:spcBef>
                    <a:spcPts val="480"/>
                  </a:spcBef>
                  <a:buClr>
                    <a:srgbClr val="000000"/>
                  </a:buClr>
                  <a:buSzPts val="2000"/>
                  <a:buNone/>
                </a:pPr>
                <a:r>
                  <a:rPr lang="en-US" sz="2000" dirty="0">
                    <a:solidFill>
                      <a:srgbClr val="0000FF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Color Octet (CO):  </a:t>
                </a:r>
                <a:r>
                  <a:rPr lang="en-US" sz="1800" dirty="0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quantum numbers of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Palatino Linotype"/>
                        <a:cs typeface="Palatino Linotype"/>
                        <a:sym typeface="Palatino Linotype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1800" dirty="0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 pair are different from </a:t>
                </a:r>
                <a:r>
                  <a:rPr lang="en-US" sz="1800" dirty="0" err="1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charmonium</a:t>
                </a:r>
                <a:endParaRPr lang="en-US" sz="1800" dirty="0">
                  <a:solidFill>
                    <a:schemeClr val="dk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55600" rtl="0">
                  <a:spcBef>
                    <a:spcPts val="48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Palatino Linotype"/>
                  <a:buChar char="•"/>
                </a:pPr>
                <a:endParaRPr lang="en-US" sz="20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lang="en-US" sz="20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lang="en-US" sz="20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None/>
                </a:pPr>
                <a:endParaRPr sz="20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</mc:Choice>
        <mc:Fallback xmlns="">
          <p:sp>
            <p:nvSpPr>
              <p:cNvPr id="117" name="Shape 11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6050" y="228600"/>
                <a:ext cx="9069128" cy="4526100"/>
              </a:xfrm>
              <a:prstGeom prst="rect">
                <a:avLst/>
              </a:prstGeom>
              <a:blipFill>
                <a:blip r:embed="rId3"/>
                <a:stretch>
                  <a:fillRect l="-420" b="-36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Shape 1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0" name="Image 9" descr="Screen Shot 2018-05-27 at 23.00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90800"/>
            <a:ext cx="2421835" cy="1135549"/>
          </a:xfrm>
          <a:prstGeom prst="rect">
            <a:avLst/>
          </a:prstGeom>
        </p:spPr>
      </p:pic>
      <p:pic>
        <p:nvPicPr>
          <p:cNvPr id="11" name="Image 10" descr="Screen Shot 2018-05-27 at 23.00.2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74294"/>
            <a:ext cx="2895600" cy="1150306"/>
          </a:xfrm>
          <a:prstGeom prst="rect">
            <a:avLst/>
          </a:prstGeom>
        </p:spPr>
      </p:pic>
      <p:pic>
        <p:nvPicPr>
          <p:cNvPr id="12" name="Shape 119"/>
          <p:cNvPicPr preferRelativeResize="0"/>
          <p:nvPr/>
        </p:nvPicPr>
        <p:blipFill rotWithShape="1">
          <a:blip r:embed="rId6">
            <a:alphaModFix/>
          </a:blip>
          <a:srcRect l="13120" t="12000" r="11821" b="67787"/>
          <a:stretch/>
        </p:blipFill>
        <p:spPr>
          <a:xfrm>
            <a:off x="228600" y="780575"/>
            <a:ext cx="5592325" cy="5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544325" y="762000"/>
            <a:ext cx="1905000" cy="60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00FF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61FAD6-FE3D-604B-B3F7-09AE8543A137}"/>
              </a:ext>
            </a:extLst>
          </p:cNvPr>
          <p:cNvSpPr txBox="1"/>
          <p:nvPr/>
        </p:nvSpPr>
        <p:spPr>
          <a:xfrm>
            <a:off x="2507882" y="1368085"/>
            <a:ext cx="2685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FF"/>
                </a:solidFill>
              </a:rPr>
              <a:t>short distance, perturbative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DCE74F-2331-9441-9C8B-D784E5F57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9850" y="3722650"/>
            <a:ext cx="1384300" cy="1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E23B6A-C12A-204F-9736-FC89510575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146" y="4944075"/>
            <a:ext cx="3979315" cy="1314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652A99-BB37-3649-B038-A54A7FC14D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68" y="4930363"/>
            <a:ext cx="2021644" cy="13942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71372B-A027-0F49-8738-30D7545E85AA}"/>
              </a:ext>
            </a:extLst>
          </p:cNvPr>
          <p:cNvSpPr/>
          <p:nvPr/>
        </p:nvSpPr>
        <p:spPr>
          <a:xfrm>
            <a:off x="380998" y="3733800"/>
            <a:ext cx="9698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  <a:latin typeface="Tahoma" panose="020B0604030504040204" pitchFamily="34" charset="0"/>
              </a:rPr>
              <a:t>H. </a:t>
            </a:r>
            <a:r>
              <a:rPr lang="fr-FR" sz="1400" dirty="0" err="1">
                <a:solidFill>
                  <a:srgbClr val="000000"/>
                </a:solidFill>
                <a:latin typeface="Tahoma" panose="020B0604030504040204" pitchFamily="34" charset="0"/>
              </a:rPr>
              <a:t>Woehri</a:t>
            </a:r>
            <a:endParaRPr lang="fr-FR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AD3843-3889-F346-9A95-74905D18D49B}"/>
              </a:ext>
            </a:extLst>
          </p:cNvPr>
          <p:cNvSpPr/>
          <p:nvPr/>
        </p:nvSpPr>
        <p:spPr>
          <a:xfrm>
            <a:off x="380998" y="6248124"/>
            <a:ext cx="9698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  <a:latin typeface="Tahoma" panose="020B0604030504040204" pitchFamily="34" charset="0"/>
              </a:rPr>
              <a:t>H. </a:t>
            </a:r>
            <a:r>
              <a:rPr lang="fr-FR" sz="1400" dirty="0" err="1">
                <a:solidFill>
                  <a:srgbClr val="000000"/>
                </a:solidFill>
                <a:latin typeface="Tahoma" panose="020B0604030504040204" pitchFamily="34" charset="0"/>
              </a:rPr>
              <a:t>Woehri</a:t>
            </a:r>
            <a:endParaRPr lang="fr-FR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68701-2642-8A48-A616-461C244977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590800"/>
            <a:ext cx="4182625" cy="14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90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07"/>
          <p:cNvSpPr txBox="1">
            <a:spLocks noGrp="1"/>
          </p:cNvSpPr>
          <p:nvPr>
            <p:ph type="title"/>
          </p:nvPr>
        </p:nvSpPr>
        <p:spPr>
          <a:xfrm>
            <a:off x="457200" y="114500"/>
            <a:ext cx="82296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Charmonium</a:t>
            </a:r>
            <a:r>
              <a:rPr lang="en-US" sz="2400" dirty="0"/>
              <a:t> </a:t>
            </a:r>
            <a:r>
              <a:rPr lang="en-US" sz="2400" dirty="0" err="1"/>
              <a:t>hadroprodu</a:t>
            </a:r>
            <a:r>
              <a:rPr lang="fr-FR" sz="2400" dirty="0" err="1"/>
              <a:t>ction</a:t>
            </a:r>
            <a:r>
              <a:rPr lang="fr-FR" sz="2400" dirty="0"/>
              <a:t> </a:t>
            </a:r>
            <a:r>
              <a:rPr lang="en-US" sz="2400" dirty="0"/>
              <a:t>in the NRQCD</a:t>
            </a:r>
            <a:endParaRPr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Shape 117"/>
              <p:cNvSpPr txBox="1">
                <a:spLocks noGrp="1"/>
              </p:cNvSpPr>
              <p:nvPr>
                <p:ph idx="1"/>
              </p:nvPr>
            </p:nvSpPr>
            <p:spPr>
              <a:xfrm>
                <a:off x="36050" y="228600"/>
                <a:ext cx="9069128" cy="45261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>
                  <a:lnSpc>
                    <a:spcPct val="150000"/>
                  </a:lnSpc>
                  <a:spcBef>
                    <a:spcPts val="48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US" sz="1900" b="1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Cross se</a:t>
                </a:r>
                <a:r>
                  <a:rPr lang="en-US" sz="1900" b="1" dirty="0" err="1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ction</a:t>
                </a:r>
                <a:r>
                  <a:rPr lang="en-US" sz="1900" b="1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 factorizes:</a:t>
                </a: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None/>
                </a:pPr>
                <a:endParaRPr lang="en-US" sz="20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br>
                  <a:rPr lang="en-US" sz="1900" b="1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</a:br>
                <a:endParaRPr lang="en-US" sz="19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US" sz="1900" b="1" dirty="0" err="1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Production</a:t>
                </a:r>
                <a:r>
                  <a:rPr lang="en-US" sz="1900" b="1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 mechanisms:</a:t>
                </a:r>
              </a:p>
              <a:p>
                <a:pPr marL="101600" lvl="0" indent="0" rtl="0">
                  <a:spcBef>
                    <a:spcPts val="48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None/>
                </a:pPr>
                <a:r>
                  <a:rPr lang="en-US" sz="2000" dirty="0">
                    <a:solidFill>
                      <a:srgbClr val="0000FF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Color Singlet (CS):</a:t>
                </a:r>
                <a:r>
                  <a:rPr lang="en-US" sz="20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 </a:t>
                </a:r>
                <a:r>
                  <a:rPr lang="en-US" sz="1800" dirty="0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quantum numbers of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Palatino Linotype"/>
                        <a:cs typeface="Palatino Linotype"/>
                        <a:sym typeface="Palatino Linotype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1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</m:ctrlPr>
                      </m:accPr>
                      <m:e>
                        <m:r>
                          <a:rPr lang="en-US" sz="1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1800" dirty="0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 pair and </a:t>
                </a:r>
                <a:r>
                  <a:rPr lang="en-US" sz="1800" dirty="0" err="1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charmonium</a:t>
                </a:r>
                <a:r>
                  <a:rPr lang="en-US" sz="1800" dirty="0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 match</a:t>
                </a:r>
                <a:endParaRPr lang="en-US" sz="18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None/>
                </a:pPr>
                <a:endParaRPr lang="en-US" sz="11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None/>
                </a:pPr>
                <a:endParaRPr lang="en-US" sz="11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None/>
                </a:pPr>
                <a:endParaRPr lang="en-US" sz="11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None/>
                </a:pPr>
                <a:endParaRPr lang="en-US" sz="11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None/>
                </a:pPr>
                <a:endParaRPr lang="en-US" sz="11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None/>
                </a:pPr>
                <a:endParaRPr lang="en-US" sz="11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None/>
                </a:pPr>
                <a:endParaRPr lang="en-US" sz="11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None/>
                </a:pPr>
                <a:endParaRPr lang="en-US" sz="11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101600" lvl="0" indent="0">
                  <a:spcBef>
                    <a:spcPts val="480"/>
                  </a:spcBef>
                  <a:buClr>
                    <a:srgbClr val="000000"/>
                  </a:buClr>
                  <a:buSzPts val="2000"/>
                  <a:buNone/>
                </a:pPr>
                <a:r>
                  <a:rPr lang="en-US" sz="2000" dirty="0">
                    <a:solidFill>
                      <a:srgbClr val="0000FF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Color Octet (CO):  </a:t>
                </a:r>
                <a:r>
                  <a:rPr lang="en-US" sz="1800" dirty="0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quantum numbers of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Palatino Linotype"/>
                        <a:cs typeface="Palatino Linotype"/>
                        <a:sym typeface="Palatino Linotype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1800" dirty="0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 pair are different from </a:t>
                </a:r>
                <a:r>
                  <a:rPr lang="en-US" sz="1800" dirty="0" err="1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charmonium</a:t>
                </a:r>
                <a:endParaRPr lang="en-US" sz="1800" dirty="0">
                  <a:solidFill>
                    <a:schemeClr val="dk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457200" lvl="0" indent="-355600" rtl="0">
                  <a:spcBef>
                    <a:spcPts val="48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Palatino Linotype"/>
                  <a:buChar char="•"/>
                </a:pPr>
                <a:endParaRPr lang="en-US" sz="20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lang="en-US" sz="20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lang="en-US" sz="20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>
                  <a:spcBef>
                    <a:spcPts val="480"/>
                  </a:spcBef>
                  <a:spcAft>
                    <a:spcPts val="0"/>
                  </a:spcAft>
                  <a:buNone/>
                </a:pPr>
                <a:endParaRPr sz="2000" b="1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</mc:Choice>
        <mc:Fallback xmlns="">
          <p:sp>
            <p:nvSpPr>
              <p:cNvPr id="117" name="Shape 11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050" y="228600"/>
                <a:ext cx="9069128" cy="4526100"/>
              </a:xfrm>
              <a:prstGeom prst="rect">
                <a:avLst/>
              </a:prstGeom>
              <a:blipFill>
                <a:blip r:embed="rId3"/>
                <a:stretch>
                  <a:fillRect l="-420" b="-36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Shape 1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10" name="Image 9" descr="Screen Shot 2018-05-27 at 23.00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90800"/>
            <a:ext cx="2421835" cy="1135549"/>
          </a:xfrm>
          <a:prstGeom prst="rect">
            <a:avLst/>
          </a:prstGeom>
        </p:spPr>
      </p:pic>
      <p:pic>
        <p:nvPicPr>
          <p:cNvPr id="11" name="Image 10" descr="Screen Shot 2018-05-27 at 23.00.2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74294"/>
            <a:ext cx="2895600" cy="1150306"/>
          </a:xfrm>
          <a:prstGeom prst="rect">
            <a:avLst/>
          </a:prstGeom>
        </p:spPr>
      </p:pic>
      <p:pic>
        <p:nvPicPr>
          <p:cNvPr id="12" name="Shape 119"/>
          <p:cNvPicPr preferRelativeResize="0"/>
          <p:nvPr/>
        </p:nvPicPr>
        <p:blipFill rotWithShape="1">
          <a:blip r:embed="rId6">
            <a:alphaModFix/>
          </a:blip>
          <a:srcRect l="13120" t="12000" r="11821" b="67787"/>
          <a:stretch/>
        </p:blipFill>
        <p:spPr>
          <a:xfrm>
            <a:off x="228600" y="780575"/>
            <a:ext cx="5592325" cy="5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544325" y="762000"/>
            <a:ext cx="1905000" cy="6096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00FF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61FAD6-FE3D-604B-B3F7-09AE8543A137}"/>
              </a:ext>
            </a:extLst>
          </p:cNvPr>
          <p:cNvSpPr txBox="1"/>
          <p:nvPr/>
        </p:nvSpPr>
        <p:spPr>
          <a:xfrm>
            <a:off x="2507882" y="1368085"/>
            <a:ext cx="2685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FF"/>
                </a:solidFill>
              </a:rPr>
              <a:t>short distance, perturbative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DCE74F-2331-9441-9C8B-D784E5F57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9850" y="3722650"/>
            <a:ext cx="1384300" cy="1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B4F0CE-F0E1-674C-9137-0C978BBD3E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146" y="4944075"/>
            <a:ext cx="3979315" cy="1314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C06F33-9058-D945-BA16-AB891A8D35B9}"/>
              </a:ext>
            </a:extLst>
          </p:cNvPr>
          <p:cNvSpPr txBox="1"/>
          <p:nvPr/>
        </p:nvSpPr>
        <p:spPr>
          <a:xfrm>
            <a:off x="2895600" y="6233537"/>
            <a:ext cx="2238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strong</a:t>
            </a:r>
            <a:r>
              <a:rPr lang="fr-FR" sz="1600" i="1" dirty="0"/>
              <a:t> </a:t>
            </a:r>
            <a:r>
              <a:rPr lang="en-US" sz="1600" i="1" dirty="0">
                <a:ea typeface="Palatino Linotype"/>
                <a:cs typeface="Palatino Linotype"/>
                <a:sym typeface="Palatino Linotype"/>
              </a:rPr>
              <a:t>J/</a:t>
            </a:r>
            <a:r>
              <a:rPr lang="en-US" sz="1600" i="1" dirty="0" err="1">
                <a:ea typeface="Palatino Linotype"/>
                <a:cs typeface="Palatino Linotype"/>
                <a:sym typeface="Palatino Linotype"/>
              </a:rPr>
              <a:t>ψ</a:t>
            </a:r>
            <a:r>
              <a:rPr lang="en-US" sz="1600" i="1" dirty="0">
                <a:ea typeface="Palatino Linotype"/>
                <a:cs typeface="Palatino Linotype"/>
                <a:sym typeface="Palatino Linotype"/>
              </a:rPr>
              <a:t> polarization at large </a:t>
            </a:r>
            <a:r>
              <a:rPr lang="en-US" sz="1600" i="1" dirty="0" err="1">
                <a:ea typeface="Palatino Linotype"/>
                <a:cs typeface="Palatino Linotype"/>
                <a:sym typeface="Palatino Linotype"/>
              </a:rPr>
              <a:t>p</a:t>
            </a:r>
            <a:r>
              <a:rPr lang="en-US" sz="1600" i="1" baseline="-25000" dirty="0" err="1">
                <a:ea typeface="Palatino Linotype"/>
                <a:cs typeface="Palatino Linotype"/>
                <a:sym typeface="Palatino Linotype"/>
              </a:rPr>
              <a:t>T</a:t>
            </a:r>
            <a:r>
              <a:rPr lang="en-US" sz="1600" i="1" dirty="0">
                <a:ea typeface="Palatino Linotype"/>
                <a:cs typeface="Palatino Linotype"/>
                <a:sym typeface="Palatino Linotype"/>
              </a:rPr>
              <a:t> </a:t>
            </a:r>
            <a:r>
              <a:rPr lang="fr-FR" sz="1600" i="1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20F00-9967-A54F-A657-477A10506FDA}"/>
              </a:ext>
            </a:extLst>
          </p:cNvPr>
          <p:cNvSpPr/>
          <p:nvPr/>
        </p:nvSpPr>
        <p:spPr>
          <a:xfrm>
            <a:off x="380998" y="3733800"/>
            <a:ext cx="9698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  <a:latin typeface="Tahoma" panose="020B0604030504040204" pitchFamily="34" charset="0"/>
              </a:rPr>
              <a:t>H. </a:t>
            </a:r>
            <a:r>
              <a:rPr lang="fr-FR" sz="1400" dirty="0" err="1">
                <a:solidFill>
                  <a:srgbClr val="000000"/>
                </a:solidFill>
                <a:latin typeface="Tahoma" panose="020B0604030504040204" pitchFamily="34" charset="0"/>
              </a:rPr>
              <a:t>Woehri</a:t>
            </a:r>
            <a:endParaRPr lang="fr-FR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59B7F0-3A5F-9546-8638-740BB23DA970}"/>
              </a:ext>
            </a:extLst>
          </p:cNvPr>
          <p:cNvSpPr/>
          <p:nvPr/>
        </p:nvSpPr>
        <p:spPr>
          <a:xfrm>
            <a:off x="380998" y="6248124"/>
            <a:ext cx="9698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0000"/>
                </a:solidFill>
                <a:latin typeface="Tahoma" panose="020B0604030504040204" pitchFamily="34" charset="0"/>
              </a:rPr>
              <a:t>H. </a:t>
            </a:r>
            <a:r>
              <a:rPr lang="fr-FR" sz="1400" dirty="0" err="1">
                <a:solidFill>
                  <a:srgbClr val="000000"/>
                </a:solidFill>
                <a:latin typeface="Tahoma" panose="020B0604030504040204" pitchFamily="34" charset="0"/>
              </a:rPr>
              <a:t>Woehri</a:t>
            </a:r>
            <a:endParaRPr lang="fr-FR" sz="1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7ABC01-25A4-454D-B1C8-EB529130DD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268" y="4930363"/>
            <a:ext cx="2021644" cy="1394237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5ACC6205-5196-B544-9A9F-65C3B8125146}"/>
              </a:ext>
            </a:extLst>
          </p:cNvPr>
          <p:cNvSpPr/>
          <p:nvPr/>
        </p:nvSpPr>
        <p:spPr>
          <a:xfrm>
            <a:off x="3820899" y="4835543"/>
            <a:ext cx="1055579" cy="7270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4D8B48-93D5-874D-81C2-A92B3FC346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590800"/>
            <a:ext cx="4182625" cy="14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27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07"/>
          <p:cNvSpPr txBox="1">
            <a:spLocks noGrp="1"/>
          </p:cNvSpPr>
          <p:nvPr>
            <p:ph type="title"/>
          </p:nvPr>
        </p:nvSpPr>
        <p:spPr>
          <a:xfrm>
            <a:off x="457200" y="114500"/>
            <a:ext cx="82296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Charmonium</a:t>
            </a:r>
            <a:r>
              <a:rPr lang="en-US" sz="2400" dirty="0"/>
              <a:t> </a:t>
            </a:r>
            <a:r>
              <a:rPr lang="en-US" sz="2400" dirty="0" err="1"/>
              <a:t>hadroprodu</a:t>
            </a:r>
            <a:r>
              <a:rPr lang="fr-FR" sz="2400" dirty="0" err="1"/>
              <a:t>ction</a:t>
            </a:r>
            <a:r>
              <a:rPr lang="fr-FR" sz="2400" dirty="0"/>
              <a:t> </a:t>
            </a:r>
            <a:r>
              <a:rPr lang="en-US" sz="2400" dirty="0"/>
              <a:t>in the NRQCD</a:t>
            </a:r>
            <a:endParaRPr sz="2400" dirty="0"/>
          </a:p>
        </p:txBody>
      </p:sp>
      <p:sp>
        <p:nvSpPr>
          <p:cNvPr id="118" name="Shape 1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12" name="Shape 119"/>
          <p:cNvPicPr preferRelativeResize="0"/>
          <p:nvPr/>
        </p:nvPicPr>
        <p:blipFill rotWithShape="1">
          <a:blip r:embed="rId3">
            <a:alphaModFix/>
          </a:blip>
          <a:srcRect l="13120" t="12000" r="11821" b="67787"/>
          <a:stretch/>
        </p:blipFill>
        <p:spPr>
          <a:xfrm>
            <a:off x="228600" y="780575"/>
            <a:ext cx="5592325" cy="5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4677925" y="762000"/>
            <a:ext cx="11430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rgbClr val="0000FF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75A6A1-1EF1-B14A-834C-C7658C09FB28}"/>
              </a:ext>
            </a:extLst>
          </p:cNvPr>
          <p:cNvSpPr txBox="1"/>
          <p:nvPr/>
        </p:nvSpPr>
        <p:spPr>
          <a:xfrm>
            <a:off x="4449325" y="1343037"/>
            <a:ext cx="4655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long distance matrix elements (LDMEs),</a:t>
            </a:r>
            <a:br>
              <a:rPr lang="en-GB" sz="1600" dirty="0">
                <a:solidFill>
                  <a:srgbClr val="FF0000"/>
                </a:solidFill>
              </a:rPr>
            </a:br>
            <a:r>
              <a:rPr lang="en-GB" sz="1600" dirty="0">
                <a:solidFill>
                  <a:srgbClr val="FF0000"/>
                </a:solidFill>
              </a:rPr>
              <a:t>non-perturbative</a:t>
            </a:r>
            <a:endParaRPr lang="en-GB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D7923C-4190-2044-A12F-991F47D50457}"/>
              </a:ext>
            </a:extLst>
          </p:cNvPr>
          <p:cNvSpPr/>
          <p:nvPr/>
        </p:nvSpPr>
        <p:spPr>
          <a:xfrm>
            <a:off x="36050" y="2843634"/>
            <a:ext cx="77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Universality: </a:t>
            </a:r>
            <a:r>
              <a:rPr lang="en-US" sz="2000" dirty="0"/>
              <a:t>same LDMEs for different production processes </a:t>
            </a:r>
            <a:br>
              <a:rPr lang="en-US" sz="2000" dirty="0"/>
            </a:br>
            <a:r>
              <a:rPr lang="en-US" sz="2000" dirty="0"/>
              <a:t>			  (e.g. hadroproduction and b-decays) </a:t>
            </a:r>
            <a:endParaRPr lang="en-GB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C61C4F-0860-8447-A416-2FF8EEFE1904}"/>
              </a:ext>
            </a:extLst>
          </p:cNvPr>
          <p:cNvSpPr txBox="1"/>
          <p:nvPr/>
        </p:nvSpPr>
        <p:spPr>
          <a:xfrm>
            <a:off x="5705592" y="5934346"/>
            <a:ext cx="332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*</a:t>
            </a:r>
            <a:r>
              <a:rPr lang="fr-FR" sz="1600" dirty="0" err="1"/>
              <a:t>other</a:t>
            </a:r>
            <a:r>
              <a:rPr lang="fr-FR" sz="1600" dirty="0"/>
              <a:t> contributions are </a:t>
            </a:r>
            <a:r>
              <a:rPr lang="fr-FR" sz="1600" dirty="0" err="1"/>
              <a:t>small</a:t>
            </a:r>
            <a:r>
              <a:rPr lang="fr-FR" sz="1600" dirty="0"/>
              <a:t> </a:t>
            </a:r>
            <a:br>
              <a:rPr lang="fr-FR" sz="1600" dirty="0"/>
            </a:br>
            <a:r>
              <a:rPr lang="fr-FR" sz="1600" dirty="0"/>
              <a:t> </a:t>
            </a:r>
            <a:r>
              <a:rPr lang="fr-FR" sz="1600" dirty="0" err="1"/>
              <a:t>according</a:t>
            </a:r>
            <a:r>
              <a:rPr lang="fr-FR" sz="1600" dirty="0"/>
              <a:t> to the </a:t>
            </a:r>
            <a:r>
              <a:rPr lang="fr-FR" sz="1600" b="1" dirty="0"/>
              <a:t>expansion on </a:t>
            </a:r>
            <a:r>
              <a:rPr lang="fr-FR" sz="1600" b="1" i="1" dirty="0"/>
              <a:t>v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875A60D-387E-4447-99DD-B5A59E9B8BA9}"/>
              </a:ext>
            </a:extLst>
          </p:cNvPr>
          <p:cNvCxnSpPr/>
          <p:nvPr/>
        </p:nvCxnSpPr>
        <p:spPr>
          <a:xfrm>
            <a:off x="4343400" y="5410200"/>
            <a:ext cx="1362192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40C9F43-CA2C-3A4D-A654-E92BBC6B32DF}"/>
              </a:ext>
            </a:extLst>
          </p:cNvPr>
          <p:cNvSpPr/>
          <p:nvPr/>
        </p:nvSpPr>
        <p:spPr>
          <a:xfrm>
            <a:off x="36050" y="3962400"/>
            <a:ext cx="7772400" cy="2103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a typeface="Palatino Linotype"/>
                <a:cs typeface="Palatino Linotype"/>
                <a:sym typeface="Palatino Linotype"/>
              </a:rPr>
              <a:t>Heavy quark spin-symmetry (HQSS) for LDMEs</a:t>
            </a:r>
            <a:r>
              <a:rPr lang="en-US" sz="2000" dirty="0">
                <a:solidFill>
                  <a:srgbClr val="000000"/>
                </a:solidFill>
                <a:ea typeface="Palatino Linotype"/>
                <a:cs typeface="Palatino Linotype"/>
                <a:sym typeface="Palatino Linotype"/>
              </a:rPr>
              <a:t>:</a:t>
            </a:r>
            <a:br>
              <a:rPr lang="en-US" sz="2000" dirty="0">
                <a:solidFill>
                  <a:srgbClr val="000000"/>
                </a:solidFill>
                <a:ea typeface="Palatino Linotype"/>
                <a:cs typeface="Palatino Linotype"/>
                <a:sym typeface="Palatino Linotype"/>
              </a:rPr>
            </a:br>
            <a:r>
              <a:rPr lang="en-US" sz="2000" dirty="0">
                <a:solidFill>
                  <a:srgbClr val="000000"/>
                </a:solidFill>
                <a:ea typeface="Palatino Linotype"/>
                <a:cs typeface="Palatino Linotype"/>
                <a:sym typeface="Palatino Linotype"/>
              </a:rPr>
              <a:t>Links between the CS and CO LDMEs </a:t>
            </a:r>
            <a:br>
              <a:rPr lang="en-US" sz="2000" dirty="0">
                <a:solidFill>
                  <a:srgbClr val="000000"/>
                </a:solidFill>
                <a:ea typeface="Palatino Linotype"/>
                <a:cs typeface="Palatino Linotype"/>
                <a:sym typeface="Palatino Linotype"/>
              </a:rPr>
            </a:br>
            <a:r>
              <a:rPr lang="en-US" sz="2000" dirty="0">
                <a:solidFill>
                  <a:srgbClr val="000000"/>
                </a:solidFill>
                <a:ea typeface="Palatino Linotype"/>
                <a:cs typeface="Palatino Linotype"/>
                <a:sym typeface="Palatino Linotype"/>
              </a:rPr>
              <a:t>of </a:t>
            </a:r>
            <a:r>
              <a:rPr lang="en-US" sz="2000" b="1" dirty="0">
                <a:solidFill>
                  <a:srgbClr val="000000"/>
                </a:solidFill>
                <a:ea typeface="Palatino Linotype"/>
                <a:cs typeface="Palatino Linotype"/>
                <a:sym typeface="Palatino Linotype"/>
              </a:rPr>
              <a:t>different </a:t>
            </a:r>
            <a:r>
              <a:rPr lang="en-US" sz="2000" b="1" dirty="0" err="1">
                <a:solidFill>
                  <a:srgbClr val="000000"/>
                </a:solidFill>
                <a:ea typeface="Palatino Linotype"/>
                <a:cs typeface="Palatino Linotype"/>
                <a:sym typeface="Palatino Linotype"/>
              </a:rPr>
              <a:t>charmonia</a:t>
            </a:r>
            <a:r>
              <a:rPr lang="en-US" sz="2000" b="1" dirty="0">
                <a:solidFill>
                  <a:srgbClr val="000000"/>
                </a:solidFill>
                <a:ea typeface="Palatino Linotype"/>
                <a:cs typeface="Palatino Linotype"/>
                <a:sym typeface="Palatino Linotype"/>
              </a:rPr>
              <a:t> states</a:t>
            </a:r>
            <a:br>
              <a:rPr lang="en-US" sz="2000" b="1" dirty="0">
                <a:solidFill>
                  <a:srgbClr val="000000"/>
                </a:solidFill>
                <a:ea typeface="Palatino Linotype"/>
                <a:cs typeface="Palatino Linotype"/>
                <a:sym typeface="Palatino Linotype"/>
              </a:rPr>
            </a:br>
            <a:br>
              <a:rPr lang="en-US" sz="2000" b="1" dirty="0">
                <a:solidFill>
                  <a:srgbClr val="000000"/>
                </a:solidFill>
                <a:ea typeface="Palatino Linotype"/>
                <a:cs typeface="Palatino Linotype"/>
                <a:sym typeface="Palatino Linotype"/>
              </a:rPr>
            </a:br>
            <a:r>
              <a:rPr lang="en-US" sz="1900" b="1" dirty="0">
                <a:solidFill>
                  <a:srgbClr val="CC0000"/>
                </a:solidFill>
                <a:ea typeface="Palatino Linotype"/>
                <a:cs typeface="Palatino Linotype"/>
                <a:sym typeface="Palatino Linotype"/>
              </a:rPr>
              <a:t>Simultaneous study of J/</a:t>
            </a:r>
            <a:r>
              <a:rPr lang="en-US" sz="1900" b="1" dirty="0" err="1">
                <a:solidFill>
                  <a:srgbClr val="CC0000"/>
                </a:solidFill>
                <a:ea typeface="Palatino Linotype"/>
                <a:cs typeface="Palatino Linotype"/>
                <a:sym typeface="Palatino Linotype"/>
              </a:rPr>
              <a:t>ψ</a:t>
            </a:r>
            <a:r>
              <a:rPr lang="en-US" sz="1900" b="1" dirty="0">
                <a:solidFill>
                  <a:srgbClr val="CC0000"/>
                </a:solidFill>
                <a:ea typeface="Palatino Linotype"/>
                <a:cs typeface="Palatino Linotype"/>
                <a:sym typeface="Palatino Linotype"/>
              </a:rPr>
              <a:t> and </a:t>
            </a:r>
            <a:r>
              <a:rPr lang="en-US" sz="1900" b="1" dirty="0" err="1">
                <a:solidFill>
                  <a:srgbClr val="CC0000"/>
                </a:solidFill>
                <a:ea typeface="Palatino Linotype"/>
                <a:cs typeface="Palatino Linotype"/>
                <a:sym typeface="Palatino Linotype"/>
              </a:rPr>
              <a:t>η</a:t>
            </a:r>
            <a:r>
              <a:rPr lang="en-US" sz="1900" b="1" baseline="-25000" dirty="0" err="1">
                <a:solidFill>
                  <a:srgbClr val="CC0000"/>
                </a:solidFill>
                <a:ea typeface="Palatino Linotype"/>
                <a:cs typeface="Palatino Linotype"/>
                <a:sym typeface="Palatino Linotype"/>
              </a:rPr>
              <a:t>c</a:t>
            </a:r>
            <a:br>
              <a:rPr lang="en-US" sz="1900" b="1" baseline="-25000" dirty="0">
                <a:solidFill>
                  <a:srgbClr val="CC0000"/>
                </a:solidFill>
                <a:ea typeface="Palatino Linotype"/>
                <a:cs typeface="Palatino Linotype"/>
                <a:sym typeface="Palatino Linotype"/>
              </a:rPr>
            </a:br>
            <a:br>
              <a:rPr lang="en-US" sz="1900" b="1" baseline="-25000" dirty="0">
                <a:solidFill>
                  <a:srgbClr val="CC0000"/>
                </a:solidFill>
                <a:ea typeface="Palatino Linotype"/>
                <a:cs typeface="Palatino Linotype"/>
                <a:sym typeface="Palatino Linotype"/>
              </a:rPr>
            </a:br>
            <a:r>
              <a:rPr lang="en-US" sz="1900" b="1" dirty="0">
                <a:solidFill>
                  <a:srgbClr val="CC0000"/>
                </a:solidFill>
                <a:ea typeface="Palatino Linotype"/>
                <a:cs typeface="Palatino Linotype"/>
                <a:sym typeface="Palatino Linotype"/>
              </a:rPr>
              <a:t>Simultaneous study of P-wave </a:t>
            </a:r>
            <a:r>
              <a:rPr lang="en-US" sz="1900" b="1" dirty="0" err="1">
                <a:solidFill>
                  <a:srgbClr val="CC0000"/>
                </a:solidFill>
                <a:ea typeface="Palatino Linotype"/>
                <a:cs typeface="Palatino Linotype"/>
                <a:sym typeface="Palatino Linotype"/>
              </a:rPr>
              <a:t>charmonia</a:t>
            </a:r>
            <a:endParaRPr lang="en-GB" sz="19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587AB-9FB7-664D-B56F-1021F7A3DCC3}"/>
              </a:ext>
            </a:extLst>
          </p:cNvPr>
          <p:cNvSpPr/>
          <p:nvPr/>
        </p:nvSpPr>
        <p:spPr>
          <a:xfrm>
            <a:off x="69482" y="43809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a typeface="Palatino Linotype"/>
                <a:cs typeface="Palatino Linotype"/>
                <a:sym typeface="Palatino Linotype"/>
              </a:rPr>
              <a:t>Cross section factorizes: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42CD2E0-02BF-A945-8970-70CE9939A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80" y="4695238"/>
            <a:ext cx="2623047" cy="123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31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17BE92-6DA0-F541-9773-CDD818A07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941612"/>
            <a:ext cx="3200400" cy="2039353"/>
          </a:xfrm>
          <a:prstGeom prst="rect">
            <a:avLst/>
          </a:prstGeom>
        </p:spPr>
      </p:pic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56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/>
              <a:t>NRQCD </a:t>
            </a:r>
            <a:r>
              <a:rPr lang="en-US" sz="2200" dirty="0"/>
              <a:t>vs experiment:</a:t>
            </a:r>
            <a:r>
              <a:rPr lang="ru-RU" sz="2200" dirty="0"/>
              <a:t> </a:t>
            </a:r>
            <a:r>
              <a:rPr lang="en-US" sz="2200" dirty="0"/>
              <a:t>J/</a:t>
            </a:r>
            <a:r>
              <a:rPr lang="en-US" sz="2200" dirty="0" err="1"/>
              <a:t>ψ</a:t>
            </a:r>
            <a:r>
              <a:rPr lang="en-US" sz="2200" dirty="0"/>
              <a:t> </a:t>
            </a:r>
            <a:r>
              <a:rPr lang="en-US" sz="2200" dirty="0" err="1"/>
              <a:t>hadroprodu</a:t>
            </a:r>
            <a:r>
              <a:rPr lang="fr-FR" sz="2200" dirty="0" err="1"/>
              <a:t>ction</a:t>
            </a:r>
            <a:r>
              <a:rPr lang="fr-FR" sz="2200" dirty="0"/>
              <a:t> </a:t>
            </a:r>
            <a:r>
              <a:rPr lang="en-US" sz="2200" dirty="0"/>
              <a:t>and polarization</a:t>
            </a:r>
            <a:endParaRPr sz="2200" dirty="0"/>
          </a:p>
        </p:txBody>
      </p:sp>
      <p:sp>
        <p:nvSpPr>
          <p:cNvPr id="133" name="Shape 133"/>
          <p:cNvSpPr txBox="1">
            <a:spLocks noGrp="1"/>
          </p:cNvSpPr>
          <p:nvPr>
            <p:ph idx="1"/>
          </p:nvPr>
        </p:nvSpPr>
        <p:spPr>
          <a:xfrm>
            <a:off x="457200" y="2395200"/>
            <a:ext cx="8229600" cy="9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alatino Linotype"/>
              <a:buChar char="•"/>
            </a:pPr>
            <a:r>
              <a:rPr lang="en-US" sz="1800" b="1" i="1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CS</a:t>
            </a:r>
            <a:r>
              <a:rPr lang="en-US" sz="1800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NLO and NNLO* cannot describe prompt production at both LHC and </a:t>
            </a:r>
            <a:r>
              <a:rPr lang="en-US" sz="1800" dirty="0" err="1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Tevatron</a:t>
            </a:r>
            <a:endParaRPr lang="en-US" sz="1800" dirty="0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alatino Linotype"/>
              <a:buChar char="•"/>
            </a:pPr>
            <a:r>
              <a:rPr lang="en-US" sz="1800" b="1" i="1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NRQCD</a:t>
            </a:r>
            <a:r>
              <a:rPr lang="en-US" sz="1800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description with dominating </a:t>
            </a:r>
            <a:r>
              <a:rPr lang="en-US" sz="1800" b="1" i="1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</a:t>
            </a:r>
            <a:r>
              <a:rPr lang="en-US" sz="1800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contribution </a:t>
            </a:r>
            <a:br>
              <a:rPr lang="en-US" sz="1800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r>
              <a:rPr lang="en-US" sz="1800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→ great success by NRQCD</a:t>
            </a:r>
            <a:br>
              <a:rPr lang="en-US" sz="1800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endParaRPr lang="en-US" sz="1800" dirty="0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sldNum" sz="quarter" idx="12"/>
          </p:nvPr>
        </p:nvSpPr>
        <p:spPr>
          <a:xfrm>
            <a:off x="8897700" y="6544543"/>
            <a:ext cx="561900" cy="365100"/>
          </a:xfrm>
          <a:prstGeom prst="rect">
            <a:avLst/>
          </a:prstGeom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Shape 139"/>
              <p:cNvSpPr txBox="1">
                <a:spLocks noGrp="1"/>
              </p:cNvSpPr>
              <p:nvPr>
                <p:ph type="body" idx="4294967295"/>
              </p:nvPr>
            </p:nvSpPr>
            <p:spPr>
              <a:xfrm>
                <a:off x="0" y="5905500"/>
                <a:ext cx="9285288" cy="1038225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457200" lvl="0" indent="-336550" rtl="0">
                  <a:spcBef>
                    <a:spcPts val="48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Palatino Linotype"/>
                  <a:buChar char="•"/>
                </a:pPr>
                <a:r>
                  <a:rPr lang="en-US" sz="1800" b="1" i="1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CO</a:t>
                </a:r>
                <a:r>
                  <a:rPr lang="en-US" sz="18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 predicts strong polarization</a:t>
                </a:r>
              </a:p>
              <a:p>
                <a:pPr marL="457200" lvl="0" indent="-336550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Palatino Linotype"/>
                  <a:buChar char="•"/>
                </a:pPr>
                <a:r>
                  <a:rPr lang="en-US" sz="1800" b="1" i="1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CS</a:t>
                </a:r>
                <a:r>
                  <a:rPr lang="en-US" sz="18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 contribution / feed-down effect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</m:ctrlPr>
                      </m:sSubPr>
                      <m:e>
                        <m:r>
                          <a:rPr lang="ar-AE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Palatino Linotype"/>
                          </a:rPr>
                          <m:t>𝜒</m:t>
                        </m:r>
                      </m:e>
                      <m:sub>
                        <m:r>
                          <a:rPr lang="ar-A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ar-AE" sz="18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 </a:t>
                </a:r>
                <a:r>
                  <a:rPr lang="en-US" sz="18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to describe small observed polarization ?</a:t>
                </a:r>
                <a:endParaRPr sz="18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</mc:Choice>
        <mc:Fallback xmlns="">
          <p:sp>
            <p:nvSpPr>
              <p:cNvPr id="139" name="Shape 139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0" y="5905500"/>
                <a:ext cx="9285288" cy="10382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1" name="Shape 13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8907" y="497009"/>
            <a:ext cx="3299693" cy="1901669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7936488" y="4971341"/>
            <a:ext cx="13488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rgbClr val="1155CC"/>
                </a:solidFill>
              </a:rPr>
              <a:t>PRL 108, 172002</a:t>
            </a:r>
            <a:endParaRPr sz="1200" b="1" dirty="0">
              <a:solidFill>
                <a:srgbClr val="1155CC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rgbClr val="1155CC"/>
                </a:solidFill>
              </a:rPr>
              <a:t>PRL 110, 042002</a:t>
            </a:r>
            <a:endParaRPr sz="1200" b="1" dirty="0">
              <a:solidFill>
                <a:srgbClr val="1155CC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1155CC"/>
                </a:solidFill>
              </a:rPr>
              <a:t>PRL 108, 242004</a:t>
            </a:r>
            <a:endParaRPr sz="1200" b="1" dirty="0">
              <a:solidFill>
                <a:srgbClr val="1155CC"/>
              </a:solidFill>
            </a:endParaRPr>
          </a:p>
        </p:txBody>
      </p:sp>
      <p:pic>
        <p:nvPicPr>
          <p:cNvPr id="138" name="Shape 138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30"/>
          <a:stretch/>
        </p:blipFill>
        <p:spPr>
          <a:xfrm>
            <a:off x="892400" y="3989129"/>
            <a:ext cx="3374800" cy="196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/>
        </p:nvSpPr>
        <p:spPr>
          <a:xfrm>
            <a:off x="-34650" y="320700"/>
            <a:ext cx="210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latin typeface="Palatino Linotype"/>
                <a:ea typeface="Palatino Linotype"/>
                <a:cs typeface="Palatino Linotype"/>
                <a:sym typeface="Palatino Linotype"/>
              </a:rPr>
              <a:t>Production:</a:t>
            </a:r>
            <a:endParaRPr sz="1900" b="1"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41" name="Shape 141"/>
          <p:cNvSpPr txBox="1"/>
          <p:nvPr/>
        </p:nvSpPr>
        <p:spPr>
          <a:xfrm>
            <a:off x="0" y="3603688"/>
            <a:ext cx="210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dirty="0">
                <a:latin typeface="Palatino Linotype"/>
                <a:ea typeface="Palatino Linotype"/>
                <a:cs typeface="Palatino Linotype"/>
                <a:sym typeface="Palatino Linotype"/>
              </a:rPr>
              <a:t>Polarization</a:t>
            </a:r>
            <a:r>
              <a:rPr lang="en-US" sz="2000" b="1" dirty="0">
                <a:latin typeface="Palatino Linotype"/>
                <a:ea typeface="Palatino Linotype"/>
                <a:cs typeface="Palatino Linotype"/>
                <a:sym typeface="Palatino Linotype"/>
              </a:rPr>
              <a:t>:</a:t>
            </a:r>
            <a:endParaRPr sz="2000" b="1"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F0150-6A24-0A4D-A935-510A2EC5E2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53143"/>
            <a:ext cx="2099570" cy="19455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21DEEC-F55D-C74D-886B-5D99403F2CBD}"/>
              </a:ext>
            </a:extLst>
          </p:cNvPr>
          <p:cNvSpPr/>
          <p:nvPr/>
        </p:nvSpPr>
        <p:spPr>
          <a:xfrm>
            <a:off x="2285968" y="1641288"/>
            <a:ext cx="14478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 dirty="0" err="1">
                <a:solidFill>
                  <a:srgbClr val="0000FF"/>
                </a:solidFill>
              </a:rPr>
              <a:t>Mod</a:t>
            </a:r>
            <a:r>
              <a:rPr lang="fr-FR" sz="1000" b="1" dirty="0">
                <a:solidFill>
                  <a:srgbClr val="0000FF"/>
                </a:solidFill>
              </a:rPr>
              <a:t>. PL A28, 1350027</a:t>
            </a:r>
            <a:endParaRPr lang="en-GB" sz="1000" b="1" dirty="0">
              <a:solidFill>
                <a:srgbClr val="00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EF0B4A-CD7F-7D47-B972-75623179A18F}"/>
              </a:ext>
            </a:extLst>
          </p:cNvPr>
          <p:cNvSpPr txBox="1"/>
          <p:nvPr/>
        </p:nvSpPr>
        <p:spPr>
          <a:xfrm>
            <a:off x="2057400" y="457200"/>
            <a:ext cx="1008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/>
              <a:t>Tevatron</a:t>
            </a:r>
            <a:endParaRPr lang="fr-FR" sz="1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325E05-7D27-5C43-A993-3864993B8DE1}"/>
              </a:ext>
            </a:extLst>
          </p:cNvPr>
          <p:cNvSpPr txBox="1"/>
          <p:nvPr/>
        </p:nvSpPr>
        <p:spPr>
          <a:xfrm>
            <a:off x="7086600" y="4133411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LHC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8461A6-1A2B-3D4D-A9AB-3EE335734239}"/>
              </a:ext>
            </a:extLst>
          </p:cNvPr>
          <p:cNvSpPr txBox="1"/>
          <p:nvPr/>
        </p:nvSpPr>
        <p:spPr>
          <a:xfrm>
            <a:off x="1276974" y="4028111"/>
            <a:ext cx="1008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/>
              <a:t>Tevatron</a:t>
            </a:r>
            <a:endParaRPr lang="fr-FR" sz="1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362F07-6E6E-7F42-A8D3-73E70835EE0D}"/>
              </a:ext>
            </a:extLst>
          </p:cNvPr>
          <p:cNvSpPr txBox="1"/>
          <p:nvPr/>
        </p:nvSpPr>
        <p:spPr>
          <a:xfrm>
            <a:off x="5412361" y="531205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LHC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1E7CAD5-9783-154C-93C4-E941D0539EFE}"/>
                  </a:ext>
                </a:extLst>
              </p:cNvPr>
              <p:cNvSpPr txBox="1"/>
              <p:nvPr/>
            </p:nvSpPr>
            <p:spPr>
              <a:xfrm>
                <a:off x="7008822" y="2243622"/>
                <a:ext cx="784254" cy="2813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 i="1" dirty="0" smtClean="0">
                        <a:ea typeface="Palatino Linotype"/>
                        <a:cs typeface="Palatino Linotype"/>
                        <a:sym typeface="Palatino Linotype"/>
                      </a:rPr>
                      <m:t>p</m:t>
                    </m:r>
                    <m:r>
                      <m:rPr>
                        <m:nor/>
                      </m:rPr>
                      <a:rPr lang="en-US" sz="1200" i="1" baseline="-25000" dirty="0" smtClean="0">
                        <a:ea typeface="Palatino Linotype"/>
                        <a:cs typeface="Palatino Linotype"/>
                        <a:sym typeface="Palatino Linotype"/>
                      </a:rPr>
                      <m:t>T</m:t>
                    </m:r>
                  </m:oMath>
                </a14:m>
                <a:r>
                  <a:rPr lang="fr-FR" sz="1200" dirty="0"/>
                  <a:t>  </a:t>
                </a:r>
                <a14:m>
                  <m:oMath xmlns:m="http://schemas.openxmlformats.org/officeDocument/2006/math"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20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𝑒𝑉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1E7CAD5-9783-154C-93C4-E941D0539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8822" y="2243622"/>
                <a:ext cx="784254" cy="281359"/>
              </a:xfrm>
              <a:prstGeom prst="rect">
                <a:avLst/>
              </a:prstGeom>
              <a:blipFill>
                <a:blip r:embed="rId8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9021DBC-3AC0-A14D-A0B9-F305A74AE7E6}"/>
                  </a:ext>
                </a:extLst>
              </p:cNvPr>
              <p:cNvSpPr txBox="1"/>
              <p:nvPr/>
            </p:nvSpPr>
            <p:spPr>
              <a:xfrm>
                <a:off x="2667000" y="2247216"/>
                <a:ext cx="838200" cy="2813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 i="1" dirty="0" smtClean="0">
                        <a:ea typeface="Palatino Linotype"/>
                        <a:cs typeface="Palatino Linotype"/>
                        <a:sym typeface="Palatino Linotype"/>
                      </a:rPr>
                      <m:t>p</m:t>
                    </m:r>
                    <m:r>
                      <m:rPr>
                        <m:nor/>
                      </m:rPr>
                      <a:rPr lang="en-US" sz="1200" i="1" baseline="-25000" dirty="0" smtClean="0">
                        <a:ea typeface="Palatino Linotype"/>
                        <a:cs typeface="Palatino Linotype"/>
                        <a:sym typeface="Palatino Linotype"/>
                      </a:rPr>
                      <m:t>T</m:t>
                    </m:r>
                  </m:oMath>
                </a14:m>
                <a:r>
                  <a:rPr lang="fr-FR" sz="1200" dirty="0"/>
                  <a:t>  </a:t>
                </a:r>
                <a14:m>
                  <m:oMath xmlns:m="http://schemas.openxmlformats.org/officeDocument/2006/math"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20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𝑒𝑉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9021DBC-3AC0-A14D-A0B9-F305A74AE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2247216"/>
                <a:ext cx="838200" cy="281359"/>
              </a:xfrm>
              <a:prstGeom prst="rect">
                <a:avLst/>
              </a:prstGeom>
              <a:blipFill>
                <a:blip r:embed="rId9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E606A2-B85B-C245-A68F-26495B12A096}"/>
                  </a:ext>
                </a:extLst>
              </p:cNvPr>
              <p:cNvSpPr txBox="1"/>
              <p:nvPr/>
            </p:nvSpPr>
            <p:spPr>
              <a:xfrm>
                <a:off x="2335107" y="5754320"/>
                <a:ext cx="784254" cy="2813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 i="1" dirty="0" smtClean="0">
                        <a:ea typeface="Palatino Linotype"/>
                        <a:cs typeface="Palatino Linotype"/>
                        <a:sym typeface="Palatino Linotype"/>
                      </a:rPr>
                      <m:t>p</m:t>
                    </m:r>
                    <m:r>
                      <m:rPr>
                        <m:nor/>
                      </m:rPr>
                      <a:rPr lang="en-US" sz="1200" i="1" baseline="-25000" dirty="0" smtClean="0">
                        <a:ea typeface="Palatino Linotype"/>
                        <a:cs typeface="Palatino Linotype"/>
                        <a:sym typeface="Palatino Linotype"/>
                      </a:rPr>
                      <m:t>T</m:t>
                    </m:r>
                  </m:oMath>
                </a14:m>
                <a:r>
                  <a:rPr lang="fr-FR" sz="1200" dirty="0"/>
                  <a:t>  </a:t>
                </a:r>
                <a14:m>
                  <m:oMath xmlns:m="http://schemas.openxmlformats.org/officeDocument/2006/math"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20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𝑒𝑉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6E606A2-B85B-C245-A68F-26495B12A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107" y="5754320"/>
                <a:ext cx="784254" cy="281359"/>
              </a:xfrm>
              <a:prstGeom prst="rect">
                <a:avLst/>
              </a:prstGeom>
              <a:blipFill>
                <a:blip r:embed="rId10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41DF722-CAAA-2645-9B57-46E686BF7BFB}"/>
                  </a:ext>
                </a:extLst>
              </p:cNvPr>
              <p:cNvSpPr txBox="1"/>
              <p:nvPr/>
            </p:nvSpPr>
            <p:spPr>
              <a:xfrm>
                <a:off x="7088518" y="5761276"/>
                <a:ext cx="988682" cy="2813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 i="1" dirty="0" smtClean="0">
                        <a:ea typeface="Palatino Linotype"/>
                        <a:cs typeface="Palatino Linotype"/>
                        <a:sym typeface="Palatino Linotype"/>
                      </a:rPr>
                      <m:t>p</m:t>
                    </m:r>
                    <m:r>
                      <m:rPr>
                        <m:nor/>
                      </m:rPr>
                      <a:rPr lang="en-US" sz="1200" i="1" baseline="-25000" dirty="0" smtClean="0">
                        <a:ea typeface="Palatino Linotype"/>
                        <a:cs typeface="Palatino Linotype"/>
                        <a:sym typeface="Palatino Linotype"/>
                      </a:rPr>
                      <m:t>T</m:t>
                    </m:r>
                  </m:oMath>
                </a14:m>
                <a:r>
                  <a:rPr lang="fr-FR" sz="1200" dirty="0"/>
                  <a:t>  </a:t>
                </a:r>
                <a14:m>
                  <m:oMath xmlns:m="http://schemas.openxmlformats.org/officeDocument/2006/math"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20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𝑒𝑉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41DF722-CAAA-2645-9B57-46E686BF7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518" y="5761276"/>
                <a:ext cx="988682" cy="281359"/>
              </a:xfrm>
              <a:prstGeom prst="rect">
                <a:avLst/>
              </a:prstGeom>
              <a:blipFill>
                <a:blip r:embed="rId11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CCA8E7-BE19-3845-95D9-6E092CBF7D06}"/>
                  </a:ext>
                </a:extLst>
              </p:cNvPr>
              <p:cNvSpPr txBox="1"/>
              <p:nvPr/>
            </p:nvSpPr>
            <p:spPr>
              <a:xfrm>
                <a:off x="667787" y="4675652"/>
                <a:ext cx="4492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fr-F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CCA8E7-BE19-3845-95D9-6E092CBF7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87" y="4675652"/>
                <a:ext cx="449226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1AE66B5-4E8C-F741-919F-19E87F75D01A}"/>
                  </a:ext>
                </a:extLst>
              </p:cNvPr>
              <p:cNvSpPr txBox="1"/>
              <p:nvPr/>
            </p:nvSpPr>
            <p:spPr>
              <a:xfrm>
                <a:off x="4804587" y="3941612"/>
                <a:ext cx="4492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fr-FR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1AE66B5-4E8C-F741-919F-19E87F75D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587" y="3941612"/>
                <a:ext cx="449226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3FE0A320-7E99-1742-9F45-34DFDF007216}"/>
              </a:ext>
            </a:extLst>
          </p:cNvPr>
          <p:cNvSpPr/>
          <p:nvPr/>
        </p:nvSpPr>
        <p:spPr>
          <a:xfrm>
            <a:off x="1289062" y="5289512"/>
            <a:ext cx="12907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b="1" dirty="0">
                <a:solidFill>
                  <a:srgbClr val="1155CC"/>
                </a:solidFill>
              </a:rPr>
              <a:t>PRL 108, 242004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D55207-10BF-CA49-8D1D-307E55E0D5FE}"/>
              </a:ext>
            </a:extLst>
          </p:cNvPr>
          <p:cNvSpPr/>
          <p:nvPr/>
        </p:nvSpPr>
        <p:spPr>
          <a:xfrm>
            <a:off x="-76200" y="5175642"/>
            <a:ext cx="1329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FF"/>
                </a:solidFill>
                <a:latin typeface="Palatino" pitchFamily="2" charset="77"/>
                <a:ea typeface="Palatino" pitchFamily="2" charset="77"/>
              </a:rPr>
              <a:t>PRL 85, 2886</a:t>
            </a:r>
            <a:r>
              <a:rPr lang="fr-FR" sz="1200" dirty="0"/>
              <a:t> </a:t>
            </a:r>
            <a:br>
              <a:rPr lang="fr-FR" sz="1200" dirty="0"/>
            </a:br>
            <a:r>
              <a:rPr lang="fr-FR" sz="1200" b="1" dirty="0">
                <a:solidFill>
                  <a:srgbClr val="0000FF"/>
                </a:solidFill>
              </a:rPr>
              <a:t>PRL 108, 082001 </a:t>
            </a:r>
            <a:endParaRPr lang="fr-FR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6301A6-042B-6545-8618-5B893D667EA9}"/>
              </a:ext>
            </a:extLst>
          </p:cNvPr>
          <p:cNvSpPr/>
          <p:nvPr/>
        </p:nvSpPr>
        <p:spPr>
          <a:xfrm>
            <a:off x="5380985" y="5742801"/>
            <a:ext cx="11592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00FF"/>
                </a:solidFill>
                <a:latin typeface="Palatino" pitchFamily="2" charset="77"/>
                <a:ea typeface="Palatino" pitchFamily="2" charset="77"/>
              </a:rPr>
              <a:t>EPJC 73, 2631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5C3D8C-CD46-E448-9E0A-AD632B948F11}"/>
              </a:ext>
            </a:extLst>
          </p:cNvPr>
          <p:cNvSpPr/>
          <p:nvPr/>
        </p:nvSpPr>
        <p:spPr>
          <a:xfrm>
            <a:off x="7715298" y="453143"/>
            <a:ext cx="221190" cy="1942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1411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idx="1"/>
          </p:nvPr>
        </p:nvSpPr>
        <p:spPr>
          <a:xfrm>
            <a:off x="35496" y="3903957"/>
            <a:ext cx="8229600" cy="712493"/>
          </a:xfrm>
          <a:prstGeom prst="rect">
            <a:avLst/>
          </a:prstGeom>
          <a:ln w="254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795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</a:pPr>
            <a:r>
              <a:rPr lang="en-US" sz="1700" b="1" dirty="0" err="1">
                <a:solidFill>
                  <a:schemeClr val="dk1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LHCb</a:t>
            </a:r>
            <a:r>
              <a:rPr lang="en-US" sz="1700" b="1" dirty="0">
                <a:solidFill>
                  <a:schemeClr val="dk1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 data entirely described by CS contribution, no room for predicted CO contribution</a:t>
            </a:r>
          </a:p>
          <a:p>
            <a:pPr marL="457200" lvl="0" indent="-3492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alatino Linotype"/>
              <a:buChar char="•"/>
            </a:pPr>
            <a:endParaRPr lang="en-US" sz="1800" dirty="0">
              <a:solidFill>
                <a:schemeClr val="dk1"/>
              </a:solidFill>
              <a:latin typeface="Century Gothic" pitchFamily="34" charset="0"/>
              <a:ea typeface="Palatino Linotype"/>
              <a:cs typeface="Palatino Linotype"/>
              <a:sym typeface="Palatino Linotype"/>
            </a:endParaRPr>
          </a:p>
          <a:p>
            <a:pPr lvl="0" indent="-349250">
              <a:spcBef>
                <a:spcPts val="0"/>
              </a:spcBef>
              <a:buClr>
                <a:srgbClr val="000000"/>
              </a:buClr>
              <a:buSzPts val="1900"/>
              <a:buFont typeface="Palatino Linotype"/>
              <a:buChar char="•"/>
            </a:pPr>
            <a:r>
              <a:rPr lang="en-US" sz="1800" dirty="0">
                <a:solidFill>
                  <a:srgbClr val="000000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Recent progress in theoretical description:</a:t>
            </a:r>
          </a:p>
          <a:p>
            <a:pPr marL="457200" lvl="0" indent="-3492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alatino Linotype"/>
              <a:buChar char="•"/>
            </a:pPr>
            <a:endParaRPr sz="1800" dirty="0">
              <a:solidFill>
                <a:srgbClr val="000000"/>
              </a:solidFill>
              <a:latin typeface="Century Gothic" pitchFamily="34" charset="0"/>
              <a:ea typeface="Palatino Linotype"/>
              <a:cs typeface="Palatino Linotype"/>
              <a:sym typeface="Palatino Linotyp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entury Gothic" pitchFamily="34" charset="0"/>
              <a:ea typeface="Palatino Linotype"/>
              <a:cs typeface="Palatino Linotype"/>
              <a:sym typeface="Palatino Linotype"/>
            </a:endParaRPr>
          </a:p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entury Gothic" pitchFamily="34" charset="0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15</a:t>
            </a:fld>
            <a:endParaRPr lang="ru-RU"/>
          </a:p>
        </p:txBody>
      </p:sp>
      <p:sp>
        <p:nvSpPr>
          <p:cNvPr id="200" name="Shape 200"/>
          <p:cNvSpPr txBox="1">
            <a:spLocks noGrp="1"/>
          </p:cNvSpPr>
          <p:nvPr>
            <p:ph type="body" idx="4294967295"/>
          </p:nvPr>
        </p:nvSpPr>
        <p:spPr>
          <a:xfrm>
            <a:off x="0" y="685800"/>
            <a:ext cx="8229600" cy="809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FF0000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η</a:t>
            </a:r>
            <a:r>
              <a:rPr lang="en-US" sz="1800" b="1" baseline="-25000" dirty="0" err="1">
                <a:solidFill>
                  <a:srgbClr val="FF0000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c</a:t>
            </a:r>
            <a:r>
              <a:rPr lang="en-US" sz="1800" b="1" dirty="0">
                <a:solidFill>
                  <a:srgbClr val="FF0000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 LDMEs determined from </a:t>
            </a:r>
            <a:r>
              <a:rPr lang="en-US" sz="1800" b="1" dirty="0">
                <a:solidFill>
                  <a:srgbClr val="FF0000"/>
                </a:solidFill>
              </a:rPr>
              <a:t>J/</a:t>
            </a:r>
            <a:r>
              <a:rPr lang="en-US" sz="1800" b="1" dirty="0" err="1">
                <a:solidFill>
                  <a:srgbClr val="FF0000"/>
                </a:solidFill>
              </a:rPr>
              <a:t>ψ</a:t>
            </a:r>
            <a:r>
              <a:rPr lang="en-US" sz="1800" b="1" dirty="0">
                <a:solidFill>
                  <a:srgbClr val="FF0000"/>
                </a:solidFill>
              </a:rPr>
              <a:t> production using </a:t>
            </a:r>
            <a:r>
              <a:rPr lang="en-US" sz="1800" b="1" dirty="0">
                <a:solidFill>
                  <a:srgbClr val="FF0000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HQSS relation</a:t>
            </a:r>
            <a:endParaRPr sz="1800" b="1" dirty="0">
              <a:solidFill>
                <a:srgbClr val="FF0000"/>
              </a:solidFill>
              <a:latin typeface="Century Gothic" pitchFamily="34" charset="0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98" name="Shape 198"/>
          <p:cNvPicPr preferRelativeResize="0"/>
          <p:nvPr/>
        </p:nvPicPr>
        <p:blipFill rotWithShape="1">
          <a:blip r:embed="rId3">
            <a:alphaModFix/>
          </a:blip>
          <a:srcRect l="1573"/>
          <a:stretch/>
        </p:blipFill>
        <p:spPr>
          <a:xfrm>
            <a:off x="381001" y="1287644"/>
            <a:ext cx="6287836" cy="253812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/>
        </p:nvSpPr>
        <p:spPr>
          <a:xfrm>
            <a:off x="533400" y="1143000"/>
            <a:ext cx="1553123" cy="297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155CC"/>
                </a:solidFill>
                <a:latin typeface="Century Gothic" pitchFamily="34" charset="0"/>
              </a:rPr>
              <a:t>PRD 84(2011),051501 (R)</a:t>
            </a:r>
            <a:endParaRPr sz="900" b="1" dirty="0">
              <a:solidFill>
                <a:srgbClr val="1155CC"/>
              </a:solidFill>
              <a:latin typeface="Century Gothic" pitchFamily="34" charset="0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2028277" y="1143000"/>
            <a:ext cx="1553123" cy="297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0000FF"/>
                </a:solidFill>
                <a:latin typeface="Century Gothic" pitchFamily="34" charset="0"/>
              </a:rPr>
              <a:t>    PRL 108(2012),242004</a:t>
            </a:r>
            <a:endParaRPr sz="9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3704677" y="1150206"/>
            <a:ext cx="1553123" cy="297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155CC"/>
                </a:solidFill>
                <a:latin typeface="Century Gothic" pitchFamily="34" charset="0"/>
              </a:rPr>
              <a:t>PRL 110(2013),042002</a:t>
            </a:r>
            <a:endParaRPr sz="900" b="1" dirty="0">
              <a:solidFill>
                <a:srgbClr val="1155CC"/>
              </a:solidFill>
              <a:latin typeface="Century Gothic" pitchFamily="34" charset="0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5228677" y="1143000"/>
            <a:ext cx="1553123" cy="297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dirty="0">
                <a:solidFill>
                  <a:srgbClr val="1155CC"/>
                </a:solidFill>
                <a:latin typeface="Century Gothic" pitchFamily="34" charset="0"/>
              </a:rPr>
              <a:t>PRL 113(2014),022001</a:t>
            </a:r>
            <a:endParaRPr sz="900" b="1" dirty="0">
              <a:solidFill>
                <a:srgbClr val="1155CC"/>
              </a:solidFill>
              <a:latin typeface="Century Gothic" pitchFamily="34" charset="0"/>
            </a:endParaRPr>
          </a:p>
        </p:txBody>
      </p:sp>
      <p:pic>
        <p:nvPicPr>
          <p:cNvPr id="18" name="Shape 212"/>
          <p:cNvPicPr preferRelativeResize="0"/>
          <p:nvPr/>
        </p:nvPicPr>
        <p:blipFill rotWithShape="1">
          <a:blip r:embed="rId4">
            <a:alphaModFix/>
          </a:blip>
          <a:srcRect t="-4832"/>
          <a:stretch/>
        </p:blipFill>
        <p:spPr>
          <a:xfrm>
            <a:off x="168740" y="5105400"/>
            <a:ext cx="3899204" cy="172235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Shape 213"/>
              <p:cNvSpPr txBox="1">
                <a:spLocks/>
              </p:cNvSpPr>
              <p:nvPr/>
            </p:nvSpPr>
            <p:spPr>
              <a:xfrm>
                <a:off x="4067944" y="5116091"/>
                <a:ext cx="4955002" cy="7513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81000" algn="l" rtl="0">
                  <a:lnSpc>
                    <a:spcPct val="100000"/>
                  </a:lnSpc>
                  <a:spcBef>
                    <a:spcPts val="480"/>
                  </a:spcBef>
                  <a:spcAft>
                    <a:spcPts val="0"/>
                  </a:spcAft>
                  <a:buClr>
                    <a:srgbClr val="7F7F7F"/>
                  </a:buClr>
                  <a:buSzPts val="2400"/>
                  <a:buFont typeface="Arial"/>
                  <a:buChar char="•"/>
                  <a:defRPr sz="2400" b="0" i="0" u="none" strike="noStrike" cap="none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  <a:lvl2pPr marL="914400" marR="0" lvl="1" indent="-330200" algn="l" rtl="0">
                  <a:lnSpc>
                    <a:spcPct val="100000"/>
                  </a:lnSpc>
                  <a:spcBef>
                    <a:spcPts val="320"/>
                  </a:spcBef>
                  <a:spcAft>
                    <a:spcPts val="0"/>
                  </a:spcAft>
                  <a:buClr>
                    <a:srgbClr val="7F7F7F"/>
                  </a:buClr>
                  <a:buSzPts val="1600"/>
                  <a:buFont typeface="Courier New"/>
                  <a:buChar char="o"/>
                  <a:defRPr sz="1600" b="0" i="0" u="none" strike="noStrike" cap="none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2pPr>
                <a:lvl3pPr marL="1371600" marR="0" lvl="2" indent="-330200" algn="l" rtl="0">
                  <a:lnSpc>
                    <a:spcPct val="100000"/>
                  </a:lnSpc>
                  <a:spcBef>
                    <a:spcPts val="320"/>
                  </a:spcBef>
                  <a:spcAft>
                    <a:spcPts val="0"/>
                  </a:spcAft>
                  <a:buClr>
                    <a:srgbClr val="7F7F7F"/>
                  </a:buClr>
                  <a:buSzPts val="1600"/>
                  <a:buFont typeface="Arial"/>
                  <a:buChar char="•"/>
                  <a:defRPr sz="1600" b="0" i="0" u="none" strike="noStrike" cap="none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3pPr>
                <a:lvl4pPr marL="1828800" marR="0" lvl="3" indent="-330200" algn="l" rtl="0">
                  <a:lnSpc>
                    <a:spcPct val="100000"/>
                  </a:lnSpc>
                  <a:spcBef>
                    <a:spcPts val="320"/>
                  </a:spcBef>
                  <a:spcAft>
                    <a:spcPts val="0"/>
                  </a:spcAft>
                  <a:buClr>
                    <a:srgbClr val="7F7F7F"/>
                  </a:buClr>
                  <a:buSzPts val="1600"/>
                  <a:buFont typeface="Courier New"/>
                  <a:buChar char="o"/>
                  <a:defRPr sz="1600" b="0" i="0" u="none" strike="noStrike" cap="none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4pPr>
                <a:lvl5pPr marL="2286000" marR="0" lvl="4" indent="-330200" algn="l" rtl="0">
                  <a:lnSpc>
                    <a:spcPct val="100000"/>
                  </a:lnSpc>
                  <a:spcBef>
                    <a:spcPts val="320"/>
                  </a:spcBef>
                  <a:spcAft>
                    <a:spcPts val="0"/>
                  </a:spcAft>
                  <a:buClr>
                    <a:srgbClr val="7F7F7F"/>
                  </a:buClr>
                  <a:buSzPts val="1600"/>
                  <a:buFont typeface="Arial"/>
                  <a:buChar char="•"/>
                  <a:defRPr sz="1600" b="0" i="0" u="none" strike="noStrike" cap="none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5pPr>
                <a:lvl6pPr marL="2743200" marR="0" lvl="5" indent="-330200" algn="l" rtl="0">
                  <a:lnSpc>
                    <a:spcPct val="100000"/>
                  </a:lnSpc>
                  <a:spcBef>
                    <a:spcPts val="320"/>
                  </a:spcBef>
                  <a:spcAft>
                    <a:spcPts val="0"/>
                  </a:spcAft>
                  <a:buClr>
                    <a:srgbClr val="7F7F7F"/>
                  </a:buClr>
                  <a:buSzPts val="1600"/>
                  <a:buFont typeface="Courier New"/>
                  <a:buChar char="o"/>
                  <a:defRPr sz="1600" b="0" i="0" u="none" strike="noStrike" cap="none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6pPr>
                <a:lvl7pPr marL="3200400" marR="0" lvl="6" indent="-330200" algn="l" rtl="0">
                  <a:lnSpc>
                    <a:spcPct val="100000"/>
                  </a:lnSpc>
                  <a:spcBef>
                    <a:spcPts val="320"/>
                  </a:spcBef>
                  <a:spcAft>
                    <a:spcPts val="0"/>
                  </a:spcAft>
                  <a:buClr>
                    <a:srgbClr val="7F7F7F"/>
                  </a:buClr>
                  <a:buSzPts val="1600"/>
                  <a:buFont typeface="Arial"/>
                  <a:buChar char="•"/>
                  <a:defRPr sz="1600" b="0" i="0" u="none" strike="noStrike" cap="none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7pPr>
                <a:lvl8pPr marL="3657600" marR="0" lvl="7" indent="-330200" algn="l" rtl="0">
                  <a:lnSpc>
                    <a:spcPct val="100000"/>
                  </a:lnSpc>
                  <a:spcBef>
                    <a:spcPts val="320"/>
                  </a:spcBef>
                  <a:spcAft>
                    <a:spcPts val="0"/>
                  </a:spcAft>
                  <a:buClr>
                    <a:srgbClr val="7F7F7F"/>
                  </a:buClr>
                  <a:buSzPts val="1600"/>
                  <a:buFont typeface="Courier New"/>
                  <a:buChar char="o"/>
                  <a:defRPr sz="1600" b="0" i="0" u="none" strike="noStrike" cap="none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8pPr>
                <a:lvl9pPr marL="4114800" marR="0" lvl="8" indent="-330200" algn="l" rtl="0">
                  <a:lnSpc>
                    <a:spcPct val="100000"/>
                  </a:lnSpc>
                  <a:spcBef>
                    <a:spcPts val="320"/>
                  </a:spcBef>
                  <a:spcAft>
                    <a:spcPts val="0"/>
                  </a:spcAft>
                  <a:buClr>
                    <a:srgbClr val="7F7F7F"/>
                  </a:buClr>
                  <a:buSzPts val="1600"/>
                  <a:buFont typeface="Arial" pitchFamily="34" charset="0"/>
                  <a:buChar char="•"/>
                  <a:defRPr sz="1600" b="0" i="0" u="none" strike="noStrike" cap="none">
                    <a:solidFill>
                      <a:srgbClr val="7F7F7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9pPr>
              </a:lstStyle>
              <a:p>
                <a:pPr marL="0" indent="0">
                  <a:lnSpc>
                    <a:spcPct val="115000"/>
                  </a:lnSpc>
                  <a:buFont typeface="Arial"/>
                  <a:buNone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Using constraints from </a:t>
                </a:r>
                <a:r>
                  <a:rPr lang="en-US" sz="1600" b="1" dirty="0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J/</a:t>
                </a:r>
                <a:r>
                  <a:rPr lang="en-US" sz="1600" b="1" dirty="0" err="1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ψ</a:t>
                </a:r>
                <a:r>
                  <a:rPr lang="en-US" sz="1600" b="1" dirty="0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 and </a:t>
                </a:r>
                <a:r>
                  <a:rPr lang="en-US" sz="1600" b="1" dirty="0" err="1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η</a:t>
                </a:r>
                <a:r>
                  <a:rPr lang="en-US" sz="1600" b="1" baseline="-25000" dirty="0" err="1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c</a:t>
                </a:r>
                <a:r>
                  <a:rPr lang="en-US" sz="1600" b="1" dirty="0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 production measurements</a:t>
                </a:r>
                <a:r>
                  <a:rPr lang="en-US" sz="1600" dirty="0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, upper limit on CO LDME extracted:  </a:t>
                </a:r>
              </a:p>
              <a:p>
                <a:pPr marL="0" indent="0">
                  <a:lnSpc>
                    <a:spcPct val="115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solidFill>
                            <a:srgbClr val="FF0000"/>
                          </a:solidFill>
                          <a:latin typeface="Cambria Math"/>
                          <a:ea typeface="Palatino Linotype"/>
                          <a:cs typeface="Palatino Linotype"/>
                          <a:sym typeface="Palatino Linotype"/>
                        </a:rPr>
                        <m:t>𝟎</m:t>
                      </m:r>
                      <m:r>
                        <a:rPr lang="en-US" sz="2000" b="1" i="0" smtClean="0">
                          <a:solidFill>
                            <a:srgbClr val="FF0000"/>
                          </a:solidFill>
                          <a:latin typeface="Cambria Math"/>
                          <a:ea typeface="Palatino Linotype"/>
                          <a:cs typeface="Palatino Linotype"/>
                          <a:sym typeface="Palatino Linotype"/>
                        </a:rPr>
                        <m:t>&lt;</m:t>
                      </m:r>
                      <m:sSubSup>
                        <m:sSubSupPr>
                          <m:ctrlP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Palatino Linotype"/>
                            </a:rPr>
                          </m:ctrlPr>
                        </m:sSubSupPr>
                        <m:e>
                          <m:r>
                            <a:rPr lang="en-US" sz="2000" b="1">
                              <a:solidFill>
                                <a:srgbClr val="FF0000"/>
                              </a:solidFill>
                              <a:latin typeface="Cambria Math"/>
                              <a:sym typeface="Palatino Linotype"/>
                            </a:rPr>
                            <m:t>𝐎</m:t>
                          </m:r>
                        </m:e>
                        <m:sub>
                          <m:r>
                            <a:rPr lang="en-US" sz="2000" b="1">
                              <a:solidFill>
                                <a:srgbClr val="FF0000"/>
                              </a:solidFill>
                              <a:latin typeface="Cambria Math"/>
                              <a:sym typeface="Palatino Linotype"/>
                            </a:rPr>
                            <m:t>𝟖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Palatino Linotype"/>
                                </a:rPr>
                              </m:ctrlPr>
                            </m:sSubPr>
                            <m:e>
                              <m:r>
                                <a:rPr lang="en-US" sz="2000" b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  <a:sym typeface="Palatino Linotype"/>
                                </a:rPr>
                                <m:t>𝛈</m:t>
                              </m:r>
                            </m:e>
                            <m:sub>
                              <m:r>
                                <a:rPr lang="en-US" sz="2000" b="1">
                                  <a:solidFill>
                                    <a:srgbClr val="FF0000"/>
                                  </a:solidFill>
                                  <a:latin typeface="Cambria Math"/>
                                  <a:sym typeface="Palatino Linotype"/>
                                </a:rPr>
                                <m:t>𝐜</m:t>
                              </m:r>
                            </m:sub>
                          </m:sSub>
                        </m:sup>
                      </m:sSubSup>
                      <m:d>
                        <m:d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Palatino Linotype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Palatino Linotype"/>
                                </a:rPr>
                              </m:ctrlPr>
                            </m:sSubPr>
                            <m:e>
                              <m:sPre>
                                <m:sPrePr>
                                  <m:ctrlPr>
                                    <a:rPr lang="en-US" sz="20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sym typeface="Palatino Linotype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sz="2000" i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i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S</m:t>
                                  </m:r>
                                </m:e>
                              </m:sPre>
                            </m:e>
                            <m:sub>
                              <m:r>
                                <a:rPr lang="en-US" sz="2000" b="1" i="0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sym typeface="Palatino Linotype"/>
                                </a:rPr>
                                <m:t>𝟏</m:t>
                              </m:r>
                            </m:sub>
                          </m:sSub>
                        </m:e>
                      </m:d>
                      <m:r>
                        <a:rPr lang="en-US" sz="2000" b="1" i="0" smtClean="0">
                          <a:solidFill>
                            <a:srgbClr val="FF0000"/>
                          </a:solidFill>
                          <a:latin typeface="Cambria Math"/>
                          <a:sym typeface="Palatino Linotype"/>
                        </a:rPr>
                        <m:t>&lt;</m:t>
                      </m:r>
                      <m:r>
                        <a:rPr lang="en-US" sz="2000" b="1" i="0" smtClean="0">
                          <a:solidFill>
                            <a:srgbClr val="FF0000"/>
                          </a:solidFill>
                          <a:latin typeface="Cambria Math"/>
                          <a:sym typeface="Palatino Linotype"/>
                        </a:rPr>
                        <m:t>𝟏</m:t>
                      </m:r>
                      <m:r>
                        <a:rPr lang="en-US" sz="2000" b="1" i="0" smtClean="0">
                          <a:solidFill>
                            <a:srgbClr val="FF0000"/>
                          </a:solidFill>
                          <a:latin typeface="Cambria Math"/>
                          <a:sym typeface="Palatino Linotype"/>
                        </a:rPr>
                        <m:t>.</m:t>
                      </m:r>
                      <m:r>
                        <a:rPr lang="en-US" sz="2000" b="1" i="0" smtClean="0">
                          <a:solidFill>
                            <a:srgbClr val="FF0000"/>
                          </a:solidFill>
                          <a:latin typeface="Cambria Math"/>
                          <a:sym typeface="Palatino Linotype"/>
                        </a:rPr>
                        <m:t>𝟒𝟔</m:t>
                      </m:r>
                      <m:r>
                        <a:rPr lang="en-US" sz="2000" b="1" i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sym typeface="Palatino Linotype"/>
                        </a:rPr>
                        <m:t>×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Palatino Linotype"/>
                            </a:rPr>
                          </m:ctrlPr>
                        </m:sSupPr>
                        <m:e>
                          <m:r>
                            <a:rPr lang="en-US" sz="2000" b="1" i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Palatino Linotype"/>
                            </a:rPr>
                            <m:t>𝟏𝟎</m:t>
                          </m:r>
                        </m:e>
                        <m:sup>
                          <m:r>
                            <a:rPr lang="en-US" sz="2000" b="1" i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Palatino Linotype"/>
                            </a:rPr>
                            <m:t>−</m:t>
                          </m:r>
                          <m:r>
                            <a:rPr lang="en-US" sz="2000" b="1" i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Palatino Linotype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en-US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  <a:sym typeface="Palatino Linotype"/>
                            </a:rPr>
                          </m:ctrlPr>
                        </m:sSupPr>
                        <m:e>
                          <m:r>
                            <a:rPr lang="en-US" sz="2000" b="1" i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Palatino Linotype"/>
                            </a:rPr>
                            <m:t>𝐆𝐞𝐕</m:t>
                          </m:r>
                        </m:e>
                        <m:sup>
                          <m:r>
                            <a:rPr lang="en-US" sz="2000" b="1" i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sym typeface="Palatino Linotype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2000" b="1" dirty="0">
                  <a:solidFill>
                    <a:srgbClr val="FF0000"/>
                  </a:solidFill>
                  <a:latin typeface="Century Gothic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0" indent="0">
                  <a:lnSpc>
                    <a:spcPct val="115000"/>
                  </a:lnSpc>
                  <a:buFont typeface="Arial"/>
                  <a:buNone/>
                </a:pPr>
                <a:endParaRPr lang="en-US" sz="1600" b="1" dirty="0">
                  <a:solidFill>
                    <a:srgbClr val="000000"/>
                  </a:solidFill>
                  <a:latin typeface="Century Gothic" pitchFamily="34" charset="0"/>
                  <a:ea typeface="Palatino Linotype"/>
                  <a:cs typeface="Palatino Linotype"/>
                  <a:sym typeface="Palatino Linotype"/>
                </a:endParaRPr>
              </a:p>
            </p:txBody>
          </p:sp>
        </mc:Choice>
        <mc:Fallback xmlns="">
          <p:sp>
            <p:nvSpPr>
              <p:cNvPr id="19" name="Shape 2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5116091"/>
                <a:ext cx="4955002" cy="751309"/>
              </a:xfrm>
              <a:prstGeom prst="rect">
                <a:avLst/>
              </a:prstGeom>
              <a:blipFill>
                <a:blip r:embed="rId6"/>
                <a:stretch>
                  <a:fillRect l="-512" b="-9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hape 215"/>
          <p:cNvSpPr txBox="1"/>
          <p:nvPr/>
        </p:nvSpPr>
        <p:spPr>
          <a:xfrm>
            <a:off x="5257800" y="4740300"/>
            <a:ext cx="3922712" cy="70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00FF"/>
                </a:solidFill>
                <a:latin typeface="Century Gothic" pitchFamily="34" charset="0"/>
              </a:rPr>
              <a:t>Han, Ma, Chao, Shao, Meng </a:t>
            </a:r>
            <a:br>
              <a:rPr lang="en-US" sz="1400" b="1" dirty="0">
                <a:solidFill>
                  <a:srgbClr val="0000FF"/>
                </a:solidFill>
                <a:latin typeface="Century Gothic" pitchFamily="34" charset="0"/>
              </a:rPr>
            </a:br>
            <a:r>
              <a:rPr lang="en-US" sz="1400" b="1" dirty="0">
                <a:solidFill>
                  <a:srgbClr val="0000FF"/>
                </a:solidFill>
                <a:latin typeface="Century Gothic" pitchFamily="34" charset="0"/>
              </a:rPr>
              <a:t>PRL 114 (2015) 092005</a:t>
            </a:r>
            <a:endParaRPr sz="14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00F49C7C-536A-C34C-A3FB-87241DE83B34}"/>
              </a:ext>
            </a:extLst>
          </p:cNvPr>
          <p:cNvSpPr txBox="1">
            <a:spLocks/>
          </p:cNvSpPr>
          <p:nvPr/>
        </p:nvSpPr>
        <p:spPr>
          <a:xfrm>
            <a:off x="127526" y="0"/>
            <a:ext cx="8686800" cy="533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200" b="1" dirty="0" err="1">
                <a:latin typeface="Palatino" pitchFamily="2" charset="77"/>
                <a:ea typeface="Palatino" pitchFamily="2" charset="77"/>
              </a:rPr>
              <a:t>η</a:t>
            </a:r>
            <a:r>
              <a:rPr lang="en-US" sz="2200" b="1" baseline="-25000" dirty="0" err="1">
                <a:latin typeface="Palatino" pitchFamily="2" charset="77"/>
                <a:ea typeface="Palatino" pitchFamily="2" charset="77"/>
              </a:rPr>
              <a:t>c</a:t>
            </a:r>
            <a:r>
              <a:rPr lang="en-US" sz="2200" b="1" dirty="0">
                <a:latin typeface="Palatino Linotype" panose="02040502050505030304" pitchFamily="18" charset="0"/>
              </a:rPr>
              <a:t> hadroproduction </a:t>
            </a:r>
            <a:r>
              <a:rPr lang="en-US" sz="2200" dirty="0">
                <a:latin typeface="Palatino Linotype" panose="02040502050505030304" pitchFamily="18" charset="0"/>
              </a:rPr>
              <a:t>challenges NRQCD</a:t>
            </a:r>
            <a:endParaRPr lang="ru-RU" sz="2200" dirty="0">
              <a:latin typeface="Palatino Linotype" panose="0204050205050503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5CEB459-3002-6B45-9BD6-0810797CEF17}"/>
                  </a:ext>
                </a:extLst>
              </p:cNvPr>
              <p:cNvSpPr/>
              <p:nvPr/>
            </p:nvSpPr>
            <p:spPr>
              <a:xfrm>
                <a:off x="-145994" y="392668"/>
                <a:ext cx="94067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0650" lvl="0">
                  <a:buClr>
                    <a:srgbClr val="000000"/>
                  </a:buClr>
                  <a:buSzPts val="1700"/>
                </a:pPr>
                <a:r>
                  <a:rPr lang="en-US" dirty="0">
                    <a:solidFill>
                      <a:srgbClr val="000000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First measurement by </a:t>
                </a:r>
                <a:r>
                  <a:rPr lang="en-US" dirty="0" err="1">
                    <a:solidFill>
                      <a:srgbClr val="000000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LHCb</a:t>
                </a:r>
                <a:r>
                  <a:rPr lang="en-US" dirty="0">
                    <a:solidFill>
                      <a:srgbClr val="000000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s-IS" b="1" dirty="0" smtClean="0">
                        <a:solidFill>
                          <a:srgbClr val="0000FF"/>
                        </a:solidFill>
                      </a:rPr>
                      <m:t>EPJC</m:t>
                    </m:r>
                    <m:r>
                      <m:rPr>
                        <m:nor/>
                      </m:rPr>
                      <a:rPr lang="is-IS" b="1" dirty="0" smtClean="0">
                        <a:solidFill>
                          <a:srgbClr val="0000FF"/>
                        </a:solidFill>
                      </a:rPr>
                      <m:t> 75</m:t>
                    </m:r>
                    <m:r>
                      <m:rPr>
                        <m:nor/>
                      </m:rPr>
                      <a:rPr lang="en-US" b="1" i="0" dirty="0" smtClean="0">
                        <a:solidFill>
                          <a:srgbClr val="0000FF"/>
                        </a:solidFill>
                      </a:rPr>
                      <m:t> (2015)</m:t>
                    </m:r>
                    <m:r>
                      <m:rPr>
                        <m:nor/>
                      </m:rPr>
                      <a:rPr lang="is-IS" b="1" dirty="0" smtClean="0">
                        <a:solidFill>
                          <a:srgbClr val="0000FF"/>
                        </a:solidFill>
                      </a:rPr>
                      <m:t> 311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 triggered important theory progress </a:t>
                </a:r>
                <a:endParaRPr lang="en-US" b="1" dirty="0">
                  <a:solidFill>
                    <a:srgbClr val="FF0000"/>
                  </a:solidFill>
                  <a:latin typeface="Century Gothic" pitchFamily="34" charset="0"/>
                  <a:ea typeface="Palatino Linotype"/>
                  <a:cs typeface="Palatino Linotype"/>
                  <a:sym typeface="Palatino Linotype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5CEB459-3002-6B45-9BD6-0810797CEF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5994" y="392668"/>
                <a:ext cx="9406742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C800171D-AF99-E043-833C-5B3A242AE7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30" y="1208817"/>
            <a:ext cx="2436670" cy="11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39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4" name="Shape 224"/>
              <p:cNvSpPr txBox="1">
                <a:spLocks noGrp="1"/>
              </p:cNvSpPr>
              <p:nvPr>
                <p:ph idx="1"/>
              </p:nvPr>
            </p:nvSpPr>
            <p:spPr>
              <a:xfrm>
                <a:off x="63850" y="3606400"/>
                <a:ext cx="9080100" cy="17226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rtl="0">
                  <a:lnSpc>
                    <a:spcPct val="100000"/>
                  </a:lnSpc>
                  <a:spcBef>
                    <a:spcPts val="480"/>
                  </a:spcBef>
                  <a:spcAft>
                    <a:spcPts val="0"/>
                  </a:spcAft>
                  <a:buNone/>
                </a:pPr>
                <a:r>
                  <a:rPr lang="en-US" sz="1600" b="1" dirty="0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Outcome:</a:t>
                </a:r>
              </a:p>
              <a:p>
                <a:pPr marL="457200" lvl="0" indent="-336550" rtl="0">
                  <a:lnSpc>
                    <a:spcPct val="100000"/>
                  </a:lnSpc>
                  <a:spcBef>
                    <a:spcPts val="480"/>
                  </a:spcBef>
                  <a:spcAft>
                    <a:spcPts val="0"/>
                  </a:spcAft>
                  <a:buClr>
                    <a:schemeClr val="dk1"/>
                  </a:buClr>
                  <a:buSzPts val="1700"/>
                  <a:buFont typeface="Palatino Linotype"/>
                  <a:buChar char="•"/>
                </a:pPr>
                <a:r>
                  <a:rPr lang="en-US" sz="1600" i="1" dirty="0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Progress in data </a:t>
                </a:r>
                <a:r>
                  <a:rPr lang="en-US" sz="1600" dirty="0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description but tension with CDF data</a:t>
                </a:r>
              </a:p>
              <a:p>
                <a:pPr marL="457200" lvl="0" indent="-342900" rtl="0">
                  <a:lnSpc>
                    <a:spcPct val="100000"/>
                  </a:lnSpc>
                  <a:spcBef>
                    <a:spcPts val="48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Palatino Linotype"/>
                  <a:buChar char="•"/>
                </a:pPr>
                <a:r>
                  <a:rPr lang="en-US" sz="1600" dirty="0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Two large CO contributions cancel each other ⇒ Hierarchy problem</a:t>
                </a:r>
              </a:p>
              <a:p>
                <a:pPr marL="857250" lvl="1" indent="-342900">
                  <a:spcBef>
                    <a:spcPts val="480"/>
                  </a:spcBef>
                  <a:buClr>
                    <a:schemeClr val="dk1"/>
                  </a:buClr>
                  <a:buSzPts val="1800"/>
                  <a:buFont typeface="Palatino Linotype"/>
                  <a:buChar char="•"/>
                </a:pPr>
                <a:r>
                  <a:rPr lang="en-US" sz="1800" b="1" dirty="0" err="1">
                    <a:solidFill>
                      <a:schemeClr val="tx1"/>
                    </a:solidFill>
                    <a:latin typeface="CMR12"/>
                  </a:rPr>
                  <a:t>Recent</a:t>
                </a:r>
                <a:r>
                  <a:rPr lang="en-US" sz="1800" b="1" dirty="0">
                    <a:solidFill>
                      <a:schemeClr val="tx1"/>
                    </a:solidFill>
                    <a:latin typeface="CMR12"/>
                  </a:rPr>
                  <a:t> global fit </a:t>
                </a:r>
                <a:r>
                  <a:rPr lang="en-US" sz="1800" b="1" dirty="0" err="1">
                    <a:solidFill>
                      <a:schemeClr val="tx1"/>
                    </a:solidFill>
                    <a:latin typeface="CMR12"/>
                  </a:rPr>
                  <a:t>with</a:t>
                </a:r>
                <a:r>
                  <a:rPr lang="en-US" sz="1800" b="1" dirty="0">
                    <a:solidFill>
                      <a:schemeClr val="tx1"/>
                    </a:solidFill>
                    <a:latin typeface="CMR12"/>
                  </a:rPr>
                  <a:t> </a:t>
                </a:r>
                <a:r>
                  <a:rPr lang="en-US" sz="1800" b="1" dirty="0" err="1">
                    <a:solidFill>
                      <a:schemeClr val="tx1"/>
                    </a:solidFill>
                    <a:latin typeface="CMR12"/>
                  </a:rPr>
                  <a:t>another</a:t>
                </a:r>
                <a:r>
                  <a:rPr lang="en-US" sz="1800" b="1" dirty="0">
                    <a:solidFill>
                      <a:schemeClr val="tx1"/>
                    </a:solidFill>
                    <a:latin typeface="CMR12"/>
                  </a:rPr>
                  <a:t> </a:t>
                </a:r>
                <a:r>
                  <a:rPr lang="en-US" sz="1800" b="1" dirty="0" err="1">
                    <a:solidFill>
                      <a:schemeClr val="tx1"/>
                    </a:solidFill>
                    <a:latin typeface="CMR12"/>
                  </a:rPr>
                  <a:t>factorization</a:t>
                </a:r>
                <a:r>
                  <a:rPr lang="en-US" sz="1800" b="1" dirty="0">
                    <a:solidFill>
                      <a:schemeClr val="tx1"/>
                    </a:solidFill>
                    <a:latin typeface="CMR12"/>
                  </a:rPr>
                  <a:t> </a:t>
                </a:r>
                <a:r>
                  <a:rPr lang="en-US" sz="1800" b="1" dirty="0" err="1">
                    <a:solidFill>
                      <a:schemeClr val="tx1"/>
                    </a:solidFill>
                    <a:latin typeface="CMR12"/>
                  </a:rPr>
                  <a:t>scheme</a:t>
                </a:r>
                <a:r>
                  <a:rPr lang="en-US" sz="1800" b="1" dirty="0">
                    <a:solidFill>
                      <a:schemeClr val="tx1"/>
                    </a:solidFill>
                    <a:latin typeface="CMR12"/>
                  </a:rPr>
                  <a:t> </a:t>
                </a:r>
                <a:br>
                  <a:rPr lang="en-US" sz="1800" b="1" dirty="0">
                    <a:solidFill>
                      <a:schemeClr val="tx1"/>
                    </a:solidFill>
                    <a:latin typeface="CMR12"/>
                  </a:rPr>
                </a:br>
                <a:r>
                  <a:rPr lang="en-US" b="1" dirty="0">
                    <a:solidFill>
                      <a:srgbClr val="0000FF"/>
                    </a:solidFill>
                    <a:latin typeface="CMR12"/>
                  </a:rPr>
                  <a:t>S. P. </a:t>
                </a:r>
                <a:r>
                  <a:rPr lang="en-US" b="1" dirty="0" err="1">
                    <a:solidFill>
                      <a:srgbClr val="0000FF"/>
                    </a:solidFill>
                    <a:latin typeface="CMR12"/>
                  </a:rPr>
                  <a:t>Baranov</a:t>
                </a:r>
                <a:r>
                  <a:rPr lang="en-US" b="1" dirty="0">
                    <a:solidFill>
                      <a:srgbClr val="0000FF"/>
                    </a:solidFill>
                    <a:latin typeface="CMR12"/>
                  </a:rPr>
                  <a:t>, A. V. </a:t>
                </a:r>
                <a:r>
                  <a:rPr lang="en-US" b="1" dirty="0" err="1">
                    <a:solidFill>
                      <a:srgbClr val="0000FF"/>
                    </a:solidFill>
                    <a:latin typeface="CMR12"/>
                  </a:rPr>
                  <a:t>Lipatov</a:t>
                </a:r>
                <a:r>
                  <a:rPr lang="en-US" b="1" dirty="0">
                    <a:solidFill>
                      <a:srgbClr val="0000FF"/>
                    </a:solidFill>
                    <a:latin typeface="CMR12"/>
                  </a:rPr>
                  <a:t>  arXiv:1906.07182</a:t>
                </a:r>
                <a:endParaRPr lang="en-US" dirty="0">
                  <a:solidFill>
                    <a:schemeClr val="dk1"/>
                  </a:solidFill>
                  <a:latin typeface="Century Gothic" pitchFamily="34" charset="0"/>
                  <a:sym typeface="Palatino Linotype"/>
                </a:endParaRPr>
              </a:p>
              <a:p>
                <a:pPr marL="514350" lvl="1" indent="0">
                  <a:spcBef>
                    <a:spcPts val="480"/>
                  </a:spcBef>
                  <a:buClr>
                    <a:schemeClr val="dk1"/>
                  </a:buClr>
                  <a:buSzPts val="1800"/>
                  <a:buNone/>
                </a:pPr>
                <a:endParaRPr lang="en-US" sz="600" b="1" dirty="0">
                  <a:solidFill>
                    <a:schemeClr val="dk1"/>
                  </a:solidFill>
                  <a:latin typeface="Century Gothic" pitchFamily="34" charset="0"/>
                  <a:ea typeface="Palatino Linotype"/>
                  <a:cs typeface="Palatino Linotype"/>
                  <a:sym typeface="Palatino Linotype"/>
                </a:endParaRPr>
              </a:p>
              <a:p>
                <a:pPr marL="0" lvl="0" indent="0" rtl="0">
                  <a:lnSpc>
                    <a:spcPct val="100000"/>
                  </a:lnSpc>
                  <a:spcBef>
                    <a:spcPts val="480"/>
                  </a:spcBef>
                  <a:spcAft>
                    <a:spcPts val="0"/>
                  </a:spcAft>
                  <a:buNone/>
                </a:pPr>
                <a:r>
                  <a:rPr lang="en-US" sz="1700" b="1" dirty="0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Motivations:</a:t>
                </a:r>
              </a:p>
              <a:p>
                <a:pPr marL="0" indent="0">
                  <a:spcBef>
                    <a:spcPts val="480"/>
                  </a:spcBef>
                  <a:buNone/>
                </a:pPr>
                <a:r>
                  <a:rPr lang="en-US" sz="1800" b="1" dirty="0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   </a:t>
                </a:r>
                <a:r>
                  <a:rPr lang="en-US" sz="1800" dirty="0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- Simultaneous study of hadroproduction and production in inclusive </a:t>
                </a:r>
                <a:r>
                  <a:rPr lang="en-US" sz="1800" i="1" dirty="0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b</a:t>
                </a:r>
                <a:r>
                  <a:rPr lang="en-US" sz="1800" dirty="0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-decays</a:t>
                </a:r>
              </a:p>
              <a:p>
                <a:pPr marL="0" indent="0">
                  <a:spcBef>
                    <a:spcPts val="480"/>
                  </a:spcBef>
                  <a:buNone/>
                </a:pPr>
                <a:r>
                  <a:rPr lang="en-US" sz="1800" dirty="0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   - Measurement to be updated with larger sample and larger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ar-AE" sz="18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</m:ctrlPr>
                      </m:radPr>
                      <m:deg/>
                      <m:e>
                        <m:r>
                          <a:rPr lang="ar-AE" sz="1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sz="1800" dirty="0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 at </a:t>
                </a:r>
                <a:r>
                  <a:rPr lang="en-US" sz="1800" dirty="0" err="1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LHCb</a:t>
                </a:r>
                <a:r>
                  <a:rPr lang="en-US" sz="1800" dirty="0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 </a:t>
                </a:r>
              </a:p>
              <a:p>
                <a:pPr marL="0" lvl="0" indent="174625">
                  <a:spcBef>
                    <a:spcPts val="480"/>
                  </a:spcBef>
                  <a:buNone/>
                </a:pPr>
                <a:r>
                  <a:rPr lang="en-US" sz="1800" dirty="0">
                    <a:solidFill>
                      <a:schemeClr val="dk1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- Similarly study </a:t>
                </a:r>
                <a:r>
                  <a:rPr lang="el-GR" sz="1800" b="1" dirty="0" err="1">
                    <a:solidFill>
                      <a:srgbClr val="4D09F7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η</a:t>
                </a:r>
                <a:r>
                  <a:rPr lang="en-US" sz="1800" b="1" baseline="-25000" dirty="0" err="1">
                    <a:solidFill>
                      <a:srgbClr val="4D09F7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c</a:t>
                </a:r>
                <a:r>
                  <a:rPr lang="en-US" sz="1800" b="1" dirty="0">
                    <a:solidFill>
                      <a:srgbClr val="4D09F7"/>
                    </a:solidFill>
                    <a:latin typeface="Century Gothic" pitchFamily="34" charset="0"/>
                    <a:ea typeface="Palatino Linotype"/>
                    <a:cs typeface="Palatino Linotype"/>
                    <a:sym typeface="Palatino Linotype"/>
                  </a:rPr>
                  <a:t>(2S) and 𝜓(2S) hadroproduction</a:t>
                </a:r>
              </a:p>
            </p:txBody>
          </p:sp>
        </mc:Choice>
        <mc:Fallback xmlns="">
          <p:sp>
            <p:nvSpPr>
              <p:cNvPr id="224" name="Shape 22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850" y="3606400"/>
                <a:ext cx="9080100" cy="1722600"/>
              </a:xfrm>
              <a:prstGeom prst="rect">
                <a:avLst/>
              </a:prstGeom>
              <a:blipFill>
                <a:blip r:embed="rId3"/>
                <a:stretch>
                  <a:fillRect l="-419" b="-861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16</a:t>
            </a:fld>
            <a:endParaRPr lang="ru-RU"/>
          </a:p>
        </p:txBody>
      </p:sp>
      <p:sp>
        <p:nvSpPr>
          <p:cNvPr id="229" name="Shape 229"/>
          <p:cNvSpPr txBox="1"/>
          <p:nvPr/>
        </p:nvSpPr>
        <p:spPr>
          <a:xfrm>
            <a:off x="7086825" y="609600"/>
            <a:ext cx="205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00FF"/>
                </a:solidFill>
                <a:latin typeface="Century Gothic" pitchFamily="34" charset="0"/>
              </a:rPr>
              <a:t>PRL 114(2015), 092005</a:t>
            </a:r>
            <a:endParaRPr sz="1400" b="1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pic>
        <p:nvPicPr>
          <p:cNvPr id="230" name="Shape 2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775" y="1270365"/>
            <a:ext cx="3722176" cy="255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x="5150100" y="834075"/>
            <a:ext cx="33081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With </a:t>
            </a:r>
            <a:r>
              <a:rPr lang="en-US" sz="1800" dirty="0" err="1"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η</a:t>
            </a:r>
            <a:r>
              <a:rPr lang="en-US" sz="1800" baseline="-25000" dirty="0" err="1"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c</a:t>
            </a:r>
            <a:r>
              <a:rPr lang="en-US" sz="1800" dirty="0"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 measurements</a:t>
            </a:r>
            <a:endParaRPr sz="1800" dirty="0">
              <a:latin typeface="Century Gothic" pitchFamily="34" charset="0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32" name="Shape 232"/>
          <p:cNvSpPr txBox="1"/>
          <p:nvPr/>
        </p:nvSpPr>
        <p:spPr>
          <a:xfrm>
            <a:off x="589188" y="910275"/>
            <a:ext cx="33081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Without </a:t>
            </a:r>
            <a:r>
              <a:rPr lang="en-US" sz="1800" dirty="0" err="1"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η</a:t>
            </a:r>
            <a:r>
              <a:rPr lang="en-US" sz="1800" baseline="-25000" dirty="0" err="1"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c</a:t>
            </a:r>
            <a:r>
              <a:rPr lang="en-US" sz="1800" dirty="0"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 measurements</a:t>
            </a:r>
            <a:endParaRPr sz="1800" dirty="0">
              <a:latin typeface="Century Gothic" pitchFamily="34" charset="0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33" name="Shape 233"/>
          <p:cNvPicPr preferRelativeResize="0"/>
          <p:nvPr/>
        </p:nvPicPr>
        <p:blipFill rotWithShape="1">
          <a:blip r:embed="rId5">
            <a:alphaModFix/>
          </a:blip>
          <a:srcRect t="2210"/>
          <a:stretch/>
        </p:blipFill>
        <p:spPr>
          <a:xfrm>
            <a:off x="4685626" y="1266400"/>
            <a:ext cx="3759648" cy="255981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 txBox="1"/>
          <p:nvPr/>
        </p:nvSpPr>
        <p:spPr>
          <a:xfrm>
            <a:off x="0" y="457200"/>
            <a:ext cx="8386054" cy="22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700" b="1" dirty="0">
                <a:solidFill>
                  <a:schemeClr val="dk1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Upper limit on </a:t>
            </a:r>
            <a:r>
              <a:rPr lang="en-US" sz="1700" b="1" dirty="0" err="1">
                <a:solidFill>
                  <a:schemeClr val="dk1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O</a:t>
            </a:r>
            <a:r>
              <a:rPr lang="en-US" sz="1700" b="1" baseline="30000" dirty="0" err="1">
                <a:solidFill>
                  <a:schemeClr val="dk1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η</a:t>
            </a:r>
            <a:r>
              <a:rPr lang="en-US" sz="1500" b="1" baseline="30000" dirty="0" err="1">
                <a:solidFill>
                  <a:schemeClr val="dk1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c</a:t>
            </a:r>
            <a:r>
              <a:rPr lang="en-US" sz="1700" b="1" dirty="0">
                <a:solidFill>
                  <a:schemeClr val="dk1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(</a:t>
            </a:r>
            <a:r>
              <a:rPr lang="en-US" sz="1700" b="1" baseline="30000" dirty="0">
                <a:solidFill>
                  <a:schemeClr val="dk1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3</a:t>
            </a:r>
            <a:r>
              <a:rPr lang="en-US" sz="1700" b="1" dirty="0">
                <a:solidFill>
                  <a:schemeClr val="dk1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S</a:t>
            </a:r>
            <a:r>
              <a:rPr lang="en-US" sz="1700" b="1" baseline="-25000" dirty="0">
                <a:solidFill>
                  <a:schemeClr val="dk1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1</a:t>
            </a:r>
            <a:r>
              <a:rPr lang="en-US" sz="1700" b="1" baseline="30000" dirty="0">
                <a:solidFill>
                  <a:schemeClr val="dk1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[8]</a:t>
            </a:r>
            <a:r>
              <a:rPr lang="en-US" sz="1700" b="1" dirty="0">
                <a:solidFill>
                  <a:schemeClr val="dk1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)  ⇒ new powerful constraint on  J/ψ polarization</a:t>
            </a:r>
            <a:endParaRPr b="1" dirty="0">
              <a:latin typeface="Century Gothic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AAEEF60-9257-004A-96B3-69DDC66920F9}"/>
              </a:ext>
            </a:extLst>
          </p:cNvPr>
          <p:cNvSpPr txBox="1">
            <a:spLocks/>
          </p:cNvSpPr>
          <p:nvPr/>
        </p:nvSpPr>
        <p:spPr>
          <a:xfrm>
            <a:off x="127526" y="0"/>
            <a:ext cx="8686800" cy="533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200" b="1" dirty="0" err="1">
                <a:latin typeface="Palatino" pitchFamily="2" charset="77"/>
                <a:ea typeface="Palatino" pitchFamily="2" charset="77"/>
              </a:rPr>
              <a:t>η</a:t>
            </a:r>
            <a:r>
              <a:rPr lang="en-US" sz="2200" b="1" baseline="-25000" dirty="0" err="1">
                <a:latin typeface="Palatino" pitchFamily="2" charset="77"/>
                <a:ea typeface="Palatino" pitchFamily="2" charset="77"/>
              </a:rPr>
              <a:t>c</a:t>
            </a:r>
            <a:r>
              <a:rPr lang="en-US" sz="2200" b="1" dirty="0">
                <a:latin typeface="Palatino Linotype" panose="02040502050505030304" pitchFamily="18" charset="0"/>
              </a:rPr>
              <a:t> hadroproduction </a:t>
            </a:r>
            <a:r>
              <a:rPr lang="en-US" sz="2200" dirty="0">
                <a:latin typeface="Palatino Linotype" panose="02040502050505030304" pitchFamily="18" charset="0"/>
              </a:rPr>
              <a:t>challenges NRQCD</a:t>
            </a:r>
            <a:endParaRPr lang="ru-RU" sz="2200" dirty="0">
              <a:latin typeface="Palatino Linotype" panose="02040502050505030304" pitchFamily="18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94A8BFB1-70FE-8E4B-9515-57C1DEC23C89}"/>
              </a:ext>
            </a:extLst>
          </p:cNvPr>
          <p:cNvSpPr/>
          <p:nvPr/>
        </p:nvSpPr>
        <p:spPr>
          <a:xfrm>
            <a:off x="4191000" y="2362200"/>
            <a:ext cx="48304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01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EA646-1E12-5E40-9045-58D7B6638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65" y="1828800"/>
            <a:ext cx="8229600" cy="1600200"/>
          </a:xfrm>
        </p:spPr>
        <p:txBody>
          <a:bodyPr/>
          <a:lstStyle/>
          <a:p>
            <a:r>
              <a:rPr lang="en-GB" sz="3400" dirty="0" err="1"/>
              <a:t>LHCb</a:t>
            </a:r>
            <a:r>
              <a:rPr lang="en-GB" sz="3400" dirty="0"/>
              <a:t> experiment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AFB42-7B40-F64F-ADDF-C2CFFFBA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966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DF608E-6B02-1A40-BB28-B1EBDCF4F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18</a:t>
            </a:fld>
            <a:endParaRPr lang="ru-R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FA9C73F-B3F2-624E-9D88-6E7D8F910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45138"/>
            <a:ext cx="9047163" cy="12673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85725" indent="-85725" eaLnBrk="1" fontAlgn="auto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ct val="150000"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fr-FR" sz="16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Palatino" pitchFamily="2" charset="77"/>
              </a:rPr>
              <a:t> </a:t>
            </a:r>
            <a:r>
              <a:rPr lang="fr-FR" sz="1600" b="1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Palatino" pitchFamily="2" charset="77"/>
              </a:rPr>
              <a:t>Complementary cross-section measurements </a:t>
            </a:r>
            <a:r>
              <a:rPr lang="fr-FR" sz="16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Palatino" pitchFamily="2" charset="77"/>
              </a:rPr>
              <a:t>and overlap in terms of </a:t>
            </a:r>
            <a:r>
              <a:rPr lang="en-GB" sz="16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Palatino" pitchFamily="2" charset="77"/>
              </a:rPr>
              <a:t>rapidity</a:t>
            </a:r>
            <a:r>
              <a:rPr lang="fr-FR" sz="16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Palatino" pitchFamily="2" charset="77"/>
              </a:rPr>
              <a:t> and </a:t>
            </a:r>
            <a:r>
              <a:rPr lang="fr-FR" sz="1600" kern="0" dirty="0" err="1">
                <a:solidFill>
                  <a:sysClr val="windowText" lastClr="000000"/>
                </a:solidFill>
                <a:latin typeface="Palatino Linotype" panose="02040502050505030304" pitchFamily="18" charset="0"/>
                <a:ea typeface="Palatino" pitchFamily="2" charset="77"/>
              </a:rPr>
              <a:t>p</a:t>
            </a:r>
            <a:r>
              <a:rPr lang="fr-FR" sz="1600" kern="0" baseline="-25000" dirty="0" err="1">
                <a:solidFill>
                  <a:sysClr val="windowText" lastClr="000000"/>
                </a:solidFill>
                <a:latin typeface="Palatino Linotype" panose="02040502050505030304" pitchFamily="18" charset="0"/>
                <a:ea typeface="Palatino" pitchFamily="2" charset="77"/>
              </a:rPr>
              <a:t>T</a:t>
            </a:r>
            <a:endParaRPr lang="fr-FR" sz="1600" kern="0" baseline="-25000" dirty="0">
              <a:solidFill>
                <a:sysClr val="windowText" lastClr="000000"/>
              </a:solidFill>
              <a:latin typeface="Palatino Linotype" panose="02040502050505030304" pitchFamily="18" charset="0"/>
              <a:ea typeface="Palatino" pitchFamily="2" charset="77"/>
            </a:endParaRPr>
          </a:p>
          <a:p>
            <a:pPr marL="85725" indent="-85725" eaLnBrk="1" fontAlgn="auto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ct val="150000"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6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Palatino" pitchFamily="2" charset="77"/>
              </a:rPr>
              <a:t> Key detector systems for production measurements: </a:t>
            </a:r>
            <a:r>
              <a:rPr lang="en-US" sz="1600" b="1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Palatino" pitchFamily="2" charset="77"/>
              </a:rPr>
              <a:t>vertex reconstruction (VELO), particle identification (</a:t>
            </a:r>
            <a:r>
              <a:rPr lang="en-GB" sz="1600" b="1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Palatino" pitchFamily="2" charset="77"/>
              </a:rPr>
              <a:t>Muon</a:t>
            </a:r>
            <a:r>
              <a:rPr lang="en-US" sz="1600" b="1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Palatino" pitchFamily="2" charset="77"/>
              </a:rPr>
              <a:t> detector, Ring Imaging </a:t>
            </a:r>
            <a:r>
              <a:rPr lang="en-US" sz="1600" b="1" kern="0" dirty="0" err="1">
                <a:solidFill>
                  <a:sysClr val="windowText" lastClr="000000"/>
                </a:solidFill>
                <a:latin typeface="Palatino Linotype" panose="02040502050505030304" pitchFamily="18" charset="0"/>
                <a:ea typeface="Palatino" pitchFamily="2" charset="77"/>
              </a:rPr>
              <a:t>CHerenkov</a:t>
            </a:r>
            <a:r>
              <a:rPr lang="en-US" sz="1600" b="1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Palatino" pitchFamily="2" charset="77"/>
              </a:rPr>
              <a:t> detectors - RICHs), Trigger </a:t>
            </a:r>
          </a:p>
          <a:p>
            <a:pPr marL="85725" indent="-85725" eaLnBrk="1" fontAlgn="auto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ct val="150000"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Palatino" pitchFamily="2" charset="77"/>
              </a:rPr>
              <a:t> Reconstruction of </a:t>
            </a:r>
            <a:r>
              <a:rPr lang="en-GB" sz="1600" b="1" kern="0" dirty="0" err="1">
                <a:solidFill>
                  <a:sysClr val="windowText" lastClr="000000"/>
                </a:solidFill>
                <a:latin typeface="Palatino Linotype" panose="02040502050505030304" pitchFamily="18" charset="0"/>
                <a:ea typeface="Palatino" pitchFamily="2" charset="77"/>
              </a:rPr>
              <a:t>charmonia</a:t>
            </a:r>
            <a:r>
              <a:rPr lang="en-US" sz="1600" b="1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Palatino" pitchFamily="2" charset="77"/>
              </a:rPr>
              <a:t> via </a:t>
            </a:r>
            <a:r>
              <a:rPr lang="en-GB" sz="1600" b="1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Palatino" pitchFamily="2" charset="77"/>
              </a:rPr>
              <a:t>hadronic</a:t>
            </a:r>
            <a:r>
              <a:rPr lang="en-US" sz="1600" b="1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Palatino" pitchFamily="2" charset="77"/>
              </a:rPr>
              <a:t> decays possible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452AD8-C339-3345-8698-1352C3A90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717550"/>
            <a:ext cx="9140825" cy="6854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85725" indent="-85725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600" kern="0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sz="1600" b="1" kern="0" dirty="0">
                <a:latin typeface="Palatino Linotype" panose="02040502050505030304" pitchFamily="18" charset="0"/>
                <a:ea typeface="Palatino" pitchFamily="2" charset="77"/>
              </a:rPr>
              <a:t>Forward peaked HQ production </a:t>
            </a:r>
            <a:r>
              <a:rPr lang="en-US" sz="1600" kern="0" dirty="0">
                <a:latin typeface="Palatino Linotype" panose="02040502050505030304" pitchFamily="18" charset="0"/>
                <a:ea typeface="Palatino" pitchFamily="2" charset="77"/>
              </a:rPr>
              <a:t>at the LHC, second b in acceptance once the first b is in </a:t>
            </a:r>
          </a:p>
          <a:p>
            <a:pPr marL="85725" indent="-85725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600" kern="0" dirty="0">
                <a:latin typeface="Palatino Linotype" panose="02040502050505030304" pitchFamily="18" charset="0"/>
                <a:ea typeface="Palatino" pitchFamily="2" charset="77"/>
              </a:rPr>
              <a:t> Forward region 1.9 &lt; </a:t>
            </a:r>
            <a:r>
              <a:rPr lang="el-GR" sz="1600" kern="0" dirty="0">
                <a:latin typeface="Palatino Linotype" panose="02040502050505030304" pitchFamily="18" charset="0"/>
                <a:ea typeface="Palatino" pitchFamily="2" charset="77"/>
              </a:rPr>
              <a:t>η</a:t>
            </a:r>
            <a:r>
              <a:rPr lang="en-US" sz="1600" kern="0" dirty="0">
                <a:latin typeface="Palatino Linotype" panose="02040502050505030304" pitchFamily="18" charset="0"/>
                <a:ea typeface="Palatino" pitchFamily="2" charset="77"/>
              </a:rPr>
              <a:t> &lt; 4.9, </a:t>
            </a:r>
            <a:r>
              <a:rPr lang="en-US" sz="1600" b="1" kern="0" dirty="0">
                <a:latin typeface="Palatino Linotype" panose="02040502050505030304" pitchFamily="18" charset="0"/>
                <a:ea typeface="Palatino" pitchFamily="2" charset="77"/>
              </a:rPr>
              <a:t>~4% of solid angle</a:t>
            </a:r>
            <a:r>
              <a:rPr lang="en-US" sz="1600" kern="0" dirty="0">
                <a:latin typeface="Palatino Linotype" panose="02040502050505030304" pitchFamily="18" charset="0"/>
                <a:ea typeface="Palatino" pitchFamily="2" charset="77"/>
              </a:rPr>
              <a:t>, but </a:t>
            </a:r>
            <a:r>
              <a:rPr lang="en-US" sz="1600" b="1" kern="0" dirty="0">
                <a:latin typeface="Palatino Linotype" panose="02040502050505030304" pitchFamily="18" charset="0"/>
                <a:ea typeface="Palatino" pitchFamily="2" charset="77"/>
              </a:rPr>
              <a:t>~40% of HQ production x-section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CE26D92-45C5-3446-BACC-D28F643C6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456" y="441884"/>
            <a:ext cx="2008863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algn="ctr" eaLnBrk="1" hangingPunct="1"/>
            <a:r>
              <a:rPr lang="fr-FR" altLang="fr-FR" sz="1400" b="1" dirty="0">
                <a:solidFill>
                  <a:srgbClr val="0000FF"/>
                </a:solidFill>
              </a:rPr>
              <a:t>JINST 8 (2013) P08002,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D447A9C-BF4C-814A-B6F3-8BE566472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441884"/>
            <a:ext cx="3776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400" b="1" dirty="0">
                <a:solidFill>
                  <a:srgbClr val="0000FF"/>
                </a:solidFill>
              </a:rPr>
              <a:t>INT.J.MOD.PHYS.A30 (2015) 1530022</a:t>
            </a:r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7F43982A-DDF3-0745-A1D1-6D885F0D2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" y="3357563"/>
            <a:ext cx="506413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5">
            <a:extLst>
              <a:ext uri="{FF2B5EF4-FFF2-40B4-BE49-F238E27FC236}">
                <a16:creationId xmlns:a16="http://schemas.microsoft.com/office/drawing/2014/main" id="{B34BAF83-A5C3-7F4E-8DDC-59EA294D9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2" y="2212975"/>
            <a:ext cx="1420813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6">
            <a:extLst>
              <a:ext uri="{FF2B5EF4-FFF2-40B4-BE49-F238E27FC236}">
                <a16:creationId xmlns:a16="http://schemas.microsoft.com/office/drawing/2014/main" id="{872F1137-65CE-9540-AA9D-5E58FC95646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39837" y="2984500"/>
            <a:ext cx="582613" cy="263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algn="r" eaLnBrk="1" hangingPunct="1"/>
            <a:endParaRPr lang="fr-FR" altLang="fr-FR">
              <a:solidFill>
                <a:srgbClr val="000000"/>
              </a:solidFill>
            </a:endParaRPr>
          </a:p>
        </p:txBody>
      </p:sp>
      <p:pic>
        <p:nvPicPr>
          <p:cNvPr id="10" name="Image 4">
            <a:extLst>
              <a:ext uri="{FF2B5EF4-FFF2-40B4-BE49-F238E27FC236}">
                <a16:creationId xmlns:a16="http://schemas.microsoft.com/office/drawing/2014/main" id="{9FD25D42-35F6-5049-92EB-CE369CE1F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2492375"/>
            <a:ext cx="2971800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3">
            <a:extLst>
              <a:ext uri="{FF2B5EF4-FFF2-40B4-BE49-F238E27FC236}">
                <a16:creationId xmlns:a16="http://schemas.microsoft.com/office/drawing/2014/main" id="{984587AD-D71A-6343-8266-B10C09CBD1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7" y="2997200"/>
            <a:ext cx="54133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06">
            <a:extLst>
              <a:ext uri="{FF2B5EF4-FFF2-40B4-BE49-F238E27FC236}">
                <a16:creationId xmlns:a16="http://schemas.microsoft.com/office/drawing/2014/main" id="{94144E96-BC6F-A643-89E4-5B6ECCB10E9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994025" y="2614613"/>
            <a:ext cx="358775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algn="r" eaLnBrk="1" hangingPunct="1"/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3" name="Rectangle 106">
            <a:extLst>
              <a:ext uri="{FF2B5EF4-FFF2-40B4-BE49-F238E27FC236}">
                <a16:creationId xmlns:a16="http://schemas.microsoft.com/office/drawing/2014/main" id="{5A4B5737-F83F-DD4B-8FA7-19F76245F80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146425" y="2492375"/>
            <a:ext cx="782637" cy="122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algn="r" eaLnBrk="1" hangingPunct="1"/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4" name="Rectangle 106">
            <a:extLst>
              <a:ext uri="{FF2B5EF4-FFF2-40B4-BE49-F238E27FC236}">
                <a16:creationId xmlns:a16="http://schemas.microsoft.com/office/drawing/2014/main" id="{5EAEC3D2-6D56-734A-B6E3-9CF0097B399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586287" y="2155825"/>
            <a:ext cx="782638" cy="120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algn="r" eaLnBrk="1" hangingPunct="1"/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5" name="Rectangle 106">
            <a:extLst>
              <a:ext uri="{FF2B5EF4-FFF2-40B4-BE49-F238E27FC236}">
                <a16:creationId xmlns:a16="http://schemas.microsoft.com/office/drawing/2014/main" id="{3DC6FE61-8044-F24F-8402-72903D9FD93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008437" y="2420938"/>
            <a:ext cx="201613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algn="r" eaLnBrk="1" hangingPunct="1"/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6" name="Rectangle 106">
            <a:extLst>
              <a:ext uri="{FF2B5EF4-FFF2-40B4-BE49-F238E27FC236}">
                <a16:creationId xmlns:a16="http://schemas.microsoft.com/office/drawing/2014/main" id="{6A396AC1-8966-4449-A4C3-635B726AB29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884862" y="4778375"/>
            <a:ext cx="273050" cy="290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 anchor="ctr"/>
          <a:lstStyle/>
          <a:p>
            <a:pPr algn="r" eaLnBrk="1" hangingPunct="1"/>
            <a:endParaRPr lang="fr-FR" altLang="fr-FR">
              <a:solidFill>
                <a:srgbClr val="0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127361-CCE9-5E4D-8178-E045317B0AD5}"/>
              </a:ext>
            </a:extLst>
          </p:cNvPr>
          <p:cNvSpPr/>
          <p:nvPr/>
        </p:nvSpPr>
        <p:spPr>
          <a:xfrm>
            <a:off x="3986212" y="1804988"/>
            <a:ext cx="1112838" cy="4000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0033CC"/>
                </a:solidFill>
              </a:rPr>
              <a:t>LHCb</a:t>
            </a:r>
            <a:endParaRPr lang="fr-FR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sp>
        <p:nvSpPr>
          <p:cNvPr id="18" name="Text Box 104">
            <a:extLst>
              <a:ext uri="{FF2B5EF4-FFF2-40B4-BE49-F238E27FC236}">
                <a16:creationId xmlns:a16="http://schemas.microsoft.com/office/drawing/2014/main" id="{5BEF8780-219C-A640-9E38-EC8A2E5EB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02113"/>
            <a:ext cx="17605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fr-FR" sz="1600" b="1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Vertex </a:t>
            </a:r>
            <a:r>
              <a:rPr lang="en-US" altLang="fr-FR" sz="1600" b="1" dirty="0" err="1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LOcator</a:t>
            </a:r>
            <a:endParaRPr lang="en-US" altLang="fr-FR" sz="1600" b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9" name="Line 105">
            <a:extLst>
              <a:ext uri="{FF2B5EF4-FFF2-40B4-BE49-F238E27FC236}">
                <a16:creationId xmlns:a16="http://schemas.microsoft.com/office/drawing/2014/main" id="{AE157D35-7320-0D42-A04F-CF21576079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5812" y="3756025"/>
            <a:ext cx="263525" cy="509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20" name="Line 107">
            <a:extLst>
              <a:ext uri="{FF2B5EF4-FFF2-40B4-BE49-F238E27FC236}">
                <a16:creationId xmlns:a16="http://schemas.microsoft.com/office/drawing/2014/main" id="{0C2C8E9D-5939-EC45-A1F8-93B3C14381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0650" y="3505200"/>
            <a:ext cx="563562" cy="0"/>
          </a:xfrm>
          <a:prstGeom prst="line">
            <a:avLst/>
          </a:prstGeom>
          <a:noFill/>
          <a:ln w="50800">
            <a:solidFill>
              <a:srgbClr val="CC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21" name="Line 108">
            <a:extLst>
              <a:ext uri="{FF2B5EF4-FFF2-40B4-BE49-F238E27FC236}">
                <a16:creationId xmlns:a16="http://schemas.microsoft.com/office/drawing/2014/main" id="{0206CEBE-3A70-A74E-91A9-07FBB3CAB6C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76375" y="3500438"/>
            <a:ext cx="563562" cy="0"/>
          </a:xfrm>
          <a:prstGeom prst="line">
            <a:avLst/>
          </a:prstGeom>
          <a:noFill/>
          <a:ln w="50800">
            <a:solidFill>
              <a:srgbClr val="CC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22" name="Text Box 109">
            <a:extLst>
              <a:ext uri="{FF2B5EF4-FFF2-40B4-BE49-F238E27FC236}">
                <a16:creationId xmlns:a16="http://schemas.microsoft.com/office/drawing/2014/main" id="{E3DC5948-08E9-E841-9BE0-63E8D3F4A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3449638"/>
            <a:ext cx="322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fr-FR" b="1">
                <a:solidFill>
                  <a:srgbClr val="CC3399"/>
                </a:solidFill>
              </a:rPr>
              <a:t>p</a:t>
            </a:r>
          </a:p>
        </p:txBody>
      </p:sp>
      <p:sp>
        <p:nvSpPr>
          <p:cNvPr id="23" name="Text Box 110">
            <a:extLst>
              <a:ext uri="{FF2B5EF4-FFF2-40B4-BE49-F238E27FC236}">
                <a16:creationId xmlns:a16="http://schemas.microsoft.com/office/drawing/2014/main" id="{160EF247-A552-B940-9AF3-D7726AF31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837" y="3424238"/>
            <a:ext cx="322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fr-FR" b="1">
                <a:solidFill>
                  <a:srgbClr val="CC3399"/>
                </a:solidFill>
              </a:rPr>
              <a:t>p</a:t>
            </a:r>
          </a:p>
        </p:txBody>
      </p:sp>
      <p:sp>
        <p:nvSpPr>
          <p:cNvPr id="24" name="Rectangle 33">
            <a:extLst>
              <a:ext uri="{FF2B5EF4-FFF2-40B4-BE49-F238E27FC236}">
                <a16:creationId xmlns:a16="http://schemas.microsoft.com/office/drawing/2014/main" id="{FDB0FEFE-C8CA-DE4E-8937-FCD773668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675" y="2984500"/>
            <a:ext cx="423862" cy="1020763"/>
          </a:xfrm>
          <a:prstGeom prst="rect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0" tIns="45715" rIns="91430" bIns="45715"/>
          <a:lstStyle/>
          <a:p>
            <a:pPr algn="r" eaLnBrk="1" hangingPunct="1"/>
            <a:endParaRPr lang="fr-FR" altLang="fr-FR"/>
          </a:p>
        </p:txBody>
      </p:sp>
      <p:sp>
        <p:nvSpPr>
          <p:cNvPr id="25" name="Rectangle 34">
            <a:extLst>
              <a:ext uri="{FF2B5EF4-FFF2-40B4-BE49-F238E27FC236}">
                <a16:creationId xmlns:a16="http://schemas.microsoft.com/office/drawing/2014/main" id="{97F8E23B-05FE-3B4F-BD94-3632AFF8C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" y="3333750"/>
            <a:ext cx="414337" cy="382588"/>
          </a:xfrm>
          <a:prstGeom prst="rect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0" tIns="45715" rIns="91430" bIns="45715"/>
          <a:lstStyle/>
          <a:p>
            <a:pPr algn="r" eaLnBrk="1" hangingPunct="1"/>
            <a:endParaRPr lang="fr-FR" altLang="fr-FR"/>
          </a:p>
        </p:txBody>
      </p:sp>
      <p:cxnSp>
        <p:nvCxnSpPr>
          <p:cNvPr id="26" name="Connecteur droit 37">
            <a:extLst>
              <a:ext uri="{FF2B5EF4-FFF2-40B4-BE49-F238E27FC236}">
                <a16:creationId xmlns:a16="http://schemas.microsoft.com/office/drawing/2014/main" id="{31AE8F49-AD19-6A4D-99CF-6FA26E57E31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500" y="4514850"/>
            <a:ext cx="165735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Rectangle 32">
            <a:extLst>
              <a:ext uri="{FF2B5EF4-FFF2-40B4-BE49-F238E27FC236}">
                <a16:creationId xmlns:a16="http://schemas.microsoft.com/office/drawing/2014/main" id="{C8C88C78-DB19-B540-86EF-C3A12DAD1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7412" y="2586038"/>
            <a:ext cx="574675" cy="1779587"/>
          </a:xfrm>
          <a:prstGeom prst="rect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0" tIns="45715" rIns="91430" bIns="45715"/>
          <a:lstStyle/>
          <a:p>
            <a:pPr algn="r" eaLnBrk="1" hangingPunct="1"/>
            <a:endParaRPr lang="fr-FR" altLang="fr-FR"/>
          </a:p>
        </p:txBody>
      </p:sp>
      <p:sp>
        <p:nvSpPr>
          <p:cNvPr id="28" name="Rectangle 32">
            <a:extLst>
              <a:ext uri="{FF2B5EF4-FFF2-40B4-BE49-F238E27FC236}">
                <a16:creationId xmlns:a16="http://schemas.microsoft.com/office/drawing/2014/main" id="{4C694850-660B-7540-A6A6-6CEB7FEE7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8212" y="2205038"/>
            <a:ext cx="1270000" cy="2573337"/>
          </a:xfrm>
          <a:prstGeom prst="rect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0" tIns="45715" rIns="91430" bIns="45715"/>
          <a:lstStyle/>
          <a:p>
            <a:pPr algn="r" eaLnBrk="1" hangingPunct="1"/>
            <a:endParaRPr lang="fr-FR" altLang="fr-FR"/>
          </a:p>
        </p:txBody>
      </p:sp>
      <p:sp>
        <p:nvSpPr>
          <p:cNvPr id="29" name="Text Box 101">
            <a:extLst>
              <a:ext uri="{FF2B5EF4-FFF2-40B4-BE49-F238E27FC236}">
                <a16:creationId xmlns:a16="http://schemas.microsoft.com/office/drawing/2014/main" id="{8246112A-088C-E742-9705-C6E6C2CDB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7" y="1412875"/>
            <a:ext cx="29035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fr-FR" sz="1600" b="1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  RICH </a:t>
            </a:r>
            <a:r>
              <a:rPr lang="fr-FR" altLang="fr-FR" sz="1600" b="1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(p/</a:t>
            </a:r>
            <a:r>
              <a:rPr lang="en-US" altLang="fr-FR" sz="1600" b="1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K/</a:t>
            </a:r>
            <a:r>
              <a:rPr lang="el-GR" altLang="fr-FR" sz="16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π</a:t>
            </a:r>
            <a:r>
              <a:rPr lang="en-US" altLang="fr-FR" sz="1600" b="1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 ID)</a:t>
            </a:r>
          </a:p>
        </p:txBody>
      </p:sp>
      <p:sp>
        <p:nvSpPr>
          <p:cNvPr id="30" name="Line 102">
            <a:extLst>
              <a:ext uri="{FF2B5EF4-FFF2-40B4-BE49-F238E27FC236}">
                <a16:creationId xmlns:a16="http://schemas.microsoft.com/office/drawing/2014/main" id="{4E7A1FE1-FAF9-374C-831D-9E0736CAFDF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2925" y="1766888"/>
            <a:ext cx="692150" cy="7254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31" name="Line 103">
            <a:extLst>
              <a:ext uri="{FF2B5EF4-FFF2-40B4-BE49-F238E27FC236}">
                <a16:creationId xmlns:a16="http://schemas.microsoft.com/office/drawing/2014/main" id="{7A65AAF3-DE9E-4648-99C2-BFA9B07924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89087" y="1751013"/>
            <a:ext cx="406400" cy="11477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ru-RU"/>
          </a:p>
        </p:txBody>
      </p:sp>
      <p:cxnSp>
        <p:nvCxnSpPr>
          <p:cNvPr id="32" name="Connecteur droit 35">
            <a:extLst>
              <a:ext uri="{FF2B5EF4-FFF2-40B4-BE49-F238E27FC236}">
                <a16:creationId xmlns:a16="http://schemas.microsoft.com/office/drawing/2014/main" id="{B6383163-761C-EC46-897F-511B811BE35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66937" y="1697038"/>
            <a:ext cx="1435100" cy="7937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Text Box 94">
            <a:extLst>
              <a:ext uri="{FF2B5EF4-FFF2-40B4-BE49-F238E27FC236}">
                <a16:creationId xmlns:a16="http://schemas.microsoft.com/office/drawing/2014/main" id="{DE4B9C0C-1B36-E645-88CC-2CEC527C0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4323" y="4994275"/>
            <a:ext cx="869127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fr-FR" sz="1600" b="1" dirty="0">
                <a:solidFill>
                  <a:srgbClr val="006600"/>
                </a:solidFill>
                <a:latin typeface="Palatino" pitchFamily="2" charset="77"/>
                <a:ea typeface="Palatino" pitchFamily="2" charset="77"/>
              </a:rPr>
              <a:t>Muon</a:t>
            </a:r>
          </a:p>
          <a:p>
            <a:pPr algn="r" eaLnBrk="1" hangingPunct="1"/>
            <a:r>
              <a:rPr lang="en-US" altLang="fr-FR" sz="1600" b="1" dirty="0">
                <a:solidFill>
                  <a:srgbClr val="006600"/>
                </a:solidFill>
                <a:latin typeface="Palatino" pitchFamily="2" charset="77"/>
                <a:ea typeface="Palatino" pitchFamily="2" charset="77"/>
              </a:rPr>
              <a:t>System</a:t>
            </a:r>
          </a:p>
        </p:txBody>
      </p:sp>
      <p:sp>
        <p:nvSpPr>
          <p:cNvPr id="34" name="Line 97">
            <a:extLst>
              <a:ext uri="{FF2B5EF4-FFF2-40B4-BE49-F238E27FC236}">
                <a16:creationId xmlns:a16="http://schemas.microsoft.com/office/drawing/2014/main" id="{476D7D61-5190-A246-807B-6F8F9080F2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56200" y="4865688"/>
            <a:ext cx="136525" cy="25400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35" name="Line 86">
            <a:extLst>
              <a:ext uri="{FF2B5EF4-FFF2-40B4-BE49-F238E27FC236}">
                <a16:creationId xmlns:a16="http://schemas.microsoft.com/office/drawing/2014/main" id="{437104A6-BA41-B14A-8186-FB28E358E3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462" y="2276475"/>
            <a:ext cx="1076325" cy="215900"/>
          </a:xfrm>
          <a:prstGeom prst="line">
            <a:avLst/>
          </a:prstGeom>
          <a:noFill/>
          <a:ln w="12700">
            <a:solidFill>
              <a:srgbClr val="0066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" name="Text Box 87">
            <a:extLst>
              <a:ext uri="{FF2B5EF4-FFF2-40B4-BE49-F238E27FC236}">
                <a16:creationId xmlns:a16="http://schemas.microsoft.com/office/drawing/2014/main" id="{6764A5A9-80E8-C740-82BD-B61177F75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237" y="1925638"/>
            <a:ext cx="1020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r" eaLnBrk="1" hangingPunct="1"/>
            <a:r>
              <a:rPr lang="en-GB" altLang="fr-FR" sz="1400" b="1">
                <a:solidFill>
                  <a:srgbClr val="0066CC"/>
                </a:solidFill>
              </a:rPr>
              <a:t>250 mrad</a:t>
            </a:r>
            <a:endParaRPr lang="en-US" altLang="fr-FR" sz="1400" b="1">
              <a:solidFill>
                <a:srgbClr val="0066CC"/>
              </a:solidFill>
            </a:endParaRPr>
          </a:p>
        </p:txBody>
      </p:sp>
      <p:sp>
        <p:nvSpPr>
          <p:cNvPr id="37" name="Text Box 93">
            <a:extLst>
              <a:ext uri="{FF2B5EF4-FFF2-40B4-BE49-F238E27FC236}">
                <a16:creationId xmlns:a16="http://schemas.microsoft.com/office/drawing/2014/main" id="{DF4AE8BC-E2FC-5441-8F63-039C395E1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1912" y="4940300"/>
            <a:ext cx="1394913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fr-FR" sz="1600" b="1" dirty="0">
                <a:solidFill>
                  <a:srgbClr val="3333FF"/>
                </a:solidFill>
                <a:latin typeface="Palatino" pitchFamily="2" charset="77"/>
                <a:ea typeface="Palatino" pitchFamily="2" charset="77"/>
              </a:rPr>
              <a:t>Calorimeters</a:t>
            </a:r>
          </a:p>
        </p:txBody>
      </p:sp>
      <p:sp>
        <p:nvSpPr>
          <p:cNvPr id="38" name="Line 95">
            <a:extLst>
              <a:ext uri="{FF2B5EF4-FFF2-40B4-BE49-F238E27FC236}">
                <a16:creationId xmlns:a16="http://schemas.microsoft.com/office/drawing/2014/main" id="{1119628E-53A4-F540-8231-730A87F9400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13225" y="4724400"/>
            <a:ext cx="65087" cy="215900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39" name="Line 96">
            <a:extLst>
              <a:ext uri="{FF2B5EF4-FFF2-40B4-BE49-F238E27FC236}">
                <a16:creationId xmlns:a16="http://schemas.microsoft.com/office/drawing/2014/main" id="{C4B88926-5F3B-2840-9A28-9EED1EBFAD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2312" y="4683125"/>
            <a:ext cx="26988" cy="258763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40" name="Line 84">
            <a:extLst>
              <a:ext uri="{FF2B5EF4-FFF2-40B4-BE49-F238E27FC236}">
                <a16:creationId xmlns:a16="http://schemas.microsoft.com/office/drawing/2014/main" id="{EAB0EDF7-DD7A-B24F-BB7E-44165463F2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91000" y="3425825"/>
            <a:ext cx="1593850" cy="31750"/>
          </a:xfrm>
          <a:prstGeom prst="line">
            <a:avLst/>
          </a:prstGeom>
          <a:noFill/>
          <a:ln w="12700">
            <a:solidFill>
              <a:srgbClr val="0066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41" name="Text Box 88">
            <a:extLst>
              <a:ext uri="{FF2B5EF4-FFF2-40B4-BE49-F238E27FC236}">
                <a16:creationId xmlns:a16="http://schemas.microsoft.com/office/drawing/2014/main" id="{069B05BF-5577-F740-A7A3-E379E1153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7" y="3141663"/>
            <a:ext cx="912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r" eaLnBrk="1" hangingPunct="1"/>
            <a:r>
              <a:rPr lang="en-GB" altLang="fr-FR" sz="1400" b="1">
                <a:solidFill>
                  <a:srgbClr val="0066CC"/>
                </a:solidFill>
              </a:rPr>
              <a:t>10 mrad</a:t>
            </a:r>
            <a:endParaRPr lang="en-US" altLang="fr-FR" sz="1400" b="1">
              <a:solidFill>
                <a:srgbClr val="0066CC"/>
              </a:solidFill>
            </a:endParaRPr>
          </a:p>
        </p:txBody>
      </p:sp>
      <p:sp>
        <p:nvSpPr>
          <p:cNvPr id="42" name="Text Box 98">
            <a:extLst>
              <a:ext uri="{FF2B5EF4-FFF2-40B4-BE49-F238E27FC236}">
                <a16:creationId xmlns:a16="http://schemas.microsoft.com/office/drawing/2014/main" id="{04F8AB9C-B32C-8645-890D-846FFF93B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825" y="5170488"/>
            <a:ext cx="1005063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fr-FR" sz="1600" b="1" dirty="0">
                <a:solidFill>
                  <a:srgbClr val="CC9900"/>
                </a:solidFill>
                <a:latin typeface="Palatino" pitchFamily="2" charset="77"/>
                <a:ea typeface="Palatino" pitchFamily="2" charset="77"/>
              </a:rPr>
              <a:t>Tracking</a:t>
            </a:r>
          </a:p>
        </p:txBody>
      </p:sp>
      <p:sp>
        <p:nvSpPr>
          <p:cNvPr id="43" name="Line 99">
            <a:extLst>
              <a:ext uri="{FF2B5EF4-FFF2-40B4-BE49-F238E27FC236}">
                <a16:creationId xmlns:a16="http://schemas.microsoft.com/office/drawing/2014/main" id="{17AE7E0C-3144-DF46-8263-1784E89963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62574" y="4202112"/>
            <a:ext cx="282252" cy="1036637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44" name="Line 100">
            <a:extLst>
              <a:ext uri="{FF2B5EF4-FFF2-40B4-BE49-F238E27FC236}">
                <a16:creationId xmlns:a16="http://schemas.microsoft.com/office/drawing/2014/main" id="{8B0514EA-DDB9-224A-9FCA-09984D02E45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97036" y="3759200"/>
            <a:ext cx="290513" cy="147955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0" tIns="45715" rIns="91430" bIns="45715"/>
          <a:lstStyle/>
          <a:p>
            <a:endParaRPr lang="ru-RU"/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7989F009-231A-3E4E-A967-6A9D759B38D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05253" cy="533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 err="1"/>
              <a:t>LHCb</a:t>
            </a:r>
            <a:r>
              <a:rPr lang="en-US" sz="2800" dirty="0"/>
              <a:t> : single arm forward spectrometer</a:t>
            </a:r>
            <a:endParaRPr lang="ru-RU" sz="2800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A5C61BCD-0463-A74D-AE30-A3FBCF42A5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036" y="1824038"/>
            <a:ext cx="2993489" cy="335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63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6"/>
          <p:cNvSpPr>
            <a:spLocks noChangeArrowheads="1"/>
          </p:cNvSpPr>
          <p:nvPr/>
        </p:nvSpPr>
        <p:spPr bwMode="auto">
          <a:xfrm>
            <a:off x="87840" y="5584907"/>
            <a:ext cx="8991360" cy="84968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/>
          <a:p>
            <a:pPr algn="r" eaLnBrk="1" hangingPunct="1"/>
            <a:endParaRPr lang="fr-FR" altLang="fr-FR">
              <a:solidFill>
                <a:srgbClr val="000000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2051" name="Picture 83" descr="f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20" y="355727"/>
            <a:ext cx="8820000" cy="472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Line 84"/>
          <p:cNvSpPr>
            <a:spLocks noChangeShapeType="1"/>
          </p:cNvSpPr>
          <p:nvPr/>
        </p:nvSpPr>
        <p:spPr bwMode="auto">
          <a:xfrm>
            <a:off x="6847200" y="2850060"/>
            <a:ext cx="1486080" cy="0"/>
          </a:xfrm>
          <a:prstGeom prst="line">
            <a:avLst/>
          </a:prstGeom>
          <a:noFill/>
          <a:ln w="12700">
            <a:solidFill>
              <a:srgbClr val="0066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ru-RU">
              <a:latin typeface="Century Gothic" pitchFamily="34" charset="0"/>
            </a:endParaRPr>
          </a:p>
        </p:txBody>
      </p:sp>
      <p:grpSp>
        <p:nvGrpSpPr>
          <p:cNvPr id="2053" name="Group 85"/>
          <p:cNvGrpSpPr>
            <a:grpSpLocks/>
          </p:cNvGrpSpPr>
          <p:nvPr/>
        </p:nvGrpSpPr>
        <p:grpSpPr bwMode="auto">
          <a:xfrm>
            <a:off x="6847201" y="1022507"/>
            <a:ext cx="2178720" cy="455088"/>
            <a:chOff x="4286" y="1617"/>
            <a:chExt cx="1397" cy="316"/>
          </a:xfrm>
        </p:grpSpPr>
        <p:sp>
          <p:nvSpPr>
            <p:cNvPr id="2085" name="Line 86"/>
            <p:cNvSpPr>
              <a:spLocks noChangeShapeType="1"/>
            </p:cNvSpPr>
            <p:nvPr/>
          </p:nvSpPr>
          <p:spPr bwMode="auto">
            <a:xfrm flipV="1">
              <a:off x="4286" y="1706"/>
              <a:ext cx="726" cy="227"/>
            </a:xfrm>
            <a:prstGeom prst="line">
              <a:avLst/>
            </a:prstGeom>
            <a:noFill/>
            <a:ln w="12700">
              <a:solidFill>
                <a:srgbClr val="0066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>
                <a:latin typeface="Century Gothic" pitchFamily="34" charset="0"/>
              </a:endParaRPr>
            </a:p>
          </p:txBody>
        </p:sp>
        <p:sp>
          <p:nvSpPr>
            <p:cNvPr id="2086" name="Text Box 87"/>
            <p:cNvSpPr txBox="1">
              <a:spLocks noChangeArrowheads="1"/>
            </p:cNvSpPr>
            <p:nvPr/>
          </p:nvSpPr>
          <p:spPr bwMode="auto">
            <a:xfrm>
              <a:off x="5067" y="1617"/>
              <a:ext cx="616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 eaLnBrk="1" hangingPunct="1"/>
              <a:r>
                <a:rPr lang="en-GB" altLang="fr-FR" sz="1300" b="1">
                  <a:solidFill>
                    <a:srgbClr val="0066CC"/>
                  </a:solidFill>
                  <a:latin typeface="Century Gothic" pitchFamily="34" charset="0"/>
                  <a:cs typeface="Arial" pitchFamily="34" charset="0"/>
                </a:rPr>
                <a:t>250 mrad</a:t>
              </a:r>
              <a:endParaRPr lang="en-US" altLang="fr-FR" sz="1300" b="1">
                <a:solidFill>
                  <a:srgbClr val="0066CC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</p:grpSp>
      <p:sp>
        <p:nvSpPr>
          <p:cNvPr id="2054" name="Text Box 88"/>
          <p:cNvSpPr txBox="1">
            <a:spLocks noChangeArrowheads="1"/>
          </p:cNvSpPr>
          <p:nvPr/>
        </p:nvSpPr>
        <p:spPr bwMode="auto">
          <a:xfrm>
            <a:off x="8025145" y="2526026"/>
            <a:ext cx="842375" cy="28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GB" altLang="fr-FR" sz="1300" b="1">
                <a:solidFill>
                  <a:srgbClr val="0066CC"/>
                </a:solidFill>
                <a:latin typeface="Century Gothic" pitchFamily="34" charset="0"/>
                <a:cs typeface="Arial" pitchFamily="34" charset="0"/>
              </a:rPr>
              <a:t>10 mrad</a:t>
            </a:r>
            <a:endParaRPr lang="en-US" altLang="fr-FR" sz="1300" b="1">
              <a:solidFill>
                <a:srgbClr val="0066CC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2059" name="Text Box 93"/>
          <p:cNvSpPr txBox="1">
            <a:spLocks noChangeArrowheads="1"/>
          </p:cNvSpPr>
          <p:nvPr/>
        </p:nvSpPr>
        <p:spPr bwMode="auto">
          <a:xfrm>
            <a:off x="4692828" y="643748"/>
            <a:ext cx="1353732" cy="3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fr-FR" sz="1500" b="1">
                <a:solidFill>
                  <a:srgbClr val="3333FF"/>
                </a:solidFill>
                <a:latin typeface="Century Gothic" pitchFamily="34" charset="0"/>
                <a:cs typeface="Arial" pitchFamily="34" charset="0"/>
              </a:rPr>
              <a:t>Calorimeters</a:t>
            </a:r>
          </a:p>
        </p:txBody>
      </p:sp>
      <p:sp>
        <p:nvSpPr>
          <p:cNvPr id="2060" name="Text Box 94"/>
          <p:cNvSpPr txBox="1">
            <a:spLocks noChangeArrowheads="1"/>
          </p:cNvSpPr>
          <p:nvPr/>
        </p:nvSpPr>
        <p:spPr bwMode="auto">
          <a:xfrm>
            <a:off x="8210417" y="4735217"/>
            <a:ext cx="847183" cy="54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fr-FR" sz="1500" b="1">
                <a:solidFill>
                  <a:srgbClr val="00CC00"/>
                </a:solidFill>
                <a:latin typeface="Century Gothic" pitchFamily="34" charset="0"/>
                <a:cs typeface="Arial" pitchFamily="34" charset="0"/>
              </a:rPr>
              <a:t>Muon</a:t>
            </a:r>
          </a:p>
          <a:p>
            <a:pPr algn="r" eaLnBrk="1" hangingPunct="1"/>
            <a:r>
              <a:rPr lang="en-US" altLang="fr-FR" sz="1500" b="1">
                <a:solidFill>
                  <a:srgbClr val="00CC00"/>
                </a:solidFill>
                <a:latin typeface="Century Gothic" pitchFamily="34" charset="0"/>
                <a:cs typeface="Arial" pitchFamily="34" charset="0"/>
              </a:rPr>
              <a:t>System</a:t>
            </a:r>
          </a:p>
        </p:txBody>
      </p:sp>
      <p:sp>
        <p:nvSpPr>
          <p:cNvPr id="2061" name="Line 95"/>
          <p:cNvSpPr>
            <a:spLocks noChangeShapeType="1"/>
          </p:cNvSpPr>
          <p:nvPr/>
        </p:nvSpPr>
        <p:spPr bwMode="auto">
          <a:xfrm flipH="1">
            <a:off x="5220000" y="964901"/>
            <a:ext cx="33120" cy="201621"/>
          </a:xfrm>
          <a:prstGeom prst="line">
            <a:avLst/>
          </a:prstGeom>
          <a:noFill/>
          <a:ln w="38100">
            <a:solidFill>
              <a:srgbClr val="33CC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2062" name="Line 96"/>
          <p:cNvSpPr>
            <a:spLocks noChangeShapeType="1"/>
          </p:cNvSpPr>
          <p:nvPr/>
        </p:nvSpPr>
        <p:spPr bwMode="auto">
          <a:xfrm>
            <a:off x="5552640" y="964901"/>
            <a:ext cx="92160" cy="201621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2063" name="Line 97"/>
          <p:cNvSpPr>
            <a:spLocks noChangeShapeType="1"/>
          </p:cNvSpPr>
          <p:nvPr/>
        </p:nvSpPr>
        <p:spPr bwMode="auto">
          <a:xfrm flipH="1" flipV="1">
            <a:off x="7270560" y="4503353"/>
            <a:ext cx="898560" cy="345636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2064" name="Text Box 98"/>
          <p:cNvSpPr txBox="1">
            <a:spLocks noChangeArrowheads="1"/>
          </p:cNvSpPr>
          <p:nvPr/>
        </p:nvSpPr>
        <p:spPr bwMode="auto">
          <a:xfrm>
            <a:off x="2248601" y="4879232"/>
            <a:ext cx="962599" cy="3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fr-FR" sz="1500" b="1">
                <a:solidFill>
                  <a:srgbClr val="CC9900"/>
                </a:solidFill>
                <a:latin typeface="Century Gothic" pitchFamily="34" charset="0"/>
                <a:cs typeface="Arial" pitchFamily="34" charset="0"/>
              </a:rPr>
              <a:t>Tracking</a:t>
            </a:r>
          </a:p>
        </p:txBody>
      </p:sp>
      <p:sp>
        <p:nvSpPr>
          <p:cNvPr id="2065" name="Line 99"/>
          <p:cNvSpPr>
            <a:spLocks noChangeShapeType="1"/>
          </p:cNvSpPr>
          <p:nvPr/>
        </p:nvSpPr>
        <p:spPr bwMode="auto">
          <a:xfrm flipV="1">
            <a:off x="3254400" y="4509114"/>
            <a:ext cx="449280" cy="483891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2068" name="Line 102"/>
          <p:cNvSpPr>
            <a:spLocks noChangeShapeType="1"/>
          </p:cNvSpPr>
          <p:nvPr/>
        </p:nvSpPr>
        <p:spPr bwMode="auto">
          <a:xfrm>
            <a:off x="3875040" y="1153562"/>
            <a:ext cx="524160" cy="345636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2070" name="Text Box 104"/>
          <p:cNvSpPr txBox="1">
            <a:spLocks noChangeArrowheads="1"/>
          </p:cNvSpPr>
          <p:nvPr/>
        </p:nvSpPr>
        <p:spPr bwMode="auto">
          <a:xfrm>
            <a:off x="165001" y="3621981"/>
            <a:ext cx="919319" cy="54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fr-FR" sz="1500" b="1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VErtex</a:t>
            </a:r>
          </a:p>
          <a:p>
            <a:pPr algn="r" eaLnBrk="1" hangingPunct="1"/>
            <a:r>
              <a:rPr lang="en-US" altLang="fr-FR" sz="1500" b="1">
                <a:solidFill>
                  <a:srgbClr val="FF0000"/>
                </a:solidFill>
                <a:latin typeface="Century Gothic" pitchFamily="34" charset="0"/>
                <a:cs typeface="Arial" pitchFamily="34" charset="0"/>
              </a:rPr>
              <a:t>LOcator</a:t>
            </a:r>
          </a:p>
        </p:txBody>
      </p:sp>
      <p:sp>
        <p:nvSpPr>
          <p:cNvPr id="2071" name="Line 105"/>
          <p:cNvSpPr>
            <a:spLocks noChangeShapeType="1"/>
          </p:cNvSpPr>
          <p:nvPr/>
        </p:nvSpPr>
        <p:spPr bwMode="auto">
          <a:xfrm flipV="1">
            <a:off x="724320" y="3113607"/>
            <a:ext cx="299520" cy="55301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2072" name="Line 107"/>
          <p:cNvSpPr>
            <a:spLocks noChangeShapeType="1"/>
          </p:cNvSpPr>
          <p:nvPr/>
        </p:nvSpPr>
        <p:spPr bwMode="auto">
          <a:xfrm flipV="1">
            <a:off x="407520" y="2917746"/>
            <a:ext cx="511200" cy="0"/>
          </a:xfrm>
          <a:prstGeom prst="lin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ru-RU">
              <a:ln>
                <a:solidFill>
                  <a:srgbClr val="FFFF00"/>
                </a:solidFill>
              </a:ln>
              <a:latin typeface="Century Gothic" pitchFamily="34" charset="0"/>
            </a:endParaRPr>
          </a:p>
        </p:txBody>
      </p:sp>
      <p:sp>
        <p:nvSpPr>
          <p:cNvPr id="2073" name="Line 108"/>
          <p:cNvSpPr>
            <a:spLocks noChangeShapeType="1"/>
          </p:cNvSpPr>
          <p:nvPr/>
        </p:nvSpPr>
        <p:spPr bwMode="auto">
          <a:xfrm flipH="1" flipV="1">
            <a:off x="1098720" y="2917746"/>
            <a:ext cx="511200" cy="0"/>
          </a:xfrm>
          <a:prstGeom prst="line">
            <a:avLst/>
          </a:prstGeom>
          <a:noFill/>
          <a:ln w="76200">
            <a:solidFill>
              <a:schemeClr val="tx1">
                <a:lumMod val="95000"/>
                <a:lumOff val="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ru-RU">
              <a:ln>
                <a:solidFill>
                  <a:srgbClr val="FFFF00"/>
                </a:solidFill>
              </a:ln>
              <a:latin typeface="Century Gothic" pitchFamily="34" charset="0"/>
            </a:endParaRPr>
          </a:p>
        </p:txBody>
      </p:sp>
      <p:sp>
        <p:nvSpPr>
          <p:cNvPr id="2074" name="Text Box 109"/>
          <p:cNvSpPr txBox="1">
            <a:spLocks noChangeArrowheads="1"/>
          </p:cNvSpPr>
          <p:nvPr/>
        </p:nvSpPr>
        <p:spPr bwMode="auto">
          <a:xfrm>
            <a:off x="332525" y="2874542"/>
            <a:ext cx="319796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fr-FR" sz="1800" b="1" dirty="0">
                <a:ln>
                  <a:solidFill>
                    <a:srgbClr val="FFFF00"/>
                  </a:solidFill>
                </a:ln>
                <a:latin typeface="Century Gothic" pitchFamily="34" charset="0"/>
                <a:cs typeface="Arial" pitchFamily="34" charset="0"/>
              </a:rPr>
              <a:t>p</a:t>
            </a:r>
          </a:p>
        </p:txBody>
      </p:sp>
      <p:sp>
        <p:nvSpPr>
          <p:cNvPr id="2075" name="Text Box 110"/>
          <p:cNvSpPr txBox="1">
            <a:spLocks noChangeArrowheads="1"/>
          </p:cNvSpPr>
          <p:nvPr/>
        </p:nvSpPr>
        <p:spPr bwMode="auto">
          <a:xfrm>
            <a:off x="1362124" y="2851499"/>
            <a:ext cx="319796" cy="3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fr-FR" sz="1800" b="1" dirty="0">
                <a:ln>
                  <a:solidFill>
                    <a:srgbClr val="FFFF00"/>
                  </a:solidFill>
                </a:ln>
                <a:latin typeface="Century Gothic" pitchFamily="34" charset="0"/>
                <a:cs typeface="Arial" pitchFamily="34" charset="0"/>
              </a:rPr>
              <a:t>p</a:t>
            </a:r>
          </a:p>
        </p:txBody>
      </p:sp>
      <p:sp>
        <p:nvSpPr>
          <p:cNvPr id="2077" name="Rectangle 4"/>
          <p:cNvSpPr>
            <a:spLocks noChangeArrowheads="1"/>
          </p:cNvSpPr>
          <p:nvPr/>
        </p:nvSpPr>
        <p:spPr bwMode="auto">
          <a:xfrm>
            <a:off x="1385315" y="6324600"/>
            <a:ext cx="8100000" cy="42340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2945" tIns="41473" rIns="82945" bIns="41473" anchor="ctr"/>
          <a:lstStyle/>
          <a:p>
            <a:r>
              <a:rPr lang="fr-FR" altLang="fr-FR" b="1" dirty="0" err="1">
                <a:solidFill>
                  <a:srgbClr val="FF0000"/>
                </a:solidFill>
                <a:latin typeface="Century Gothic" pitchFamily="34" charset="0"/>
              </a:rPr>
              <a:t>Measure</a:t>
            </a:r>
            <a:r>
              <a:rPr lang="fr-FR" altLang="fr-FR" b="1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fr-FR" altLang="fr-FR" b="1" dirty="0" err="1">
                <a:solidFill>
                  <a:srgbClr val="FF0000"/>
                </a:solidFill>
                <a:latin typeface="Century Gothic" pitchFamily="34" charset="0"/>
              </a:rPr>
              <a:t>coordinates</a:t>
            </a:r>
            <a:r>
              <a:rPr lang="fr-FR" altLang="fr-FR" b="1" dirty="0">
                <a:solidFill>
                  <a:srgbClr val="FF0000"/>
                </a:solidFill>
                <a:latin typeface="Century Gothic" pitchFamily="34" charset="0"/>
              </a:rPr>
              <a:t> of collision and b-</a:t>
            </a:r>
            <a:r>
              <a:rPr lang="fr-FR" altLang="fr-FR" b="1" dirty="0" err="1">
                <a:solidFill>
                  <a:srgbClr val="FF0000"/>
                </a:solidFill>
                <a:latin typeface="Century Gothic" pitchFamily="34" charset="0"/>
              </a:rPr>
              <a:t>decay</a:t>
            </a:r>
            <a:r>
              <a:rPr lang="fr-FR" altLang="fr-FR" b="1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fr-FR" altLang="fr-FR" b="1" dirty="0" err="1">
                <a:solidFill>
                  <a:srgbClr val="FF0000"/>
                </a:solidFill>
                <a:latin typeface="Century Gothic" pitchFamily="34" charset="0"/>
              </a:rPr>
              <a:t>vertices</a:t>
            </a:r>
            <a:endParaRPr lang="fr-FR" altLang="fr-FR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078" name="Rectangle 2"/>
          <p:cNvSpPr>
            <a:spLocks noChangeArrowheads="1"/>
          </p:cNvSpPr>
          <p:nvPr/>
        </p:nvSpPr>
        <p:spPr bwMode="auto">
          <a:xfrm>
            <a:off x="1953036" y="404664"/>
            <a:ext cx="7190964" cy="57908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945" tIns="41473" rIns="82945" bIns="41473"/>
          <a:lstStyle/>
          <a:p>
            <a:endParaRPr lang="fr-FR" altLang="fr-FR">
              <a:latin typeface="Century Gothic" pitchFamily="34" charset="0"/>
            </a:endParaRPr>
          </a:p>
        </p:txBody>
      </p:sp>
      <p:pic>
        <p:nvPicPr>
          <p:cNvPr id="207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15" y="404665"/>
            <a:ext cx="2928985" cy="195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0" name="Rectangle 7"/>
          <p:cNvSpPr>
            <a:spLocks noChangeArrowheads="1"/>
          </p:cNvSpPr>
          <p:nvPr/>
        </p:nvSpPr>
        <p:spPr bwMode="auto">
          <a:xfrm>
            <a:off x="2244134" y="509309"/>
            <a:ext cx="3862306" cy="1119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pPr marL="285750" indent="-285750">
              <a:spcBef>
                <a:spcPts val="363"/>
              </a:spcBef>
              <a:buSzPct val="150000"/>
              <a:buFont typeface="Arial" pitchFamily="34" charset="0"/>
              <a:buChar char="•"/>
            </a:pPr>
            <a:r>
              <a:rPr lang="en-US" altLang="fr-FR" sz="1600" dirty="0">
                <a:latin typeface="Century Gothic" pitchFamily="34" charset="0"/>
                <a:cs typeface="Arial" pitchFamily="34" charset="0"/>
              </a:rPr>
              <a:t>88 semi-circular </a:t>
            </a:r>
            <a:r>
              <a:rPr lang="en-US" altLang="fr-FR" sz="1600" b="1" dirty="0" err="1">
                <a:latin typeface="Century Gothic" pitchFamily="34" charset="0"/>
                <a:cs typeface="Arial" pitchFamily="34" charset="0"/>
              </a:rPr>
              <a:t>microstrip</a:t>
            </a:r>
            <a:r>
              <a:rPr lang="en-US" altLang="fr-FR" sz="1600" b="1" dirty="0">
                <a:latin typeface="Century Gothic" pitchFamily="34" charset="0"/>
                <a:cs typeface="Arial" pitchFamily="34" charset="0"/>
              </a:rPr>
              <a:t> Si sensors, sensitive area at 8mm from the beam axis</a:t>
            </a:r>
          </a:p>
          <a:p>
            <a:pPr marL="285750" indent="-285750">
              <a:spcBef>
                <a:spcPts val="363"/>
              </a:spcBef>
              <a:buSzPct val="150000"/>
              <a:buFont typeface="Arial" pitchFamily="34" charset="0"/>
              <a:buChar char="•"/>
            </a:pPr>
            <a:r>
              <a:rPr lang="en-US" altLang="fr-FR" sz="1600" b="1" dirty="0">
                <a:latin typeface="Century Gothic" pitchFamily="34" charset="0"/>
                <a:cs typeface="Arial" pitchFamily="34" charset="0"/>
              </a:rPr>
              <a:t>R and </a:t>
            </a:r>
            <a:r>
              <a:rPr lang="el-GR" altLang="fr-FR" sz="1600" b="1" dirty="0">
                <a:latin typeface="Century Gothic" pitchFamily="34" charset="0"/>
                <a:cs typeface="Arial" pitchFamily="34" charset="0"/>
              </a:rPr>
              <a:t>φ</a:t>
            </a:r>
            <a:r>
              <a:rPr lang="en-US" altLang="fr-FR" sz="1600" b="1" i="1" dirty="0">
                <a:latin typeface="Century Gothic" pitchFamily="34" charset="0"/>
                <a:cs typeface="Arial" pitchFamily="34" charset="0"/>
              </a:rPr>
              <a:t> </a:t>
            </a:r>
            <a:r>
              <a:rPr lang="en-GB" altLang="fr-FR" sz="1600" dirty="0">
                <a:latin typeface="Century Gothic" pitchFamily="34" charset="0"/>
                <a:cs typeface="Arial" pitchFamily="34" charset="0"/>
              </a:rPr>
              <a:t>measurements</a:t>
            </a:r>
            <a:endParaRPr lang="en-US" altLang="fr-FR" sz="1600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2081" name="Rectangle 17"/>
          <p:cNvSpPr>
            <a:spLocks noChangeArrowheads="1"/>
          </p:cNvSpPr>
          <p:nvPr/>
        </p:nvSpPr>
        <p:spPr bwMode="auto">
          <a:xfrm>
            <a:off x="2201644" y="2437348"/>
            <a:ext cx="6779520" cy="11823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/>
          <a:p>
            <a:pPr marL="285750" indent="-285750">
              <a:spcBef>
                <a:spcPts val="363"/>
              </a:spcBef>
              <a:buSzPct val="150000"/>
              <a:buFont typeface="Arial" pitchFamily="34" charset="0"/>
              <a:buChar char="•"/>
            </a:pPr>
            <a:r>
              <a:rPr lang="fr-FR" altLang="fr-FR" sz="1600" b="1" dirty="0">
                <a:latin typeface="Century Gothic" pitchFamily="34" charset="0"/>
                <a:cs typeface="Arial" pitchFamily="34" charset="0"/>
              </a:rPr>
              <a:t>Spatial resolution</a:t>
            </a:r>
            <a:r>
              <a:rPr lang="fr-FR" altLang="fr-FR" sz="1600" dirty="0">
                <a:latin typeface="Century Gothic" pitchFamily="34" charset="0"/>
                <a:cs typeface="Arial" pitchFamily="34" charset="0"/>
              </a:rPr>
              <a:t>, down to 4µ for single tracks</a:t>
            </a:r>
          </a:p>
          <a:p>
            <a:pPr marL="285750" indent="-285750">
              <a:spcBef>
                <a:spcPts val="363"/>
              </a:spcBef>
              <a:buSzPct val="150000"/>
              <a:buFont typeface="Arial" pitchFamily="34" charset="0"/>
              <a:buChar char="•"/>
            </a:pPr>
            <a:r>
              <a:rPr lang="en-GB" altLang="fr-FR" sz="1600" b="1" dirty="0">
                <a:latin typeface="Century Gothic" pitchFamily="34" charset="0"/>
                <a:cs typeface="Arial" pitchFamily="34" charset="0"/>
              </a:rPr>
              <a:t>Impact parameter </a:t>
            </a:r>
            <a:r>
              <a:rPr lang="en-GB" altLang="fr-FR" sz="1600" dirty="0">
                <a:latin typeface="Century Gothic" pitchFamily="34" charset="0"/>
                <a:cs typeface="Arial" pitchFamily="34" charset="0"/>
              </a:rPr>
              <a:t>measurement, </a:t>
            </a:r>
            <a:r>
              <a:rPr lang="el-GR" altLang="fr-FR" sz="1600" i="1" dirty="0">
                <a:latin typeface="Century Gothic" pitchFamily="34" charset="0"/>
                <a:cs typeface="Arial" pitchFamily="34" charset="0"/>
              </a:rPr>
              <a:t>σ</a:t>
            </a:r>
            <a:r>
              <a:rPr lang="fr-FR" altLang="fr-FR" sz="1600" baseline="-25000" dirty="0">
                <a:latin typeface="Century Gothic" pitchFamily="34" charset="0"/>
                <a:cs typeface="Arial" pitchFamily="34" charset="0"/>
              </a:rPr>
              <a:t>IP</a:t>
            </a:r>
            <a:r>
              <a:rPr lang="fr-FR" altLang="fr-FR" sz="1600" dirty="0">
                <a:latin typeface="Century Gothic" pitchFamily="34" charset="0"/>
                <a:cs typeface="Arial" pitchFamily="34" charset="0"/>
              </a:rPr>
              <a:t> = 11</a:t>
            </a:r>
            <a:r>
              <a:rPr lang="fr-FR" altLang="fr-FR" sz="1600" i="1" dirty="0">
                <a:latin typeface="Century Gothic" pitchFamily="34" charset="0"/>
                <a:cs typeface="Arial" pitchFamily="34" charset="0"/>
              </a:rPr>
              <a:t>.</a:t>
            </a:r>
            <a:r>
              <a:rPr lang="fr-FR" altLang="fr-FR" sz="1600" dirty="0">
                <a:latin typeface="Century Gothic" pitchFamily="34" charset="0"/>
                <a:cs typeface="Arial" pitchFamily="34" charset="0"/>
              </a:rPr>
              <a:t>6 + 23</a:t>
            </a:r>
            <a:r>
              <a:rPr lang="fr-FR" altLang="fr-FR" sz="1600" i="1" dirty="0">
                <a:latin typeface="Century Gothic" pitchFamily="34" charset="0"/>
                <a:cs typeface="Arial" pitchFamily="34" charset="0"/>
              </a:rPr>
              <a:t>.</a:t>
            </a:r>
            <a:r>
              <a:rPr lang="fr-FR" altLang="fr-FR" sz="1600" dirty="0">
                <a:latin typeface="Century Gothic" pitchFamily="34" charset="0"/>
                <a:cs typeface="Arial" pitchFamily="34" charset="0"/>
              </a:rPr>
              <a:t>4</a:t>
            </a:r>
            <a:r>
              <a:rPr lang="fr-FR" altLang="fr-FR" sz="1600" i="1" dirty="0">
                <a:latin typeface="Century Gothic" pitchFamily="34" charset="0"/>
                <a:cs typeface="Arial" pitchFamily="34" charset="0"/>
              </a:rPr>
              <a:t>/pT  </a:t>
            </a:r>
            <a:r>
              <a:rPr lang="fr-FR" altLang="fr-FR" sz="1600" dirty="0">
                <a:latin typeface="Century Gothic" pitchFamily="34" charset="0"/>
                <a:cs typeface="Arial" pitchFamily="34" charset="0"/>
              </a:rPr>
              <a:t>[µ]</a:t>
            </a:r>
          </a:p>
          <a:p>
            <a:pPr marL="285750" indent="-285750">
              <a:spcBef>
                <a:spcPts val="363"/>
              </a:spcBef>
              <a:buSzPct val="150000"/>
              <a:buFont typeface="Arial" pitchFamily="34" charset="0"/>
              <a:buChar char="•"/>
            </a:pPr>
            <a:r>
              <a:rPr lang="en-GB" altLang="fr-FR" sz="1600" b="1" dirty="0">
                <a:latin typeface="Century Gothic" pitchFamily="34" charset="0"/>
                <a:cs typeface="Arial" pitchFamily="34" charset="0"/>
              </a:rPr>
              <a:t>Primary vertex </a:t>
            </a:r>
            <a:r>
              <a:rPr lang="en-GB" altLang="fr-FR" sz="1600" dirty="0">
                <a:latin typeface="Century Gothic" pitchFamily="34" charset="0"/>
                <a:cs typeface="Arial" pitchFamily="34" charset="0"/>
              </a:rPr>
              <a:t>reconstruction, 					</a:t>
            </a:r>
            <a:r>
              <a:rPr lang="el-GR" altLang="fr-FR" sz="1600" i="1" dirty="0">
                <a:latin typeface="Century Gothic" pitchFamily="34" charset="0"/>
                <a:cs typeface="Arial" pitchFamily="34" charset="0"/>
              </a:rPr>
              <a:t>σ</a:t>
            </a:r>
            <a:r>
              <a:rPr lang="fr-FR" altLang="fr-FR" sz="1600" baseline="-25000" dirty="0">
                <a:latin typeface="Century Gothic" pitchFamily="34" charset="0"/>
                <a:cs typeface="Arial" pitchFamily="34" charset="0"/>
              </a:rPr>
              <a:t>x</a:t>
            </a:r>
            <a:r>
              <a:rPr lang="fr-FR" altLang="fr-FR" sz="1600" dirty="0">
                <a:latin typeface="Century Gothic" pitchFamily="34" charset="0"/>
                <a:cs typeface="Arial" pitchFamily="34" charset="0"/>
              </a:rPr>
              <a:t> = </a:t>
            </a:r>
            <a:r>
              <a:rPr lang="el-GR" altLang="fr-FR" sz="1600" i="1" dirty="0">
                <a:latin typeface="Century Gothic" pitchFamily="34" charset="0"/>
                <a:cs typeface="Arial" pitchFamily="34" charset="0"/>
              </a:rPr>
              <a:t>σ</a:t>
            </a:r>
            <a:r>
              <a:rPr lang="fr-FR" altLang="fr-FR" sz="1600" baseline="-25000" dirty="0">
                <a:latin typeface="Century Gothic" pitchFamily="34" charset="0"/>
                <a:cs typeface="Arial" pitchFamily="34" charset="0"/>
              </a:rPr>
              <a:t>x</a:t>
            </a:r>
            <a:r>
              <a:rPr lang="fr-FR" altLang="fr-FR" sz="1600" dirty="0">
                <a:latin typeface="Century Gothic" pitchFamily="34" charset="0"/>
                <a:cs typeface="Arial" pitchFamily="34" charset="0"/>
              </a:rPr>
              <a:t> = 13µ, </a:t>
            </a:r>
            <a:r>
              <a:rPr lang="el-GR" altLang="fr-FR" sz="1600" i="1" dirty="0">
                <a:latin typeface="Century Gothic" pitchFamily="34" charset="0"/>
                <a:cs typeface="Arial" pitchFamily="34" charset="0"/>
              </a:rPr>
              <a:t>σ</a:t>
            </a:r>
            <a:r>
              <a:rPr lang="fr-FR" altLang="fr-FR" sz="1600" baseline="-25000" dirty="0">
                <a:latin typeface="Century Gothic" pitchFamily="34" charset="0"/>
                <a:cs typeface="Arial" pitchFamily="34" charset="0"/>
              </a:rPr>
              <a:t>z</a:t>
            </a:r>
            <a:r>
              <a:rPr lang="fr-FR" altLang="fr-FR" sz="1600" dirty="0">
                <a:latin typeface="Century Gothic" pitchFamily="34" charset="0"/>
                <a:cs typeface="Arial" pitchFamily="34" charset="0"/>
              </a:rPr>
              <a:t> = 69µ for a vertex of 25 tracks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4640" y="5038261"/>
            <a:ext cx="2850960" cy="646282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marL="311045" indent="-311045">
              <a:lnSpc>
                <a:spcPct val="120000"/>
              </a:lnSpc>
              <a:buSzPct val="150000"/>
              <a:buFont typeface="Arial" pitchFamily="34" charset="0"/>
              <a:buChar char="•"/>
              <a:defRPr/>
            </a:pPr>
            <a:r>
              <a:rPr lang="en-US" altLang="fr-FR" sz="1600" dirty="0">
                <a:latin typeface="Century Gothic" pitchFamily="34" charset="0"/>
                <a:cs typeface="Times New Roman" pitchFamily="18" charset="0"/>
                <a:sym typeface="Wingdings" panose="05000000000000000000" pitchFamily="2" charset="2"/>
              </a:rPr>
              <a:t>B-meson travels on average ~1 cm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07F8AC07-76BB-474B-9967-56A0E498D386}"/>
              </a:ext>
            </a:extLst>
          </p:cNvPr>
          <p:cNvSpPr txBox="1">
            <a:spLocks/>
          </p:cNvSpPr>
          <p:nvPr/>
        </p:nvSpPr>
        <p:spPr>
          <a:xfrm>
            <a:off x="127525" y="0"/>
            <a:ext cx="8752949" cy="533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 err="1"/>
              <a:t>LHCb</a:t>
            </a:r>
            <a:r>
              <a:rPr lang="en-US" sz="2400" dirty="0"/>
              <a:t>: </a:t>
            </a:r>
            <a:r>
              <a:rPr lang="en-US" sz="2400" dirty="0" err="1"/>
              <a:t>VErtex</a:t>
            </a:r>
            <a:r>
              <a:rPr lang="en-US" sz="2400" dirty="0"/>
              <a:t> </a:t>
            </a:r>
            <a:r>
              <a:rPr lang="en-US" sz="2400" dirty="0" err="1"/>
              <a:t>LOcator</a:t>
            </a:r>
            <a:endParaRPr lang="ru-RU" sz="2400" dirty="0"/>
          </a:p>
        </p:txBody>
      </p:sp>
      <p:pic>
        <p:nvPicPr>
          <p:cNvPr id="40" name="Content Placeholder 5">
            <a:extLst>
              <a:ext uri="{FF2B5EF4-FFF2-40B4-BE49-F238E27FC236}">
                <a16:creationId xmlns:a16="http://schemas.microsoft.com/office/drawing/2014/main" id="{E8BFD304-4DCB-BE45-95B6-9A34FBB53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77" y="3581400"/>
            <a:ext cx="4334623" cy="26797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AE65D1-E62E-604B-8306-783E8CEC3EE2}"/>
              </a:ext>
            </a:extLst>
          </p:cNvPr>
          <p:cNvSpPr/>
          <p:nvPr/>
        </p:nvSpPr>
        <p:spPr>
          <a:xfrm>
            <a:off x="4534533" y="5486400"/>
            <a:ext cx="1713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0000FF"/>
                </a:solidFill>
                <a:latin typeface="arial" panose="020B0604020202020204" pitchFamily="34" charset="0"/>
              </a:rPr>
              <a:t>New JP 15 053021</a:t>
            </a:r>
            <a:endParaRPr lang="en-GB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903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8ABC8-D4E9-0440-BE11-1D660BBEA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GB" sz="4000" dirty="0"/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4E4BB2-686A-A041-91E7-B8BEDC35AB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0696" y="762000"/>
                <a:ext cx="8229600" cy="5791200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1000"/>
                  </a:spcBef>
                </a:pPr>
                <a:r>
                  <a:rPr lang="en-GB" dirty="0" err="1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Charmonium</a:t>
                </a:r>
                <a:endParaRPr lang="en-GB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>
                  <a:spcBef>
                    <a:spcPts val="1000"/>
                  </a:spcBef>
                </a:pPr>
                <a:r>
                  <a:rPr lang="fr-FR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NRQCD tests via </a:t>
                </a:r>
                <a:r>
                  <a:rPr lang="fr-FR" dirty="0" err="1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charmonium</a:t>
                </a:r>
                <a:r>
                  <a:rPr lang="fr-FR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production</a:t>
                </a:r>
                <a:endParaRPr lang="en-GB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pPr>
                  <a:spcBef>
                    <a:spcPts val="1000"/>
                  </a:spcBef>
                </a:pPr>
                <a:r>
                  <a:rPr lang="en-GB" dirty="0" err="1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LHCb</a:t>
                </a:r>
                <a:r>
                  <a:rPr lang="en-GB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experiment</a:t>
                </a:r>
              </a:p>
              <a:p>
                <a:pPr>
                  <a:lnSpc>
                    <a:spcPct val="100000"/>
                  </a:lnSpc>
                  <a:spcBef>
                    <a:spcPts val="10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production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𝟏𝟑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𝑻𝒆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b="1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via the decay</a:t>
                </a:r>
                <a:r>
                  <a:rPr lang="en-US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</a:p>
              <a:p>
                <a:pPr>
                  <a:lnSpc>
                    <a:spcPct val="100000"/>
                  </a:lnSpc>
                  <a:spcBef>
                    <a:spcPts val="10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Measurement of </a:t>
                </a:r>
                <a:r>
                  <a:rPr lang="en-US" b="1" dirty="0" err="1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charmonium</a:t>
                </a:r>
                <a:r>
                  <a:rPr lang="en-US" b="1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production in b-hadron inclusive decays</a:t>
                </a:r>
                <a:r>
                  <a:rPr lang="en-US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b="1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using </a:t>
                </a:r>
                <a:r>
                  <a:rPr lang="en-US" b="1" dirty="0" err="1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charmonia</a:t>
                </a:r>
                <a:r>
                  <a:rPr lang="en-US" b="1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decays to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𝝓𝝓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</a:t>
                </a:r>
              </a:p>
              <a:p>
                <a:pPr>
                  <a:lnSpc>
                    <a:spcPct val="100000"/>
                  </a:lnSpc>
                  <a:spcBef>
                    <a:spcPts val="1000"/>
                  </a:spcBef>
                </a:pPr>
                <a:r>
                  <a:rPr lang="en-GB" b="1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Phenomenological analysis </a:t>
                </a:r>
                <a:r>
                  <a:rPr lang="en-GB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of </a:t>
                </a:r>
                <a:r>
                  <a:rPr lang="en-GB" dirty="0" err="1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charmonium</a:t>
                </a:r>
                <a:r>
                  <a:rPr lang="en-GB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production</a:t>
                </a:r>
              </a:p>
              <a:p>
                <a:pPr>
                  <a:lnSpc>
                    <a:spcPct val="100000"/>
                  </a:lnSpc>
                  <a:spcBef>
                    <a:spcPts val="1000"/>
                  </a:spcBef>
                </a:pPr>
                <a:r>
                  <a:rPr lang="en-US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mass and width</a:t>
                </a:r>
              </a:p>
              <a:p>
                <a:pPr>
                  <a:lnSpc>
                    <a:spcPct val="100000"/>
                  </a:lnSpc>
                  <a:spcBef>
                    <a:spcPts val="1000"/>
                  </a:spcBef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decays to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mesons</a:t>
                </a:r>
              </a:p>
              <a:p>
                <a:pPr>
                  <a:lnSpc>
                    <a:spcPct val="100000"/>
                  </a:lnSpc>
                  <a:spcBef>
                    <a:spcPts val="1000"/>
                  </a:spcBef>
                </a:pPr>
                <a:r>
                  <a:rPr lang="fr-FR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Main </a:t>
                </a:r>
                <a:r>
                  <a:rPr lang="fr-FR" dirty="0" err="1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results</a:t>
                </a:r>
                <a:r>
                  <a:rPr lang="fr-FR" dirty="0">
                    <a:solidFill>
                      <a:schemeClr val="tx1"/>
                    </a:solidFill>
                    <a:latin typeface="Palatino" pitchFamily="2" charset="77"/>
                    <a:ea typeface="Palatino" pitchFamily="2" charset="77"/>
                  </a:rPr>
                  <a:t> and prospects </a:t>
                </a:r>
                <a:endParaRPr lang="en-US" dirty="0">
                  <a:solidFill>
                    <a:schemeClr val="tx1"/>
                  </a:solidFill>
                  <a:latin typeface="Palatino" pitchFamily="2" charset="77"/>
                  <a:ea typeface="Palatino" pitchFamily="2" charset="77"/>
                </a:endParaRP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4E4BB2-686A-A041-91E7-B8BEDC35AB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0696" y="762000"/>
                <a:ext cx="8229600" cy="5791200"/>
              </a:xfrm>
              <a:blipFill>
                <a:blip r:embed="rId3"/>
                <a:stretch>
                  <a:fillRect l="-924" t="-13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897FB-B115-A14A-92F8-E8A7A403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1821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5DDF54-2032-C042-B042-C8CA6473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20</a:t>
            </a:fld>
            <a:endParaRPr lang="ru-R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724F6-FA16-4440-8586-55201C4B8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0" y="1228449"/>
            <a:ext cx="4734720" cy="320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8B7A5B3-3CB2-C04B-88A7-7D5CFC85D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374" y="540300"/>
            <a:ext cx="2928865" cy="197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8861202-05C5-4342-9134-A4CE36556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408" y="2504299"/>
            <a:ext cx="2930151" cy="196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4BBE2C1E-6409-8F4E-B57B-020B89EF7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1" y="4572000"/>
            <a:ext cx="2903039" cy="195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06740A-2CD3-F44F-BE76-923A4957F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00" y="4572001"/>
            <a:ext cx="2855520" cy="193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1C0356A-F3E2-1F43-837E-3E4E5464E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548" y="4516523"/>
            <a:ext cx="2914931" cy="1960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C3374EFE-829E-5C4B-9194-8644CC96B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561" y="1091635"/>
            <a:ext cx="1999245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pPr eaLnBrk="1" hangingPunct="1"/>
            <a:r>
              <a:rPr lang="fr-FR" altLang="fr-FR" sz="1600">
                <a:latin typeface="Century Gothic" pitchFamily="34" charset="0"/>
                <a:cs typeface="Arial" pitchFamily="34" charset="0"/>
              </a:rPr>
              <a:t>JHEP 10 (2012) 037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7EF64D98-B004-7C45-B440-29960F9F3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000" y="706890"/>
            <a:ext cx="938880" cy="28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70DB9865-4CEB-4247-9D9D-5FDB3E320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800" y="2667000"/>
            <a:ext cx="937440" cy="30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DD06FCCD-5AF2-1742-A4FC-A710A0B47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041" y="4724400"/>
            <a:ext cx="1206720" cy="30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2171CA-993A-0E43-858A-4C9BFB3D2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00" y="4724400"/>
            <a:ext cx="1140480" cy="2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D38F3073-6B3F-F34B-8B11-C7DE128C0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001" y="4890754"/>
            <a:ext cx="1153440" cy="10208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algn="r" eaLnBrk="1" hangingPunct="1"/>
            <a:endParaRPr lang="fr-FR" altLang="fr-FR"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id="{A6C52C6C-FB84-B242-ACD0-818DD4F8E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648200"/>
            <a:ext cx="1044000" cy="24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Flèche droite 1">
            <a:extLst>
              <a:ext uri="{FF2B5EF4-FFF2-40B4-BE49-F238E27FC236}">
                <a16:creationId xmlns:a16="http://schemas.microsoft.com/office/drawing/2014/main" id="{8CDCB0A6-9B76-624A-B83D-C94A72C94D0A}"/>
              </a:ext>
            </a:extLst>
          </p:cNvPr>
          <p:cNvSpPr/>
          <p:nvPr/>
        </p:nvSpPr>
        <p:spPr bwMode="auto">
          <a:xfrm>
            <a:off x="5194440" y="1268774"/>
            <a:ext cx="977760" cy="483891"/>
          </a:xfrm>
          <a:prstGeom prst="rightArrow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0" tIns="45715" rIns="91430" bIns="45715"/>
          <a:lstStyle/>
          <a:p>
            <a:pPr algn="r">
              <a:defRPr/>
            </a:pPr>
            <a:endParaRPr lang="fr-FR">
              <a:latin typeface="Century Gothic" pitchFamily="34" charset="0"/>
              <a:cs typeface="Arial" charset="0"/>
            </a:endParaRPr>
          </a:p>
        </p:txBody>
      </p:sp>
      <p:sp>
        <p:nvSpPr>
          <p:cNvPr id="17" name="Flèche droite 17">
            <a:extLst>
              <a:ext uri="{FF2B5EF4-FFF2-40B4-BE49-F238E27FC236}">
                <a16:creationId xmlns:a16="http://schemas.microsoft.com/office/drawing/2014/main" id="{40FBBB73-5C47-9C4D-8D59-C531F1DAB11E}"/>
              </a:ext>
            </a:extLst>
          </p:cNvPr>
          <p:cNvSpPr/>
          <p:nvPr/>
        </p:nvSpPr>
        <p:spPr bwMode="auto">
          <a:xfrm>
            <a:off x="5194440" y="3140971"/>
            <a:ext cx="977760" cy="485330"/>
          </a:xfrm>
          <a:prstGeom prst="rightArrow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0" tIns="45715" rIns="91430" bIns="45715"/>
          <a:lstStyle/>
          <a:p>
            <a:pPr algn="r">
              <a:defRPr/>
            </a:pPr>
            <a:endParaRPr lang="fr-FR">
              <a:latin typeface="Century Gothic" pitchFamily="34" charset="0"/>
              <a:cs typeface="Arial" charset="0"/>
            </a:endParaRPr>
          </a:p>
        </p:txBody>
      </p:sp>
      <p:sp>
        <p:nvSpPr>
          <p:cNvPr id="18" name="Flèche droite 18">
            <a:extLst>
              <a:ext uri="{FF2B5EF4-FFF2-40B4-BE49-F238E27FC236}">
                <a16:creationId xmlns:a16="http://schemas.microsoft.com/office/drawing/2014/main" id="{2B088995-9DD5-DF4B-A8A5-22A752EC4927}"/>
              </a:ext>
            </a:extLst>
          </p:cNvPr>
          <p:cNvSpPr/>
          <p:nvPr/>
        </p:nvSpPr>
        <p:spPr bwMode="auto">
          <a:xfrm rot="2496073">
            <a:off x="5295613" y="3976259"/>
            <a:ext cx="977760" cy="485330"/>
          </a:xfrm>
          <a:prstGeom prst="rightArrow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0" tIns="45715" rIns="91430" bIns="45715"/>
          <a:lstStyle/>
          <a:p>
            <a:pPr algn="r">
              <a:defRPr/>
            </a:pPr>
            <a:endParaRPr lang="fr-FR">
              <a:latin typeface="Century Gothic" pitchFamily="34" charset="0"/>
              <a:cs typeface="Arial" charset="0"/>
            </a:endParaRPr>
          </a:p>
        </p:txBody>
      </p:sp>
      <p:sp>
        <p:nvSpPr>
          <p:cNvPr id="19" name="Flèche droite 19">
            <a:extLst>
              <a:ext uri="{FF2B5EF4-FFF2-40B4-BE49-F238E27FC236}">
                <a16:creationId xmlns:a16="http://schemas.microsoft.com/office/drawing/2014/main" id="{3974145F-C562-544C-9EA7-B36B41898469}"/>
              </a:ext>
            </a:extLst>
          </p:cNvPr>
          <p:cNvSpPr/>
          <p:nvPr/>
        </p:nvSpPr>
        <p:spPr bwMode="auto">
          <a:xfrm rot="5400000">
            <a:off x="3764228" y="4137581"/>
            <a:ext cx="977863" cy="485280"/>
          </a:xfrm>
          <a:prstGeom prst="rightArrow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0" tIns="45715" rIns="91430" bIns="45715"/>
          <a:lstStyle/>
          <a:p>
            <a:pPr algn="r">
              <a:defRPr/>
            </a:pPr>
            <a:endParaRPr lang="fr-FR">
              <a:latin typeface="Century Gothic" pitchFamily="34" charset="0"/>
              <a:cs typeface="Arial" charset="0"/>
            </a:endParaRPr>
          </a:p>
        </p:txBody>
      </p:sp>
      <p:sp>
        <p:nvSpPr>
          <p:cNvPr id="20" name="Flèche droite 20">
            <a:extLst>
              <a:ext uri="{FF2B5EF4-FFF2-40B4-BE49-F238E27FC236}">
                <a16:creationId xmlns:a16="http://schemas.microsoft.com/office/drawing/2014/main" id="{9FAD3B0A-CA85-F94C-9573-ADC8EB0CEBB8}"/>
              </a:ext>
            </a:extLst>
          </p:cNvPr>
          <p:cNvSpPr/>
          <p:nvPr/>
        </p:nvSpPr>
        <p:spPr bwMode="auto">
          <a:xfrm rot="5400000">
            <a:off x="1174148" y="4138301"/>
            <a:ext cx="977863" cy="483840"/>
          </a:xfrm>
          <a:prstGeom prst="rightArrow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0" tIns="45715" rIns="91430" bIns="45715"/>
          <a:lstStyle/>
          <a:p>
            <a:pPr algn="r">
              <a:defRPr/>
            </a:pPr>
            <a:endParaRPr lang="fr-FR">
              <a:latin typeface="Century Gothic" pitchFamily="34" charset="0"/>
              <a:cs typeface="Arial" charset="0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4027AD43-E224-9D4E-BDA3-9A86A3FA9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" y="451257"/>
            <a:ext cx="6441328" cy="61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285750" indent="-285750">
              <a:buSzPct val="150000"/>
              <a:buFont typeface="Arial" pitchFamily="34" charset="0"/>
              <a:buChar char="•"/>
            </a:pPr>
            <a:r>
              <a:rPr lang="en-US" altLang="fr-FR" sz="1700" dirty="0">
                <a:latin typeface="Century Gothic" pitchFamily="34" charset="0"/>
                <a:cs typeface="Arial" pitchFamily="34" charset="0"/>
              </a:rPr>
              <a:t>RICH: 2 detectors, 3(2) radiators</a:t>
            </a:r>
          </a:p>
          <a:p>
            <a:pPr marL="285750" indent="-285750">
              <a:buSzPct val="150000"/>
              <a:buFont typeface="Arial" pitchFamily="34" charset="0"/>
              <a:buChar char="•"/>
            </a:pPr>
            <a:r>
              <a:rPr lang="en-US" altLang="fr-FR" sz="1700" dirty="0">
                <a:latin typeface="Century Gothic" pitchFamily="34" charset="0"/>
                <a:cs typeface="Arial" pitchFamily="34" charset="0"/>
              </a:rPr>
              <a:t>Performance: two-body b-hadron decays</a:t>
            </a:r>
          </a:p>
        </p:txBody>
      </p:sp>
      <p:sp>
        <p:nvSpPr>
          <p:cNvPr id="22" name="Rectangle 23">
            <a:extLst>
              <a:ext uri="{FF2B5EF4-FFF2-40B4-BE49-F238E27FC236}">
                <a16:creationId xmlns:a16="http://schemas.microsoft.com/office/drawing/2014/main" id="{59291D21-0D92-C044-A51E-CBC57C171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4001" y="1074353"/>
            <a:ext cx="1729440" cy="34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/>
          <a:p>
            <a:pPr algn="r" eaLnBrk="1" hangingPunct="1"/>
            <a:r>
              <a:rPr lang="fr-FR" altLang="fr-FR" sz="1600">
                <a:latin typeface="Century Gothic" pitchFamily="34" charset="0"/>
                <a:cs typeface="Arial" pitchFamily="34" charset="0"/>
              </a:rPr>
              <a:t>ʃLdt ~ 0.37 fb</a:t>
            </a:r>
            <a:r>
              <a:rPr lang="fr-FR" altLang="fr-FR" sz="1600" baseline="30000">
                <a:latin typeface="Century Gothic" pitchFamily="34" charset="0"/>
                <a:cs typeface="Arial" pitchFamily="34" charset="0"/>
              </a:rPr>
              <a:t>-1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75602D61-F2BB-1B4E-9F59-9BF3CF45399F}"/>
              </a:ext>
            </a:extLst>
          </p:cNvPr>
          <p:cNvSpPr txBox="1">
            <a:spLocks/>
          </p:cNvSpPr>
          <p:nvPr/>
        </p:nvSpPr>
        <p:spPr>
          <a:xfrm>
            <a:off x="127526" y="0"/>
            <a:ext cx="8686800" cy="533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/>
              <a:t>Charged hadron identification with RICH at </a:t>
            </a:r>
            <a:r>
              <a:rPr lang="en-US" sz="2400" dirty="0" err="1"/>
              <a:t>LHCb</a:t>
            </a:r>
            <a:endParaRPr lang="ru-RU" sz="2400" dirty="0"/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437BEA27-2142-6048-8ADE-4ECB6AADA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77000"/>
            <a:ext cx="9601200" cy="423404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2945" tIns="41473" rIns="82945" bIns="41473" anchor="ctr"/>
          <a:lstStyle/>
          <a:p>
            <a:pPr algn="ctr"/>
            <a:r>
              <a:rPr lang="fr-FR" altLang="fr-FR" b="1" dirty="0" err="1">
                <a:solidFill>
                  <a:srgbClr val="FF0000"/>
                </a:solidFill>
                <a:latin typeface="Century Gothic" pitchFamily="34" charset="0"/>
              </a:rPr>
              <a:t>Provides</a:t>
            </a:r>
            <a:r>
              <a:rPr lang="fr-FR" altLang="fr-FR" b="1" dirty="0">
                <a:solidFill>
                  <a:srgbClr val="FF0000"/>
                </a:solidFill>
                <a:latin typeface="Century Gothic" pitchFamily="34" charset="0"/>
              </a:rPr>
              <a:t> ID of protons and kaons</a:t>
            </a:r>
          </a:p>
        </p:txBody>
      </p:sp>
    </p:spTree>
    <p:extLst>
      <p:ext uri="{BB962C8B-B14F-4D97-AF65-F5344CB8AC3E}">
        <p14:creationId xmlns:p14="http://schemas.microsoft.com/office/powerpoint/2010/main" val="4243727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5CD0A6-0A87-7246-9665-47C13354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21</a:t>
            </a:fld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774BE4C9-D165-9E47-86C7-2B462AE32B26}"/>
              </a:ext>
            </a:extLst>
          </p:cNvPr>
          <p:cNvSpPr txBox="1">
            <a:spLocks/>
          </p:cNvSpPr>
          <p:nvPr/>
        </p:nvSpPr>
        <p:spPr>
          <a:xfrm>
            <a:off x="127526" y="0"/>
            <a:ext cx="8686800" cy="533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/>
              <a:t>Trigger and stripping</a:t>
            </a:r>
            <a:endParaRPr lang="ru-RU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E69959-3039-124C-ABF2-3EE510546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26" y="457200"/>
            <a:ext cx="5892274" cy="41779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F8F28A-8A29-3A4D-8963-F5474A0EFB99}"/>
                  </a:ext>
                </a:extLst>
              </p:cNvPr>
              <p:cNvSpPr txBox="1"/>
              <p:nvPr/>
            </p:nvSpPr>
            <p:spPr>
              <a:xfrm>
                <a:off x="0" y="4953000"/>
                <a:ext cx="91440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Flexible trigger : </a:t>
                </a:r>
                <a:r>
                  <a:rPr lang="en-GB" b="1" dirty="0"/>
                  <a:t>hardware L0, online software (HLT1), </a:t>
                </a:r>
                <a:br>
                  <a:rPr lang="en-GB" b="1" dirty="0"/>
                </a:br>
                <a:r>
                  <a:rPr lang="en-GB" b="1" dirty="0"/>
                  <a:t>offline software (HLT2)</a:t>
                </a:r>
                <a:r>
                  <a:rPr lang="en-GB" dirty="0"/>
                  <a:t> stages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Specific offline selection (</a:t>
                </a:r>
                <a:r>
                  <a:rPr lang="en-GB" b="1" dirty="0"/>
                  <a:t>Stripping</a:t>
                </a:r>
                <a:r>
                  <a:rPr lang="en-GB" dirty="0"/>
                  <a:t>) on triggered events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Stripped data stored on disk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rgbClr val="FF0000"/>
                    </a:solidFill>
                  </a:rPr>
                  <a:t>Dedicated trigger and stripping selections for prompt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charmonium</a:t>
                </a:r>
                <a:r>
                  <a:rPr lang="en-GB" b="1" dirty="0">
                    <a:solidFill>
                      <a:srgbClr val="FF0000"/>
                    </a:solidFill>
                  </a:rPr>
                  <a:t> via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GB" b="1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𝝓𝝓</m:t>
                    </m:r>
                  </m:oMath>
                </a14:m>
                <a:endParaRPr lang="en-GB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F8F28A-8A29-3A4D-8963-F5474A0EF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953000"/>
                <a:ext cx="9144000" cy="1477328"/>
              </a:xfrm>
              <a:prstGeom prst="rect">
                <a:avLst/>
              </a:prstGeom>
              <a:blipFill>
                <a:blip r:embed="rId4"/>
                <a:stretch>
                  <a:fillRect l="-278" t="-1709" b="-51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67F430-D946-A741-A53B-C8E7B68B8F32}"/>
                  </a:ext>
                </a:extLst>
              </p:cNvPr>
              <p:cNvSpPr txBox="1"/>
              <p:nvPr/>
            </p:nvSpPr>
            <p:spPr>
              <a:xfrm>
                <a:off x="2083009" y="4525617"/>
                <a:ext cx="20986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𝝓𝝓</m:t>
                    </m:r>
                  </m:oMath>
                </a14:m>
                <a:r>
                  <a:rPr lang="fr-FR" dirty="0">
                    <a:solidFill>
                      <a:srgbClr val="FF0000"/>
                    </a:solidFill>
                  </a:rPr>
                  <a:t> </a:t>
                </a:r>
                <a:r>
                  <a:rPr lang="fr-FR" dirty="0" err="1">
                    <a:solidFill>
                      <a:srgbClr val="FF0000"/>
                    </a:solidFill>
                  </a:rPr>
                  <a:t>analysis</a:t>
                </a:r>
                <a:r>
                  <a:rPr lang="fr-FR" dirty="0">
                    <a:solidFill>
                      <a:srgbClr val="FF0000"/>
                    </a:solidFill>
                  </a:rPr>
                  <a:t>, </a:t>
                </a:r>
                <a:r>
                  <a:rPr lang="fr-FR" dirty="0" err="1">
                    <a:solidFill>
                      <a:srgbClr val="FF0000"/>
                    </a:solidFill>
                  </a:rPr>
                  <a:t>Run</a:t>
                </a:r>
                <a:r>
                  <a:rPr lang="fr-FR" dirty="0">
                    <a:solidFill>
                      <a:srgbClr val="FF0000"/>
                    </a:solidFill>
                  </a:rPr>
                  <a:t> I</a:t>
                </a:r>
                <a:endParaRPr lang="fr-FR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67F430-D946-A741-A53B-C8E7B68B8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009" y="4525617"/>
                <a:ext cx="2098651" cy="369332"/>
              </a:xfrm>
              <a:prstGeom prst="rect">
                <a:avLst/>
              </a:prstGeom>
              <a:blipFill>
                <a:blip r:embed="rId5"/>
                <a:stretch>
                  <a:fillRect t="-3333" r="-1205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73B38D-9ADA-7C4F-A43A-131466520056}"/>
                  </a:ext>
                </a:extLst>
              </p:cNvPr>
              <p:cNvSpPr txBox="1"/>
              <p:nvPr/>
            </p:nvSpPr>
            <p:spPr>
              <a:xfrm>
                <a:off x="4778795" y="4508572"/>
                <a:ext cx="21098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fr-FR" dirty="0">
                    <a:solidFill>
                      <a:srgbClr val="FF0000"/>
                    </a:solidFill>
                  </a:rPr>
                  <a:t> </a:t>
                </a:r>
                <a:r>
                  <a:rPr lang="fr-FR" dirty="0" err="1">
                    <a:solidFill>
                      <a:srgbClr val="FF0000"/>
                    </a:solidFill>
                  </a:rPr>
                  <a:t>analysis</a:t>
                </a:r>
                <a:r>
                  <a:rPr lang="fr-FR" dirty="0">
                    <a:solidFill>
                      <a:srgbClr val="FF0000"/>
                    </a:solidFill>
                  </a:rPr>
                  <a:t>, </a:t>
                </a:r>
                <a:r>
                  <a:rPr lang="fr-FR" dirty="0" err="1">
                    <a:solidFill>
                      <a:srgbClr val="FF0000"/>
                    </a:solidFill>
                  </a:rPr>
                  <a:t>Run</a:t>
                </a:r>
                <a:r>
                  <a:rPr lang="fr-FR" dirty="0">
                    <a:solidFill>
                      <a:srgbClr val="FF0000"/>
                    </a:solidFill>
                  </a:rPr>
                  <a:t> II</a:t>
                </a:r>
                <a:endParaRPr lang="fr-FR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73B38D-9ADA-7C4F-A43A-131466520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795" y="4508572"/>
                <a:ext cx="2109873" cy="369332"/>
              </a:xfrm>
              <a:prstGeom prst="rect">
                <a:avLst/>
              </a:prstGeom>
              <a:blipFill>
                <a:blip r:embed="rId6"/>
                <a:stretch>
                  <a:fillRect t="-6667" r="-1198" b="-2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4032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397B0E-01E6-2C46-B45C-77844A08A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22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Заголовок 1">
                <a:extLst>
                  <a:ext uri="{FF2B5EF4-FFF2-40B4-BE49-F238E27FC236}">
                    <a16:creationId xmlns:a16="http://schemas.microsoft.com/office/drawing/2014/main" id="{CD38C11B-2F98-BC45-8340-283D3850E2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200" y="1981200"/>
                <a:ext cx="8915400" cy="1143000"/>
              </a:xfrm>
              <a:prstGeom prst="rect">
                <a:avLst/>
              </a:prstGeom>
            </p:spPr>
            <p:txBody>
              <a:bodyPr/>
              <a:lstStyle>
                <a:lvl1pPr algn="ctr" defTabSz="914400" rtl="0" eaLnBrk="1" latinLnBrk="0" hangingPunct="1">
                  <a:lnSpc>
                    <a:spcPts val="58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2"/>
                    </a:solidFill>
                    <a:effectLst>
                      <a:outerShdw blurRad="63500" dist="38100" dir="5400000" algn="t" rotWithShape="0">
                        <a:prstClr val="black">
                          <a:alpha val="25000"/>
                        </a:prstClr>
                      </a:outerShdw>
                    </a:effectLst>
                    <a:latin typeface="+mn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3200" dirty="0"/>
                  <a:t>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3200" b="1" dirty="0"/>
                  <a:t> production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𝟏𝟑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𝑻𝒆𝑽</m:t>
                    </m:r>
                  </m:oMath>
                </a14:m>
                <a:r>
                  <a:rPr lang="en-US" sz="3200" b="1" dirty="0"/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3200" dirty="0"/>
                  <a:t>via the decay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3" name="Заголовок 1">
                <a:extLst>
                  <a:ext uri="{FF2B5EF4-FFF2-40B4-BE49-F238E27FC236}">
                    <a16:creationId xmlns:a16="http://schemas.microsoft.com/office/drawing/2014/main" id="{CD38C11B-2F98-BC45-8340-283D3850E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981200"/>
                <a:ext cx="8915400" cy="1143000"/>
              </a:xfrm>
              <a:prstGeom prst="rect">
                <a:avLst/>
              </a:prstGeom>
              <a:blipFill>
                <a:blip r:embed="rId3"/>
                <a:stretch>
                  <a:fillRect l="-569" t="-7778"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D07563D-0D18-DE4E-BC5D-8E016FAAF6FF}"/>
                  </a:ext>
                </a:extLst>
              </p:cNvPr>
              <p:cNvSpPr/>
              <p:nvPr/>
            </p:nvSpPr>
            <p:spPr>
              <a:xfrm>
                <a:off x="0" y="3962400"/>
                <a:ext cx="9105253" cy="4476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  <a:ea typeface="Palatino Linotype"/>
                    <a:cs typeface="Palatino Linotype"/>
                    <a:sym typeface="Palatino Linotype"/>
                  </a:rPr>
                  <a:t>Data sample : </a:t>
                </a:r>
                <a:r>
                  <a:rPr lang="en-US" sz="2000" dirty="0">
                    <a:solidFill>
                      <a:srgbClr val="434343"/>
                    </a:solidFill>
                    <a:ea typeface="Palatino Linotype"/>
                    <a:cs typeface="Palatino Linotype"/>
                    <a:sym typeface="Palatino Linotype"/>
                  </a:rPr>
                  <a:t>Run II 2015-2016, 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i="1" smtClean="0">
                            <a:solidFill>
                              <a:srgbClr val="434343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i="1" smtClean="0">
                            <a:solidFill>
                              <a:srgbClr val="43434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Palatino Linotype"/>
                          </a:rPr>
                          <m:t>ℒ</m:t>
                        </m:r>
                        <m:r>
                          <a:rPr lang="en-US" sz="2000" b="0" i="1" smtClean="0">
                            <a:solidFill>
                              <a:srgbClr val="43434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Palatino Linotype"/>
                          </a:rPr>
                          <m:t>𝑑𝑡</m:t>
                        </m:r>
                        <m:r>
                          <a:rPr lang="en-US" sz="2000" b="0" i="1" smtClean="0">
                            <a:solidFill>
                              <a:srgbClr val="43434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Palatino Linotype"/>
                          </a:rPr>
                          <m:t>=2.0 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43434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Palatino Linotype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43434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Palatino Linotype"/>
                              </a:rPr>
                              <m:t>𝑓𝑏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43434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Palatino Linotype"/>
                              </a:rPr>
                              <m:t>−1</m:t>
                            </m:r>
                          </m:sup>
                        </m:sSup>
                      </m:e>
                    </m:nary>
                  </m:oMath>
                </a14:m>
                <a:endParaRPr lang="en-GB" sz="2000" b="1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D07563D-0D18-DE4E-BC5D-8E016FAAF6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62400"/>
                <a:ext cx="9105253" cy="447623"/>
              </a:xfrm>
              <a:prstGeom prst="rect">
                <a:avLst/>
              </a:prstGeom>
              <a:blipFill>
                <a:blip r:embed="rId4"/>
                <a:stretch>
                  <a:fillRect t="-142857" b="-1971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47FAE9B-C45E-5E43-8A85-C28750EE24FD}"/>
              </a:ext>
            </a:extLst>
          </p:cNvPr>
          <p:cNvSpPr/>
          <p:nvPr/>
        </p:nvSpPr>
        <p:spPr>
          <a:xfrm>
            <a:off x="1" y="4705482"/>
            <a:ext cx="91052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0000FF"/>
                </a:solidFill>
              </a:rPr>
              <a:t>LHCb-PAPER-2019-024, in collaboration wide review</a:t>
            </a:r>
          </a:p>
        </p:txBody>
      </p:sp>
    </p:spTree>
    <p:extLst>
      <p:ext uri="{BB962C8B-B14F-4D97-AF65-F5344CB8AC3E}">
        <p14:creationId xmlns:p14="http://schemas.microsoft.com/office/powerpoint/2010/main" val="3276689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9"/>
          <p:cNvPicPr preferRelativeResize="0"/>
          <p:nvPr/>
        </p:nvPicPr>
        <p:blipFill rotWithShape="1">
          <a:blip r:embed="rId3">
            <a:alphaModFix/>
          </a:blip>
          <a:srcRect r="2940"/>
          <a:stretch/>
        </p:blipFill>
        <p:spPr>
          <a:xfrm>
            <a:off x="1219199" y="2991555"/>
            <a:ext cx="5856113" cy="92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9"/>
          <p:cNvPicPr preferRelativeResize="0"/>
          <p:nvPr/>
        </p:nvPicPr>
        <p:blipFill rotWithShape="1">
          <a:blip r:embed="rId4">
            <a:alphaModFix/>
          </a:blip>
          <a:srcRect r="4924" b="7089"/>
          <a:stretch/>
        </p:blipFill>
        <p:spPr>
          <a:xfrm>
            <a:off x="1219199" y="4038600"/>
            <a:ext cx="5930951" cy="103748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671425" y="-46050"/>
            <a:ext cx="8058600" cy="6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Cross-section determination</a:t>
            </a:r>
            <a:endParaRPr sz="3000" dirty="0"/>
          </a:p>
        </p:txBody>
      </p:sp>
      <p:sp>
        <p:nvSpPr>
          <p:cNvPr id="173" name="Google Shape;173;p19"/>
          <p:cNvSpPr txBox="1">
            <a:spLocks noGrp="1"/>
          </p:cNvSpPr>
          <p:nvPr>
            <p:ph idx="1"/>
          </p:nvPr>
        </p:nvSpPr>
        <p:spPr>
          <a:xfrm>
            <a:off x="0" y="5527800"/>
            <a:ext cx="91440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Yields extraction</a:t>
            </a:r>
            <a:r>
              <a:rPr lang="en-US" sz="1800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:</a:t>
            </a:r>
            <a:endParaRPr sz="1800" dirty="0"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>
              <a:spcBef>
                <a:spcPts val="0"/>
              </a:spcBef>
              <a:buClr>
                <a:srgbClr val="000000"/>
              </a:buClr>
              <a:buSzPts val="1800"/>
              <a:buNone/>
            </a:pPr>
            <a:r>
              <a:rPr lang="en-US" sz="1800" b="1" i="1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Separation technique</a:t>
            </a:r>
            <a:r>
              <a:rPr lang="en-US" sz="1800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or </a:t>
            </a:r>
            <a:r>
              <a:rPr lang="en-US" sz="1800" b="1" i="1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</a:t>
            </a:r>
            <a:r>
              <a:rPr lang="en-US" sz="1800" b="1" i="1" baseline="-250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z</a:t>
            </a:r>
            <a:r>
              <a:rPr lang="en-US" sz="1800" b="1" i="1" baseline="-250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1800" b="1" i="1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-fit</a:t>
            </a:r>
            <a:r>
              <a:rPr lang="en-US" sz="1800" b="1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in </a:t>
            </a:r>
            <a:r>
              <a:rPr lang="en-US" sz="18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</a:t>
            </a:r>
            <a:r>
              <a:rPr lang="en-US" sz="1800" baseline="-250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</a:t>
            </a:r>
            <a:r>
              <a:rPr lang="en-US" sz="1800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bins 	</a:t>
            </a:r>
            <a:r>
              <a:rPr lang="en-US" sz="1800" b="1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to distinguish prompt and from </a:t>
            </a:r>
            <a:r>
              <a:rPr lang="en-US" sz="1800" b="1" i="1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</a:t>
            </a:r>
            <a:r>
              <a:rPr lang="en-US" sz="1800" b="1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-decays 					</a:t>
            </a:r>
            <a:r>
              <a:rPr lang="en-US" sz="1800" b="1" dirty="0" err="1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charmonia</a:t>
            </a:r>
            <a:endParaRPr sz="1800" b="1" dirty="0">
              <a:solidFill>
                <a:srgbClr val="0000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4" name="Google Shape;174;p1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175" name="Google Shape;175;p19"/>
          <p:cNvSpPr/>
          <p:nvPr/>
        </p:nvSpPr>
        <p:spPr>
          <a:xfrm>
            <a:off x="2956982" y="2947261"/>
            <a:ext cx="929218" cy="87721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9"/>
          <p:cNvSpPr/>
          <p:nvPr/>
        </p:nvSpPr>
        <p:spPr>
          <a:xfrm>
            <a:off x="3013459" y="4036168"/>
            <a:ext cx="931574" cy="106923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9"/>
          <p:cNvSpPr/>
          <p:nvPr/>
        </p:nvSpPr>
        <p:spPr>
          <a:xfrm>
            <a:off x="4123966" y="2965105"/>
            <a:ext cx="1394100" cy="9645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9"/>
          <p:cNvSpPr/>
          <p:nvPr/>
        </p:nvSpPr>
        <p:spPr>
          <a:xfrm>
            <a:off x="5768700" y="2997900"/>
            <a:ext cx="1394100" cy="92066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9"/>
          <p:cNvSpPr/>
          <p:nvPr/>
        </p:nvSpPr>
        <p:spPr>
          <a:xfrm>
            <a:off x="4249833" y="4044756"/>
            <a:ext cx="1312767" cy="107552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9"/>
          <p:cNvSpPr/>
          <p:nvPr/>
        </p:nvSpPr>
        <p:spPr>
          <a:xfrm>
            <a:off x="5867400" y="4035749"/>
            <a:ext cx="1282750" cy="106874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9"/>
          <p:cNvSpPr/>
          <p:nvPr/>
        </p:nvSpPr>
        <p:spPr>
          <a:xfrm>
            <a:off x="1474759" y="4570184"/>
            <a:ext cx="1233900" cy="458400"/>
          </a:xfrm>
          <a:prstGeom prst="roundRect">
            <a:avLst>
              <a:gd name="adj" fmla="val 10592"/>
            </a:avLst>
          </a:prstGeom>
          <a:noFill/>
          <a:ln w="381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D5D32A-0DAC-9349-8965-19BBE83B2976}"/>
              </a:ext>
            </a:extLst>
          </p:cNvPr>
          <p:cNvSpPr txBox="1"/>
          <p:nvPr/>
        </p:nvSpPr>
        <p:spPr>
          <a:xfrm>
            <a:off x="3154046" y="51932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561A22-AD37-CF43-BBFE-FB94CEAB33C1}"/>
              </a:ext>
            </a:extLst>
          </p:cNvPr>
          <p:cNvSpPr txBox="1"/>
          <p:nvPr/>
        </p:nvSpPr>
        <p:spPr>
          <a:xfrm>
            <a:off x="5838743" y="5193268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6600"/>
                </a:solidFill>
              </a:rPr>
              <a:t>MC simulation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84BCE0-496D-9A41-A2F2-99BB2A50ABF3}"/>
              </a:ext>
            </a:extLst>
          </p:cNvPr>
          <p:cNvSpPr txBox="1"/>
          <p:nvPr/>
        </p:nvSpPr>
        <p:spPr>
          <a:xfrm>
            <a:off x="4038600" y="5191238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PDG or </a:t>
            </a:r>
            <a:r>
              <a:rPr lang="en-GB" b="1" dirty="0" err="1">
                <a:solidFill>
                  <a:srgbClr val="0000FF"/>
                </a:solidFill>
              </a:rPr>
              <a:t>LHCb</a:t>
            </a:r>
            <a:endParaRPr lang="en-GB" b="1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040160C-82CC-864F-84F0-3C2C6D53F6BF}"/>
                  </a:ext>
                </a:extLst>
              </p:cNvPr>
              <p:cNvSpPr txBox="1"/>
              <p:nvPr/>
            </p:nvSpPr>
            <p:spPr>
              <a:xfrm>
                <a:off x="0" y="2152471"/>
                <a:ext cx="908050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Event selection: </a:t>
                </a:r>
                <a:r>
                  <a:rPr lang="en-GB" dirty="0"/>
                  <a:t>high-</a:t>
                </a:r>
                <a:r>
                  <a:rPr lang="en-US" dirty="0" err="1">
                    <a:solidFill>
                      <a:schemeClr val="dk1"/>
                    </a:solidFill>
                    <a:ea typeface="Palatino Linotype"/>
                    <a:cs typeface="Palatino Linotype"/>
                    <a:sym typeface="Palatino Linotype"/>
                  </a:rPr>
                  <a:t>p</a:t>
                </a:r>
                <a:r>
                  <a:rPr lang="en-US" baseline="-25000" dirty="0" err="1">
                    <a:solidFill>
                      <a:schemeClr val="dk1"/>
                    </a:solidFill>
                    <a:ea typeface="Palatino Linotype"/>
                    <a:cs typeface="Palatino Linotype"/>
                    <a:sym typeface="Palatino Linotype"/>
                  </a:rPr>
                  <a:t>T</a:t>
                </a:r>
                <a:r>
                  <a:rPr lang="en-US" baseline="-25000" dirty="0">
                    <a:solidFill>
                      <a:schemeClr val="dk1"/>
                    </a:solidFill>
                    <a:ea typeface="Palatino Linotype"/>
                    <a:cs typeface="Palatino Linotype"/>
                    <a:sym typeface="Palatino Linotype"/>
                  </a:rPr>
                  <a:t> </a:t>
                </a:r>
                <a:r>
                  <a:rPr lang="en-GB" dirty="0"/>
                  <a:t>proton tracks, proton ID using RICH, high-</a:t>
                </a:r>
                <a:r>
                  <a:rPr lang="en-US" dirty="0" err="1">
                    <a:solidFill>
                      <a:schemeClr val="dk1"/>
                    </a:solidFill>
                    <a:ea typeface="Palatino Linotype"/>
                    <a:cs typeface="Palatino Linotype"/>
                    <a:sym typeface="Palatino Linotype"/>
                  </a:rPr>
                  <a:t>p</a:t>
                </a:r>
                <a:r>
                  <a:rPr lang="en-US" baseline="-25000" dirty="0" err="1">
                    <a:solidFill>
                      <a:schemeClr val="dk1"/>
                    </a:solidFill>
                    <a:ea typeface="Palatino Linotype"/>
                    <a:cs typeface="Palatino Linotype"/>
                    <a:sym typeface="Palatino Linotype"/>
                  </a:rPr>
                  <a:t>T</a:t>
                </a:r>
                <a:r>
                  <a:rPr lang="en-US" baseline="-25000" dirty="0">
                    <a:solidFill>
                      <a:schemeClr val="dk1"/>
                    </a:solidFill>
                    <a:ea typeface="Palatino Linotype"/>
                    <a:cs typeface="Palatino Linotype"/>
                    <a:sym typeface="Palatino Linotype"/>
                  </a:rPr>
                  <a:t>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GB" dirty="0"/>
                  <a:t> pair forming good quality vertex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040160C-82CC-864F-84F0-3C2C6D53F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152471"/>
                <a:ext cx="9080508" cy="1200329"/>
              </a:xfrm>
              <a:prstGeom prst="rect">
                <a:avLst/>
              </a:prstGeom>
              <a:blipFill>
                <a:blip r:embed="rId6"/>
                <a:stretch>
                  <a:fillRect l="-420" t="-10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Google Shape;162;p18">
            <a:extLst>
              <a:ext uri="{FF2B5EF4-FFF2-40B4-BE49-F238E27FC236}">
                <a16:creationId xmlns:a16="http://schemas.microsoft.com/office/drawing/2014/main" id="{0C3A99C9-A711-084A-B28B-CD1FF39268AD}"/>
              </a:ext>
            </a:extLst>
          </p:cNvPr>
          <p:cNvSpPr txBox="1"/>
          <p:nvPr/>
        </p:nvSpPr>
        <p:spPr>
          <a:xfrm>
            <a:off x="3404330" y="2444588"/>
            <a:ext cx="5676178" cy="603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>
                <a:solidFill>
                  <a:srgbClr val="434343"/>
                </a:solidFill>
              </a:rPr>
              <a:t>Selection is essentially performed at trigger level</a:t>
            </a:r>
            <a:endParaRPr b="1" i="1" dirty="0">
              <a:solidFill>
                <a:srgbClr val="43434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1332F4-F16F-6749-A29C-CA4571719988}"/>
              </a:ext>
            </a:extLst>
          </p:cNvPr>
          <p:cNvSpPr txBox="1"/>
          <p:nvPr/>
        </p:nvSpPr>
        <p:spPr>
          <a:xfrm>
            <a:off x="3313" y="429715"/>
            <a:ext cx="8858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Two production processes: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Prompt (PV, pp collision vertex): </a:t>
            </a:r>
            <a:r>
              <a:rPr lang="en-GB" b="1" dirty="0"/>
              <a:t>hadroproduction</a:t>
            </a:r>
            <a:r>
              <a:rPr lang="en-GB" dirty="0"/>
              <a:t> + feed-down from higher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Production in b-decays </a:t>
            </a:r>
            <a:r>
              <a:rPr lang="en-GB" dirty="0"/>
              <a:t>(b-decay vertex)</a:t>
            </a:r>
          </a:p>
        </p:txBody>
      </p:sp>
      <p:sp>
        <p:nvSpPr>
          <p:cNvPr id="7" name="Explosion 2 6">
            <a:extLst>
              <a:ext uri="{FF2B5EF4-FFF2-40B4-BE49-F238E27FC236}">
                <a16:creationId xmlns:a16="http://schemas.microsoft.com/office/drawing/2014/main" id="{1BBC3C05-33E7-F947-B4AC-E98126E68DE1}"/>
              </a:ext>
            </a:extLst>
          </p:cNvPr>
          <p:cNvSpPr/>
          <p:nvPr/>
        </p:nvSpPr>
        <p:spPr>
          <a:xfrm>
            <a:off x="4954260" y="1219200"/>
            <a:ext cx="381000" cy="381000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26914B-6F83-8243-9A55-6119CF4569EF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5259060" y="1321722"/>
            <a:ext cx="689414" cy="103572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582BA70-0CFC-0D43-8D07-6AB49894DC84}"/>
              </a:ext>
            </a:extLst>
          </p:cNvPr>
          <p:cNvCxnSpPr>
            <a:cxnSpLocks/>
          </p:cNvCxnSpPr>
          <p:nvPr/>
        </p:nvCxnSpPr>
        <p:spPr>
          <a:xfrm>
            <a:off x="5944860" y="1308083"/>
            <a:ext cx="609600" cy="292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7F67B7C-FD1C-9A44-8A57-A7F2770EC237}"/>
              </a:ext>
            </a:extLst>
          </p:cNvPr>
          <p:cNvCxnSpPr>
            <a:cxnSpLocks/>
            <a:stCxn id="25" idx="6"/>
          </p:cNvCxnSpPr>
          <p:nvPr/>
        </p:nvCxnSpPr>
        <p:spPr>
          <a:xfrm flipV="1">
            <a:off x="5994193" y="1219200"/>
            <a:ext cx="471417" cy="102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927211D-AECF-7F4B-9F8F-3AA5B4A59410}"/>
              </a:ext>
            </a:extLst>
          </p:cNvPr>
          <p:cNvCxnSpPr>
            <a:cxnSpLocks/>
          </p:cNvCxnSpPr>
          <p:nvPr/>
        </p:nvCxnSpPr>
        <p:spPr>
          <a:xfrm>
            <a:off x="5944860" y="1309940"/>
            <a:ext cx="5207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38E8599-08BF-044C-BB7C-9A7D44882010}"/>
              </a:ext>
            </a:extLst>
          </p:cNvPr>
          <p:cNvCxnSpPr>
            <a:cxnSpLocks/>
          </p:cNvCxnSpPr>
          <p:nvPr/>
        </p:nvCxnSpPr>
        <p:spPr>
          <a:xfrm flipV="1">
            <a:off x="5952088" y="1129503"/>
            <a:ext cx="513522" cy="186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185D64EF-649F-0A4B-9959-8059077A305E}"/>
              </a:ext>
            </a:extLst>
          </p:cNvPr>
          <p:cNvSpPr/>
          <p:nvPr/>
        </p:nvSpPr>
        <p:spPr>
          <a:xfrm>
            <a:off x="5948474" y="1295400"/>
            <a:ext cx="45719" cy="526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21CCF5-D4A2-BB49-B6DE-964A7965E88A}"/>
              </a:ext>
            </a:extLst>
          </p:cNvPr>
          <p:cNvSpPr txBox="1"/>
          <p:nvPr/>
        </p:nvSpPr>
        <p:spPr>
          <a:xfrm>
            <a:off x="4626862" y="1073495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F9C3919-DAC2-0C4B-966D-DE3E729E36B8}"/>
                  </a:ext>
                </a:extLst>
              </p:cNvPr>
              <p:cNvSpPr txBox="1"/>
              <p:nvPr/>
            </p:nvSpPr>
            <p:spPr>
              <a:xfrm>
                <a:off x="5701056" y="993674"/>
                <a:ext cx="4685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F9C3919-DAC2-0C4B-966D-DE3E729E3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1056" y="993674"/>
                <a:ext cx="46859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70C3BA5-B246-9948-B346-8E3E5C0092BD}"/>
              </a:ext>
            </a:extLst>
          </p:cNvPr>
          <p:cNvCxnSpPr/>
          <p:nvPr/>
        </p:nvCxnSpPr>
        <p:spPr>
          <a:xfrm>
            <a:off x="4872282" y="1752600"/>
            <a:ext cx="1974328" cy="0"/>
          </a:xfrm>
          <a:prstGeom prst="straightConnector1">
            <a:avLst/>
          </a:prstGeom>
          <a:ln w="15875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B085862-9E1B-1C48-B4C0-B34892CFEAF1}"/>
              </a:ext>
            </a:extLst>
          </p:cNvPr>
          <p:cNvSpPr txBox="1"/>
          <p:nvPr/>
        </p:nvSpPr>
        <p:spPr>
          <a:xfrm>
            <a:off x="6781800" y="1648231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z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165BF57-A894-BA48-A03D-8F78DAE798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839" y="1070845"/>
            <a:ext cx="2088340" cy="732993"/>
          </a:xfrm>
          <a:prstGeom prst="rect">
            <a:avLst/>
          </a:prstGeom>
        </p:spPr>
      </p:pic>
      <p:sp>
        <p:nvSpPr>
          <p:cNvPr id="58" name="Google Shape;181;p19">
            <a:extLst>
              <a:ext uri="{FF2B5EF4-FFF2-40B4-BE49-F238E27FC236}">
                <a16:creationId xmlns:a16="http://schemas.microsoft.com/office/drawing/2014/main" id="{59A4C0CA-9B8B-EC47-97A8-94D0ACA8356D}"/>
              </a:ext>
            </a:extLst>
          </p:cNvPr>
          <p:cNvSpPr/>
          <p:nvPr/>
        </p:nvSpPr>
        <p:spPr>
          <a:xfrm>
            <a:off x="1371600" y="3429000"/>
            <a:ext cx="1233900" cy="458400"/>
          </a:xfrm>
          <a:prstGeom prst="roundRect">
            <a:avLst>
              <a:gd name="adj" fmla="val 10592"/>
            </a:avLst>
          </a:prstGeom>
          <a:noFill/>
          <a:ln w="381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C78AD-2482-5241-999C-DD58A6A325E5}"/>
              </a:ext>
            </a:extLst>
          </p:cNvPr>
          <p:cNvSpPr txBox="1"/>
          <p:nvPr/>
        </p:nvSpPr>
        <p:spPr>
          <a:xfrm>
            <a:off x="4081182" y="318022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2D9EB1F-FEA7-FE42-BE31-9D9B864B494F}"/>
                  </a:ext>
                </a:extLst>
              </p:cNvPr>
              <p:cNvSpPr txBox="1"/>
              <p:nvPr/>
            </p:nvSpPr>
            <p:spPr>
              <a:xfrm>
                <a:off x="7593106" y="5227399"/>
                <a:ext cx="11541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b="1" i="1" dirty="0">
                    <a:solidFill>
                      <a:srgbClr val="006600"/>
                    </a:solidFill>
                  </a:rPr>
                  <a:t>1.00</a:t>
                </a:r>
                <a14:m>
                  <m:oMath xmlns:m="http://schemas.openxmlformats.org/officeDocument/2006/math">
                    <m:r>
                      <a:rPr lang="en-GB" b="1" i="1">
                        <a:solidFill>
                          <a:srgbClr val="00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b="1" i="1" dirty="0">
                    <a:solidFill>
                      <a:srgbClr val="006600"/>
                    </a:solidFill>
                  </a:rPr>
                  <a:t>0.02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2D9EB1F-FEA7-FE42-BE31-9D9B864B4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3106" y="5227399"/>
                <a:ext cx="1154162" cy="276999"/>
              </a:xfrm>
              <a:prstGeom prst="rect">
                <a:avLst/>
              </a:prstGeom>
              <a:blipFill>
                <a:blip r:embed="rId9"/>
                <a:stretch>
                  <a:fillRect l="-4348" t="-22727" r="-10870" b="-5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B0297B-5E07-604C-B6AF-BB074166E23F}"/>
                  </a:ext>
                </a:extLst>
              </p:cNvPr>
              <p:cNvSpPr txBox="1"/>
              <p:nvPr/>
            </p:nvSpPr>
            <p:spPr>
              <a:xfrm>
                <a:off x="6463135" y="1397339"/>
                <a:ext cx="504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B0297B-5E07-604C-B6AF-BB074166E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135" y="1397339"/>
                <a:ext cx="504497" cy="369332"/>
              </a:xfrm>
              <a:prstGeom prst="rect">
                <a:avLst/>
              </a:prstGeom>
              <a:blipFill>
                <a:blip r:embed="rId10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44A5808-82F1-C946-8B32-A21A99FC2F4B}"/>
                  </a:ext>
                </a:extLst>
              </p:cNvPr>
              <p:cNvSpPr txBox="1"/>
              <p:nvPr/>
            </p:nvSpPr>
            <p:spPr>
              <a:xfrm>
                <a:off x="5793865" y="1676400"/>
                <a:ext cx="471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44A5808-82F1-C946-8B32-A21A99FC2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865" y="1676400"/>
                <a:ext cx="471219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E402B7F-9D56-C34E-A52F-434F437DC6AD}"/>
                  </a:ext>
                </a:extLst>
              </p:cNvPr>
              <p:cNvSpPr txBox="1"/>
              <p:nvPr/>
            </p:nvSpPr>
            <p:spPr>
              <a:xfrm>
                <a:off x="4876800" y="1676400"/>
                <a:ext cx="466345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E402B7F-9D56-C34E-A52F-434F437DC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1676400"/>
                <a:ext cx="466345" cy="390748"/>
              </a:xfrm>
              <a:prstGeom prst="rect">
                <a:avLst/>
              </a:prstGeom>
              <a:blipFill>
                <a:blip r:embed="rId12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125B09-78AB-384F-8D92-78AC5A2164EE}"/>
              </a:ext>
            </a:extLst>
          </p:cNvPr>
          <p:cNvCxnSpPr>
            <a:cxnSpLocks/>
          </p:cNvCxnSpPr>
          <p:nvPr/>
        </p:nvCxnSpPr>
        <p:spPr>
          <a:xfrm>
            <a:off x="5971333" y="1359550"/>
            <a:ext cx="0" cy="40366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54D2D83-F361-9440-8DE7-22079F436955}"/>
              </a:ext>
            </a:extLst>
          </p:cNvPr>
          <p:cNvCxnSpPr>
            <a:cxnSpLocks/>
          </p:cNvCxnSpPr>
          <p:nvPr/>
        </p:nvCxnSpPr>
        <p:spPr>
          <a:xfrm>
            <a:off x="5117702" y="1582005"/>
            <a:ext cx="1" cy="181209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ADBC349-1DFF-5A4C-8157-DB23A5E8AC1B}"/>
              </a:ext>
            </a:extLst>
          </p:cNvPr>
          <p:cNvSpPr txBox="1"/>
          <p:nvPr/>
        </p:nvSpPr>
        <p:spPr>
          <a:xfrm rot="21042130">
            <a:off x="5231026" y="1335884"/>
            <a:ext cx="918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b-hadron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B75A24-C687-344B-B052-2FCA5E5F1024}"/>
                  </a:ext>
                </a:extLst>
              </p:cNvPr>
              <p:cNvSpPr txBox="1"/>
              <p:nvPr/>
            </p:nvSpPr>
            <p:spPr>
              <a:xfrm>
                <a:off x="-152400" y="3886200"/>
                <a:ext cx="148268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>
                    <a:solidFill>
                      <a:srgbClr val="0000FF"/>
                    </a:solidFill>
                  </a:rPr>
                  <a:t>Absolute </a:t>
                </a:r>
                <a:r>
                  <a:rPr lang="fr-FR" sz="1400" dirty="0" err="1">
                    <a:solidFill>
                      <a:srgbClr val="0000FF"/>
                    </a:solidFill>
                  </a:rPr>
                  <a:t>scale</a:t>
                </a:r>
                <a:r>
                  <a:rPr lang="fr-FR" sz="1400" dirty="0">
                    <a:solidFill>
                      <a:srgbClr val="0000FF"/>
                    </a:solidFill>
                  </a:rPr>
                  <a:t> </a:t>
                </a:r>
                <a:r>
                  <a:rPr lang="fr-FR" sz="1400" dirty="0" err="1">
                    <a:solidFill>
                      <a:srgbClr val="0000FF"/>
                    </a:solidFill>
                  </a:rPr>
                  <a:t>from</a:t>
                </a:r>
                <a:r>
                  <a:rPr lang="fr-FR" sz="1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fr-FR" sz="1400" dirty="0">
                    <a:solidFill>
                      <a:srgbClr val="0000FF"/>
                    </a:solidFill>
                  </a:rPr>
                  <a:t> production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B75A24-C687-344B-B052-2FCA5E5F1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3886200"/>
                <a:ext cx="1482682" cy="738664"/>
              </a:xfrm>
              <a:prstGeom prst="rect">
                <a:avLst/>
              </a:prstGeom>
              <a:blipFill>
                <a:blip r:embed="rId13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5493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8D76AB3-61C9-344E-8475-703EF1A7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1668485"/>
            <a:ext cx="6554770" cy="2943809"/>
          </a:xfrm>
          <a:prstGeom prst="rect">
            <a:avLst/>
          </a:prstGeom>
          <a:ln w="31750">
            <a:noFill/>
          </a:ln>
        </p:spPr>
      </p:pic>
      <p:sp>
        <p:nvSpPr>
          <p:cNvPr id="400" name="Google Shape;400;p32"/>
          <p:cNvSpPr txBox="1"/>
          <p:nvPr/>
        </p:nvSpPr>
        <p:spPr>
          <a:xfrm>
            <a:off x="367094" y="1789751"/>
            <a:ext cx="17073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405" name="Google Shape;405;p32"/>
          <p:cNvSpPr txBox="1"/>
          <p:nvPr/>
        </p:nvSpPr>
        <p:spPr>
          <a:xfrm>
            <a:off x="4847470" y="1759280"/>
            <a:ext cx="17073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407" name="Google Shape;407;p32"/>
          <p:cNvSpPr txBox="1"/>
          <p:nvPr/>
        </p:nvSpPr>
        <p:spPr>
          <a:xfrm>
            <a:off x="0" y="-207820"/>
            <a:ext cx="91440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p:sp>
        <p:nvSpPr>
          <p:cNvPr id="409" name="Google Shape;409;p32"/>
          <p:cNvSpPr txBox="1"/>
          <p:nvPr/>
        </p:nvSpPr>
        <p:spPr>
          <a:xfrm>
            <a:off x="969194" y="3649200"/>
            <a:ext cx="5031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η</a:t>
            </a:r>
            <a:r>
              <a:rPr lang="en-US" sz="1800" b="1" baseline="-250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</a:t>
            </a:r>
            <a:endParaRPr sz="1800" dirty="0"/>
          </a:p>
        </p:txBody>
      </p:sp>
      <p:sp>
        <p:nvSpPr>
          <p:cNvPr id="410" name="Google Shape;410;p32"/>
          <p:cNvSpPr txBox="1"/>
          <p:nvPr/>
        </p:nvSpPr>
        <p:spPr>
          <a:xfrm>
            <a:off x="2225612" y="3834900"/>
            <a:ext cx="12069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J/</a:t>
            </a:r>
            <a:r>
              <a:rPr lang="en-US" sz="1600" b="1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ψ</a:t>
            </a:r>
            <a:br>
              <a:rPr lang="en-US" sz="16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endParaRPr sz="1600" b="1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13" name="Google Shape;413;p32"/>
          <p:cNvSpPr txBox="1"/>
          <p:nvPr/>
        </p:nvSpPr>
        <p:spPr>
          <a:xfrm>
            <a:off x="3810000" y="4434940"/>
            <a:ext cx="13803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</a:t>
            </a:r>
            <a:r>
              <a:rPr lang="en-US" sz="1800" b="1" baseline="-25000" dirty="0" err="1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z</a:t>
            </a:r>
            <a:r>
              <a:rPr lang="en-US" sz="1800" b="1" baseline="-25000" dirty="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&gt; 80 fs</a:t>
            </a:r>
            <a:endParaRPr sz="1800" b="1" dirty="0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IP χ</a:t>
            </a:r>
            <a:r>
              <a:rPr lang="en-US" sz="1800" b="1" baseline="30000" dirty="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2</a:t>
            </a:r>
            <a:r>
              <a:rPr lang="en-US" sz="1800" b="1" dirty="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&gt; 16</a:t>
            </a:r>
            <a:endParaRPr sz="1800" b="1" dirty="0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14" name="Google Shape;414;p32"/>
          <p:cNvSpPr txBox="1"/>
          <p:nvPr/>
        </p:nvSpPr>
        <p:spPr>
          <a:xfrm>
            <a:off x="457200" y="4434940"/>
            <a:ext cx="1168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</a:t>
            </a:r>
            <a:r>
              <a:rPr lang="en-US" sz="1800" b="1" baseline="-25000" dirty="0" err="1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z</a:t>
            </a:r>
            <a:r>
              <a:rPr lang="en-US" sz="1800" b="1" baseline="-25000" dirty="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&lt; 80 fs</a:t>
            </a:r>
            <a:endParaRPr sz="1800" b="1" dirty="0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15" name="Google Shape;415;p3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416" name="Google Shape;416;p32"/>
          <p:cNvSpPr txBox="1"/>
          <p:nvPr/>
        </p:nvSpPr>
        <p:spPr>
          <a:xfrm>
            <a:off x="56125" y="838200"/>
            <a:ext cx="8177100" cy="809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>
              <a:buSzPts val="1800"/>
              <a:buFont typeface="Palatino Linotype"/>
              <a:buChar char="●"/>
            </a:pPr>
            <a:r>
              <a:rPr lang="en-US" sz="1800" dirty="0">
                <a:latin typeface="Palatino Linotype"/>
                <a:ea typeface="Palatino Linotype"/>
                <a:cs typeface="Palatino Linotype"/>
                <a:sym typeface="Palatino Linotype"/>
              </a:rPr>
              <a:t>Split data to two samples and fit them </a:t>
            </a:r>
            <a:r>
              <a:rPr lang="en-US" sz="1800" b="1" dirty="0">
                <a:latin typeface="Palatino Linotype"/>
                <a:ea typeface="Palatino Linotype"/>
                <a:cs typeface="Palatino Linotype"/>
                <a:sym typeface="Palatino Linotype"/>
              </a:rPr>
              <a:t>simultaneously</a:t>
            </a:r>
            <a:r>
              <a:rPr lang="en-US" sz="1800" dirty="0">
                <a:latin typeface="Palatino Linotype"/>
                <a:ea typeface="Palatino Linotype"/>
                <a:cs typeface="Palatino Linotype"/>
                <a:sym typeface="Palatino Linotype"/>
              </a:rPr>
              <a:t> in </a:t>
            </a:r>
            <a:r>
              <a:rPr lang="en-US" sz="18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</a:t>
            </a:r>
            <a:r>
              <a:rPr lang="en-US" sz="1800" baseline="-250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</a:t>
            </a:r>
            <a:r>
              <a:rPr lang="en-US" sz="1800" baseline="-250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1800" dirty="0">
                <a:latin typeface="Palatino Linotype"/>
                <a:ea typeface="Palatino Linotype"/>
                <a:cs typeface="Palatino Linotype"/>
                <a:sym typeface="Palatino Linotype"/>
              </a:rPr>
              <a:t>-bins </a:t>
            </a:r>
            <a:endParaRPr lang="ru-RU" sz="1800" dirty="0"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indent="-342900">
              <a:buSzPts val="1800"/>
              <a:buFont typeface="Palatino Linotype"/>
              <a:buChar char="●"/>
            </a:pPr>
            <a:r>
              <a:rPr lang="en-US" sz="18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Example: first bin, 6.5 &lt; </a:t>
            </a:r>
            <a:r>
              <a:rPr lang="en-US" sz="18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</a:t>
            </a:r>
            <a:r>
              <a:rPr lang="en-US" sz="1800" baseline="-250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</a:t>
            </a:r>
            <a:r>
              <a:rPr lang="en-US" sz="18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&lt; 8 GeV</a:t>
            </a:r>
            <a:r>
              <a:rPr lang="en-US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endParaRPr lang="en-US" sz="1600" b="1" dirty="0"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alatino Linotype"/>
              <a:buChar char="●"/>
            </a:pPr>
            <a:endParaRPr sz="1800" b="1"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17" name="Google Shape;417;p32"/>
          <p:cNvSpPr txBox="1"/>
          <p:nvPr/>
        </p:nvSpPr>
        <p:spPr>
          <a:xfrm>
            <a:off x="-547200" y="6621000"/>
            <a:ext cx="90192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18" name="Google Shape;418;p32"/>
          <p:cNvSpPr txBox="1"/>
          <p:nvPr/>
        </p:nvSpPr>
        <p:spPr>
          <a:xfrm>
            <a:off x="0" y="5225640"/>
            <a:ext cx="9151525" cy="71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Palatino Linotype"/>
                <a:ea typeface="Palatino Linotype"/>
                <a:cs typeface="Palatino Linotype"/>
                <a:sym typeface="Palatino Linotype"/>
              </a:rPr>
              <a:t>By taking into account cross-talk between samples, </a:t>
            </a:r>
            <a:br>
              <a:rPr lang="en-US" dirty="0">
                <a:latin typeface="Palatino Linotype"/>
                <a:ea typeface="Palatino Linotype"/>
                <a:cs typeface="Palatino Linotype"/>
                <a:sym typeface="Palatino Linotype"/>
              </a:rPr>
            </a:br>
            <a:r>
              <a:rPr lang="en-US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prompt</a:t>
            </a:r>
            <a:r>
              <a:rPr lang="en-US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and </a:t>
            </a:r>
            <a:r>
              <a:rPr lang="en-US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from b-decays</a:t>
            </a:r>
            <a:r>
              <a:rPr lang="en-US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yields are extracted </a:t>
            </a:r>
            <a:endParaRPr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9" name="Google Shape;438;p33">
            <a:extLst>
              <a:ext uri="{FF2B5EF4-FFF2-40B4-BE49-F238E27FC236}">
                <a16:creationId xmlns:a16="http://schemas.microsoft.com/office/drawing/2014/main" id="{2E4D8CE8-4F65-3948-B608-636809FEAA58}"/>
              </a:ext>
            </a:extLst>
          </p:cNvPr>
          <p:cNvSpPr txBox="1">
            <a:spLocks/>
          </p:cNvSpPr>
          <p:nvPr/>
        </p:nvSpPr>
        <p:spPr>
          <a:xfrm>
            <a:off x="235527" y="31525"/>
            <a:ext cx="8756073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b="1" dirty="0"/>
              <a:t>Separation technique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092E5E-AE01-8C4A-8BB0-6342D7645DCA}"/>
              </a:ext>
            </a:extLst>
          </p:cNvPr>
          <p:cNvSpPr txBox="1"/>
          <p:nvPr/>
        </p:nvSpPr>
        <p:spPr>
          <a:xfrm>
            <a:off x="633519" y="1558408"/>
            <a:ext cx="2347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prompt-enriched</a:t>
            </a:r>
            <a:endParaRPr lang="fr-FR" sz="16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B46F4F-54D3-8740-B220-B68728395686}"/>
              </a:ext>
            </a:extLst>
          </p:cNvPr>
          <p:cNvSpPr txBox="1"/>
          <p:nvPr/>
        </p:nvSpPr>
        <p:spPr>
          <a:xfrm>
            <a:off x="3713446" y="1567511"/>
            <a:ext cx="2108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b-hadron-enriched</a:t>
            </a:r>
            <a:endParaRPr lang="fr-FR" sz="1600" b="1" dirty="0"/>
          </a:p>
        </p:txBody>
      </p:sp>
      <p:sp>
        <p:nvSpPr>
          <p:cNvPr id="36" name="Google Shape;409;p32">
            <a:extLst>
              <a:ext uri="{FF2B5EF4-FFF2-40B4-BE49-F238E27FC236}">
                <a16:creationId xmlns:a16="http://schemas.microsoft.com/office/drawing/2014/main" id="{C8CAECA8-0DF8-754F-8F25-C7B95106BF8A}"/>
              </a:ext>
            </a:extLst>
          </p:cNvPr>
          <p:cNvSpPr txBox="1"/>
          <p:nvPr/>
        </p:nvSpPr>
        <p:spPr>
          <a:xfrm>
            <a:off x="4467726" y="3708956"/>
            <a:ext cx="5031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η</a:t>
            </a:r>
            <a:r>
              <a:rPr lang="en-US" sz="1800" b="1" baseline="-250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</a:t>
            </a:r>
            <a:endParaRPr sz="1800" dirty="0"/>
          </a:p>
        </p:txBody>
      </p:sp>
      <p:sp>
        <p:nvSpPr>
          <p:cNvPr id="37" name="Google Shape;410;p32">
            <a:extLst>
              <a:ext uri="{FF2B5EF4-FFF2-40B4-BE49-F238E27FC236}">
                <a16:creationId xmlns:a16="http://schemas.microsoft.com/office/drawing/2014/main" id="{18DA20CD-D4E4-AE49-A7A1-4C03F7564CFD}"/>
              </a:ext>
            </a:extLst>
          </p:cNvPr>
          <p:cNvSpPr txBox="1"/>
          <p:nvPr/>
        </p:nvSpPr>
        <p:spPr>
          <a:xfrm>
            <a:off x="5566535" y="3811001"/>
            <a:ext cx="1206900" cy="4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J/</a:t>
            </a:r>
            <a:r>
              <a:rPr lang="en-US" sz="1600" b="1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ψ</a:t>
            </a:r>
            <a:br>
              <a:rPr lang="en-US" sz="16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r>
              <a:rPr lang="en-US" sz="16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</a:t>
            </a:r>
            <a:endParaRPr sz="1600" b="1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C42DBA9-7AD5-6547-96EF-8073FDBD059A}"/>
                  </a:ext>
                </a:extLst>
              </p:cNvPr>
              <p:cNvSpPr txBox="1"/>
              <p:nvPr/>
            </p:nvSpPr>
            <p:spPr>
              <a:xfrm>
                <a:off x="6598481" y="1734344"/>
                <a:ext cx="2506697" cy="2591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err="1">
                    <a:latin typeface="Palatino" pitchFamily="2" charset="77"/>
                    <a:ea typeface="Palatino" pitchFamily="2" charset="77"/>
                  </a:rPr>
                  <a:t>Signals</a:t>
                </a:r>
                <a:endParaRPr lang="fr-FR" b="1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dirty="0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- From J/</a:t>
                </a:r>
                <a:r>
                  <a:rPr lang="en-US" dirty="0" err="1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ψ</a:t>
                </a:r>
                <a:r>
                  <a:rPr lang="en-US" dirty="0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 </a:t>
                </a:r>
                <a:r>
                  <a:rPr lang="en-US" dirty="0">
                    <a:latin typeface="Palatino" pitchFamily="2" charset="77"/>
                    <a:ea typeface="Palatino" pitchFamily="2" charset="77"/>
                  </a:rPr>
                  <a:t>and </a:t>
                </a:r>
                <a:r>
                  <a:rPr lang="en-US" dirty="0" err="1">
                    <a:latin typeface="Palatino" pitchFamily="2" charset="77"/>
                    <a:ea typeface="Palatino" pitchFamily="2" charset="77"/>
                  </a:rPr>
                  <a:t>η</a:t>
                </a:r>
                <a:r>
                  <a:rPr lang="en-US" baseline="-25000" dirty="0" err="1">
                    <a:latin typeface="Palatino" pitchFamily="2" charset="77"/>
                    <a:ea typeface="Palatino" pitchFamily="2" charset="77"/>
                  </a:rPr>
                  <a:t>c</a:t>
                </a:r>
                <a:endParaRPr lang="fr-FR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en-US" dirty="0">
                    <a:latin typeface="Palatino" pitchFamily="2" charset="77"/>
                    <a:ea typeface="Palatino" pitchFamily="2" charset="77"/>
                  </a:rPr>
                  <a:t>- </a:t>
                </a:r>
                <a:r>
                  <a:rPr lang="en-US" dirty="0" err="1">
                    <a:latin typeface="Palatino" pitchFamily="2" charset="77"/>
                    <a:ea typeface="Palatino" pitchFamily="2" charset="77"/>
                  </a:rPr>
                  <a:t>η</a:t>
                </a:r>
                <a:r>
                  <a:rPr lang="en-US" baseline="-25000" dirty="0" err="1">
                    <a:latin typeface="Palatino" pitchFamily="2" charset="77"/>
                    <a:ea typeface="Palatino" pitchFamily="2" charset="77"/>
                  </a:rPr>
                  <a:t>c</a:t>
                </a:r>
                <a:r>
                  <a:rPr lang="en-US" baseline="-25000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dirty="0">
                    <a:latin typeface="Palatino" pitchFamily="2" charset="77"/>
                    <a:ea typeface="Palatino" pitchFamily="2" charset="77"/>
                  </a:rPr>
                  <a:t>natural width is taken into account</a:t>
                </a:r>
                <a:endParaRPr lang="fr-FR" dirty="0">
                  <a:latin typeface="Palatino" pitchFamily="2" charset="77"/>
                  <a:ea typeface="Palatino" pitchFamily="2" charset="77"/>
                </a:endParaRPr>
              </a:p>
              <a:p>
                <a:endParaRPr lang="fr-FR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fr-FR" b="1" dirty="0">
                    <a:latin typeface="Palatino" pitchFamily="2" charset="77"/>
                    <a:ea typeface="Palatino" pitchFamily="2" charset="77"/>
                  </a:rPr>
                  <a:t>Background</a:t>
                </a:r>
              </a:p>
              <a:p>
                <a:r>
                  <a:rPr lang="en-GB" dirty="0">
                    <a:latin typeface="Palatino" pitchFamily="2" charset="77"/>
                    <a:ea typeface="Palatino" pitchFamily="2" charset="77"/>
                  </a:rPr>
                  <a:t>- Combinatorial</a:t>
                </a:r>
              </a:p>
              <a:p>
                <a:r>
                  <a:rPr lang="fr-FR" dirty="0">
                    <a:latin typeface="Palatino" pitchFamily="2" charset="77"/>
                    <a:ea typeface="Palatino" pitchFamily="2" charset="77"/>
                  </a:rPr>
                  <a:t>-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Palatino" pitchFamily="2" charset="77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Palatino" pitchFamily="2" charset="77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Palatino" pitchFamily="2" charset="77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Palatino" pitchFamily="2" charset="77"/>
                          </a:rPr>
                          <m:t>0</m:t>
                        </m:r>
                      </m:sup>
                    </m:sSup>
                  </m:oMath>
                </a14:m>
                <a:endParaRPr lang="fr-FR" dirty="0">
                  <a:latin typeface="Palatino" pitchFamily="2" charset="77"/>
                  <a:ea typeface="Palatino" pitchFamily="2" charset="77"/>
                </a:endParaRPr>
              </a:p>
              <a:p>
                <a:endParaRPr lang="fr-FR" dirty="0"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C42DBA9-7AD5-6547-96EF-8073FDBD05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8481" y="1734344"/>
                <a:ext cx="2506697" cy="2591543"/>
              </a:xfrm>
              <a:prstGeom prst="rect">
                <a:avLst/>
              </a:prstGeom>
              <a:blipFill>
                <a:blip r:embed="rId4"/>
                <a:stretch>
                  <a:fillRect l="-2020" t="-9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95445C-4EF6-6545-A4F4-6DA6CA70D725}"/>
                  </a:ext>
                </a:extLst>
              </p:cNvPr>
              <p:cNvSpPr txBox="1"/>
              <p:nvPr/>
            </p:nvSpPr>
            <p:spPr>
              <a:xfrm>
                <a:off x="2437897" y="3476211"/>
                <a:ext cx="782330" cy="1989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sub>
                    </m:sSub>
                  </m:oMath>
                </a14:m>
                <a:r>
                  <a:rPr lang="fr-FR" sz="1200" dirty="0"/>
                  <a:t>  [MeV]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95445C-4EF6-6545-A4F4-6DA6CA70D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897" y="3476211"/>
                <a:ext cx="782330" cy="198965"/>
              </a:xfrm>
              <a:prstGeom prst="rect">
                <a:avLst/>
              </a:prstGeom>
              <a:blipFill>
                <a:blip r:embed="rId5"/>
                <a:stretch>
                  <a:fillRect l="-8065" t="-25000" r="-9677" b="-3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D6B9AFA-1C03-684D-83F7-7D3B59BA9BE8}"/>
                  </a:ext>
                </a:extLst>
              </p:cNvPr>
              <p:cNvSpPr txBox="1"/>
              <p:nvPr/>
            </p:nvSpPr>
            <p:spPr>
              <a:xfrm>
                <a:off x="5769762" y="3443973"/>
                <a:ext cx="782330" cy="1989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sub>
                    </m:sSub>
                  </m:oMath>
                </a14:m>
                <a:r>
                  <a:rPr lang="fr-FR" sz="1200" dirty="0"/>
                  <a:t>  [MeV]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D6B9AFA-1C03-684D-83F7-7D3B59BA9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9762" y="3443973"/>
                <a:ext cx="782330" cy="198965"/>
              </a:xfrm>
              <a:prstGeom prst="rect">
                <a:avLst/>
              </a:prstGeom>
              <a:blipFill>
                <a:blip r:embed="rId6"/>
                <a:stretch>
                  <a:fillRect l="-4762" t="-17647" r="-9524" b="-294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6FDBDA-5820-854F-A3CD-33C4131EFB93}"/>
                  </a:ext>
                </a:extLst>
              </p:cNvPr>
              <p:cNvSpPr txBox="1"/>
              <p:nvPr/>
            </p:nvSpPr>
            <p:spPr>
              <a:xfrm>
                <a:off x="5783922" y="4460148"/>
                <a:ext cx="782330" cy="1989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sub>
                    </m:sSub>
                  </m:oMath>
                </a14:m>
                <a:r>
                  <a:rPr lang="fr-FR" sz="1200" dirty="0"/>
                  <a:t>  [MeV]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6FDBDA-5820-854F-A3CD-33C4131EF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3922" y="4460148"/>
                <a:ext cx="782330" cy="198965"/>
              </a:xfrm>
              <a:prstGeom prst="rect">
                <a:avLst/>
              </a:prstGeom>
              <a:blipFill>
                <a:blip r:embed="rId7"/>
                <a:stretch>
                  <a:fillRect l="-4762" t="-17647" r="-9524" b="-294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0474B5-8FE2-E244-AD81-F03C760A3BC4}"/>
                  </a:ext>
                </a:extLst>
              </p:cNvPr>
              <p:cNvSpPr txBox="1"/>
              <p:nvPr/>
            </p:nvSpPr>
            <p:spPr>
              <a:xfrm>
                <a:off x="2437897" y="4448757"/>
                <a:ext cx="782330" cy="1989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sub>
                    </m:sSub>
                  </m:oMath>
                </a14:m>
                <a:r>
                  <a:rPr lang="fr-FR" sz="1200" dirty="0"/>
                  <a:t>  [MeV]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F0474B5-8FE2-E244-AD81-F03C760A3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897" y="4448757"/>
                <a:ext cx="782330" cy="198965"/>
              </a:xfrm>
              <a:prstGeom prst="rect">
                <a:avLst/>
              </a:prstGeom>
              <a:blipFill>
                <a:blip r:embed="rId8"/>
                <a:stretch>
                  <a:fillRect l="-8065" t="-17647" r="-9677" b="-294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5603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F3F63E-404C-EE44-9087-64DCD83B8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7" y="919132"/>
            <a:ext cx="6924608" cy="4779818"/>
          </a:xfrm>
          <a:prstGeom prst="rect">
            <a:avLst/>
          </a:prstGeom>
        </p:spPr>
      </p:pic>
      <p:sp>
        <p:nvSpPr>
          <p:cNvPr id="447" name="Google Shape;447;p34"/>
          <p:cNvSpPr txBox="1">
            <a:spLocks noGrp="1"/>
          </p:cNvSpPr>
          <p:nvPr>
            <p:ph type="title"/>
          </p:nvPr>
        </p:nvSpPr>
        <p:spPr>
          <a:xfrm>
            <a:off x="0" y="-49575"/>
            <a:ext cx="9144000" cy="61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2400" b="1" dirty="0"/>
              <a:t>Separation technique : </a:t>
            </a:r>
            <a:r>
              <a:rPr lang="en-US" sz="2400" dirty="0">
                <a:solidFill>
                  <a:schemeClr val="accent1"/>
                </a:solidFill>
              </a:rPr>
              <a:t>systematic uncertainties</a:t>
            </a:r>
            <a:endParaRPr sz="2400" dirty="0">
              <a:solidFill>
                <a:schemeClr val="accent1"/>
              </a:solidFill>
            </a:endParaRPr>
          </a:p>
        </p:txBody>
      </p:sp>
      <p:sp>
        <p:nvSpPr>
          <p:cNvPr id="448" name="Google Shape;448;p3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449" name="Google Shape;449;p34"/>
          <p:cNvSpPr/>
          <p:nvPr/>
        </p:nvSpPr>
        <p:spPr>
          <a:xfrm>
            <a:off x="7082180" y="3762500"/>
            <a:ext cx="290100" cy="95340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4"/>
          <p:cNvSpPr/>
          <p:nvPr/>
        </p:nvSpPr>
        <p:spPr>
          <a:xfrm>
            <a:off x="7081250" y="2008475"/>
            <a:ext cx="290100" cy="125160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4"/>
          <p:cNvSpPr txBox="1"/>
          <p:nvPr/>
        </p:nvSpPr>
        <p:spPr>
          <a:xfrm>
            <a:off x="7396426" y="2183275"/>
            <a:ext cx="14751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Palatino Linotype"/>
                <a:ea typeface="Palatino Linotype"/>
                <a:cs typeface="Palatino Linotype"/>
                <a:sym typeface="Palatino Linotype"/>
              </a:rPr>
              <a:t>uncorrelated </a:t>
            </a:r>
            <a:endParaRPr sz="1600" b="1"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Palatino Linotype"/>
                <a:ea typeface="Palatino Linotype"/>
                <a:cs typeface="Palatino Linotype"/>
                <a:sym typeface="Palatino Linotype"/>
              </a:rPr>
              <a:t>uncertainties</a:t>
            </a:r>
            <a:endParaRPr sz="1600" b="1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52" name="Google Shape;452;p34"/>
          <p:cNvSpPr txBox="1"/>
          <p:nvPr/>
        </p:nvSpPr>
        <p:spPr>
          <a:xfrm>
            <a:off x="7396030" y="3819003"/>
            <a:ext cx="14277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Palatino Linotype"/>
                <a:ea typeface="Palatino Linotype"/>
                <a:cs typeface="Palatino Linotype"/>
                <a:sym typeface="Palatino Linotype"/>
              </a:rPr>
              <a:t>correlated </a:t>
            </a:r>
            <a:endParaRPr sz="1600" b="1" dirty="0"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uncertainties</a:t>
            </a:r>
            <a:endParaRPr sz="1600" b="1"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53" name="Google Shape;453;p34"/>
          <p:cNvSpPr txBox="1"/>
          <p:nvPr/>
        </p:nvSpPr>
        <p:spPr>
          <a:xfrm>
            <a:off x="68725" y="390525"/>
            <a:ext cx="543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9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Example: first bin, 6.5 &lt; </a:t>
            </a:r>
            <a:r>
              <a:rPr lang="en-US" sz="19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</a:t>
            </a:r>
            <a:r>
              <a:rPr lang="en-US" sz="1900" baseline="-250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</a:t>
            </a:r>
            <a:r>
              <a:rPr lang="en-US" sz="19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&lt; 8 GeV</a:t>
            </a:r>
            <a:r>
              <a:rPr lang="en-US" sz="19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endParaRPr sz="1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4" name="Google Shape;454;p34"/>
              <p:cNvSpPr txBox="1"/>
              <p:nvPr/>
            </p:nvSpPr>
            <p:spPr>
              <a:xfrm>
                <a:off x="1172700" y="6403800"/>
                <a:ext cx="7895100" cy="53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/>
                <a:r>
                  <a:rPr lang="en-US" i="1" dirty="0"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U</a:t>
                </a:r>
                <a:r>
                  <a:rPr lang="en-US" sz="1800" i="1" dirty="0"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ncertainty on production due to BR(</a:t>
                </a:r>
                <a:r>
                  <a:rPr lang="en-US" sz="1800" i="1" dirty="0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J/</a:t>
                </a:r>
                <a:r>
                  <a:rPr lang="en-US" sz="1800" i="1" dirty="0" err="1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ψ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1800" i="1" dirty="0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) and BR(</a:t>
                </a:r>
                <a:r>
                  <a:rPr lang="en-US" sz="1800" i="1" dirty="0" err="1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η</a:t>
                </a:r>
                <a:r>
                  <a:rPr lang="en-US" sz="1800" i="1" baseline="-25000" dirty="0" err="1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c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1800" i="1" dirty="0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) </a:t>
                </a:r>
                <a:r>
                  <a:rPr lang="en-US" sz="1800" i="1" dirty="0"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≊ 10% </a:t>
                </a:r>
                <a:endParaRPr sz="1800" i="1" dirty="0"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</mc:Choice>
        <mc:Fallback xmlns="">
          <p:sp>
            <p:nvSpPr>
              <p:cNvPr id="454" name="Google Shape;454;p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700" y="6403800"/>
                <a:ext cx="7895100" cy="530400"/>
              </a:xfrm>
              <a:prstGeom prst="rect">
                <a:avLst/>
              </a:prstGeom>
              <a:blipFill>
                <a:blip r:embed="rId4"/>
                <a:stretch>
                  <a:fillRect l="-4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6" name="Google Shape;456;p34"/>
          <p:cNvSpPr txBox="1"/>
          <p:nvPr/>
        </p:nvSpPr>
        <p:spPr>
          <a:xfrm>
            <a:off x="68725" y="5585052"/>
            <a:ext cx="84234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Palatino Linotype"/>
              <a:buChar char="●"/>
            </a:pPr>
            <a:r>
              <a:rPr lang="en-US" sz="2000" dirty="0">
                <a:latin typeface="Palatino Linotype"/>
                <a:ea typeface="Palatino Linotype"/>
                <a:cs typeface="Palatino Linotype"/>
                <a:sym typeface="Palatino Linotype"/>
              </a:rPr>
              <a:t>Total systematic uncertainties are </a:t>
            </a:r>
            <a:r>
              <a:rPr lang="en-US" sz="2000" b="1" dirty="0">
                <a:latin typeface="Palatino Linotype"/>
                <a:ea typeface="Palatino Linotype"/>
                <a:cs typeface="Palatino Linotype"/>
                <a:sym typeface="Palatino Linotype"/>
              </a:rPr>
              <a:t>smaller</a:t>
            </a:r>
            <a:r>
              <a:rPr lang="en-US" sz="2000" dirty="0">
                <a:latin typeface="Palatino Linotype"/>
                <a:ea typeface="Palatino Linotype"/>
                <a:cs typeface="Palatino Linotype"/>
                <a:sym typeface="Palatino Linotype"/>
              </a:rPr>
              <a:t> than statistical ones</a:t>
            </a:r>
            <a:endParaRPr sz="2000" dirty="0"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55600">
              <a:buSzPts val="2000"/>
              <a:buFont typeface="Palatino Linotype"/>
              <a:buChar char="●"/>
            </a:pPr>
            <a:r>
              <a:rPr lang="en-US" sz="2000" dirty="0">
                <a:latin typeface="Palatino Linotype"/>
                <a:ea typeface="Palatino Linotype"/>
                <a:cs typeface="Palatino Linotype"/>
                <a:sym typeface="Palatino Linotype"/>
              </a:rPr>
              <a:t>Uncorrelated syst. uncertainties are smoothed between </a:t>
            </a:r>
            <a:r>
              <a:rPr lang="en-US" sz="2000" dirty="0" err="1">
                <a:solidFill>
                  <a:schemeClr val="dk1"/>
                </a:solidFill>
                <a:ea typeface="Palatino Linotype"/>
                <a:cs typeface="Palatino Linotype"/>
                <a:sym typeface="Palatino Linotype"/>
              </a:rPr>
              <a:t>p</a:t>
            </a:r>
            <a:r>
              <a:rPr lang="en-US" sz="2000" baseline="-25000" dirty="0" err="1">
                <a:solidFill>
                  <a:schemeClr val="dk1"/>
                </a:solidFill>
                <a:ea typeface="Palatino Linotype"/>
                <a:cs typeface="Palatino Linotype"/>
                <a:sym typeface="Palatino Linotype"/>
              </a:rPr>
              <a:t>T</a:t>
            </a:r>
            <a:r>
              <a:rPr lang="en-US" sz="2000" baseline="-25000" dirty="0">
                <a:solidFill>
                  <a:schemeClr val="dk1"/>
                </a:solidFill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2000" dirty="0">
                <a:latin typeface="Palatino Linotype"/>
                <a:ea typeface="Palatino Linotype"/>
                <a:cs typeface="Palatino Linotype"/>
                <a:sym typeface="Palatino Linotype"/>
              </a:rPr>
              <a:t>-bins</a:t>
            </a:r>
            <a:endParaRPr sz="2000" dirty="0"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58" name="Google Shape;458;p34"/>
          <p:cNvSpPr/>
          <p:nvPr/>
        </p:nvSpPr>
        <p:spPr>
          <a:xfrm>
            <a:off x="4282350" y="3805145"/>
            <a:ext cx="2668800" cy="530400"/>
          </a:xfrm>
          <a:prstGeom prst="rect">
            <a:avLst/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4"/>
          <p:cNvSpPr/>
          <p:nvPr/>
        </p:nvSpPr>
        <p:spPr>
          <a:xfrm>
            <a:off x="4282350" y="2983550"/>
            <a:ext cx="2668800" cy="299400"/>
          </a:xfrm>
          <a:prstGeom prst="rect">
            <a:avLst/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4"/>
          <p:cNvSpPr/>
          <p:nvPr/>
        </p:nvSpPr>
        <p:spPr>
          <a:xfrm>
            <a:off x="4282346" y="2342113"/>
            <a:ext cx="2668800" cy="299400"/>
          </a:xfrm>
          <a:prstGeom prst="rect">
            <a:avLst/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865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225;p22">
                <a:extLst>
                  <a:ext uri="{FF2B5EF4-FFF2-40B4-BE49-F238E27FC236}">
                    <a16:creationId xmlns:a16="http://schemas.microsoft.com/office/drawing/2014/main" id="{C1457C64-DAA4-8646-98BB-96795FFA557A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255500" y="0"/>
                <a:ext cx="8765100" cy="5877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lvl="0"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fr-FR" sz="2800" b="1" dirty="0"/>
                  <a:t>-fit</a:t>
                </a:r>
                <a:r>
                  <a:rPr lang="fr-FR" sz="2800" dirty="0"/>
                  <a:t> : </a:t>
                </a:r>
                <a:r>
                  <a:rPr lang="en-US" sz="2600" dirty="0"/>
                  <a:t>corrections on peak positions and resolution </a:t>
                </a:r>
                <a:endParaRPr sz="2600" dirty="0"/>
              </a:p>
            </p:txBody>
          </p:sp>
        </mc:Choice>
        <mc:Fallback xmlns="">
          <p:sp>
            <p:nvSpPr>
              <p:cNvPr id="5" name="Google Shape;225;p22">
                <a:extLst>
                  <a:ext uri="{FF2B5EF4-FFF2-40B4-BE49-F238E27FC236}">
                    <a16:creationId xmlns:a16="http://schemas.microsoft.com/office/drawing/2014/main" id="{C1457C64-DAA4-8646-98BB-96795FFA557A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55500" y="0"/>
                <a:ext cx="8765100" cy="587700"/>
              </a:xfrm>
              <a:prstGeom prst="rect">
                <a:avLst/>
              </a:prstGeom>
              <a:blipFill>
                <a:blip r:embed="rId3"/>
                <a:stretch>
                  <a:fillRect t="-21739" b="-152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7A5E9-2A39-4743-B210-2BA14CDF3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26</a:t>
            </a:fld>
            <a:endParaRPr lang="ru-RU"/>
          </a:p>
        </p:txBody>
      </p:sp>
      <p:sp>
        <p:nvSpPr>
          <p:cNvPr id="6" name="Google Shape;226;p22">
            <a:extLst>
              <a:ext uri="{FF2B5EF4-FFF2-40B4-BE49-F238E27FC236}">
                <a16:creationId xmlns:a16="http://schemas.microsoft.com/office/drawing/2014/main" id="{7B5D171D-1954-FA4A-BE3F-795795B0F566}"/>
              </a:ext>
            </a:extLst>
          </p:cNvPr>
          <p:cNvSpPr txBox="1">
            <a:spLocks/>
          </p:cNvSpPr>
          <p:nvPr/>
        </p:nvSpPr>
        <p:spPr>
          <a:xfrm>
            <a:off x="8505900" y="5828081"/>
            <a:ext cx="561900" cy="365100"/>
          </a:xfrm>
          <a:prstGeom prst="rect">
            <a:avLst/>
          </a:prstGeom>
        </p:spPr>
        <p:txBody>
          <a:bodyPr spcFirstLastPara="1" vert="horz" wrap="square" lIns="27425" tIns="45700" rIns="45700" bIns="45700" rtlCol="0" anchor="ctr" anchorCtr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mtClean="0"/>
              <a:pPr>
                <a:buClr>
                  <a:srgbClr val="000000"/>
                </a:buClr>
                <a:buFont typeface="Arial"/>
                <a:buNone/>
              </a:pPr>
              <a:t>26</a:t>
            </a:fld>
            <a:endParaRPr lang="en-US"/>
          </a:p>
        </p:txBody>
      </p:sp>
      <p:sp>
        <p:nvSpPr>
          <p:cNvPr id="7" name="Google Shape;227;p22">
            <a:extLst>
              <a:ext uri="{FF2B5EF4-FFF2-40B4-BE49-F238E27FC236}">
                <a16:creationId xmlns:a16="http://schemas.microsoft.com/office/drawing/2014/main" id="{04DE2571-10B8-0643-B747-769A55009FAE}"/>
              </a:ext>
            </a:extLst>
          </p:cNvPr>
          <p:cNvSpPr txBox="1"/>
          <p:nvPr/>
        </p:nvSpPr>
        <p:spPr>
          <a:xfrm>
            <a:off x="461150" y="368400"/>
            <a:ext cx="835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Palatino Linotype"/>
                <a:ea typeface="Palatino Linotype"/>
                <a:cs typeface="Palatino Linotype"/>
                <a:sym typeface="Palatino Linotype"/>
              </a:rPr>
              <a:t>Simultaneous fit (to </a:t>
            </a:r>
            <a:r>
              <a:rPr lang="en-US" sz="1800" dirty="0" err="1">
                <a:latin typeface="Palatino Linotype"/>
                <a:ea typeface="Palatino Linotype"/>
                <a:cs typeface="Palatino Linotype"/>
                <a:sym typeface="Palatino Linotype"/>
              </a:rPr>
              <a:t>t</a:t>
            </a:r>
            <a:r>
              <a:rPr lang="en-US" sz="1600" dirty="0" err="1">
                <a:latin typeface="Palatino Linotype"/>
                <a:ea typeface="Palatino Linotype"/>
                <a:cs typeface="Palatino Linotype"/>
                <a:sym typeface="Palatino Linotype"/>
              </a:rPr>
              <a:t>z</a:t>
            </a:r>
            <a:r>
              <a:rPr lang="en-US" sz="1800" dirty="0">
                <a:latin typeface="Palatino Linotype"/>
                <a:ea typeface="Palatino Linotype"/>
                <a:cs typeface="Palatino Linotype"/>
                <a:sym typeface="Palatino Linotype"/>
              </a:rPr>
              <a:t> bins) to inv. mass in </a:t>
            </a:r>
            <a:r>
              <a:rPr lang="en-US" sz="1800" dirty="0" err="1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</a:t>
            </a:r>
            <a:r>
              <a:rPr lang="en-US" sz="1800" baseline="-25000" dirty="0" err="1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z</a:t>
            </a:r>
            <a:r>
              <a:rPr lang="en-US" sz="1800" baseline="-25000" dirty="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1800" dirty="0">
                <a:latin typeface="Palatino Linotype"/>
                <a:ea typeface="Palatino Linotype"/>
                <a:cs typeface="Palatino Linotype"/>
                <a:sym typeface="Palatino Linotype"/>
              </a:rPr>
              <a:t>-bins, </a:t>
            </a:r>
            <a:r>
              <a:rPr lang="en-US" sz="1800" b="1" dirty="0">
                <a:latin typeface="Palatino Linotype"/>
                <a:ea typeface="Palatino Linotype"/>
                <a:cs typeface="Palatino Linotype"/>
                <a:sym typeface="Palatino Linotype"/>
              </a:rPr>
              <a:t>no peak shifts assumed</a:t>
            </a:r>
            <a:r>
              <a:rPr lang="en-US" sz="1800" dirty="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1800" baseline="-25000" dirty="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endParaRPr sz="1800"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" name="Google Shape;228;p22">
            <a:extLst>
              <a:ext uri="{FF2B5EF4-FFF2-40B4-BE49-F238E27FC236}">
                <a16:creationId xmlns:a16="http://schemas.microsoft.com/office/drawing/2014/main" id="{C90A0BDB-F0BB-414A-943C-B1B22E74A73A}"/>
              </a:ext>
            </a:extLst>
          </p:cNvPr>
          <p:cNvSpPr txBox="1"/>
          <p:nvPr/>
        </p:nvSpPr>
        <p:spPr>
          <a:xfrm>
            <a:off x="7277822" y="4834306"/>
            <a:ext cx="12192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229;p22">
            <a:extLst>
              <a:ext uri="{FF2B5EF4-FFF2-40B4-BE49-F238E27FC236}">
                <a16:creationId xmlns:a16="http://schemas.microsoft.com/office/drawing/2014/main" id="{3C37CEC0-03F5-8841-A430-8804BBFF184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733500"/>
            <a:ext cx="9067801" cy="2750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31;p22">
            <a:extLst>
              <a:ext uri="{FF2B5EF4-FFF2-40B4-BE49-F238E27FC236}">
                <a16:creationId xmlns:a16="http://schemas.microsoft.com/office/drawing/2014/main" id="{49EEAE4A-DC8C-6846-8C05-12649314AC8B}"/>
              </a:ext>
            </a:extLst>
          </p:cNvPr>
          <p:cNvSpPr/>
          <p:nvPr/>
        </p:nvSpPr>
        <p:spPr>
          <a:xfrm>
            <a:off x="4515900" y="2891575"/>
            <a:ext cx="409500" cy="495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235;p22">
            <a:extLst>
              <a:ext uri="{FF2B5EF4-FFF2-40B4-BE49-F238E27FC236}">
                <a16:creationId xmlns:a16="http://schemas.microsoft.com/office/drawing/2014/main" id="{BAAD67CF-BE74-E249-A3CB-CCC44DE06A9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572" y="3810000"/>
            <a:ext cx="8476649" cy="24593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36;p22">
            <a:extLst>
              <a:ext uri="{FF2B5EF4-FFF2-40B4-BE49-F238E27FC236}">
                <a16:creationId xmlns:a16="http://schemas.microsoft.com/office/drawing/2014/main" id="{8A6889F2-3444-D748-8323-D3A91DE8B03E}"/>
              </a:ext>
            </a:extLst>
          </p:cNvPr>
          <p:cNvSpPr txBox="1"/>
          <p:nvPr/>
        </p:nvSpPr>
        <p:spPr>
          <a:xfrm>
            <a:off x="48900" y="6343500"/>
            <a:ext cx="9018900" cy="8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Palatino Linotype"/>
                <a:ea typeface="Palatino Linotype"/>
                <a:cs typeface="Palatino Linotype"/>
                <a:sym typeface="Palatino Linotype"/>
              </a:rPr>
              <a:t>⇒ </a:t>
            </a:r>
            <a:r>
              <a:rPr lang="en-US" sz="1800" dirty="0">
                <a:latin typeface="Palatino Linotype"/>
                <a:ea typeface="Palatino Linotype"/>
                <a:cs typeface="Palatino Linotype"/>
                <a:sym typeface="Palatino Linotype"/>
              </a:rPr>
              <a:t>Corrections extracted using simultaneous MC fit for </a:t>
            </a:r>
            <a:r>
              <a:rPr lang="en-US" sz="1800" dirty="0" err="1">
                <a:latin typeface="Palatino Linotype"/>
                <a:ea typeface="Palatino Linotype"/>
                <a:cs typeface="Palatino Linotype"/>
                <a:sym typeface="Palatino Linotype"/>
              </a:rPr>
              <a:t>η</a:t>
            </a:r>
            <a:r>
              <a:rPr lang="en-US" sz="1800" baseline="-25000" dirty="0" err="1">
                <a:latin typeface="Palatino Linotype"/>
                <a:ea typeface="Palatino Linotype"/>
                <a:cs typeface="Palatino Linotype"/>
                <a:sym typeface="Palatino Linotype"/>
              </a:rPr>
              <a:t>c</a:t>
            </a:r>
            <a:r>
              <a:rPr lang="en-US" sz="1800" dirty="0">
                <a:latin typeface="Palatino Linotype"/>
                <a:ea typeface="Palatino Linotype"/>
                <a:cs typeface="Palatino Linotype"/>
                <a:sym typeface="Palatino Linotype"/>
              </a:rPr>
              <a:t> and J/</a:t>
            </a:r>
            <a:r>
              <a:rPr lang="en-US" sz="1800" dirty="0" err="1">
                <a:latin typeface="Palatino Linotype"/>
                <a:ea typeface="Palatino Linotype"/>
                <a:cs typeface="Palatino Linotype"/>
                <a:sym typeface="Palatino Linotype"/>
              </a:rPr>
              <a:t>ψ</a:t>
            </a:r>
            <a:r>
              <a:rPr lang="en-US" sz="1800" b="1" dirty="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</a:p>
        </p:txBody>
      </p:sp>
      <p:pic>
        <p:nvPicPr>
          <p:cNvPr id="17" name="Google Shape;237;p22">
            <a:extLst>
              <a:ext uri="{FF2B5EF4-FFF2-40B4-BE49-F238E27FC236}">
                <a16:creationId xmlns:a16="http://schemas.microsoft.com/office/drawing/2014/main" id="{9DB59409-F603-2A48-B40E-F9CD8964F3E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33020" y="3960831"/>
            <a:ext cx="1791902" cy="3651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" name="Google Shape;238;p22">
            <a:extLst>
              <a:ext uri="{FF2B5EF4-FFF2-40B4-BE49-F238E27FC236}">
                <a16:creationId xmlns:a16="http://schemas.microsoft.com/office/drawing/2014/main" id="{A6DF69ED-ACB4-4340-A40B-443B48205C4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56567" y="3933906"/>
            <a:ext cx="812556" cy="2958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DD7D2B7-5806-9444-BEB0-D622E05E697D}"/>
              </a:ext>
            </a:extLst>
          </p:cNvPr>
          <p:cNvCxnSpPr>
            <a:cxnSpLocks/>
          </p:cNvCxnSpPr>
          <p:nvPr/>
        </p:nvCxnSpPr>
        <p:spPr>
          <a:xfrm>
            <a:off x="8686800" y="3475001"/>
            <a:ext cx="0" cy="1706599"/>
          </a:xfrm>
          <a:prstGeom prst="straightConnector1">
            <a:avLst/>
          </a:prstGeom>
          <a:ln w="3492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oogle Shape;239;p22">
            <a:extLst>
              <a:ext uri="{FF2B5EF4-FFF2-40B4-BE49-F238E27FC236}">
                <a16:creationId xmlns:a16="http://schemas.microsoft.com/office/drawing/2014/main" id="{89FCAF19-D0E7-C347-8DEA-3BC4FB5EF254}"/>
              </a:ext>
            </a:extLst>
          </p:cNvPr>
          <p:cNvSpPr txBox="1"/>
          <p:nvPr/>
        </p:nvSpPr>
        <p:spPr>
          <a:xfrm>
            <a:off x="48900" y="6090891"/>
            <a:ext cx="3390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>
                <a:ea typeface="Palatino Linotype"/>
                <a:cs typeface="Palatino Linotype"/>
                <a:sym typeface="Palatino Linotype"/>
              </a:rPr>
              <a:t>⇒ </a:t>
            </a:r>
            <a:r>
              <a:rPr lang="en-US" b="1" dirty="0"/>
              <a:t>MC well reproduces shifts</a:t>
            </a:r>
            <a:endParaRPr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43CF5A-404C-5C45-A1A2-00D077FBB3A9}"/>
              </a:ext>
            </a:extLst>
          </p:cNvPr>
          <p:cNvSpPr/>
          <p:nvPr/>
        </p:nvSpPr>
        <p:spPr>
          <a:xfrm>
            <a:off x="228600" y="3424237"/>
            <a:ext cx="8876653" cy="176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Google Shape;232;p22">
            <a:extLst>
              <a:ext uri="{FF2B5EF4-FFF2-40B4-BE49-F238E27FC236}">
                <a16:creationId xmlns:a16="http://schemas.microsoft.com/office/drawing/2014/main" id="{74C2CD04-50EC-5E4C-92AE-183A2310FF95}"/>
              </a:ext>
            </a:extLst>
          </p:cNvPr>
          <p:cNvSpPr txBox="1"/>
          <p:nvPr/>
        </p:nvSpPr>
        <p:spPr>
          <a:xfrm>
            <a:off x="1315975" y="3392125"/>
            <a:ext cx="4080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rgbClr val="CC0000"/>
                </a:solidFill>
              </a:rPr>
              <a:t>Mass shift in </a:t>
            </a:r>
            <a:r>
              <a:rPr lang="en-US" sz="1600" b="1" i="1" dirty="0" err="1">
                <a:solidFill>
                  <a:srgbClr val="CC0000"/>
                </a:solidFill>
              </a:rPr>
              <a:t>t</a:t>
            </a:r>
            <a:r>
              <a:rPr lang="en-US" sz="1600" b="1" i="1" baseline="-25000" dirty="0" err="1">
                <a:solidFill>
                  <a:srgbClr val="CC0000"/>
                </a:solidFill>
              </a:rPr>
              <a:t>z</a:t>
            </a:r>
            <a:r>
              <a:rPr lang="en-US" sz="1600" b="1" i="1" dirty="0">
                <a:solidFill>
                  <a:srgbClr val="CC0000"/>
                </a:solidFill>
              </a:rPr>
              <a:t> bins is required</a:t>
            </a:r>
            <a:endParaRPr sz="1600" b="1" i="1" dirty="0">
              <a:solidFill>
                <a:srgbClr val="CC0000"/>
              </a:solidFill>
            </a:endParaRPr>
          </a:p>
        </p:txBody>
      </p:sp>
      <p:cxnSp>
        <p:nvCxnSpPr>
          <p:cNvPr id="24" name="Google Shape;233;p22">
            <a:extLst>
              <a:ext uri="{FF2B5EF4-FFF2-40B4-BE49-F238E27FC236}">
                <a16:creationId xmlns:a16="http://schemas.microsoft.com/office/drawing/2014/main" id="{C2FB8C0C-7772-B440-95E6-4E02A9343B3F}"/>
              </a:ext>
            </a:extLst>
          </p:cNvPr>
          <p:cNvCxnSpPr/>
          <p:nvPr/>
        </p:nvCxnSpPr>
        <p:spPr>
          <a:xfrm rot="10800000" flipH="1">
            <a:off x="1763025" y="3207400"/>
            <a:ext cx="248100" cy="2676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" name="Google Shape;234;p22">
            <a:extLst>
              <a:ext uri="{FF2B5EF4-FFF2-40B4-BE49-F238E27FC236}">
                <a16:creationId xmlns:a16="http://schemas.microsoft.com/office/drawing/2014/main" id="{489E552E-673F-5C4E-BF5E-9E8D97EDB130}"/>
              </a:ext>
            </a:extLst>
          </p:cNvPr>
          <p:cNvCxnSpPr/>
          <p:nvPr/>
        </p:nvCxnSpPr>
        <p:spPr>
          <a:xfrm rot="10800000" flipH="1">
            <a:off x="4257250" y="3271300"/>
            <a:ext cx="144900" cy="21750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2427720-91EB-1247-BAAB-0E545322E97E}"/>
              </a:ext>
            </a:extLst>
          </p:cNvPr>
          <p:cNvSpPr/>
          <p:nvPr/>
        </p:nvSpPr>
        <p:spPr>
          <a:xfrm>
            <a:off x="191147" y="2765595"/>
            <a:ext cx="8876653" cy="96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A9203AC-6B1F-3044-98CA-661BE9AACD4C}"/>
                  </a:ext>
                </a:extLst>
              </p:cNvPr>
              <p:cNvSpPr txBox="1"/>
              <p:nvPr/>
            </p:nvSpPr>
            <p:spPr>
              <a:xfrm>
                <a:off x="874651" y="2079277"/>
                <a:ext cx="457200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1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A9203AC-6B1F-3044-98CA-661BE9AAC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51" y="2079277"/>
                <a:ext cx="457200" cy="169277"/>
              </a:xfrm>
              <a:prstGeom prst="rect">
                <a:avLst/>
              </a:prstGeom>
              <a:blipFill>
                <a:blip r:embed="rId8"/>
                <a:stretch>
                  <a:fillRect l="-2703" r="-8108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BA7CD9-3843-0A47-83FB-578F103630CB}"/>
                  </a:ext>
                </a:extLst>
              </p:cNvPr>
              <p:cNvSpPr txBox="1"/>
              <p:nvPr/>
            </p:nvSpPr>
            <p:spPr>
              <a:xfrm>
                <a:off x="2155939" y="2079277"/>
                <a:ext cx="457200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1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BA7CD9-3843-0A47-83FB-578F10363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939" y="2079277"/>
                <a:ext cx="457200" cy="169277"/>
              </a:xfrm>
              <a:prstGeom prst="rect">
                <a:avLst/>
              </a:prstGeom>
              <a:blipFill>
                <a:blip r:embed="rId9"/>
                <a:stretch>
                  <a:fillRect l="-2703" r="-5405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FDE9F42-F572-ED46-AE96-90A11B5E69AD}"/>
                  </a:ext>
                </a:extLst>
              </p:cNvPr>
              <p:cNvSpPr txBox="1"/>
              <p:nvPr/>
            </p:nvSpPr>
            <p:spPr>
              <a:xfrm>
                <a:off x="3437227" y="2075668"/>
                <a:ext cx="457200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1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FDE9F42-F572-ED46-AE96-90A11B5E6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227" y="2075668"/>
                <a:ext cx="457200" cy="169277"/>
              </a:xfrm>
              <a:prstGeom prst="rect">
                <a:avLst/>
              </a:prstGeom>
              <a:blipFill>
                <a:blip r:embed="rId10"/>
                <a:stretch>
                  <a:fillRect l="-2703" r="-5405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E56C3CB-9F08-5040-8892-6B69208E468C}"/>
                  </a:ext>
                </a:extLst>
              </p:cNvPr>
              <p:cNvSpPr txBox="1"/>
              <p:nvPr/>
            </p:nvSpPr>
            <p:spPr>
              <a:xfrm>
                <a:off x="4757048" y="2075668"/>
                <a:ext cx="457200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1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E56C3CB-9F08-5040-8892-6B69208E4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7048" y="2075668"/>
                <a:ext cx="457200" cy="169277"/>
              </a:xfrm>
              <a:prstGeom prst="rect">
                <a:avLst/>
              </a:prstGeom>
              <a:blipFill>
                <a:blip r:embed="rId11"/>
                <a:stretch>
                  <a:fillRect l="-5405" r="-5405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DDBFE53-26B0-7149-96A5-459658E0D61D}"/>
                  </a:ext>
                </a:extLst>
              </p:cNvPr>
              <p:cNvSpPr txBox="1"/>
              <p:nvPr/>
            </p:nvSpPr>
            <p:spPr>
              <a:xfrm>
                <a:off x="6021644" y="2069395"/>
                <a:ext cx="457200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1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DDBFE53-26B0-7149-96A5-459658E0D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644" y="2069395"/>
                <a:ext cx="457200" cy="169277"/>
              </a:xfrm>
              <a:prstGeom prst="rect">
                <a:avLst/>
              </a:prstGeom>
              <a:blipFill>
                <a:blip r:embed="rId12"/>
                <a:stretch>
                  <a:fillRect l="-2703" r="-8108" b="-2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BCCAAFE-E550-5840-A1CC-858AE9B95752}"/>
                  </a:ext>
                </a:extLst>
              </p:cNvPr>
              <p:cNvSpPr txBox="1"/>
              <p:nvPr/>
            </p:nvSpPr>
            <p:spPr>
              <a:xfrm>
                <a:off x="7316122" y="2075668"/>
                <a:ext cx="457200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1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BCCAAFE-E550-5840-A1CC-858AE9B957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6122" y="2075668"/>
                <a:ext cx="457200" cy="169277"/>
              </a:xfrm>
              <a:prstGeom prst="rect">
                <a:avLst/>
              </a:prstGeom>
              <a:blipFill>
                <a:blip r:embed="rId13"/>
                <a:stretch>
                  <a:fillRect l="-5556" r="-5556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657C175-E461-5F4E-8CAF-AE6EDF13D5BB}"/>
                  </a:ext>
                </a:extLst>
              </p:cNvPr>
              <p:cNvSpPr txBox="1"/>
              <p:nvPr/>
            </p:nvSpPr>
            <p:spPr>
              <a:xfrm>
                <a:off x="8610600" y="2079818"/>
                <a:ext cx="457200" cy="1692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1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657C175-E461-5F4E-8CAF-AE6EDF13D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2079818"/>
                <a:ext cx="457200" cy="169277"/>
              </a:xfrm>
              <a:prstGeom prst="rect">
                <a:avLst/>
              </a:prstGeom>
              <a:blipFill>
                <a:blip r:embed="rId14"/>
                <a:stretch>
                  <a:fillRect l="-2703" r="-8108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7184A98-D14C-9B4A-B2B9-136715BC2893}"/>
              </a:ext>
            </a:extLst>
          </p:cNvPr>
          <p:cNvCxnSpPr>
            <a:cxnSpLocks/>
          </p:cNvCxnSpPr>
          <p:nvPr/>
        </p:nvCxnSpPr>
        <p:spPr>
          <a:xfrm>
            <a:off x="304800" y="903642"/>
            <a:ext cx="8839200" cy="0"/>
          </a:xfrm>
          <a:prstGeom prst="straightConnector1">
            <a:avLst/>
          </a:prstGeom>
          <a:ln w="3810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8DF6438-BEF3-9A48-AF84-352CEDD550B4}"/>
                  </a:ext>
                </a:extLst>
              </p:cNvPr>
              <p:cNvSpPr/>
              <p:nvPr/>
            </p:nvSpPr>
            <p:spPr>
              <a:xfrm>
                <a:off x="8618820" y="414195"/>
                <a:ext cx="49135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b="1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sz="2200" b="1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fr-FR" sz="22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8DF6438-BEF3-9A48-AF84-352CEDD550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8820" y="414195"/>
                <a:ext cx="491352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Google Shape;230;p22">
            <a:extLst>
              <a:ext uri="{FF2B5EF4-FFF2-40B4-BE49-F238E27FC236}">
                <a16:creationId xmlns:a16="http://schemas.microsoft.com/office/drawing/2014/main" id="{6509EF98-9F05-3643-B7DD-0BE2EA170851}"/>
              </a:ext>
            </a:extLst>
          </p:cNvPr>
          <p:cNvSpPr/>
          <p:nvPr/>
        </p:nvSpPr>
        <p:spPr>
          <a:xfrm>
            <a:off x="2092275" y="2837500"/>
            <a:ext cx="347700" cy="587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389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3" name="Google Shape;263;p24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0" y="-76200"/>
                <a:ext cx="9144001" cy="650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lvl="0">
                  <a:buClr>
                    <a:schemeClr val="dk1"/>
                  </a:buClr>
                  <a:buSzPts val="1100"/>
                </a:pPr>
                <a:r>
                  <a:rPr lang="en-US" sz="2600" dirty="0"/>
                  <a:t>Simultaneous fit to M(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2600" dirty="0"/>
                  <a:t>) in </a:t>
                </a:r>
                <a:r>
                  <a:rPr lang="en-US" sz="2600" dirty="0" err="1"/>
                  <a:t>t</a:t>
                </a:r>
                <a:r>
                  <a:rPr lang="en-US" sz="2400" dirty="0" err="1"/>
                  <a:t>z</a:t>
                </a:r>
                <a:r>
                  <a:rPr lang="en-US" sz="2600" dirty="0"/>
                  <a:t> bins after corrections</a:t>
                </a:r>
                <a:endParaRPr sz="2600" dirty="0"/>
              </a:p>
            </p:txBody>
          </p:sp>
        </mc:Choice>
        <mc:Fallback xmlns="">
          <p:sp>
            <p:nvSpPr>
              <p:cNvPr id="263" name="Google Shape;263;p2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76200"/>
                <a:ext cx="9144001" cy="650400"/>
              </a:xfrm>
              <a:prstGeom prst="rect">
                <a:avLst/>
              </a:prstGeom>
              <a:blipFill>
                <a:blip r:embed="rId3"/>
                <a:stretch>
                  <a:fillRect t="-5882" b="-98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4" name="Google Shape;264;p2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graphicFrame>
        <p:nvGraphicFramePr>
          <p:cNvPr id="265" name="Google Shape;265;p24"/>
          <p:cNvGraphicFramePr/>
          <p:nvPr>
            <p:extLst>
              <p:ext uri="{D42A27DB-BD31-4B8C-83A1-F6EECF244321}">
                <p14:modId xmlns:p14="http://schemas.microsoft.com/office/powerpoint/2010/main" val="4083431596"/>
              </p:ext>
            </p:extLst>
          </p:nvPr>
        </p:nvGraphicFramePr>
        <p:xfrm>
          <a:off x="2119488" y="4987508"/>
          <a:ext cx="524525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0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8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5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7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Fit result [MeV]</a:t>
                      </a:r>
                      <a:endParaRPr dirty="0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PDG</a:t>
                      </a:r>
                      <a:r>
                        <a:rPr lang="en-US" dirty="0">
                          <a:solidFill>
                            <a:schemeClr val="dk1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 [MeV]</a:t>
                      </a:r>
                      <a:endParaRPr dirty="0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48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i="1">
                          <a:solidFill>
                            <a:schemeClr val="dk1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m</a:t>
                      </a:r>
                      <a:r>
                        <a:rPr lang="en-US" sz="1800" b="1" i="1" baseline="-25000">
                          <a:solidFill>
                            <a:schemeClr val="dk1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J/ψ</a:t>
                      </a:r>
                      <a:endParaRPr sz="1800" b="1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3096.6</a:t>
                      </a:r>
                      <a:r>
                        <a:rPr lang="en-US" dirty="0">
                          <a:solidFill>
                            <a:schemeClr val="dk1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 ± 0.1</a:t>
                      </a:r>
                      <a:endParaRPr dirty="0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3096.900</a:t>
                      </a:r>
                      <a:r>
                        <a:rPr lang="en-US" dirty="0">
                          <a:solidFill>
                            <a:schemeClr val="dk1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 ±0.006</a:t>
                      </a:r>
                      <a:endParaRPr dirty="0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48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i="1">
                          <a:solidFill>
                            <a:schemeClr val="dk1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m</a:t>
                      </a:r>
                      <a:r>
                        <a:rPr lang="en-US" sz="1800" b="1" i="1" baseline="-25000">
                          <a:solidFill>
                            <a:schemeClr val="dk1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J/ψ</a:t>
                      </a:r>
                      <a:r>
                        <a:rPr lang="en-US" sz="1800" b="1" i="1">
                          <a:solidFill>
                            <a:schemeClr val="dk1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-m</a:t>
                      </a:r>
                      <a:r>
                        <a:rPr lang="en-US" sz="1800" b="1" i="1" baseline="-25000">
                          <a:solidFill>
                            <a:schemeClr val="dk1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ηc</a:t>
                      </a:r>
                      <a:endParaRPr sz="1800" b="1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111.2</a:t>
                      </a:r>
                      <a:r>
                        <a:rPr lang="en-US" dirty="0">
                          <a:solidFill>
                            <a:schemeClr val="dk1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 ± 1.1</a:t>
                      </a:r>
                      <a:endParaRPr dirty="0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113.5</a:t>
                      </a:r>
                      <a:r>
                        <a:rPr lang="en-US" dirty="0">
                          <a:solidFill>
                            <a:schemeClr val="dk1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 ± 0.5</a:t>
                      </a:r>
                      <a:endParaRPr dirty="0"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67" name="Google Shape;267;p24"/>
          <p:cNvSpPr txBox="1"/>
          <p:nvPr/>
        </p:nvSpPr>
        <p:spPr>
          <a:xfrm>
            <a:off x="68725" y="390525"/>
            <a:ext cx="54357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Example:</a:t>
            </a:r>
            <a:r>
              <a:rPr lang="en-US" sz="18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first bin, 6.5 &lt; </a:t>
            </a:r>
            <a:r>
              <a:rPr lang="en-US" sz="1800" b="1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</a:t>
            </a:r>
            <a:r>
              <a:rPr lang="en-US" sz="1800" b="1" baseline="-250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</a:t>
            </a:r>
            <a:r>
              <a:rPr lang="en-US" sz="18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&lt; 8 GeV  </a:t>
            </a:r>
            <a:endParaRPr sz="1800" b="1" dirty="0"/>
          </a:p>
        </p:txBody>
      </p:sp>
      <p:pic>
        <p:nvPicPr>
          <p:cNvPr id="268" name="Google Shape;26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25" y="838125"/>
            <a:ext cx="9075276" cy="36221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8FE833-2BA5-2F49-8E68-828131307602}"/>
              </a:ext>
            </a:extLst>
          </p:cNvPr>
          <p:cNvSpPr txBox="1"/>
          <p:nvPr/>
        </p:nvSpPr>
        <p:spPr>
          <a:xfrm>
            <a:off x="2057400" y="4583668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Consistency</a:t>
            </a:r>
            <a:r>
              <a:rPr lang="fr-FR" b="1" dirty="0"/>
              <a:t> check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CEF356-3FB3-D244-84CC-FE3298AB6372}"/>
                  </a:ext>
                </a:extLst>
              </p:cNvPr>
              <p:cNvSpPr txBox="1"/>
              <p:nvPr/>
            </p:nvSpPr>
            <p:spPr>
              <a:xfrm>
                <a:off x="838200" y="2549741"/>
                <a:ext cx="457200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CEF356-3FB3-D244-84CC-FE3298AB6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549741"/>
                <a:ext cx="457200" cy="184666"/>
              </a:xfrm>
              <a:prstGeom prst="rect">
                <a:avLst/>
              </a:prstGeom>
              <a:blipFill>
                <a:blip r:embed="rId5"/>
                <a:stretch>
                  <a:fillRect l="-8108" r="-13514" b="-3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595FEE-75D0-A740-BF3B-9E75C9B77712}"/>
                  </a:ext>
                </a:extLst>
              </p:cNvPr>
              <p:cNvSpPr txBox="1"/>
              <p:nvPr/>
            </p:nvSpPr>
            <p:spPr>
              <a:xfrm>
                <a:off x="2119488" y="2549741"/>
                <a:ext cx="457200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595FEE-75D0-A740-BF3B-9E75C9B77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488" y="2549741"/>
                <a:ext cx="457200" cy="184666"/>
              </a:xfrm>
              <a:prstGeom prst="rect">
                <a:avLst/>
              </a:prstGeom>
              <a:blipFill>
                <a:blip r:embed="rId6"/>
                <a:stretch>
                  <a:fillRect l="-8108" r="-10811" b="-3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9248C8-2474-8746-BE25-4868E24CE73F}"/>
                  </a:ext>
                </a:extLst>
              </p:cNvPr>
              <p:cNvSpPr txBox="1"/>
              <p:nvPr/>
            </p:nvSpPr>
            <p:spPr>
              <a:xfrm>
                <a:off x="3400776" y="2556890"/>
                <a:ext cx="457200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9248C8-2474-8746-BE25-4868E24CE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776" y="2556890"/>
                <a:ext cx="457200" cy="184666"/>
              </a:xfrm>
              <a:prstGeom prst="rect">
                <a:avLst/>
              </a:prstGeom>
              <a:blipFill>
                <a:blip r:embed="rId7"/>
                <a:stretch>
                  <a:fillRect l="-8108" r="-10811" b="-3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028420-A543-204A-A4D9-9ED5FFF41978}"/>
                  </a:ext>
                </a:extLst>
              </p:cNvPr>
              <p:cNvSpPr txBox="1"/>
              <p:nvPr/>
            </p:nvSpPr>
            <p:spPr>
              <a:xfrm>
                <a:off x="4742113" y="2556890"/>
                <a:ext cx="457200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028420-A543-204A-A4D9-9ED5FFF419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2113" y="2556890"/>
                <a:ext cx="457200" cy="184666"/>
              </a:xfrm>
              <a:prstGeom prst="rect">
                <a:avLst/>
              </a:prstGeom>
              <a:blipFill>
                <a:blip r:embed="rId8"/>
                <a:stretch>
                  <a:fillRect l="-5405" r="-13514" b="-3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95E93F3-838D-034E-8609-5BF34F2680C5}"/>
                  </a:ext>
                </a:extLst>
              </p:cNvPr>
              <p:cNvSpPr txBox="1"/>
              <p:nvPr/>
            </p:nvSpPr>
            <p:spPr>
              <a:xfrm>
                <a:off x="6006709" y="2550617"/>
                <a:ext cx="457200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95E93F3-838D-034E-8609-5BF34F268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6709" y="2550617"/>
                <a:ext cx="457200" cy="184666"/>
              </a:xfrm>
              <a:prstGeom prst="rect">
                <a:avLst/>
              </a:prstGeom>
              <a:blipFill>
                <a:blip r:embed="rId9"/>
                <a:stretch>
                  <a:fillRect l="-8108" r="-13514" b="-3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C24258-57D9-1F44-ADFE-9A5C7E247A30}"/>
                  </a:ext>
                </a:extLst>
              </p:cNvPr>
              <p:cNvSpPr txBox="1"/>
              <p:nvPr/>
            </p:nvSpPr>
            <p:spPr>
              <a:xfrm>
                <a:off x="7301187" y="2556890"/>
                <a:ext cx="457200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C24258-57D9-1F44-ADFE-9A5C7E247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187" y="2556890"/>
                <a:ext cx="457200" cy="184666"/>
              </a:xfrm>
              <a:prstGeom prst="rect">
                <a:avLst/>
              </a:prstGeom>
              <a:blipFill>
                <a:blip r:embed="rId10"/>
                <a:stretch>
                  <a:fillRect l="-8108" r="-10811" b="-3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712201-A39B-9345-8EEF-E6E3CA78A10B}"/>
                  </a:ext>
                </a:extLst>
              </p:cNvPr>
              <p:cNvSpPr txBox="1"/>
              <p:nvPr/>
            </p:nvSpPr>
            <p:spPr>
              <a:xfrm>
                <a:off x="8595665" y="2571798"/>
                <a:ext cx="457200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𝑝</m:t>
                      </m:r>
                      <m:acc>
                        <m:accPr>
                          <m:chr m:val="̅"/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712201-A39B-9345-8EEF-E6E3CA78A1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5665" y="2571798"/>
                <a:ext cx="457200" cy="184666"/>
              </a:xfrm>
              <a:prstGeom prst="rect">
                <a:avLst/>
              </a:prstGeom>
              <a:blipFill>
                <a:blip r:embed="rId11"/>
                <a:stretch>
                  <a:fillRect l="-8108" r="-10811" b="-3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A9B4941E-FD1E-0349-8056-1D41194AA9D2}"/>
              </a:ext>
            </a:extLst>
          </p:cNvPr>
          <p:cNvSpPr/>
          <p:nvPr/>
        </p:nvSpPr>
        <p:spPr>
          <a:xfrm>
            <a:off x="228600" y="3481384"/>
            <a:ext cx="8876653" cy="176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4E1C9B-763D-5045-9749-EAA3762A02E0}"/>
              </a:ext>
            </a:extLst>
          </p:cNvPr>
          <p:cNvSpPr/>
          <p:nvPr/>
        </p:nvSpPr>
        <p:spPr>
          <a:xfrm>
            <a:off x="228600" y="4358791"/>
            <a:ext cx="8876653" cy="176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71273B-30F7-CE4B-BDA1-41753B51C62B}"/>
              </a:ext>
            </a:extLst>
          </p:cNvPr>
          <p:cNvCxnSpPr>
            <a:cxnSpLocks/>
          </p:cNvCxnSpPr>
          <p:nvPr/>
        </p:nvCxnSpPr>
        <p:spPr>
          <a:xfrm>
            <a:off x="228600" y="990600"/>
            <a:ext cx="8876653" cy="0"/>
          </a:xfrm>
          <a:prstGeom prst="straightConnector1">
            <a:avLst/>
          </a:prstGeom>
          <a:ln w="38100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36BACB3-7C1E-5348-B8BF-057DE0EE0D7B}"/>
                  </a:ext>
                </a:extLst>
              </p:cNvPr>
              <p:cNvSpPr/>
              <p:nvPr/>
            </p:nvSpPr>
            <p:spPr>
              <a:xfrm>
                <a:off x="8610600" y="483513"/>
                <a:ext cx="491352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b="1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sz="2200" b="1" i="1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endParaRPr lang="fr-FR" sz="22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36BACB3-7C1E-5348-B8BF-057DE0EE0D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483513"/>
                <a:ext cx="491352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1958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5"/>
          <p:cNvSpPr/>
          <p:nvPr/>
        </p:nvSpPr>
        <p:spPr>
          <a:xfrm>
            <a:off x="2117400" y="611949"/>
            <a:ext cx="930600" cy="73789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5"/>
          <p:cNvSpPr/>
          <p:nvPr/>
        </p:nvSpPr>
        <p:spPr>
          <a:xfrm>
            <a:off x="3283175" y="611949"/>
            <a:ext cx="1576375" cy="73789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6600"/>
              </a:solidFill>
            </a:endParaRPr>
          </a:p>
        </p:txBody>
      </p:sp>
      <p:sp>
        <p:nvSpPr>
          <p:cNvPr id="278" name="Google Shape;278;p25"/>
          <p:cNvSpPr/>
          <p:nvPr/>
        </p:nvSpPr>
        <p:spPr>
          <a:xfrm>
            <a:off x="5275661" y="611949"/>
            <a:ext cx="1311621" cy="724969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5"/>
          <p:cNvSpPr txBox="1"/>
          <p:nvPr/>
        </p:nvSpPr>
        <p:spPr>
          <a:xfrm>
            <a:off x="2117400" y="1428132"/>
            <a:ext cx="10749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prompt</a:t>
            </a:r>
            <a:endParaRPr sz="1600" b="1" dirty="0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80" name="Google Shape;280;p25"/>
          <p:cNvSpPr txBox="1"/>
          <p:nvPr/>
        </p:nvSpPr>
        <p:spPr>
          <a:xfrm>
            <a:off x="3352800" y="1464900"/>
            <a:ext cx="151875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38761D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from b-decays</a:t>
            </a:r>
            <a:endParaRPr sz="1600" b="1" dirty="0">
              <a:solidFill>
                <a:srgbClr val="38761D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81" name="Google Shape;281;p25"/>
          <p:cNvSpPr txBox="1"/>
          <p:nvPr/>
        </p:nvSpPr>
        <p:spPr>
          <a:xfrm>
            <a:off x="5182873" y="1342005"/>
            <a:ext cx="207465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err="1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</a:t>
            </a:r>
            <a:r>
              <a:rPr lang="en-US" sz="1400" b="1" dirty="0" err="1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z</a:t>
            </a:r>
            <a:r>
              <a:rPr lang="en-US" sz="1600" b="1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– resolution (extracted from MC)</a:t>
            </a:r>
            <a:endParaRPr sz="1600" b="1" dirty="0">
              <a:solidFill>
                <a:srgbClr val="0000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82" name="Google Shape;282;p25"/>
          <p:cNvSpPr txBox="1"/>
          <p:nvPr/>
        </p:nvSpPr>
        <p:spPr>
          <a:xfrm>
            <a:off x="6705600" y="2607000"/>
            <a:ext cx="17289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Palatino Linotype"/>
                <a:ea typeface="Palatino Linotype"/>
                <a:cs typeface="Palatino Linotype"/>
                <a:sym typeface="Palatino Linotype"/>
              </a:rPr>
              <a:t>events with mismatched PV</a:t>
            </a:r>
            <a:endParaRPr sz="1600" b="1"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84" name="Google Shape;284;p2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285" name="Google Shape;285;p25"/>
          <p:cNvSpPr/>
          <p:nvPr/>
        </p:nvSpPr>
        <p:spPr>
          <a:xfrm>
            <a:off x="808475" y="920082"/>
            <a:ext cx="357300" cy="36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334;p28">
            <a:extLst>
              <a:ext uri="{FF2B5EF4-FFF2-40B4-BE49-F238E27FC236}">
                <a16:creationId xmlns:a16="http://schemas.microsoft.com/office/drawing/2014/main" id="{5FF23C96-56A3-8E43-BB2B-FFC6B8405901}"/>
              </a:ext>
            </a:extLst>
          </p:cNvPr>
          <p:cNvGrpSpPr/>
          <p:nvPr/>
        </p:nvGrpSpPr>
        <p:grpSpPr>
          <a:xfrm>
            <a:off x="2748165" y="3503868"/>
            <a:ext cx="4799995" cy="2799484"/>
            <a:chOff x="5770438" y="1628513"/>
            <a:chExt cx="3276000" cy="2029200"/>
          </a:xfrm>
        </p:grpSpPr>
        <p:pic>
          <p:nvPicPr>
            <p:cNvPr id="16" name="Google Shape;335;p28">
              <a:extLst>
                <a:ext uri="{FF2B5EF4-FFF2-40B4-BE49-F238E27FC236}">
                  <a16:creationId xmlns:a16="http://schemas.microsoft.com/office/drawing/2014/main" id="{475974CC-4ED5-1642-900F-0EDA6095B6E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4205"/>
            <a:stretch/>
          </p:blipFill>
          <p:spPr>
            <a:xfrm>
              <a:off x="5770513" y="1628650"/>
              <a:ext cx="3275874" cy="20290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36;p28">
              <a:extLst>
                <a:ext uri="{FF2B5EF4-FFF2-40B4-BE49-F238E27FC236}">
                  <a16:creationId xmlns:a16="http://schemas.microsoft.com/office/drawing/2014/main" id="{9051748E-471E-D24A-A590-86B72E5370E2}"/>
                </a:ext>
              </a:extLst>
            </p:cNvPr>
            <p:cNvSpPr/>
            <p:nvPr/>
          </p:nvSpPr>
          <p:spPr>
            <a:xfrm>
              <a:off x="5770438" y="1628513"/>
              <a:ext cx="3276000" cy="2029200"/>
            </a:xfrm>
            <a:prstGeom prst="roundRect">
              <a:avLst>
                <a:gd name="adj" fmla="val 9173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339;p28">
            <a:extLst>
              <a:ext uri="{FF2B5EF4-FFF2-40B4-BE49-F238E27FC236}">
                <a16:creationId xmlns:a16="http://schemas.microsoft.com/office/drawing/2014/main" id="{B651A17C-C45E-C048-8E02-257E00835FAA}"/>
              </a:ext>
            </a:extLst>
          </p:cNvPr>
          <p:cNvSpPr/>
          <p:nvPr/>
        </p:nvSpPr>
        <p:spPr>
          <a:xfrm>
            <a:off x="7087211" y="611949"/>
            <a:ext cx="913789" cy="75235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41;p28">
            <a:extLst>
              <a:ext uri="{FF2B5EF4-FFF2-40B4-BE49-F238E27FC236}">
                <a16:creationId xmlns:a16="http://schemas.microsoft.com/office/drawing/2014/main" id="{23B7615F-FA23-B940-B839-115AD4A7A0AB}"/>
              </a:ext>
            </a:extLst>
          </p:cNvPr>
          <p:cNvSpPr txBox="1"/>
          <p:nvPr/>
        </p:nvSpPr>
        <p:spPr>
          <a:xfrm>
            <a:off x="2215262" y="6356350"/>
            <a:ext cx="5530888" cy="4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Described by kernel-estimated distribution in bins of </a:t>
            </a:r>
            <a:r>
              <a:rPr lang="en-US" sz="1600" b="1" dirty="0" err="1">
                <a:solidFill>
                  <a:srgbClr val="FF0000"/>
                </a:solidFill>
                <a:ea typeface="Palatino Linotype"/>
                <a:cs typeface="Palatino Linotype"/>
                <a:sym typeface="Palatino Linotype"/>
              </a:rPr>
              <a:t>p</a:t>
            </a:r>
            <a:r>
              <a:rPr lang="en-US" sz="1600" b="1" baseline="-25000" dirty="0" err="1">
                <a:solidFill>
                  <a:srgbClr val="FF0000"/>
                </a:solidFill>
                <a:ea typeface="Palatino Linotype"/>
                <a:cs typeface="Palatino Linotype"/>
                <a:sym typeface="Palatino Linotype"/>
              </a:rPr>
              <a:t>T</a:t>
            </a:r>
            <a:endParaRPr sz="1600" b="1" dirty="0">
              <a:solidFill>
                <a:srgbClr val="FF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20" name="Google Shape;342;p28">
            <a:extLst>
              <a:ext uri="{FF2B5EF4-FFF2-40B4-BE49-F238E27FC236}">
                <a16:creationId xmlns:a16="http://schemas.microsoft.com/office/drawing/2014/main" id="{189759CE-EC09-204C-B3F6-30A6643C360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0" y="2667000"/>
            <a:ext cx="3016738" cy="739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340;p28">
            <a:extLst>
              <a:ext uri="{FF2B5EF4-FFF2-40B4-BE49-F238E27FC236}">
                <a16:creationId xmlns:a16="http://schemas.microsoft.com/office/drawing/2014/main" id="{66460CFE-AFC3-6F4F-AEF2-3E1B5245C560}"/>
              </a:ext>
            </a:extLst>
          </p:cNvPr>
          <p:cNvCxnSpPr>
            <a:cxnSpLocks/>
            <a:endCxn id="18" idx="2"/>
          </p:cNvCxnSpPr>
          <p:nvPr/>
        </p:nvCxnSpPr>
        <p:spPr>
          <a:xfrm rot="5400000" flipH="1" flipV="1">
            <a:off x="5995912" y="1955674"/>
            <a:ext cx="2139564" cy="956824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316;p27">
            <a:extLst>
              <a:ext uri="{FF2B5EF4-FFF2-40B4-BE49-F238E27FC236}">
                <a16:creationId xmlns:a16="http://schemas.microsoft.com/office/drawing/2014/main" id="{8FF8407D-7890-5C42-9C4A-3F3BE22E9FA8}"/>
              </a:ext>
            </a:extLst>
          </p:cNvPr>
          <p:cNvSpPr/>
          <p:nvPr/>
        </p:nvSpPr>
        <p:spPr>
          <a:xfrm>
            <a:off x="4442865" y="1068131"/>
            <a:ext cx="319196" cy="23728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B54F23C-0481-8240-BFA8-2562846FE6CD}"/>
                  </a:ext>
                </a:extLst>
              </p:cNvPr>
              <p:cNvSpPr txBox="1"/>
              <p:nvPr/>
            </p:nvSpPr>
            <p:spPr>
              <a:xfrm>
                <a:off x="0" y="667215"/>
                <a:ext cx="9105178" cy="6281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𝑅𝑒𝑠𝑜𝑙𝑢𝑡𝑖𝑜𝑛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𝑡𝑎𝑖𝑙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B54F23C-0481-8240-BFA8-2562846FE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67215"/>
                <a:ext cx="9105178" cy="628185"/>
              </a:xfrm>
              <a:prstGeom prst="rect">
                <a:avLst/>
              </a:prstGeom>
              <a:blipFill>
                <a:blip r:embed="rId5"/>
                <a:stretch>
                  <a:fillRect t="-2000" b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Google Shape;362;p30">
            <a:extLst>
              <a:ext uri="{FF2B5EF4-FFF2-40B4-BE49-F238E27FC236}">
                <a16:creationId xmlns:a16="http://schemas.microsoft.com/office/drawing/2014/main" id="{F978822A-264C-954F-B71D-D8F3953BAC6B}"/>
              </a:ext>
            </a:extLst>
          </p:cNvPr>
          <p:cNvSpPr txBox="1">
            <a:spLocks/>
          </p:cNvSpPr>
          <p:nvPr/>
        </p:nvSpPr>
        <p:spPr>
          <a:xfrm>
            <a:off x="2785525" y="-76200"/>
            <a:ext cx="3840600" cy="706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000"/>
              <a:t>t</a:t>
            </a:r>
            <a:r>
              <a:rPr lang="en-US" sz="2200"/>
              <a:t>z </a:t>
            </a:r>
            <a:r>
              <a:rPr lang="en-US" sz="3000"/>
              <a:t>fit to data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290602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D27486-3454-9F49-8213-9CEC89D56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742" y="1918410"/>
            <a:ext cx="6890430" cy="3428075"/>
          </a:xfrm>
          <a:prstGeom prst="rect">
            <a:avLst/>
          </a:prstGeom>
          <a:ln w="25400">
            <a:noFill/>
          </a:ln>
        </p:spPr>
      </p:pic>
      <p:sp>
        <p:nvSpPr>
          <p:cNvPr id="362" name="Google Shape;362;p30"/>
          <p:cNvSpPr txBox="1">
            <a:spLocks noGrp="1"/>
          </p:cNvSpPr>
          <p:nvPr>
            <p:ph type="title"/>
          </p:nvPr>
        </p:nvSpPr>
        <p:spPr>
          <a:xfrm>
            <a:off x="2785525" y="-76200"/>
            <a:ext cx="3840600" cy="7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err="1"/>
              <a:t>t</a:t>
            </a:r>
            <a:r>
              <a:rPr lang="en-US" sz="2200" dirty="0" err="1"/>
              <a:t>z</a:t>
            </a:r>
            <a:r>
              <a:rPr lang="en-US" sz="2200" dirty="0"/>
              <a:t> </a:t>
            </a:r>
            <a:r>
              <a:rPr lang="en-US" sz="3000" dirty="0"/>
              <a:t>fit to data</a:t>
            </a:r>
            <a:endParaRPr sz="3000" dirty="0"/>
          </a:p>
        </p:txBody>
      </p:sp>
      <p:sp>
        <p:nvSpPr>
          <p:cNvPr id="363" name="Google Shape;363;p30"/>
          <p:cNvSpPr txBox="1">
            <a:spLocks noGrp="1"/>
          </p:cNvSpPr>
          <p:nvPr>
            <p:ph type="sldNum" sz="quarter" idx="12"/>
          </p:nvPr>
        </p:nvSpPr>
        <p:spPr>
          <a:xfrm>
            <a:off x="8838553" y="6522625"/>
            <a:ext cx="561900" cy="365100"/>
          </a:xfrm>
          <a:prstGeom prst="rect">
            <a:avLst/>
          </a:prstGeom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7" name="Google Shape;367;p30"/>
              <p:cNvSpPr txBox="1"/>
              <p:nvPr/>
            </p:nvSpPr>
            <p:spPr>
              <a:xfrm>
                <a:off x="563400" y="6130675"/>
                <a:ext cx="8047200" cy="7273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 algn="r">
                  <a:lnSpc>
                    <a:spcPct val="115000"/>
                  </a:lnSpc>
                </a:pPr>
                <a:r>
                  <a:rPr lang="en-US" sz="1800" b="1" i="1" dirty="0"/>
                  <a:t>Prompt</a:t>
                </a:r>
                <a:r>
                  <a:rPr lang="en-US" sz="1800" b="1" i="1" dirty="0">
                    <a:solidFill>
                      <a:srgbClr val="CC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1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sSub>
                          <m:sSubPr>
                            <m:ctrlPr>
                              <a:rPr lang="en-US" sz="1800" b="1" i="1" smtClean="0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smtClean="0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𝜼</m:t>
                            </m:r>
                          </m:e>
                          <m:sub>
                            <m:r>
                              <a:rPr lang="en-US" sz="1800" b="1" i="1" smtClean="0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sub>
                      <m:sup>
                        <m:r>
                          <a:rPr lang="en-US" sz="1800" b="1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𝒑𝒓𝒐𝒎𝒑𝒕</m:t>
                        </m:r>
                      </m:sup>
                    </m:sSubSup>
                    <m:r>
                      <a:rPr lang="en-US" sz="1800" b="1" i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sz="2000" b="1" i="1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r>
                          <a:rPr lang="en-US" sz="2000" b="1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b="1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𝝍</m:t>
                        </m:r>
                      </m:sub>
                      <m:sup>
                        <m:r>
                          <a:rPr lang="en-US" sz="2000" b="1" i="1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𝒑𝒓𝒐𝒎𝒑𝒕</m:t>
                        </m:r>
                      </m:sup>
                    </m:sSubSup>
                  </m:oMath>
                </a14:m>
                <a:r>
                  <a:rPr lang="en-US" sz="1800" b="1" i="1" dirty="0"/>
                  <a:t>and from b-decays</a:t>
                </a:r>
                <a:r>
                  <a:rPr lang="en-US" sz="1800" b="1" i="1" dirty="0">
                    <a:solidFill>
                      <a:srgbClr val="CC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sSub>
                          <m:sSubPr>
                            <m:ctrlPr>
                              <a:rPr lang="en-US" b="1" i="1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𝜼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66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sub>
                      <m:sup>
                        <m:r>
                          <a:rPr lang="en-US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p>
                    </m:sSubSup>
                    <m:r>
                      <a:rPr lang="en-US" b="1" i="1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sz="2000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000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r>
                          <a:rPr lang="en-US" sz="2000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b="1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𝝍</m:t>
                        </m:r>
                      </m:sub>
                      <m:sup>
                        <m:r>
                          <a:rPr lang="en-US" sz="2000" b="1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p>
                    </m:sSubSup>
                    <m:r>
                      <a:rPr lang="en-US" sz="2000" b="1" i="1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1" i="1" dirty="0"/>
                  <a:t>extracted in </a:t>
                </a:r>
                <a:r>
                  <a:rPr lang="en-US" sz="1800" b="1" dirty="0" err="1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p</a:t>
                </a:r>
                <a:r>
                  <a:rPr lang="en-US" sz="1800" b="1" baseline="-25000" dirty="0" err="1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T</a:t>
                </a:r>
                <a:r>
                  <a:rPr lang="en-US" sz="1800" b="1" i="1" dirty="0"/>
                  <a:t> bins</a:t>
                </a:r>
                <a:r>
                  <a:rPr lang="en-US" sz="1800" b="1" i="1" dirty="0">
                    <a:solidFill>
                      <a:srgbClr val="CC0000"/>
                    </a:solidFill>
                  </a:rPr>
                  <a:t>  </a:t>
                </a:r>
                <a:endParaRPr sz="1800" b="1" i="1" dirty="0">
                  <a:solidFill>
                    <a:srgbClr val="CC0000"/>
                  </a:solidFill>
                </a:endParaRPr>
              </a:p>
            </p:txBody>
          </p:sp>
        </mc:Choice>
        <mc:Fallback xmlns="">
          <p:sp>
            <p:nvSpPr>
              <p:cNvPr id="367" name="Google Shape;367;p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00" y="6130675"/>
                <a:ext cx="8047200" cy="727325"/>
              </a:xfrm>
              <a:prstGeom prst="rect">
                <a:avLst/>
              </a:prstGeom>
              <a:blipFill>
                <a:blip r:embed="rId5"/>
                <a:stretch>
                  <a:fillRect r="-6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9" name="Google Shape;36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5400" y="5410200"/>
            <a:ext cx="2508862" cy="58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308087" y="5720325"/>
            <a:ext cx="191770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-22191984" y="-46511654"/>
            <a:ext cx="23501725" cy="4474826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0"/>
          <p:cNvSpPr txBox="1"/>
          <p:nvPr/>
        </p:nvSpPr>
        <p:spPr>
          <a:xfrm>
            <a:off x="5464986" y="2160560"/>
            <a:ext cx="10959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η</a:t>
            </a:r>
            <a:r>
              <a:rPr lang="en-US" sz="1800" b="1" baseline="-250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</a:t>
            </a:r>
            <a:r>
              <a:rPr lang="en-US" sz="18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(1S)</a:t>
            </a:r>
            <a:r>
              <a:rPr lang="en-US" sz="24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endParaRPr sz="2400" b="1" dirty="0"/>
          </a:p>
        </p:txBody>
      </p:sp>
      <p:sp>
        <p:nvSpPr>
          <p:cNvPr id="375" name="Google Shape;375;p30"/>
          <p:cNvSpPr txBox="1"/>
          <p:nvPr/>
        </p:nvSpPr>
        <p:spPr>
          <a:xfrm>
            <a:off x="1954965" y="2188261"/>
            <a:ext cx="15186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J/</a:t>
            </a:r>
            <a:r>
              <a:rPr lang="en-US" sz="1800" b="1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ψ</a:t>
            </a:r>
            <a:endParaRPr sz="1800" b="1" dirty="0"/>
          </a:p>
        </p:txBody>
      </p:sp>
      <p:sp>
        <p:nvSpPr>
          <p:cNvPr id="376" name="Google Shape;376;p30"/>
          <p:cNvSpPr txBox="1"/>
          <p:nvPr/>
        </p:nvSpPr>
        <p:spPr>
          <a:xfrm>
            <a:off x="0" y="1603743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1800" b="1" dirty="0">
                <a:latin typeface="Palatino Linotype"/>
                <a:ea typeface="Palatino Linotype"/>
                <a:cs typeface="Palatino Linotype"/>
                <a:sym typeface="Palatino Linotype"/>
              </a:rPr>
              <a:t>Simultaneous χ² fit to </a:t>
            </a:r>
            <a:r>
              <a:rPr lang="en-US" b="1" dirty="0" err="1"/>
              <a:t>t</a:t>
            </a:r>
            <a:r>
              <a:rPr lang="en-US" sz="1400" b="1" dirty="0" err="1"/>
              <a:t>z</a:t>
            </a:r>
            <a:r>
              <a:rPr lang="en-US" sz="1400" b="1" dirty="0"/>
              <a:t> </a:t>
            </a:r>
            <a:r>
              <a:rPr lang="en-US" b="1" dirty="0"/>
              <a:t>distributions of </a:t>
            </a:r>
            <a:r>
              <a:rPr lang="en-US" b="1" dirty="0">
                <a:solidFill>
                  <a:schemeClr val="dk1"/>
                </a:solidFill>
                <a:ea typeface="Palatino Linotype"/>
                <a:cs typeface="Palatino Linotype"/>
                <a:sym typeface="Palatino Linotype"/>
              </a:rPr>
              <a:t>J/</a:t>
            </a:r>
            <a:r>
              <a:rPr lang="en-US" b="1" dirty="0" err="1">
                <a:solidFill>
                  <a:schemeClr val="dk1"/>
                </a:solidFill>
                <a:ea typeface="Palatino Linotype"/>
                <a:cs typeface="Palatino Linotype"/>
                <a:sym typeface="Palatino Linotype"/>
              </a:rPr>
              <a:t>ψ</a:t>
            </a:r>
            <a:r>
              <a:rPr lang="en-US" b="1" dirty="0">
                <a:solidFill>
                  <a:schemeClr val="dk1"/>
                </a:solidFill>
                <a:ea typeface="Palatino Linotype"/>
                <a:cs typeface="Palatino Linotype"/>
                <a:sym typeface="Palatino Linotype"/>
              </a:rPr>
              <a:t> and </a:t>
            </a:r>
            <a:r>
              <a:rPr lang="en-US" b="1" dirty="0" err="1">
                <a:solidFill>
                  <a:schemeClr val="dk1"/>
                </a:solidFill>
                <a:ea typeface="Palatino Linotype"/>
                <a:cs typeface="Palatino Linotype"/>
                <a:sym typeface="Palatino Linotype"/>
              </a:rPr>
              <a:t>η</a:t>
            </a:r>
            <a:r>
              <a:rPr lang="en-US" b="1" baseline="-25000" dirty="0" err="1">
                <a:solidFill>
                  <a:schemeClr val="dk1"/>
                </a:solidFill>
                <a:ea typeface="Palatino Linotype"/>
                <a:cs typeface="Palatino Linotype"/>
                <a:sym typeface="Palatino Linotype"/>
              </a:rPr>
              <a:t>c</a:t>
            </a:r>
            <a:r>
              <a:rPr lang="en-US" b="1" dirty="0"/>
              <a:t> obtained</a:t>
            </a:r>
            <a:r>
              <a:rPr lang="en-US" b="1" dirty="0">
                <a:latin typeface="Palatino Linotype"/>
                <a:sym typeface="Palatino Linotype"/>
              </a:rPr>
              <a:t> </a:t>
            </a:r>
            <a:r>
              <a:rPr lang="en-US" sz="1800" b="1" dirty="0">
                <a:latin typeface="Palatino Linotype"/>
                <a:ea typeface="Palatino Linotype"/>
                <a:cs typeface="Palatino Linotype"/>
                <a:sym typeface="Palatino Linotype"/>
              </a:rPr>
              <a:t>from mass fit in </a:t>
            </a:r>
            <a:r>
              <a:rPr lang="en-US" b="1" dirty="0" err="1"/>
              <a:t>t</a:t>
            </a:r>
            <a:r>
              <a:rPr lang="en-US" sz="1400" b="1" dirty="0" err="1"/>
              <a:t>z</a:t>
            </a:r>
            <a:r>
              <a:rPr lang="en-US" sz="1800" b="1" dirty="0">
                <a:latin typeface="Palatino Linotype"/>
                <a:ea typeface="Palatino Linotype"/>
                <a:cs typeface="Palatino Linotype"/>
                <a:sym typeface="Palatino Linotype"/>
              </a:rPr>
              <a:t> bins </a:t>
            </a:r>
            <a:endParaRPr sz="1800" b="1"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7" name="Google Shape;275;p25">
            <a:extLst>
              <a:ext uri="{FF2B5EF4-FFF2-40B4-BE49-F238E27FC236}">
                <a16:creationId xmlns:a16="http://schemas.microsoft.com/office/drawing/2014/main" id="{812F2010-D580-EF49-9AD7-48FC37B03BA4}"/>
              </a:ext>
            </a:extLst>
          </p:cNvPr>
          <p:cNvSpPr/>
          <p:nvPr/>
        </p:nvSpPr>
        <p:spPr>
          <a:xfrm>
            <a:off x="2117400" y="611949"/>
            <a:ext cx="930600" cy="73789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76;p25">
            <a:extLst>
              <a:ext uri="{FF2B5EF4-FFF2-40B4-BE49-F238E27FC236}">
                <a16:creationId xmlns:a16="http://schemas.microsoft.com/office/drawing/2014/main" id="{172F2361-3505-1E4F-B79D-BE112672E42A}"/>
              </a:ext>
            </a:extLst>
          </p:cNvPr>
          <p:cNvSpPr/>
          <p:nvPr/>
        </p:nvSpPr>
        <p:spPr>
          <a:xfrm>
            <a:off x="3283175" y="611949"/>
            <a:ext cx="1576375" cy="73789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6600"/>
              </a:solidFill>
            </a:endParaRPr>
          </a:p>
        </p:txBody>
      </p:sp>
      <p:sp>
        <p:nvSpPr>
          <p:cNvPr id="23" name="Google Shape;285;p25">
            <a:extLst>
              <a:ext uri="{FF2B5EF4-FFF2-40B4-BE49-F238E27FC236}">
                <a16:creationId xmlns:a16="http://schemas.microsoft.com/office/drawing/2014/main" id="{C1B58EE4-1C42-A747-9DDA-7EDD4CEDD3A0}"/>
              </a:ext>
            </a:extLst>
          </p:cNvPr>
          <p:cNvSpPr/>
          <p:nvPr/>
        </p:nvSpPr>
        <p:spPr>
          <a:xfrm>
            <a:off x="808475" y="920082"/>
            <a:ext cx="357300" cy="36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339;p28">
            <a:extLst>
              <a:ext uri="{FF2B5EF4-FFF2-40B4-BE49-F238E27FC236}">
                <a16:creationId xmlns:a16="http://schemas.microsoft.com/office/drawing/2014/main" id="{215C1438-DE76-EE44-BBED-9EB02A36851B}"/>
              </a:ext>
            </a:extLst>
          </p:cNvPr>
          <p:cNvSpPr/>
          <p:nvPr/>
        </p:nvSpPr>
        <p:spPr>
          <a:xfrm>
            <a:off x="7087211" y="611949"/>
            <a:ext cx="913789" cy="75235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F44B037-B879-6846-A3D1-D435F2B1D586}"/>
                  </a:ext>
                </a:extLst>
              </p:cNvPr>
              <p:cNvSpPr txBox="1"/>
              <p:nvPr/>
            </p:nvSpPr>
            <p:spPr>
              <a:xfrm>
                <a:off x="0" y="667215"/>
                <a:ext cx="9105178" cy="6281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⨂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𝑅𝑒𝑠𝑜𝑙𝑢𝑡𝑖𝑜𝑛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𝑡𝑎𝑖𝑙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F44B037-B879-6846-A3D1-D435F2B1D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67215"/>
                <a:ext cx="9105178" cy="628185"/>
              </a:xfrm>
              <a:prstGeom prst="rect">
                <a:avLst/>
              </a:prstGeom>
              <a:blipFill>
                <a:blip r:embed="rId8"/>
                <a:stretch>
                  <a:fillRect t="-2000" b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AF04C23-B59F-B54D-9B88-614643ED5251}"/>
                  </a:ext>
                </a:extLst>
              </p:cNvPr>
              <p:cNvSpPr/>
              <p:nvPr/>
            </p:nvSpPr>
            <p:spPr>
              <a:xfrm>
                <a:off x="4006964" y="3761601"/>
                <a:ext cx="71743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fr-FR" sz="1200" dirty="0"/>
                  <a:t>  [</a:t>
                </a:r>
                <a:r>
                  <a:rPr lang="fr-FR" sz="1200" dirty="0" err="1"/>
                  <a:t>ps</a:t>
                </a:r>
                <a:r>
                  <a:rPr lang="fr-FR" sz="1200" dirty="0"/>
                  <a:t>]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AF04C23-B59F-B54D-9B88-614643ED52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6964" y="3761601"/>
                <a:ext cx="717436" cy="276999"/>
              </a:xfrm>
              <a:prstGeom prst="rect">
                <a:avLst/>
              </a:prstGeom>
              <a:blipFill>
                <a:blip r:embed="rId9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0F498B2-2171-BD4D-AB5F-AA9B19E5B20D}"/>
                  </a:ext>
                </a:extLst>
              </p:cNvPr>
              <p:cNvSpPr/>
              <p:nvPr/>
            </p:nvSpPr>
            <p:spPr>
              <a:xfrm>
                <a:off x="7482736" y="3761600"/>
                <a:ext cx="71743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fr-FR" sz="1200" dirty="0"/>
                  <a:t>  [</a:t>
                </a:r>
                <a:r>
                  <a:rPr lang="fr-FR" sz="1200" dirty="0" err="1"/>
                  <a:t>ps</a:t>
                </a:r>
                <a:r>
                  <a:rPr lang="fr-FR" sz="1200" dirty="0"/>
                  <a:t>]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0F498B2-2171-BD4D-AB5F-AA9B19E5B2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2736" y="3761600"/>
                <a:ext cx="717436" cy="276999"/>
              </a:xfrm>
              <a:prstGeom prst="rect">
                <a:avLst/>
              </a:prstGeom>
              <a:blipFill>
                <a:blip r:embed="rId10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8655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7E89C-4B2F-594F-A612-5F81EC2E8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1600200"/>
          </a:xfrm>
        </p:spPr>
        <p:txBody>
          <a:bodyPr/>
          <a:lstStyle/>
          <a:p>
            <a:r>
              <a:rPr lang="en-US" dirty="0" err="1"/>
              <a:t>Charmonium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8BD91-923A-B443-864B-2AD3991DD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640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43F7A9-31DC-8249-A5E6-C1B82366F0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6621719" cy="472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2" name="Google Shape;382;p31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1048800" y="26625"/>
                <a:ext cx="7335000" cy="530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lvl="0">
                  <a:spcBef>
                    <a:spcPts val="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6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2600" b="1" i="1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lang="fr-FR" sz="2600" b="1" dirty="0"/>
                  <a:t>-fit </a:t>
                </a:r>
                <a:r>
                  <a:rPr lang="fr-FR" sz="2600" dirty="0"/>
                  <a:t>: </a:t>
                </a:r>
                <a:r>
                  <a:rPr lang="en-US" sz="2600" dirty="0">
                    <a:solidFill>
                      <a:schemeClr val="accent1"/>
                    </a:solidFill>
                  </a:rPr>
                  <a:t>systematic uncertainties</a:t>
                </a:r>
                <a:endParaRPr sz="2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82" name="Google Shape;382;p31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48800" y="26625"/>
                <a:ext cx="7335000" cy="530400"/>
              </a:xfrm>
              <a:prstGeom prst="rect">
                <a:avLst/>
              </a:prstGeom>
              <a:blipFill>
                <a:blip r:embed="rId4"/>
                <a:stretch>
                  <a:fillRect t="-25581" b="-1162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3" name="Google Shape;383;p3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sp>
        <p:nvSpPr>
          <p:cNvPr id="384" name="Google Shape;384;p31"/>
          <p:cNvSpPr/>
          <p:nvPr/>
        </p:nvSpPr>
        <p:spPr>
          <a:xfrm>
            <a:off x="7010400" y="3962400"/>
            <a:ext cx="343997" cy="76552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1"/>
          <p:cNvSpPr/>
          <p:nvPr/>
        </p:nvSpPr>
        <p:spPr>
          <a:xfrm>
            <a:off x="7010400" y="1676400"/>
            <a:ext cx="313975" cy="199270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1"/>
          <p:cNvSpPr txBox="1"/>
          <p:nvPr/>
        </p:nvSpPr>
        <p:spPr>
          <a:xfrm>
            <a:off x="7467600" y="2383500"/>
            <a:ext cx="14751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Palatino Linotype"/>
                <a:ea typeface="Palatino Linotype"/>
                <a:cs typeface="Palatino Linotype"/>
                <a:sym typeface="Palatino Linotype"/>
              </a:rPr>
              <a:t>uncorrelated </a:t>
            </a:r>
            <a:endParaRPr sz="1600" b="1" dirty="0"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Palatino Linotype"/>
                <a:ea typeface="Palatino Linotype"/>
                <a:cs typeface="Palatino Linotype"/>
                <a:sym typeface="Palatino Linotype"/>
              </a:rPr>
              <a:t>uncertainties</a:t>
            </a:r>
            <a:endParaRPr sz="1600" b="1"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87" name="Google Shape;387;p31"/>
          <p:cNvSpPr txBox="1"/>
          <p:nvPr/>
        </p:nvSpPr>
        <p:spPr>
          <a:xfrm>
            <a:off x="7487700" y="4041600"/>
            <a:ext cx="14277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Palatino Linotype"/>
                <a:ea typeface="Palatino Linotype"/>
                <a:cs typeface="Palatino Linotype"/>
                <a:sym typeface="Palatino Linotype"/>
              </a:rPr>
              <a:t>correlated </a:t>
            </a:r>
            <a:endParaRPr sz="1600" b="1" dirty="0"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uncertainties</a:t>
            </a:r>
            <a:endParaRPr sz="1600" b="1"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90" name="Google Shape;390;p31"/>
          <p:cNvSpPr/>
          <p:nvPr/>
        </p:nvSpPr>
        <p:spPr>
          <a:xfrm>
            <a:off x="3782121" y="2208700"/>
            <a:ext cx="2668800" cy="184577"/>
          </a:xfrm>
          <a:prstGeom prst="rect">
            <a:avLst/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1"/>
          <p:cNvSpPr/>
          <p:nvPr/>
        </p:nvSpPr>
        <p:spPr>
          <a:xfrm>
            <a:off x="3782121" y="4243025"/>
            <a:ext cx="2668800" cy="484028"/>
          </a:xfrm>
          <a:prstGeom prst="rect">
            <a:avLst/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1"/>
          <p:cNvSpPr txBox="1"/>
          <p:nvPr/>
        </p:nvSpPr>
        <p:spPr>
          <a:xfrm>
            <a:off x="68725" y="390525"/>
            <a:ext cx="54357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9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Example: first bin, 6.5 &lt; </a:t>
            </a:r>
            <a:r>
              <a:rPr lang="en-US" sz="19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</a:t>
            </a:r>
            <a:r>
              <a:rPr lang="en-US" sz="1900" baseline="-250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</a:t>
            </a:r>
            <a:r>
              <a:rPr lang="en-US" sz="19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&lt; 8 GeV</a:t>
            </a:r>
            <a:r>
              <a:rPr lang="en-US" sz="19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endParaRPr sz="1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Google Shape;454;p34">
                <a:extLst>
                  <a:ext uri="{FF2B5EF4-FFF2-40B4-BE49-F238E27FC236}">
                    <a16:creationId xmlns:a16="http://schemas.microsoft.com/office/drawing/2014/main" id="{E411D02D-D841-9E41-8AAB-69B1467A7F0E}"/>
                  </a:ext>
                </a:extLst>
              </p:cNvPr>
              <p:cNvSpPr txBox="1"/>
              <p:nvPr/>
            </p:nvSpPr>
            <p:spPr>
              <a:xfrm>
                <a:off x="1168971" y="6400800"/>
                <a:ext cx="7895100" cy="53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lvl="0"/>
                <a:r>
                  <a:rPr lang="en-US" i="1" dirty="0"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U</a:t>
                </a:r>
                <a:r>
                  <a:rPr lang="en-US" sz="1800" i="1" dirty="0"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ncertainty on production due to BR(</a:t>
                </a:r>
                <a:r>
                  <a:rPr lang="en-US" sz="1800" i="1" dirty="0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J/</a:t>
                </a:r>
                <a:r>
                  <a:rPr lang="en-US" sz="1800" i="1" dirty="0" err="1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ψ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1800" i="1" dirty="0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) and BR(</a:t>
                </a:r>
                <a:r>
                  <a:rPr lang="en-US" sz="1800" i="1" dirty="0" err="1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η</a:t>
                </a:r>
                <a:r>
                  <a:rPr lang="en-US" sz="1800" i="1" baseline="-25000" dirty="0" err="1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c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1800" i="1" dirty="0">
                    <a:solidFill>
                      <a:schemeClr val="dk1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) </a:t>
                </a:r>
                <a:r>
                  <a:rPr lang="en-US" sz="1800" i="1" dirty="0"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≊ 10% </a:t>
                </a:r>
                <a:endParaRPr sz="1800" i="1" dirty="0"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</mc:Choice>
        <mc:Fallback xmlns="">
          <p:sp>
            <p:nvSpPr>
              <p:cNvPr id="14" name="Google Shape;454;p34">
                <a:extLst>
                  <a:ext uri="{FF2B5EF4-FFF2-40B4-BE49-F238E27FC236}">
                    <a16:creationId xmlns:a16="http://schemas.microsoft.com/office/drawing/2014/main" id="{E411D02D-D841-9E41-8AAB-69B1467A7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971" y="6400800"/>
                <a:ext cx="7895100" cy="530400"/>
              </a:xfrm>
              <a:prstGeom prst="rect">
                <a:avLst/>
              </a:prstGeom>
              <a:blipFill>
                <a:blip r:embed="rId5"/>
                <a:stretch>
                  <a:fillRect l="-6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Google Shape;456;p34">
            <a:extLst>
              <a:ext uri="{FF2B5EF4-FFF2-40B4-BE49-F238E27FC236}">
                <a16:creationId xmlns:a16="http://schemas.microsoft.com/office/drawing/2014/main" id="{B6EBA104-65B7-B045-B002-D73B02127572}"/>
              </a:ext>
            </a:extLst>
          </p:cNvPr>
          <p:cNvSpPr txBox="1"/>
          <p:nvPr/>
        </p:nvSpPr>
        <p:spPr>
          <a:xfrm>
            <a:off x="68725" y="5585052"/>
            <a:ext cx="84234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Palatino Linotype"/>
              <a:buChar char="●"/>
            </a:pPr>
            <a:r>
              <a:rPr lang="en-US" sz="2000" dirty="0">
                <a:latin typeface="Palatino Linotype"/>
                <a:ea typeface="Palatino Linotype"/>
                <a:cs typeface="Palatino Linotype"/>
                <a:sym typeface="Palatino Linotype"/>
              </a:rPr>
              <a:t>Total systematic uncertainties are </a:t>
            </a:r>
            <a:r>
              <a:rPr lang="en-US" sz="2000" b="1" dirty="0">
                <a:latin typeface="Palatino Linotype"/>
                <a:ea typeface="Palatino Linotype"/>
                <a:cs typeface="Palatino Linotype"/>
                <a:sym typeface="Palatino Linotype"/>
              </a:rPr>
              <a:t>smaller</a:t>
            </a:r>
            <a:r>
              <a:rPr lang="en-US" sz="2000" dirty="0">
                <a:latin typeface="Palatino Linotype"/>
                <a:ea typeface="Palatino Linotype"/>
                <a:cs typeface="Palatino Linotype"/>
                <a:sym typeface="Palatino Linotype"/>
              </a:rPr>
              <a:t> than statistical ones</a:t>
            </a:r>
            <a:endParaRPr sz="2000" dirty="0"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55600">
              <a:buSzPts val="2000"/>
              <a:buFont typeface="Palatino Linotype"/>
              <a:buChar char="●"/>
            </a:pPr>
            <a:r>
              <a:rPr lang="en-US" sz="2000" dirty="0">
                <a:latin typeface="Palatino Linotype"/>
                <a:ea typeface="Palatino Linotype"/>
                <a:cs typeface="Palatino Linotype"/>
                <a:sym typeface="Palatino Linotype"/>
              </a:rPr>
              <a:t>Uncorrelated syst. uncertainties are smoothed between </a:t>
            </a:r>
            <a:r>
              <a:rPr lang="en-US" sz="2000" dirty="0" err="1">
                <a:solidFill>
                  <a:schemeClr val="dk1"/>
                </a:solidFill>
                <a:ea typeface="Palatino Linotype"/>
                <a:cs typeface="Palatino Linotype"/>
                <a:sym typeface="Palatino Linotype"/>
              </a:rPr>
              <a:t>p</a:t>
            </a:r>
            <a:r>
              <a:rPr lang="en-US" sz="2000" baseline="-25000" dirty="0" err="1">
                <a:solidFill>
                  <a:schemeClr val="dk1"/>
                </a:solidFill>
                <a:ea typeface="Palatino Linotype"/>
                <a:cs typeface="Palatino Linotype"/>
                <a:sym typeface="Palatino Linotype"/>
              </a:rPr>
              <a:t>T</a:t>
            </a:r>
            <a:r>
              <a:rPr lang="en-US" sz="2000" baseline="-25000" dirty="0">
                <a:solidFill>
                  <a:schemeClr val="dk1"/>
                </a:solidFill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2000" dirty="0">
                <a:latin typeface="Palatino Linotype"/>
                <a:ea typeface="Palatino Linotype"/>
                <a:cs typeface="Palatino Linotype"/>
                <a:sym typeface="Palatino Linotype"/>
              </a:rPr>
              <a:t>-bins</a:t>
            </a:r>
            <a:endParaRPr sz="2000" dirty="0"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0227932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FF2A2E-A01C-FD42-999B-724534FB9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5" y="792394"/>
            <a:ext cx="8914926" cy="3322406"/>
          </a:xfrm>
          <a:prstGeom prst="rect">
            <a:avLst/>
          </a:prstGeom>
          <a:ln w="25400">
            <a:noFill/>
            <a:prstDash val="sysDash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6" name="Google Shape;466;p35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9105178" cy="6144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/>
                  <a:t> production : comparison between the two </a:t>
                </a:r>
                <a:r>
                  <a:rPr lang="en-US" sz="2400" dirty="0">
                    <a:solidFill>
                      <a:srgbClr val="20124D"/>
                    </a:solidFill>
                  </a:rPr>
                  <a:t>techniques</a:t>
                </a:r>
                <a:r>
                  <a:rPr lang="en-US" sz="2400" dirty="0"/>
                  <a:t>  </a:t>
                </a:r>
                <a:endParaRPr sz="2400" dirty="0"/>
              </a:p>
            </p:txBody>
          </p:sp>
        </mc:Choice>
        <mc:Fallback xmlns="">
          <p:sp>
            <p:nvSpPr>
              <p:cNvPr id="466" name="Google Shape;466;p3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9105178" cy="614400"/>
              </a:xfrm>
              <a:prstGeom prst="rect">
                <a:avLst/>
              </a:prstGeom>
              <a:blipFill>
                <a:blip r:embed="rId4"/>
                <a:stretch>
                  <a:fillRect t="-6250"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7" name="Google Shape;467;p35"/>
              <p:cNvSpPr txBox="1">
                <a:spLocks noGrp="1"/>
              </p:cNvSpPr>
              <p:nvPr>
                <p:ph idx="1"/>
              </p:nvPr>
            </p:nvSpPr>
            <p:spPr>
              <a:xfrm>
                <a:off x="76675" y="4065775"/>
                <a:ext cx="4412100" cy="20376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457200" lvl="0" indent="-349250" algn="l" rtl="0">
                  <a:spcBef>
                    <a:spcPts val="48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Palatino Linotype"/>
                  <a:buChar char="●"/>
                </a:pPr>
                <a:r>
                  <a:rPr lang="en-US" sz="19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Methods are </a:t>
                </a:r>
                <a:r>
                  <a:rPr lang="en-US" sz="1900" b="1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consistent</a:t>
                </a:r>
              </a:p>
              <a:p>
                <a:pPr marL="457200" lvl="0" indent="-3492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Palatino Linotype"/>
                  <a:buChar char="●"/>
                </a:pPr>
                <a:r>
                  <a:rPr lang="en-US" sz="1900" b="1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Similar precision </a:t>
                </a:r>
                <a:r>
                  <a:rPr lang="en-US" sz="19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for both methods </a:t>
                </a:r>
              </a:p>
              <a:p>
                <a:pPr marL="457200" lvl="0" indent="-3492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Palatino Linotype"/>
                  <a:buChar char="●"/>
                </a:pPr>
                <a:r>
                  <a:rPr lang="en-US" sz="19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Small gain in statistical precision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9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</m:ctrlPr>
                      </m:sSubPr>
                      <m:e>
                        <m:r>
                          <a:rPr lang="ar-AE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𝑡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ar-AE" sz="19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-</a:t>
                </a:r>
                <a:r>
                  <a:rPr lang="en-US" sz="19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fit method</a:t>
                </a:r>
                <a:endParaRPr sz="19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</mc:Choice>
        <mc:Fallback xmlns="">
          <p:sp>
            <p:nvSpPr>
              <p:cNvPr id="467" name="Google Shape;467;p35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6675" y="4065775"/>
                <a:ext cx="4412100" cy="2037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8" name="Google Shape;468;p3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sp>
        <p:nvSpPr>
          <p:cNvPr id="472" name="Google Shape;472;p35"/>
          <p:cNvSpPr txBox="1">
            <a:spLocks noGrp="1"/>
          </p:cNvSpPr>
          <p:nvPr>
            <p:ph type="body" idx="4294967295"/>
          </p:nvPr>
        </p:nvSpPr>
        <p:spPr>
          <a:xfrm>
            <a:off x="4962525" y="4065588"/>
            <a:ext cx="4181475" cy="2038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alatino Linotype"/>
              <a:buChar char="●"/>
            </a:pPr>
            <a:r>
              <a:rPr lang="en-US" sz="19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Methods are </a:t>
            </a:r>
            <a:r>
              <a:rPr lang="en-US" sz="19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consistent</a:t>
            </a:r>
            <a:endParaRPr sz="1900" b="1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-3492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alatino Linotype"/>
              <a:buChar char="●"/>
            </a:pPr>
            <a:r>
              <a:rPr lang="en-US" sz="19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Separation method is </a:t>
            </a:r>
            <a:r>
              <a:rPr lang="en-US" sz="1900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more precise</a:t>
            </a:r>
            <a:endParaRPr sz="1900" b="1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70" name="Google Shape;470;p35"/>
          <p:cNvSpPr txBox="1"/>
          <p:nvPr/>
        </p:nvSpPr>
        <p:spPr>
          <a:xfrm>
            <a:off x="1895575" y="662100"/>
            <a:ext cx="17376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latin typeface="Palatino Linotype"/>
                <a:ea typeface="Palatino Linotype"/>
                <a:cs typeface="Palatino Linotype"/>
                <a:sym typeface="Palatino Linotype"/>
              </a:rPr>
              <a:t>prompt</a:t>
            </a:r>
            <a:endParaRPr sz="2200" b="1"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71" name="Google Shape;471;p35"/>
          <p:cNvSpPr txBox="1"/>
          <p:nvPr/>
        </p:nvSpPr>
        <p:spPr>
          <a:xfrm>
            <a:off x="6542425" y="662100"/>
            <a:ext cx="17376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latin typeface="Palatino Linotype"/>
                <a:ea typeface="Palatino Linotype"/>
                <a:cs typeface="Palatino Linotype"/>
                <a:sym typeface="Palatino Linotype"/>
              </a:rPr>
              <a:t>from-b</a:t>
            </a:r>
            <a:endParaRPr sz="2200" b="1"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73" name="Google Shape;473;p35"/>
          <p:cNvSpPr txBox="1"/>
          <p:nvPr/>
        </p:nvSpPr>
        <p:spPr>
          <a:xfrm>
            <a:off x="2396836" y="2789050"/>
            <a:ext cx="1541064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/>
              <a:t>tz</a:t>
            </a:r>
            <a:r>
              <a:rPr lang="en-US" sz="1800" b="1" dirty="0"/>
              <a:t>-fit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separation</a:t>
            </a:r>
            <a:endParaRPr sz="1800" b="1" dirty="0">
              <a:solidFill>
                <a:srgbClr val="FF0000"/>
              </a:solidFill>
            </a:endParaRPr>
          </a:p>
        </p:txBody>
      </p:sp>
      <p:sp>
        <p:nvSpPr>
          <p:cNvPr id="474" name="Google Shape;474;p35"/>
          <p:cNvSpPr txBox="1"/>
          <p:nvPr/>
        </p:nvSpPr>
        <p:spPr>
          <a:xfrm>
            <a:off x="7287491" y="2789050"/>
            <a:ext cx="1462559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/>
              <a:t>tz</a:t>
            </a:r>
            <a:r>
              <a:rPr lang="en-US" sz="1800" b="1" dirty="0"/>
              <a:t>-fit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0000"/>
                </a:solidFill>
              </a:rPr>
              <a:t>separation</a:t>
            </a:r>
            <a:endParaRPr sz="1800" b="1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ACCCE81-BD43-574C-A5C0-1E62621B0EE5}"/>
              </a:ext>
            </a:extLst>
          </p:cNvPr>
          <p:cNvCxnSpPr>
            <a:cxnSpLocks/>
          </p:cNvCxnSpPr>
          <p:nvPr/>
        </p:nvCxnSpPr>
        <p:spPr>
          <a:xfrm>
            <a:off x="4648200" y="662100"/>
            <a:ext cx="1" cy="6195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08DDB9D-ACF1-5B4E-A37C-CFA880DC95BD}"/>
              </a:ext>
            </a:extLst>
          </p:cNvPr>
          <p:cNvSpPr/>
          <p:nvPr/>
        </p:nvSpPr>
        <p:spPr>
          <a:xfrm>
            <a:off x="3289924" y="1350310"/>
            <a:ext cx="786512" cy="65408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F801E2-9940-8C42-BEAC-01E753CFA46B}"/>
              </a:ext>
            </a:extLst>
          </p:cNvPr>
          <p:cNvSpPr/>
          <p:nvPr/>
        </p:nvSpPr>
        <p:spPr>
          <a:xfrm>
            <a:off x="2487426" y="2286000"/>
            <a:ext cx="786512" cy="34604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208FC8-E8A4-CB43-9859-D922692F17E9}"/>
              </a:ext>
            </a:extLst>
          </p:cNvPr>
          <p:cNvSpPr/>
          <p:nvPr/>
        </p:nvSpPr>
        <p:spPr>
          <a:xfrm>
            <a:off x="1676371" y="2429814"/>
            <a:ext cx="806761" cy="28504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D25066-00B2-1D46-B6FB-232D563C7892}"/>
              </a:ext>
            </a:extLst>
          </p:cNvPr>
          <p:cNvSpPr/>
          <p:nvPr/>
        </p:nvSpPr>
        <p:spPr>
          <a:xfrm>
            <a:off x="1057690" y="2504009"/>
            <a:ext cx="614387" cy="342957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E449D0-8A29-B24F-9421-4C4593B49445}"/>
              </a:ext>
            </a:extLst>
          </p:cNvPr>
          <p:cNvSpPr/>
          <p:nvPr/>
        </p:nvSpPr>
        <p:spPr>
          <a:xfrm>
            <a:off x="5610184" y="1958540"/>
            <a:ext cx="614387" cy="40366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C03821-E18C-844B-893C-CBED6D270C24}"/>
              </a:ext>
            </a:extLst>
          </p:cNvPr>
          <p:cNvSpPr/>
          <p:nvPr/>
        </p:nvSpPr>
        <p:spPr>
          <a:xfrm>
            <a:off x="6241504" y="1340475"/>
            <a:ext cx="794654" cy="39218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D5A8E3-F454-614B-84BE-45F5CF334244}"/>
              </a:ext>
            </a:extLst>
          </p:cNvPr>
          <p:cNvSpPr/>
          <p:nvPr/>
        </p:nvSpPr>
        <p:spPr>
          <a:xfrm>
            <a:off x="7052559" y="1836428"/>
            <a:ext cx="794654" cy="39218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A040830-47E7-EA4A-81FB-A27BA7D1B915}"/>
              </a:ext>
            </a:extLst>
          </p:cNvPr>
          <p:cNvSpPr/>
          <p:nvPr/>
        </p:nvSpPr>
        <p:spPr>
          <a:xfrm>
            <a:off x="7847213" y="1494827"/>
            <a:ext cx="794654" cy="550766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1130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05177" cy="5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η</a:t>
            </a:r>
            <a:r>
              <a:rPr lang="en-US" sz="2400" b="1" baseline="-25000" dirty="0" err="1"/>
              <a:t>c</a:t>
            </a:r>
            <a:r>
              <a:rPr lang="en-US" sz="2400" dirty="0"/>
              <a:t>(1S) </a:t>
            </a:r>
            <a:r>
              <a:rPr lang="en-US" sz="2400" b="1" u="sng" dirty="0"/>
              <a:t>prompt</a:t>
            </a:r>
            <a:r>
              <a:rPr lang="en-US" sz="2400" dirty="0"/>
              <a:t> production</a:t>
            </a:r>
            <a:endParaRPr sz="2400" dirty="0"/>
          </a:p>
        </p:txBody>
      </p:sp>
      <p:sp>
        <p:nvSpPr>
          <p:cNvPr id="481" name="Google Shape;481;p3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483" name="Google Shape;483;p36"/>
          <p:cNvSpPr txBox="1"/>
          <p:nvPr/>
        </p:nvSpPr>
        <p:spPr>
          <a:xfrm>
            <a:off x="-320297" y="3247500"/>
            <a:ext cx="5349497" cy="1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Using measured J/</a:t>
            </a:r>
            <a:r>
              <a:rPr lang="en-US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ψ</a:t>
            </a:r>
            <a:r>
              <a:rPr lang="en-US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production</a:t>
            </a:r>
            <a:r>
              <a:rPr lang="en-US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br>
              <a:rPr lang="en-US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[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JHEP 1705 063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]</a:t>
            </a:r>
            <a:r>
              <a:rPr lang="en-US" b="1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: </a:t>
            </a:r>
            <a:endParaRPr lang="ru-RU" b="1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 err="1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σ</a:t>
            </a:r>
            <a:r>
              <a:rPr lang="en-US" b="1" i="1" baseline="-25000" dirty="0" err="1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ηc</a:t>
            </a:r>
            <a:r>
              <a:rPr lang="en-US" b="1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= 1.26 ± 0.11</a:t>
            </a:r>
            <a:r>
              <a:rPr lang="en-US" b="1" baseline="-25000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stat</a:t>
            </a:r>
            <a:r>
              <a:rPr lang="en-US" b="1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± 0.08</a:t>
            </a:r>
            <a:r>
              <a:rPr lang="en-US" b="1" baseline="-25000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syst</a:t>
            </a:r>
            <a:r>
              <a:rPr lang="en-US" b="1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± 0.14</a:t>
            </a:r>
            <a:r>
              <a:rPr lang="en-US" b="1" baseline="-25000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BR</a:t>
            </a:r>
            <a:r>
              <a:rPr lang="en-US" b="1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</a:t>
            </a:r>
            <a:r>
              <a:rPr lang="en-US" b="1" dirty="0" err="1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μb</a:t>
            </a:r>
            <a:endParaRPr b="1" dirty="0">
              <a:solidFill>
                <a:srgbClr val="0000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E60B1-E3C1-524D-B4B9-A3FC47D63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2719571"/>
            <a:ext cx="4072192" cy="3147829"/>
          </a:xfrm>
          <a:prstGeom prst="rect">
            <a:avLst/>
          </a:prstGeom>
        </p:spPr>
      </p:pic>
      <p:sp>
        <p:nvSpPr>
          <p:cNvPr id="17" name="Google Shape;487;p36">
            <a:extLst>
              <a:ext uri="{FF2B5EF4-FFF2-40B4-BE49-F238E27FC236}">
                <a16:creationId xmlns:a16="http://schemas.microsoft.com/office/drawing/2014/main" id="{E26939B2-4DEA-5C42-89F9-5A045E5D438A}"/>
              </a:ext>
            </a:extLst>
          </p:cNvPr>
          <p:cNvSpPr/>
          <p:nvPr/>
        </p:nvSpPr>
        <p:spPr>
          <a:xfrm>
            <a:off x="7848600" y="3048000"/>
            <a:ext cx="381000" cy="8148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6EA9DF6-9F05-F14B-BDEA-68C9854722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878929"/>
              </p:ext>
            </p:extLst>
          </p:nvPr>
        </p:nvGraphicFramePr>
        <p:xfrm>
          <a:off x="914400" y="632601"/>
          <a:ext cx="4881675" cy="195819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01649">
                  <a:extLst>
                    <a:ext uri="{9D8B030D-6E8A-4147-A177-3AD203B41FA5}">
                      <a16:colId xmlns:a16="http://schemas.microsoft.com/office/drawing/2014/main" val="192943049"/>
                    </a:ext>
                  </a:extLst>
                </a:gridCol>
                <a:gridCol w="3580026">
                  <a:extLst>
                    <a:ext uri="{9D8B030D-6E8A-4147-A177-3AD203B41FA5}">
                      <a16:colId xmlns:a16="http://schemas.microsoft.com/office/drawing/2014/main" val="76696255"/>
                    </a:ext>
                  </a:extLst>
                </a:gridCol>
              </a:tblGrid>
              <a:tr h="50463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25" marR="91425" marT="91425" marB="91425"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i="1" dirty="0" err="1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σ</a:t>
                      </a:r>
                      <a:r>
                        <a:rPr lang="el-GR" sz="1800" i="1" baseline="-25000" dirty="0" err="1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η</a:t>
                      </a:r>
                      <a:r>
                        <a:rPr lang="en-US" sz="1800" i="1" baseline="-25000" dirty="0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c</a:t>
                      </a:r>
                      <a:r>
                        <a:rPr lang="en-US" sz="1800" dirty="0"/>
                        <a:t>/</a:t>
                      </a:r>
                      <a:r>
                        <a:rPr lang="el-GR" sz="1800" i="1" dirty="0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σ</a:t>
                      </a:r>
                      <a:r>
                        <a:rPr lang="en-US" sz="1800" i="1" baseline="-25000" dirty="0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J/</a:t>
                      </a:r>
                      <a:r>
                        <a:rPr lang="el-GR" sz="1800" i="1" baseline="-25000" dirty="0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ψ</a:t>
                      </a:r>
                      <a:endParaRPr lang="el-GR" sz="1800" dirty="0"/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8699248"/>
                  </a:ext>
                </a:extLst>
              </a:tr>
              <a:tr h="4845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√s=7 </a:t>
                      </a:r>
                      <a:r>
                        <a:rPr lang="en-US" sz="1800" dirty="0" err="1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TeV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 </a:t>
                      </a:r>
                      <a:endParaRPr lang="en-US" sz="1800" dirty="0"/>
                    </a:p>
                  </a:txBody>
                  <a:tcPr marL="91425" marR="91425" marT="91425" marB="91425"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1.74 ±0.29</a:t>
                      </a:r>
                      <a:r>
                        <a:rPr lang="en-US" sz="1800" baseline="-25000" dirty="0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stat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 ±0.28</a:t>
                      </a:r>
                      <a:r>
                        <a:rPr lang="en-US" sz="1800" baseline="-25000" dirty="0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syst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 ± 0.18</a:t>
                      </a:r>
                      <a:r>
                        <a:rPr lang="en-US" sz="1800" baseline="-25000" dirty="0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BR</a:t>
                      </a:r>
                      <a:endParaRPr lang="en-US" sz="1800" dirty="0"/>
                    </a:p>
                  </a:txBody>
                  <a:tcPr marL="91425" marR="91425" marT="91425" marB="914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806010"/>
                  </a:ext>
                </a:extLst>
              </a:tr>
              <a:tr h="4845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√s=8 </a:t>
                      </a:r>
                      <a:r>
                        <a:rPr lang="en-US" sz="1800" dirty="0" err="1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TeV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 </a:t>
                      </a:r>
                      <a:endParaRPr lang="en-US" sz="1800" dirty="0"/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1.60 ±0.29</a:t>
                      </a:r>
                      <a:r>
                        <a:rPr lang="en-US" sz="1800" baseline="-25000" dirty="0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stat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 ±0.25</a:t>
                      </a:r>
                      <a:r>
                        <a:rPr lang="en-US" sz="1800" baseline="-25000" dirty="0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syst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 ± 0.17</a:t>
                      </a:r>
                      <a:r>
                        <a:rPr lang="en-US" sz="1800" baseline="-25000" dirty="0">
                          <a:solidFill>
                            <a:schemeClr val="dk1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BR</a:t>
                      </a:r>
                      <a:endParaRPr lang="en-US" sz="18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4903611"/>
                  </a:ext>
                </a:extLst>
              </a:tr>
              <a:tr h="4845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√s=13 </a:t>
                      </a:r>
                      <a:r>
                        <a:rPr lang="en-US" sz="1800" b="1" dirty="0" err="1">
                          <a:solidFill>
                            <a:srgbClr val="0000FF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TeV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+mn-lt"/>
                          <a:ea typeface="Palatino Linotype"/>
                          <a:cs typeface="Palatino Linotype"/>
                          <a:sym typeface="Palatino Linotype"/>
                        </a:rPr>
                        <a:t> </a:t>
                      </a: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1.69 ±0.15</a:t>
                      </a:r>
                      <a:r>
                        <a:rPr lang="en-US" sz="1800" b="1" baseline="-25000" dirty="0">
                          <a:solidFill>
                            <a:srgbClr val="0000FF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stat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 ±0.10</a:t>
                      </a:r>
                      <a:r>
                        <a:rPr lang="en-US" sz="1800" b="1" baseline="-25000" dirty="0">
                          <a:solidFill>
                            <a:srgbClr val="0000FF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syst</a:t>
                      </a:r>
                      <a:r>
                        <a:rPr lang="en-US" sz="1800" b="1" dirty="0">
                          <a:solidFill>
                            <a:srgbClr val="0000FF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 ± 0.18</a:t>
                      </a:r>
                      <a:r>
                        <a:rPr lang="en-US" sz="1800" b="1" baseline="-25000" dirty="0">
                          <a:solidFill>
                            <a:srgbClr val="0000FF"/>
                          </a:solidFill>
                          <a:latin typeface="Palatino Linotype"/>
                          <a:ea typeface="Palatino Linotype"/>
                          <a:cs typeface="Palatino Linotype"/>
                          <a:sym typeface="Palatino Linotype"/>
                        </a:rPr>
                        <a:t>BR</a:t>
                      </a:r>
                      <a:endParaRPr sz="1800" b="1" i="1" dirty="0">
                        <a:solidFill>
                          <a:srgbClr val="0000FF"/>
                        </a:solidFill>
                        <a:latin typeface="Palatino Linotype"/>
                        <a:ea typeface="Palatino Linotype"/>
                        <a:cs typeface="Palatino Linotype"/>
                        <a:sym typeface="Palatino Linotyp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807448"/>
                  </a:ext>
                </a:extLst>
              </a:tr>
            </a:tbl>
          </a:graphicData>
        </a:graphic>
      </p:graphicFrame>
      <p:sp>
        <p:nvSpPr>
          <p:cNvPr id="19" name="Google Shape;484;p36">
            <a:extLst>
              <a:ext uri="{FF2B5EF4-FFF2-40B4-BE49-F238E27FC236}">
                <a16:creationId xmlns:a16="http://schemas.microsoft.com/office/drawing/2014/main" id="{F63DEE42-F117-7446-82B0-6E12A614FEC8}"/>
              </a:ext>
            </a:extLst>
          </p:cNvPr>
          <p:cNvSpPr txBox="1"/>
          <p:nvPr/>
        </p:nvSpPr>
        <p:spPr>
          <a:xfrm>
            <a:off x="381000" y="5791200"/>
            <a:ext cx="7239000" cy="55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    First </a:t>
            </a:r>
            <a:r>
              <a:rPr lang="en-US" b="1" dirty="0" err="1">
                <a:solidFill>
                  <a:srgbClr val="0000FF"/>
                </a:solidFill>
              </a:rPr>
              <a:t>η</a:t>
            </a:r>
            <a:r>
              <a:rPr lang="en-US" b="1" baseline="-25000" dirty="0" err="1">
                <a:solidFill>
                  <a:srgbClr val="0000FF"/>
                </a:solidFill>
              </a:rPr>
              <a:t>c</a:t>
            </a:r>
            <a:r>
              <a:rPr lang="en-US" b="1" dirty="0">
                <a:solidFill>
                  <a:srgbClr val="0000FF"/>
                </a:solidFill>
              </a:rPr>
              <a:t>(1S) prompt production measurement at 13 </a:t>
            </a:r>
            <a:r>
              <a:rPr lang="en-US" b="1" dirty="0" err="1">
                <a:solidFill>
                  <a:srgbClr val="0000FF"/>
                </a:solidFill>
              </a:rPr>
              <a:t>TeV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More precise</a:t>
            </a:r>
            <a:r>
              <a:rPr lang="en-US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than Run I measurement</a:t>
            </a:r>
          </a:p>
          <a:p>
            <a:pPr marL="28575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Consistent with CS model prediction</a:t>
            </a:r>
            <a:endParaRPr dirty="0">
              <a:solidFill>
                <a:srgbClr val="0000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8819BB-4107-5B46-9264-CE1A5DFDB58B}"/>
              </a:ext>
            </a:extLst>
          </p:cNvPr>
          <p:cNvSpPr/>
          <p:nvPr/>
        </p:nvSpPr>
        <p:spPr>
          <a:xfrm>
            <a:off x="914400" y="2080590"/>
            <a:ext cx="4881675" cy="490332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7D5D0-CF68-C54F-B6A7-23FCD38E24A5}"/>
              </a:ext>
            </a:extLst>
          </p:cNvPr>
          <p:cNvSpPr/>
          <p:nvPr/>
        </p:nvSpPr>
        <p:spPr>
          <a:xfrm>
            <a:off x="228600" y="4114800"/>
            <a:ext cx="4267202" cy="366450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F14ABA-6F05-6743-82A4-884C5BB9B7AE}"/>
                  </a:ext>
                </a:extLst>
              </p:cNvPr>
              <p:cNvSpPr txBox="1"/>
              <p:nvPr/>
            </p:nvSpPr>
            <p:spPr>
              <a:xfrm>
                <a:off x="15689" y="4606064"/>
                <a:ext cx="4632511" cy="1455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Color Single model </a:t>
                </a:r>
                <a:r>
                  <a:rPr lang="fr-FR" dirty="0" err="1"/>
                  <a:t>prediction</a:t>
                </a:r>
                <a:r>
                  <a:rPr lang="fr-FR" dirty="0"/>
                  <a:t>:</a:t>
                </a:r>
                <a:br>
                  <a:rPr lang="fr-FR" sz="1600" dirty="0"/>
                </a:br>
                <a:r>
                  <a:rPr lang="fr-FR" sz="1600" b="1" dirty="0"/>
                  <a:t>Feng, </a:t>
                </a:r>
                <a:r>
                  <a:rPr lang="fr-FR" sz="1600" b="1" dirty="0" err="1"/>
                  <a:t>Shao</a:t>
                </a:r>
                <a:r>
                  <a:rPr lang="fr-FR" sz="1600" b="1" dirty="0"/>
                  <a:t>, </a:t>
                </a:r>
                <a:r>
                  <a:rPr lang="fr-FR" sz="1600" b="1" dirty="0" err="1"/>
                  <a:t>Lansberg</a:t>
                </a:r>
                <a:r>
                  <a:rPr lang="fr-FR" sz="1600" b="1" dirty="0"/>
                  <a:t>, Zhang, </a:t>
                </a:r>
                <a:r>
                  <a:rPr lang="fr-FR" sz="1600" b="1" dirty="0" err="1"/>
                  <a:t>Usachov</a:t>
                </a:r>
                <a:r>
                  <a:rPr lang="fr-FR" sz="1600" b="1" dirty="0"/>
                  <a:t>, He </a:t>
                </a:r>
              </a:p>
              <a:p>
                <a:r>
                  <a:rPr lang="fr-FR" sz="1600" b="1" dirty="0"/>
                  <a:t>NP B945 (2019) 114662  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</m:ctrlPr>
                      </m:sSubSupPr>
                      <m:e>
                        <m:r>
                          <m:rPr>
                            <m:nor/>
                          </m:rPr>
                          <a:rPr lang="en-US" b="1" dirty="0">
                            <a:solidFill>
                              <a:srgbClr val="006600"/>
                            </a:solidFill>
                            <a:ea typeface="Palatino Linotype"/>
                            <a:cs typeface="Palatino Linotype"/>
                            <a:sym typeface="Palatino Linotype"/>
                          </a:rPr>
                          <m:t>1.56</m:t>
                        </m:r>
                      </m:e>
                      <m:sub>
                        <m:r>
                          <a:rPr lang="en-US" b="1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−</m:t>
                        </m:r>
                        <m:r>
                          <a:rPr lang="en-US" b="1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𝟎</m:t>
                        </m:r>
                        <m:r>
                          <a:rPr lang="en-US" b="1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.</m:t>
                        </m:r>
                        <m:r>
                          <a:rPr lang="en-US" b="1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𝟒𝟗</m:t>
                        </m:r>
                        <m:r>
                          <a:rPr lang="en-US" b="1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  −</m:t>
                        </m:r>
                        <m:r>
                          <a:rPr lang="en-US" b="1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𝟎</m:t>
                        </m:r>
                        <m:r>
                          <a:rPr lang="en-US" b="1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.</m:t>
                        </m:r>
                        <m:r>
                          <a:rPr lang="en-US" b="1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𝟏𝟕</m:t>
                        </m:r>
                      </m:sub>
                      <m:sup>
                        <m:r>
                          <a:rPr lang="en-US" b="1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+</m:t>
                        </m:r>
                        <m:r>
                          <a:rPr lang="en-US" b="1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𝟎</m:t>
                        </m:r>
                        <m:r>
                          <a:rPr lang="en-US" b="1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.</m:t>
                        </m:r>
                        <m:r>
                          <a:rPr lang="en-US" b="1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𝟖𝟑</m:t>
                        </m:r>
                        <m:r>
                          <a:rPr lang="en-US" b="1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  +</m:t>
                        </m:r>
                        <m:r>
                          <a:rPr lang="en-US" b="1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𝟎</m:t>
                        </m:r>
                        <m:r>
                          <a:rPr lang="en-US" b="1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.</m:t>
                        </m:r>
                        <m:r>
                          <a:rPr lang="en-US" b="1" i="1" dirty="0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𝟑𝟖</m:t>
                        </m:r>
                      </m:sup>
                    </m:sSubSup>
                  </m:oMath>
                </a14:m>
                <a:r>
                  <a:rPr lang="fr-FR" b="1" dirty="0">
                    <a:solidFill>
                      <a:srgbClr val="006600"/>
                    </a:solidFill>
                  </a:rPr>
                  <a:t> </a:t>
                </a:r>
                <a:r>
                  <a:rPr lang="en-US" b="1" dirty="0">
                    <a:solidFill>
                      <a:srgbClr val="006600"/>
                    </a:solidFill>
                    <a:ea typeface="Palatino Linotype"/>
                    <a:cs typeface="Palatino Linotype"/>
                    <a:sym typeface="Palatino Linotype"/>
                  </a:rPr>
                  <a:t>μb</a:t>
                </a:r>
                <a:endParaRPr lang="fr-FR" b="1" dirty="0">
                  <a:solidFill>
                    <a:srgbClr val="006600"/>
                  </a:solidFill>
                </a:endParaRP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8F14ABA-6F05-6743-82A4-884C5BB9B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9" y="4606064"/>
                <a:ext cx="4632511" cy="1455527"/>
              </a:xfrm>
              <a:prstGeom prst="rect">
                <a:avLst/>
              </a:prstGeom>
              <a:blipFill>
                <a:blip r:embed="rId4"/>
                <a:stretch>
                  <a:fillRect l="-546" t="-17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3215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623EA2-2D51-1F4F-8635-56895F2BD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352490"/>
            <a:ext cx="4325019" cy="3468841"/>
          </a:xfrm>
          <a:prstGeom prst="rect">
            <a:avLst/>
          </a:prstGeom>
          <a:ln w="2540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B2CA7-F958-DC44-B931-169F43B12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450382"/>
            <a:ext cx="4602344" cy="3376310"/>
          </a:xfrm>
          <a:prstGeom prst="rect">
            <a:avLst/>
          </a:prstGeom>
          <a:ln w="25400">
            <a:noFill/>
          </a:ln>
        </p:spPr>
      </p:pic>
      <p:sp>
        <p:nvSpPr>
          <p:cNvPr id="480" name="Google Shape;480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05177" cy="5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η</a:t>
            </a:r>
            <a:r>
              <a:rPr lang="en-US" sz="2400" b="1" baseline="-25000" dirty="0" err="1"/>
              <a:t>c</a:t>
            </a:r>
            <a:r>
              <a:rPr lang="en-US" sz="2400" dirty="0"/>
              <a:t>(1S) </a:t>
            </a:r>
            <a:r>
              <a:rPr lang="en-US" sz="2400" b="1" u="sng" dirty="0"/>
              <a:t>prompt</a:t>
            </a:r>
            <a:r>
              <a:rPr lang="en-US" sz="2400" dirty="0"/>
              <a:t> production</a:t>
            </a:r>
            <a:endParaRPr sz="2400" dirty="0"/>
          </a:p>
        </p:txBody>
      </p:sp>
      <p:sp>
        <p:nvSpPr>
          <p:cNvPr id="481" name="Google Shape;481;p3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sp>
        <p:nvSpPr>
          <p:cNvPr id="485" name="Google Shape;485;p36"/>
          <p:cNvSpPr txBox="1"/>
          <p:nvPr/>
        </p:nvSpPr>
        <p:spPr>
          <a:xfrm>
            <a:off x="541954" y="906806"/>
            <a:ext cx="73350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0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</a:t>
            </a:r>
            <a:r>
              <a:rPr lang="en-US" sz="2000" baseline="-250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</a:t>
            </a:r>
            <a:r>
              <a:rPr lang="en-US" sz="2000" baseline="-250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sz="2000" dirty="0">
                <a:latin typeface="Palatino Linotype"/>
                <a:ea typeface="Palatino Linotype"/>
                <a:cs typeface="Palatino Linotype"/>
                <a:sym typeface="Palatino Linotype"/>
              </a:rPr>
              <a:t>-differential</a:t>
            </a:r>
            <a:r>
              <a:rPr lang="en-US" sz="2000" b="1" dirty="0">
                <a:latin typeface="Palatino Linotype"/>
                <a:ea typeface="Palatino Linotype"/>
                <a:cs typeface="Palatino Linotype"/>
                <a:sym typeface="Palatino Linotype"/>
              </a:rPr>
              <a:t> prompt production</a:t>
            </a:r>
            <a:endParaRPr sz="2000" b="1"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90" name="Google Shape;490;p36"/>
          <p:cNvSpPr txBox="1"/>
          <p:nvPr/>
        </p:nvSpPr>
        <p:spPr>
          <a:xfrm>
            <a:off x="6858000" y="3714690"/>
            <a:ext cx="236551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JHEP 1705 (2017) 063</a:t>
            </a:r>
            <a:endParaRPr sz="1600" b="1" dirty="0">
              <a:solidFill>
                <a:srgbClr val="0000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491" name="Google Shape;491;p36"/>
          <p:cNvSpPr txBox="1"/>
          <p:nvPr/>
        </p:nvSpPr>
        <p:spPr>
          <a:xfrm>
            <a:off x="2298128" y="3638490"/>
            <a:ext cx="1904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Palatino Linotype"/>
                <a:ea typeface="Palatino Linotype"/>
                <a:cs typeface="Palatino Linotype"/>
                <a:sym typeface="Palatino Linotype"/>
              </a:rPr>
              <a:t>slope: 0.22 ± 0.11</a:t>
            </a:r>
            <a:endParaRPr sz="1800" b="1"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89AF28-DFEB-6A43-8A89-24B5F9F8D54A}"/>
              </a:ext>
            </a:extLst>
          </p:cNvPr>
          <p:cNvSpPr txBox="1"/>
          <p:nvPr/>
        </p:nvSpPr>
        <p:spPr>
          <a:xfrm>
            <a:off x="304800" y="4933890"/>
            <a:ext cx="4905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Indication of possible CO contribution ?</a:t>
            </a:r>
          </a:p>
        </p:txBody>
      </p:sp>
    </p:spTree>
    <p:extLst>
      <p:ext uri="{BB962C8B-B14F-4D97-AF65-F5344CB8AC3E}">
        <p14:creationId xmlns:p14="http://schemas.microsoft.com/office/powerpoint/2010/main" val="235024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98;p37">
            <a:extLst>
              <a:ext uri="{FF2B5EF4-FFF2-40B4-BE49-F238E27FC236}">
                <a16:creationId xmlns:a16="http://schemas.microsoft.com/office/drawing/2014/main" id="{38C17249-6345-814F-A8D0-879BCC5CE2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8350" y="59250"/>
            <a:ext cx="7647900" cy="50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η</a:t>
            </a:r>
            <a:r>
              <a:rPr lang="en-US" sz="2400" b="1" baseline="-25000" dirty="0" err="1"/>
              <a:t>c</a:t>
            </a:r>
            <a:r>
              <a:rPr lang="en-US" sz="2400" dirty="0"/>
              <a:t>(1S) production </a:t>
            </a:r>
            <a:r>
              <a:rPr lang="en-US" sz="2400" b="1" u="sng" dirty="0"/>
              <a:t>in inclusive </a:t>
            </a:r>
            <a:r>
              <a:rPr lang="en-US" sz="2400" b="1" i="1" u="sng" dirty="0"/>
              <a:t>b</a:t>
            </a:r>
            <a:r>
              <a:rPr lang="en-US" sz="2400" b="1" u="sng" dirty="0"/>
              <a:t>-decays</a:t>
            </a:r>
            <a:endParaRPr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1AA33-0BF0-C04C-97B5-E3ADF034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34</a:t>
            </a:fld>
            <a:endParaRPr lang="ru-RU"/>
          </a:p>
        </p:txBody>
      </p:sp>
      <p:sp>
        <p:nvSpPr>
          <p:cNvPr id="7" name="Google Shape;501;p37">
            <a:extLst>
              <a:ext uri="{FF2B5EF4-FFF2-40B4-BE49-F238E27FC236}">
                <a16:creationId xmlns:a16="http://schemas.microsoft.com/office/drawing/2014/main" id="{C7D4F670-13FC-4642-A509-AB9725DFEAAC}"/>
              </a:ext>
            </a:extLst>
          </p:cNvPr>
          <p:cNvSpPr txBox="1"/>
          <p:nvPr/>
        </p:nvSpPr>
        <p:spPr>
          <a:xfrm>
            <a:off x="1384276" y="2209800"/>
            <a:ext cx="73350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</a:t>
            </a:r>
            <a:r>
              <a:rPr lang="en-US" baseline="-25000" dirty="0" err="1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</a:t>
            </a:r>
            <a:r>
              <a:rPr lang="en-US" baseline="-25000" dirty="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 lang="en-US" dirty="0">
                <a:latin typeface="Palatino Linotype"/>
                <a:ea typeface="Palatino Linotype"/>
                <a:cs typeface="Palatino Linotype"/>
                <a:sym typeface="Palatino Linotype"/>
              </a:rPr>
              <a:t>-differential production  </a:t>
            </a:r>
            <a:r>
              <a:rPr lang="en-US" b="1" u="sng" dirty="0">
                <a:latin typeface="Palatino Linotype"/>
                <a:ea typeface="Palatino Linotype"/>
                <a:cs typeface="Palatino Linotype"/>
                <a:sym typeface="Palatino Linotype"/>
              </a:rPr>
              <a:t>in inclusive </a:t>
            </a:r>
            <a:r>
              <a:rPr lang="en-US" b="1" i="1" u="sng" dirty="0">
                <a:latin typeface="Palatino Linotype"/>
                <a:ea typeface="Palatino Linotype"/>
                <a:cs typeface="Palatino Linotype"/>
                <a:sym typeface="Palatino Linotype"/>
              </a:rPr>
              <a:t>b</a:t>
            </a:r>
            <a:r>
              <a:rPr lang="en-US" b="1" u="sng" dirty="0">
                <a:latin typeface="Palatino Linotype"/>
                <a:ea typeface="Palatino Linotype"/>
                <a:cs typeface="Palatino Linotype"/>
                <a:sym typeface="Palatino Linotype"/>
              </a:rPr>
              <a:t>-decays</a:t>
            </a:r>
            <a:endParaRPr b="1"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945B7BD-193B-BE4B-A37A-D5761D85B2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50499335"/>
                  </p:ext>
                </p:extLst>
              </p:nvPr>
            </p:nvGraphicFramePr>
            <p:xfrm>
              <a:off x="21270" y="616458"/>
              <a:ext cx="9122730" cy="145925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6130">
                      <a:extLst>
                        <a:ext uri="{9D8B030D-6E8A-4147-A177-3AD203B41FA5}">
                          <a16:colId xmlns:a16="http://schemas.microsoft.com/office/drawing/2014/main" val="2710042552"/>
                        </a:ext>
                      </a:extLst>
                    </a:gridCol>
                    <a:gridCol w="3429000">
                      <a:extLst>
                        <a:ext uri="{9D8B030D-6E8A-4147-A177-3AD203B41FA5}">
                          <a16:colId xmlns:a16="http://schemas.microsoft.com/office/drawing/2014/main" val="2295295685"/>
                        </a:ext>
                      </a:extLst>
                    </a:gridCol>
                    <a:gridCol w="3657600">
                      <a:extLst>
                        <a:ext uri="{9D8B030D-6E8A-4147-A177-3AD203B41FA5}">
                          <a16:colId xmlns:a16="http://schemas.microsoft.com/office/drawing/2014/main" val="3732176216"/>
                        </a:ext>
                      </a:extLst>
                    </a:gridCol>
                  </a:tblGrid>
                  <a:tr h="339728">
                    <a:tc>
                      <a:txBody>
                        <a:bodyPr/>
                        <a:lstStyle/>
                        <a:p>
                          <a:endParaRPr lang="en-GB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700" b="0" i="1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sym typeface="Palatino Linotype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0" i="1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Palatino Linotype"/>
                                        <a:cs typeface="Palatino Linotype"/>
                                        <a:sym typeface="Palatino Linotype"/>
                                      </a:rPr>
                                      <m:t>𝐵𝑅</m:t>
                                    </m:r>
                                  </m:e>
                                  <m:sub>
                                    <m:r>
                                      <a:rPr lang="en-US" sz="1700" b="0" i="1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sym typeface="Palatino Linotype"/>
                                      </a:rPr>
                                      <m:t>𝑏</m:t>
                                    </m:r>
                                    <m:r>
                                      <a:rPr lang="en-US" sz="1700" b="0" i="1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sym typeface="Palatino Linotype"/>
                                      </a:rPr>
                                      <m:t>→</m:t>
                                    </m:r>
                                    <m:sSub>
                                      <m:sSubPr>
                                        <m:ctrlPr>
                                          <a:rPr lang="en-US" sz="1700" b="0" i="1" dirty="0" smtClean="0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sym typeface="Palatino Linotype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0" i="1" dirty="0" smtClean="0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sym typeface="Palatino Linotype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sz="1700" b="0" i="1" dirty="0" smtClean="0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sym typeface="Palatino Linotype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  <m:r>
                                      <a:rPr lang="en-US" sz="1700" b="0" i="1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sym typeface="Palatino Linotype"/>
                                      </a:rPr>
                                      <m:t>𝑋</m:t>
                                    </m:r>
                                  </m:sub>
                                </m:sSub>
                                <m:r>
                                  <a:rPr lang="en-US" sz="1700" b="0" i="1" dirty="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sym typeface="Palatino Linotype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sz="1700" b="0" i="1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sym typeface="Palatino Linotype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0" i="1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Palatino Linotype"/>
                                        <a:cs typeface="Palatino Linotype"/>
                                        <a:sym typeface="Palatino Linotype"/>
                                      </a:rPr>
                                      <m:t>𝐵𝑅</m:t>
                                    </m:r>
                                  </m:e>
                                  <m:sub>
                                    <m:r>
                                      <a:rPr lang="en-US" sz="1700" b="0" i="1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sym typeface="Palatino Linotype"/>
                                      </a:rPr>
                                      <m:t>𝑏</m:t>
                                    </m:r>
                                    <m:r>
                                      <a:rPr lang="en-US" sz="1700" b="0" i="1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sym typeface="Palatino Linotype"/>
                                      </a:rPr>
                                      <m:t>→</m:t>
                                    </m:r>
                                    <m:r>
                                      <a:rPr lang="en-US" sz="1700" b="0" i="1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sym typeface="Palatino Linotype"/>
                                      </a:rPr>
                                      <m:t>𝐽</m:t>
                                    </m:r>
                                    <m:r>
                                      <a:rPr lang="en-US" sz="1700" b="0" i="1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sym typeface="Palatino Linotype"/>
                                      </a:rPr>
                                      <m:t>/</m:t>
                                    </m:r>
                                    <m:r>
                                      <a:rPr lang="en-US" sz="1700" b="0" i="1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sym typeface="Palatino Linotype"/>
                                      </a:rPr>
                                      <m:t>𝜓</m:t>
                                    </m:r>
                                    <m:r>
                                      <a:rPr lang="en-US" sz="1700" b="0" i="1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sym typeface="Palatino Linotype"/>
                                      </a:rPr>
                                      <m:t>𝑋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700" b="0" i="1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sym typeface="Palatino Linotype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0" i="1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Palatino Linotype"/>
                                        <a:cs typeface="Palatino Linotype"/>
                                        <a:sym typeface="Palatino Linotype"/>
                                      </a:rPr>
                                      <m:t>𝐵𝑅</m:t>
                                    </m:r>
                                  </m:e>
                                  <m:sub>
                                    <m:r>
                                      <a:rPr lang="en-US" sz="1700" b="0" i="1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sym typeface="Palatino Linotype"/>
                                      </a:rPr>
                                      <m:t>𝑏</m:t>
                                    </m:r>
                                    <m:r>
                                      <a:rPr lang="en-US" sz="1700" b="0" i="1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sym typeface="Palatino Linotype"/>
                                      </a:rPr>
                                      <m:t>→</m:t>
                                    </m:r>
                                    <m:sSub>
                                      <m:sSubPr>
                                        <m:ctrlPr>
                                          <a:rPr lang="en-US" sz="1700" b="0" i="1" dirty="0" smtClean="0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sym typeface="Palatino Linotype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0" i="1" dirty="0" smtClean="0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sym typeface="Palatino Linotype"/>
                                          </a:rPr>
                                          <m:t>𝜂</m:t>
                                        </m:r>
                                      </m:e>
                                      <m:sub>
                                        <m:r>
                                          <a:rPr lang="en-US" sz="1700" b="0" i="1" dirty="0" smtClean="0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sym typeface="Palatino Linotype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  <m:r>
                                      <a:rPr lang="en-US" sz="1700" b="0" i="1" dirty="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sym typeface="Palatino Linotype"/>
                                      </a:rPr>
                                      <m:t>𝑋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78831331"/>
                      </a:ext>
                    </a:extLst>
                  </a:tr>
                  <a:tr h="55352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√s=7 and √s=8 </a:t>
                          </a:r>
                          <a:r>
                            <a:rPr lang="en-US" sz="1700" dirty="0" err="1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TeV</a:t>
                          </a:r>
                          <a: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,  </a:t>
                          </a:r>
                          <a:b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</a:br>
                          <a: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average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0.421 ±0.055</a:t>
                          </a:r>
                          <a:r>
                            <a:rPr lang="en-US" sz="1700" baseline="-250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stat</a:t>
                          </a:r>
                          <a: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 ±0.022</a:t>
                          </a:r>
                          <a:r>
                            <a:rPr lang="en-US" sz="1700" baseline="-250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syst</a:t>
                          </a:r>
                          <a: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 ± 0.045</a:t>
                          </a:r>
                          <a:r>
                            <a:rPr lang="en-US" sz="1700" baseline="-250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BR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(4.88 ± 0.64</a:t>
                          </a:r>
                          <a:r>
                            <a:rPr lang="en-US" sz="1700" baseline="-250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stat</a:t>
                          </a:r>
                          <a: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 ± 0.25</a:t>
                          </a:r>
                          <a:r>
                            <a:rPr lang="en-US" sz="1700" baseline="-250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syst</a:t>
                          </a:r>
                          <a: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 ± 0.67</a:t>
                          </a:r>
                          <a:r>
                            <a:rPr lang="en-US" sz="1700" baseline="-250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BR</a:t>
                          </a:r>
                          <a: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)×10</a:t>
                          </a:r>
                          <a:r>
                            <a:rPr lang="en-US" sz="17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−3</a:t>
                          </a:r>
                        </a:p>
                        <a:p>
                          <a:endParaRPr lang="en-GB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96386965"/>
                      </a:ext>
                    </a:extLst>
                  </a:tr>
                  <a:tr h="47551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b="1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√s=13 </a:t>
                          </a:r>
                          <a:r>
                            <a:rPr lang="en-US" sz="1700" b="1" dirty="0" err="1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TeV</a:t>
                          </a:r>
                          <a:r>
                            <a:rPr lang="en-US" sz="1700" b="1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b="1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0.48 ±0.03</a:t>
                          </a:r>
                          <a:r>
                            <a:rPr lang="en-US" sz="1700" b="1" baseline="-25000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stat</a:t>
                          </a:r>
                          <a:r>
                            <a:rPr lang="en-US" sz="1700" b="1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 ±0.03</a:t>
                          </a:r>
                          <a:r>
                            <a:rPr lang="en-US" sz="1700" b="1" baseline="-25000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syst</a:t>
                          </a:r>
                          <a:r>
                            <a:rPr lang="en-US" sz="1700" b="1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 ± 0.05</a:t>
                          </a:r>
                          <a:r>
                            <a:rPr lang="en-US" sz="1700" b="1" baseline="-25000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BR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b="1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(5.51 ± 0.32</a:t>
                          </a:r>
                          <a:r>
                            <a:rPr lang="en-US" sz="1700" b="1" baseline="-25000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stat</a:t>
                          </a:r>
                          <a:r>
                            <a:rPr lang="en-US" sz="1700" b="1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 ± 0.29</a:t>
                          </a:r>
                          <a:r>
                            <a:rPr lang="en-US" sz="1700" b="1" baseline="-25000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syst</a:t>
                          </a:r>
                          <a:r>
                            <a:rPr lang="en-US" sz="1700" b="1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 ± 0.77</a:t>
                          </a:r>
                          <a:r>
                            <a:rPr lang="en-US" sz="1700" b="1" baseline="-25000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BR</a:t>
                          </a:r>
                          <a:r>
                            <a:rPr lang="en-US" sz="1700" b="1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)×10</a:t>
                          </a:r>
                          <a:r>
                            <a:rPr lang="en-US" sz="1700" b="1" baseline="30000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−3</a:t>
                          </a:r>
                          <a:endParaRPr lang="en-US" sz="1700" b="1" i="1" dirty="0">
                            <a:solidFill>
                              <a:srgbClr val="0000FF"/>
                            </a:solidFill>
                            <a:latin typeface="+mn-lt"/>
                            <a:ea typeface="Palatino Linotype"/>
                            <a:cs typeface="Palatino Linotype"/>
                            <a:sym typeface="Palatino Linotype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397559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0945B7BD-193B-BE4B-A37A-D5761D85B2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50499335"/>
                  </p:ext>
                </p:extLst>
              </p:nvPr>
            </p:nvGraphicFramePr>
            <p:xfrm>
              <a:off x="21270" y="616458"/>
              <a:ext cx="9122730" cy="145925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036130">
                      <a:extLst>
                        <a:ext uri="{9D8B030D-6E8A-4147-A177-3AD203B41FA5}">
                          <a16:colId xmlns:a16="http://schemas.microsoft.com/office/drawing/2014/main" val="2710042552"/>
                        </a:ext>
                      </a:extLst>
                    </a:gridCol>
                    <a:gridCol w="3429000">
                      <a:extLst>
                        <a:ext uri="{9D8B030D-6E8A-4147-A177-3AD203B41FA5}">
                          <a16:colId xmlns:a16="http://schemas.microsoft.com/office/drawing/2014/main" val="2295295685"/>
                        </a:ext>
                      </a:extLst>
                    </a:gridCol>
                    <a:gridCol w="3657600">
                      <a:extLst>
                        <a:ext uri="{9D8B030D-6E8A-4147-A177-3AD203B41FA5}">
                          <a16:colId xmlns:a16="http://schemas.microsoft.com/office/drawing/2014/main" val="3732176216"/>
                        </a:ext>
                      </a:extLst>
                    </a:gridCol>
                  </a:tblGrid>
                  <a:tr h="374142">
                    <a:tc>
                      <a:txBody>
                        <a:bodyPr/>
                        <a:lstStyle/>
                        <a:p>
                          <a:endParaRPr lang="en-GB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59410" r="-106642" b="-2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50000" r="-347" b="-2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8831331"/>
                      </a:ext>
                    </a:extLst>
                  </a:tr>
                  <a:tr h="6096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√s=7 and √s=8 </a:t>
                          </a:r>
                          <a:r>
                            <a:rPr lang="en-US" sz="1700" dirty="0" err="1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TeV</a:t>
                          </a:r>
                          <a: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,  </a:t>
                          </a:r>
                          <a:b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</a:br>
                          <a: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average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0.421 ±0.055</a:t>
                          </a:r>
                          <a:r>
                            <a:rPr lang="en-US" sz="1700" baseline="-250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stat</a:t>
                          </a:r>
                          <a: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 ±0.022</a:t>
                          </a:r>
                          <a:r>
                            <a:rPr lang="en-US" sz="1700" baseline="-250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syst</a:t>
                          </a:r>
                          <a: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 ± 0.045</a:t>
                          </a:r>
                          <a:r>
                            <a:rPr lang="en-US" sz="1700" baseline="-250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BR</a:t>
                          </a:r>
                          <a:endParaRPr lang="en-US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(4.88 ± 0.64</a:t>
                          </a:r>
                          <a:r>
                            <a:rPr lang="en-US" sz="1700" baseline="-250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stat</a:t>
                          </a:r>
                          <a: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 ± 0.25</a:t>
                          </a:r>
                          <a:r>
                            <a:rPr lang="en-US" sz="1700" baseline="-250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syst</a:t>
                          </a:r>
                          <a: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 ± 0.67</a:t>
                          </a:r>
                          <a:r>
                            <a:rPr lang="en-US" sz="1700" baseline="-250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BR</a:t>
                          </a:r>
                          <a:r>
                            <a:rPr lang="en-US" sz="17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)×10</a:t>
                          </a:r>
                          <a:r>
                            <a:rPr lang="en-US" sz="1700" baseline="30000" dirty="0">
                              <a:solidFill>
                                <a:schemeClr val="dk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−3</a:t>
                          </a:r>
                        </a:p>
                        <a:p>
                          <a:endParaRPr lang="en-GB" sz="17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96386965"/>
                      </a:ext>
                    </a:extLst>
                  </a:tr>
                  <a:tr h="47551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b="1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√s=13 </a:t>
                          </a:r>
                          <a:r>
                            <a:rPr lang="en-US" sz="1700" b="1" dirty="0" err="1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TeV</a:t>
                          </a:r>
                          <a:r>
                            <a:rPr lang="en-US" sz="1700" b="1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b="1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0.48 ±0.03</a:t>
                          </a:r>
                          <a:r>
                            <a:rPr lang="en-US" sz="1700" b="1" baseline="-25000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stat</a:t>
                          </a:r>
                          <a:r>
                            <a:rPr lang="en-US" sz="1700" b="1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 ±0.03</a:t>
                          </a:r>
                          <a:r>
                            <a:rPr lang="en-US" sz="1700" b="1" baseline="-25000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syst</a:t>
                          </a:r>
                          <a:r>
                            <a:rPr lang="en-US" sz="1700" b="1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 ± 0.05</a:t>
                          </a:r>
                          <a:r>
                            <a:rPr lang="en-US" sz="1700" b="1" baseline="-25000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BR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700" b="1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(5.51 ± 0.32</a:t>
                          </a:r>
                          <a:r>
                            <a:rPr lang="en-US" sz="1700" b="1" baseline="-25000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stat</a:t>
                          </a:r>
                          <a:r>
                            <a:rPr lang="en-US" sz="1700" b="1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 ± 0.29</a:t>
                          </a:r>
                          <a:r>
                            <a:rPr lang="en-US" sz="1700" b="1" baseline="-25000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syst</a:t>
                          </a:r>
                          <a:r>
                            <a:rPr lang="en-US" sz="1700" b="1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 ± 0.77</a:t>
                          </a:r>
                          <a:r>
                            <a:rPr lang="en-US" sz="1700" b="1" baseline="-25000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BR</a:t>
                          </a:r>
                          <a:r>
                            <a:rPr lang="en-US" sz="1700" b="1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)×10</a:t>
                          </a:r>
                          <a:r>
                            <a:rPr lang="en-US" sz="1700" b="1" baseline="30000" dirty="0">
                              <a:solidFill>
                                <a:srgbClr val="0000FF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−3</a:t>
                          </a:r>
                          <a:endParaRPr lang="en-US" sz="1700" b="1" i="1" dirty="0">
                            <a:solidFill>
                              <a:srgbClr val="0000FF"/>
                            </a:solidFill>
                            <a:latin typeface="+mn-lt"/>
                            <a:ea typeface="Palatino Linotype"/>
                            <a:cs typeface="Palatino Linotype"/>
                            <a:sym typeface="Palatino Linotype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3975590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2249B34B-EE92-8A4A-9415-7E0059AC4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717" y="2613167"/>
            <a:ext cx="3939683" cy="3082694"/>
          </a:xfrm>
          <a:prstGeom prst="rect">
            <a:avLst/>
          </a:prstGeom>
        </p:spPr>
      </p:pic>
      <p:sp>
        <p:nvSpPr>
          <p:cNvPr id="10" name="Google Shape;504;p37">
            <a:extLst>
              <a:ext uri="{FF2B5EF4-FFF2-40B4-BE49-F238E27FC236}">
                <a16:creationId xmlns:a16="http://schemas.microsoft.com/office/drawing/2014/main" id="{0F2897D9-2E35-4E4F-894D-6ACE7C0E1949}"/>
              </a:ext>
            </a:extLst>
          </p:cNvPr>
          <p:cNvSpPr txBox="1"/>
          <p:nvPr/>
        </p:nvSpPr>
        <p:spPr>
          <a:xfrm>
            <a:off x="4191000" y="4705261"/>
            <a:ext cx="1955970" cy="396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JHEP 1705 (2017) 063</a:t>
            </a:r>
            <a:endParaRPr sz="1400" b="1" dirty="0">
              <a:solidFill>
                <a:srgbClr val="0000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11" name="Google Shape;500;p37">
            <a:extLst>
              <a:ext uri="{FF2B5EF4-FFF2-40B4-BE49-F238E27FC236}">
                <a16:creationId xmlns:a16="http://schemas.microsoft.com/office/drawing/2014/main" id="{A9F96926-211D-3245-B862-07D8EBF58266}"/>
              </a:ext>
            </a:extLst>
          </p:cNvPr>
          <p:cNvSpPr txBox="1"/>
          <p:nvPr/>
        </p:nvSpPr>
        <p:spPr>
          <a:xfrm>
            <a:off x="21270" y="5715000"/>
            <a:ext cx="8075278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Palatino Linotype"/>
              <a:buChar char="●"/>
            </a:pPr>
            <a:r>
              <a:rPr lang="en-US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Result </a:t>
            </a:r>
            <a:r>
              <a:rPr lang="en-US" b="1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consistent</a:t>
            </a:r>
            <a:r>
              <a:rPr lang="en-US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with Run I measurement and </a:t>
            </a:r>
            <a:r>
              <a:rPr lang="en-US" b="1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more precise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Palatino Linotype"/>
              <a:buChar char="●"/>
            </a:pPr>
            <a:r>
              <a:rPr lang="en-US" dirty="0">
                <a:solidFill>
                  <a:srgbClr val="0000FF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Precision limited by systematic uncertainties on branching fractions</a:t>
            </a:r>
            <a:endParaRPr dirty="0">
              <a:solidFill>
                <a:srgbClr val="0000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5679DE-3386-E04B-A08E-C225A5AE06FB}"/>
              </a:ext>
            </a:extLst>
          </p:cNvPr>
          <p:cNvSpPr/>
          <p:nvPr/>
        </p:nvSpPr>
        <p:spPr>
          <a:xfrm>
            <a:off x="27921" y="1588960"/>
            <a:ext cx="9077332" cy="486752"/>
          </a:xfrm>
          <a:prstGeom prst="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335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397B0E-01E6-2C46-B45C-77844A08A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35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Заголовок 1">
                <a:extLst>
                  <a:ext uri="{FF2B5EF4-FFF2-40B4-BE49-F238E27FC236}">
                    <a16:creationId xmlns:a16="http://schemas.microsoft.com/office/drawing/2014/main" id="{CD38C11B-2F98-BC45-8340-283D3850E2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200" y="1981200"/>
                <a:ext cx="8915400" cy="1143000"/>
              </a:xfrm>
              <a:prstGeom prst="rect">
                <a:avLst/>
              </a:prstGeom>
            </p:spPr>
            <p:txBody>
              <a:bodyPr/>
              <a:lstStyle>
                <a:lvl1pPr algn="ctr" defTabSz="914400" rtl="0" eaLnBrk="1" latinLnBrk="0" hangingPunct="1">
                  <a:lnSpc>
                    <a:spcPts val="58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2"/>
                    </a:solidFill>
                    <a:effectLst>
                      <a:outerShdw blurRad="63500" dist="38100" dir="5400000" algn="t" rotWithShape="0">
                        <a:prstClr val="black">
                          <a:alpha val="25000"/>
                        </a:prstClr>
                      </a:outerShdw>
                    </a:effectLst>
                    <a:latin typeface="+mn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3200" dirty="0"/>
                  <a:t>Measurement of </a:t>
                </a:r>
                <a:r>
                  <a:rPr lang="en-US" sz="3200" b="1" dirty="0" err="1"/>
                  <a:t>charmonium</a:t>
                </a:r>
                <a:r>
                  <a:rPr lang="en-US" sz="3200" b="1" dirty="0"/>
                  <a:t> production </a:t>
                </a:r>
                <a:br>
                  <a:rPr lang="en-US" sz="3200" b="1" dirty="0"/>
                </a:br>
                <a:r>
                  <a:rPr lang="en-US" sz="3200" b="1" dirty="0"/>
                  <a:t>in b-hadron inclusive decays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3200" dirty="0"/>
                  <a:t>using </a:t>
                </a:r>
                <a:r>
                  <a:rPr lang="en-US" sz="3200" dirty="0" err="1"/>
                  <a:t>charmonia</a:t>
                </a:r>
                <a:r>
                  <a:rPr lang="en-US" sz="3200" dirty="0"/>
                  <a:t> decays to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𝜙𝜙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3" name="Заголовок 1">
                <a:extLst>
                  <a:ext uri="{FF2B5EF4-FFF2-40B4-BE49-F238E27FC236}">
                    <a16:creationId xmlns:a16="http://schemas.microsoft.com/office/drawing/2014/main" id="{CD38C11B-2F98-BC45-8340-283D3850E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981200"/>
                <a:ext cx="8915400" cy="1143000"/>
              </a:xfrm>
              <a:prstGeom prst="rect">
                <a:avLst/>
              </a:prstGeom>
              <a:blipFill>
                <a:blip r:embed="rId3"/>
                <a:stretch>
                  <a:fillRect t="-8889" b="-588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8C19E63-8F35-5D43-8BAA-10B9A6AF94D9}"/>
                  </a:ext>
                </a:extLst>
              </p:cNvPr>
              <p:cNvSpPr/>
              <p:nvPr/>
            </p:nvSpPr>
            <p:spPr>
              <a:xfrm>
                <a:off x="0" y="3962400"/>
                <a:ext cx="9105253" cy="4476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  <a:ea typeface="Palatino Linotype"/>
                    <a:cs typeface="Palatino Linotype"/>
                    <a:sym typeface="Palatino Linotype"/>
                  </a:rPr>
                  <a:t>Data sample : </a:t>
                </a:r>
                <a:r>
                  <a:rPr lang="en-US" sz="2000" dirty="0">
                    <a:solidFill>
                      <a:srgbClr val="434343"/>
                    </a:solidFill>
                    <a:ea typeface="Palatino Linotype"/>
                    <a:cs typeface="Palatino Linotype"/>
                    <a:sym typeface="Palatino Linotype"/>
                  </a:rPr>
                  <a:t>Run I 201</a:t>
                </a:r>
                <a:r>
                  <a:rPr lang="ru-RU" sz="2000" dirty="0">
                    <a:solidFill>
                      <a:srgbClr val="434343"/>
                    </a:solidFill>
                    <a:ea typeface="Palatino Linotype"/>
                    <a:cs typeface="Palatino Linotype"/>
                    <a:sym typeface="Palatino Linotype"/>
                  </a:rPr>
                  <a:t>1</a:t>
                </a:r>
                <a:r>
                  <a:rPr lang="en-US" sz="2000" dirty="0">
                    <a:solidFill>
                      <a:srgbClr val="434343"/>
                    </a:solidFill>
                    <a:ea typeface="Palatino Linotype"/>
                    <a:cs typeface="Palatino Linotype"/>
                    <a:sym typeface="Palatino Linotype"/>
                  </a:rPr>
                  <a:t>-201</a:t>
                </a:r>
                <a:r>
                  <a:rPr lang="ru-RU" sz="2000" dirty="0">
                    <a:solidFill>
                      <a:srgbClr val="434343"/>
                    </a:solidFill>
                    <a:ea typeface="Palatino Linotype"/>
                    <a:cs typeface="Palatino Linotype"/>
                    <a:sym typeface="Palatino Linotype"/>
                  </a:rPr>
                  <a:t>2</a:t>
                </a:r>
                <a:r>
                  <a:rPr lang="en-US" sz="2000" dirty="0">
                    <a:solidFill>
                      <a:srgbClr val="434343"/>
                    </a:solidFill>
                    <a:ea typeface="Palatino Linotype"/>
                    <a:cs typeface="Palatino Linotype"/>
                    <a:sym typeface="Palatino Linotype"/>
                  </a:rPr>
                  <a:t>, 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i="1" smtClean="0">
                            <a:solidFill>
                              <a:srgbClr val="434343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i="1" smtClean="0">
                            <a:solidFill>
                              <a:srgbClr val="43434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Palatino Linotype"/>
                          </a:rPr>
                          <m:t>ℒ</m:t>
                        </m:r>
                        <m:r>
                          <a:rPr lang="en-US" sz="2000" b="0" i="1" smtClean="0">
                            <a:solidFill>
                              <a:srgbClr val="43434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Palatino Linotype"/>
                          </a:rPr>
                          <m:t>𝑑𝑡</m:t>
                        </m:r>
                        <m:r>
                          <a:rPr lang="en-US" sz="2000" b="0" i="1" smtClean="0">
                            <a:solidFill>
                              <a:srgbClr val="43434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Palatino Linotype"/>
                          </a:rPr>
                          <m:t>=3.0 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43434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Palatino Linotype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43434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Palatino Linotype"/>
                              </a:rPr>
                              <m:t>𝑓𝑏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43434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Palatino Linotype"/>
                              </a:rPr>
                              <m:t>−1</m:t>
                            </m:r>
                          </m:sup>
                        </m:sSup>
                      </m:e>
                    </m:nary>
                  </m:oMath>
                </a14:m>
                <a:endParaRPr lang="en-GB" sz="2000" b="1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8C19E63-8F35-5D43-8BAA-10B9A6AF94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62400"/>
                <a:ext cx="9105253" cy="447623"/>
              </a:xfrm>
              <a:prstGeom prst="rect">
                <a:avLst/>
              </a:prstGeom>
              <a:blipFill>
                <a:blip r:embed="rId4"/>
                <a:stretch>
                  <a:fillRect t="-142857" b="-1971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FA102F05-82F7-3641-960A-0B98ED6789B3}"/>
              </a:ext>
            </a:extLst>
          </p:cNvPr>
          <p:cNvSpPr/>
          <p:nvPr/>
        </p:nvSpPr>
        <p:spPr>
          <a:xfrm>
            <a:off x="1" y="4705482"/>
            <a:ext cx="91052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en-US" sz="2000" b="1" dirty="0">
                <a:solidFill>
                  <a:srgbClr val="0000FF"/>
                </a:solidFill>
              </a:rPr>
              <a:t>EPJC 77 (2017) 609</a:t>
            </a:r>
            <a:endParaRPr lang="en-US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87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8152" y="1743841"/>
            <a:ext cx="9142413" cy="549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400"/>
              </a:spcBef>
              <a:buSzPct val="150000"/>
              <a:buFont typeface="Arial" pitchFamily="34" charset="0"/>
              <a:buChar char="•"/>
            </a:pPr>
            <a:r>
              <a:rPr lang="en-US" sz="1600" dirty="0">
                <a:latin typeface="Century Gothic" pitchFamily="34" charset="0"/>
              </a:rPr>
              <a:t>True </a:t>
            </a:r>
            <a:r>
              <a:rPr lang="el-GR" sz="1600" dirty="0">
                <a:latin typeface="Century Gothic" pitchFamily="34" charset="0"/>
              </a:rPr>
              <a:t>φφ</a:t>
            </a:r>
            <a:r>
              <a:rPr lang="en-US" sz="1600" dirty="0">
                <a:latin typeface="Century Gothic" pitchFamily="34" charset="0"/>
              </a:rPr>
              <a:t> combinations using </a:t>
            </a:r>
            <a:r>
              <a:rPr lang="en-US" sz="1600" b="1" dirty="0">
                <a:latin typeface="Century Gothic" pitchFamily="34" charset="0"/>
              </a:rPr>
              <a:t>2D fit technique in bins of</a:t>
            </a:r>
            <a:r>
              <a:rPr lang="en-US" sz="1600" dirty="0">
                <a:latin typeface="Century Gothic" pitchFamily="34" charset="0"/>
              </a:rPr>
              <a:t> </a:t>
            </a:r>
            <a:r>
              <a:rPr lang="en-US" sz="1600" b="1" i="1" dirty="0">
                <a:latin typeface="Century Gothic" pitchFamily="34" charset="0"/>
              </a:rPr>
              <a:t>M(KKKK)</a:t>
            </a:r>
          </a:p>
          <a:p>
            <a:pPr marL="285750" indent="-285750">
              <a:lnSpc>
                <a:spcPct val="110000"/>
              </a:lnSpc>
              <a:spcBef>
                <a:spcPts val="400"/>
              </a:spcBef>
              <a:buSzPct val="150000"/>
              <a:buFont typeface="Arial" pitchFamily="34" charset="0"/>
              <a:buChar char="•"/>
            </a:pPr>
            <a:endParaRPr lang="en-US" sz="1600" b="1" i="1" dirty="0">
              <a:latin typeface="Century Gothic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400"/>
              </a:spcBef>
              <a:buSzPct val="150000"/>
              <a:buFont typeface="Arial" pitchFamily="34" charset="0"/>
              <a:buChar char="•"/>
            </a:pPr>
            <a:endParaRPr lang="en-US" sz="1600" b="1" i="1" dirty="0">
              <a:latin typeface="Century Gothic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400"/>
              </a:spcBef>
              <a:buSzPct val="150000"/>
              <a:buFont typeface="Arial" pitchFamily="34" charset="0"/>
              <a:buChar char="•"/>
            </a:pPr>
            <a:endParaRPr lang="en-US" sz="1600" b="1" i="1" dirty="0">
              <a:latin typeface="Century Gothic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400"/>
              </a:spcBef>
              <a:buSzPct val="150000"/>
              <a:buFont typeface="Arial" pitchFamily="34" charset="0"/>
              <a:buChar char="•"/>
            </a:pPr>
            <a:endParaRPr lang="en-US" sz="1600" b="1" i="1" dirty="0">
              <a:latin typeface="Century Gothic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400"/>
              </a:spcBef>
              <a:buSzPct val="150000"/>
              <a:buFont typeface="Arial" pitchFamily="34" charset="0"/>
              <a:buChar char="•"/>
            </a:pPr>
            <a:endParaRPr lang="en-US" sz="1600" b="1" i="1" dirty="0">
              <a:latin typeface="Century Gothic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400"/>
              </a:spcBef>
              <a:buSzPct val="150000"/>
              <a:buFont typeface="Arial" pitchFamily="34" charset="0"/>
              <a:buChar char="•"/>
            </a:pPr>
            <a:endParaRPr lang="en-US" sz="1600" b="1" i="1" dirty="0">
              <a:latin typeface="Century Gothic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400"/>
              </a:spcBef>
              <a:buSzPct val="150000"/>
              <a:buFont typeface="Arial" pitchFamily="34" charset="0"/>
              <a:buChar char="•"/>
            </a:pPr>
            <a:endParaRPr lang="en-US" sz="1600" b="1" i="1" dirty="0">
              <a:latin typeface="Century Gothic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400"/>
              </a:spcBef>
              <a:buSzPct val="150000"/>
              <a:buFont typeface="Arial" pitchFamily="34" charset="0"/>
              <a:buChar char="•"/>
            </a:pPr>
            <a:endParaRPr lang="en-US" sz="1600" dirty="0">
              <a:latin typeface="Century Gothic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400"/>
              </a:spcBef>
              <a:buSzPct val="150000"/>
              <a:buFont typeface="Arial" pitchFamily="34" charset="0"/>
              <a:buChar char="•"/>
            </a:pPr>
            <a:endParaRPr lang="en-US" sz="1600" dirty="0">
              <a:latin typeface="Century Gothic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400"/>
              </a:spcBef>
              <a:buSzPct val="150000"/>
              <a:buFont typeface="Arial" pitchFamily="34" charset="0"/>
              <a:buChar char="•"/>
            </a:pPr>
            <a:endParaRPr lang="en-US" sz="1600" dirty="0">
              <a:latin typeface="Century Gothic" pitchFamily="34" charset="0"/>
            </a:endParaRPr>
          </a:p>
          <a:p>
            <a:pPr marL="285750" indent="-285750">
              <a:lnSpc>
                <a:spcPct val="110000"/>
              </a:lnSpc>
              <a:spcBef>
                <a:spcPts val="400"/>
              </a:spcBef>
              <a:buSzPct val="150000"/>
              <a:buFont typeface="Arial" pitchFamily="34" charset="0"/>
              <a:buChar char="•"/>
            </a:pPr>
            <a:endParaRPr lang="en-US" sz="1600" dirty="0">
              <a:latin typeface="Century Gothic" pitchFamily="34" charset="0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buSzPct val="150000"/>
            </a:pPr>
            <a:endParaRPr lang="en-US" sz="1600" dirty="0">
              <a:latin typeface="Century Gothic" pitchFamily="34" charset="0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buSzPct val="150000"/>
            </a:pPr>
            <a:endParaRPr lang="en-US" sz="1600" dirty="0">
              <a:latin typeface="Century Gothic" pitchFamily="34" charset="0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buSzPct val="150000"/>
            </a:pPr>
            <a:endParaRPr lang="en-US" sz="1600" dirty="0">
              <a:latin typeface="Century Gothic" pitchFamily="34" charset="0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buSzPct val="150000"/>
            </a:pPr>
            <a:endParaRPr lang="en-US" sz="1600" dirty="0">
              <a:latin typeface="Century Gothic" pitchFamily="34" charset="0"/>
            </a:endParaRPr>
          </a:p>
          <a:p>
            <a:pPr>
              <a:lnSpc>
                <a:spcPct val="110000"/>
              </a:lnSpc>
              <a:spcBef>
                <a:spcPts val="400"/>
              </a:spcBef>
              <a:buSzPct val="150000"/>
            </a:pPr>
            <a:endParaRPr lang="en-US" sz="1600" dirty="0">
              <a:latin typeface="Century Gothic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itle 1">
                <a:extLst>
                  <a:ext uri="{FF2B5EF4-FFF2-40B4-BE49-F238E27FC236}">
                    <a16:creationId xmlns:a16="http://schemas.microsoft.com/office/drawing/2014/main" id="{1186A904-2519-D44E-9F8A-76AC6CEDF7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328079"/>
                <a:ext cx="8229600" cy="1030131"/>
              </a:xfrm>
              <a:prstGeom prst="rect">
                <a:avLst/>
              </a:prstGeom>
            </p:spPr>
            <p:txBody>
              <a:bodyPr/>
              <a:lstStyle>
                <a:lvl1pPr algn="ctr" defTabSz="914400" rtl="0" eaLnBrk="1" latinLnBrk="0" hangingPunct="1">
                  <a:lnSpc>
                    <a:spcPts val="58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2"/>
                    </a:solidFill>
                    <a:effectLst>
                      <a:outerShdw blurRad="63500" dist="38100" dir="5400000" algn="t" rotWithShape="0">
                        <a:prstClr val="black">
                          <a:alpha val="25000"/>
                        </a:prstClr>
                      </a:outerShdw>
                    </a:effectLst>
                    <a:latin typeface="+mn-lt"/>
                    <a:ea typeface="+mj-ea"/>
                    <a:cs typeface="+mj-cs"/>
                  </a:defRPr>
                </a:lvl1pPr>
              </a:lstStyle>
              <a:p>
                <a:r>
                  <a:rPr lang="en-US" sz="2200" dirty="0" err="1"/>
                  <a:t>Charmonium</a:t>
                </a:r>
                <a:r>
                  <a:rPr lang="en-US" sz="2200" dirty="0"/>
                  <a:t> production in inclusive b-decays using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𝜙𝜙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8" name="Title 1">
                <a:extLst>
                  <a:ext uri="{FF2B5EF4-FFF2-40B4-BE49-F238E27FC236}">
                    <a16:creationId xmlns:a16="http://schemas.microsoft.com/office/drawing/2014/main" id="{1186A904-2519-D44E-9F8A-76AC6CEDF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328079"/>
                <a:ext cx="8229600" cy="10301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AC12354-30EC-394C-979C-ED2578001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97" y="4413092"/>
            <a:ext cx="5250605" cy="1888184"/>
          </a:xfrm>
          <a:prstGeom prst="rect">
            <a:avLst/>
          </a:prstGeom>
        </p:spPr>
      </p:pic>
      <p:sp>
        <p:nvSpPr>
          <p:cNvPr id="40" name="Google Shape;162;p18">
            <a:extLst>
              <a:ext uri="{FF2B5EF4-FFF2-40B4-BE49-F238E27FC236}">
                <a16:creationId xmlns:a16="http://schemas.microsoft.com/office/drawing/2014/main" id="{2923B677-66AB-2D4B-AB3A-514AA1797084}"/>
              </a:ext>
            </a:extLst>
          </p:cNvPr>
          <p:cNvSpPr txBox="1"/>
          <p:nvPr/>
        </p:nvSpPr>
        <p:spPr>
          <a:xfrm>
            <a:off x="6324600" y="441285"/>
            <a:ext cx="3048000" cy="870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rgbClr val="434343"/>
                </a:solidFill>
              </a:rPr>
              <a:t>Selection is essentially performed at trigger</a:t>
            </a:r>
            <a:r>
              <a:rPr lang="ru-RU" sz="1600" b="1" i="1" dirty="0">
                <a:solidFill>
                  <a:srgbClr val="434343"/>
                </a:solidFill>
              </a:rPr>
              <a:t> </a:t>
            </a:r>
            <a:r>
              <a:rPr lang="en-US" sz="1600" b="1" i="1" dirty="0">
                <a:solidFill>
                  <a:srgbClr val="434343"/>
                </a:solidFill>
              </a:rPr>
              <a:t>and stripping levels</a:t>
            </a:r>
            <a:endParaRPr sz="1600" b="1" i="1" dirty="0">
              <a:solidFill>
                <a:srgbClr val="43434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0D80CDA-2D07-3A4E-A14E-359C7CD22CEB}"/>
                  </a:ext>
                </a:extLst>
              </p:cNvPr>
              <p:cNvSpPr txBox="1"/>
              <p:nvPr/>
            </p:nvSpPr>
            <p:spPr>
              <a:xfrm>
                <a:off x="0" y="406544"/>
                <a:ext cx="63246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Event selection:</a:t>
                </a:r>
                <a:r>
                  <a:rPr lang="en-GB" dirty="0"/>
                  <a:t> high-</a:t>
                </a:r>
                <a:r>
                  <a:rPr lang="en-US" dirty="0" err="1">
                    <a:solidFill>
                      <a:schemeClr val="dk1"/>
                    </a:solidFill>
                    <a:ea typeface="Palatino Linotype"/>
                    <a:cs typeface="Palatino Linotype"/>
                    <a:sym typeface="Palatino Linotype"/>
                  </a:rPr>
                  <a:t>p</a:t>
                </a:r>
                <a:r>
                  <a:rPr lang="en-US" baseline="-25000" dirty="0" err="1">
                    <a:solidFill>
                      <a:schemeClr val="dk1"/>
                    </a:solidFill>
                    <a:ea typeface="Palatino Linotype"/>
                    <a:cs typeface="Palatino Linotype"/>
                    <a:sym typeface="Palatino Linotype"/>
                  </a:rPr>
                  <a:t>T</a:t>
                </a:r>
                <a:r>
                  <a:rPr lang="en-GB" dirty="0"/>
                  <a:t> kaon tracks,</a:t>
                </a:r>
                <a:r>
                  <a:rPr lang="en-US" dirty="0"/>
                  <a:t> kaon</a:t>
                </a:r>
                <a:r>
                  <a:rPr lang="en-GB" dirty="0"/>
                  <a:t> ID using RICH, </a:t>
                </a:r>
                <a:r>
                  <a:rPr lang="en-US" dirty="0"/>
                  <a:t>kaon pairs invariant mass close to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GB" dirty="0"/>
                  <a:t> resonance, good quality </a:t>
                </a:r>
                <a:r>
                  <a:rPr lang="en-GB" i="1" dirty="0"/>
                  <a:t>KKKK</a:t>
                </a:r>
                <a:r>
                  <a:rPr lang="en-GB" dirty="0"/>
                  <a:t> vertex significantly displaced from PV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0D80CDA-2D07-3A4E-A14E-359C7CD22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6544"/>
                <a:ext cx="6324600" cy="1477328"/>
              </a:xfrm>
              <a:prstGeom prst="rect">
                <a:avLst/>
              </a:prstGeom>
              <a:blipFill>
                <a:blip r:embed="rId5"/>
                <a:stretch>
                  <a:fillRect l="-602" t="-1709" r="-20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2">
            <a:extLst>
              <a:ext uri="{FF2B5EF4-FFF2-40B4-BE49-F238E27FC236}">
                <a16:creationId xmlns:a16="http://schemas.microsoft.com/office/drawing/2014/main" id="{7ED70D6A-2E4C-D948-931C-85A5C34E2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248" y="2081239"/>
            <a:ext cx="3639352" cy="193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Прямая соединительная линия 6">
            <a:extLst>
              <a:ext uri="{FF2B5EF4-FFF2-40B4-BE49-F238E27FC236}">
                <a16:creationId xmlns:a16="http://schemas.microsoft.com/office/drawing/2014/main" id="{F1EAC772-CBBE-F540-B2B4-D4C3A90D63FD}"/>
              </a:ext>
            </a:extLst>
          </p:cNvPr>
          <p:cNvCxnSpPr/>
          <p:nvPr/>
        </p:nvCxnSpPr>
        <p:spPr>
          <a:xfrm flipV="1">
            <a:off x="2884697" y="2309839"/>
            <a:ext cx="1" cy="1438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22">
            <a:extLst>
              <a:ext uri="{FF2B5EF4-FFF2-40B4-BE49-F238E27FC236}">
                <a16:creationId xmlns:a16="http://schemas.microsoft.com/office/drawing/2014/main" id="{0434A965-8A05-174A-B213-56DAD3219410}"/>
              </a:ext>
            </a:extLst>
          </p:cNvPr>
          <p:cNvCxnSpPr/>
          <p:nvPr/>
        </p:nvCxnSpPr>
        <p:spPr>
          <a:xfrm flipV="1">
            <a:off x="2934025" y="2309839"/>
            <a:ext cx="0" cy="1438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289ACB2-D5AE-344E-A77B-522B7D8A0891}"/>
              </a:ext>
            </a:extLst>
          </p:cNvPr>
          <p:cNvSpPr txBox="1"/>
          <p:nvPr/>
        </p:nvSpPr>
        <p:spPr>
          <a:xfrm>
            <a:off x="3824400" y="3940254"/>
            <a:ext cx="135325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M(KKKK) [MeV]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8D6173-25EE-9946-8160-99EB09FEC5D8}"/>
              </a:ext>
            </a:extLst>
          </p:cNvPr>
          <p:cNvSpPr/>
          <p:nvPr/>
        </p:nvSpPr>
        <p:spPr>
          <a:xfrm>
            <a:off x="1752600" y="3352800"/>
            <a:ext cx="1203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KKKK combinations</a:t>
            </a:r>
          </a:p>
        </p:txBody>
      </p:sp>
      <p:sp>
        <p:nvSpPr>
          <p:cNvPr id="5" name="Notched Right Arrow 4">
            <a:extLst>
              <a:ext uri="{FF2B5EF4-FFF2-40B4-BE49-F238E27FC236}">
                <a16:creationId xmlns:a16="http://schemas.microsoft.com/office/drawing/2014/main" id="{D04C7A37-6F1F-E243-B948-5F872FE2C054}"/>
              </a:ext>
            </a:extLst>
          </p:cNvPr>
          <p:cNvSpPr/>
          <p:nvPr/>
        </p:nvSpPr>
        <p:spPr>
          <a:xfrm rot="5400000">
            <a:off x="2646880" y="3884178"/>
            <a:ext cx="532417" cy="233627"/>
          </a:xfrm>
          <a:prstGeom prst="notchedRightArrow">
            <a:avLst>
              <a:gd name="adj1" fmla="val 15000"/>
              <a:gd name="adj2" fmla="val 48665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52C61C-BA41-FE47-9B54-711811C0D000}"/>
              </a:ext>
            </a:extLst>
          </p:cNvPr>
          <p:cNvSpPr txBox="1"/>
          <p:nvPr/>
        </p:nvSpPr>
        <p:spPr>
          <a:xfrm>
            <a:off x="5943600" y="6024277"/>
            <a:ext cx="112883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M(KK) [MeV]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D9C3DC-70E2-3D45-AD9A-3F727889EA0B}"/>
                  </a:ext>
                </a:extLst>
              </p:cNvPr>
              <p:cNvSpPr txBox="1"/>
              <p:nvPr/>
            </p:nvSpPr>
            <p:spPr>
              <a:xfrm>
                <a:off x="5141370" y="2438400"/>
                <a:ext cx="385023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i="1" dirty="0"/>
                  <a:t>Spectrum comprises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𝜙𝜙</m:t>
                    </m:r>
                  </m:oMath>
                </a14:m>
                <a:r>
                  <a:rPr lang="fr-FR" sz="1600" i="1" dirty="0"/>
                  <a:t>,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𝐾𝐾</m:t>
                    </m:r>
                  </m:oMath>
                </a14:m>
                <a:r>
                  <a:rPr lang="fr-FR" sz="1600" i="1" dirty="0"/>
                  <a:t> and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𝐾𝐾𝐾𝐾</m:t>
                    </m:r>
                  </m:oMath>
                </a14:m>
                <a:r>
                  <a:rPr lang="fr-FR" sz="1600" i="1" dirty="0"/>
                  <a:t> contributions </a:t>
                </a:r>
                <a:br>
                  <a:rPr lang="fr-FR" sz="1600" i="1" dirty="0"/>
                </a:br>
                <a:r>
                  <a:rPr lang="fr-FR" sz="1600" i="1" dirty="0"/>
                  <a:t>+ possible contributions </a:t>
                </a:r>
                <a:r>
                  <a:rPr lang="fr-FR" sz="1600" i="1" dirty="0" err="1"/>
                  <a:t>from</a:t>
                </a:r>
                <a:r>
                  <a:rPr lang="fr-FR" sz="1600" i="1" dirty="0"/>
                  <a:t> </a:t>
                </a:r>
                <a:r>
                  <a:rPr lang="fr-FR" sz="1600" i="1" dirty="0" err="1"/>
                  <a:t>other</a:t>
                </a:r>
                <a:r>
                  <a:rPr lang="fr-FR" sz="1600" i="1" dirty="0"/>
                  <a:t> </a:t>
                </a:r>
                <a:r>
                  <a:rPr lang="fr-FR" sz="1600" i="1" dirty="0" err="1"/>
                  <a:t>resonances</a:t>
                </a:r>
                <a:br>
                  <a:rPr lang="fr-FR" sz="1600" i="1" dirty="0"/>
                </a:br>
                <a:endParaRPr lang="fr-FR" sz="1600" i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5D9C3DC-70E2-3D45-AD9A-3F727889E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370" y="2438400"/>
                <a:ext cx="3850230" cy="1323439"/>
              </a:xfrm>
              <a:prstGeom prst="rect">
                <a:avLst/>
              </a:prstGeom>
              <a:blipFill>
                <a:blip r:embed="rId7"/>
                <a:stretch>
                  <a:fillRect l="-658" t="-192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0813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itle 1">
                <a:extLst>
                  <a:ext uri="{FF2B5EF4-FFF2-40B4-BE49-F238E27FC236}">
                    <a16:creationId xmlns:a16="http://schemas.microsoft.com/office/drawing/2014/main" id="{1186A904-2519-D44E-9F8A-76AC6CEDF7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328079"/>
                <a:ext cx="8229600" cy="1030131"/>
              </a:xfrm>
              <a:prstGeom prst="rect">
                <a:avLst/>
              </a:prstGeom>
            </p:spPr>
            <p:txBody>
              <a:bodyPr/>
              <a:lstStyle>
                <a:lvl1pPr algn="ctr" defTabSz="914400" rtl="0" eaLnBrk="1" latinLnBrk="0" hangingPunct="1">
                  <a:lnSpc>
                    <a:spcPts val="58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2"/>
                    </a:solidFill>
                    <a:effectLst>
                      <a:outerShdw blurRad="63500" dist="38100" dir="5400000" algn="t" rotWithShape="0">
                        <a:prstClr val="black">
                          <a:alpha val="25000"/>
                        </a:prstClr>
                      </a:outerShdw>
                    </a:effectLst>
                    <a:latin typeface="+mn-lt"/>
                    <a:ea typeface="+mj-ea"/>
                    <a:cs typeface="+mj-cs"/>
                  </a:defRPr>
                </a:lvl1pPr>
              </a:lstStyle>
              <a:p>
                <a:r>
                  <a:rPr lang="en-US" sz="2200" dirty="0" err="1"/>
                  <a:t>Charmonium</a:t>
                </a:r>
                <a:r>
                  <a:rPr lang="en-US" sz="2200" dirty="0"/>
                  <a:t> production in inclusive b-decays using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𝜙𝜙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8" name="Title 1">
                <a:extLst>
                  <a:ext uri="{FF2B5EF4-FFF2-40B4-BE49-F238E27FC236}">
                    <a16:creationId xmlns:a16="http://schemas.microsoft.com/office/drawing/2014/main" id="{1186A904-2519-D44E-9F8A-76AC6CEDF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328079"/>
                <a:ext cx="8229600" cy="10301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AC12354-30EC-394C-979C-ED2578001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97" y="4413092"/>
            <a:ext cx="5250605" cy="1888184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7ED70D6A-2E4C-D948-931C-85A5C34E2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248" y="2081239"/>
            <a:ext cx="3639352" cy="193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Прямая соединительная линия 6">
            <a:extLst>
              <a:ext uri="{FF2B5EF4-FFF2-40B4-BE49-F238E27FC236}">
                <a16:creationId xmlns:a16="http://schemas.microsoft.com/office/drawing/2014/main" id="{F1EAC772-CBBE-F540-B2B4-D4C3A90D63FD}"/>
              </a:ext>
            </a:extLst>
          </p:cNvPr>
          <p:cNvCxnSpPr/>
          <p:nvPr/>
        </p:nvCxnSpPr>
        <p:spPr>
          <a:xfrm flipV="1">
            <a:off x="4027697" y="2309839"/>
            <a:ext cx="1" cy="1438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22">
            <a:extLst>
              <a:ext uri="{FF2B5EF4-FFF2-40B4-BE49-F238E27FC236}">
                <a16:creationId xmlns:a16="http://schemas.microsoft.com/office/drawing/2014/main" id="{0434A965-8A05-174A-B213-56DAD3219410}"/>
              </a:ext>
            </a:extLst>
          </p:cNvPr>
          <p:cNvCxnSpPr/>
          <p:nvPr/>
        </p:nvCxnSpPr>
        <p:spPr>
          <a:xfrm flipV="1">
            <a:off x="4315975" y="2309839"/>
            <a:ext cx="0" cy="1438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12">
            <a:extLst>
              <a:ext uri="{FF2B5EF4-FFF2-40B4-BE49-F238E27FC236}">
                <a16:creationId xmlns:a16="http://schemas.microsoft.com/office/drawing/2014/main" id="{41B1E310-3F99-094B-A818-BDF94A26E9B8}"/>
              </a:ext>
            </a:extLst>
          </p:cNvPr>
          <p:cNvCxnSpPr/>
          <p:nvPr/>
        </p:nvCxnSpPr>
        <p:spPr>
          <a:xfrm>
            <a:off x="4013184" y="3431504"/>
            <a:ext cx="31730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Стрелка вниз 13">
            <a:extLst>
              <a:ext uri="{FF2B5EF4-FFF2-40B4-BE49-F238E27FC236}">
                <a16:creationId xmlns:a16="http://schemas.microsoft.com/office/drawing/2014/main" id="{9C27D5B4-A1B9-DC4E-8016-4891EF83F60B}"/>
              </a:ext>
            </a:extLst>
          </p:cNvPr>
          <p:cNvSpPr/>
          <p:nvPr/>
        </p:nvSpPr>
        <p:spPr>
          <a:xfrm>
            <a:off x="3875166" y="3863471"/>
            <a:ext cx="593339" cy="49975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9E68BF6-2D9D-8448-AD93-9AF632AE27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97" y="2451825"/>
            <a:ext cx="6280615" cy="3810918"/>
          </a:xfrm>
          <a:prstGeom prst="rect">
            <a:avLst/>
          </a:prstGeom>
        </p:spPr>
      </p:pic>
      <p:cxnSp>
        <p:nvCxnSpPr>
          <p:cNvPr id="25" name="Прямая со стрелкой 16">
            <a:extLst>
              <a:ext uri="{FF2B5EF4-FFF2-40B4-BE49-F238E27FC236}">
                <a16:creationId xmlns:a16="http://schemas.microsoft.com/office/drawing/2014/main" id="{9E446B19-C4AC-824A-B5C4-D1E0D907FAA3}"/>
              </a:ext>
            </a:extLst>
          </p:cNvPr>
          <p:cNvCxnSpPr/>
          <p:nvPr/>
        </p:nvCxnSpPr>
        <p:spPr>
          <a:xfrm>
            <a:off x="3556833" y="4139312"/>
            <a:ext cx="0" cy="39428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16">
            <a:extLst>
              <a:ext uri="{FF2B5EF4-FFF2-40B4-BE49-F238E27FC236}">
                <a16:creationId xmlns:a16="http://schemas.microsoft.com/office/drawing/2014/main" id="{05D5F78B-BBA9-3D46-9302-046BFFFFA72B}"/>
              </a:ext>
            </a:extLst>
          </p:cNvPr>
          <p:cNvCxnSpPr>
            <a:cxnSpLocks/>
          </p:cNvCxnSpPr>
          <p:nvPr/>
        </p:nvCxnSpPr>
        <p:spPr>
          <a:xfrm flipH="1">
            <a:off x="5490932" y="4336456"/>
            <a:ext cx="39013" cy="68875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16">
            <a:extLst>
              <a:ext uri="{FF2B5EF4-FFF2-40B4-BE49-F238E27FC236}">
                <a16:creationId xmlns:a16="http://schemas.microsoft.com/office/drawing/2014/main" id="{857E29F4-78B2-0B41-B13A-5D24ED1CC1A3}"/>
              </a:ext>
            </a:extLst>
          </p:cNvPr>
          <p:cNvCxnSpPr>
            <a:cxnSpLocks/>
          </p:cNvCxnSpPr>
          <p:nvPr/>
        </p:nvCxnSpPr>
        <p:spPr>
          <a:xfrm flipH="1">
            <a:off x="6291945" y="5031875"/>
            <a:ext cx="256936" cy="177048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2B8F47B-5824-3240-844E-22AF2BB5FC03}"/>
                  </a:ext>
                </a:extLst>
              </p:cNvPr>
              <p:cNvSpPr txBox="1"/>
              <p:nvPr/>
            </p:nvSpPr>
            <p:spPr>
              <a:xfrm>
                <a:off x="5085449" y="3874875"/>
                <a:ext cx="12424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charset="0"/>
                            <a:ea typeface="Cambria Math"/>
                          </a:rPr>
                          <m:t>h</m:t>
                        </m:r>
                      </m:e>
                      <m:sub>
                        <m:r>
                          <a:rPr lang="en-US" sz="1200" i="1">
                            <a:latin typeface="Cambria Math"/>
                            <a:ea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dirty="0"/>
                  <a:t> – forbidden to decay to </a:t>
                </a:r>
                <a14:m>
                  <m:oMath xmlns:m="http://schemas.openxmlformats.org/officeDocument/2006/math">
                    <m:r>
                      <a:rPr lang="ru-RU" sz="1200" b="0" i="1">
                        <a:latin typeface="Cambria Math"/>
                        <a:ea typeface="Cambria Math"/>
                      </a:rPr>
                      <m:t>𝜙𝜙</m:t>
                    </m:r>
                  </m:oMath>
                </a14:m>
                <a:r>
                  <a:rPr lang="en-US" sz="1200" dirty="0"/>
                  <a:t> </a:t>
                </a:r>
                <a:endParaRPr lang="ru-RU" sz="1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2B8F47B-5824-3240-844E-22AF2BB5F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5449" y="3874875"/>
                <a:ext cx="1242440" cy="461665"/>
              </a:xfrm>
              <a:prstGeom prst="rect">
                <a:avLst/>
              </a:prstGeom>
              <a:blipFill>
                <a:blip r:embed="rId7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5A7153A-ECB5-7443-957B-43DBC015CECD}"/>
                  </a:ext>
                </a:extLst>
              </p:cNvPr>
              <p:cNvSpPr txBox="1"/>
              <p:nvPr/>
            </p:nvSpPr>
            <p:spPr>
              <a:xfrm>
                <a:off x="6417573" y="4385544"/>
                <a:ext cx="10306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200" dirty="0"/>
                  <a:t>ψ</a:t>
                </a:r>
                <a:r>
                  <a:rPr lang="en-US" sz="1200" dirty="0"/>
                  <a:t>(2S) – forbidden to decay to </a:t>
                </a:r>
                <a14:m>
                  <m:oMath xmlns:m="http://schemas.openxmlformats.org/officeDocument/2006/math">
                    <m:r>
                      <a:rPr lang="ru-RU" sz="1200" b="0" i="1">
                        <a:latin typeface="Cambria Math"/>
                        <a:ea typeface="Cambria Math"/>
                      </a:rPr>
                      <m:t>𝜙𝜙</m:t>
                    </m:r>
                  </m:oMath>
                </a14:m>
                <a:r>
                  <a:rPr lang="en-US" sz="1200" dirty="0"/>
                  <a:t> </a:t>
                </a:r>
                <a:endParaRPr lang="ru-RU" sz="1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5A7153A-ECB5-7443-957B-43DBC015C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573" y="4385544"/>
                <a:ext cx="1030649" cy="646331"/>
              </a:xfrm>
              <a:prstGeom prst="rect">
                <a:avLst/>
              </a:prstGeom>
              <a:blipFill>
                <a:blip r:embed="rId8"/>
                <a:stretch>
                  <a:fillRect r="-2439" b="-57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3F5C62-8658-1B4D-B6CF-3308398DAA12}"/>
                  </a:ext>
                </a:extLst>
              </p:cNvPr>
              <p:cNvSpPr txBox="1"/>
              <p:nvPr/>
            </p:nvSpPr>
            <p:spPr>
              <a:xfrm>
                <a:off x="3127961" y="3518625"/>
                <a:ext cx="10306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J/</a:t>
                </a:r>
                <a:r>
                  <a:rPr lang="el-GR" sz="1200" dirty="0"/>
                  <a:t>ψ</a:t>
                </a:r>
                <a:r>
                  <a:rPr lang="en-US" sz="1200" dirty="0"/>
                  <a:t> – forbidden to decay to </a:t>
                </a:r>
                <a14:m>
                  <m:oMath xmlns:m="http://schemas.openxmlformats.org/officeDocument/2006/math">
                    <m:r>
                      <a:rPr lang="ru-RU" sz="1200" b="0" i="1">
                        <a:latin typeface="Cambria Math"/>
                        <a:ea typeface="Cambria Math"/>
                      </a:rPr>
                      <m:t>𝜙𝜙</m:t>
                    </m:r>
                  </m:oMath>
                </a14:m>
                <a:r>
                  <a:rPr lang="en-US" sz="1200" dirty="0"/>
                  <a:t> </a:t>
                </a:r>
                <a:endParaRPr lang="ru-RU" sz="1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3F5C62-8658-1B4D-B6CF-3308398DA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961" y="3518625"/>
                <a:ext cx="1030649" cy="646331"/>
              </a:xfrm>
              <a:prstGeom prst="rect">
                <a:avLst/>
              </a:prstGeom>
              <a:blipFill>
                <a:blip r:embed="rId9"/>
                <a:stretch>
                  <a:fillRect r="-2439" b="-38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AB06DBC0-CB49-C441-9A3D-D4EA19497FFD}"/>
              </a:ext>
            </a:extLst>
          </p:cNvPr>
          <p:cNvSpPr/>
          <p:nvPr/>
        </p:nvSpPr>
        <p:spPr>
          <a:xfrm>
            <a:off x="2180956" y="4953000"/>
            <a:ext cx="1857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true 𝛟𝛟 combinations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A1E7B6-A2AC-8F4B-A307-278B9E8106F4}"/>
              </a:ext>
            </a:extLst>
          </p:cNvPr>
          <p:cNvSpPr txBox="1"/>
          <p:nvPr/>
        </p:nvSpPr>
        <p:spPr>
          <a:xfrm>
            <a:off x="3050942" y="6172200"/>
            <a:ext cx="3607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Extract relative yields from the fit</a:t>
            </a:r>
          </a:p>
        </p:txBody>
      </p:sp>
      <p:sp>
        <p:nvSpPr>
          <p:cNvPr id="39" name="Rectangle 4">
            <a:extLst>
              <a:ext uri="{FF2B5EF4-FFF2-40B4-BE49-F238E27FC236}">
                <a16:creationId xmlns:a16="http://schemas.microsoft.com/office/drawing/2014/main" id="{81C74AE8-0301-0B44-8128-384098C27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2" y="1743841"/>
            <a:ext cx="9142413" cy="34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400"/>
              </a:spcBef>
              <a:buSzPct val="150000"/>
              <a:buFont typeface="Arial" pitchFamily="34" charset="0"/>
              <a:buChar char="•"/>
            </a:pPr>
            <a:r>
              <a:rPr lang="en-US" sz="1600" dirty="0">
                <a:latin typeface="Century Gothic" pitchFamily="34" charset="0"/>
              </a:rPr>
              <a:t>True </a:t>
            </a:r>
            <a:r>
              <a:rPr lang="el-GR" sz="1600" dirty="0">
                <a:latin typeface="Century Gothic" pitchFamily="34" charset="0"/>
              </a:rPr>
              <a:t>φφ</a:t>
            </a:r>
            <a:r>
              <a:rPr lang="en-US" sz="1600" dirty="0">
                <a:latin typeface="Century Gothic" pitchFamily="34" charset="0"/>
              </a:rPr>
              <a:t> combinations using </a:t>
            </a:r>
            <a:r>
              <a:rPr lang="en-US" sz="1600" b="1" dirty="0">
                <a:latin typeface="Century Gothic" pitchFamily="34" charset="0"/>
              </a:rPr>
              <a:t>2D fit technique in bins of</a:t>
            </a:r>
            <a:r>
              <a:rPr lang="en-US" sz="1600" dirty="0">
                <a:latin typeface="Century Gothic" pitchFamily="34" charset="0"/>
              </a:rPr>
              <a:t> </a:t>
            </a:r>
            <a:r>
              <a:rPr lang="en-US" sz="1600" b="1" i="1" dirty="0">
                <a:latin typeface="Century Gothic" pitchFamily="34" charset="0"/>
              </a:rPr>
              <a:t>M(KKKK)</a:t>
            </a:r>
          </a:p>
        </p:txBody>
      </p:sp>
      <p:sp>
        <p:nvSpPr>
          <p:cNvPr id="42" name="Google Shape;162;p18">
            <a:extLst>
              <a:ext uri="{FF2B5EF4-FFF2-40B4-BE49-F238E27FC236}">
                <a16:creationId xmlns:a16="http://schemas.microsoft.com/office/drawing/2014/main" id="{6CD9A2F6-282C-0C47-97F8-A66285FF0687}"/>
              </a:ext>
            </a:extLst>
          </p:cNvPr>
          <p:cNvSpPr txBox="1"/>
          <p:nvPr/>
        </p:nvSpPr>
        <p:spPr>
          <a:xfrm>
            <a:off x="6324600" y="441285"/>
            <a:ext cx="3048000" cy="870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1" dirty="0">
                <a:solidFill>
                  <a:srgbClr val="434343"/>
                </a:solidFill>
              </a:rPr>
              <a:t>Selection is essentially performed at trigger</a:t>
            </a:r>
            <a:r>
              <a:rPr lang="ru-RU" sz="1600" b="1" i="1" dirty="0">
                <a:solidFill>
                  <a:srgbClr val="434343"/>
                </a:solidFill>
              </a:rPr>
              <a:t> </a:t>
            </a:r>
            <a:r>
              <a:rPr lang="en-US" sz="1600" b="1" i="1" dirty="0">
                <a:solidFill>
                  <a:srgbClr val="434343"/>
                </a:solidFill>
              </a:rPr>
              <a:t>and stripping levels</a:t>
            </a:r>
            <a:endParaRPr sz="1600" b="1" i="1" dirty="0">
              <a:solidFill>
                <a:srgbClr val="43434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C8345B3-2207-4941-962A-554531D59382}"/>
                  </a:ext>
                </a:extLst>
              </p:cNvPr>
              <p:cNvSpPr txBox="1"/>
              <p:nvPr/>
            </p:nvSpPr>
            <p:spPr>
              <a:xfrm>
                <a:off x="0" y="406544"/>
                <a:ext cx="632460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Event selection:</a:t>
                </a:r>
                <a:r>
                  <a:rPr lang="en-GB" dirty="0"/>
                  <a:t> high-</a:t>
                </a:r>
                <a:r>
                  <a:rPr lang="en-US" dirty="0" err="1">
                    <a:solidFill>
                      <a:schemeClr val="dk1"/>
                    </a:solidFill>
                    <a:ea typeface="Palatino Linotype"/>
                    <a:cs typeface="Palatino Linotype"/>
                    <a:sym typeface="Palatino Linotype"/>
                  </a:rPr>
                  <a:t>p</a:t>
                </a:r>
                <a:r>
                  <a:rPr lang="en-US" baseline="-25000" dirty="0" err="1">
                    <a:solidFill>
                      <a:schemeClr val="dk1"/>
                    </a:solidFill>
                    <a:ea typeface="Palatino Linotype"/>
                    <a:cs typeface="Palatino Linotype"/>
                    <a:sym typeface="Palatino Linotype"/>
                  </a:rPr>
                  <a:t>T</a:t>
                </a:r>
                <a:r>
                  <a:rPr lang="en-GB" dirty="0"/>
                  <a:t> kaon tracks,</a:t>
                </a:r>
                <a:r>
                  <a:rPr lang="en-US" dirty="0"/>
                  <a:t> kaon</a:t>
                </a:r>
                <a:r>
                  <a:rPr lang="en-GB" dirty="0"/>
                  <a:t> ID using RICH, </a:t>
                </a:r>
                <a:r>
                  <a:rPr lang="en-US" dirty="0"/>
                  <a:t>kaon pairs invariant mass close to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resonance, good quality </a:t>
                </a:r>
                <a:r>
                  <a:rPr lang="en-GB" i="1" dirty="0"/>
                  <a:t>KKKK</a:t>
                </a:r>
                <a:r>
                  <a:rPr lang="en-GB" dirty="0"/>
                  <a:t> vertex significantly displaced from PV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C8345B3-2207-4941-962A-554531D59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6544"/>
                <a:ext cx="6324600" cy="1477328"/>
              </a:xfrm>
              <a:prstGeom prst="rect">
                <a:avLst/>
              </a:prstGeom>
              <a:blipFill>
                <a:blip r:embed="rId10"/>
                <a:stretch>
                  <a:fillRect l="-602" t="-17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E040C16-0652-F749-ADE9-A9D05B4A5F15}"/>
                  </a:ext>
                </a:extLst>
              </p:cNvPr>
              <p:cNvSpPr txBox="1"/>
              <p:nvPr/>
            </p:nvSpPr>
            <p:spPr>
              <a:xfrm>
                <a:off x="6248400" y="5935769"/>
                <a:ext cx="137742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𝜙𝜙</m:t>
                        </m:r>
                      </m:e>
                    </m:d>
                  </m:oMath>
                </a14:m>
                <a:r>
                  <a:rPr lang="fr-FR" sz="1400" dirty="0"/>
                  <a:t>   [MeV]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E040C16-0652-F749-ADE9-A9D05B4A5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5935769"/>
                <a:ext cx="1377428" cy="307777"/>
              </a:xfrm>
              <a:prstGeom prst="rect">
                <a:avLst/>
              </a:prstGeom>
              <a:blipFill>
                <a:blip r:embed="rId11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527D5BF3-E1AC-9144-9E69-E0F3B047FB26}"/>
              </a:ext>
            </a:extLst>
          </p:cNvPr>
          <p:cNvSpPr/>
          <p:nvPr/>
        </p:nvSpPr>
        <p:spPr>
          <a:xfrm>
            <a:off x="4724400" y="4267200"/>
            <a:ext cx="533400" cy="3174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B4E90AC-94E3-614E-8D01-015BAD347DC6}"/>
              </a:ext>
            </a:extLst>
          </p:cNvPr>
          <p:cNvSpPr/>
          <p:nvPr/>
        </p:nvSpPr>
        <p:spPr>
          <a:xfrm>
            <a:off x="5837236" y="4779527"/>
            <a:ext cx="639763" cy="3174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1730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C5B81E-AEE4-A045-887C-A7A6D11BE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83374"/>
            <a:ext cx="7734300" cy="558882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38</a:t>
            </a:fld>
            <a:endParaRPr lang="ru-RU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3628" y="2"/>
            <a:ext cx="9140372" cy="5079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/>
              <a:t>Systematic uncertainties </a:t>
            </a:r>
            <a:endParaRPr lang="ru-RU" sz="2400" dirty="0"/>
          </a:p>
        </p:txBody>
      </p:sp>
      <p:sp>
        <p:nvSpPr>
          <p:cNvPr id="25" name="Google Shape;390;p31">
            <a:extLst>
              <a:ext uri="{FF2B5EF4-FFF2-40B4-BE49-F238E27FC236}">
                <a16:creationId xmlns:a16="http://schemas.microsoft.com/office/drawing/2014/main" id="{3F6B14D2-0E24-2B41-BF00-0C67A21C7441}"/>
              </a:ext>
            </a:extLst>
          </p:cNvPr>
          <p:cNvSpPr/>
          <p:nvPr/>
        </p:nvSpPr>
        <p:spPr>
          <a:xfrm>
            <a:off x="4610100" y="3125831"/>
            <a:ext cx="2171700" cy="253473"/>
          </a:xfrm>
          <a:prstGeom prst="rect">
            <a:avLst/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390;p31">
            <a:extLst>
              <a:ext uri="{FF2B5EF4-FFF2-40B4-BE49-F238E27FC236}">
                <a16:creationId xmlns:a16="http://schemas.microsoft.com/office/drawing/2014/main" id="{34B5E20E-8D95-4549-BC03-4179C306E8ED}"/>
              </a:ext>
            </a:extLst>
          </p:cNvPr>
          <p:cNvSpPr/>
          <p:nvPr/>
        </p:nvSpPr>
        <p:spPr>
          <a:xfrm>
            <a:off x="4610100" y="887896"/>
            <a:ext cx="3390900" cy="228600"/>
          </a:xfrm>
          <a:prstGeom prst="rect">
            <a:avLst/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390;p31">
            <a:extLst>
              <a:ext uri="{FF2B5EF4-FFF2-40B4-BE49-F238E27FC236}">
                <a16:creationId xmlns:a16="http://schemas.microsoft.com/office/drawing/2014/main" id="{557E3C83-57F4-B34A-B390-146BB2C27D51}"/>
              </a:ext>
            </a:extLst>
          </p:cNvPr>
          <p:cNvSpPr/>
          <p:nvPr/>
        </p:nvSpPr>
        <p:spPr>
          <a:xfrm>
            <a:off x="4610100" y="3399340"/>
            <a:ext cx="2171700" cy="195312"/>
          </a:xfrm>
          <a:prstGeom prst="rect">
            <a:avLst/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390;p31">
            <a:extLst>
              <a:ext uri="{FF2B5EF4-FFF2-40B4-BE49-F238E27FC236}">
                <a16:creationId xmlns:a16="http://schemas.microsoft.com/office/drawing/2014/main" id="{EA9D4095-0D03-E04E-BD9E-ECD0B30C5A91}"/>
              </a:ext>
            </a:extLst>
          </p:cNvPr>
          <p:cNvSpPr/>
          <p:nvPr/>
        </p:nvSpPr>
        <p:spPr>
          <a:xfrm>
            <a:off x="6877231" y="2643808"/>
            <a:ext cx="1428569" cy="228600"/>
          </a:xfrm>
          <a:prstGeom prst="rect">
            <a:avLst/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D89B31-F56E-004D-8075-DB162E99CFAB}"/>
              </a:ext>
            </a:extLst>
          </p:cNvPr>
          <p:cNvSpPr/>
          <p:nvPr/>
        </p:nvSpPr>
        <p:spPr>
          <a:xfrm>
            <a:off x="990600" y="6209987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55600">
              <a:buSzPts val="2000"/>
              <a:buFont typeface="Palatino Linotype"/>
              <a:buChar char="●"/>
            </a:pPr>
            <a:r>
              <a:rPr lang="en-US" dirty="0">
                <a:ea typeface="Palatino Linotype"/>
                <a:cs typeface="Palatino Linotype"/>
                <a:sym typeface="Palatino Linotype"/>
              </a:rPr>
              <a:t>Total systematic uncertainties are </a:t>
            </a:r>
            <a:r>
              <a:rPr lang="en-US" b="1" dirty="0">
                <a:ea typeface="Palatino Linotype"/>
                <a:cs typeface="Palatino Linotype"/>
                <a:sym typeface="Palatino Linotype"/>
              </a:rPr>
              <a:t>smaller</a:t>
            </a:r>
            <a:r>
              <a:rPr lang="en-US" dirty="0">
                <a:ea typeface="Palatino Linotype"/>
                <a:cs typeface="Palatino Linotype"/>
                <a:sym typeface="Palatino Linotype"/>
              </a:rPr>
              <a:t> than statistical ones</a:t>
            </a:r>
          </a:p>
        </p:txBody>
      </p:sp>
    </p:spTree>
    <p:extLst>
      <p:ext uri="{BB962C8B-B14F-4D97-AF65-F5344CB8AC3E}">
        <p14:creationId xmlns:p14="http://schemas.microsoft.com/office/powerpoint/2010/main" val="1396863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39</a:t>
            </a:fld>
            <a:endParaRPr lang="ru-RU" dirty="0"/>
          </a:p>
        </p:txBody>
      </p:sp>
      <p:sp>
        <p:nvSpPr>
          <p:cNvPr id="41" name="Rectangle 40"/>
          <p:cNvSpPr/>
          <p:nvPr/>
        </p:nvSpPr>
        <p:spPr>
          <a:xfrm>
            <a:off x="0" y="801469"/>
            <a:ext cx="9061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/>
              <a:t>First measurement </a:t>
            </a:r>
            <a:r>
              <a:rPr lang="en-US" dirty="0"/>
              <a:t>of </a:t>
            </a:r>
            <a:r>
              <a:rPr lang="en-US" b="1" i="1" dirty="0">
                <a:solidFill>
                  <a:srgbClr val="000000"/>
                </a:solidFill>
              </a:rPr>
              <a:t>BR(b</a:t>
            </a:r>
            <a:r>
              <a:rPr lang="fr-FR" b="1" i="1" dirty="0">
                <a:solidFill>
                  <a:srgbClr val="000000"/>
                </a:solidFill>
                <a:sym typeface="Wingdings"/>
              </a:rPr>
              <a:t>χ</a:t>
            </a:r>
            <a:r>
              <a:rPr lang="fr-FR" b="1" i="1" baseline="-25000" dirty="0">
                <a:solidFill>
                  <a:srgbClr val="000000"/>
                </a:solidFill>
              </a:rPr>
              <a:t>c0</a:t>
            </a:r>
            <a:r>
              <a:rPr lang="fr-FR" b="1" i="1" dirty="0">
                <a:solidFill>
                  <a:srgbClr val="000000"/>
                </a:solidFill>
              </a:rPr>
              <a:t>X</a:t>
            </a:r>
            <a:r>
              <a:rPr lang="en-US" b="1" i="1" dirty="0">
                <a:solidFill>
                  <a:srgbClr val="000000"/>
                </a:solidFill>
              </a:rPr>
              <a:t>) </a:t>
            </a:r>
            <a:r>
              <a:rPr lang="en-GB" dirty="0">
                <a:solidFill>
                  <a:srgbClr val="000000"/>
                </a:solidFill>
              </a:rPr>
              <a:t>production</a:t>
            </a:r>
            <a:r>
              <a:rPr lang="fr-FR" dirty="0"/>
              <a:t> </a:t>
            </a:r>
            <a:r>
              <a:rPr lang="en-US" dirty="0"/>
              <a:t>in inclusive </a:t>
            </a:r>
            <a:r>
              <a:rPr lang="en-US" i="1" dirty="0"/>
              <a:t>b</a:t>
            </a:r>
            <a:r>
              <a:rPr lang="en-US" dirty="0"/>
              <a:t>-decays</a:t>
            </a:r>
            <a:endParaRPr lang="en-US" baseline="30000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Most precise </a:t>
            </a:r>
            <a:r>
              <a:rPr lang="en-US" dirty="0"/>
              <a:t>measurements of </a:t>
            </a:r>
            <a:r>
              <a:rPr lang="en-US" b="1" i="1" dirty="0">
                <a:solidFill>
                  <a:srgbClr val="000000"/>
                </a:solidFill>
              </a:rPr>
              <a:t>BR(b</a:t>
            </a:r>
            <a:r>
              <a:rPr lang="fr-FR" b="1" i="1" dirty="0">
                <a:solidFill>
                  <a:srgbClr val="000000"/>
                </a:solidFill>
                <a:sym typeface="Wingdings"/>
              </a:rPr>
              <a:t>χ</a:t>
            </a:r>
            <a:r>
              <a:rPr lang="fr-FR" b="1" i="1" baseline="-25000" dirty="0">
                <a:solidFill>
                  <a:srgbClr val="000000"/>
                </a:solidFill>
              </a:rPr>
              <a:t>c1</a:t>
            </a:r>
            <a:r>
              <a:rPr lang="fr-FR" b="1" i="1" dirty="0">
                <a:solidFill>
                  <a:srgbClr val="000000"/>
                </a:solidFill>
              </a:rPr>
              <a:t>X</a:t>
            </a:r>
            <a:r>
              <a:rPr lang="en-US" b="1" i="1" dirty="0">
                <a:solidFill>
                  <a:srgbClr val="000000"/>
                </a:solidFill>
              </a:rPr>
              <a:t>) </a:t>
            </a:r>
            <a:r>
              <a:rPr lang="en-US" dirty="0"/>
              <a:t>and </a:t>
            </a:r>
            <a:r>
              <a:rPr lang="en-US" b="1" i="1" dirty="0">
                <a:solidFill>
                  <a:srgbClr val="000000"/>
                </a:solidFill>
              </a:rPr>
              <a:t>BR(b</a:t>
            </a:r>
            <a:r>
              <a:rPr lang="fr-FR" b="1" i="1" dirty="0">
                <a:solidFill>
                  <a:srgbClr val="000000"/>
                </a:solidFill>
                <a:sym typeface="Wingdings"/>
              </a:rPr>
              <a:t>χ</a:t>
            </a:r>
            <a:r>
              <a:rPr lang="fr-FR" b="1" i="1" baseline="-25000" dirty="0">
                <a:solidFill>
                  <a:srgbClr val="000000"/>
                </a:solidFill>
              </a:rPr>
              <a:t>c2</a:t>
            </a:r>
            <a:r>
              <a:rPr lang="fr-FR" b="1" i="1" dirty="0">
                <a:solidFill>
                  <a:srgbClr val="000000"/>
                </a:solidFill>
              </a:rPr>
              <a:t>X</a:t>
            </a:r>
            <a:r>
              <a:rPr lang="en-US" b="1" i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χ</a:t>
            </a:r>
            <a:r>
              <a:rPr lang="fr-FR" sz="2400" b="1" baseline="-25000" dirty="0">
                <a:solidFill>
                  <a:schemeClr val="accent1">
                    <a:lumMod val="75000"/>
                  </a:schemeClr>
                </a:solidFill>
              </a:rPr>
              <a:t>c0,1,2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production in inclusive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b-decays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630A742-8F7C-4647-B4F0-9D6988DA6595}"/>
                  </a:ext>
                </a:extLst>
              </p:cNvPr>
              <p:cNvSpPr txBox="1"/>
              <p:nvPr/>
            </p:nvSpPr>
            <p:spPr>
              <a:xfrm>
                <a:off x="4897262" y="2861846"/>
                <a:ext cx="38657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i="1" dirty="0"/>
                  <a:t>Naïve expectation: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GB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GB" sz="1600" b="1" i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630A742-8F7C-4647-B4F0-9D6988DA6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7262" y="2861846"/>
                <a:ext cx="3865738" cy="338554"/>
              </a:xfrm>
              <a:prstGeom prst="rect">
                <a:avLst/>
              </a:prstGeom>
              <a:blipFill>
                <a:blip r:embed="rId3"/>
                <a:stretch>
                  <a:fillRect l="-656" b="-178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Прямоугольник 9">
                <a:extLst>
                  <a:ext uri="{FF2B5EF4-FFF2-40B4-BE49-F238E27FC236}">
                    <a16:creationId xmlns:a16="http://schemas.microsoft.com/office/drawing/2014/main" id="{F5D7BB21-68CF-DF4B-A82D-AB04D02EAE29}"/>
                  </a:ext>
                </a:extLst>
              </p:cNvPr>
              <p:cNvSpPr/>
              <p:nvPr/>
            </p:nvSpPr>
            <p:spPr>
              <a:xfrm>
                <a:off x="4800600" y="3899245"/>
                <a:ext cx="434340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Prediction </a:t>
                </a:r>
                <a:r>
                  <a:rPr lang="en-US" dirty="0">
                    <a:solidFill>
                      <a:schemeClr val="bg1"/>
                    </a:solidFill>
                  </a:rPr>
                  <a:t>.</a:t>
                </a:r>
                <a:r>
                  <a:rPr lang="is-IS" sz="1600" b="1" dirty="0">
                    <a:latin typeface="Century Gothic" pitchFamily="34" charset="0"/>
                  </a:rPr>
                  <a:t>Beneke, Maltoni, Rothstein, PRD 59 (1999) 054003</a:t>
                </a:r>
                <a:endParaRPr lang="ru-RU" sz="1600" dirty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</a:rPr>
                      <m:t>𝐵𝑅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𝑋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0.17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±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0.56</m:t>
                        </m:r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>
                    <a:ea typeface="Cambria Math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𝐵𝑅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𝑏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𝑋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0.89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±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.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06</m:t>
                        </m:r>
                      </m:e>
                    </m:d>
                    <m:r>
                      <a:rPr lang="en-US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𝐵𝑅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𝑏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𝑋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=(</m:t>
                    </m:r>
                    <m:r>
                      <a:rPr lang="en-US" b="0" i="1" smtClean="0">
                        <a:latin typeface="Cambria Math"/>
                      </a:rPr>
                      <m:t>1</m:t>
                    </m:r>
                    <m:r>
                      <a:rPr lang="en-US" i="1">
                        <a:latin typeface="Cambria Math"/>
                      </a:rPr>
                      <m:t>.</m:t>
                    </m:r>
                    <m:r>
                      <a:rPr lang="en-US" b="0" i="1" smtClean="0">
                        <a:latin typeface="Cambria Math"/>
                      </a:rPr>
                      <m:t>51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±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3.46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)×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          </a:t>
                </a:r>
                <a:endParaRPr lang="en-US" b="1" dirty="0"/>
              </a:p>
            </p:txBody>
          </p:sp>
        </mc:Choice>
        <mc:Fallback xmlns="">
          <p:sp>
            <p:nvSpPr>
              <p:cNvPr id="53" name="Прямоугольник 9">
                <a:extLst>
                  <a:ext uri="{FF2B5EF4-FFF2-40B4-BE49-F238E27FC236}">
                    <a16:creationId xmlns:a16="http://schemas.microsoft.com/office/drawing/2014/main" id="{F5D7BB21-68CF-DF4B-A82D-AB04D02EAE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899245"/>
                <a:ext cx="4343400" cy="1477328"/>
              </a:xfrm>
              <a:prstGeom prst="rect">
                <a:avLst/>
              </a:prstGeom>
              <a:blipFill>
                <a:blip r:embed="rId7"/>
                <a:stretch>
                  <a:fillRect l="-1166" t="-1709" b="-8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48E531D-0CBC-8D41-A8F8-7C33ED93082A}"/>
              </a:ext>
            </a:extLst>
          </p:cNvPr>
          <p:cNvSpPr txBox="1"/>
          <p:nvPr/>
        </p:nvSpPr>
        <p:spPr>
          <a:xfrm>
            <a:off x="390538" y="5798145"/>
            <a:ext cx="8225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FF"/>
                </a:solidFill>
              </a:rPr>
              <a:t>Results not described by NLO NRQCD prediction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FF"/>
                </a:solidFill>
              </a:rPr>
              <a:t>Negative short-distance factors for CS -&gt; higher order calculations needed</a:t>
            </a:r>
            <a:br>
              <a:rPr lang="fr-FR" b="1" dirty="0">
                <a:solidFill>
                  <a:srgbClr val="FF0000"/>
                </a:solidFill>
              </a:rPr>
            </a:b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4A6C2-9D0B-5F44-AAD7-E53AB5098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7" y="4396408"/>
            <a:ext cx="3909391" cy="9727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BE4A85-B504-3B48-9360-1663A6DC7B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" y="1594240"/>
            <a:ext cx="3747453" cy="1594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8DCC18-B9D5-0B4F-AC80-137AC4B149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15" y="1680452"/>
            <a:ext cx="3504978" cy="113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33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07"/>
          <p:cNvSpPr txBox="1">
            <a:spLocks noGrp="1"/>
          </p:cNvSpPr>
          <p:nvPr>
            <p:ph type="title"/>
          </p:nvPr>
        </p:nvSpPr>
        <p:spPr>
          <a:xfrm>
            <a:off x="457200" y="114500"/>
            <a:ext cx="8229600" cy="64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Standard Model and strong interaction</a:t>
            </a:r>
            <a:endParaRPr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4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7494AB-0E5D-A942-9F9C-2F963A05D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4200"/>
            <a:ext cx="4038600" cy="26883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A33929-FA2E-D941-BF52-322856CCD1BE}"/>
              </a:ext>
            </a:extLst>
          </p:cNvPr>
          <p:cNvSpPr txBox="1"/>
          <p:nvPr/>
        </p:nvSpPr>
        <p:spPr>
          <a:xfrm>
            <a:off x="4953000" y="656272"/>
            <a:ext cx="28648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Fundamental interactions: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Strong → QCD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Electromagnetic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Gravitation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98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40</a:t>
            </a:fld>
            <a:endParaRPr lang="ru-RU" dirty="0"/>
          </a:p>
        </p:txBody>
      </p:sp>
      <p:sp>
        <p:nvSpPr>
          <p:cNvPr id="34" name="ZoneTexte 3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χ</a:t>
            </a:r>
            <a:r>
              <a:rPr lang="fr-FR" sz="2400" b="1" baseline="-25000" dirty="0">
                <a:solidFill>
                  <a:schemeClr val="accent1">
                    <a:lumMod val="75000"/>
                  </a:schemeClr>
                </a:solidFill>
              </a:rPr>
              <a:t>c0,1,2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 production in inclusive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b-decays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C851183-222A-274E-A776-514E3E641F81}"/>
                  </a:ext>
                </a:extLst>
              </p:cNvPr>
              <p:cNvSpPr/>
              <p:nvPr/>
            </p:nvSpPr>
            <p:spPr>
              <a:xfrm>
                <a:off x="0" y="4800600"/>
                <a:ext cx="9144000" cy="946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Feed down contributions are not subtracted</a:t>
                </a:r>
                <a:endParaRPr lang="en-US" b="1" i="1" dirty="0">
                  <a:solidFill>
                    <a:srgbClr val="00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solidFill>
                      <a:srgbClr val="000000"/>
                    </a:solidFill>
                  </a:rPr>
                  <a:t>BR(b</a:t>
                </a:r>
                <a:r>
                  <a:rPr lang="fr-FR" b="1" i="1" dirty="0">
                    <a:solidFill>
                      <a:srgbClr val="000000"/>
                    </a:solidFill>
                    <a:sym typeface="Wingdings"/>
                  </a:rPr>
                  <a:t>χ</a:t>
                </a:r>
                <a:r>
                  <a:rPr lang="fr-FR" b="1" i="1" baseline="-25000" dirty="0">
                    <a:solidFill>
                      <a:srgbClr val="000000"/>
                    </a:solidFill>
                  </a:rPr>
                  <a:t>c1</a:t>
                </a:r>
                <a:r>
                  <a:rPr lang="fr-FR" b="1" i="1" dirty="0">
                    <a:solidFill>
                      <a:srgbClr val="000000"/>
                    </a:solidFill>
                  </a:rPr>
                  <a:t>X</a:t>
                </a:r>
                <a:r>
                  <a:rPr lang="en-US" b="1" i="1" dirty="0">
                    <a:solidFill>
                      <a:srgbClr val="000000"/>
                    </a:solidFill>
                  </a:rPr>
                  <a:t>)</a:t>
                </a:r>
                <a:r>
                  <a:rPr lang="en-US" dirty="0"/>
                  <a:t> and </a:t>
                </a:r>
                <a:r>
                  <a:rPr lang="en-US" b="1" i="1" dirty="0">
                    <a:solidFill>
                      <a:srgbClr val="000000"/>
                    </a:solidFill>
                  </a:rPr>
                  <a:t>BR(b</a:t>
                </a:r>
                <a:r>
                  <a:rPr lang="fr-FR" b="1" i="1" dirty="0">
                    <a:solidFill>
                      <a:srgbClr val="000000"/>
                    </a:solidFill>
                    <a:sym typeface="Wingdings"/>
                  </a:rPr>
                  <a:t>χ</a:t>
                </a:r>
                <a:r>
                  <a:rPr lang="fr-FR" b="1" i="1" baseline="-25000" dirty="0">
                    <a:solidFill>
                      <a:srgbClr val="000000"/>
                    </a:solidFill>
                  </a:rPr>
                  <a:t>c2</a:t>
                </a:r>
                <a:r>
                  <a:rPr lang="fr-FR" b="1" i="1" dirty="0">
                    <a:solidFill>
                      <a:srgbClr val="000000"/>
                    </a:solidFill>
                  </a:rPr>
                  <a:t>X</a:t>
                </a:r>
                <a:r>
                  <a:rPr lang="en-US" b="1" i="1" dirty="0">
                    <a:solidFill>
                      <a:srgbClr val="000000"/>
                    </a:solidFill>
                  </a:rPr>
                  <a:t>) </a:t>
                </a:r>
                <a:r>
                  <a:rPr lang="en-US" dirty="0"/>
                  <a:t>are in agreement with measurements at B-factories</a:t>
                </a:r>
                <a:br>
                  <a:rPr lang="en-US" dirty="0"/>
                </a:br>
                <a:r>
                  <a:rPr lang="en-US" dirty="0"/>
                  <a:t>(where only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0,+</m:t>
                        </m:r>
                      </m:sup>
                    </m:sSup>
                  </m:oMath>
                </a14:m>
                <a:r>
                  <a:rPr lang="en-US" dirty="0"/>
                  <a:t> measons contribute)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C851183-222A-274E-A776-514E3E641F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800600"/>
                <a:ext cx="9144000" cy="946991"/>
              </a:xfrm>
              <a:prstGeom prst="rect">
                <a:avLst/>
              </a:prstGeom>
              <a:blipFill>
                <a:blip r:embed="rId3"/>
                <a:stretch>
                  <a:fillRect l="-278" t="-2632" b="-52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F987EEB2-C9AB-B846-9193-0CE098C607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8" y="1676400"/>
            <a:ext cx="4513335" cy="20990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CEA87E-3F44-0F41-95ED-84BBB5907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768" y="1691202"/>
            <a:ext cx="4441102" cy="216033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E3B313-7B55-194D-8C40-71145B7D415D}"/>
              </a:ext>
            </a:extLst>
          </p:cNvPr>
          <p:cNvSpPr/>
          <p:nvPr/>
        </p:nvSpPr>
        <p:spPr>
          <a:xfrm>
            <a:off x="5836981" y="2567094"/>
            <a:ext cx="513946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s-IS" sz="11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169EC1-85B0-754D-8F33-2D407EAC0463}"/>
              </a:ext>
            </a:extLst>
          </p:cNvPr>
          <p:cNvSpPr/>
          <p:nvPr/>
        </p:nvSpPr>
        <p:spPr>
          <a:xfrm>
            <a:off x="1682471" y="2211966"/>
            <a:ext cx="513946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s-IS" sz="11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FB3F513-832C-C34E-A84B-153B01B810C0}"/>
              </a:ext>
            </a:extLst>
          </p:cNvPr>
          <p:cNvSpPr/>
          <p:nvPr/>
        </p:nvSpPr>
        <p:spPr>
          <a:xfrm>
            <a:off x="2364500" y="2503051"/>
            <a:ext cx="297929" cy="1384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s-IS" sz="3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CD3F9C-D0DC-5845-94E6-E4268CB367D6}"/>
              </a:ext>
            </a:extLst>
          </p:cNvPr>
          <p:cNvSpPr/>
          <p:nvPr/>
        </p:nvSpPr>
        <p:spPr>
          <a:xfrm>
            <a:off x="1724166" y="2593179"/>
            <a:ext cx="311671" cy="1538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s-IS" sz="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58135C-3DD8-BC46-8F52-7606459D1DAE}"/>
              </a:ext>
            </a:extLst>
          </p:cNvPr>
          <p:cNvSpPr/>
          <p:nvPr/>
        </p:nvSpPr>
        <p:spPr>
          <a:xfrm>
            <a:off x="1617421" y="1829478"/>
            <a:ext cx="229405" cy="1538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s-IS" sz="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535467-B74A-DF40-8371-AD3A109236E5}"/>
              </a:ext>
            </a:extLst>
          </p:cNvPr>
          <p:cNvSpPr/>
          <p:nvPr/>
        </p:nvSpPr>
        <p:spPr>
          <a:xfrm>
            <a:off x="1516992" y="2118756"/>
            <a:ext cx="244688" cy="1538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s-IS" sz="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54D847-2F30-2344-A0C7-4778E7F65FA3}"/>
              </a:ext>
            </a:extLst>
          </p:cNvPr>
          <p:cNvSpPr/>
          <p:nvPr/>
        </p:nvSpPr>
        <p:spPr>
          <a:xfrm>
            <a:off x="1676400" y="2174998"/>
            <a:ext cx="297929" cy="1538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s-IS" sz="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6815788-2159-1944-9B78-7CEB5F9DCB27}"/>
              </a:ext>
            </a:extLst>
          </p:cNvPr>
          <p:cNvSpPr/>
          <p:nvPr/>
        </p:nvSpPr>
        <p:spPr>
          <a:xfrm>
            <a:off x="2495884" y="3095429"/>
            <a:ext cx="297929" cy="1538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s-IS" sz="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143CB3-2392-7542-A95C-589D9F462BBE}"/>
              </a:ext>
            </a:extLst>
          </p:cNvPr>
          <p:cNvSpPr/>
          <p:nvPr/>
        </p:nvSpPr>
        <p:spPr>
          <a:xfrm>
            <a:off x="5769648" y="1804414"/>
            <a:ext cx="326351" cy="1538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s-IS" sz="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43EF6C-52EF-B040-875D-5A2CA707227E}"/>
              </a:ext>
            </a:extLst>
          </p:cNvPr>
          <p:cNvSpPr/>
          <p:nvPr/>
        </p:nvSpPr>
        <p:spPr>
          <a:xfrm>
            <a:off x="5559551" y="2085837"/>
            <a:ext cx="297929" cy="1538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s-IS" sz="4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292AFF-760C-6843-868B-ADDE3B3680DC}"/>
              </a:ext>
            </a:extLst>
          </p:cNvPr>
          <p:cNvSpPr/>
          <p:nvPr/>
        </p:nvSpPr>
        <p:spPr>
          <a:xfrm>
            <a:off x="5659807" y="2332236"/>
            <a:ext cx="297929" cy="1538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s-IS" sz="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79636C-C491-3344-89A3-0EF439994E78}"/>
              </a:ext>
            </a:extLst>
          </p:cNvPr>
          <p:cNvSpPr/>
          <p:nvPr/>
        </p:nvSpPr>
        <p:spPr>
          <a:xfrm>
            <a:off x="1300519" y="2846020"/>
            <a:ext cx="1238205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s-IS" sz="1000" b="1" dirty="0">
                <a:solidFill>
                  <a:srgbClr val="0000FF"/>
                </a:solidFill>
              </a:rPr>
              <a:t>arXiv:1706.07013</a:t>
            </a:r>
            <a:endParaRPr lang="en-US" sz="1000" dirty="0">
              <a:solidFill>
                <a:srgbClr val="0000FF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6C77A76-ACF0-FD4A-BF15-129E50B89F53}"/>
              </a:ext>
            </a:extLst>
          </p:cNvPr>
          <p:cNvSpPr/>
          <p:nvPr/>
        </p:nvSpPr>
        <p:spPr>
          <a:xfrm>
            <a:off x="5474852" y="3246743"/>
            <a:ext cx="1238205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s-IS" sz="1000" b="1" dirty="0">
                <a:solidFill>
                  <a:srgbClr val="0000FF"/>
                </a:solidFill>
              </a:rPr>
              <a:t>arXiv:1706.07013</a:t>
            </a:r>
            <a:endParaRPr lang="en-US" sz="1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18">
                <a:extLst>
                  <a:ext uri="{FF2B5EF4-FFF2-40B4-BE49-F238E27FC236}">
                    <a16:creationId xmlns:a16="http://schemas.microsoft.com/office/drawing/2014/main" id="{0C153779-7C9A-9F4D-A8AD-52C55F8B6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1351" y="2813712"/>
                <a:ext cx="2986297" cy="2923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is-IS" altLang="en-US" sz="1300" b="1" u="sng" dirty="0">
                    <a:solidFill>
                      <a:srgbClr val="0000FF"/>
                    </a:solidFill>
                  </a:rPr>
                  <a:t>LHCb: </a:t>
                </a:r>
                <a:r>
                  <a:rPr lang="en-US" altLang="en-US" sz="1300" b="1" u="sng" dirty="0"/>
                  <a:t>(2.76±0.59±0.23±0.89)</a:t>
                </a:r>
                <a14:m>
                  <m:oMath xmlns:m="http://schemas.openxmlformats.org/officeDocument/2006/math">
                    <m:r>
                      <a:rPr lang="en-US" altLang="en-US" sz="1300" b="1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altLang="en-US" sz="1300" b="1" u="sng" dirty="0"/>
                  <a:t>10</a:t>
                </a:r>
                <a:r>
                  <a:rPr lang="en-US" altLang="en-US" sz="1300" b="1" u="sng" baseline="30000" dirty="0"/>
                  <a:t>-3</a:t>
                </a:r>
                <a:endParaRPr lang="is-IS" altLang="en-US" sz="1300" b="1" u="sng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5" name="Rectangle 18">
                <a:extLst>
                  <a:ext uri="{FF2B5EF4-FFF2-40B4-BE49-F238E27FC236}">
                    <a16:creationId xmlns:a16="http://schemas.microsoft.com/office/drawing/2014/main" id="{0C153779-7C9A-9F4D-A8AD-52C55F8B60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1351" y="2813712"/>
                <a:ext cx="2986297" cy="292388"/>
              </a:xfrm>
              <a:prstGeom prst="rect">
                <a:avLst/>
              </a:prstGeom>
              <a:blipFill>
                <a:blip r:embed="rId6"/>
                <a:stretch>
                  <a:fillRect l="-424" t="-4167" b="-12500"/>
                </a:stretch>
              </a:blip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19">
                <a:extLst>
                  <a:ext uri="{FF2B5EF4-FFF2-40B4-BE49-F238E27FC236}">
                    <a16:creationId xmlns:a16="http://schemas.microsoft.com/office/drawing/2014/main" id="{81A2282E-F9E6-CE41-B7BA-EEFA3796D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6204" y="3126366"/>
                <a:ext cx="2976370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is-IS" altLang="en-US" sz="1400" b="1" u="sng" dirty="0">
                    <a:solidFill>
                      <a:srgbClr val="0000FF"/>
                    </a:solidFill>
                  </a:rPr>
                  <a:t>LHCb:</a:t>
                </a:r>
                <a:r>
                  <a:rPr lang="en-US" altLang="en-US" sz="1400" b="1" u="sng" dirty="0"/>
                  <a:t>(1.15±0.20±0.07±0.36)</a:t>
                </a:r>
                <a14:m>
                  <m:oMath xmlns:m="http://schemas.openxmlformats.org/officeDocument/2006/math">
                    <m:r>
                      <a:rPr lang="en-US" altLang="en-US" sz="1400" b="1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altLang="en-US" sz="1400" b="1" u="sng" dirty="0"/>
                  <a:t>10</a:t>
                </a:r>
                <a:r>
                  <a:rPr lang="en-US" altLang="en-US" sz="1400" b="1" u="sng" baseline="30000" dirty="0"/>
                  <a:t>-3</a:t>
                </a:r>
                <a:endParaRPr lang="is-IS" altLang="en-US" sz="1400" b="1" u="sng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6" name="Rectangle 19">
                <a:extLst>
                  <a:ext uri="{FF2B5EF4-FFF2-40B4-BE49-F238E27FC236}">
                    <a16:creationId xmlns:a16="http://schemas.microsoft.com/office/drawing/2014/main" id="{81A2282E-F9E6-CE41-B7BA-EEFA3796DD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66204" y="3126366"/>
                <a:ext cx="2976370" cy="307777"/>
              </a:xfrm>
              <a:prstGeom prst="rect">
                <a:avLst/>
              </a:prstGeom>
              <a:blipFill>
                <a:blip r:embed="rId7"/>
                <a:stretch>
                  <a:fillRect l="-426" b="-20000"/>
                </a:stretch>
              </a:blip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15041765-D01A-DC4B-8F83-708965A69E1A}"/>
              </a:ext>
            </a:extLst>
          </p:cNvPr>
          <p:cNvSpPr txBox="1"/>
          <p:nvPr/>
        </p:nvSpPr>
        <p:spPr>
          <a:xfrm>
            <a:off x="3317905" y="3473612"/>
            <a:ext cx="1369063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00000"/>
                </a:solidFill>
              </a:rPr>
              <a:t>BR(b</a:t>
            </a:r>
            <a:r>
              <a:rPr lang="fr-FR" sz="1600" b="1" i="1" dirty="0">
                <a:solidFill>
                  <a:srgbClr val="000000"/>
                </a:solidFill>
                <a:sym typeface="Wingdings"/>
              </a:rPr>
              <a:t>χ</a:t>
            </a:r>
            <a:r>
              <a:rPr lang="fr-FR" sz="1600" b="1" i="1" baseline="-25000" dirty="0">
                <a:solidFill>
                  <a:srgbClr val="000000"/>
                </a:solidFill>
              </a:rPr>
              <a:t>c1</a:t>
            </a:r>
            <a:r>
              <a:rPr lang="fr-FR" sz="1600" b="1" i="1" dirty="0">
                <a:solidFill>
                  <a:srgbClr val="000000"/>
                </a:solidFill>
              </a:rPr>
              <a:t>X</a:t>
            </a:r>
            <a:r>
              <a:rPr lang="en-US" sz="1600" b="1" i="1" dirty="0">
                <a:solidFill>
                  <a:srgbClr val="000000"/>
                </a:solidFill>
              </a:rPr>
              <a:t>) </a:t>
            </a:r>
            <a:endParaRPr lang="en-US" sz="16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B0E3A13-CE73-5D43-AE06-0C45909CA368}"/>
              </a:ext>
            </a:extLst>
          </p:cNvPr>
          <p:cNvSpPr txBox="1"/>
          <p:nvPr/>
        </p:nvSpPr>
        <p:spPr>
          <a:xfrm>
            <a:off x="7658768" y="3473612"/>
            <a:ext cx="1369063" cy="338554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00000"/>
                </a:solidFill>
              </a:rPr>
              <a:t>BR(b</a:t>
            </a:r>
            <a:r>
              <a:rPr lang="fr-FR" sz="1600" b="1" i="1" dirty="0">
                <a:solidFill>
                  <a:srgbClr val="000000"/>
                </a:solidFill>
                <a:sym typeface="Wingdings"/>
              </a:rPr>
              <a:t>χ</a:t>
            </a:r>
            <a:r>
              <a:rPr lang="fr-FR" sz="1600" b="1" i="1" baseline="-25000" dirty="0">
                <a:solidFill>
                  <a:srgbClr val="000000"/>
                </a:solidFill>
              </a:rPr>
              <a:t>c2</a:t>
            </a:r>
            <a:r>
              <a:rPr lang="fr-FR" sz="1600" b="1" i="1" dirty="0">
                <a:solidFill>
                  <a:srgbClr val="000000"/>
                </a:solidFill>
              </a:rPr>
              <a:t>X</a:t>
            </a:r>
            <a:r>
              <a:rPr lang="en-US" sz="1600" b="1" i="1" dirty="0">
                <a:solidFill>
                  <a:srgbClr val="000000"/>
                </a:solidFill>
              </a:rPr>
              <a:t>) </a:t>
            </a:r>
            <a:endParaRPr lang="en-US" sz="1600" b="1" dirty="0"/>
          </a:p>
        </p:txBody>
      </p:sp>
      <p:sp>
        <p:nvSpPr>
          <p:cNvPr id="42" name="Ellipse 7">
            <a:extLst>
              <a:ext uri="{FF2B5EF4-FFF2-40B4-BE49-F238E27FC236}">
                <a16:creationId xmlns:a16="http://schemas.microsoft.com/office/drawing/2014/main" id="{131231F6-D54D-2642-AC31-6AFCC3C9F2DC}"/>
              </a:ext>
            </a:extLst>
          </p:cNvPr>
          <p:cNvSpPr/>
          <p:nvPr/>
        </p:nvSpPr>
        <p:spPr>
          <a:xfrm>
            <a:off x="419768" y="2745366"/>
            <a:ext cx="5334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6">
            <a:extLst>
              <a:ext uri="{FF2B5EF4-FFF2-40B4-BE49-F238E27FC236}">
                <a16:creationId xmlns:a16="http://schemas.microsoft.com/office/drawing/2014/main" id="{F92E01FE-25F3-384A-B577-C025872C97BB}"/>
              </a:ext>
            </a:extLst>
          </p:cNvPr>
          <p:cNvSpPr/>
          <p:nvPr/>
        </p:nvSpPr>
        <p:spPr>
          <a:xfrm>
            <a:off x="4686968" y="3202566"/>
            <a:ext cx="4572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291E67E-4EED-BA4B-91E4-520CD1036DE8}"/>
              </a:ext>
            </a:extLst>
          </p:cNvPr>
          <p:cNvSpPr/>
          <p:nvPr/>
        </p:nvSpPr>
        <p:spPr>
          <a:xfrm>
            <a:off x="1516992" y="1993778"/>
            <a:ext cx="229405" cy="1538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s-IS" sz="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C78C55-B44E-E74D-BFA6-621B1F3F4D8E}"/>
              </a:ext>
            </a:extLst>
          </p:cNvPr>
          <p:cNvSpPr/>
          <p:nvPr/>
        </p:nvSpPr>
        <p:spPr>
          <a:xfrm>
            <a:off x="1440390" y="1996796"/>
            <a:ext cx="229405" cy="1538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s-IS" sz="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8D6DB53-6A84-AF4F-B047-826104C397AD}"/>
              </a:ext>
            </a:extLst>
          </p:cNvPr>
          <p:cNvSpPr/>
          <p:nvPr/>
        </p:nvSpPr>
        <p:spPr>
          <a:xfrm>
            <a:off x="1600200" y="1888004"/>
            <a:ext cx="229405" cy="1538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s-IS" sz="400" b="1">
                <a:solidFill>
                  <a:srgbClr val="0000FF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18">
                <a:extLst>
                  <a:ext uri="{FF2B5EF4-FFF2-40B4-BE49-F238E27FC236}">
                    <a16:creationId xmlns:a16="http://schemas.microsoft.com/office/drawing/2014/main" id="{82EAA53C-A16E-5B45-BA41-CC44D07D5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1600" y="1928861"/>
                <a:ext cx="5533023" cy="26161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/>
              <a:p>
                <a:r>
                  <a:rPr lang="is-IS" altLang="en-US" sz="1100" b="1" dirty="0">
                    <a:solidFill>
                      <a:srgbClr val="0000FF"/>
                    </a:solidFill>
                  </a:rPr>
                  <a:t>-&gt; updated (PRD93 052016): </a:t>
                </a:r>
                <a:r>
                  <a:rPr lang="en-US" altLang="en-US" sz="1100" i="1" dirty="0"/>
                  <a:t>(</a:t>
                </a:r>
                <a:r>
                  <a:rPr lang="hr-HR" sz="1100" i="1" dirty="0"/>
                  <a:t>3.33±0.05±0.24</a:t>
                </a:r>
                <a:r>
                  <a:rPr lang="en-US" altLang="en-US" sz="1100" i="1" dirty="0"/>
                  <a:t>)</a:t>
                </a:r>
                <a14:m>
                  <m:oMath xmlns:m="http://schemas.openxmlformats.org/officeDocument/2006/math">
                    <m:r>
                      <a:rPr lang="en-US" altLang="en-US" sz="1100" b="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altLang="en-US" sz="1100" i="1" dirty="0"/>
                  <a:t>10</a:t>
                </a:r>
                <a:r>
                  <a:rPr lang="en-US" altLang="en-US" sz="1100" i="1" baseline="30000" dirty="0"/>
                  <a:t>-3</a:t>
                </a:r>
                <a:endParaRPr lang="is-IS" altLang="en-US" sz="1100" i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9" name="Rectangle 18">
                <a:extLst>
                  <a:ext uri="{FF2B5EF4-FFF2-40B4-BE49-F238E27FC236}">
                    <a16:creationId xmlns:a16="http://schemas.microsoft.com/office/drawing/2014/main" id="{82EAA53C-A16E-5B45-BA41-CC44D07D5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1600" y="1928861"/>
                <a:ext cx="5533023" cy="261610"/>
              </a:xfrm>
              <a:prstGeom prst="rect">
                <a:avLst/>
              </a:prstGeom>
              <a:blipFill>
                <a:blip r:embed="rId8"/>
                <a:stretch>
                  <a:fillRect b="-14286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18">
                <a:extLst>
                  <a:ext uri="{FF2B5EF4-FFF2-40B4-BE49-F238E27FC236}">
                    <a16:creationId xmlns:a16="http://schemas.microsoft.com/office/drawing/2014/main" id="{4DBE4F4A-730B-E74B-AEDF-687B50BE2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86400" y="2031257"/>
                <a:ext cx="3320393" cy="26161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square">
                <a:spAutoFit/>
              </a:bodyPr>
              <a:lstStyle/>
              <a:p>
                <a:r>
                  <a:rPr lang="is-IS" altLang="en-US" sz="1100" b="1" dirty="0">
                    <a:solidFill>
                      <a:srgbClr val="0000FF"/>
                    </a:solidFill>
                  </a:rPr>
                  <a:t>-&gt; updated (PRD93 052016): </a:t>
                </a:r>
                <a:r>
                  <a:rPr lang="en-US" altLang="en-US" sz="1100" b="1" i="1" dirty="0"/>
                  <a:t>(</a:t>
                </a:r>
                <a:r>
                  <a:rPr lang="pl-PL" sz="1100" i="1" dirty="0"/>
                  <a:t>0.70±0.06±0.10</a:t>
                </a:r>
                <a:r>
                  <a:rPr lang="en-US" altLang="en-US" sz="1100" b="1" i="1" dirty="0"/>
                  <a:t>)</a:t>
                </a:r>
                <a14:m>
                  <m:oMath xmlns:m="http://schemas.openxmlformats.org/officeDocument/2006/math">
                    <m:r>
                      <a:rPr lang="en-US" altLang="en-US" sz="1100" b="0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altLang="en-US" sz="1100" i="1" dirty="0"/>
                  <a:t>10</a:t>
                </a:r>
                <a:r>
                  <a:rPr lang="en-US" altLang="en-US" sz="1100" i="1" baseline="30000" dirty="0"/>
                  <a:t>-3</a:t>
                </a:r>
                <a:endParaRPr lang="is-IS" altLang="en-US" sz="1100" i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0" name="Rectangle 18">
                <a:extLst>
                  <a:ext uri="{FF2B5EF4-FFF2-40B4-BE49-F238E27FC236}">
                    <a16:creationId xmlns:a16="http://schemas.microsoft.com/office/drawing/2014/main" id="{4DBE4F4A-730B-E74B-AEDF-687B50BE2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86400" y="2031257"/>
                <a:ext cx="3320393" cy="261610"/>
              </a:xfrm>
              <a:prstGeom prst="rect">
                <a:avLst/>
              </a:prstGeom>
              <a:blipFill>
                <a:blip r:embed="rId9"/>
                <a:stretch>
                  <a:fillRect b="-9091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>
            <a:extLst>
              <a:ext uri="{FF2B5EF4-FFF2-40B4-BE49-F238E27FC236}">
                <a16:creationId xmlns:a16="http://schemas.microsoft.com/office/drawing/2014/main" id="{C977A608-F4B3-264D-B5C3-0B69FC7435B3}"/>
              </a:ext>
            </a:extLst>
          </p:cNvPr>
          <p:cNvSpPr/>
          <p:nvPr/>
        </p:nvSpPr>
        <p:spPr>
          <a:xfrm>
            <a:off x="5751336" y="1937487"/>
            <a:ext cx="326351" cy="1538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s-IS" sz="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4A3636-C85A-D04D-8D24-527FFF1D7242}"/>
              </a:ext>
            </a:extLst>
          </p:cNvPr>
          <p:cNvSpPr/>
          <p:nvPr/>
        </p:nvSpPr>
        <p:spPr>
          <a:xfrm>
            <a:off x="0" y="801469"/>
            <a:ext cx="9061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/>
              <a:t>First measurement </a:t>
            </a:r>
            <a:r>
              <a:rPr lang="en-US" dirty="0"/>
              <a:t>of </a:t>
            </a:r>
            <a:r>
              <a:rPr lang="en-US" b="1" i="1" dirty="0">
                <a:solidFill>
                  <a:srgbClr val="000000"/>
                </a:solidFill>
              </a:rPr>
              <a:t>BR(b</a:t>
            </a:r>
            <a:r>
              <a:rPr lang="fr-FR" b="1" i="1" dirty="0">
                <a:solidFill>
                  <a:srgbClr val="000000"/>
                </a:solidFill>
                <a:sym typeface="Wingdings"/>
              </a:rPr>
              <a:t>χ</a:t>
            </a:r>
            <a:r>
              <a:rPr lang="fr-FR" b="1" i="1" baseline="-25000" dirty="0">
                <a:solidFill>
                  <a:srgbClr val="000000"/>
                </a:solidFill>
              </a:rPr>
              <a:t>c0</a:t>
            </a:r>
            <a:r>
              <a:rPr lang="fr-FR" b="1" i="1" dirty="0">
                <a:solidFill>
                  <a:srgbClr val="000000"/>
                </a:solidFill>
              </a:rPr>
              <a:t>X</a:t>
            </a:r>
            <a:r>
              <a:rPr lang="en-US" b="1" i="1" dirty="0">
                <a:solidFill>
                  <a:srgbClr val="000000"/>
                </a:solidFill>
              </a:rPr>
              <a:t>) </a:t>
            </a:r>
            <a:r>
              <a:rPr lang="en-GB" dirty="0">
                <a:solidFill>
                  <a:srgbClr val="000000"/>
                </a:solidFill>
              </a:rPr>
              <a:t>production</a:t>
            </a:r>
            <a:r>
              <a:rPr lang="fr-FR" dirty="0"/>
              <a:t> </a:t>
            </a:r>
            <a:r>
              <a:rPr lang="en-US" dirty="0"/>
              <a:t>in inclusive </a:t>
            </a:r>
            <a:r>
              <a:rPr lang="en-US" i="1" dirty="0"/>
              <a:t>b</a:t>
            </a:r>
            <a:r>
              <a:rPr lang="en-US" dirty="0"/>
              <a:t>-decays</a:t>
            </a:r>
            <a:endParaRPr lang="en-US" baseline="30000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Most precise </a:t>
            </a:r>
            <a:r>
              <a:rPr lang="en-US" dirty="0"/>
              <a:t>measurements of </a:t>
            </a:r>
            <a:r>
              <a:rPr lang="en-US" b="1" i="1" dirty="0">
                <a:solidFill>
                  <a:srgbClr val="000000"/>
                </a:solidFill>
              </a:rPr>
              <a:t>BR(b</a:t>
            </a:r>
            <a:r>
              <a:rPr lang="fr-FR" b="1" i="1" dirty="0">
                <a:solidFill>
                  <a:srgbClr val="000000"/>
                </a:solidFill>
                <a:sym typeface="Wingdings"/>
              </a:rPr>
              <a:t>χ</a:t>
            </a:r>
            <a:r>
              <a:rPr lang="fr-FR" b="1" i="1" baseline="-25000" dirty="0">
                <a:solidFill>
                  <a:srgbClr val="000000"/>
                </a:solidFill>
              </a:rPr>
              <a:t>c1</a:t>
            </a:r>
            <a:r>
              <a:rPr lang="fr-FR" b="1" i="1" dirty="0">
                <a:solidFill>
                  <a:srgbClr val="000000"/>
                </a:solidFill>
              </a:rPr>
              <a:t>X</a:t>
            </a:r>
            <a:r>
              <a:rPr lang="en-US" b="1" i="1" dirty="0">
                <a:solidFill>
                  <a:srgbClr val="000000"/>
                </a:solidFill>
              </a:rPr>
              <a:t>) </a:t>
            </a:r>
            <a:r>
              <a:rPr lang="en-US" dirty="0"/>
              <a:t>and </a:t>
            </a:r>
            <a:r>
              <a:rPr lang="en-US" b="1" i="1" dirty="0">
                <a:solidFill>
                  <a:srgbClr val="000000"/>
                </a:solidFill>
              </a:rPr>
              <a:t>BR(b</a:t>
            </a:r>
            <a:r>
              <a:rPr lang="fr-FR" b="1" i="1" dirty="0">
                <a:solidFill>
                  <a:srgbClr val="000000"/>
                </a:solidFill>
                <a:sym typeface="Wingdings"/>
              </a:rPr>
              <a:t>χ</a:t>
            </a:r>
            <a:r>
              <a:rPr lang="fr-FR" b="1" i="1" baseline="-25000" dirty="0">
                <a:solidFill>
                  <a:srgbClr val="000000"/>
                </a:solidFill>
              </a:rPr>
              <a:t>c2</a:t>
            </a:r>
            <a:r>
              <a:rPr lang="fr-FR" b="1" i="1" dirty="0">
                <a:solidFill>
                  <a:srgbClr val="000000"/>
                </a:solidFill>
              </a:rPr>
              <a:t>X</a:t>
            </a:r>
            <a:r>
              <a:rPr lang="en-US" b="1" i="1" dirty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0904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3252" y="280908"/>
            <a:ext cx="89916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Double ratio of branching fractions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Product of branching fractions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41</a:t>
            </a:fld>
            <a:endParaRPr lang="ru-RU" dirty="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982959BA-97B8-7E4B-AC8A-1470B0EC5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2689846"/>
            <a:ext cx="4419600" cy="2720354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D23D303F-485B-9A47-82C3-7149B89D49B1}"/>
              </a:ext>
            </a:extLst>
          </p:cNvPr>
          <p:cNvSpPr/>
          <p:nvPr/>
        </p:nvSpPr>
        <p:spPr>
          <a:xfrm>
            <a:off x="681750" y="2977271"/>
            <a:ext cx="279584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700" b="1" dirty="0" err="1">
                <a:solidFill>
                  <a:srgbClr val="000000"/>
                </a:solidFill>
              </a:rPr>
              <a:t>η</a:t>
            </a:r>
            <a:r>
              <a:rPr lang="fr-FR" sz="1700" b="1" baseline="-25000" dirty="0" err="1">
                <a:solidFill>
                  <a:srgbClr val="000000"/>
                </a:solidFill>
              </a:rPr>
              <a:t>c</a:t>
            </a:r>
            <a:r>
              <a:rPr lang="fr-FR" sz="1700" b="1" dirty="0">
                <a:solidFill>
                  <a:srgbClr val="000000"/>
                </a:solidFill>
              </a:rPr>
              <a:t>(2S) </a:t>
            </a:r>
            <a:r>
              <a:rPr lang="en-US" sz="1700" b="1" dirty="0">
                <a:solidFill>
                  <a:srgbClr val="000000"/>
                </a:solidFill>
              </a:rPr>
              <a:t>production as a function</a:t>
            </a:r>
            <a:r>
              <a:rPr lang="fr-FR" sz="1700" b="1" dirty="0">
                <a:solidFill>
                  <a:srgbClr val="000000"/>
                </a:solidFill>
              </a:rPr>
              <a:t> </a:t>
            </a:r>
            <a:r>
              <a:rPr lang="en-US" sz="1700" b="1" dirty="0">
                <a:solidFill>
                  <a:srgbClr val="000000"/>
                </a:solidFill>
              </a:rPr>
              <a:t>of assumed natural width:</a:t>
            </a:r>
            <a:endParaRPr lang="en-US" sz="1400" b="1" dirty="0"/>
          </a:p>
        </p:txBody>
      </p:sp>
      <p:sp>
        <p:nvSpPr>
          <p:cNvPr id="67" name="ZoneTexte 33">
            <a:extLst>
              <a:ext uri="{FF2B5EF4-FFF2-40B4-BE49-F238E27FC236}">
                <a16:creationId xmlns:a16="http://schemas.microsoft.com/office/drawing/2014/main" id="{1DE87817-7190-AE4C-BCDF-0F3FC6575780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1">
                    <a:lumMod val="75000"/>
                  </a:schemeClr>
                </a:solidFill>
              </a:rPr>
              <a:t>η</a:t>
            </a:r>
            <a:r>
              <a:rPr lang="fr-FR" sz="2400" b="1" baseline="-25000" dirty="0" err="1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(2S) production in inclusive 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b-decays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E65455D-872F-A048-A550-92E22335D13D}"/>
                  </a:ext>
                </a:extLst>
              </p:cNvPr>
              <p:cNvSpPr/>
              <p:nvPr/>
            </p:nvSpPr>
            <p:spPr>
              <a:xfrm>
                <a:off x="76200" y="5213370"/>
                <a:ext cx="9144000" cy="1508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sz="2000" b="1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b="1" dirty="0"/>
                  <a:t>First </a:t>
                </a:r>
                <a:r>
                  <a:rPr lang="en-GB" b="1" dirty="0"/>
                  <a:t>measurement</a:t>
                </a:r>
                <a:r>
                  <a:rPr lang="en-US" b="1" dirty="0"/>
                  <a:t> of </a:t>
                </a:r>
                <a:r>
                  <a:rPr lang="fr-FR" b="1" dirty="0" err="1">
                    <a:solidFill>
                      <a:schemeClr val="accent1">
                        <a:lumMod val="75000"/>
                      </a:schemeClr>
                    </a:solidFill>
                  </a:rPr>
                  <a:t>η</a:t>
                </a:r>
                <a:r>
                  <a:rPr lang="fr-FR" b="1" baseline="-25000" dirty="0" err="1">
                    <a:solidFill>
                      <a:schemeClr val="accent1">
                        <a:lumMod val="75000"/>
                      </a:schemeClr>
                    </a:solidFill>
                  </a:rPr>
                  <a:t>c</a:t>
                </a:r>
                <a:r>
                  <a:rPr lang="fr-FR" b="1" dirty="0">
                    <a:solidFill>
                      <a:schemeClr val="accent1">
                        <a:lumMod val="75000"/>
                      </a:schemeClr>
                    </a:solidFill>
                  </a:rPr>
                  <a:t>(2S) </a:t>
                </a:r>
                <a:r>
                  <a:rPr lang="en-US" dirty="0"/>
                  <a:t>in production in inclusive </a:t>
                </a:r>
                <a:r>
                  <a:rPr lang="en-US" i="1" dirty="0"/>
                  <a:t>b</a:t>
                </a:r>
                <a:r>
                  <a:rPr lang="en-US" dirty="0"/>
                  <a:t>-decays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b="1" dirty="0"/>
                  <a:t>First evidence of </a:t>
                </a:r>
                <a:r>
                  <a:rPr lang="fr-FR" b="1" dirty="0" err="1"/>
                  <a:t>η</a:t>
                </a:r>
                <a:r>
                  <a:rPr lang="fr-FR" b="1" baseline="-25000" dirty="0" err="1"/>
                  <a:t>c</a:t>
                </a:r>
                <a:r>
                  <a:rPr lang="fr-FR" b="1" dirty="0"/>
                  <a:t>(2S)</a:t>
                </a:r>
                <a:r>
                  <a:rPr lang="fr-FR" b="1" dirty="0">
                    <a:sym typeface="Wingdings"/>
                  </a:rPr>
                  <a:t></a:t>
                </a:r>
                <a:r>
                  <a:rPr lang="fr-FR" b="1" dirty="0" err="1"/>
                  <a:t>ϕϕ</a:t>
                </a:r>
                <a:r>
                  <a:rPr lang="fr-FR" b="1" dirty="0"/>
                  <a:t> </a:t>
                </a:r>
                <a:r>
                  <a:rPr lang="en-US" i="1" dirty="0"/>
                  <a:t>(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</a:rPr>
                      <m:t>𝟑</m:t>
                    </m:r>
                    <m:r>
                      <a:rPr lang="en-US" b="1" i="1">
                        <a:latin typeface="Cambria Math" charset="0"/>
                      </a:rPr>
                      <m:t>.</m:t>
                    </m:r>
                    <m:r>
                      <a:rPr lang="en-US" b="1" i="1">
                        <a:latin typeface="Cambria Math" charset="0"/>
                      </a:rPr>
                      <m:t>𝟕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𝝈</m:t>
                    </m:r>
                  </m:oMath>
                </a14:m>
                <a:r>
                  <a:rPr lang="en-US" b="1" i="1" dirty="0"/>
                  <a:t> significance)</a:t>
                </a:r>
                <a:endParaRPr lang="fr-FR" b="1" dirty="0"/>
              </a:p>
              <a:p>
                <a:r>
                  <a:rPr lang="en-US" b="1" dirty="0">
                    <a:solidFill>
                      <a:srgbClr val="FF0000"/>
                    </a:solidFill>
                  </a:rPr>
                  <a:t>➜ First step to measure  </a:t>
                </a:r>
                <a:r>
                  <a:rPr lang="fr-FR" b="1" dirty="0" err="1">
                    <a:solidFill>
                      <a:srgbClr val="FF0000"/>
                    </a:solidFill>
                  </a:rPr>
                  <a:t>η</a:t>
                </a:r>
                <a:r>
                  <a:rPr lang="fr-FR" b="1" baseline="-25000" dirty="0" err="1">
                    <a:solidFill>
                      <a:srgbClr val="FF0000"/>
                    </a:solidFill>
                  </a:rPr>
                  <a:t>c</a:t>
                </a:r>
                <a:r>
                  <a:rPr lang="fr-FR" b="1" dirty="0">
                    <a:solidFill>
                      <a:srgbClr val="FF0000"/>
                    </a:solidFill>
                  </a:rPr>
                  <a:t>(2S) </a:t>
                </a:r>
                <a:r>
                  <a:rPr lang="en-US" b="1" dirty="0">
                    <a:solidFill>
                      <a:srgbClr val="FF0000"/>
                    </a:solidFill>
                  </a:rPr>
                  <a:t>prompt production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b="1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E65455D-872F-A048-A550-92E22335D1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5213370"/>
                <a:ext cx="9144000" cy="1508105"/>
              </a:xfrm>
              <a:prstGeom prst="rect">
                <a:avLst/>
              </a:prstGeom>
              <a:blipFill>
                <a:blip r:embed="rId6"/>
                <a:stretch>
                  <a:fillRect l="-5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FEE396E-F292-B84E-9389-1BA3AB166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70" y="1999211"/>
            <a:ext cx="6563230" cy="593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5D1837-BF37-CF41-8E2D-59EDD3C394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48843"/>
            <a:ext cx="5867400" cy="72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807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Заголовок 1"/>
              <p:cNvSpPr txBox="1">
                <a:spLocks/>
              </p:cNvSpPr>
              <p:nvPr/>
            </p:nvSpPr>
            <p:spPr>
              <a:xfrm>
                <a:off x="0" y="-76200"/>
                <a:ext cx="9144000" cy="57230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ts val="58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2"/>
                    </a:solidFill>
                    <a:effectLst>
                      <a:outerShdw blurRad="63500" dist="38100" dir="5400000" algn="t" rotWithShape="0">
                        <a:prstClr val="black">
                          <a:alpha val="25000"/>
                        </a:prstClr>
                      </a:outerShdw>
                    </a:effectLst>
                    <a:latin typeface="+mn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600" dirty="0"/>
                  <a:t>Search for </a:t>
                </a:r>
                <a:r>
                  <a:rPr lang="en-US" sz="2600" dirty="0" err="1"/>
                  <a:t>charmonium</a:t>
                </a:r>
                <a:r>
                  <a:rPr lang="en-US" sz="2600" dirty="0"/>
                  <a:t>-like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states</m:t>
                    </m:r>
                  </m:oMath>
                </a14:m>
                <a:r>
                  <a:rPr lang="en-US" sz="2600" dirty="0"/>
                  <a:t> in inclusive b-decays </a:t>
                </a:r>
                <a:endParaRPr lang="ru-RU" sz="2600" dirty="0"/>
              </a:p>
            </p:txBody>
          </p:sp>
        </mc:Choice>
        <mc:Fallback xmlns="">
          <p:sp>
            <p:nvSpPr>
              <p:cNvPr id="34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76200"/>
                <a:ext cx="9144000" cy="572303"/>
              </a:xfrm>
              <a:prstGeom prst="rect">
                <a:avLst/>
              </a:prstGeom>
              <a:blipFill>
                <a:blip r:embed="rId3"/>
                <a:stretch>
                  <a:fillRect b="-355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42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7853" y="1828800"/>
                <a:ext cx="4965718" cy="5195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charset="0"/>
                            </a:rPr>
                            <m:t>𝐵𝑅</m:t>
                          </m:r>
                          <m:d>
                            <m:dPr>
                              <m:ctrlPr>
                                <a:rPr lang="is-I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charset="0"/>
                                </a:rPr>
                                <m:t>𝑏</m:t>
                              </m:r>
                              <m:r>
                                <a:rPr lang="is-I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3872</m:t>
                                  </m:r>
                                </m:e>
                              </m:d>
                              <m: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is-I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r>
                            <a:rPr lang="en-US" sz="1600" i="1">
                              <a:latin typeface="Cambria Math" charset="0"/>
                            </a:rPr>
                            <m:t>𝐵𝑅</m:t>
                          </m:r>
                          <m:d>
                            <m:dPr>
                              <m:ctrlPr>
                                <a:rPr lang="is-I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3872</m:t>
                                  </m:r>
                                </m:e>
                              </m:d>
                              <m:r>
                                <a:rPr lang="is-I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𝜙𝜙</m:t>
                              </m:r>
                            </m:e>
                          </m:d>
                        </m:num>
                        <m:den>
                          <m:r>
                            <a:rPr lang="en-US" sz="1600" i="1">
                              <a:latin typeface="Cambria Math" charset="0"/>
                            </a:rPr>
                            <m:t>𝐵𝑅</m:t>
                          </m:r>
                          <m:d>
                            <m:dPr>
                              <m:ctrlPr>
                                <a:rPr lang="is-I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charset="0"/>
                                </a:rPr>
                                <m:t>𝑏</m:t>
                              </m:r>
                              <m:r>
                                <a:rPr lang="is-I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𝑐</m:t>
                                  </m:r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is-I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r>
                            <a:rPr lang="en-US" sz="1600" i="1">
                              <a:latin typeface="Cambria Math" charset="0"/>
                            </a:rPr>
                            <m:t>𝐵𝑅</m:t>
                          </m:r>
                          <m:d>
                            <m:dPr>
                              <m:ctrlPr>
                                <a:rPr lang="is-I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𝑐</m:t>
                                  </m:r>
                                  <m:r>
                                    <a:rPr lang="en-US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s-I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𝜙𝜙</m:t>
                              </m:r>
                            </m:e>
                          </m:d>
                        </m:den>
                      </m:f>
                      <m:r>
                        <a:rPr lang="en-US" sz="1600" b="0" i="1" smtClean="0">
                          <a:latin typeface="Cambria Math" charset="0"/>
                        </a:rPr>
                        <m:t>&lt;0.39 (0.34)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53" y="1828800"/>
                <a:ext cx="4965718" cy="519501"/>
              </a:xfrm>
              <a:prstGeom prst="rect">
                <a:avLst/>
              </a:prstGeom>
              <a:blipFill>
                <a:blip r:embed="rId4"/>
                <a:stretch>
                  <a:fillRect l="-255" t="-2439" r="-1020" b="-170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139781" y="2483660"/>
                <a:ext cx="5361852" cy="7657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charset="0"/>
                            </a:rPr>
                            <m:t>𝐵𝑅</m:t>
                          </m:r>
                          <m:d>
                            <m:dPr>
                              <m:ctrlPr>
                                <a:rPr lang="is-I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charset="0"/>
                                </a:rPr>
                                <m:t>𝑏</m:t>
                              </m:r>
                              <m:r>
                                <a:rPr lang="is-I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3</m:t>
                                  </m:r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915</m:t>
                                  </m:r>
                                </m:e>
                              </m:d>
                              <m: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is-I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r>
                            <a:rPr lang="en-US" sz="1600" i="1">
                              <a:latin typeface="Cambria Math" charset="0"/>
                            </a:rPr>
                            <m:t>𝐵𝑅</m:t>
                          </m:r>
                          <m:d>
                            <m:dPr>
                              <m:ctrlPr>
                                <a:rPr lang="is-I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3</m:t>
                                  </m:r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915</m:t>
                                  </m:r>
                                </m:e>
                              </m:d>
                              <m:r>
                                <a:rPr lang="is-I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𝜙𝜙</m:t>
                              </m:r>
                            </m:e>
                          </m:d>
                        </m:num>
                        <m:den>
                          <m:r>
                            <a:rPr lang="en-US" sz="1600" i="1">
                              <a:latin typeface="Cambria Math" charset="0"/>
                            </a:rPr>
                            <m:t>𝐵𝑅</m:t>
                          </m:r>
                          <m:d>
                            <m:dPr>
                              <m:ctrlPr>
                                <a:rPr lang="is-I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charset="0"/>
                                </a:rPr>
                                <m:t>𝑏</m:t>
                              </m:r>
                              <m:r>
                                <a:rPr lang="is-I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𝑐</m:t>
                                  </m:r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is-I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r>
                            <a:rPr lang="en-US" sz="1600" i="1">
                              <a:latin typeface="Cambria Math" charset="0"/>
                            </a:rPr>
                            <m:t>𝐵𝑅</m:t>
                          </m:r>
                          <m:d>
                            <m:dPr>
                              <m:ctrlPr>
                                <a:rPr lang="is-I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𝑐</m:t>
                                  </m:r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is-I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𝜙𝜙</m:t>
                              </m:r>
                            </m:e>
                          </m:d>
                        </m:den>
                      </m:f>
                      <m:r>
                        <a:rPr lang="en-US" sz="1600" i="1">
                          <a:latin typeface="Cambria Math" charset="0"/>
                        </a:rPr>
                        <m:t>&lt;0.</m:t>
                      </m:r>
                      <m:r>
                        <a:rPr lang="en-US" sz="1600" b="0" i="1" smtClean="0">
                          <a:latin typeface="Cambria Math" charset="0"/>
                        </a:rPr>
                        <m:t>14</m:t>
                      </m:r>
                      <m:r>
                        <a:rPr lang="en-US" sz="1600" i="1">
                          <a:latin typeface="Cambria Math" charset="0"/>
                        </a:rPr>
                        <m:t> (0.</m:t>
                      </m:r>
                      <m:r>
                        <a:rPr lang="en-US" sz="1600" b="0" i="1" smtClean="0">
                          <a:latin typeface="Cambria Math" charset="0"/>
                        </a:rPr>
                        <m:t>12</m:t>
                      </m:r>
                      <m:r>
                        <a:rPr lang="en-US" sz="16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9781" y="2483660"/>
                <a:ext cx="5361852" cy="765722"/>
              </a:xfrm>
              <a:prstGeom prst="rect">
                <a:avLst/>
              </a:prstGeom>
              <a:blipFill>
                <a:blip r:embed="rId5"/>
                <a:stretch>
                  <a:fillRect t="-163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1462" y="3226497"/>
                <a:ext cx="5263620" cy="765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charset="0"/>
                            </a:rPr>
                            <m:t>𝐵𝑅</m:t>
                          </m:r>
                          <m:d>
                            <m:dPr>
                              <m:ctrlPr>
                                <a:rPr lang="is-I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charset="0"/>
                                </a:rPr>
                                <m:t>𝑏</m:t>
                              </m:r>
                              <m:r>
                                <a:rPr lang="is-I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𝑐</m:t>
                                  </m:r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3930</m:t>
                                  </m:r>
                                </m:e>
                              </m:d>
                              <m: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is-I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r>
                            <a:rPr lang="en-US" sz="1600" i="1">
                              <a:latin typeface="Cambria Math" charset="0"/>
                            </a:rPr>
                            <m:t>𝐵𝑅</m:t>
                          </m:r>
                          <m:d>
                            <m:dPr>
                              <m:ctrlPr>
                                <a:rPr lang="is-I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𝑐</m:t>
                                  </m:r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3930</m:t>
                                  </m:r>
                                </m:e>
                              </m:d>
                              <m:r>
                                <a:rPr lang="is-I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𝜙𝜙</m:t>
                              </m:r>
                            </m:e>
                          </m:d>
                        </m:num>
                        <m:den>
                          <m:r>
                            <a:rPr lang="en-US" sz="1600" i="1">
                              <a:latin typeface="Cambria Math" charset="0"/>
                            </a:rPr>
                            <m:t>𝐵𝑅</m:t>
                          </m:r>
                          <m:d>
                            <m:dPr>
                              <m:ctrlPr>
                                <a:rPr lang="is-I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charset="0"/>
                                </a:rPr>
                                <m:t>𝑏</m:t>
                              </m:r>
                              <m:r>
                                <a:rPr lang="is-I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𝑐</m:t>
                                  </m:r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is-I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×</m:t>
                          </m:r>
                          <m:r>
                            <a:rPr lang="en-US" sz="1600" i="1">
                              <a:latin typeface="Cambria Math" charset="0"/>
                            </a:rPr>
                            <m:t>𝐵𝑅</m:t>
                          </m:r>
                          <m:d>
                            <m:dPr>
                              <m:ctrlPr>
                                <a:rPr lang="is-I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𝑐</m:t>
                                  </m:r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is-I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𝜙𝜙</m:t>
                              </m:r>
                            </m:e>
                          </m:d>
                        </m:den>
                      </m:f>
                      <m:r>
                        <a:rPr lang="en-US" sz="1600" i="1">
                          <a:latin typeface="Cambria Math" charset="0"/>
                        </a:rPr>
                        <m:t>&lt;0.</m:t>
                      </m:r>
                      <m:r>
                        <a:rPr lang="en-US" sz="1600" b="0" i="1" smtClean="0">
                          <a:latin typeface="Cambria Math" charset="0"/>
                        </a:rPr>
                        <m:t>20</m:t>
                      </m:r>
                      <m:r>
                        <a:rPr lang="en-US" sz="1600" i="1">
                          <a:latin typeface="Cambria Math" charset="0"/>
                        </a:rPr>
                        <m:t> (0.</m:t>
                      </m:r>
                      <m:r>
                        <a:rPr lang="en-US" sz="1600" b="0" i="1" smtClean="0">
                          <a:latin typeface="Cambria Math" charset="0"/>
                        </a:rPr>
                        <m:t>16</m:t>
                      </m:r>
                      <m:r>
                        <a:rPr lang="en-US" sz="16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62" y="3226497"/>
                <a:ext cx="5263620" cy="765659"/>
              </a:xfrm>
              <a:prstGeom prst="rect">
                <a:avLst/>
              </a:prstGeom>
              <a:blipFill>
                <a:blip r:embed="rId6"/>
                <a:stretch>
                  <a:fillRect l="-240" r="-72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52937" y="4418143"/>
                <a:ext cx="531568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charset="0"/>
                        </a:rPr>
                        <m:t>𝐵𝑅</m:t>
                      </m:r>
                      <m:d>
                        <m:dPr>
                          <m:ctrlPr>
                            <a:rPr lang="is-I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charset="0"/>
                            </a:rPr>
                            <m:t>𝑏</m:t>
                          </m:r>
                          <m:r>
                            <a:rPr lang="is-I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→</m:t>
                          </m:r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3872</m:t>
                              </m:r>
                            </m:e>
                          </m:d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𝑋</m:t>
                          </m:r>
                        </m:e>
                      </m:d>
                      <m:r>
                        <a:rPr lang="is-I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r>
                        <a:rPr lang="en-US" sz="1600" i="1">
                          <a:latin typeface="Cambria Math" charset="0"/>
                        </a:rPr>
                        <m:t>𝐵𝑅</m:t>
                      </m:r>
                      <m:d>
                        <m:dPr>
                          <m:ctrlPr>
                            <a:rPr lang="is-I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3872</m:t>
                              </m:r>
                            </m:e>
                          </m:d>
                          <m:r>
                            <a:rPr lang="is-I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→</m:t>
                          </m:r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𝜙𝜙</m:t>
                          </m:r>
                        </m:e>
                      </m:d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&lt;4.5 (3.9)</m:t>
                      </m:r>
                      <m:r>
                        <a:rPr lang="is-I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p>
                        <m:sSupPr>
                          <m:ctrlPr>
                            <a:rPr lang="is-IS" sz="160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−7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37" y="4418143"/>
                <a:ext cx="5315686" cy="246221"/>
              </a:xfrm>
              <a:prstGeom prst="rect">
                <a:avLst/>
              </a:prstGeom>
              <a:blipFill>
                <a:blip r:embed="rId7"/>
                <a:stretch>
                  <a:fillRect l="-477" t="-10526" b="-368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52937" y="4733531"/>
                <a:ext cx="531568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charset="0"/>
                        </a:rPr>
                        <m:t>𝐵𝑅</m:t>
                      </m:r>
                      <m:d>
                        <m:dPr>
                          <m:ctrlPr>
                            <a:rPr lang="is-I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charset="0"/>
                            </a:rPr>
                            <m:t>𝑏</m:t>
                          </m:r>
                          <m:r>
                            <a:rPr lang="is-I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→</m:t>
                          </m:r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</m:t>
                              </m:r>
                              <m: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915</m:t>
                              </m:r>
                            </m:e>
                          </m:d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𝑋</m:t>
                          </m:r>
                        </m:e>
                      </m:d>
                      <m:r>
                        <a:rPr lang="is-I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r>
                        <a:rPr lang="en-US" sz="1600" i="1">
                          <a:latin typeface="Cambria Math" charset="0"/>
                        </a:rPr>
                        <m:t>𝐵𝑅</m:t>
                      </m:r>
                      <m:d>
                        <m:dPr>
                          <m:ctrlPr>
                            <a:rPr lang="is-I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</m:t>
                              </m:r>
                              <m: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915</m:t>
                              </m:r>
                            </m:e>
                          </m:d>
                          <m:r>
                            <a:rPr lang="is-I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→</m:t>
                          </m:r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𝜙𝜙</m:t>
                          </m:r>
                        </m:e>
                      </m:d>
                      <m:r>
                        <a:rPr lang="en-U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&lt;</m:t>
                      </m:r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3</m:t>
                      </m:r>
                      <m:r>
                        <a:rPr lang="en-U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1</m:t>
                      </m:r>
                      <m:r>
                        <a:rPr lang="en-U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(</m:t>
                      </m:r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2</m:t>
                      </m:r>
                      <m:r>
                        <a:rPr lang="en-U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7</m:t>
                      </m:r>
                      <m:r>
                        <a:rPr lang="en-U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  <m:r>
                        <a:rPr lang="is-I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p>
                        <m:sSupPr>
                          <m:ctrlPr>
                            <a:rPr lang="is-IS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−7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37" y="4733531"/>
                <a:ext cx="5315686" cy="246221"/>
              </a:xfrm>
              <a:prstGeom prst="rect">
                <a:avLst/>
              </a:prstGeom>
              <a:blipFill>
                <a:blip r:embed="rId8"/>
                <a:stretch>
                  <a:fillRect l="-477" t="-5000" b="-3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8027" y="5012899"/>
                <a:ext cx="546457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charset="0"/>
                        </a:rPr>
                        <m:t>𝐵𝑅</m:t>
                      </m:r>
                      <m:d>
                        <m:dPr>
                          <m:ctrlPr>
                            <a:rPr lang="is-I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charset="0"/>
                            </a:rPr>
                            <m:t>𝑏</m:t>
                          </m:r>
                          <m:r>
                            <a:rPr lang="is-I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𝑃</m:t>
                              </m:r>
                            </m:e>
                          </m:d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𝑋</m:t>
                          </m:r>
                        </m:e>
                      </m:d>
                      <m:r>
                        <a:rPr lang="is-I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r>
                        <a:rPr lang="en-US" sz="1600" i="1">
                          <a:latin typeface="Cambria Math" charset="0"/>
                        </a:rPr>
                        <m:t>𝐵𝑅</m:t>
                      </m:r>
                      <m:d>
                        <m:dPr>
                          <m:ctrlPr>
                            <a:rPr lang="is-I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𝑐</m:t>
                              </m:r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𝑃</m:t>
                              </m:r>
                            </m:e>
                          </m:d>
                          <m:r>
                            <a:rPr lang="is-I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→</m:t>
                          </m:r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𝜙𝜙</m:t>
                          </m:r>
                        </m:e>
                      </m:d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  </m:t>
                      </m:r>
                      <m:r>
                        <a:rPr lang="en-U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&lt;</m:t>
                      </m:r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2</m:t>
                      </m:r>
                      <m:r>
                        <a:rPr lang="en-U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8</m:t>
                      </m:r>
                      <m:r>
                        <a:rPr lang="en-U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(</m:t>
                      </m:r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2</m:t>
                      </m:r>
                      <m:r>
                        <a:rPr lang="en-U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3</m:t>
                      </m:r>
                      <m:r>
                        <a:rPr lang="en-U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  <m:r>
                        <a:rPr lang="is-I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p>
                        <m:sSupPr>
                          <m:ctrlPr>
                            <a:rPr lang="is-IS" sz="16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−7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27" y="5012899"/>
                <a:ext cx="5464573" cy="338554"/>
              </a:xfrm>
              <a:prstGeom prst="rect">
                <a:avLst/>
              </a:prstGeom>
              <a:blipFill>
                <a:blip r:embed="rId9"/>
                <a:stretch>
                  <a:fillRect b="-148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9634" y="552497"/>
            <a:ext cx="55669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/>
              <a:t>Limits with respect to states with similar quantum numbers: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7D526-7D4E-5B4A-8927-10E5E846FD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557" y="2819400"/>
            <a:ext cx="3505200" cy="2065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6ED6C3-A79C-5343-8B13-3F0AA8EA5C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284" y="414922"/>
            <a:ext cx="3352800" cy="21216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C540FD-022A-3D40-951F-F3384E7B9062}"/>
              </a:ext>
            </a:extLst>
          </p:cNvPr>
          <p:cNvSpPr txBox="1"/>
          <p:nvPr/>
        </p:nvSpPr>
        <p:spPr>
          <a:xfrm>
            <a:off x="3487943" y="1285201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at 90 (95) % CL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4980AD-C606-FB41-9B83-1BF05B7397EF}"/>
                  </a:ext>
                </a:extLst>
              </p:cNvPr>
              <p:cNvSpPr txBox="1"/>
              <p:nvPr/>
            </p:nvSpPr>
            <p:spPr>
              <a:xfrm>
                <a:off x="172131" y="5684648"/>
                <a:ext cx="8385629" cy="669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/>
                  <a:t>First </a:t>
                </a:r>
                <a:r>
                  <a:rPr lang="fr-FR" b="1" dirty="0" err="1"/>
                  <a:t>search</a:t>
                </a:r>
                <a:r>
                  <a:rPr lang="fr-FR" b="1" dirty="0"/>
                  <a:t> of </a:t>
                </a:r>
                <a:r>
                  <a:rPr lang="fr-FR" b="1" dirty="0" err="1"/>
                  <a:t>charmonium-like</a:t>
                </a:r>
                <a:r>
                  <a:rPr lang="fr-FR" b="1" dirty="0"/>
                  <a:t> states in b-</a:t>
                </a:r>
                <a:r>
                  <a:rPr lang="fr-FR" b="1" dirty="0" err="1"/>
                  <a:t>decays</a:t>
                </a:r>
                <a:r>
                  <a:rPr lang="fr-FR" b="1" dirty="0"/>
                  <a:t> </a:t>
                </a:r>
                <a:r>
                  <a:rPr lang="fr-FR" b="1" dirty="0" err="1"/>
                  <a:t>using</a:t>
                </a:r>
                <a:r>
                  <a:rPr lang="fr-FR" b="1" dirty="0"/>
                  <a:t> </a:t>
                </a:r>
                <a:r>
                  <a:rPr lang="fr-FR" b="1" dirty="0" err="1"/>
                  <a:t>their</a:t>
                </a:r>
                <a:r>
                  <a:rPr lang="fr-FR" b="1" dirty="0"/>
                  <a:t> </a:t>
                </a:r>
                <a:r>
                  <a:rPr lang="fr-FR" b="1" dirty="0" err="1"/>
                  <a:t>decays</a:t>
                </a:r>
                <a:r>
                  <a:rPr lang="fr-FR" b="1" dirty="0"/>
                  <a:t> to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𝝓𝝓</m:t>
                    </m:r>
                  </m:oMath>
                </a14:m>
                <a:endParaRPr lang="en-US" b="1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err="1"/>
                  <a:t>Typical</a:t>
                </a:r>
                <a:r>
                  <a:rPr lang="fr-FR" b="1" dirty="0"/>
                  <a:t> </a:t>
                </a:r>
                <a:r>
                  <a:rPr lang="fr-FR" b="1" dirty="0" err="1"/>
                  <a:t>sensitivity</a:t>
                </a:r>
                <a:r>
                  <a:rPr lang="fr-FR" b="1" dirty="0"/>
                  <a:t> for </a:t>
                </a:r>
                <a:r>
                  <a:rPr lang="fr-FR" b="1" dirty="0" err="1"/>
                  <a:t>product</a:t>
                </a:r>
                <a:r>
                  <a:rPr lang="fr-FR" b="1" dirty="0"/>
                  <a:t> of </a:t>
                </a:r>
                <a:r>
                  <a:rPr lang="fr-FR" b="1" dirty="0" err="1"/>
                  <a:t>BRs</a:t>
                </a:r>
                <a:r>
                  <a:rPr lang="fr-FR" b="1" dirty="0"/>
                  <a:t> </a:t>
                </a:r>
                <a:r>
                  <a:rPr lang="fr-FR" b="1" dirty="0" err="1"/>
                  <a:t>is</a:t>
                </a:r>
                <a:r>
                  <a:rPr lang="fr-FR" b="1" dirty="0"/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𝑶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54980AD-C606-FB41-9B83-1BF05B739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31" y="5684648"/>
                <a:ext cx="8385629" cy="669992"/>
              </a:xfrm>
              <a:prstGeom prst="rect">
                <a:avLst/>
              </a:prstGeom>
              <a:blipFill>
                <a:blip r:embed="rId12"/>
                <a:stretch>
                  <a:fillRect l="-454" t="-3774" b="-1132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F3D41E-9CD2-AD4C-BE24-CB6311A1F038}"/>
                  </a:ext>
                </a:extLst>
              </p:cNvPr>
              <p:cNvSpPr txBox="1"/>
              <p:nvPr/>
            </p:nvSpPr>
            <p:spPr>
              <a:xfrm>
                <a:off x="6768416" y="4670792"/>
                <a:ext cx="1613583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3872</m:t>
                      </m:r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)/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𝜒</m:t>
                          </m:r>
                        </m:e>
                        <m:sub>
                          <m:r>
                            <a:rPr lang="en-US" sz="1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  <m:r>
                            <a:rPr lang="en-US" sz="1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F3D41E-9CD2-AD4C-BE24-CB6311A1F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416" y="4670792"/>
                <a:ext cx="1613583" cy="215444"/>
              </a:xfrm>
              <a:prstGeom prst="rect">
                <a:avLst/>
              </a:prstGeom>
              <a:blipFill>
                <a:blip r:embed="rId13"/>
                <a:stretch>
                  <a:fillRect l="-1563" r="-3125" b="-277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028B85-EEDC-4A4C-9770-E942A4FA345F}"/>
                  </a:ext>
                </a:extLst>
              </p:cNvPr>
              <p:cNvSpPr txBox="1"/>
              <p:nvPr/>
            </p:nvSpPr>
            <p:spPr>
              <a:xfrm>
                <a:off x="6768417" y="2438400"/>
                <a:ext cx="1613583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3872</m:t>
                      </m:r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)/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𝜒</m:t>
                          </m:r>
                        </m:e>
                        <m:sub>
                          <m:r>
                            <a:rPr lang="en-US" sz="1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  <m:r>
                            <a:rPr lang="en-US" sz="1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028B85-EEDC-4A4C-9770-E942A4FA3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417" y="2438400"/>
                <a:ext cx="1613583" cy="215444"/>
              </a:xfrm>
              <a:prstGeom prst="rect">
                <a:avLst/>
              </a:prstGeom>
              <a:blipFill>
                <a:blip r:embed="rId13"/>
                <a:stretch>
                  <a:fillRect l="-1563" t="-5882" r="-3125" b="-294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DDA31F2-268E-4F42-879D-444FA069EAAD}"/>
                  </a:ext>
                </a:extLst>
              </p:cNvPr>
              <p:cNvSpPr txBox="1"/>
              <p:nvPr/>
            </p:nvSpPr>
            <p:spPr>
              <a:xfrm rot="16200000">
                <a:off x="5553745" y="1079979"/>
                <a:ext cx="44711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sSup>
                        <m:sSup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DDA31F2-268E-4F42-879D-444FA069E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553745" y="1079979"/>
                <a:ext cx="447110" cy="276999"/>
              </a:xfrm>
              <a:prstGeom prst="rect">
                <a:avLst/>
              </a:prstGeom>
              <a:blipFill>
                <a:blip r:embed="rId14"/>
                <a:stretch>
                  <a:fillRect l="-4545" t="-2703" r="-18182" b="-81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86162BF-F3AD-0A4C-B067-A3795EFFEB44}"/>
                  </a:ext>
                </a:extLst>
              </p:cNvPr>
              <p:cNvSpPr txBox="1"/>
              <p:nvPr/>
            </p:nvSpPr>
            <p:spPr>
              <a:xfrm rot="16200000">
                <a:off x="5509667" y="3502594"/>
                <a:ext cx="51078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𝐷𝐹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86162BF-F3AD-0A4C-B067-A3795EFFE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509667" y="3502594"/>
                <a:ext cx="510781" cy="276999"/>
              </a:xfrm>
              <a:prstGeom prst="rect">
                <a:avLst/>
              </a:prstGeom>
              <a:blipFill>
                <a:blip r:embed="rId15"/>
                <a:stretch>
                  <a:fillRect t="-7317" r="-4348" b="-73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80485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52C2E4-D845-1641-81BA-CC2E246E4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43</a:t>
            </a:fld>
            <a:endParaRPr lang="ru-RU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4C1487E-6D14-E843-972B-6AD1E6247DE1}"/>
              </a:ext>
            </a:extLst>
          </p:cNvPr>
          <p:cNvSpPr txBox="1">
            <a:spLocks/>
          </p:cNvSpPr>
          <p:nvPr/>
        </p:nvSpPr>
        <p:spPr>
          <a:xfrm>
            <a:off x="685800" y="1143001"/>
            <a:ext cx="7772400" cy="259079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GB" sz="4400" b="1" dirty="0"/>
              <a:t>Phenomenological analysis </a:t>
            </a:r>
            <a:r>
              <a:rPr lang="en-GB" sz="4400" dirty="0"/>
              <a:t>of </a:t>
            </a:r>
            <a:r>
              <a:rPr lang="en-GB" sz="4400" dirty="0" err="1"/>
              <a:t>charmonium</a:t>
            </a:r>
            <a:r>
              <a:rPr lang="en-GB" sz="4400" dirty="0"/>
              <a:t> production</a:t>
            </a:r>
            <a:br>
              <a:rPr lang="en-GB" sz="4400" dirty="0"/>
            </a:br>
            <a:endParaRPr lang="en-GB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A0F51D-D5D1-8646-8775-B667181942F4}"/>
              </a:ext>
            </a:extLst>
          </p:cNvPr>
          <p:cNvSpPr txBox="1"/>
          <p:nvPr/>
        </p:nvSpPr>
        <p:spPr>
          <a:xfrm>
            <a:off x="3070627" y="3220278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00FF"/>
                </a:solidFill>
              </a:rPr>
              <a:t>LAL-17-051 and updates</a:t>
            </a:r>
          </a:p>
        </p:txBody>
      </p:sp>
    </p:spTree>
    <p:extLst>
      <p:ext uri="{BB962C8B-B14F-4D97-AF65-F5344CB8AC3E}">
        <p14:creationId xmlns:p14="http://schemas.microsoft.com/office/powerpoint/2010/main" val="38839144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2" y="395029"/>
            <a:ext cx="4859338" cy="66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295" name="Rectangle 26"/>
              <p:cNvSpPr>
                <a:spLocks noChangeArrowheads="1"/>
              </p:cNvSpPr>
              <p:nvPr/>
            </p:nvSpPr>
            <p:spPr bwMode="auto">
              <a:xfrm>
                <a:off x="34925" y="1600200"/>
                <a:ext cx="5199652" cy="2250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>
                  <a:buSzPct val="150000"/>
                  <a:buFont typeface="Arial" pitchFamily="34" charset="0"/>
                  <a:buChar char="•"/>
                </a:pPr>
                <a:r>
                  <a:rPr lang="en-US" dirty="0">
                    <a:latin typeface="Palatino" pitchFamily="2" charset="77"/>
                    <a:ea typeface="Palatino" pitchFamily="2" charset="77"/>
                  </a:rPr>
                  <a:t>Relation between LDMEs from </a:t>
                </a:r>
                <a:r>
                  <a:rPr lang="is-IS" dirty="0">
                    <a:latin typeface="Palatino" pitchFamily="2" charset="77"/>
                    <a:ea typeface="Palatino" pitchFamily="2" charset="77"/>
                  </a:rPr>
                  <a:t>HQSS</a:t>
                </a:r>
              </a:p>
              <a:p>
                <a:pPr marL="285750" indent="-285750">
                  <a:buSzPct val="150000"/>
                  <a:buFont typeface="Arial" pitchFamily="34" charset="0"/>
                  <a:buChar char="•"/>
                </a:pPr>
                <a:endParaRPr lang="is-IS" sz="1400" dirty="0">
                  <a:latin typeface="Palatino" pitchFamily="2" charset="77"/>
                  <a:ea typeface="Palatino" pitchFamily="2" charset="77"/>
                </a:endParaRPr>
              </a:p>
              <a:p>
                <a:pPr marL="285750" indent="-285750">
                  <a:buSzPct val="150000"/>
                  <a:buFont typeface="Arial" pitchFamily="34" charset="0"/>
                  <a:buChar char="•"/>
                  <a:defRPr/>
                </a:pPr>
                <a:r>
                  <a:rPr lang="en-US" dirty="0">
                    <a:latin typeface="Palatino" pitchFamily="2" charset="77"/>
                    <a:ea typeface="Palatino" pitchFamily="2" charset="77"/>
                    <a:cs typeface="Arial" panose="020B0604020202020204" pitchFamily="34" charset="0"/>
                  </a:rPr>
                  <a:t>Branching fractions calculated in</a:t>
                </a:r>
                <a:br>
                  <a:rPr lang="ru-RU" dirty="0">
                    <a:latin typeface="Palatino" pitchFamily="2" charset="77"/>
                    <a:ea typeface="Palatino" pitchFamily="2" charset="77"/>
                    <a:cs typeface="Arial" panose="020B0604020202020204" pitchFamily="34" charset="0"/>
                  </a:rPr>
                </a:br>
                <a:r>
                  <a:rPr lang="is-IS" b="1" dirty="0">
                    <a:latin typeface="Palatino" pitchFamily="2" charset="77"/>
                    <a:ea typeface="Palatino" pitchFamily="2" charset="77"/>
                    <a:cs typeface="Arial" panose="020B0604020202020204" pitchFamily="34" charset="0"/>
                  </a:rPr>
                  <a:t>Beneke, Maltoni, Rothstein, </a:t>
                </a:r>
                <a:br>
                  <a:rPr lang="ru-RU" b="1" dirty="0">
                    <a:latin typeface="Palatino" pitchFamily="2" charset="77"/>
                    <a:ea typeface="Palatino" pitchFamily="2" charset="77"/>
                    <a:cs typeface="Arial" panose="020B0604020202020204" pitchFamily="34" charset="0"/>
                  </a:rPr>
                </a:br>
                <a:r>
                  <a:rPr lang="is-IS" b="1" dirty="0">
                    <a:latin typeface="Palatino" pitchFamily="2" charset="77"/>
                    <a:ea typeface="Palatino" pitchFamily="2" charset="77"/>
                    <a:cs typeface="Arial" panose="020B0604020202020204" pitchFamily="34" charset="0"/>
                  </a:rPr>
                  <a:t>PRD 59 </a:t>
                </a:r>
                <a:r>
                  <a:rPr lang="ru-RU" b="1" dirty="0">
                    <a:latin typeface="Palatino" pitchFamily="2" charset="77"/>
                    <a:ea typeface="Palatino" pitchFamily="2" charset="77"/>
                    <a:cs typeface="Arial" panose="020B0604020202020204" pitchFamily="34" charset="0"/>
                  </a:rPr>
                  <a:t>(1999) </a:t>
                </a:r>
                <a:r>
                  <a:rPr lang="is-IS" b="1" dirty="0">
                    <a:latin typeface="Palatino" pitchFamily="2" charset="77"/>
                    <a:ea typeface="Palatino" pitchFamily="2" charset="77"/>
                    <a:cs typeface="Arial" panose="020B0604020202020204" pitchFamily="34" charset="0"/>
                  </a:rPr>
                  <a:t>054003</a:t>
                </a:r>
                <a:endParaRPr lang="ru-RU" b="1" dirty="0">
                  <a:latin typeface="Palatino" pitchFamily="2" charset="77"/>
                  <a:ea typeface="Palatino" pitchFamily="2" charset="77"/>
                  <a:cs typeface="Arial" panose="020B0604020202020204" pitchFamily="34" charset="0"/>
                </a:endParaRPr>
              </a:p>
              <a:p>
                <a:pPr>
                  <a:defRPr/>
                </a:pPr>
                <a:endParaRPr lang="en-US" sz="1200" dirty="0">
                  <a:latin typeface="Palatino" pitchFamily="2" charset="77"/>
                  <a:ea typeface="Palatino" pitchFamily="2" charset="77"/>
                  <a:cs typeface="Arial" panose="020B0604020202020204" pitchFamily="34" charset="0"/>
                </a:endParaRPr>
              </a:p>
              <a:p>
                <a:pPr marL="285750" indent="-285750">
                  <a:buSzPct val="150000"/>
                  <a:buFont typeface="Arial" pitchFamily="34" charset="0"/>
                  <a:buChar char="•"/>
                </a:pPr>
                <a:r>
                  <a:rPr lang="en-US" dirty="0">
                    <a:latin typeface="Palatino" pitchFamily="2" charset="77"/>
                    <a:ea typeface="Palatino" pitchFamily="2" charset="77"/>
                  </a:rPr>
                  <a:t>Fix CS LDME according to potential model</a:t>
                </a:r>
                <a:br>
                  <a:rPr lang="en-US" dirty="0">
                    <a:latin typeface="Palatino" pitchFamily="2" charset="77"/>
                    <a:ea typeface="Palatino" pitchFamily="2" charset="77"/>
                  </a:rPr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p>
                    </m:sSubSup>
                  </m:oMath>
                </a14:m>
                <a:r>
                  <a:rPr lang="fr-FR" dirty="0">
                    <a:latin typeface="Palatino" pitchFamily="2" charset="77"/>
                    <a:ea typeface="Palatino" pitchFamily="2" charset="77"/>
                  </a:rPr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i="1" dirty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sPre>
                  </m:oMath>
                </a14:m>
                <a:r>
                  <a:rPr lang="fr-FR" dirty="0">
                    <a:latin typeface="Palatino" pitchFamily="2" charset="77"/>
                    <a:ea typeface="Palatino" pitchFamily="2" charset="77"/>
                  </a:rPr>
                  <a:t>)=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1.16 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 xmlns="">
          <p:sp>
            <p:nvSpPr>
              <p:cNvPr id="12295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25" y="1600200"/>
                <a:ext cx="5199652" cy="2250616"/>
              </a:xfrm>
              <a:prstGeom prst="rect">
                <a:avLst/>
              </a:prstGeom>
              <a:blipFill>
                <a:blip r:embed="rId4"/>
                <a:stretch>
                  <a:fillRect l="-1707" t="-7303" b="-16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4925" y="381000"/>
            <a:ext cx="468947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SzPct val="150000"/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  <a:ea typeface="Palatino" pitchFamily="2" charset="77"/>
              </a:rPr>
              <a:t>First</a:t>
            </a:r>
            <a:r>
              <a:rPr lang="en-US" dirty="0">
                <a:solidFill>
                  <a:srgbClr val="FF0000"/>
                </a:solidFill>
                <a:ea typeface="Palatino" pitchFamily="2" charset="77"/>
              </a:rPr>
              <a:t> simultaneous study </a:t>
            </a:r>
            <a:br>
              <a:rPr lang="en-US" dirty="0">
                <a:solidFill>
                  <a:srgbClr val="FF0000"/>
                </a:solidFill>
                <a:ea typeface="Palatino" pitchFamily="2" charset="77"/>
              </a:rPr>
            </a:br>
            <a:r>
              <a:rPr lang="en-US" dirty="0">
                <a:solidFill>
                  <a:srgbClr val="FF0000"/>
                </a:solidFill>
                <a:ea typeface="Palatino" pitchFamily="2" charset="77"/>
              </a:rPr>
              <a:t>of </a:t>
            </a:r>
            <a:r>
              <a:rPr lang="fr-FR" b="1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  <a:sym typeface="Symbol" pitchFamily="18" charset="2"/>
              </a:rPr>
              <a:t>J/</a:t>
            </a:r>
            <a:r>
              <a:rPr lang="el-GR" b="1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  <a:sym typeface="Symbol" pitchFamily="18" charset="2"/>
              </a:rPr>
              <a:t>ψ</a:t>
            </a:r>
            <a:r>
              <a:rPr lang="el-GR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  <a:sym typeface="Symbol" pitchFamily="18" charset="2"/>
              </a:rPr>
              <a:t> </a:t>
            </a:r>
            <a:r>
              <a:rPr lang="en-US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  <a:sym typeface="Symbol" pitchFamily="18" charset="2"/>
              </a:rPr>
              <a:t>and </a:t>
            </a:r>
            <a:r>
              <a:rPr lang="en-US" b="1" dirty="0" err="1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η</a:t>
            </a:r>
            <a:r>
              <a:rPr lang="en-US" b="1" baseline="-25000" dirty="0" err="1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c</a:t>
            </a:r>
            <a:r>
              <a:rPr lang="en-US" dirty="0">
                <a:solidFill>
                  <a:srgbClr val="FF0000"/>
                </a:solidFill>
                <a:ea typeface="Palatino" pitchFamily="2" charset="77"/>
              </a:rPr>
              <a:t> </a:t>
            </a:r>
            <a:r>
              <a:rPr lang="en-US" b="1" dirty="0">
                <a:solidFill>
                  <a:srgbClr val="FF0000"/>
                </a:solidFill>
                <a:ea typeface="Palatino" pitchFamily="2" charset="77"/>
              </a:rPr>
              <a:t>b-decays production</a:t>
            </a:r>
          </a:p>
          <a:p>
            <a:pPr marL="285750" indent="-285750">
              <a:buSzPct val="150000"/>
              <a:buFont typeface="Arial" pitchFamily="34" charset="0"/>
              <a:buChar char="•"/>
              <a:defRPr/>
            </a:pPr>
            <a:endParaRPr lang="en-US" sz="14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285750" indent="-285750" eaLnBrk="1" hangingPunct="1">
              <a:buSzPct val="150000"/>
              <a:buFont typeface="Arial" pitchFamily="34" charset="0"/>
              <a:buChar char="•"/>
              <a:defRPr/>
            </a:pPr>
            <a:r>
              <a:rPr lang="en-US" dirty="0">
                <a:cs typeface="Arial" panose="020B0604020202020204" pitchFamily="34" charset="0"/>
              </a:rPr>
              <a:t>Data from </a:t>
            </a:r>
            <a:r>
              <a:rPr lang="en-US" b="1" dirty="0">
                <a:cs typeface="Arial" panose="020B0604020202020204" pitchFamily="34" charset="0"/>
              </a:rPr>
              <a:t>EPJC 75</a:t>
            </a:r>
            <a:r>
              <a:rPr lang="ru-RU" b="1" dirty="0">
                <a:cs typeface="Arial" panose="020B0604020202020204" pitchFamily="34" charset="0"/>
              </a:rPr>
              <a:t> (2015)</a:t>
            </a:r>
            <a:r>
              <a:rPr lang="en-US" b="1" dirty="0">
                <a:cs typeface="Arial" panose="020B0604020202020204" pitchFamily="34" charset="0"/>
              </a:rPr>
              <a:t> 311</a:t>
            </a:r>
            <a:r>
              <a:rPr lang="en-US" dirty="0">
                <a:cs typeface="Arial" panose="020B0604020202020204" pitchFamily="34" charset="0"/>
              </a:rPr>
              <a:t> and </a:t>
            </a:r>
            <a:r>
              <a:rPr lang="en-US" b="1" dirty="0">
                <a:cs typeface="Arial" panose="020B0604020202020204" pitchFamily="34" charset="0"/>
              </a:rPr>
              <a:t>PDG</a:t>
            </a:r>
            <a:endParaRPr lang="fr-FR" b="1" dirty="0">
              <a:cs typeface="Arial" panose="020B0604020202020204" pitchFamily="34" charset="0"/>
            </a:endParaRPr>
          </a:p>
        </p:txBody>
      </p:sp>
      <p:sp>
        <p:nvSpPr>
          <p:cNvPr id="20" name="Rectangle 26"/>
          <p:cNvSpPr>
            <a:spLocks noChangeArrowheads="1"/>
          </p:cNvSpPr>
          <p:nvPr/>
        </p:nvSpPr>
        <p:spPr bwMode="auto">
          <a:xfrm>
            <a:off x="34924" y="3833098"/>
            <a:ext cx="6074772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SzPct val="150000"/>
              <a:buFont typeface="Arial" pitchFamily="34" charset="0"/>
              <a:buChar char="•"/>
              <a:defRPr/>
            </a:pPr>
            <a:r>
              <a:rPr lang="en-US" b="1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Fit three LDMEs to two measurements</a:t>
            </a:r>
          </a:p>
          <a:p>
            <a:pPr marL="285750" indent="-285750">
              <a:buSzPct val="150000"/>
              <a:buFont typeface="Arial" pitchFamily="34" charset="0"/>
              <a:buChar char="•"/>
              <a:defRPr/>
            </a:pPr>
            <a:endParaRPr lang="en-US" b="1" dirty="0">
              <a:latin typeface="Palatino" pitchFamily="2" charset="77"/>
              <a:ea typeface="Palatino" pitchFamily="2" charset="77"/>
              <a:cs typeface="Arial" panose="020B0604020202020204" pitchFamily="34" charset="0"/>
            </a:endParaRPr>
          </a:p>
          <a:p>
            <a:pPr marL="285750" indent="-285750">
              <a:buSzPct val="150000"/>
              <a:buFont typeface="Arial" pitchFamily="34" charset="0"/>
              <a:buChar char="•"/>
              <a:defRPr/>
            </a:pPr>
            <a:r>
              <a:rPr lang="en-US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LDMEs compared to </a:t>
            </a:r>
            <a:r>
              <a:rPr lang="ru-RU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Century Gothic" pitchFamily="34" charset="0"/>
              </a:rPr>
              <a:t>Shao, Ma, Chao et al. PRL 114 09200</a:t>
            </a:r>
            <a:r>
              <a:rPr lang="ru-RU" sz="1400" b="1" dirty="0">
                <a:solidFill>
                  <a:srgbClr val="FF0000"/>
                </a:solidFill>
                <a:latin typeface="Century Gothic" pitchFamily="34" charset="0"/>
              </a:rPr>
              <a:t>5</a:t>
            </a:r>
            <a:br>
              <a:rPr lang="en-US" sz="1400" b="1" dirty="0">
                <a:solidFill>
                  <a:srgbClr val="FF0000"/>
                </a:solidFill>
                <a:latin typeface="Century Gothic" pitchFamily="34" charset="0"/>
              </a:rPr>
            </a:br>
            <a:r>
              <a:rPr lang="en-US" sz="1400" b="1" dirty="0">
                <a:solidFill>
                  <a:srgbClr val="FF0000"/>
                </a:solidFill>
                <a:latin typeface="Century Gothic" pitchFamily="34" charset="0"/>
              </a:rPr>
              <a:t>		             </a:t>
            </a:r>
            <a:r>
              <a:rPr lang="fr-FR" sz="1400" b="1" dirty="0" err="1">
                <a:solidFill>
                  <a:srgbClr val="006600"/>
                </a:solidFill>
                <a:latin typeface="Century Gothic" panose="020B0502020202020204" pitchFamily="34" charset="0"/>
              </a:rPr>
              <a:t>Baranov</a:t>
            </a:r>
            <a:r>
              <a:rPr lang="fr-FR" sz="14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. </a:t>
            </a:r>
            <a:r>
              <a:rPr lang="fr-FR" sz="1400" b="1" dirty="0" err="1">
                <a:solidFill>
                  <a:srgbClr val="006600"/>
                </a:solidFill>
                <a:latin typeface="Century Gothic" panose="020B0502020202020204" pitchFamily="34" charset="0"/>
              </a:rPr>
              <a:t>Lipatov</a:t>
            </a:r>
            <a:r>
              <a:rPr lang="fr-FR" sz="14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  arXiv:1904.00400</a:t>
            </a:r>
            <a:br>
              <a:rPr lang="fr-FR" sz="1400" b="1" dirty="0">
                <a:solidFill>
                  <a:srgbClr val="006600"/>
                </a:solidFill>
                <a:latin typeface="Century Gothic" panose="020B0502020202020204" pitchFamily="34" charset="0"/>
              </a:rPr>
            </a:br>
            <a:r>
              <a:rPr lang="fr-FR" sz="14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 		</a:t>
            </a:r>
            <a:r>
              <a:rPr lang="fr-FR" sz="14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             </a:t>
            </a:r>
            <a:r>
              <a:rPr lang="fr-FR" sz="1400" b="1" dirty="0" err="1">
                <a:solidFill>
                  <a:srgbClr val="0000FF"/>
                </a:solidFill>
                <a:latin typeface="Century Gothic" panose="020B0502020202020204" pitchFamily="34" charset="0"/>
              </a:rPr>
              <a:t>Butenschoen</a:t>
            </a:r>
            <a:r>
              <a:rPr lang="fr-FR" sz="14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, </a:t>
            </a:r>
            <a:r>
              <a:rPr lang="fr-FR" sz="1400" b="1" dirty="0" err="1">
                <a:solidFill>
                  <a:srgbClr val="0000FF"/>
                </a:solidFill>
                <a:latin typeface="Century Gothic" panose="020B0502020202020204" pitchFamily="34" charset="0"/>
              </a:rPr>
              <a:t>Kniehl</a:t>
            </a:r>
            <a:r>
              <a:rPr lang="fr-FR" sz="14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 PRD84 051501</a:t>
            </a:r>
          </a:p>
          <a:p>
            <a:pPr marL="285750" indent="-285750">
              <a:buSzPct val="150000"/>
              <a:buFont typeface="Arial" pitchFamily="34" charset="0"/>
              <a:buChar char="•"/>
              <a:defRPr/>
            </a:pPr>
            <a:endParaRPr lang="fr-FR" sz="1400" b="1" dirty="0">
              <a:solidFill>
                <a:srgbClr val="006600"/>
              </a:solidFill>
              <a:latin typeface="Century Gothic" panose="020B0502020202020204" pitchFamily="34" charset="0"/>
            </a:endParaRPr>
          </a:p>
          <a:p>
            <a:pPr>
              <a:buSzPct val="150000"/>
              <a:defRPr/>
            </a:pPr>
            <a:br>
              <a:rPr lang="en-US" sz="1600" b="1" dirty="0">
                <a:solidFill>
                  <a:srgbClr val="FF0000"/>
                </a:solidFill>
                <a:latin typeface="Century Gothic" pitchFamily="34" charset="0"/>
              </a:rPr>
            </a:br>
            <a:r>
              <a:rPr lang="en-US" sz="1600" b="1" dirty="0">
                <a:solidFill>
                  <a:srgbClr val="FF0000"/>
                </a:solidFill>
                <a:latin typeface="Century Gothic" pitchFamily="34" charset="0"/>
              </a:rPr>
              <a:t>		           </a:t>
            </a:r>
          </a:p>
          <a:p>
            <a:pPr marL="285750" indent="-285750">
              <a:buSzPct val="150000"/>
              <a:buFont typeface="Arial" pitchFamily="34" charset="0"/>
              <a:buChar char="•"/>
              <a:defRPr/>
            </a:pPr>
            <a:endParaRPr lang="en-US" dirty="0">
              <a:latin typeface="Palatino" pitchFamily="2" charset="77"/>
              <a:ea typeface="Palatino" pitchFamily="2" charset="77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11" name="Rectangle 5"/>
              <p:cNvSpPr>
                <a:spLocks noChangeArrowheads="1"/>
              </p:cNvSpPr>
              <p:nvPr/>
            </p:nvSpPr>
            <p:spPr bwMode="auto">
              <a:xfrm>
                <a:off x="15047" y="5181600"/>
                <a:ext cx="6026736" cy="18256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285750" indent="-285750">
                  <a:buSzPct val="150000"/>
                  <a:buFont typeface="Arial" pitchFamily="34" charset="0"/>
                  <a:buChar char="•"/>
                </a:pPr>
                <a:r>
                  <a:rPr lang="en-US" dirty="0">
                    <a:latin typeface="Palatino" pitchFamily="2" charset="77"/>
                    <a:ea typeface="Palatino" pitchFamily="2" charset="77"/>
                  </a:rPr>
                  <a:t>Two independent measurements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nor/>
                          </m:rPr>
                          <a:rPr lang="fr-FR" i="1" dirty="0">
                            <a:latin typeface="Palatino" pitchFamily="2" charset="77"/>
                            <a:ea typeface="Palatino" pitchFamily="2" charset="77"/>
                            <a:sym typeface="Symbol" pitchFamily="18" charset="2"/>
                          </a:rPr>
                          <m:t>J</m:t>
                        </m:r>
                        <m:r>
                          <m:rPr>
                            <m:nor/>
                          </m:rPr>
                          <a:rPr lang="fr-FR" i="1" dirty="0">
                            <a:latin typeface="Palatino" pitchFamily="2" charset="77"/>
                            <a:ea typeface="Palatino" pitchFamily="2" charset="77"/>
                            <a:sym typeface="Symbol" pitchFamily="18" charset="2"/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l-GR" i="1" dirty="0">
                            <a:latin typeface="Palatino" pitchFamily="2" charset="77"/>
                            <a:ea typeface="Palatino" pitchFamily="2" charset="77"/>
                            <a:sym typeface="Symbol" pitchFamily="18" charset="2"/>
                          </a:rPr>
                          <m:t>ψ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Palatino" pitchFamily="2" charset="77"/>
                            <a:sym typeface="Symbol" pitchFamily="18" charset="2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i="1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dirty="0">
                    <a:latin typeface="Palatino" pitchFamily="2" charset="77"/>
                    <a:ea typeface="Palatino" pitchFamily="2" charset="77"/>
                  </a:rPr>
                  <a:t>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nor/>
                          </m:rPr>
                          <a:rPr lang="en-US" i="1" dirty="0">
                            <a:latin typeface="Palatino" pitchFamily="2" charset="77"/>
                            <a:ea typeface="Palatino" pitchFamily="2" charset="77"/>
                          </a:rPr>
                          <m:t>η</m:t>
                        </m:r>
                        <m:r>
                          <m:rPr>
                            <m:nor/>
                          </m:rPr>
                          <a:rPr lang="en-US" i="1" baseline="-25000" dirty="0">
                            <a:latin typeface="Palatino" pitchFamily="2" charset="77"/>
                            <a:ea typeface="Palatino" pitchFamily="2" charset="77"/>
                          </a:rPr>
                          <m:t>c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Palatino" pitchFamily="2" charset="77"/>
                            <a:sym typeface="Symbol" pitchFamily="18" charset="2"/>
                          </a:rPr>
                          <m:t>𝑋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Palatino" pitchFamily="2" charset="77"/>
                        <a:sym typeface="Symbol" pitchFamily="18" charset="2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nor/>
                          </m:rPr>
                          <a:rPr lang="fr-FR" i="1" dirty="0">
                            <a:latin typeface="Palatino" pitchFamily="2" charset="77"/>
                            <a:ea typeface="Palatino" pitchFamily="2" charset="77"/>
                            <a:sym typeface="Symbol" pitchFamily="18" charset="2"/>
                          </a:rPr>
                          <m:t>J</m:t>
                        </m:r>
                        <m:r>
                          <m:rPr>
                            <m:nor/>
                          </m:rPr>
                          <a:rPr lang="fr-FR" i="1" dirty="0">
                            <a:latin typeface="Palatino" pitchFamily="2" charset="77"/>
                            <a:ea typeface="Palatino" pitchFamily="2" charset="77"/>
                            <a:sym typeface="Symbol" pitchFamily="18" charset="2"/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l-GR" i="1" dirty="0">
                            <a:latin typeface="Palatino" pitchFamily="2" charset="77"/>
                            <a:ea typeface="Palatino" pitchFamily="2" charset="77"/>
                            <a:sym typeface="Symbol" pitchFamily="18" charset="2"/>
                          </a:rPr>
                          <m:t>ψ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Palatino" pitchFamily="2" charset="77"/>
                            <a:sym typeface="Symbol" pitchFamily="18" charset="2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i="1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en-US" dirty="0">
                    <a:latin typeface="Palatino" pitchFamily="2" charset="77"/>
                    <a:ea typeface="Palatino" pitchFamily="2" charset="77"/>
                  </a:rPr>
                  <a:t>(constraints) important</a:t>
                </a:r>
              </a:p>
              <a:p>
                <a:pPr marL="285750" indent="-285750" eaLnBrk="1" hangingPunct="1">
                  <a:buSzPct val="150000"/>
                  <a:buFont typeface="Arial" pitchFamily="34" charset="0"/>
                  <a:buChar char="•"/>
                </a:pPr>
                <a:endParaRPr lang="en-US" dirty="0">
                  <a:latin typeface="Palatino" pitchFamily="2" charset="77"/>
                  <a:ea typeface="Palatino" pitchFamily="2" charset="77"/>
                </a:endParaRPr>
              </a:p>
              <a:p>
                <a:pPr marL="285750" indent="-285750">
                  <a:buSzPct val="150000"/>
                  <a:buFont typeface="Arial" pitchFamily="34" charset="0"/>
                  <a:buChar char="•"/>
                </a:pPr>
                <a:r>
                  <a:rPr lang="en-US" b="1" dirty="0">
                    <a:latin typeface="Palatino" pitchFamily="2" charset="77"/>
                    <a:ea typeface="Palatino" pitchFamily="2" charset="77"/>
                  </a:rPr>
                  <a:t>Theory calculations </a:t>
                </a:r>
                <a:r>
                  <a:rPr lang="en-US" dirty="0">
                    <a:latin typeface="Palatino" pitchFamily="2" charset="77"/>
                    <a:ea typeface="Palatino" pitchFamily="2" charset="77"/>
                  </a:rPr>
                  <a:t>should be revisited, higher order corrections maybe needed</a:t>
                </a:r>
              </a:p>
              <a:p>
                <a:pPr marL="285750" indent="-285750" eaLnBrk="1" hangingPunct="1">
                  <a:buSzPct val="150000"/>
                  <a:buFont typeface="Arial" pitchFamily="34" charset="0"/>
                  <a:buChar char="•"/>
                </a:pPr>
                <a:endParaRPr lang="fr-FR" dirty="0">
                  <a:latin typeface="Century Gothic" pitchFamily="34" charset="0"/>
                </a:endParaRPr>
              </a:p>
            </p:txBody>
          </p:sp>
        </mc:Choice>
        <mc:Fallback xmlns="">
          <p:sp>
            <p:nvSpPr>
              <p:cNvPr id="12311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47" y="5181600"/>
                <a:ext cx="6026736" cy="1825628"/>
              </a:xfrm>
              <a:prstGeom prst="rect">
                <a:avLst/>
              </a:prstGeom>
              <a:blipFill>
                <a:blip r:embed="rId5"/>
                <a:stretch>
                  <a:fillRect l="-1261" t="-24306" r="-12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C2B524B2-9A08-1243-9E8C-C5312C348799}"/>
              </a:ext>
            </a:extLst>
          </p:cNvPr>
          <p:cNvSpPr txBox="1">
            <a:spLocks/>
          </p:cNvSpPr>
          <p:nvPr/>
        </p:nvSpPr>
        <p:spPr>
          <a:xfrm>
            <a:off x="127526" y="0"/>
            <a:ext cx="8872012" cy="533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 err="1">
                <a:latin typeface="Palatino" pitchFamily="2" charset="77"/>
                <a:ea typeface="Palatino" pitchFamily="2" charset="77"/>
                <a:sym typeface="Symbol" pitchFamily="18" charset="2"/>
              </a:rPr>
              <a:t>Simultaneous</a:t>
            </a:r>
            <a:r>
              <a:rPr lang="fr-FR" sz="2400" dirty="0">
                <a:latin typeface="Palatino" pitchFamily="2" charset="77"/>
                <a:ea typeface="Palatino" pitchFamily="2" charset="77"/>
                <a:sym typeface="Symbol" pitchFamily="18" charset="2"/>
              </a:rPr>
              <a:t> </a:t>
            </a:r>
            <a:r>
              <a:rPr lang="fr-FR" sz="2400" dirty="0" err="1">
                <a:latin typeface="Palatino" pitchFamily="2" charset="77"/>
                <a:ea typeface="Palatino" pitchFamily="2" charset="77"/>
                <a:sym typeface="Symbol" pitchFamily="18" charset="2"/>
              </a:rPr>
              <a:t>fits</a:t>
            </a:r>
            <a:r>
              <a:rPr lang="fr-FR" sz="2400" dirty="0">
                <a:latin typeface="Palatino" pitchFamily="2" charset="77"/>
                <a:ea typeface="Palatino" pitchFamily="2" charset="77"/>
                <a:sym typeface="Symbol" pitchFamily="18" charset="2"/>
              </a:rPr>
              <a:t> to </a:t>
            </a:r>
            <a:r>
              <a:rPr lang="fr-FR" sz="2200" dirty="0">
                <a:latin typeface="Palatino" pitchFamily="2" charset="77"/>
                <a:ea typeface="Palatino" pitchFamily="2" charset="77"/>
                <a:sym typeface="Symbol" pitchFamily="18" charset="2"/>
              </a:rPr>
              <a:t>J/</a:t>
            </a:r>
            <a:r>
              <a:rPr lang="el-GR" sz="2200" dirty="0">
                <a:latin typeface="Palatino" pitchFamily="2" charset="77"/>
                <a:ea typeface="Palatino" pitchFamily="2" charset="77"/>
                <a:sym typeface="Symbol" pitchFamily="18" charset="2"/>
              </a:rPr>
              <a:t>ψ </a:t>
            </a:r>
            <a:r>
              <a:rPr lang="en-US" sz="2200" dirty="0">
                <a:latin typeface="Palatino" pitchFamily="2" charset="77"/>
                <a:ea typeface="Palatino" pitchFamily="2" charset="77"/>
                <a:sym typeface="Symbol" pitchFamily="18" charset="2"/>
              </a:rPr>
              <a:t>and </a:t>
            </a:r>
            <a:r>
              <a:rPr lang="en-US" sz="2200" dirty="0" err="1">
                <a:latin typeface="Palatino" pitchFamily="2" charset="77"/>
                <a:ea typeface="Palatino" pitchFamily="2" charset="77"/>
              </a:rPr>
              <a:t>η</a:t>
            </a:r>
            <a:r>
              <a:rPr lang="en-US" sz="2200" baseline="-25000" dirty="0" err="1">
                <a:latin typeface="Palatino" pitchFamily="2" charset="77"/>
                <a:ea typeface="Palatino" pitchFamily="2" charset="77"/>
              </a:rPr>
              <a:t>c</a:t>
            </a:r>
            <a:r>
              <a:rPr lang="en-US" sz="2200" dirty="0">
                <a:latin typeface="Palatino" pitchFamily="2" charset="77"/>
                <a:ea typeface="Palatino" pitchFamily="2" charset="77"/>
              </a:rPr>
              <a:t> production</a:t>
            </a:r>
            <a:endParaRPr lang="ru-RU" sz="2200" dirty="0">
              <a:latin typeface="Palatino" pitchFamily="2" charset="77"/>
              <a:ea typeface="Palatino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7A68EC-9ABF-C44B-A01E-0200A394DC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236504"/>
            <a:ext cx="2783333" cy="1762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159076-AE76-2943-AC2A-4056F96A1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513" y="2959490"/>
            <a:ext cx="2715420" cy="1845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1F4B4C-3939-5447-BB28-B47550BD0E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06" y="4830512"/>
            <a:ext cx="2736444" cy="17988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3D245DF-2E23-9A45-B102-0A47E9A40CA5}"/>
                  </a:ext>
                </a:extLst>
              </p:cNvPr>
              <p:cNvSpPr txBox="1"/>
              <p:nvPr/>
            </p:nvSpPr>
            <p:spPr>
              <a:xfrm>
                <a:off x="8537422" y="1191292"/>
                <a:ext cx="6317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3D245DF-2E23-9A45-B102-0A47E9A40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7422" y="1191292"/>
                <a:ext cx="63177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D08DED9-EA28-D74C-B312-3EEA37ED67F2}"/>
                  </a:ext>
                </a:extLst>
              </p:cNvPr>
              <p:cNvSpPr txBox="1"/>
              <p:nvPr/>
            </p:nvSpPr>
            <p:spPr>
              <a:xfrm>
                <a:off x="8628557" y="4754312"/>
                <a:ext cx="6317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D08DED9-EA28-D74C-B312-3EEA37ED67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8557" y="4754312"/>
                <a:ext cx="631776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37225EE-1FD0-7D4D-93F5-3D051378A21A}"/>
                  </a:ext>
                </a:extLst>
              </p:cNvPr>
              <p:cNvSpPr txBox="1"/>
              <p:nvPr/>
            </p:nvSpPr>
            <p:spPr>
              <a:xfrm>
                <a:off x="8527160" y="3001712"/>
                <a:ext cx="6317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37225EE-1FD0-7D4D-93F5-3D051378A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160" y="3001712"/>
                <a:ext cx="631776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5">
            <a:extLst>
              <a:ext uri="{FF2B5EF4-FFF2-40B4-BE49-F238E27FC236}">
                <a16:creationId xmlns:a16="http://schemas.microsoft.com/office/drawing/2014/main" id="{5CDEA011-9AD1-7C49-A6B9-6C4EE5C0A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1584" y="1062893"/>
            <a:ext cx="3442348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400" i="1" dirty="0">
                <a:latin typeface="Century Gothic" pitchFamily="34" charset="0"/>
              </a:rPr>
              <a:t>Theory errors included</a:t>
            </a:r>
            <a:endParaRPr lang="fr-FR" sz="1200" i="1" dirty="0">
              <a:latin typeface="Century Gothic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6F5659-0EFE-2F40-BBB8-33F894CD59FB}"/>
                  </a:ext>
                </a:extLst>
              </p:cNvPr>
              <p:cNvSpPr txBox="1"/>
              <p:nvPr/>
            </p:nvSpPr>
            <p:spPr>
              <a:xfrm>
                <a:off x="7442902" y="4597052"/>
                <a:ext cx="1207831" cy="2298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p>
                    </m:sSubSup>
                  </m:oMath>
                </a14:m>
                <a:r>
                  <a:rPr lang="fr-FR" sz="1200" dirty="0"/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200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sPre>
                  </m:oMath>
                </a14:m>
                <a:r>
                  <a:rPr lang="fr-FR" sz="1200" dirty="0"/>
                  <a:t>) 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6F5659-0EFE-2F40-BBB8-33F894CD5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902" y="4597052"/>
                <a:ext cx="1207831" cy="229807"/>
              </a:xfrm>
              <a:prstGeom prst="rect">
                <a:avLst/>
              </a:prstGeom>
              <a:blipFill>
                <a:blip r:embed="rId11"/>
                <a:stretch>
                  <a:fillRect l="-4167" r="-4167" b="-315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769A22-8D5C-4E49-AF7A-1B72D584045F}"/>
                  </a:ext>
                </a:extLst>
              </p:cNvPr>
              <p:cNvSpPr txBox="1"/>
              <p:nvPr/>
            </p:nvSpPr>
            <p:spPr>
              <a:xfrm>
                <a:off x="7446238" y="6457004"/>
                <a:ext cx="1207831" cy="2298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p>
                    </m:sSubSup>
                  </m:oMath>
                </a14:m>
                <a:r>
                  <a:rPr lang="fr-FR" sz="1200" dirty="0"/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200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sPre>
                  </m:oMath>
                </a14:m>
                <a:r>
                  <a:rPr lang="fr-FR" sz="1200" dirty="0"/>
                  <a:t>) 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769A22-8D5C-4E49-AF7A-1B72D5840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6238" y="6457004"/>
                <a:ext cx="1207831" cy="229807"/>
              </a:xfrm>
              <a:prstGeom prst="rect">
                <a:avLst/>
              </a:prstGeom>
              <a:blipFill>
                <a:blip r:embed="rId12"/>
                <a:stretch>
                  <a:fillRect l="-3125" r="-5208" b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8871F41-79D7-544C-86C4-EB894CC4BBF6}"/>
                  </a:ext>
                </a:extLst>
              </p:cNvPr>
              <p:cNvSpPr txBox="1"/>
              <p:nvPr/>
            </p:nvSpPr>
            <p:spPr>
              <a:xfrm>
                <a:off x="7289705" y="2790371"/>
                <a:ext cx="1255024" cy="2298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p>
                    </m:sSubSup>
                  </m:oMath>
                </a14:m>
                <a:r>
                  <a:rPr lang="fr-FR" sz="1200" dirty="0"/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200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sSub>
                          <m:sSubPr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sPre>
                  </m:oMath>
                </a14:m>
                <a:r>
                  <a:rPr lang="fr-FR" sz="1200" dirty="0"/>
                  <a:t>) 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8871F41-79D7-544C-86C4-EB894CC4B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9705" y="2790371"/>
                <a:ext cx="1255024" cy="229807"/>
              </a:xfrm>
              <a:prstGeom prst="rect">
                <a:avLst/>
              </a:prstGeom>
              <a:blipFill>
                <a:blip r:embed="rId13"/>
                <a:stretch>
                  <a:fillRect l="-4000" t="-5263" r="-1000" b="-263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5AD00E-E682-ED44-B5E4-29E2C0979025}"/>
                  </a:ext>
                </a:extLst>
              </p:cNvPr>
              <p:cNvSpPr txBox="1"/>
              <p:nvPr/>
            </p:nvSpPr>
            <p:spPr>
              <a:xfrm rot="16200000">
                <a:off x="5505699" y="3588629"/>
                <a:ext cx="1255024" cy="2298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p>
                    </m:sSubSup>
                  </m:oMath>
                </a14:m>
                <a:r>
                  <a:rPr lang="fr-FR" sz="1200" dirty="0"/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200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sSub>
                          <m:sSubPr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sPre>
                  </m:oMath>
                </a14:m>
                <a:r>
                  <a:rPr lang="fr-FR" sz="1200" dirty="0"/>
                  <a:t>) 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5AD00E-E682-ED44-B5E4-29E2C0979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505699" y="3588629"/>
                <a:ext cx="1255024" cy="229807"/>
              </a:xfrm>
              <a:prstGeom prst="rect">
                <a:avLst/>
              </a:prstGeom>
              <a:blipFill>
                <a:blip r:embed="rId14"/>
                <a:stretch>
                  <a:fillRect t="-1000" r="-31579" b="-4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293CB3-AF0B-114E-8184-4A30AA384A74}"/>
                  </a:ext>
                </a:extLst>
              </p:cNvPr>
              <p:cNvSpPr txBox="1"/>
              <p:nvPr/>
            </p:nvSpPr>
            <p:spPr>
              <a:xfrm rot="16200000">
                <a:off x="5398787" y="1871765"/>
                <a:ext cx="1515800" cy="2298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p>
                    </m:sSubSup>
                  </m:oMath>
                </a14:m>
                <a:r>
                  <a:rPr lang="fr-FR" sz="1200" dirty="0"/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200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sPre>
                  </m:oMath>
                </a14:m>
                <a:r>
                  <a:rPr lang="fr-FR" sz="1200" dirty="0"/>
                  <a:t>)/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2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FR" sz="1200" dirty="0"/>
                  <a:t> 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D293CB3-AF0B-114E-8184-4A30AA384A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398787" y="1871765"/>
                <a:ext cx="1515800" cy="229807"/>
              </a:xfrm>
              <a:prstGeom prst="rect">
                <a:avLst/>
              </a:prstGeom>
              <a:blipFill>
                <a:blip r:embed="rId15"/>
                <a:stretch>
                  <a:fillRect r="-31579"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C613AD7-3E98-4747-9B30-A58A9C9F5183}"/>
                  </a:ext>
                </a:extLst>
              </p:cNvPr>
              <p:cNvSpPr txBox="1"/>
              <p:nvPr/>
            </p:nvSpPr>
            <p:spPr>
              <a:xfrm rot="16200000">
                <a:off x="5375310" y="5489820"/>
                <a:ext cx="1515800" cy="2298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p>
                    </m:sSubSup>
                  </m:oMath>
                </a14:m>
                <a:r>
                  <a:rPr lang="fr-FR" sz="1200" dirty="0"/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200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sPre>
                  </m:oMath>
                </a14:m>
                <a:r>
                  <a:rPr lang="fr-FR" sz="1200" dirty="0"/>
                  <a:t>)/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2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FR" sz="1200" dirty="0"/>
                  <a:t> 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C613AD7-3E98-4747-9B30-A58A9C9F5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375310" y="5489820"/>
                <a:ext cx="1515800" cy="229807"/>
              </a:xfrm>
              <a:prstGeom prst="rect">
                <a:avLst/>
              </a:prstGeom>
              <a:blipFill>
                <a:blip r:embed="rId16"/>
                <a:stretch>
                  <a:fillRect t="-833" r="-31579"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7500CFD7-C51B-0E48-B32F-A8E706D6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86825" y="6356350"/>
            <a:ext cx="561975" cy="365125"/>
          </a:xfrm>
        </p:spPr>
        <p:txBody>
          <a:bodyPr/>
          <a:lstStyle/>
          <a:p>
            <a:fld id="{F83C6ADB-1347-46A4-ADF9-A9D7AF62F105}" type="slidenum">
              <a:rPr lang="ru-RU" smtClean="0"/>
              <a:t>44</a:t>
            </a:fld>
            <a:endParaRPr lang="ru-RU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6E28965-7FB5-3144-B6ED-9EAB230EA755}"/>
              </a:ext>
            </a:extLst>
          </p:cNvPr>
          <p:cNvCxnSpPr/>
          <p:nvPr/>
        </p:nvCxnSpPr>
        <p:spPr>
          <a:xfrm>
            <a:off x="5562600" y="5123644"/>
            <a:ext cx="1524000" cy="743756"/>
          </a:xfrm>
          <a:prstGeom prst="straightConnector1">
            <a:avLst/>
          </a:prstGeom>
          <a:ln>
            <a:solidFill>
              <a:srgbClr val="0000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73DC02D-9D77-324F-AAD2-3C776B2F3F7F}"/>
              </a:ext>
            </a:extLst>
          </p:cNvPr>
          <p:cNvCxnSpPr>
            <a:cxnSpLocks/>
          </p:cNvCxnSpPr>
          <p:nvPr/>
        </p:nvCxnSpPr>
        <p:spPr>
          <a:xfrm flipV="1">
            <a:off x="5631175" y="3501425"/>
            <a:ext cx="1443188" cy="1302347"/>
          </a:xfrm>
          <a:prstGeom prst="straightConnector1">
            <a:avLst/>
          </a:prstGeom>
          <a:ln>
            <a:solidFill>
              <a:srgbClr val="0066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0ABC08B-6C92-964C-911E-797ECFE36811}"/>
              </a:ext>
            </a:extLst>
          </p:cNvPr>
          <p:cNvCxnSpPr>
            <a:cxnSpLocks/>
          </p:cNvCxnSpPr>
          <p:nvPr/>
        </p:nvCxnSpPr>
        <p:spPr>
          <a:xfrm flipV="1">
            <a:off x="5378882" y="1932266"/>
            <a:ext cx="2371342" cy="2434523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395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CB417A-1BB9-C042-8C13-D17DD60C8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83" y="593261"/>
            <a:ext cx="3010599" cy="2131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124692-2317-9548-8B0E-6518B811F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83" y="2807790"/>
            <a:ext cx="3042121" cy="1992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E963B8-E896-0F48-B346-4614C3C0B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83" y="4862225"/>
            <a:ext cx="3093020" cy="1995775"/>
          </a:xfrm>
          <a:prstGeom prst="rect">
            <a:avLst/>
          </a:prstGeom>
        </p:spPr>
      </p:pic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34924" y="468630"/>
            <a:ext cx="5327937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eaLnBrk="1" hangingPunct="1">
              <a:buSzPct val="150000"/>
              <a:buFont typeface="Arial" pitchFamily="34" charset="0"/>
              <a:buChar char="•"/>
            </a:pPr>
            <a:r>
              <a:rPr lang="en-US" dirty="0">
                <a:latin typeface="Palatino" pitchFamily="2" charset="77"/>
                <a:ea typeface="Palatino" pitchFamily="2" charset="77"/>
              </a:rPr>
              <a:t>Compare determination of LDMEs </a:t>
            </a:r>
            <a:r>
              <a:rPr lang="en-US" b="1" dirty="0">
                <a:latin typeface="Palatino" pitchFamily="2" charset="77"/>
                <a:ea typeface="Palatino" pitchFamily="2" charset="77"/>
              </a:rPr>
              <a:t>from</a:t>
            </a:r>
            <a:r>
              <a:rPr lang="en-US" dirty="0">
                <a:latin typeface="Palatino" pitchFamily="2" charset="77"/>
                <a:ea typeface="Palatino" pitchFamily="2" charset="77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hadroproduction and from b-decays</a:t>
            </a:r>
          </a:p>
          <a:p>
            <a:pPr>
              <a:buSzPct val="150000"/>
            </a:pPr>
            <a:endParaRPr lang="en-US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50000"/>
              <a:buFont typeface="Arial" pitchFamily="34" charset="0"/>
              <a:buChar char="•"/>
            </a:pPr>
            <a:r>
              <a:rPr lang="en-US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Short distance coefficients for prompt production provided by H.-S. Shao</a:t>
            </a:r>
            <a:endParaRPr lang="ru-RU" dirty="0">
              <a:latin typeface="Palatino" pitchFamily="2" charset="77"/>
              <a:ea typeface="Palatino" pitchFamily="2" charset="77"/>
              <a:cs typeface="Arial" panose="020B0604020202020204" pitchFamily="34" charset="0"/>
            </a:endParaRPr>
          </a:p>
          <a:p>
            <a:pPr marL="285750" indent="-285750">
              <a:buSzPct val="150000"/>
              <a:buFont typeface="Arial" pitchFamily="34" charset="0"/>
              <a:buChar char="•"/>
            </a:pPr>
            <a:endParaRPr lang="en-US" dirty="0">
              <a:latin typeface="Palatino" pitchFamily="2" charset="77"/>
              <a:ea typeface="Palatino" pitchFamily="2" charset="77"/>
            </a:endParaRPr>
          </a:p>
          <a:p>
            <a:pPr marL="285750" indent="-285750" eaLnBrk="1" hangingPunct="1">
              <a:buSzPct val="150000"/>
              <a:buFont typeface="Arial" pitchFamily="34" charset="0"/>
              <a:buChar char="•"/>
            </a:pPr>
            <a:endParaRPr lang="fr-FR" sz="1400" dirty="0">
              <a:latin typeface="Century Gothic" pitchFamily="34" charset="0"/>
            </a:endParaRPr>
          </a:p>
        </p:txBody>
      </p:sp>
      <p:sp>
        <p:nvSpPr>
          <p:cNvPr id="14348" name="Rectangle 5"/>
          <p:cNvSpPr>
            <a:spLocks noChangeArrowheads="1"/>
          </p:cNvSpPr>
          <p:nvPr/>
        </p:nvSpPr>
        <p:spPr bwMode="auto">
          <a:xfrm>
            <a:off x="5930252" y="421112"/>
            <a:ext cx="3442348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400" i="1" dirty="0">
                <a:latin typeface="Century Gothic" pitchFamily="34" charset="0"/>
              </a:rPr>
              <a:t>Theory errors included</a:t>
            </a:r>
            <a:endParaRPr lang="fr-FR" sz="1200" i="1" dirty="0">
              <a:latin typeface="Century Gothic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208ABF-E9EC-AA4D-A0A2-838B4276BF29}"/>
                  </a:ext>
                </a:extLst>
              </p:cNvPr>
              <p:cNvSpPr txBox="1"/>
              <p:nvPr/>
            </p:nvSpPr>
            <p:spPr>
              <a:xfrm>
                <a:off x="8229600" y="678012"/>
                <a:ext cx="6317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208ABF-E9EC-AA4D-A0A2-838B4276B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678012"/>
                <a:ext cx="631776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DE15731-51A8-C64C-9A30-B9606D12ADC8}"/>
                  </a:ext>
                </a:extLst>
              </p:cNvPr>
              <p:cNvSpPr txBox="1"/>
              <p:nvPr/>
            </p:nvSpPr>
            <p:spPr>
              <a:xfrm>
                <a:off x="8305800" y="2743200"/>
                <a:ext cx="6317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DE15731-51A8-C64C-9A30-B9606D12A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800" y="2743200"/>
                <a:ext cx="63177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980F840-F98B-6F4B-B145-B748F66D2D37}"/>
                  </a:ext>
                </a:extLst>
              </p:cNvPr>
              <p:cNvSpPr txBox="1"/>
              <p:nvPr/>
            </p:nvSpPr>
            <p:spPr>
              <a:xfrm>
                <a:off x="8345282" y="4800600"/>
                <a:ext cx="6317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980F840-F98B-6F4B-B145-B748F66D2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282" y="4800600"/>
                <a:ext cx="631776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9CAA8F-D8AC-2145-9515-9478A13D8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45</a:t>
            </a:fld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FDF663-33B1-D54E-B0AB-E8A96CA5393A}"/>
              </a:ext>
            </a:extLst>
          </p:cNvPr>
          <p:cNvSpPr/>
          <p:nvPr/>
        </p:nvSpPr>
        <p:spPr>
          <a:xfrm>
            <a:off x="0" y="4953000"/>
            <a:ext cx="5244294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SzPct val="150000"/>
            </a:pPr>
            <a:endParaRPr lang="en-US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spcBef>
                <a:spcPts val="600"/>
              </a:spcBef>
              <a:buSzPct val="150000"/>
              <a:buFont typeface="Arial" pitchFamily="34" charset="0"/>
              <a:buChar char="•"/>
            </a:pPr>
            <a:r>
              <a:rPr lang="en-GB" dirty="0">
                <a:latin typeface="Palatino" pitchFamily="2" charset="77"/>
                <a:ea typeface="Palatino" pitchFamily="2" charset="77"/>
              </a:rPr>
              <a:t>Alternatively, once hadroproduction and production in b-decays measured for </a:t>
            </a:r>
            <a:r>
              <a:rPr lang="en-GB" dirty="0" err="1">
                <a:latin typeface="Palatino" pitchFamily="2" charset="77"/>
                <a:ea typeface="Palatino" pitchFamily="2" charset="77"/>
              </a:rPr>
              <a:t>charmonium</a:t>
            </a:r>
            <a:r>
              <a:rPr lang="en-GB" dirty="0">
                <a:latin typeface="Palatino" pitchFamily="2" charset="77"/>
                <a:ea typeface="Palatino" pitchFamily="2" charset="77"/>
              </a:rPr>
              <a:t> states with linked LDMEs, the </a:t>
            </a:r>
            <a:r>
              <a:rPr lang="en-GB" b="1" dirty="0">
                <a:latin typeface="Palatino" pitchFamily="2" charset="77"/>
                <a:ea typeface="Palatino" pitchFamily="2" charset="77"/>
              </a:rPr>
              <a:t>factorization, universality and HQSS can be tested quantitatively</a:t>
            </a:r>
            <a:r>
              <a:rPr lang="en-GB" dirty="0">
                <a:latin typeface="Palatino" pitchFamily="2" charset="77"/>
                <a:ea typeface="Palatino" pitchFamily="2" charset="77"/>
              </a:rPr>
              <a:t> 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5DD90421-F2A0-944F-A49E-78445E131C0E}"/>
              </a:ext>
            </a:extLst>
          </p:cNvPr>
          <p:cNvSpPr txBox="1">
            <a:spLocks/>
          </p:cNvSpPr>
          <p:nvPr/>
        </p:nvSpPr>
        <p:spPr>
          <a:xfrm>
            <a:off x="127526" y="0"/>
            <a:ext cx="8872012" cy="533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 err="1">
                <a:latin typeface="Palatino" pitchFamily="2" charset="77"/>
                <a:ea typeface="Palatino" pitchFamily="2" charset="77"/>
                <a:sym typeface="Symbol" pitchFamily="18" charset="2"/>
              </a:rPr>
              <a:t>Simultaneous</a:t>
            </a:r>
            <a:r>
              <a:rPr lang="fr-FR" sz="2400" dirty="0">
                <a:latin typeface="Palatino" pitchFamily="2" charset="77"/>
                <a:ea typeface="Palatino" pitchFamily="2" charset="77"/>
                <a:sym typeface="Symbol" pitchFamily="18" charset="2"/>
              </a:rPr>
              <a:t> </a:t>
            </a:r>
            <a:r>
              <a:rPr lang="fr-FR" sz="2400" dirty="0" err="1">
                <a:latin typeface="Palatino" pitchFamily="2" charset="77"/>
                <a:ea typeface="Palatino" pitchFamily="2" charset="77"/>
                <a:sym typeface="Symbol" pitchFamily="18" charset="2"/>
              </a:rPr>
              <a:t>fits</a:t>
            </a:r>
            <a:r>
              <a:rPr lang="fr-FR" sz="2400" dirty="0">
                <a:latin typeface="Palatino" pitchFamily="2" charset="77"/>
                <a:ea typeface="Palatino" pitchFamily="2" charset="77"/>
                <a:sym typeface="Symbol" pitchFamily="18" charset="2"/>
              </a:rPr>
              <a:t> to </a:t>
            </a:r>
            <a:r>
              <a:rPr lang="fr-FR" sz="2200" dirty="0">
                <a:latin typeface="Palatino" pitchFamily="2" charset="77"/>
                <a:ea typeface="Palatino" pitchFamily="2" charset="77"/>
                <a:sym typeface="Symbol" pitchFamily="18" charset="2"/>
              </a:rPr>
              <a:t>J/</a:t>
            </a:r>
            <a:r>
              <a:rPr lang="el-GR" sz="2200" dirty="0">
                <a:latin typeface="Palatino" pitchFamily="2" charset="77"/>
                <a:ea typeface="Palatino" pitchFamily="2" charset="77"/>
                <a:sym typeface="Symbol" pitchFamily="18" charset="2"/>
              </a:rPr>
              <a:t>ψ </a:t>
            </a:r>
            <a:r>
              <a:rPr lang="en-US" sz="2200" dirty="0">
                <a:latin typeface="Palatino" pitchFamily="2" charset="77"/>
                <a:ea typeface="Palatino" pitchFamily="2" charset="77"/>
                <a:sym typeface="Symbol" pitchFamily="18" charset="2"/>
              </a:rPr>
              <a:t>and </a:t>
            </a:r>
            <a:r>
              <a:rPr lang="en-US" sz="2200" dirty="0" err="1">
                <a:latin typeface="Palatino" pitchFamily="2" charset="77"/>
                <a:ea typeface="Palatino" pitchFamily="2" charset="77"/>
              </a:rPr>
              <a:t>η</a:t>
            </a:r>
            <a:r>
              <a:rPr lang="en-US" sz="2200" baseline="-25000" dirty="0" err="1">
                <a:latin typeface="Palatino" pitchFamily="2" charset="77"/>
                <a:ea typeface="Palatino" pitchFamily="2" charset="77"/>
              </a:rPr>
              <a:t>c</a:t>
            </a:r>
            <a:r>
              <a:rPr lang="en-US" sz="2200" dirty="0">
                <a:latin typeface="Palatino" pitchFamily="2" charset="77"/>
                <a:ea typeface="Palatino" pitchFamily="2" charset="77"/>
              </a:rPr>
              <a:t> production</a:t>
            </a:r>
            <a:endParaRPr lang="ru-RU" sz="2200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9335B7-ABFB-CB46-9C4B-4F105C353DF5}"/>
              </a:ext>
            </a:extLst>
          </p:cNvPr>
          <p:cNvSpPr/>
          <p:nvPr/>
        </p:nvSpPr>
        <p:spPr>
          <a:xfrm>
            <a:off x="34924" y="4495800"/>
            <a:ext cx="5244294" cy="2209800"/>
          </a:xfrm>
          <a:prstGeom prst="rect">
            <a:avLst/>
          </a:prstGeom>
          <a:noFill/>
          <a:ln w="349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Shape 119">
            <a:extLst>
              <a:ext uri="{FF2B5EF4-FFF2-40B4-BE49-F238E27FC236}">
                <a16:creationId xmlns:a16="http://schemas.microsoft.com/office/drawing/2014/main" id="{C300FCCC-A018-1844-8A9F-24C6EAA1BAB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3120" t="12000" r="11821" b="67787"/>
          <a:stretch/>
        </p:blipFill>
        <p:spPr>
          <a:xfrm>
            <a:off x="396468" y="1896070"/>
            <a:ext cx="4099332" cy="46613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6F5033-F80D-0F40-B913-DD7395145045}"/>
                  </a:ext>
                </a:extLst>
              </p:cNvPr>
              <p:cNvSpPr txBox="1"/>
              <p:nvPr/>
            </p:nvSpPr>
            <p:spPr>
              <a:xfrm>
                <a:off x="7097969" y="4648200"/>
                <a:ext cx="1207831" cy="2298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p>
                    </m:sSubSup>
                  </m:oMath>
                </a14:m>
                <a:r>
                  <a:rPr lang="fr-FR" sz="1200" dirty="0"/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200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sPre>
                  </m:oMath>
                </a14:m>
                <a:r>
                  <a:rPr lang="fr-FR" sz="1200" dirty="0"/>
                  <a:t>) 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6F5033-F80D-0F40-B913-DD7395145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7969" y="4648200"/>
                <a:ext cx="1207831" cy="229807"/>
              </a:xfrm>
              <a:prstGeom prst="rect">
                <a:avLst/>
              </a:prstGeom>
              <a:blipFill>
                <a:blip r:embed="rId10"/>
                <a:stretch>
                  <a:fillRect l="-4167" r="-5208" b="-315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F825F0C-6CB8-A943-AA9A-A75A136D99C1}"/>
                  </a:ext>
                </a:extLst>
              </p:cNvPr>
              <p:cNvSpPr txBox="1"/>
              <p:nvPr/>
            </p:nvSpPr>
            <p:spPr>
              <a:xfrm>
                <a:off x="7101305" y="6641010"/>
                <a:ext cx="1207831" cy="2298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p>
                    </m:sSubSup>
                  </m:oMath>
                </a14:m>
                <a:r>
                  <a:rPr lang="fr-FR" sz="1200" dirty="0"/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200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sPre>
                  </m:oMath>
                </a14:m>
                <a:r>
                  <a:rPr lang="fr-FR" sz="1200" dirty="0"/>
                  <a:t>) 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F825F0C-6CB8-A943-AA9A-A75A136D9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1305" y="6641010"/>
                <a:ext cx="1207831" cy="229807"/>
              </a:xfrm>
              <a:prstGeom prst="rect">
                <a:avLst/>
              </a:prstGeom>
              <a:blipFill>
                <a:blip r:embed="rId11"/>
                <a:stretch>
                  <a:fillRect l="-4167" r="-5208" b="-315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FD6E11-C5E2-AD40-9BE5-FACF3362955D}"/>
                  </a:ext>
                </a:extLst>
              </p:cNvPr>
              <p:cNvSpPr txBox="1"/>
              <p:nvPr/>
            </p:nvSpPr>
            <p:spPr>
              <a:xfrm>
                <a:off x="7021769" y="2421364"/>
                <a:ext cx="1255024" cy="2298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p>
                    </m:sSubSup>
                  </m:oMath>
                </a14:m>
                <a:r>
                  <a:rPr lang="fr-FR" sz="1200" dirty="0"/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200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sSub>
                          <m:sSubPr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sPre>
                  </m:oMath>
                </a14:m>
                <a:r>
                  <a:rPr lang="fr-FR" sz="1200" dirty="0"/>
                  <a:t>) 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FD6E11-C5E2-AD40-9BE5-FACF33629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769" y="2421364"/>
                <a:ext cx="1255024" cy="229807"/>
              </a:xfrm>
              <a:prstGeom prst="rect">
                <a:avLst/>
              </a:prstGeom>
              <a:blipFill>
                <a:blip r:embed="rId12"/>
                <a:stretch>
                  <a:fillRect l="-4000" r="-1000" b="-315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3C9DB6C-28FF-B648-BB2C-53653A9384A9}"/>
                  </a:ext>
                </a:extLst>
              </p:cNvPr>
              <p:cNvSpPr txBox="1"/>
              <p:nvPr/>
            </p:nvSpPr>
            <p:spPr>
              <a:xfrm rot="16200000">
                <a:off x="4864912" y="3332008"/>
                <a:ext cx="1255024" cy="2298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p>
                    </m:sSubSup>
                  </m:oMath>
                </a14:m>
                <a:r>
                  <a:rPr lang="fr-FR" sz="1200" dirty="0"/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200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sSub>
                          <m:sSubPr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sPre>
                  </m:oMath>
                </a14:m>
                <a:r>
                  <a:rPr lang="fr-FR" sz="1200" dirty="0"/>
                  <a:t>) 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3C9DB6C-28FF-B648-BB2C-53653A938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864912" y="3332008"/>
                <a:ext cx="1255024" cy="229807"/>
              </a:xfrm>
              <a:prstGeom prst="rect">
                <a:avLst/>
              </a:prstGeom>
              <a:blipFill>
                <a:blip r:embed="rId13"/>
                <a:stretch>
                  <a:fillRect t="-1000" r="-25000" b="-3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31B60CE-08B1-A04B-B4A1-DED65C32BCC5}"/>
                  </a:ext>
                </a:extLst>
              </p:cNvPr>
              <p:cNvSpPr txBox="1"/>
              <p:nvPr/>
            </p:nvSpPr>
            <p:spPr>
              <a:xfrm rot="16200000">
                <a:off x="4734524" y="1366245"/>
                <a:ext cx="1515800" cy="2298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p>
                    </m:sSubSup>
                  </m:oMath>
                </a14:m>
                <a:r>
                  <a:rPr lang="fr-FR" sz="1200" dirty="0"/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200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sPre>
                  </m:oMath>
                </a14:m>
                <a:r>
                  <a:rPr lang="fr-FR" sz="1200" dirty="0"/>
                  <a:t>)/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2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FR" sz="1200" dirty="0"/>
                  <a:t> 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31B60CE-08B1-A04B-B4A1-DED65C32B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734524" y="1366245"/>
                <a:ext cx="1515800" cy="229807"/>
              </a:xfrm>
              <a:prstGeom prst="rect">
                <a:avLst/>
              </a:prstGeom>
              <a:blipFill>
                <a:blip r:embed="rId14"/>
                <a:stretch>
                  <a:fillRect r="-25000"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BCBBBC0-F12C-0C4D-95AA-91B9C13A9867}"/>
                  </a:ext>
                </a:extLst>
              </p:cNvPr>
              <p:cNvSpPr txBox="1"/>
              <p:nvPr/>
            </p:nvSpPr>
            <p:spPr>
              <a:xfrm rot="16200000">
                <a:off x="4719865" y="5527027"/>
                <a:ext cx="1515800" cy="2298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sup>
                    </m:sSubSup>
                  </m:oMath>
                </a14:m>
                <a:r>
                  <a:rPr lang="fr-FR" sz="1200" dirty="0"/>
                  <a:t>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200" i="1" dirty="0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sPre>
                  </m:oMath>
                </a14:m>
                <a:r>
                  <a:rPr lang="fr-FR" sz="1200" dirty="0"/>
                  <a:t>)/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2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fr-FR" sz="1200" dirty="0"/>
                  <a:t> 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BCBBBC0-F12C-0C4D-95AA-91B9C13A9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719865" y="5527027"/>
                <a:ext cx="1515800" cy="229807"/>
              </a:xfrm>
              <a:prstGeom prst="rect">
                <a:avLst/>
              </a:prstGeom>
              <a:blipFill>
                <a:blip r:embed="rId15"/>
                <a:stretch>
                  <a:fillRect t="-833" r="-31579"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5">
            <a:extLst>
              <a:ext uri="{FF2B5EF4-FFF2-40B4-BE49-F238E27FC236}">
                <a16:creationId xmlns:a16="http://schemas.microsoft.com/office/drawing/2014/main" id="{64A052E3-3063-C849-B3D1-D7A5F95AD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4" y="2408634"/>
            <a:ext cx="5299759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eaLnBrk="1" hangingPunct="1">
              <a:buSzPct val="150000"/>
              <a:buFont typeface="Arial" pitchFamily="34" charset="0"/>
              <a:buChar char="•"/>
            </a:pPr>
            <a:r>
              <a:rPr lang="en-US" dirty="0">
                <a:latin typeface="Palatino" pitchFamily="2" charset="77"/>
                <a:ea typeface="Palatino" pitchFamily="2" charset="77"/>
              </a:rPr>
              <a:t>Understanding of theoretical uncertainties crucial to make a comparison</a:t>
            </a:r>
          </a:p>
          <a:p>
            <a:pPr marL="285750" indent="-285750" eaLnBrk="1" hangingPunct="1">
              <a:buSzPct val="150000"/>
              <a:buFont typeface="Arial" pitchFamily="34" charset="0"/>
              <a:buChar char="•"/>
            </a:pPr>
            <a:endParaRPr lang="en-US" dirty="0"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50000"/>
              <a:buFont typeface="Arial" pitchFamily="34" charset="0"/>
              <a:buChar char="•"/>
            </a:pPr>
            <a:r>
              <a:rPr lang="en-US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LDMEs compared to </a:t>
            </a:r>
            <a:br>
              <a:rPr lang="en-US" sz="1600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</a:br>
            <a:r>
              <a:rPr lang="en-US" sz="1600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		</a:t>
            </a:r>
            <a:r>
              <a:rPr lang="en-US" sz="1400" b="1" dirty="0">
                <a:solidFill>
                  <a:srgbClr val="FF0000"/>
                </a:solidFill>
                <a:latin typeface="Century Gothic" pitchFamily="34" charset="0"/>
              </a:rPr>
              <a:t>Shao, Ma, Chao et al PRL 114 09200</a:t>
            </a:r>
            <a:r>
              <a:rPr lang="ru-RU" sz="1400" b="1" dirty="0">
                <a:solidFill>
                  <a:srgbClr val="FF0000"/>
                </a:solidFill>
                <a:latin typeface="Century Gothic" pitchFamily="34" charset="0"/>
              </a:rPr>
              <a:t>5</a:t>
            </a:r>
            <a:br>
              <a:rPr lang="en-US" b="1" dirty="0">
                <a:solidFill>
                  <a:srgbClr val="FF0000"/>
                </a:solidFill>
                <a:latin typeface="Century Gothic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Century Gothic" pitchFamily="34" charset="0"/>
              </a:rPr>
              <a:t>		</a:t>
            </a:r>
            <a:r>
              <a:rPr lang="fr-FR" sz="1400" b="1" dirty="0" err="1">
                <a:solidFill>
                  <a:srgbClr val="006600"/>
                </a:solidFill>
                <a:latin typeface="Century Gothic" panose="020B0502020202020204" pitchFamily="34" charset="0"/>
              </a:rPr>
              <a:t>Baranov</a:t>
            </a:r>
            <a:r>
              <a:rPr lang="fr-FR" sz="14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. </a:t>
            </a:r>
            <a:r>
              <a:rPr lang="fr-FR" sz="1400" b="1" dirty="0" err="1">
                <a:solidFill>
                  <a:srgbClr val="006600"/>
                </a:solidFill>
                <a:latin typeface="Century Gothic" panose="020B0502020202020204" pitchFamily="34" charset="0"/>
              </a:rPr>
              <a:t>Lipatov</a:t>
            </a:r>
            <a:r>
              <a:rPr lang="fr-FR" sz="1400" b="1" dirty="0">
                <a:solidFill>
                  <a:srgbClr val="006600"/>
                </a:solidFill>
                <a:latin typeface="Century Gothic" panose="020B0502020202020204" pitchFamily="34" charset="0"/>
              </a:rPr>
              <a:t>  arXiv:1904.00400</a:t>
            </a:r>
            <a:br>
              <a:rPr lang="fr-FR" b="1" dirty="0">
                <a:solidFill>
                  <a:srgbClr val="006600"/>
                </a:solidFill>
                <a:latin typeface="Century Gothic" panose="020B0502020202020204" pitchFamily="34" charset="0"/>
              </a:rPr>
            </a:br>
            <a:r>
              <a:rPr lang="fr-FR" b="1" dirty="0">
                <a:solidFill>
                  <a:srgbClr val="006600"/>
                </a:solidFill>
                <a:latin typeface="Century Gothic" panose="020B0502020202020204" pitchFamily="34" charset="0"/>
              </a:rPr>
              <a:t>		</a:t>
            </a:r>
            <a:r>
              <a:rPr lang="fr-FR" sz="1400" b="1" dirty="0" err="1">
                <a:solidFill>
                  <a:srgbClr val="0000FF"/>
                </a:solidFill>
                <a:latin typeface="Century Gothic" panose="020B0502020202020204" pitchFamily="34" charset="0"/>
              </a:rPr>
              <a:t>Butenschoen</a:t>
            </a:r>
            <a:r>
              <a:rPr lang="fr-FR" sz="14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, </a:t>
            </a:r>
            <a:r>
              <a:rPr lang="fr-FR" sz="1400" b="1" dirty="0" err="1">
                <a:solidFill>
                  <a:srgbClr val="0000FF"/>
                </a:solidFill>
                <a:latin typeface="Century Gothic" panose="020B0502020202020204" pitchFamily="34" charset="0"/>
              </a:rPr>
              <a:t>Kniehl</a:t>
            </a:r>
            <a:r>
              <a:rPr lang="fr-FR" sz="14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 PRD84 051501</a:t>
            </a:r>
            <a:br>
              <a:rPr lang="en-US" sz="1400" b="1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</a:br>
            <a:endParaRPr lang="en-US" b="1" dirty="0">
              <a:solidFill>
                <a:srgbClr val="FF0000"/>
              </a:solidFill>
              <a:latin typeface="Palatino" pitchFamily="2" charset="77"/>
              <a:ea typeface="Palatino" pitchFamily="2" charset="77"/>
            </a:endParaRPr>
          </a:p>
          <a:p>
            <a:pPr marL="285750" indent="-285750">
              <a:buSzPct val="150000"/>
              <a:buFont typeface="Arial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Palatino" pitchFamily="2" charset="77"/>
                <a:ea typeface="Palatino" pitchFamily="2" charset="77"/>
              </a:rPr>
              <a:t>First simultaneous study of b-decays and prompt production</a:t>
            </a:r>
          </a:p>
          <a:p>
            <a:pPr eaLnBrk="1" hangingPunct="1">
              <a:buSzPct val="150000"/>
            </a:pPr>
            <a:r>
              <a:rPr lang="en-US" sz="1600" dirty="0">
                <a:latin typeface="Century Gothic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99098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753" y="1919288"/>
            <a:ext cx="2757487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26"/>
          <p:cNvSpPr>
            <a:spLocks noChangeArrowheads="1"/>
          </p:cNvSpPr>
          <p:nvPr/>
        </p:nvSpPr>
        <p:spPr bwMode="auto">
          <a:xfrm>
            <a:off x="5580063" y="404813"/>
            <a:ext cx="3535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is-IS" sz="1400" b="1" dirty="0">
                <a:solidFill>
                  <a:srgbClr val="0000FF"/>
                </a:solidFill>
                <a:latin typeface="Century Gothic" pitchFamily="34" charset="0"/>
              </a:rPr>
              <a:t>Usachov, Kou, </a:t>
            </a:r>
            <a:r>
              <a:rPr lang="en-US" sz="1400" b="1" dirty="0" err="1">
                <a:solidFill>
                  <a:srgbClr val="0000FF"/>
                </a:solidFill>
                <a:latin typeface="Century Gothic" pitchFamily="34" charset="0"/>
              </a:rPr>
              <a:t>Barsuk</a:t>
            </a:r>
            <a:r>
              <a:rPr lang="is-IS" sz="1400" b="1" dirty="0">
                <a:solidFill>
                  <a:srgbClr val="0000FF"/>
                </a:solidFill>
                <a:latin typeface="Century Gothic" pitchFamily="34" charset="0"/>
              </a:rPr>
              <a:t>, LAL-17-051</a:t>
            </a:r>
            <a:endParaRPr lang="en-US" sz="1400" dirty="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34925" y="620713"/>
            <a:ext cx="38163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eaLnBrk="1" hangingPunct="1">
              <a:buSzPct val="150000"/>
              <a:buFont typeface="Arial" pitchFamily="34" charset="0"/>
              <a:buChar char="•"/>
            </a:pPr>
            <a:r>
              <a:rPr lang="en-US" sz="1600" dirty="0">
                <a:latin typeface="Century Gothic" pitchFamily="34" charset="0"/>
              </a:rPr>
              <a:t>From</a:t>
            </a:r>
            <a:r>
              <a:rPr lang="en-US" sz="1400" dirty="0">
                <a:latin typeface="Century Gothic" pitchFamily="34" charset="0"/>
              </a:rPr>
              <a:t> </a:t>
            </a:r>
            <a:r>
              <a:rPr lang="fr-FR" sz="1400" b="1" dirty="0">
                <a:latin typeface="Century Gothic" pitchFamily="34" charset="0"/>
              </a:rPr>
              <a:t>Eur.Phys.J. C77 (2017) 609</a:t>
            </a:r>
            <a:r>
              <a:rPr lang="en-US" sz="1400" dirty="0">
                <a:latin typeface="Century Gothic" pitchFamily="34" charset="0"/>
              </a:rPr>
              <a:t> </a:t>
            </a:r>
            <a:r>
              <a:rPr lang="en-US" sz="1600" dirty="0">
                <a:latin typeface="Century Gothic" pitchFamily="34" charset="0"/>
              </a:rPr>
              <a:t>and</a:t>
            </a:r>
            <a:r>
              <a:rPr lang="en-US" sz="1400" dirty="0">
                <a:latin typeface="Century Gothic" pitchFamily="34" charset="0"/>
              </a:rPr>
              <a:t> </a:t>
            </a:r>
            <a:r>
              <a:rPr lang="en-US" sz="1400" b="1" dirty="0">
                <a:latin typeface="Century Gothic" pitchFamily="34" charset="0"/>
              </a:rPr>
              <a:t>Chin. Phys. C40 (2016) 100001:</a:t>
            </a:r>
            <a:endParaRPr lang="fr-FR" sz="1400" b="1" dirty="0">
              <a:latin typeface="Century Gothic" pitchFamily="34" charset="0"/>
            </a:endParaRPr>
          </a:p>
        </p:txBody>
      </p:sp>
      <p:pic>
        <p:nvPicPr>
          <p:cNvPr id="2048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715963"/>
            <a:ext cx="5329237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26"/>
          <p:cNvSpPr>
            <a:spLocks noChangeArrowheads="1"/>
          </p:cNvSpPr>
          <p:nvPr/>
        </p:nvSpPr>
        <p:spPr bwMode="auto">
          <a:xfrm>
            <a:off x="34925" y="1938338"/>
            <a:ext cx="4092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SzPct val="150000"/>
              <a:buFont typeface="Arial" pitchFamily="34" charset="0"/>
              <a:buChar char="•"/>
            </a:pPr>
            <a:r>
              <a:rPr lang="en-US" sz="1600" dirty="0">
                <a:latin typeface="Century Gothic" pitchFamily="34" charset="0"/>
              </a:rPr>
              <a:t>Relation between LDMEs from </a:t>
            </a:r>
            <a:r>
              <a:rPr lang="is-IS" sz="1600" dirty="0">
                <a:latin typeface="Century Gothic" pitchFamily="34" charset="0"/>
              </a:rPr>
              <a:t>HQSS: </a:t>
            </a:r>
            <a:endParaRPr lang="en-US" sz="1600" dirty="0">
              <a:latin typeface="Century Gothic" pitchFamily="34" charset="0"/>
            </a:endParaRPr>
          </a:p>
        </p:txBody>
      </p:sp>
      <p:sp>
        <p:nvSpPr>
          <p:cNvPr id="20488" name="Rectangle 26"/>
          <p:cNvSpPr>
            <a:spLocks noChangeArrowheads="1"/>
          </p:cNvSpPr>
          <p:nvPr/>
        </p:nvSpPr>
        <p:spPr bwMode="auto">
          <a:xfrm>
            <a:off x="34925" y="3200400"/>
            <a:ext cx="90741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SzPct val="150000"/>
              <a:buFont typeface="Arial" pitchFamily="34" charset="0"/>
              <a:buChar char="•"/>
            </a:pPr>
            <a:r>
              <a:rPr lang="en-US" sz="1600" dirty="0">
                <a:latin typeface="Century Gothic" pitchFamily="34" charset="0"/>
              </a:rPr>
              <a:t>Branching fractions calculated in  </a:t>
            </a:r>
            <a:r>
              <a:rPr lang="is-IS" sz="1400" b="1" dirty="0">
                <a:latin typeface="Century Gothic" pitchFamily="34" charset="0"/>
              </a:rPr>
              <a:t>Beneke, Maltoni, Rothstein, PRD 59 (1999) 054003</a:t>
            </a:r>
            <a:endParaRPr lang="en-US" sz="1400" dirty="0">
              <a:latin typeface="Century Gothic" pitchFamily="34" charset="0"/>
            </a:endParaRPr>
          </a:p>
        </p:txBody>
      </p:sp>
      <p:pic>
        <p:nvPicPr>
          <p:cNvPr id="20489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3905250"/>
            <a:ext cx="4003675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4117975"/>
            <a:ext cx="1177925" cy="736600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1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3884613"/>
            <a:ext cx="3779838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4632325"/>
            <a:ext cx="1182687" cy="463550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3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4110038"/>
            <a:ext cx="1182687" cy="473075"/>
          </a:xfrm>
          <a:prstGeom prst="rect">
            <a:avLst/>
          </a:prstGeom>
          <a:noFill/>
          <a:ln w="254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4" name="Rectangle 26"/>
          <p:cNvSpPr>
            <a:spLocks noChangeArrowheads="1"/>
          </p:cNvSpPr>
          <p:nvPr/>
        </p:nvSpPr>
        <p:spPr bwMode="auto">
          <a:xfrm>
            <a:off x="900113" y="3505200"/>
            <a:ext cx="27368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latin typeface="Century Gothic" pitchFamily="34" charset="0"/>
              </a:rPr>
              <a:t>Fit to three measurements of branching fractions</a:t>
            </a:r>
            <a:endParaRPr lang="en-US" sz="1200">
              <a:latin typeface="Century Gothic" pitchFamily="34" charset="0"/>
            </a:endParaRPr>
          </a:p>
        </p:txBody>
      </p:sp>
      <p:sp>
        <p:nvSpPr>
          <p:cNvPr id="20495" name="Rectangle 26"/>
          <p:cNvSpPr>
            <a:spLocks noChangeArrowheads="1"/>
          </p:cNvSpPr>
          <p:nvPr/>
        </p:nvSpPr>
        <p:spPr bwMode="auto">
          <a:xfrm>
            <a:off x="5435600" y="3505200"/>
            <a:ext cx="27368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dirty="0">
                <a:latin typeface="Century Gothic" pitchFamily="34" charset="0"/>
              </a:rPr>
              <a:t>Fit to two measurements of branching fraction ratios</a:t>
            </a:r>
            <a:endParaRPr lang="en-US" sz="1200" dirty="0">
              <a:latin typeface="Century Gothic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C44B7AB8-4CFB-054F-B9CD-00BD01492A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-328079"/>
                <a:ext cx="8229600" cy="1030131"/>
              </a:xfrm>
              <a:prstGeom prst="rect">
                <a:avLst/>
              </a:prstGeom>
            </p:spPr>
            <p:txBody>
              <a:bodyPr/>
              <a:lstStyle>
                <a:lvl1pPr algn="ctr" defTabSz="914400" rtl="0" eaLnBrk="1" latinLnBrk="0" hangingPunct="1">
                  <a:lnSpc>
                    <a:spcPts val="58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2"/>
                    </a:solidFill>
                    <a:effectLst>
                      <a:outerShdw blurRad="63500" dist="38100" dir="5400000" algn="t" rotWithShape="0">
                        <a:prstClr val="black">
                          <a:alpha val="25000"/>
                        </a:prstClr>
                      </a:outerShdw>
                    </a:effectLst>
                    <a:latin typeface="+mn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𝝌</m:t>
                        </m:r>
                      </m:e>
                      <m:sub>
                        <m:r>
                          <a:rPr lang="en-US" sz="2200" b="1" i="1" smtClean="0">
                            <a:latin typeface="Cambria Math" charset="0"/>
                          </a:rPr>
                          <m:t>𝒄</m:t>
                        </m:r>
                        <m:r>
                          <a:rPr lang="en-US" sz="2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200" dirty="0"/>
                  <a:t> production in inclusive b-decays</a:t>
                </a:r>
              </a:p>
            </p:txBody>
          </p:sp>
        </mc:Choice>
        <mc:Fallback xmlns=""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C44B7AB8-4CFB-054F-B9CD-00BD01492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328079"/>
                <a:ext cx="8229600" cy="10301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1D30481-4C57-3243-8960-61C2E11383CB}"/>
              </a:ext>
            </a:extLst>
          </p:cNvPr>
          <p:cNvSpPr txBox="1"/>
          <p:nvPr/>
        </p:nvSpPr>
        <p:spPr>
          <a:xfrm>
            <a:off x="1945344" y="6187428"/>
            <a:ext cx="491993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b="1" dirty="0">
                <a:solidFill>
                  <a:srgbClr val="FF0000"/>
                </a:solidFill>
              </a:rPr>
              <a:t>- Relative production is not described by theory</a:t>
            </a:r>
          </a:p>
          <a:p>
            <a:r>
              <a:rPr lang="en-GB" sz="1700" b="1" dirty="0">
                <a:solidFill>
                  <a:srgbClr val="FF0000"/>
                </a:solidFill>
              </a:rPr>
              <a:t>- Higher order calculations needed?</a:t>
            </a:r>
          </a:p>
        </p:txBody>
      </p:sp>
    </p:spTree>
    <p:extLst>
      <p:ext uri="{BB962C8B-B14F-4D97-AF65-F5344CB8AC3E}">
        <p14:creationId xmlns:p14="http://schemas.microsoft.com/office/powerpoint/2010/main" val="8623728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Google Shape;152;p17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85788" y="721150"/>
                <a:ext cx="7772400" cy="25050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44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(1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4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/>
                  <a:t> resonance parameters</a:t>
                </a:r>
                <a:endParaRPr sz="4400" dirty="0"/>
              </a:p>
            </p:txBody>
          </p:sp>
        </mc:Choice>
        <mc:Fallback xmlns="">
          <p:sp>
            <p:nvSpPr>
              <p:cNvPr id="152" name="Google Shape;152;p1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788" y="721150"/>
                <a:ext cx="7772400" cy="2505000"/>
              </a:xfrm>
              <a:prstGeom prst="rect">
                <a:avLst/>
              </a:prstGeom>
              <a:blipFill>
                <a:blip r:embed="rId3"/>
                <a:stretch>
                  <a:fillRect r="-979" b="-116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4E0C80-CB90-4141-BB8A-04F51536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47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7AC020-DAE1-E24D-BFB3-E3AF2D03798B}"/>
              </a:ext>
            </a:extLst>
          </p:cNvPr>
          <p:cNvSpPr/>
          <p:nvPr/>
        </p:nvSpPr>
        <p:spPr>
          <a:xfrm>
            <a:off x="0" y="4267200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en-US" sz="2000" b="1" dirty="0">
                <a:solidFill>
                  <a:srgbClr val="0000FF"/>
                </a:solidFill>
              </a:rPr>
              <a:t>EPJC 77 (2017) 609</a:t>
            </a:r>
          </a:p>
          <a:p>
            <a:pPr algn="ctr"/>
            <a:r>
              <a:rPr lang="en-GB" sz="2000" b="1" dirty="0">
                <a:solidFill>
                  <a:srgbClr val="0000FF"/>
                </a:solidFill>
              </a:rPr>
              <a:t>LHCb-PAPER-2019-024, in collaboration wide review</a:t>
            </a:r>
          </a:p>
          <a:p>
            <a:pPr algn="ctr"/>
            <a:endParaRPr lang="en-US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8539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1"/>
          <p:cNvSpPr/>
          <p:nvPr/>
        </p:nvSpPr>
        <p:spPr>
          <a:xfrm>
            <a:off x="3770275" y="5160600"/>
            <a:ext cx="561900" cy="210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F0642C2B-5CE5-2C43-99D6-E8C17E1BE50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0"/>
                <a:ext cx="8229600" cy="457200"/>
              </a:xfrm>
            </p:spPr>
            <p:txBody>
              <a:bodyPr/>
              <a:lstStyle/>
              <a:p>
                <a:r>
                  <a:rPr lang="en-US" sz="2400" dirty="0"/>
                  <a:t>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/>
                  <a:t> mass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F0642C2B-5CE5-2C43-99D6-E8C17E1BE5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0"/>
                <a:ext cx="8229600" cy="457200"/>
              </a:xfrm>
              <a:blipFill>
                <a:blip r:embed="rId4"/>
                <a:stretch>
                  <a:fillRect t="-8333" b="-41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5" name="Google Shape;555;p4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  <p:sp>
        <p:nvSpPr>
          <p:cNvPr id="556" name="Google Shape;556;p41"/>
          <p:cNvSpPr/>
          <p:nvPr/>
        </p:nvSpPr>
        <p:spPr>
          <a:xfrm>
            <a:off x="3770275" y="4549525"/>
            <a:ext cx="561900" cy="210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DBEDC5-9DB5-084B-B43F-F9F11132A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852667"/>
            <a:ext cx="5257800" cy="2873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4AE14-1802-164E-9B65-EB83B8C0C931}"/>
                  </a:ext>
                </a:extLst>
              </p:cNvPr>
              <p:cNvSpPr txBox="1"/>
              <p:nvPr/>
            </p:nvSpPr>
            <p:spPr>
              <a:xfrm>
                <a:off x="999181" y="457200"/>
                <a:ext cx="73037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Looser </a:t>
                </a:r>
                <a:r>
                  <a:rPr lang="fr-FR" dirty="0" err="1"/>
                  <a:t>selection</a:t>
                </a:r>
                <a:r>
                  <a:rPr lang="fr-FR" dirty="0"/>
                  <a:t>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fr-FR" dirty="0"/>
                  <a:t> decays than for production </a:t>
                </a:r>
                <a:r>
                  <a:rPr lang="en-GB" dirty="0"/>
                  <a:t>measurements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C84AE14-1802-164E-9B65-EB83B8C0C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181" y="457200"/>
                <a:ext cx="7303758" cy="369332"/>
              </a:xfrm>
              <a:prstGeom prst="rect">
                <a:avLst/>
              </a:prstGeom>
              <a:blipFill>
                <a:blip r:embed="rId6"/>
                <a:stretch>
                  <a:fillRect l="-694" t="-6897" r="-174" b="-241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9FA081C-2BD5-024E-92DD-52F01D99D8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33800"/>
            <a:ext cx="4800600" cy="2869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8C927DC-B299-B441-8304-0EAE12F01ACA}"/>
                  </a:ext>
                </a:extLst>
              </p:cNvPr>
              <p:cNvSpPr/>
              <p:nvPr/>
            </p:nvSpPr>
            <p:spPr>
              <a:xfrm>
                <a:off x="2286000" y="1232647"/>
                <a:ext cx="1218026" cy="525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400" i="1" smtClean="0">
                              <a:solidFill>
                                <a:srgbClr val="43434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Palatino Linotype"/>
                            </a:rPr>
                          </m:ctrlPr>
                        </m:radPr>
                        <m:deg/>
                        <m:e>
                          <m:r>
                            <a:rPr lang="en-US" sz="1400" b="0" i="1" smtClean="0">
                              <a:solidFill>
                                <a:srgbClr val="43434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Palatino Linotype"/>
                            </a:rPr>
                            <m:t>𝑠</m:t>
                          </m:r>
                        </m:e>
                      </m:rad>
                      <m:r>
                        <a:rPr lang="en-US" sz="1400" b="0" i="1" smtClean="0">
                          <a:solidFill>
                            <a:srgbClr val="43434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Palatino Linotype"/>
                        </a:rPr>
                        <m:t>=13 </m:t>
                      </m:r>
                      <m:r>
                        <a:rPr lang="en-US" sz="1400" b="0" i="1" smtClean="0">
                          <a:solidFill>
                            <a:srgbClr val="43434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Palatino Linotype"/>
                        </a:rPr>
                        <m:t>𝑇𝑒𝑉</m:t>
                      </m:r>
                    </m:oMath>
                  </m:oMathPara>
                </a14:m>
                <a:endParaRPr lang="en-US" sz="1400" i="1" dirty="0">
                  <a:solidFill>
                    <a:srgbClr val="434343"/>
                  </a:solidFill>
                  <a:latin typeface="Cambria Math" panose="02040503050406030204" pitchFamily="18" charset="0"/>
                  <a:ea typeface="Cambria Math" panose="02040503050406030204" pitchFamily="18" charset="0"/>
                  <a:sym typeface="Palatino Linotype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rgbClr val="43434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Palatino Linotype"/>
                        </a:rPr>
                        <m:t>2.0 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rgbClr val="43434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Palatino Linotype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43434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Palatino Linotype"/>
                            </a:rPr>
                            <m:t>𝑓𝑏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rgbClr val="43434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Palatino Linotype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8C927DC-B299-B441-8304-0EAE12F01A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232647"/>
                <a:ext cx="1218026" cy="525528"/>
              </a:xfrm>
              <a:prstGeom prst="rect">
                <a:avLst/>
              </a:prstGeom>
              <a:blipFill>
                <a:blip r:embed="rId8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8B6989-CA42-0044-A1D1-FE1A84A995BB}"/>
                  </a:ext>
                </a:extLst>
              </p:cNvPr>
              <p:cNvSpPr txBox="1"/>
              <p:nvPr/>
            </p:nvSpPr>
            <p:spPr>
              <a:xfrm>
                <a:off x="6328983" y="2438400"/>
                <a:ext cx="782330" cy="1989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sub>
                    </m:sSub>
                  </m:oMath>
                </a14:m>
                <a:r>
                  <a:rPr lang="fr-FR" sz="1200" dirty="0"/>
                  <a:t>  [MeV]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78B6989-CA42-0044-A1D1-FE1A84A995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983" y="2438400"/>
                <a:ext cx="782330" cy="198965"/>
              </a:xfrm>
              <a:prstGeom prst="rect">
                <a:avLst/>
              </a:prstGeom>
              <a:blipFill>
                <a:blip r:embed="rId9"/>
                <a:stretch>
                  <a:fillRect l="-6349" t="-25000" r="-9524" b="-31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98B221-7047-1348-880D-254B61CC5038}"/>
                  </a:ext>
                </a:extLst>
              </p:cNvPr>
              <p:cNvSpPr txBox="1"/>
              <p:nvPr/>
            </p:nvSpPr>
            <p:spPr>
              <a:xfrm>
                <a:off x="6322804" y="3638105"/>
                <a:ext cx="782330" cy="1989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sub>
                    </m:sSub>
                  </m:oMath>
                </a14:m>
                <a:r>
                  <a:rPr lang="fr-FR" sz="1200" dirty="0"/>
                  <a:t>  [MeV]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98B221-7047-1348-880D-254B61CC5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2804" y="3638105"/>
                <a:ext cx="782330" cy="198965"/>
              </a:xfrm>
              <a:prstGeom prst="rect">
                <a:avLst/>
              </a:prstGeom>
              <a:blipFill>
                <a:blip r:embed="rId10"/>
                <a:stretch>
                  <a:fillRect l="-6452" t="-17647" r="-9677" b="-294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Google Shape;450;p34">
            <a:extLst>
              <a:ext uri="{FF2B5EF4-FFF2-40B4-BE49-F238E27FC236}">
                <a16:creationId xmlns:a16="http://schemas.microsoft.com/office/drawing/2014/main" id="{15069FC0-0CBD-E44F-AEFB-477CCCB8978F}"/>
              </a:ext>
            </a:extLst>
          </p:cNvPr>
          <p:cNvSpPr/>
          <p:nvPr/>
        </p:nvSpPr>
        <p:spPr>
          <a:xfrm>
            <a:off x="6111983" y="4606959"/>
            <a:ext cx="323334" cy="1333947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451;p34">
            <a:extLst>
              <a:ext uri="{FF2B5EF4-FFF2-40B4-BE49-F238E27FC236}">
                <a16:creationId xmlns:a16="http://schemas.microsoft.com/office/drawing/2014/main" id="{AA8F5CC2-AF60-4242-BAEF-74C8EE096151}"/>
              </a:ext>
            </a:extLst>
          </p:cNvPr>
          <p:cNvSpPr txBox="1"/>
          <p:nvPr/>
        </p:nvSpPr>
        <p:spPr>
          <a:xfrm>
            <a:off x="6468660" y="4937199"/>
            <a:ext cx="1644088" cy="65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Palatino Linotype"/>
                <a:ea typeface="Palatino Linotype"/>
                <a:cs typeface="Palatino Linotype"/>
                <a:sym typeface="Palatino Linotype"/>
              </a:rPr>
              <a:t>systematic </a:t>
            </a:r>
            <a:endParaRPr sz="1600" dirty="0"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Palatino Linotype"/>
                <a:ea typeface="Palatino Linotype"/>
                <a:cs typeface="Palatino Linotype"/>
                <a:sym typeface="Palatino Linotype"/>
              </a:rPr>
              <a:t>uncertainties</a:t>
            </a:r>
            <a:endParaRPr sz="1600" dirty="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6966E-4D03-6B4A-97A5-ECE304F0E609}"/>
              </a:ext>
            </a:extLst>
          </p:cNvPr>
          <p:cNvSpPr txBox="1"/>
          <p:nvPr/>
        </p:nvSpPr>
        <p:spPr>
          <a:xfrm>
            <a:off x="2434607" y="6449274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- </a:t>
            </a:r>
            <a:r>
              <a:rPr lang="fr-FR" b="1" dirty="0" err="1">
                <a:solidFill>
                  <a:srgbClr val="FF0000"/>
                </a:solidFill>
              </a:rPr>
              <a:t>Precision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limited</a:t>
            </a:r>
            <a:r>
              <a:rPr lang="fr-FR" b="1" dirty="0">
                <a:solidFill>
                  <a:srgbClr val="FF0000"/>
                </a:solidFill>
              </a:rPr>
              <a:t> by stat. </a:t>
            </a:r>
            <a:r>
              <a:rPr lang="fr-FR" b="1" dirty="0" err="1">
                <a:solidFill>
                  <a:srgbClr val="FF0000"/>
                </a:solidFill>
              </a:rPr>
              <a:t>uncertainty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1164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1"/>
          <p:cNvSpPr txBox="1"/>
          <p:nvPr/>
        </p:nvSpPr>
        <p:spPr>
          <a:xfrm>
            <a:off x="1828800" y="4724400"/>
            <a:ext cx="6324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This measurement: 	112.99 ± 0.67 ± 0.11</a:t>
            </a:r>
            <a:endParaRPr sz="2000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PDG average:	         	113.5     ± 0.5</a:t>
            </a:r>
            <a:endParaRPr sz="1800" dirty="0">
              <a:solidFill>
                <a:schemeClr val="tx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BES III:                           	112.6     ± 0.6  ± 0.6</a:t>
            </a:r>
            <a:endParaRPr sz="1800" b="1" dirty="0">
              <a:solidFill>
                <a:schemeClr val="tx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Run I result                   	114.7     ± 1.5  ± 0.1</a:t>
            </a:r>
            <a:br>
              <a:rPr lang="en-US" sz="1800" b="1" dirty="0">
                <a:solidFill>
                  <a:schemeClr val="tx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endParaRPr sz="1800" b="1" dirty="0">
              <a:solidFill>
                <a:schemeClr val="tx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0B273C31-D023-D645-BD7A-FD7B71290AE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0"/>
                <a:ext cx="8229600" cy="457200"/>
              </a:xfrm>
            </p:spPr>
            <p:txBody>
              <a:bodyPr/>
              <a:lstStyle/>
              <a:p>
                <a:r>
                  <a:rPr lang="en-US" sz="2400" dirty="0"/>
                  <a:t>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/>
                  <a:t> mass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0B273C31-D023-D645-BD7A-FD7B71290A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0"/>
                <a:ext cx="8229600" cy="457200"/>
              </a:xfrm>
              <a:blipFill>
                <a:blip r:embed="rId3"/>
                <a:stretch>
                  <a:fillRect t="-8333" b="-41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5" name="Google Shape;555;p4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16C9A0-3A48-9244-8D81-820F00AD9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427" y="617456"/>
            <a:ext cx="5837786" cy="4146154"/>
          </a:xfrm>
          <a:prstGeom prst="rect">
            <a:avLst/>
          </a:prstGeom>
          <a:ln w="25400">
            <a:noFill/>
            <a:prstDash val="sysDash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BFF8D4-3033-574A-9F0E-84462116B37B}"/>
              </a:ext>
            </a:extLst>
          </p:cNvPr>
          <p:cNvSpPr txBox="1"/>
          <p:nvPr/>
        </p:nvSpPr>
        <p:spPr>
          <a:xfrm>
            <a:off x="1345981" y="6356350"/>
            <a:ext cx="6333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- The most precise measurement from a single experiment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5A2C41-5391-C849-B838-FC46908F2800}"/>
              </a:ext>
            </a:extLst>
          </p:cNvPr>
          <p:cNvSpPr/>
          <p:nvPr/>
        </p:nvSpPr>
        <p:spPr>
          <a:xfrm>
            <a:off x="2737388" y="5879068"/>
            <a:ext cx="3358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6600"/>
                </a:solidFill>
                <a:ea typeface="Palatino Linotype"/>
                <a:cs typeface="Palatino Linotype"/>
                <a:sym typeface="Palatino Linotype"/>
              </a:rPr>
              <a:t>      New average: 	113.3</a:t>
            </a:r>
            <a:r>
              <a:rPr lang="en-US" b="1" dirty="0">
                <a:solidFill>
                  <a:srgbClr val="006600"/>
                </a:solidFill>
                <a:ea typeface="Palatino Linotype"/>
                <a:cs typeface="Palatino Linotype"/>
                <a:sym typeface="Palatino Linotype"/>
              </a:rPr>
              <a:t>     ± 0.4</a:t>
            </a:r>
            <a:r>
              <a:rPr lang="en-US" b="1" i="1" dirty="0">
                <a:solidFill>
                  <a:srgbClr val="006600"/>
                </a:solidFill>
                <a:ea typeface="Palatino Linotype"/>
                <a:cs typeface="Palatino Linotype"/>
                <a:sym typeface="Palatino Linotype"/>
              </a:rPr>
              <a:t> </a:t>
            </a:r>
            <a:endParaRPr lang="fr-FR" i="1" dirty="0">
              <a:solidFill>
                <a:srgbClr val="006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C8C087-6FAD-6A41-80DD-EA9F236928C5}"/>
                  </a:ext>
                </a:extLst>
              </p:cNvPr>
              <p:cNvSpPr txBox="1"/>
              <p:nvPr/>
            </p:nvSpPr>
            <p:spPr>
              <a:xfrm>
                <a:off x="3690823" y="484718"/>
                <a:ext cx="35745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 err="1"/>
                  <a:t>Summary</a:t>
                </a:r>
                <a:r>
                  <a:rPr lang="fr-FR" i="1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i="1" dirty="0"/>
                  <a:t> mass measurements</a:t>
                </a:r>
                <a:r>
                  <a:rPr lang="fr-FR" i="1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5C8C087-6FAD-6A41-80DD-EA9F23692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823" y="484718"/>
                <a:ext cx="3574505" cy="369332"/>
              </a:xfrm>
              <a:prstGeom prst="rect">
                <a:avLst/>
              </a:prstGeom>
              <a:blipFill>
                <a:blip r:embed="rId5"/>
                <a:stretch>
                  <a:fillRect l="-1418" t="-3333" b="-2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8264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765D38-EC12-7C47-8E07-7D45BCF37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05200"/>
            <a:ext cx="4228453" cy="3186750"/>
          </a:xfrm>
          <a:prstGeom prst="rect">
            <a:avLst/>
          </a:prstGeom>
        </p:spPr>
      </p:pic>
      <p:sp>
        <p:nvSpPr>
          <p:cNvPr id="5" name="Shape 107"/>
          <p:cNvSpPr txBox="1">
            <a:spLocks noGrp="1"/>
          </p:cNvSpPr>
          <p:nvPr>
            <p:ph type="title"/>
          </p:nvPr>
        </p:nvSpPr>
        <p:spPr>
          <a:xfrm>
            <a:off x="457200" y="114500"/>
            <a:ext cx="8229600" cy="64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Standard Model and strong interaction</a:t>
            </a:r>
            <a:endParaRPr sz="2800" dirty="0"/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DB295BF0-53AA-0748-8097-552A14F8C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5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7494AB-0E5D-A942-9F9C-2F963A05D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84200"/>
            <a:ext cx="4038600" cy="26883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A33929-FA2E-D941-BF52-322856CCD1BE}"/>
              </a:ext>
            </a:extLst>
          </p:cNvPr>
          <p:cNvSpPr txBox="1"/>
          <p:nvPr/>
        </p:nvSpPr>
        <p:spPr>
          <a:xfrm>
            <a:off x="4953000" y="656272"/>
            <a:ext cx="28648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Fundamental interactions: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Strong → QCD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Electromagnetic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Gravitation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C03DC7-5914-8740-A1B5-E857F74260EE}"/>
                  </a:ext>
                </a:extLst>
              </p:cNvPr>
              <p:cNvSpPr txBox="1"/>
              <p:nvPr/>
            </p:nvSpPr>
            <p:spPr>
              <a:xfrm>
                <a:off x="152400" y="3886200"/>
                <a:ext cx="5012206" cy="2329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QCD: interactions of quarks and gluons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err="1"/>
                  <a:t>Color</a:t>
                </a:r>
                <a:r>
                  <a:rPr lang="en-GB" dirty="0"/>
                  <a:t> charge : SU(3) symmetry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Coupling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Asymptotic freedom and confinement 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No free quarks, form hadrons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Intrinsic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𝑸𝑪𝑫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𝟐𝟎𝟎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𝑴𝒆𝑽</m:t>
                    </m:r>
                  </m:oMath>
                </a14:m>
                <a:endParaRPr lang="en-GB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C03DC7-5914-8740-A1B5-E857F7426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886200"/>
                <a:ext cx="5012206" cy="2329356"/>
              </a:xfrm>
              <a:prstGeom prst="rect">
                <a:avLst/>
              </a:prstGeom>
              <a:blipFill>
                <a:blip r:embed="rId5"/>
                <a:stretch>
                  <a:fillRect l="-1013" t="-10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61AF246D-4419-A14A-A71E-2D071CEA3B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71" y="5638800"/>
            <a:ext cx="1800952" cy="763115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99A82DB0-BD48-0748-A82B-B4A26207CD9E}"/>
              </a:ext>
            </a:extLst>
          </p:cNvPr>
          <p:cNvSpPr/>
          <p:nvPr/>
        </p:nvSpPr>
        <p:spPr>
          <a:xfrm rot="5400000">
            <a:off x="2133931" y="3170760"/>
            <a:ext cx="685800" cy="745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33564E-E696-6C47-B03B-13B5B0437B06}"/>
              </a:ext>
            </a:extLst>
          </p:cNvPr>
          <p:cNvSpPr/>
          <p:nvPr/>
        </p:nvSpPr>
        <p:spPr>
          <a:xfrm>
            <a:off x="609600" y="584199"/>
            <a:ext cx="2438400" cy="1397001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F18169-3811-BF4D-9766-730985708B47}"/>
              </a:ext>
            </a:extLst>
          </p:cNvPr>
          <p:cNvSpPr/>
          <p:nvPr/>
        </p:nvSpPr>
        <p:spPr>
          <a:xfrm>
            <a:off x="3057939" y="2499753"/>
            <a:ext cx="752061" cy="700647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93C722-C57A-E04B-ADF8-512EF9334FCA}"/>
                  </a:ext>
                </a:extLst>
              </p:cNvPr>
              <p:cNvSpPr txBox="1"/>
              <p:nvPr/>
            </p:nvSpPr>
            <p:spPr>
              <a:xfrm>
                <a:off x="6516914" y="6448463"/>
                <a:ext cx="140788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fr-FR" dirty="0"/>
                  <a:t>,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93C722-C57A-E04B-ADF8-512EF9334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914" y="6448463"/>
                <a:ext cx="1407886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E261B5-7606-2A46-91A0-3AD046981A4B}"/>
                  </a:ext>
                </a:extLst>
              </p:cNvPr>
              <p:cNvSpPr txBox="1"/>
              <p:nvPr/>
            </p:nvSpPr>
            <p:spPr>
              <a:xfrm>
                <a:off x="6592808" y="3419852"/>
                <a:ext cx="79643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fr-FR" dirty="0"/>
                  <a:t>,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E261B5-7606-2A46-91A0-3AD046981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808" y="3419852"/>
                <a:ext cx="796436" cy="369332"/>
              </a:xfrm>
              <a:prstGeom prst="rect">
                <a:avLst/>
              </a:prstGeom>
              <a:blipFill>
                <a:blip r:embed="rId8"/>
                <a:stretch>
                  <a:fillRect t="-3333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57FA4BA-8C47-BF43-8D23-5234A9840A09}"/>
                  </a:ext>
                </a:extLst>
              </p:cNvPr>
              <p:cNvSpPr/>
              <p:nvPr/>
            </p:nvSpPr>
            <p:spPr>
              <a:xfrm>
                <a:off x="4903268" y="4456671"/>
                <a:ext cx="49237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57FA4BA-8C47-BF43-8D23-5234A9840A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3268" y="4456671"/>
                <a:ext cx="49237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73840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95A08E-A25B-2F40-95E0-E672E5146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57" y="1124619"/>
            <a:ext cx="5502651" cy="3980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-1"/>
                <a:ext cx="9144000" cy="541988"/>
              </a:xfrm>
            </p:spPr>
            <p:txBody>
              <a:bodyPr/>
              <a:lstStyle/>
              <a:p>
                <a:r>
                  <a:rPr lang="en-US" sz="2400" dirty="0"/>
                  <a:t>Mass and natural width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sz="2400" b="1" i="1" smtClean="0">
                            <a:latin typeface="Cambria Math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2400" b="1" dirty="0"/>
                  <a:t> via decays to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2400" b="1" dirty="0"/>
                  <a:t> and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>
                        <a:latin typeface="Cambria Math" panose="02040503050406030204" pitchFamily="18" charset="0"/>
                      </a:rPr>
                      <m:t>𝞍</m:t>
                    </m:r>
                  </m:oMath>
                </a14:m>
                <a:r>
                  <a:rPr lang="en-US" sz="2400" dirty="0"/>
                  <a:t>𝞍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-1"/>
                <a:ext cx="9144000" cy="541988"/>
              </a:xfrm>
              <a:blipFill>
                <a:blip r:embed="rId4"/>
                <a:stretch>
                  <a:fillRect b="-348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50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88834" y="1517069"/>
                <a:ext cx="1874166" cy="107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is-IS" sz="1600" b="0" i="1" smtClean="0">
                          <a:solidFill>
                            <a:srgbClr val="0000FF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𝜂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00FF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is-IS" sz="1600" b="0" i="1" smtClean="0">
                          <a:solidFill>
                            <a:srgbClr val="0000FF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is-IS" sz="1600" b="1" i="1" smtClean="0">
                          <a:solidFill>
                            <a:srgbClr val="0000FF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𝝓𝝓</m:t>
                      </m:r>
                      <m:r>
                        <a:rPr lang="en-US" sz="1600" b="0" i="1" smtClean="0">
                          <a:solidFill>
                            <a:srgbClr val="0000FF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  <m:r>
                        <a:rPr lang="en-US" sz="1600" b="0" i="1" smtClean="0">
                          <a:solidFill>
                            <a:srgbClr val="0000FF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𝑋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fr-FR" altLang="en-US" sz="1600" b="1" dirty="0">
                          <a:solidFill>
                            <a:srgbClr val="0000FF"/>
                          </a:solidFill>
                        </a:rPr>
                        <m:t>EPJC</m:t>
                      </m:r>
                      <m:r>
                        <m:rPr>
                          <m:nor/>
                        </m:rPr>
                        <a:rPr lang="fr-FR" altLang="en-US" sz="1600" b="1" dirty="0">
                          <a:solidFill>
                            <a:srgbClr val="0000FF"/>
                          </a:solidFill>
                        </a:rPr>
                        <m:t> 77, 609</m:t>
                      </m:r>
                    </m:oMath>
                  </m:oMathPara>
                </a14:m>
                <a:endParaRPr lang="fr-FR" altLang="en-US" sz="1600" b="1" dirty="0">
                  <a:solidFill>
                    <a:srgbClr val="0000FF"/>
                  </a:solidFill>
                </a:endParaRPr>
              </a:p>
              <a:p>
                <a:endParaRPr lang="en-US" altLang="en-US" sz="1600" dirty="0">
                  <a:solidFill>
                    <a:srgbClr val="7030A0"/>
                  </a:solidFill>
                </a:endParaRPr>
              </a:p>
              <a:p>
                <a:endParaRPr lang="en-US" altLang="en-US" sz="1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8834" y="1517069"/>
                <a:ext cx="1874166" cy="10715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010400" y="2170452"/>
                <a:ext cx="2179507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6600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is-IS" sz="1600" b="0" i="1" smtClean="0">
                          <a:solidFill>
                            <a:srgbClr val="0066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66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rgbClr val="0066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𝜂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66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is-IS" sz="1600" b="0" i="1" smtClean="0">
                          <a:solidFill>
                            <a:srgbClr val="0066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en-US" sz="1600" b="1" i="1" smtClean="0">
                          <a:solidFill>
                            <a:srgbClr val="0066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𝒑</m:t>
                      </m:r>
                      <m:acc>
                        <m:accPr>
                          <m:chr m:val="̅"/>
                          <m:ctrlPr>
                            <a:rPr lang="en-US" sz="1600" b="1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solidFill>
                                <a:srgbClr val="0066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𝒑</m:t>
                          </m:r>
                        </m:e>
                      </m:acc>
                      <m:r>
                        <a:rPr lang="en-US" sz="1600" b="0" i="1" smtClean="0">
                          <a:solidFill>
                            <a:srgbClr val="0066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  <m:r>
                        <a:rPr lang="en-US" sz="1600" b="0" i="1" smtClean="0">
                          <a:solidFill>
                            <a:srgbClr val="0066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𝑋</m:t>
                      </m:r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is-IS" sz="1600" b="1" dirty="0">
                          <a:solidFill>
                            <a:srgbClr val="006600"/>
                          </a:solidFill>
                        </a:rPr>
                        <m:t>EPJC</m:t>
                      </m:r>
                      <m:r>
                        <m:rPr>
                          <m:nor/>
                        </m:rPr>
                        <a:rPr lang="is-IS" sz="1600" b="1" dirty="0">
                          <a:solidFill>
                            <a:srgbClr val="006600"/>
                          </a:solidFill>
                        </a:rPr>
                        <m:t> 75, 311</m:t>
                      </m:r>
                    </m:oMath>
                  </m:oMathPara>
                </a14:m>
                <a:endParaRPr lang="is-IS" sz="1600" b="1" dirty="0">
                  <a:solidFill>
                    <a:srgbClr val="006600"/>
                  </a:solidFill>
                </a:endParaRPr>
              </a:p>
              <a:p>
                <a:r>
                  <a:rPr lang="fr-FR" altLang="en-US" sz="1600" b="1" dirty="0">
                    <a:solidFill>
                      <a:srgbClr val="006600"/>
                    </a:solidFill>
                  </a:rPr>
                  <a:t>LHCb-ANA-2018-035</a:t>
                </a:r>
              </a:p>
              <a:p>
                <a:endParaRPr lang="is-IS" sz="1600" b="1" dirty="0">
                  <a:solidFill>
                    <a:srgbClr val="006600"/>
                  </a:solidFill>
                </a:endParaRPr>
              </a:p>
              <a:p>
                <a:endParaRPr lang="en-US" sz="16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2170452"/>
                <a:ext cx="2179507" cy="1323439"/>
              </a:xfrm>
              <a:prstGeom prst="rect">
                <a:avLst/>
              </a:prstGeom>
              <a:blipFill>
                <a:blip r:embed="rId6"/>
                <a:stretch>
                  <a:fillRect l="-17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959069" y="3112071"/>
                <a:ext cx="196880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s-IS" sz="16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</m:sup>
                      </m:sSup>
                      <m:r>
                        <a:rPr lang="is-IS" sz="1600" b="0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𝜂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is-IS" sz="1600" b="0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en-US" sz="1600" b="1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𝒑</m:t>
                      </m:r>
                      <m:acc>
                        <m:accPr>
                          <m:chr m:val="̅"/>
                          <m:ctrlPr>
                            <a:rPr lang="en-US" sz="1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𝒑</m:t>
                          </m:r>
                        </m:e>
                      </m:acc>
                      <m:r>
                        <a:rPr lang="en-US" sz="1600" b="0" i="1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𝐾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m:rPr>
                          <m:nor/>
                        </m:rPr>
                        <a:rPr lang="is-IS" sz="16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m:t>PLB</m:t>
                      </m:r>
                      <m:r>
                        <m:rPr>
                          <m:nor/>
                        </m:rPr>
                        <a:rPr lang="is-IS" sz="1600" b="1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m:t> 769, 305 </m:t>
                      </m:r>
                    </m:oMath>
                  </m:oMathPara>
                </a14:m>
                <a:endParaRPr lang="en-US" sz="1600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069" y="3112071"/>
                <a:ext cx="1968809" cy="584775"/>
              </a:xfrm>
              <a:prstGeom prst="rect">
                <a:avLst/>
              </a:prstGeom>
              <a:blipFill>
                <a:blip r:embed="rId7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010400" y="1086944"/>
                <a:ext cx="18661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𝑃𝐷𝐺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1086944"/>
                <a:ext cx="186614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8002905" y="2029326"/>
            <a:ext cx="2231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200" b="1" dirty="0">
                <a:solidFill>
                  <a:srgbClr val="0000FF"/>
                </a:solidFill>
              </a:rPr>
              <a:t> 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47800" y="561969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b="1" dirty="0">
                <a:solidFill>
                  <a:srgbClr val="FF0000"/>
                </a:solidFill>
              </a:rPr>
              <a:t>General agreement between the measurements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solidFill>
                  <a:srgbClr val="FF0000"/>
                </a:solidFill>
              </a:rPr>
              <a:t>Mass precision of 0.4 MeV achieved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9049D6-2A79-BA4C-9CC8-62A756BB2D24}"/>
              </a:ext>
            </a:extLst>
          </p:cNvPr>
          <p:cNvSpPr/>
          <p:nvPr/>
        </p:nvSpPr>
        <p:spPr>
          <a:xfrm>
            <a:off x="7086600" y="1545143"/>
            <a:ext cx="1676400" cy="51225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8531A2-FB8D-014C-8D8C-E43BA7496F4A}"/>
              </a:ext>
            </a:extLst>
          </p:cNvPr>
          <p:cNvSpPr/>
          <p:nvPr/>
        </p:nvSpPr>
        <p:spPr>
          <a:xfrm>
            <a:off x="7082081" y="2694351"/>
            <a:ext cx="2023171" cy="265357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966D41-4A76-2F4F-A9DE-936F5FD40429}"/>
                  </a:ext>
                </a:extLst>
              </p:cNvPr>
              <p:cNvSpPr txBox="1"/>
              <p:nvPr/>
            </p:nvSpPr>
            <p:spPr>
              <a:xfrm>
                <a:off x="1685416" y="824306"/>
                <a:ext cx="53249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 err="1"/>
                  <a:t>Summary</a:t>
                </a:r>
                <a:r>
                  <a:rPr lang="fr-FR" i="1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i="1" dirty="0"/>
                  <a:t> mass and natural width measurements</a:t>
                </a:r>
                <a:r>
                  <a:rPr lang="fr-FR" i="1" dirty="0"/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966D41-4A76-2F4F-A9DE-936F5FD40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416" y="824306"/>
                <a:ext cx="5324984" cy="369332"/>
              </a:xfrm>
              <a:prstGeom prst="rect">
                <a:avLst/>
              </a:prstGeom>
              <a:blipFill>
                <a:blip r:embed="rId9"/>
                <a:stretch>
                  <a:fillRect l="-952" t="-6667" b="-2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32880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Google Shape;152;p17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85788" y="721150"/>
                <a:ext cx="7772400" cy="25050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lvl="0"/>
                <a:r>
                  <a:rPr lang="en-US" sz="4400" dirty="0"/>
                  <a:t>Study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4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sz="4400" b="1" dirty="0"/>
                  <a:t> decays </a:t>
                </a:r>
                <a:br>
                  <a:rPr lang="en-US" sz="4400" b="1" dirty="0"/>
                </a:br>
                <a:r>
                  <a:rPr lang="en-US" sz="4400" b="1" dirty="0"/>
                  <a:t>to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sz="4400" b="1" dirty="0"/>
                  <a:t> mesons</a:t>
                </a:r>
                <a:endParaRPr sz="4400" b="1" dirty="0"/>
              </a:p>
            </p:txBody>
          </p:sp>
        </mc:Choice>
        <mc:Fallback xmlns="">
          <p:sp>
            <p:nvSpPr>
              <p:cNvPr id="152" name="Google Shape;152;p17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788" y="721150"/>
                <a:ext cx="7772400" cy="2505000"/>
              </a:xfrm>
              <a:prstGeom prst="rect">
                <a:avLst/>
              </a:prstGeom>
              <a:blipFill>
                <a:blip r:embed="rId3"/>
                <a:stretch>
                  <a:fillRect b="-116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39E18A-F3A5-9540-A179-A9A09ACD3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51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2D09CA-B97E-384E-958C-7BB4602D5318}"/>
              </a:ext>
            </a:extLst>
          </p:cNvPr>
          <p:cNvSpPr/>
          <p:nvPr/>
        </p:nvSpPr>
        <p:spPr>
          <a:xfrm>
            <a:off x="3325722" y="4572000"/>
            <a:ext cx="2453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altLang="en-US" sz="2000" b="1" dirty="0">
                <a:solidFill>
                  <a:srgbClr val="0000FF"/>
                </a:solidFill>
              </a:rPr>
              <a:t>EPJC 77 (2017) 609</a:t>
            </a:r>
            <a:endParaRPr lang="en-US" altLang="en-US" sz="2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F93F5DB-424E-6D46-9839-AAFF9DA12B56}"/>
                  </a:ext>
                </a:extLst>
              </p:cNvPr>
              <p:cNvSpPr/>
              <p:nvPr/>
            </p:nvSpPr>
            <p:spPr>
              <a:xfrm>
                <a:off x="0" y="3962400"/>
                <a:ext cx="9105253" cy="4476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0000"/>
                    </a:solidFill>
                    <a:ea typeface="Palatino Linotype"/>
                    <a:cs typeface="Palatino Linotype"/>
                    <a:sym typeface="Palatino Linotype"/>
                  </a:rPr>
                  <a:t>Data sample : </a:t>
                </a:r>
                <a:r>
                  <a:rPr lang="en-US" sz="2000" dirty="0">
                    <a:solidFill>
                      <a:srgbClr val="434343"/>
                    </a:solidFill>
                    <a:ea typeface="Palatino Linotype"/>
                    <a:cs typeface="Palatino Linotype"/>
                    <a:sym typeface="Palatino Linotype"/>
                  </a:rPr>
                  <a:t>Run I 201</a:t>
                </a:r>
                <a:r>
                  <a:rPr lang="ru-RU" sz="2000" dirty="0">
                    <a:solidFill>
                      <a:srgbClr val="434343"/>
                    </a:solidFill>
                    <a:ea typeface="Palatino Linotype"/>
                    <a:cs typeface="Palatino Linotype"/>
                    <a:sym typeface="Palatino Linotype"/>
                  </a:rPr>
                  <a:t>1</a:t>
                </a:r>
                <a:r>
                  <a:rPr lang="en-US" sz="2000" dirty="0">
                    <a:solidFill>
                      <a:srgbClr val="434343"/>
                    </a:solidFill>
                    <a:ea typeface="Palatino Linotype"/>
                    <a:cs typeface="Palatino Linotype"/>
                    <a:sym typeface="Palatino Linotype"/>
                  </a:rPr>
                  <a:t>-201</a:t>
                </a:r>
                <a:r>
                  <a:rPr lang="ru-RU" sz="2000" dirty="0">
                    <a:solidFill>
                      <a:srgbClr val="434343"/>
                    </a:solidFill>
                    <a:ea typeface="Palatino Linotype"/>
                    <a:cs typeface="Palatino Linotype"/>
                    <a:sym typeface="Palatino Linotype"/>
                  </a:rPr>
                  <a:t>2</a:t>
                </a:r>
                <a:r>
                  <a:rPr lang="en-US" sz="2000" dirty="0">
                    <a:solidFill>
                      <a:srgbClr val="434343"/>
                    </a:solidFill>
                    <a:ea typeface="Palatino Linotype"/>
                    <a:cs typeface="Palatino Linotype"/>
                    <a:sym typeface="Palatino Linotype"/>
                  </a:rPr>
                  <a:t>, 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000" i="1" smtClean="0">
                            <a:solidFill>
                              <a:srgbClr val="434343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</m:ctrlPr>
                      </m:naryPr>
                      <m:sub/>
                      <m:sup/>
                      <m:e>
                        <m:r>
                          <a:rPr lang="en-US" sz="2000" i="1" smtClean="0">
                            <a:solidFill>
                              <a:srgbClr val="43434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Palatino Linotype"/>
                          </a:rPr>
                          <m:t>ℒ</m:t>
                        </m:r>
                        <m:r>
                          <a:rPr lang="en-US" sz="2000" b="0" i="1" smtClean="0">
                            <a:solidFill>
                              <a:srgbClr val="43434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Palatino Linotype"/>
                          </a:rPr>
                          <m:t>𝑑𝑡</m:t>
                        </m:r>
                        <m:r>
                          <a:rPr lang="en-US" sz="2000" b="0" i="1" smtClean="0">
                            <a:solidFill>
                              <a:srgbClr val="43434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Palatino Linotype"/>
                          </a:rPr>
                          <m:t>=3.0 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43434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Palatino Linotype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43434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Palatino Linotype"/>
                              </a:rPr>
                              <m:t>𝑓𝑏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43434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Palatino Linotype"/>
                              </a:rPr>
                              <m:t>−1</m:t>
                            </m:r>
                          </m:sup>
                        </m:sSup>
                      </m:e>
                    </m:nary>
                  </m:oMath>
                </a14:m>
                <a:endParaRPr lang="en-GB" sz="2000" b="1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F93F5DB-424E-6D46-9839-AAFF9DA12B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962400"/>
                <a:ext cx="9105253" cy="447623"/>
              </a:xfrm>
              <a:prstGeom prst="rect">
                <a:avLst/>
              </a:prstGeom>
              <a:blipFill>
                <a:blip r:embed="rId4"/>
                <a:stretch>
                  <a:fillRect t="-142857" b="-1971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4686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Заголовок 1"/>
              <p:cNvSpPr txBox="1">
                <a:spLocks/>
              </p:cNvSpPr>
              <p:nvPr/>
            </p:nvSpPr>
            <p:spPr>
              <a:xfrm>
                <a:off x="0" y="-145475"/>
                <a:ext cx="9144000" cy="54845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ts val="58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2"/>
                    </a:solidFill>
                    <a:effectLst>
                      <a:outerShdw blurRad="63500" dist="38100" dir="5400000" algn="t" rotWithShape="0">
                        <a:prstClr val="black">
                          <a:alpha val="25000"/>
                        </a:prstClr>
                      </a:outerShdw>
                    </a:effectLst>
                    <a:latin typeface="+mn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400" dirty="0"/>
                  <a:t> decays to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400" dirty="0"/>
                  <a:t> mesons</a:t>
                </a:r>
                <a:endParaRPr lang="ru-RU" sz="2400" dirty="0"/>
              </a:p>
            </p:txBody>
          </p:sp>
        </mc:Choice>
        <mc:Fallback xmlns="">
          <p:sp>
            <p:nvSpPr>
              <p:cNvPr id="34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45475"/>
                <a:ext cx="9144000" cy="548456"/>
              </a:xfrm>
              <a:prstGeom prst="rect">
                <a:avLst/>
              </a:prstGeom>
              <a:blipFill>
                <a:blip r:embed="rId3"/>
                <a:stretch>
                  <a:fillRect b="-348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097BB2CE-77CC-5F48-93C9-48E80D833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352800"/>
            <a:ext cx="3501654" cy="2056527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52</a:t>
            </a:fld>
            <a:endParaRPr lang="ru-RU"/>
          </a:p>
        </p:txBody>
      </p:sp>
      <p:pic>
        <p:nvPicPr>
          <p:cNvPr id="21" name="Content Placeholder 5">
            <a:extLst>
              <a:ext uri="{FF2B5EF4-FFF2-40B4-BE49-F238E27FC236}">
                <a16:creationId xmlns:a16="http://schemas.microsoft.com/office/drawing/2014/main" id="{3721BA0C-DCD5-944C-92C8-37A2FBBDA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302565"/>
            <a:ext cx="3967082" cy="18122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3456CC-4D9F-BA4B-AA03-855B21AD533D}"/>
              </a:ext>
            </a:extLst>
          </p:cNvPr>
          <p:cNvSpPr txBox="1"/>
          <p:nvPr/>
        </p:nvSpPr>
        <p:spPr>
          <a:xfrm>
            <a:off x="343095" y="533400"/>
            <a:ext cx="8419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Rare penguin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Look for New Physics contributions to loops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A1673DB-8C5D-634B-95BC-142ECB6F9872}"/>
                  </a:ext>
                </a:extLst>
              </p:cNvPr>
              <p:cNvSpPr/>
              <p:nvPr/>
            </p:nvSpPr>
            <p:spPr>
              <a:xfrm>
                <a:off x="5181600" y="2253948"/>
                <a:ext cx="4258102" cy="1022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dirty="0"/>
                  <a:t>Can proceed via </a:t>
                </a:r>
                <a:r>
                  <a:rPr lang="en-GB" sz="2000" b="1" dirty="0"/>
                  <a:t>three—body transition or via intermediate resonances</a:t>
                </a:r>
                <a:r>
                  <a:rPr lang="en-GB" sz="2000" dirty="0"/>
                  <a:t> (e.g.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0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𝑩</m:t>
                        </m:r>
                      </m:e>
                      <m:sub>
                        <m:r>
                          <a:rPr lang="en-US" sz="20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𝒔</m:t>
                        </m:r>
                      </m:sub>
                      <m:sup>
                        <m:r>
                          <a:rPr lang="en-US" sz="20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𝟎</m:t>
                        </m:r>
                      </m:sup>
                    </m:sSubSup>
                    <m:r>
                      <a:rPr lang="is-IS" sz="20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sz="20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𝒄</m:t>
                        </m:r>
                      </m:sub>
                    </m:sSub>
                    <m:r>
                      <a:rPr lang="en-US" sz="20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𝝓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GB" sz="2000" dirty="0"/>
                  <a:t>)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A1673DB-8C5D-634B-95BC-142ECB6F98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2253948"/>
                <a:ext cx="4258102" cy="1022652"/>
              </a:xfrm>
              <a:prstGeom prst="rect">
                <a:avLst/>
              </a:prstGeom>
              <a:blipFill>
                <a:blip r:embed="rId6"/>
                <a:stretch>
                  <a:fillRect l="-1493" t="-2439" b="-853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F3C3F75B-A37B-7B48-9C7D-3E20A520519E}"/>
              </a:ext>
            </a:extLst>
          </p:cNvPr>
          <p:cNvSpPr/>
          <p:nvPr/>
        </p:nvSpPr>
        <p:spPr>
          <a:xfrm>
            <a:off x="343095" y="4527420"/>
            <a:ext cx="40003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Precision branching fraction and CP violation measurements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C0549E1-7296-4B45-B14F-B934CCE113A1}"/>
                  </a:ext>
                </a:extLst>
              </p:cNvPr>
              <p:cNvSpPr txBox="1"/>
              <p:nvPr/>
            </p:nvSpPr>
            <p:spPr>
              <a:xfrm>
                <a:off x="1861608" y="1889945"/>
                <a:ext cx="9632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𝜙𝜙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C0549E1-7296-4B45-B14F-B934CCE11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608" y="1889945"/>
                <a:ext cx="963277" cy="276999"/>
              </a:xfrm>
              <a:prstGeom prst="rect">
                <a:avLst/>
              </a:prstGeom>
              <a:blipFill>
                <a:blip r:embed="rId7"/>
                <a:stretch>
                  <a:fillRect l="-3947" t="-4348" r="-6579" b="-304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2DCBEA9-027D-6749-AE75-01ACC8D1F004}"/>
                  </a:ext>
                </a:extLst>
              </p:cNvPr>
              <p:cNvSpPr txBox="1"/>
              <p:nvPr/>
            </p:nvSpPr>
            <p:spPr>
              <a:xfrm>
                <a:off x="6433187" y="1824238"/>
                <a:ext cx="11203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2DCBEA9-027D-6749-AE75-01ACC8D1F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3187" y="1824238"/>
                <a:ext cx="1120371" cy="276999"/>
              </a:xfrm>
              <a:prstGeom prst="rect">
                <a:avLst/>
              </a:prstGeom>
              <a:blipFill>
                <a:blip r:embed="rId8"/>
                <a:stretch>
                  <a:fillRect l="-3371" t="-9524" r="-5618" b="-3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5130E14F-5AC1-2743-BF64-182B76EE3C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" y="5673261"/>
            <a:ext cx="5783851" cy="2973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45DDCB-581A-3F48-89FE-AB5F429703B7}"/>
              </a:ext>
            </a:extLst>
          </p:cNvPr>
          <p:cNvSpPr txBox="1"/>
          <p:nvPr/>
        </p:nvSpPr>
        <p:spPr>
          <a:xfrm>
            <a:off x="36443" y="5970632"/>
            <a:ext cx="2016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200" b="1" i="1" dirty="0">
                <a:solidFill>
                  <a:srgbClr val="002060"/>
                </a:solidFill>
              </a:rPr>
              <a:t>JHEP 10 (2015) 053 (LHCb)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C3669C-FD4D-784C-996D-73FBEDC9719E}"/>
              </a:ext>
            </a:extLst>
          </p:cNvPr>
          <p:cNvSpPr/>
          <p:nvPr/>
        </p:nvSpPr>
        <p:spPr>
          <a:xfrm>
            <a:off x="2362200" y="5613400"/>
            <a:ext cx="1219200" cy="110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35603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Заголовок 1"/>
              <p:cNvSpPr txBox="1">
                <a:spLocks/>
              </p:cNvSpPr>
              <p:nvPr/>
            </p:nvSpPr>
            <p:spPr>
              <a:xfrm>
                <a:off x="0" y="-145475"/>
                <a:ext cx="9144000" cy="54845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ts val="58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2"/>
                    </a:solidFill>
                    <a:effectLst>
                      <a:outerShdw blurRad="63500" dist="38100" dir="5400000" algn="t" rotWithShape="0">
                        <a:prstClr val="black">
                          <a:alpha val="25000"/>
                        </a:prstClr>
                      </a:outerShdw>
                    </a:effectLst>
                    <a:latin typeface="+mn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400" dirty="0">
                    <a:effectLst/>
                  </a:rPr>
                  <a:t>Ratio of branching fractions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>
                    <a:effectLst/>
                  </a:rPr>
                  <a:t> decays to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𝜙𝜙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400" dirty="0">
                    <a:effectLst/>
                  </a:rPr>
                  <a:t>and to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2400" dirty="0">
                    <a:effectLst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34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45475"/>
                <a:ext cx="9144000" cy="548456"/>
              </a:xfrm>
              <a:prstGeom prst="rect">
                <a:avLst/>
              </a:prstGeom>
              <a:blipFill>
                <a:blip r:embed="rId3"/>
                <a:stretch>
                  <a:fillRect b="-279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53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53826" y="2680876"/>
                <a:ext cx="8383064" cy="20200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160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𝐵𝑅</m:t>
                          </m:r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𝑏</m:t>
                          </m:r>
                          <m:r>
                            <a:rPr lang="is-I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1600" i="1">
                              <a:latin typeface="Cambria Math" charset="0"/>
                            </a:rPr>
                            <m:t>𝑋</m:t>
                          </m:r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)×</m:t>
                          </m:r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𝐵𝑅</m:t>
                          </m:r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is-I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→</m:t>
                          </m:r>
                          <m:r>
                            <a:rPr lang="is-I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𝜙𝜙</m:t>
                          </m:r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𝐵𝑅</m:t>
                          </m:r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𝑏</m:t>
                              </m:r>
                            </m:e>
                          </m:acc>
                          <m:r>
                            <a:rPr lang="is-I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)×</m:t>
                          </m:r>
                          <m:r>
                            <a:rPr lang="en-US" sz="1600" i="1">
                              <a:latin typeface="Cambria Math" charset="0"/>
                            </a:rPr>
                            <m:t>𝐵𝑅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𝜙𝜙</m:t>
                              </m:r>
                            </m:e>
                          </m:d>
                        </m:den>
                      </m:f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is-I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𝜙𝜙</m:t>
                              </m:r>
                            </m:e>
                          </m:d>
                        </m:num>
                        <m:den>
                          <m:r>
                            <a:rPr lang="en-US" sz="1600" i="1">
                              <a:latin typeface="Cambria Math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is-I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r>
                                <a:rPr lang="en-US" sz="1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𝜙𝜙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bg-BG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𝜖</m:t>
                          </m:r>
                          <m:d>
                            <m:dPr>
                              <m:ctrlPr>
                                <a:rPr lang="is-I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r>
                            <a:rPr lang="bg-BG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𝜖</m:t>
                          </m:r>
                          <m:d>
                            <m:dPr>
                              <m:ctrlPr>
                                <a:rPr lang="is-I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𝜂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16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1600" b="0" i="1" dirty="0">
                  <a:latin typeface="Cambria Math" charset="0"/>
                </a:endParaRPr>
              </a:p>
              <a:p>
                <a:endParaRPr lang="en-US" sz="160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sz="160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sz="160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charset="0"/>
                        <a:ea typeface="Cambria Math" charset="0"/>
                        <a:cs typeface="Cambria Math" charset="0"/>
                      </a:rPr>
                      <m:t>𝐵𝑅</m:t>
                    </m:r>
                    <m:r>
                      <a:rPr lang="en-US" sz="1600" i="1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sz="1600" i="1">
                        <a:latin typeface="Cambria Math" charset="0"/>
                        <a:ea typeface="Cambria Math" charset="0"/>
                        <a:cs typeface="Cambria Math" charset="0"/>
                      </a:rPr>
                      <m:t>𝑏</m:t>
                    </m:r>
                    <m:r>
                      <a:rPr lang="is-IS" sz="1600" i="1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sz="1600" i="1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sz="1600" i="1">
                        <a:latin typeface="Cambria Math" charset="0"/>
                      </a:rPr>
                      <m:t>𝑋</m:t>
                    </m:r>
                    <m:r>
                      <a:rPr lang="en-US" sz="1600" i="1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1600" i="1" dirty="0">
                    <a:latin typeface="Cambria Math" charset="0"/>
                    <a:ea typeface="Cambria Math" charset="0"/>
                    <a:cs typeface="Cambria Math" charset="0"/>
                  </a:rPr>
                  <a:t>=</a:t>
                </a:r>
                <a:r>
                  <a:rPr lang="bg-BG" sz="1600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sz="16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𝐵𝑅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  <m:r>
                          <a:rPr lang="is-I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600" i="1"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1600" i="1">
                            <a:latin typeface="Cambria Math" charset="0"/>
                          </a:rPr>
                          <m:t>𝑋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)∙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𝐵𝑅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600" i="1"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  <m:r>
                          <a:rPr lang="is-I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→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e>
                        </m:acc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num>
                      <m:den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𝐵𝑅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  <m:r>
                          <a:rPr lang="is-I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→</m:t>
                        </m:r>
                        <m:r>
                          <a:rPr lang="en-US" sz="1600" i="1">
                            <a:latin typeface="Cambria Math" charset="0"/>
                          </a:rPr>
                          <m:t>𝐽</m:t>
                        </m:r>
                        <m:r>
                          <a:rPr lang="en-US" sz="1600" i="1">
                            <a:latin typeface="Cambria Math" charset="0"/>
                          </a:rPr>
                          <m:t>/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  <m:r>
                          <a:rPr lang="en-US" sz="1600" i="1">
                            <a:latin typeface="Cambria Math" charset="0"/>
                          </a:rPr>
                          <m:t>𝑋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)∙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𝐵𝑅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𝐽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/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  <m:r>
                          <a:rPr lang="is-I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→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e>
                        </m:acc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1600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pt-BR" sz="1600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pt-BR" sz="16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𝐵𝑅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  <m:r>
                          <a:rPr lang="is-I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→</m:t>
                        </m:r>
                        <m:r>
                          <a:rPr lang="en-US" sz="1600" i="1">
                            <a:latin typeface="Cambria Math" charset="0"/>
                          </a:rPr>
                          <m:t>𝐽</m:t>
                        </m:r>
                        <m:r>
                          <a:rPr lang="en-US" sz="1600" i="1">
                            <a:latin typeface="Cambria Math" charset="0"/>
                          </a:rPr>
                          <m:t>/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  <m:r>
                          <a:rPr lang="en-US" sz="1600" i="1">
                            <a:latin typeface="Cambria Math" charset="0"/>
                          </a:rPr>
                          <m:t>𝑋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)∙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𝐵𝑅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𝐽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/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𝜓</m:t>
                        </m:r>
                        <m:r>
                          <a:rPr lang="is-I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→</m:t>
                        </m:r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e>
                        </m:acc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1600" dirty="0"/>
                          <m:t> </m:t>
                        </m:r>
                      </m:e>
                    </m:d>
                  </m:oMath>
                </a14:m>
                <a:r>
                  <a:rPr lang="en-US" sz="1600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charset="0"/>
                        <a:ea typeface="Cambria Math" charset="0"/>
                        <a:cs typeface="Cambria Math" charset="0"/>
                      </a:rPr>
                      <m:t>× </m:t>
                    </m:r>
                    <m:sSup>
                      <m:sSupPr>
                        <m:ctrlPr>
                          <a:rPr lang="pt-BR" sz="16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pt-BR" sz="16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𝐵𝑅</m:t>
                            </m:r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is-I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→</m:t>
                            </m:r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  <m:acc>
                              <m:accPr>
                                <m:chr m:val="̅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en-US" sz="16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160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826" y="2680876"/>
                <a:ext cx="8383064" cy="20200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34201" y="457200"/>
                <a:ext cx="7485799" cy="1918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𝑩𝑹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b="1" i="1">
                            <a:latin typeface="Cambria Math" charset="0"/>
                          </a:rPr>
                          <m:t>𝒄</m:t>
                        </m:r>
                      </m:sub>
                    </m:sSub>
                    <m:r>
                      <a:rPr lang="is-I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is-I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𝝓𝝓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) </m:t>
                    </m:r>
                  </m:oMath>
                </a14:m>
                <a:r>
                  <a:rPr lang="en-US" dirty="0"/>
                  <a:t>: PDG fit and PDG average values differ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Tension between existing measurements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Ratio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𝐵𝑅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  <m:r>
                          <a:rPr lang="is-I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→</m:t>
                        </m:r>
                        <m:r>
                          <a:rPr lang="is-I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𝜙𝜙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𝐵𝑅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  <m:r>
                          <a:rPr lang="is-I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→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𝑝</m:t>
                            </m:r>
                          </m:e>
                        </m:acc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dirty="0"/>
                  <a:t>  extracted using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0</m:t>
                        </m:r>
                      </m:sup>
                    </m:sSubSup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𝜙𝜙</m:t>
                    </m:r>
                  </m:oMath>
                </a14:m>
                <a:r>
                  <a:rPr lang="en-US" dirty="0"/>
                  <a:t> as a reference using </a:t>
                </a:r>
                <a:r>
                  <a:rPr lang="en-US" dirty="0" err="1"/>
                  <a:t>LHCb</a:t>
                </a:r>
                <a:r>
                  <a:rPr lang="en-US" dirty="0"/>
                  <a:t> measurement 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01" y="457200"/>
                <a:ext cx="7485799" cy="1918539"/>
              </a:xfrm>
              <a:prstGeom prst="rect">
                <a:avLst/>
              </a:prstGeom>
              <a:blipFill>
                <a:blip r:embed="rId5"/>
                <a:stretch>
                  <a:fillRect l="-508" t="-1325" b="-39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2159959" y="4876800"/>
                <a:ext cx="4770024" cy="637034"/>
              </a:xfrm>
              <a:prstGeom prst="rect">
                <a:avLst/>
              </a:prstGeom>
              <a:ln w="22225">
                <a:solidFill>
                  <a:schemeClr val="dk2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1700" b="1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17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𝑩𝑹</m:t>
                          </m:r>
                          <m:r>
                            <a:rPr lang="en-US" sz="17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7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1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𝜼</m:t>
                              </m:r>
                            </m:e>
                            <m:sub>
                              <m:r>
                                <a:rPr lang="en-US" sz="1700" b="1" i="1">
                                  <a:latin typeface="Cambria Math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lang="is-IS" sz="17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→</m:t>
                          </m:r>
                          <m:r>
                            <a:rPr lang="is-IS" sz="17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𝝓𝝓</m:t>
                          </m:r>
                          <m:r>
                            <a:rPr lang="en-US" sz="17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17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𝑩𝑹</m:t>
                          </m:r>
                          <m:r>
                            <a:rPr lang="en-US" sz="17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7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00" b="1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𝜼</m:t>
                              </m:r>
                            </m:e>
                            <m:sub>
                              <m:r>
                                <a:rPr lang="en-US" sz="1700" b="1" i="1">
                                  <a:latin typeface="Cambria Math" charset="0"/>
                                </a:rPr>
                                <m:t>𝒄</m:t>
                              </m:r>
                            </m:sub>
                          </m:sSub>
                          <m:r>
                            <a:rPr lang="is-IS" sz="17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→</m:t>
                          </m:r>
                          <m:r>
                            <a:rPr lang="en-US" sz="17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𝒑</m:t>
                          </m:r>
                          <m:acc>
                            <m:accPr>
                              <m:chr m:val="̅"/>
                              <m:ctrlPr>
                                <a:rPr lang="en-US" sz="1700" b="1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1700" b="1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𝒑</m:t>
                              </m:r>
                            </m:e>
                          </m:acc>
                          <m:r>
                            <a:rPr lang="en-US" sz="17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den>
                      </m:f>
                      <m:r>
                        <a:rPr lang="en-US" sz="17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sz="17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𝟏</m:t>
                      </m:r>
                      <m:r>
                        <a:rPr lang="en-US" sz="17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17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𝟕𝟗</m:t>
                      </m:r>
                      <m:r>
                        <a:rPr lang="en-US" sz="17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±</m:t>
                      </m:r>
                      <m:r>
                        <a:rPr lang="en-US" sz="17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17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17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𝟏𝟒</m:t>
                      </m:r>
                      <m:r>
                        <a:rPr lang="en-US" sz="1700" b="1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±</m:t>
                      </m:r>
                      <m:r>
                        <a:rPr lang="en-US" sz="17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</m:t>
                      </m:r>
                      <m:r>
                        <a:rPr lang="en-US" sz="17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sz="1700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𝟎𝟗</m:t>
                      </m:r>
                      <m:r>
                        <a:rPr lang="en-US" sz="1700" b="1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±</m:t>
                      </m:r>
                      <m:sSub>
                        <m:sSubPr>
                          <m:ctrlPr>
                            <a:rPr lang="en-US" sz="1700" b="1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7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𝟎</m:t>
                          </m:r>
                          <m:r>
                            <a:rPr lang="en-US" sz="17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.</m:t>
                          </m:r>
                          <m:r>
                            <a:rPr lang="en-US" sz="170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𝟑𝟏</m:t>
                          </m:r>
                        </m:e>
                        <m:sub>
                          <m:r>
                            <a:rPr lang="en-US" sz="1700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𝑩𝑹</m:t>
                          </m:r>
                        </m:sub>
                      </m:sSub>
                    </m:oMath>
                  </m:oMathPara>
                </a14:m>
                <a:endParaRPr lang="en-US" sz="1700" b="1" i="1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959" y="4876800"/>
                <a:ext cx="4770024" cy="637034"/>
              </a:xfrm>
              <a:prstGeom prst="rect">
                <a:avLst/>
              </a:prstGeom>
              <a:blipFill>
                <a:blip r:embed="rId6"/>
                <a:stretch>
                  <a:fillRect b="-1887"/>
                </a:stretch>
              </a:blipFill>
              <a:ln w="22225">
                <a:solidFill>
                  <a:schemeClr val="dk2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/>
          <p:cNvSpPr/>
          <p:nvPr/>
        </p:nvSpPr>
        <p:spPr>
          <a:xfrm>
            <a:off x="3434503" y="5554520"/>
            <a:ext cx="38486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CambriaMath" charset="0"/>
              </a:rPr>
              <a:t>v</a:t>
            </a:r>
            <a:r>
              <a:rPr lang="hr-HR" sz="1600" i="1" dirty="0" err="1">
                <a:latin typeface="CambriaMath" charset="0"/>
              </a:rPr>
              <a:t>alue</a:t>
            </a:r>
            <a:r>
              <a:rPr lang="hr-HR" sz="1600" i="1" dirty="0">
                <a:latin typeface="CambriaMath" charset="0"/>
              </a:rPr>
              <a:t> </a:t>
            </a:r>
            <a:r>
              <a:rPr lang="hr-HR" sz="1600" i="1" dirty="0" err="1">
                <a:latin typeface="CambriaMath" charset="0"/>
              </a:rPr>
              <a:t>extracted</a:t>
            </a:r>
            <a:r>
              <a:rPr lang="hr-HR" sz="1600" i="1" dirty="0">
                <a:latin typeface="CambriaMath" charset="0"/>
              </a:rPr>
              <a:t> </a:t>
            </a:r>
            <a:r>
              <a:rPr lang="hr-HR" sz="1600" i="1" dirty="0" err="1">
                <a:latin typeface="CambriaMath" charset="0"/>
              </a:rPr>
              <a:t>using</a:t>
            </a:r>
            <a:r>
              <a:rPr lang="hr-HR" sz="1600" i="1" dirty="0">
                <a:latin typeface="CambriaMath" charset="0"/>
              </a:rPr>
              <a:t> PDG fit: </a:t>
            </a:r>
            <a:r>
              <a:rPr lang="hr-HR" sz="1600" b="1" i="1" dirty="0">
                <a:latin typeface="CambriaMath" charset="0"/>
              </a:rPr>
              <a:t>1.17 ± 0.18 </a:t>
            </a:r>
            <a:endParaRPr lang="hr-HR" sz="1600" b="1" i="1" dirty="0">
              <a:effectLst/>
            </a:endParaRP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6E8378FA-1652-BE4E-B40E-9E38BCFC3D6D}"/>
              </a:ext>
            </a:extLst>
          </p:cNvPr>
          <p:cNvSpPr/>
          <p:nvPr/>
        </p:nvSpPr>
        <p:spPr>
          <a:xfrm rot="16200000">
            <a:off x="2612818" y="3460072"/>
            <a:ext cx="96491" cy="1969327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5088A7-37BD-1149-85DF-89E0B2CFDF3C}"/>
              </a:ext>
            </a:extLst>
          </p:cNvPr>
          <p:cNvSpPr txBox="1"/>
          <p:nvPr/>
        </p:nvSpPr>
        <p:spPr>
          <a:xfrm>
            <a:off x="1600200" y="4507530"/>
            <a:ext cx="2026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b="1" i="1" dirty="0">
                <a:solidFill>
                  <a:srgbClr val="002060"/>
                </a:solidFill>
              </a:rPr>
              <a:t>EPJC 75 (2015) 311 (LHCb) 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910A25AA-1C87-FA43-B86F-89B488118B80}"/>
              </a:ext>
            </a:extLst>
          </p:cNvPr>
          <p:cNvSpPr/>
          <p:nvPr/>
        </p:nvSpPr>
        <p:spPr>
          <a:xfrm rot="16200000">
            <a:off x="5200735" y="3013052"/>
            <a:ext cx="114387" cy="2895343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1ECEE6-463B-5A44-9DD3-136C65181EAF}"/>
              </a:ext>
            </a:extLst>
          </p:cNvPr>
          <p:cNvSpPr txBox="1"/>
          <p:nvPr/>
        </p:nvSpPr>
        <p:spPr>
          <a:xfrm>
            <a:off x="5038600" y="4520782"/>
            <a:ext cx="1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b="1" i="1" dirty="0">
                <a:solidFill>
                  <a:srgbClr val="002060"/>
                </a:solidFill>
              </a:rPr>
              <a:t>PDG</a:t>
            </a: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166EE9B4-0A81-4743-B99B-4704FF3D05E6}"/>
              </a:ext>
            </a:extLst>
          </p:cNvPr>
          <p:cNvSpPr/>
          <p:nvPr/>
        </p:nvSpPr>
        <p:spPr>
          <a:xfrm rot="16200000">
            <a:off x="2661758" y="2771088"/>
            <a:ext cx="192794" cy="1088813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841AB94F-A0B2-0544-8115-03C305799278}"/>
              </a:ext>
            </a:extLst>
          </p:cNvPr>
          <p:cNvSpPr/>
          <p:nvPr/>
        </p:nvSpPr>
        <p:spPr>
          <a:xfrm rot="16200000">
            <a:off x="3986576" y="2644299"/>
            <a:ext cx="186430" cy="1349886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15CCAB-E16B-FF46-B76B-6BF862D732A3}"/>
              </a:ext>
            </a:extLst>
          </p:cNvPr>
          <p:cNvSpPr txBox="1"/>
          <p:nvPr/>
        </p:nvSpPr>
        <p:spPr>
          <a:xfrm>
            <a:off x="3346470" y="3377782"/>
            <a:ext cx="2016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200" b="1" i="1" dirty="0">
                <a:solidFill>
                  <a:srgbClr val="002060"/>
                </a:solidFill>
              </a:rPr>
              <a:t>JHEP 10 (2015) 053 (LHCb)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A5A41FC-25B5-6C48-8436-F2BCEF7C18B3}"/>
              </a:ext>
            </a:extLst>
          </p:cNvPr>
          <p:cNvSpPr txBox="1"/>
          <p:nvPr/>
        </p:nvSpPr>
        <p:spPr>
          <a:xfrm>
            <a:off x="1239956" y="3392502"/>
            <a:ext cx="2055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200" b="1" i="1" dirty="0">
                <a:solidFill>
                  <a:srgbClr val="002060"/>
                </a:solidFill>
              </a:rPr>
              <a:t>JHEP 04 (2013) 001 (LHCb) </a:t>
            </a:r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C1A31ED4-ABD9-6B40-A85C-B47E102066A8}"/>
              </a:ext>
            </a:extLst>
          </p:cNvPr>
          <p:cNvSpPr/>
          <p:nvPr/>
        </p:nvSpPr>
        <p:spPr>
          <a:xfrm rot="5400000">
            <a:off x="5468878" y="2133545"/>
            <a:ext cx="132276" cy="1104399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AFA5463-4915-CC44-85C7-7EAB2048E84B}"/>
              </a:ext>
            </a:extLst>
          </p:cNvPr>
          <p:cNvSpPr txBox="1"/>
          <p:nvPr/>
        </p:nvSpPr>
        <p:spPr>
          <a:xfrm>
            <a:off x="6197044" y="2362200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MC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19C99E2-827E-2644-AFD2-6BB5DA008E19}"/>
              </a:ext>
            </a:extLst>
          </p:cNvPr>
          <p:cNvSpPr txBox="1"/>
          <p:nvPr/>
        </p:nvSpPr>
        <p:spPr>
          <a:xfrm>
            <a:off x="5358844" y="2363770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Data</a:t>
            </a:r>
          </a:p>
        </p:txBody>
      </p:sp>
      <p:sp>
        <p:nvSpPr>
          <p:cNvPr id="51" name="Left Brace 50">
            <a:extLst>
              <a:ext uri="{FF2B5EF4-FFF2-40B4-BE49-F238E27FC236}">
                <a16:creationId xmlns:a16="http://schemas.microsoft.com/office/drawing/2014/main" id="{3C0DF412-08E0-5C47-A5A5-136BAA84503B}"/>
              </a:ext>
            </a:extLst>
          </p:cNvPr>
          <p:cNvSpPr/>
          <p:nvPr/>
        </p:nvSpPr>
        <p:spPr>
          <a:xfrm rot="5400000">
            <a:off x="6340460" y="2426956"/>
            <a:ext cx="132275" cy="523962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35CCFC-DE15-7A43-96F1-DFB27258C0BE}"/>
                  </a:ext>
                </a:extLst>
              </p:cNvPr>
              <p:cNvSpPr txBox="1"/>
              <p:nvPr/>
            </p:nvSpPr>
            <p:spPr>
              <a:xfrm>
                <a:off x="550195" y="6026204"/>
                <a:ext cx="84090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FF0000"/>
                    </a:solidFill>
                  </a:rPr>
                  <a:t>- This result disfavours the measurement performed via </a:t>
                </a:r>
                <a14:m>
                  <m:oMath xmlns:m="http://schemas.openxmlformats.org/officeDocument/2006/math">
                    <m:r>
                      <a:rPr lang="en-GB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𝜸𝜸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𝒄</m:t>
                        </m:r>
                      </m:sub>
                    </m:sSub>
                  </m:oMath>
                </a14:m>
                <a:endParaRPr lang="en-GB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35CCFC-DE15-7A43-96F1-DFB27258C0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95" y="6026204"/>
                <a:ext cx="8409077" cy="369332"/>
              </a:xfrm>
              <a:prstGeom prst="rect">
                <a:avLst/>
              </a:prstGeom>
              <a:blipFill>
                <a:blip r:embed="rId7"/>
                <a:stretch>
                  <a:fillRect l="-452" t="-6667" b="-2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EA402CA-D692-1848-B6B5-98D3D55D57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57200"/>
            <a:ext cx="2667000" cy="10976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F7EE70-7869-A047-B198-B69CD2B48B41}"/>
              </a:ext>
            </a:extLst>
          </p:cNvPr>
          <p:cNvSpPr/>
          <p:nvPr/>
        </p:nvSpPr>
        <p:spPr>
          <a:xfrm>
            <a:off x="5643500" y="2286000"/>
            <a:ext cx="102507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1491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5240" y="512802"/>
                <a:ext cx="9037016" cy="934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b="1" dirty="0"/>
                  <a:t>3D fit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𝑀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>
                                    <a:latin typeface="Cambria Math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>
                                    <a:latin typeface="Cambria Math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>
                                    <a:latin typeface="Cambria Math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b="0" i="1">
                                    <a:latin typeface="Cambria Math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ru-RU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>
                        <a:latin typeface="Cambria Math" charset="0"/>
                      </a:rPr>
                      <m:t>𝑀</m:t>
                    </m:r>
                    <m:r>
                      <a:rPr lang="en-US" b="0" i="1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b="0" i="1"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a:rPr lang="en-US" i="1">
                        <a:latin typeface="Cambria Math" charset="0"/>
                      </a:rPr>
                      <m:t>𝑀</m:t>
                    </m:r>
                    <m:r>
                      <a:rPr lang="en-US" i="1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−</m:t>
                            </m:r>
                          </m:sup>
                        </m:sSup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ru-RU" dirty="0"/>
                  <a:t> </a:t>
                </a:r>
                <a:r>
                  <a:rPr lang="en-US" dirty="0"/>
                  <a:t>in bins of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charset="0"/>
                      </a:rPr>
                      <m:t>𝑀</m:t>
                    </m:r>
                    <m:r>
                      <a:rPr lang="en-US" b="0" i="1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𝐾𝐾𝐾𝐾𝐾𝐾</m:t>
                    </m:r>
                    <m:r>
                      <a:rPr lang="en-US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br>
                  <a:rPr lang="ru-RU" dirty="0"/>
                </a:br>
                <a:r>
                  <a:rPr lang="en-US" dirty="0"/>
                  <a:t>to select true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𝜙𝜙</m:t>
                    </m:r>
                  </m:oMath>
                </a14:m>
                <a:r>
                  <a:rPr lang="en-US" dirty="0"/>
                  <a:t> combinations </a:t>
                </a:r>
                <a:br>
                  <a:rPr lang="ru-RU" dirty="0"/>
                </a:br>
                <a:r>
                  <a:rPr lang="en-US" dirty="0"/>
                  <a:t>similarly to 2D fit in </a:t>
                </a:r>
                <a:r>
                  <a:rPr lang="en-US" dirty="0" err="1"/>
                  <a:t>charmonium</a:t>
                </a:r>
                <a:r>
                  <a:rPr lang="en-US" dirty="0"/>
                  <a:t> production analysis via decays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𝜙𝜙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" y="512802"/>
                <a:ext cx="9037016" cy="934808"/>
              </a:xfrm>
              <a:prstGeom prst="rect">
                <a:avLst/>
              </a:prstGeom>
              <a:blipFill>
                <a:blip r:embed="rId3"/>
                <a:stretch>
                  <a:fillRect l="-140" t="-1333" b="-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Заголовок 1"/>
              <p:cNvSpPr txBox="1">
                <a:spLocks/>
              </p:cNvSpPr>
              <p:nvPr/>
            </p:nvSpPr>
            <p:spPr>
              <a:xfrm>
                <a:off x="0" y="-145475"/>
                <a:ext cx="9144000" cy="54845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ts val="58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2"/>
                    </a:solidFill>
                    <a:effectLst>
                      <a:outerShdw blurRad="63500" dist="38100" dir="5400000" algn="t" rotWithShape="0">
                        <a:prstClr val="black">
                          <a:alpha val="25000"/>
                        </a:prstClr>
                      </a:outerShdw>
                    </a:effectLst>
                    <a:latin typeface="+mn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400" b="1" dirty="0"/>
                  <a:t>First evidence </a:t>
                </a:r>
                <a:r>
                  <a:rPr lang="en-US" sz="2400" dirty="0"/>
                  <a:t>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p>
                    </m:sSubSup>
                    <m:r>
                      <a:rPr lang="is-I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34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45475"/>
                <a:ext cx="9144000" cy="548456"/>
              </a:xfrm>
              <a:prstGeom prst="rect">
                <a:avLst/>
              </a:prstGeom>
              <a:blipFill>
                <a:blip r:embed="rId4"/>
                <a:stretch>
                  <a:fillRect b="-348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54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141524" y="4114800"/>
                <a:ext cx="836676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p>
                    </m:sSubSup>
                    <m:r>
                      <a:rPr lang="is-IS" i="1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𝜙𝜙</m:t>
                    </m:r>
                  </m:oMath>
                </a14:m>
                <a:r>
                  <a:rPr lang="en-US" dirty="0"/>
                  <a:t> used as a reference: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524" y="4114800"/>
                <a:ext cx="8366760" cy="369332"/>
              </a:xfrm>
              <a:prstGeom prst="rect">
                <a:avLst/>
              </a:prstGeom>
              <a:blipFill>
                <a:blip r:embed="rId5"/>
                <a:stretch>
                  <a:fillRect t="-6897" b="-241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48" y="1447800"/>
            <a:ext cx="4114800" cy="26604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038600" y="1511560"/>
                <a:ext cx="6629400" cy="6683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p>
                    </m:sSubSup>
                    <m:r>
                      <a:rPr lang="is-IS" b="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b="0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𝜙𝜙𝜙</m:t>
                    </m:r>
                  </m:oMath>
                </a14:m>
                <a:r>
                  <a:rPr lang="nb-NO" dirty="0">
                    <a:solidFill>
                      <a:schemeClr val="tx1"/>
                    </a:solidFill>
                  </a:rPr>
                  <a:t> signal:</a:t>
                </a:r>
                <a:br>
                  <a:rPr lang="nb-NO" dirty="0">
                    <a:solidFill>
                      <a:schemeClr val="tx1"/>
                    </a:solidFill>
                  </a:rPr>
                </a:br>
                <a:r>
                  <a:rPr lang="nb-NO" b="1" dirty="0"/>
                  <a:t>4.9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𝝈</m:t>
                    </m:r>
                  </m:oMath>
                </a14:m>
                <a:r>
                  <a:rPr lang="en-US" b="1" dirty="0">
                    <a:cs typeface="Arial" panose="020B0604020202020204" pitchFamily="34" charset="0"/>
                  </a:rPr>
                  <a:t> significance</a:t>
                </a:r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1511560"/>
                <a:ext cx="6629400" cy="668388"/>
              </a:xfrm>
              <a:prstGeom prst="rect">
                <a:avLst/>
              </a:prstGeom>
              <a:blipFill>
                <a:blip r:embed="rId7"/>
                <a:stretch>
                  <a:fillRect t="-1852" b="-74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386948" y="5644753"/>
                <a:ext cx="6147452" cy="404983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𝑩𝑹</m:t>
                      </m:r>
                      <m:d>
                        <m:dPr>
                          <m:ctrlPr>
                            <a:rPr lang="is-IS" b="1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𝒔</m:t>
                              </m:r>
                            </m:sub>
                            <m:sup>
                              <m:r>
                                <a:rPr lang="en-US" b="1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is-I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→</m:t>
                          </m:r>
                          <m:r>
                            <a:rPr lang="en-U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𝝓𝝓𝝓</m:t>
                          </m:r>
                        </m:e>
                      </m:d>
                      <m:r>
                        <a:rPr lang="en-US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b="1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𝟐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.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𝟏𝟓</m:t>
                          </m:r>
                          <m:r>
                            <a:rPr lang="en-U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±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𝟎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.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𝟓𝟒</m:t>
                          </m:r>
                          <m:r>
                            <a:rPr lang="en-U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±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𝟎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.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𝟐𝟖</m:t>
                          </m:r>
                          <m:r>
                            <a:rPr lang="en-U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𝟐𝟏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𝑩𝑹</m:t>
                              </m:r>
                            </m:sub>
                          </m:sSub>
                        </m:e>
                      </m:d>
                      <m:r>
                        <a:rPr lang="is-IS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p>
                        <m:sSupPr>
                          <m:ctrlPr>
                            <a:rPr lang="is-IS" b="1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𝟏𝟎</m:t>
                          </m:r>
                        </m:e>
                        <m:sup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𝟔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948" y="5644753"/>
                <a:ext cx="6147452" cy="404983"/>
              </a:xfrm>
              <a:prstGeom prst="rect">
                <a:avLst/>
              </a:prstGeom>
              <a:blipFill>
                <a:blip r:embed="rId8"/>
                <a:stretch>
                  <a:fillRect b="-5714"/>
                </a:stretch>
              </a:blipFill>
              <a:ln w="254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522080" y="4495800"/>
                <a:ext cx="4337469" cy="707501"/>
              </a:xfrm>
              <a:prstGeom prst="rect">
                <a:avLst/>
              </a:prstGeom>
              <a:ln w="25400">
                <a:solidFill>
                  <a:srgbClr val="0000FF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𝐵𝑅</m:t>
                          </m:r>
                          <m:d>
                            <m:dPr>
                              <m:ctrlPr>
                                <a:rPr lang="is-I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is-I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𝜙𝜙𝜙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𝐵𝑅</m:t>
                          </m:r>
                          <m:d>
                            <m:dPr>
                              <m:ctrlPr>
                                <a:rPr lang="is-I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sup>
                              </m:sSubSup>
                              <m:r>
                                <a:rPr lang="is-I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𝜙𝜙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latin typeface="Cambria Math" charset="0"/>
                        </a:rPr>
                        <m:t>=0.117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±0.030±0.015</m:t>
                      </m:r>
                    </m:oMath>
                  </m:oMathPara>
                </a14:m>
                <a:endParaRPr lang="en-US" dirty="0"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2080" y="4495800"/>
                <a:ext cx="4337469" cy="707501"/>
              </a:xfrm>
              <a:prstGeom prst="rect">
                <a:avLst/>
              </a:prstGeom>
              <a:blipFill>
                <a:blip r:embed="rId9"/>
                <a:stretch>
                  <a:fillRect b="-3390"/>
                </a:stretch>
              </a:blipFill>
              <a:ln w="254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084274" y="5257800"/>
                <a:ext cx="4859215" cy="615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ea typeface="Cambria Math" charset="0"/>
                    <a:cs typeface="Cambria Math" charset="0"/>
                  </a:rPr>
                  <a:t> using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𝐵𝑅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p>
                    </m:sSubSup>
                    <m:r>
                      <a:rPr lang="is-IS" i="1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𝜙𝜙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from </a:t>
                </a:r>
                <a:r>
                  <a:rPr lang="is-IS" b="1" i="1" dirty="0"/>
                  <a:t>JHEP 10 (2015) 053 </a:t>
                </a:r>
                <a:r>
                  <a:rPr lang="is-IS" dirty="0"/>
                  <a:t>:</a:t>
                </a:r>
              </a:p>
              <a:p>
                <a:r>
                  <a:rPr lang="en-US" sz="1600" dirty="0"/>
                  <a:t>	</a:t>
                </a: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274" y="5257800"/>
                <a:ext cx="4859215" cy="615553"/>
              </a:xfrm>
              <a:prstGeom prst="rect">
                <a:avLst/>
              </a:prstGeom>
              <a:blipFill>
                <a:blip r:embed="rId10"/>
                <a:stretch>
                  <a:fillRect t="-40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 descr="https://lh5.googleusercontent.com/EHFByVSw0aEiLd1fXQgcrxuqQCWF7OBXdX9aUNx6qoK84cPCGElQQhurKDwO5N9AcdI29zJ7tovNTyB2tL5dAGkpqM6-17k2LL_Qc1U2HnK7nov9FaUyzIDjEKgIFB8gRw7-S-HFBwYohQmqDw">
            <a:extLst>
              <a:ext uri="{FF2B5EF4-FFF2-40B4-BE49-F238E27FC236}">
                <a16:creationId xmlns:a16="http://schemas.microsoft.com/office/drawing/2014/main" id="{67A43DDF-156C-674D-8DEF-1619C4999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0" y="3859135"/>
            <a:ext cx="2013914" cy="269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CDE6409-9B41-C141-B677-AB6051BCD0BD}"/>
              </a:ext>
            </a:extLst>
          </p:cNvPr>
          <p:cNvSpPr/>
          <p:nvPr/>
        </p:nvSpPr>
        <p:spPr>
          <a:xfrm>
            <a:off x="3048000" y="1622094"/>
            <a:ext cx="1857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true 𝛟𝛟𝛟 combinations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9F72AB-7EE2-4E43-B673-B720E6B487AF}"/>
                  </a:ext>
                </a:extLst>
              </p:cNvPr>
              <p:cNvSpPr txBox="1"/>
              <p:nvPr/>
            </p:nvSpPr>
            <p:spPr>
              <a:xfrm>
                <a:off x="5053943" y="3896379"/>
                <a:ext cx="149925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𝜙𝜙</m:t>
                        </m:r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fr-FR" sz="1400" dirty="0"/>
                  <a:t>   [MeV]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9F72AB-7EE2-4E43-B673-B720E6B487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943" y="3896379"/>
                <a:ext cx="1499257" cy="307777"/>
              </a:xfrm>
              <a:prstGeom prst="rect">
                <a:avLst/>
              </a:prstGeom>
              <a:blipFill>
                <a:blip r:embed="rId12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BF06EF8-A27D-F84F-9E66-9381D794BFE4}"/>
                  </a:ext>
                </a:extLst>
              </p:cNvPr>
              <p:cNvSpPr/>
              <p:nvPr/>
            </p:nvSpPr>
            <p:spPr>
              <a:xfrm>
                <a:off x="3463369" y="6248400"/>
                <a:ext cx="3480120" cy="3913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900" b="1" dirty="0">
                    <a:solidFill>
                      <a:srgbClr val="FF0000"/>
                    </a:solidFill>
                    <a:ea typeface="Cambria Math" charset="0"/>
                    <a:cs typeface="Cambria Math" charset="0"/>
                  </a:rPr>
                  <a:t>- First evidence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9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1900" b="1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𝑩</m:t>
                        </m:r>
                      </m:e>
                      <m:sub>
                        <m:r>
                          <a:rPr lang="en-US" sz="1900" b="1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𝒔</m:t>
                        </m:r>
                      </m:sub>
                      <m:sup>
                        <m:r>
                          <a:rPr lang="en-US" sz="1900" b="1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𝟎</m:t>
                        </m:r>
                      </m:sup>
                    </m:sSubSup>
                    <m:r>
                      <a:rPr lang="is-IS" sz="1900" b="1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sz="1900" b="1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𝝓𝝓𝝓</m:t>
                    </m:r>
                  </m:oMath>
                </a14:m>
                <a:r>
                  <a:rPr lang="en-US" sz="1900" b="1" dirty="0">
                    <a:solidFill>
                      <a:srgbClr val="FF0000"/>
                    </a:solidFill>
                  </a:rPr>
                  <a:t> </a:t>
                </a:r>
                <a:endParaRPr lang="fr-FR" sz="19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BF06EF8-A27D-F84F-9E66-9381D794BF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369" y="6248400"/>
                <a:ext cx="3480120" cy="391389"/>
              </a:xfrm>
              <a:prstGeom prst="rect">
                <a:avLst/>
              </a:prstGeom>
              <a:blipFill>
                <a:blip r:embed="rId13"/>
                <a:stretch>
                  <a:fillRect l="-1455" t="-9677" b="-22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83038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Заголовок 1"/>
              <p:cNvSpPr txBox="1">
                <a:spLocks/>
              </p:cNvSpPr>
              <p:nvPr/>
            </p:nvSpPr>
            <p:spPr>
              <a:xfrm>
                <a:off x="0" y="-145475"/>
                <a:ext cx="9144000" cy="54845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ts val="58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2"/>
                    </a:solidFill>
                    <a:effectLst>
                      <a:outerShdw blurRad="63500" dist="38100" dir="5400000" algn="t" rotWithShape="0">
                        <a:prstClr val="black">
                          <a:alpha val="25000"/>
                        </a:prstClr>
                      </a:outerShdw>
                    </a:effectLst>
                    <a:latin typeface="+mn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400" b="1" dirty="0"/>
                  <a:t>First evidence </a:t>
                </a:r>
                <a:r>
                  <a:rPr lang="en-US" sz="2400" dirty="0"/>
                  <a:t>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p>
                    </m:sSubSup>
                    <m:r>
                      <a:rPr lang="is-I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34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45475"/>
                <a:ext cx="9144000" cy="548456"/>
              </a:xfrm>
              <a:prstGeom prst="rect">
                <a:avLst/>
              </a:prstGeom>
              <a:blipFill>
                <a:blip r:embed="rId3"/>
                <a:stretch>
                  <a:fillRect b="-348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55</a:t>
            </a:fld>
            <a:endParaRPr lang="ru-R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13111"/>
            <a:ext cx="3734104" cy="2806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3429000"/>
            <a:ext cx="3688930" cy="273655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504210"/>
            <a:ext cx="6003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Search for </a:t>
            </a:r>
            <a:r>
              <a:rPr lang="en-US" b="1" dirty="0"/>
              <a:t>resonant contributions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14" y="3803406"/>
                <a:ext cx="5905347" cy="372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Cambria Math" charset="0"/>
                    <a:cs typeface="Cambria Math" charset="0"/>
                  </a:rPr>
                  <a:t>Study</a:t>
                </a:r>
                <a:r>
                  <a:rPr lang="en-US" b="1" dirty="0">
                    <a:ea typeface="Cambria Math" charset="0"/>
                    <a:cs typeface="Cambria Math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𝝓</m:t>
                    </m:r>
                    <m:r>
                      <m:rPr>
                        <m:nor/>
                      </m:rPr>
                      <a:rPr lang="en-US" b="1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en-US" b="1" dirty="0"/>
                      <m:t>polarization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" y="3803406"/>
                <a:ext cx="5905347" cy="372987"/>
              </a:xfrm>
              <a:prstGeom prst="rect">
                <a:avLst/>
              </a:prstGeom>
              <a:blipFill>
                <a:blip r:embed="rId7"/>
                <a:stretch>
                  <a:fillRect l="-430" t="-3226" b="-22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886200" y="3623696"/>
            <a:ext cx="16209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6600"/>
                </a:solidFill>
              </a:rPr>
              <a:t>Transverse</a:t>
            </a:r>
          </a:p>
          <a:p>
            <a:r>
              <a:rPr lang="en-US" sz="1600" dirty="0">
                <a:solidFill>
                  <a:srgbClr val="0000FF"/>
                </a:solidFill>
              </a:rPr>
              <a:t>Longitudinal</a:t>
            </a:r>
          </a:p>
          <a:p>
            <a:r>
              <a:rPr lang="en-US" sz="1600" dirty="0">
                <a:solidFill>
                  <a:srgbClr val="FF0000"/>
                </a:solidFill>
              </a:rPr>
              <a:t>No polarization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76600" y="964330"/>
            <a:ext cx="631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data</a:t>
            </a:r>
          </a:p>
          <a:p>
            <a:r>
              <a:rPr lang="en-US" dirty="0">
                <a:solidFill>
                  <a:srgbClr val="FF0000"/>
                </a:solidFill>
              </a:rPr>
              <a:t>MC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1BE9B43-F1EF-B548-9BC1-69F30A8079F7}"/>
                  </a:ext>
                </a:extLst>
              </p:cNvPr>
              <p:cNvSpPr txBox="1"/>
              <p:nvPr/>
            </p:nvSpPr>
            <p:spPr>
              <a:xfrm>
                <a:off x="3993756" y="1445398"/>
                <a:ext cx="5111497" cy="688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𝑩𝑹</m:t>
                      </m:r>
                      <m:d>
                        <m:dPr>
                          <m:ctrlPr>
                            <a:rPr lang="is-IS" b="1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𝒔</m:t>
                              </m:r>
                            </m:sub>
                            <m:sup>
                              <m:r>
                                <a:rPr lang="en-US" b="1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</m:sup>
                          </m:sSubSup>
                          <m:r>
                            <a:rPr lang="is-I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→</m:t>
                          </m:r>
                          <m:r>
                            <a:rPr lang="en-U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𝝓𝝓𝝓</m:t>
                          </m:r>
                        </m:e>
                      </m:d>
                      <m:r>
                        <a:rPr lang="en-US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d>
                        <m:dPr>
                          <m:ctrlPr>
                            <a:rPr lang="is-IS" b="1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𝟐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.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𝟏𝟓</m:t>
                          </m:r>
                          <m:r>
                            <a:rPr lang="en-U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±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𝟎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.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𝟓𝟒</m:t>
                          </m:r>
                          <m:r>
                            <a:rPr lang="en-U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±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𝟎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.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𝟐𝟖</m:t>
                          </m:r>
                          <m:r>
                            <a:rPr lang="en-US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  <m:r>
                                <a:rPr lang="en-US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𝟐𝟏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𝑩𝑹</m:t>
                              </m:r>
                            </m:sub>
                          </m:sSub>
                        </m:e>
                      </m:d>
                      <m:r>
                        <a:rPr lang="is-IS" b="1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p>
                        <m:sSupPr>
                          <m:ctrlPr>
                            <a:rPr lang="is-IS" b="1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𝟏𝟎</m:t>
                          </m:r>
                        </m:e>
                        <m:sup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b="1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𝟔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1BE9B43-F1EF-B548-9BC1-69F30A807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756" y="1445398"/>
                <a:ext cx="5111497" cy="68820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DCA17D5D-4401-634F-81CA-3D7AB86DACFA}"/>
              </a:ext>
            </a:extLst>
          </p:cNvPr>
          <p:cNvSpPr/>
          <p:nvPr/>
        </p:nvSpPr>
        <p:spPr>
          <a:xfrm>
            <a:off x="4153129" y="768918"/>
            <a:ext cx="4214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Symmetrized </a:t>
            </a:r>
            <a:r>
              <a:rPr lang="en-US" i="1" dirty="0" err="1"/>
              <a:t>Dalitz</a:t>
            </a:r>
            <a:r>
              <a:rPr lang="en-US" i="1" dirty="0"/>
              <a:t> plots not conclusive</a:t>
            </a:r>
            <a:endParaRPr lang="fr-FR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B611FFA-AA62-F446-A194-7ACD589DD4B2}"/>
                  </a:ext>
                </a:extLst>
              </p:cNvPr>
              <p:cNvSpPr txBox="1"/>
              <p:nvPr/>
            </p:nvSpPr>
            <p:spPr>
              <a:xfrm>
                <a:off x="124129" y="6019800"/>
                <a:ext cx="5804794" cy="6499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>
                    <a:solidFill>
                      <a:srgbClr val="FF0000"/>
                    </a:solidFill>
                  </a:rPr>
                  <a:t>No </a:t>
                </a:r>
                <a:r>
                  <a:rPr lang="fr-FR" b="1" dirty="0" err="1">
                    <a:solidFill>
                      <a:srgbClr val="FF0000"/>
                    </a:solidFill>
                  </a:rPr>
                  <a:t>significant</a:t>
                </a:r>
                <a:r>
                  <a:rPr lang="fr-FR" b="1" dirty="0">
                    <a:solidFill>
                      <a:srgbClr val="FF0000"/>
                    </a:solidFill>
                  </a:rPr>
                  <a:t> </a:t>
                </a:r>
                <a:r>
                  <a:rPr lang="fr-FR" b="1" dirty="0" err="1">
                    <a:solidFill>
                      <a:srgbClr val="FF0000"/>
                    </a:solidFill>
                  </a:rPr>
                  <a:t>resonant</a:t>
                </a:r>
                <a:r>
                  <a:rPr lang="fr-FR" b="1" dirty="0">
                    <a:solidFill>
                      <a:srgbClr val="FF0000"/>
                    </a:solidFill>
                  </a:rPr>
                  <a:t> contributions </a:t>
                </a:r>
                <a:r>
                  <a:rPr lang="fr-FR" b="1" dirty="0" err="1">
                    <a:solidFill>
                      <a:srgbClr val="FF0000"/>
                    </a:solidFill>
                  </a:rPr>
                  <a:t>observed</a:t>
                </a:r>
                <a:endParaRPr lang="fr-FR" b="1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FF0000"/>
                    </a:solidFill>
                  </a:rPr>
                  <a:t>Data inconsistent with longitudinal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𝝓</m:t>
                    </m:r>
                    <m:r>
                      <m:rPr>
                        <m:nor/>
                      </m:rPr>
                      <a:rPr lang="en-US" b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en-US" b="1" dirty="0">
                        <a:solidFill>
                          <a:srgbClr val="FF0000"/>
                        </a:solidFill>
                      </a:rPr>
                      <m:t>polarization</m:t>
                    </m:r>
                  </m:oMath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B611FFA-AA62-F446-A194-7ACD589DD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29" y="6019800"/>
                <a:ext cx="5804794" cy="649986"/>
              </a:xfrm>
              <a:prstGeom prst="rect">
                <a:avLst/>
              </a:prstGeom>
              <a:blipFill>
                <a:blip r:embed="rId10"/>
                <a:stretch>
                  <a:fillRect l="-655" t="-3846" b="-134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1E1343-A255-7043-8C3B-3BAB3A6191AE}"/>
                  </a:ext>
                </a:extLst>
              </p:cNvPr>
              <p:cNvSpPr txBox="1"/>
              <p:nvPr/>
            </p:nvSpPr>
            <p:spPr>
              <a:xfrm>
                <a:off x="2952787" y="5282625"/>
                <a:ext cx="273677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6600"/>
                    </a:solidFill>
                    <a:latin typeface="Cambria Math" panose="02040503050406030204" pitchFamily="18" charset="0"/>
                  </a:rPr>
                  <a:t>Most probable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6600"/>
                    </a:solidFill>
                    <a:latin typeface="Cambria Math" panose="02040503050406030204" pitchFamily="18" charset="0"/>
                  </a:rPr>
                  <a:t>=0.86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</a:rPr>
                      <m:t>&gt;0.28</m:t>
                    </m:r>
                  </m:oMath>
                </a14:m>
                <a:r>
                  <a:rPr lang="fr-FR" sz="1600" dirty="0">
                    <a:solidFill>
                      <a:srgbClr val="006600"/>
                    </a:solidFill>
                  </a:rPr>
                  <a:t> @ 95% CL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1E1343-A255-7043-8C3B-3BAB3A619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787" y="5282625"/>
                <a:ext cx="2736775" cy="584775"/>
              </a:xfrm>
              <a:prstGeom prst="rect">
                <a:avLst/>
              </a:prstGeom>
              <a:blipFill>
                <a:blip r:embed="rId11"/>
                <a:stretch>
                  <a:fillRect l="-926" t="-2128" r="-463" b="-106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E474E8-13BC-2D43-B9BF-1EF9178457DE}"/>
                  </a:ext>
                </a:extLst>
              </p:cNvPr>
              <p:cNvSpPr txBox="1"/>
              <p:nvPr/>
            </p:nvSpPr>
            <p:spPr>
              <a:xfrm>
                <a:off x="228600" y="4176393"/>
                <a:ext cx="35433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: angle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in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rest frame</a:t>
                </a:r>
                <a:r>
                  <a:rPr lang="en-US" dirty="0">
                    <a:latin typeface="Cambria Math" panose="02040503050406030204" pitchFamily="18" charset="0"/>
                  </a:rPr>
                  <a:t> </a:t>
                </a:r>
                <a:br>
                  <a:rPr lang="en-US" dirty="0">
                    <a:latin typeface="Cambria Math" panose="02040503050406030204" pitchFamily="18" charset="0"/>
                  </a:rPr>
                </a:br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with respect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sub>
                      <m:sup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boost </a:t>
                </a:r>
                <a:endParaRPr lang="fr-FR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2E474E8-13BC-2D43-B9BF-1EF917845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176393"/>
                <a:ext cx="3543334" cy="646331"/>
              </a:xfrm>
              <a:prstGeom prst="rect">
                <a:avLst/>
              </a:prstGeom>
              <a:blipFill>
                <a:blip r:embed="rId12"/>
                <a:stretch>
                  <a:fillRect l="-1429" t="-3846" b="-134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05846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/>
          <p:cNvSpPr txBox="1">
            <a:spLocks/>
          </p:cNvSpPr>
          <p:nvPr/>
        </p:nvSpPr>
        <p:spPr>
          <a:xfrm>
            <a:off x="0" y="-145476"/>
            <a:ext cx="9144000" cy="7550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dirty="0"/>
              <a:t>Main results</a:t>
            </a:r>
            <a:endParaRPr lang="ru-RU" sz="3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56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E1766C9-87BC-3143-8D5A-186EE927FC71}"/>
                  </a:ext>
                </a:extLst>
              </p:cNvPr>
              <p:cNvSpPr txBox="1"/>
              <p:nvPr/>
            </p:nvSpPr>
            <p:spPr>
              <a:xfrm>
                <a:off x="144506" y="457200"/>
                <a:ext cx="8694694" cy="6376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i="1" dirty="0" err="1"/>
                  <a:t>Physics</a:t>
                </a:r>
                <a:r>
                  <a:rPr lang="fr-FR" sz="2000" i="1" dirty="0"/>
                  <a:t> </a:t>
                </a:r>
                <a:r>
                  <a:rPr lang="fr-FR" sz="2000" i="1" dirty="0" err="1"/>
                  <a:t>measurements</a:t>
                </a:r>
                <a:r>
                  <a:rPr lang="fr-FR" sz="2000" i="1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First </a:t>
                </a:r>
                <a:r>
                  <a:rPr lang="fr-FR" sz="2000" dirty="0" err="1"/>
                  <a:t>measurement</a:t>
                </a:r>
                <a:r>
                  <a:rPr lang="fr-FR" sz="2000" dirty="0"/>
                  <a:t> of </a:t>
                </a:r>
                <a:r>
                  <a:rPr lang="fr-FR" sz="2000" b="1" dirty="0"/>
                  <a:t>prompt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ru-RU" sz="2000" b="1" i="1" smtClean="0">
                            <a:latin typeface="Cambria Math" panose="02040503050406030204" pitchFamily="18" charset="0"/>
                          </a:rPr>
                          <m:t>с</m:t>
                        </m:r>
                      </m:sub>
                    </m:sSub>
                    <m:r>
                      <a:rPr lang="ru-RU" sz="20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ru-RU" sz="20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ru-RU" sz="20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000" b="1" dirty="0"/>
                  <a:t> </a:t>
                </a:r>
                <a:r>
                  <a:rPr lang="fr-FR" sz="2000" dirty="0"/>
                  <a:t>production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=13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𝑇𝑒𝑉</m:t>
                    </m:r>
                  </m:oMath>
                </a14:m>
                <a:endParaRPr lang="en-US" sz="2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Validation of Run I results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More precise than theory prediction ⇒ stronger constraint on theory</a:t>
                </a:r>
                <a:endParaRPr lang="ru-RU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First or </a:t>
                </a:r>
                <a:r>
                  <a:rPr lang="fr-FR" sz="2000" dirty="0" err="1"/>
                  <a:t>most</a:t>
                </a:r>
                <a:r>
                  <a:rPr lang="fr-FR" sz="2000" dirty="0"/>
                  <a:t> </a:t>
                </a:r>
                <a:r>
                  <a:rPr lang="fr-FR" sz="2000" dirty="0" err="1"/>
                  <a:t>precise</a:t>
                </a:r>
                <a:r>
                  <a:rPr lang="fr-FR" sz="2000" dirty="0"/>
                  <a:t> </a:t>
                </a:r>
                <a:r>
                  <a:rPr lang="fr-FR" sz="2000" dirty="0" err="1"/>
                  <a:t>measurements</a:t>
                </a:r>
                <a:r>
                  <a:rPr lang="fr-FR" sz="2000" dirty="0"/>
                  <a:t> of production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с</m:t>
                        </m:r>
                      </m:sub>
                    </m:sSub>
                    <m:r>
                      <a:rPr lang="ru-RU" sz="20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ru-RU" sz="20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ru-RU" sz="20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000" b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с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000" b="1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с</m:t>
                        </m:r>
                      </m:sub>
                    </m:sSub>
                    <m:r>
                      <a:rPr lang="ru-RU" sz="20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ru-RU" sz="20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000" b="1" dirty="0"/>
                  <a:t> in </a:t>
                </a:r>
                <a:r>
                  <a:rPr lang="fr-FR" sz="2000" b="1" i="1" dirty="0"/>
                  <a:t>b</a:t>
                </a:r>
                <a:r>
                  <a:rPr lang="fr-FR" sz="2000" b="1" dirty="0"/>
                  <a:t>-hadron inclusive </a:t>
                </a:r>
                <a:r>
                  <a:rPr lang="fr-FR" sz="2000" b="1" dirty="0" err="1"/>
                  <a:t>decays</a:t>
                </a:r>
                <a:endParaRPr lang="fr-FR" sz="2000" dirty="0">
                  <a:solidFill>
                    <a:srgbClr val="FF000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solidFill>
                      <a:srgbClr val="FF0000"/>
                    </a:solidFill>
                  </a:rPr>
                  <a:t>First </a:t>
                </a:r>
                <a:r>
                  <a:rPr lang="fr-FR" dirty="0" err="1">
                    <a:solidFill>
                      <a:srgbClr val="FF0000"/>
                    </a:solidFill>
                  </a:rPr>
                  <a:t>stringent</a:t>
                </a:r>
                <a:r>
                  <a:rPr lang="fr-FR" dirty="0">
                    <a:solidFill>
                      <a:srgbClr val="FF0000"/>
                    </a:solidFill>
                  </a:rPr>
                  <a:t> </a:t>
                </a:r>
                <a:r>
                  <a:rPr lang="fr-FR" dirty="0" err="1">
                    <a:solidFill>
                      <a:srgbClr val="FF0000"/>
                    </a:solidFill>
                  </a:rPr>
                  <a:t>constaint</a:t>
                </a:r>
                <a:r>
                  <a:rPr lang="fr-FR" dirty="0">
                    <a:solidFill>
                      <a:srgbClr val="FF0000"/>
                    </a:solidFill>
                  </a:rPr>
                  <a:t> on </a:t>
                </a:r>
                <a:r>
                  <a:rPr lang="fr-FR" dirty="0" err="1">
                    <a:solidFill>
                      <a:srgbClr val="FF0000"/>
                    </a:solidFill>
                  </a:rPr>
                  <a:t>theory</a:t>
                </a:r>
                <a:r>
                  <a:rPr lang="fr-FR" dirty="0">
                    <a:solidFill>
                      <a:srgbClr val="FF0000"/>
                    </a:solidFill>
                  </a:rPr>
                  <a:t> </a:t>
                </a:r>
                <a:r>
                  <a:rPr lang="fr-FR" dirty="0" err="1">
                    <a:solidFill>
                      <a:srgbClr val="FF0000"/>
                    </a:solidFill>
                  </a:rPr>
                  <a:t>using</a:t>
                </a:r>
                <a:r>
                  <a:rPr lang="fr-FR" dirty="0">
                    <a:solidFill>
                      <a:srgbClr val="FF0000"/>
                    </a:solidFill>
                  </a:rPr>
                  <a:t> production of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ru-RU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с</m:t>
                        </m:r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0,1,2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states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First step to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ru-RU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с</m:t>
                        </m:r>
                      </m:sub>
                    </m:sSub>
                    <m:r>
                      <a:rPr lang="ru-RU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ru-RU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dirty="0">
                    <a:solidFill>
                      <a:srgbClr val="FF0000"/>
                    </a:solidFill>
                  </a:rPr>
                  <a:t> prompt production</a:t>
                </a:r>
                <a:endParaRPr lang="ru-RU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 err="1"/>
                  <a:t>Search</a:t>
                </a:r>
                <a:r>
                  <a:rPr lang="fr-FR" sz="2000" dirty="0"/>
                  <a:t> for </a:t>
                </a:r>
                <a:r>
                  <a:rPr lang="fr-FR" sz="2000" dirty="0" err="1"/>
                  <a:t>charmonium-like</a:t>
                </a:r>
                <a:r>
                  <a:rPr lang="fr-FR" sz="2000" dirty="0"/>
                  <a:t> states in </a:t>
                </a:r>
                <a:r>
                  <a:rPr lang="fr-FR" sz="2000" i="1" dirty="0"/>
                  <a:t>b</a:t>
                </a:r>
                <a:r>
                  <a:rPr lang="fr-FR" sz="2000" dirty="0"/>
                  <a:t>-hadron inclusive </a:t>
                </a:r>
                <a:r>
                  <a:rPr lang="fr-FR" sz="2000" dirty="0" err="1"/>
                  <a:t>decays</a:t>
                </a:r>
                <a:endParaRPr lang="fr-FR" sz="2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solidFill>
                      <a:srgbClr val="FF0000"/>
                    </a:solidFill>
                  </a:rPr>
                  <a:t>Important to </a:t>
                </a:r>
                <a:r>
                  <a:rPr lang="fr-FR" dirty="0" err="1">
                    <a:solidFill>
                      <a:srgbClr val="FF0000"/>
                    </a:solidFill>
                  </a:rPr>
                  <a:t>understand</a:t>
                </a:r>
                <a:r>
                  <a:rPr lang="fr-FR" dirty="0">
                    <a:solidFill>
                      <a:srgbClr val="FF0000"/>
                    </a:solidFill>
                  </a:rPr>
                  <a:t> </a:t>
                </a:r>
                <a:r>
                  <a:rPr lang="fr-FR" dirty="0" err="1">
                    <a:solidFill>
                      <a:srgbClr val="FF0000"/>
                    </a:solidFill>
                  </a:rPr>
                  <a:t>their</a:t>
                </a:r>
                <a:r>
                  <a:rPr lang="fr-FR" dirty="0">
                    <a:solidFill>
                      <a:srgbClr val="FF0000"/>
                    </a:solidFill>
                  </a:rPr>
                  <a:t> nature</a:t>
                </a:r>
                <a:endParaRPr lang="ru-RU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 err="1"/>
                  <a:t>Measurement</a:t>
                </a:r>
                <a:r>
                  <a:rPr lang="fr-FR" sz="2000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с</m:t>
                        </m:r>
                      </m:sub>
                    </m:sSub>
                    <m:r>
                      <a:rPr lang="ru-RU" sz="20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ru-RU" sz="20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ru-RU" sz="20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2000" b="1" dirty="0"/>
                  <a:t> </a:t>
                </a:r>
                <a:r>
                  <a:rPr lang="fr-FR" sz="2000" b="1" dirty="0" err="1"/>
                  <a:t>resonance</a:t>
                </a:r>
                <a:r>
                  <a:rPr lang="fr-FR" sz="2000" b="1" dirty="0"/>
                  <a:t> </a:t>
                </a:r>
                <a:r>
                  <a:rPr lang="fr-FR" sz="2000" dirty="0" err="1"/>
                  <a:t>parameters</a:t>
                </a:r>
                <a:endParaRPr lang="fr-FR" sz="2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solidFill>
                      <a:srgbClr val="FF0000"/>
                    </a:solidFill>
                  </a:rPr>
                  <a:t>Important to </a:t>
                </a:r>
                <a:r>
                  <a:rPr lang="fr-FR" dirty="0" err="1">
                    <a:solidFill>
                      <a:srgbClr val="FF0000"/>
                    </a:solidFill>
                  </a:rPr>
                  <a:t>solve</a:t>
                </a:r>
                <a:r>
                  <a:rPr lang="fr-FR" dirty="0">
                    <a:solidFill>
                      <a:srgbClr val="FF0000"/>
                    </a:solidFill>
                  </a:rPr>
                  <a:t> tensions </a:t>
                </a:r>
                <a:r>
                  <a:rPr lang="fr-FR" dirty="0" err="1">
                    <a:solidFill>
                      <a:srgbClr val="FF0000"/>
                    </a:solidFill>
                  </a:rPr>
                  <a:t>between</a:t>
                </a:r>
                <a:r>
                  <a:rPr lang="fr-FR" dirty="0">
                    <a:solidFill>
                      <a:srgbClr val="FF0000"/>
                    </a:solidFill>
                  </a:rPr>
                  <a:t> </a:t>
                </a:r>
                <a:r>
                  <a:rPr lang="fr-FR" dirty="0" err="1">
                    <a:solidFill>
                      <a:srgbClr val="FF0000"/>
                    </a:solidFill>
                  </a:rPr>
                  <a:t>measurements</a:t>
                </a:r>
                <a:endParaRPr lang="ru-RU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 err="1"/>
                  <a:t>Measurement</a:t>
                </a:r>
                <a:r>
                  <a:rPr lang="fr-FR" sz="2000" dirty="0"/>
                  <a:t> of </a:t>
                </a:r>
                <a:r>
                  <a:rPr lang="fr-FR" sz="2000" dirty="0" err="1"/>
                  <a:t>branching</a:t>
                </a:r>
                <a:r>
                  <a:rPr lang="fr-FR" sz="2000" dirty="0"/>
                  <a:t> fraction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с</m:t>
                        </m:r>
                      </m:sub>
                    </m:sSub>
                    <m:d>
                      <m:d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200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𝝓𝝓</m:t>
                    </m:r>
                    <m:r>
                      <a:rPr lang="ru-RU" sz="20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000" dirty="0"/>
                  <a:t>decay</a:t>
                </a:r>
                <a:endParaRPr lang="fr-FR" sz="2000" b="1" dirty="0">
                  <a:solidFill>
                    <a:srgbClr val="FF000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solidFill>
                      <a:srgbClr val="FF0000"/>
                    </a:solidFill>
                  </a:rPr>
                  <a:t>Important input to </a:t>
                </a:r>
                <a:r>
                  <a:rPr lang="fr-FR" dirty="0" err="1">
                    <a:solidFill>
                      <a:srgbClr val="FF0000"/>
                    </a:solidFill>
                  </a:rPr>
                  <a:t>resolve</a:t>
                </a:r>
                <a:r>
                  <a:rPr lang="fr-FR" dirty="0">
                    <a:solidFill>
                      <a:srgbClr val="FF0000"/>
                    </a:solidFill>
                  </a:rPr>
                  <a:t> PDG tension</a:t>
                </a:r>
                <a:endParaRPr lang="ru-RU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First </a:t>
                </a:r>
                <a:r>
                  <a:rPr lang="fr-FR" sz="2000" dirty="0" err="1"/>
                  <a:t>evidence</a:t>
                </a:r>
                <a:r>
                  <a:rPr lang="fr-FR" sz="2000" dirty="0"/>
                  <a:t>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sz="2000" b="1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𝝓𝝓𝝓</m:t>
                    </m:r>
                  </m:oMath>
                </a14:m>
                <a:r>
                  <a:rPr lang="el-GR" sz="2000" dirty="0"/>
                  <a:t> </a:t>
                </a:r>
                <a:r>
                  <a:rPr lang="fr-FR" sz="2000" dirty="0" err="1"/>
                  <a:t>decay</a:t>
                </a:r>
                <a:r>
                  <a:rPr lang="fr-FR" sz="2000" dirty="0"/>
                  <a:t> and </a:t>
                </a:r>
                <a:r>
                  <a:rPr lang="fr-FR" sz="2000" dirty="0" err="1"/>
                  <a:t>its</a:t>
                </a:r>
                <a:r>
                  <a:rPr lang="fr-FR" sz="2000" dirty="0"/>
                  <a:t> </a:t>
                </a:r>
                <a:r>
                  <a:rPr lang="fr-FR" sz="2000" dirty="0" err="1"/>
                  <a:t>resonance</a:t>
                </a:r>
                <a:r>
                  <a:rPr lang="fr-FR" sz="2000" dirty="0"/>
                  <a:t> structure </a:t>
                </a:r>
              </a:p>
              <a:p>
                <a:endParaRPr lang="fr-FR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E1766C9-87BC-3143-8D5A-186EE927F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06" y="457200"/>
                <a:ext cx="8694694" cy="6376104"/>
              </a:xfrm>
              <a:prstGeom prst="rect">
                <a:avLst/>
              </a:prstGeom>
              <a:blipFill>
                <a:blip r:embed="rId3"/>
                <a:stretch>
                  <a:fillRect l="-583" t="-59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55702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/>
          <p:cNvSpPr txBox="1">
            <a:spLocks/>
          </p:cNvSpPr>
          <p:nvPr/>
        </p:nvSpPr>
        <p:spPr>
          <a:xfrm>
            <a:off x="0" y="-145476"/>
            <a:ext cx="9144000" cy="7550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dirty="0"/>
              <a:t>Main results</a:t>
            </a:r>
            <a:endParaRPr lang="ru-RU" sz="3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57</a:t>
            </a:fld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E1766C9-87BC-3143-8D5A-186EE927FC71}"/>
                  </a:ext>
                </a:extLst>
              </p:cNvPr>
              <p:cNvSpPr txBox="1"/>
              <p:nvPr/>
            </p:nvSpPr>
            <p:spPr>
              <a:xfrm>
                <a:off x="144506" y="632791"/>
                <a:ext cx="8694694" cy="3196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fr-FR" sz="2000" dirty="0"/>
              </a:p>
              <a:p>
                <a:r>
                  <a:rPr lang="fr-FR" sz="2000" i="1" dirty="0" err="1"/>
                  <a:t>Phenomenological</a:t>
                </a:r>
                <a:r>
                  <a:rPr lang="fr-FR" sz="2000" i="1" dirty="0"/>
                  <a:t> </a:t>
                </a:r>
                <a:r>
                  <a:rPr lang="fr-FR" sz="2000" i="1" dirty="0" err="1"/>
                  <a:t>studies</a:t>
                </a:r>
                <a:r>
                  <a:rPr lang="fr-FR" sz="2000" i="1" dirty="0"/>
                  <a:t>:</a:t>
                </a:r>
                <a:endParaRPr lang="fr-F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First </a:t>
                </a:r>
                <a:r>
                  <a:rPr lang="fr-FR" sz="2000" dirty="0" err="1"/>
                  <a:t>simultaneous</a:t>
                </a:r>
                <a:r>
                  <a:rPr lang="fr-FR" sz="2000" dirty="0"/>
                  <a:t> </a:t>
                </a:r>
                <a:r>
                  <a:rPr lang="fr-FR" sz="2000" dirty="0" err="1"/>
                  <a:t>study</a:t>
                </a:r>
                <a:r>
                  <a:rPr lang="fr-FR" sz="2000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с</m:t>
                        </m:r>
                      </m:sub>
                    </m:sSub>
                  </m:oMath>
                </a14:m>
                <a:r>
                  <a:rPr lang="fr-FR" sz="2000" dirty="0"/>
                  <a:t> and J/</a:t>
                </a:r>
                <a:r>
                  <a:rPr lang="el-GR" sz="2000" dirty="0"/>
                  <a:t>ψ</a:t>
                </a:r>
                <a:r>
                  <a:rPr lang="en-US" sz="2000" dirty="0"/>
                  <a:t>,</a:t>
                </a:r>
                <a:r>
                  <a:rPr lang="el-GR" sz="2000" dirty="0"/>
                  <a:t> </a:t>
                </a:r>
                <a:r>
                  <a:rPr lang="fr-FR" sz="2000" dirty="0"/>
                  <a:t>prompt and </a:t>
                </a:r>
                <a:r>
                  <a:rPr lang="fr-FR" sz="2000" i="1" dirty="0"/>
                  <a:t>b</a:t>
                </a:r>
                <a:r>
                  <a:rPr lang="fr-FR" sz="2000" dirty="0"/>
                  <a:t>-</a:t>
                </a:r>
                <a:r>
                  <a:rPr lang="fr-FR" sz="2000" dirty="0" err="1"/>
                  <a:t>decay</a:t>
                </a:r>
                <a:r>
                  <a:rPr lang="fr-FR" sz="2000" dirty="0"/>
                  <a:t> production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2000" dirty="0" err="1">
                    <a:solidFill>
                      <a:srgbClr val="FF0000"/>
                    </a:solidFill>
                  </a:rPr>
                  <a:t>Strong</a:t>
                </a:r>
                <a:r>
                  <a:rPr lang="fr-FR" sz="2000" dirty="0">
                    <a:solidFill>
                      <a:srgbClr val="FF0000"/>
                    </a:solidFill>
                  </a:rPr>
                  <a:t> </a:t>
                </a:r>
                <a:r>
                  <a:rPr lang="fr-FR" sz="2000" dirty="0" err="1">
                    <a:solidFill>
                      <a:srgbClr val="FF0000"/>
                    </a:solidFill>
                  </a:rPr>
                  <a:t>constraint</a:t>
                </a:r>
                <a:r>
                  <a:rPr lang="fr-FR" sz="2000" dirty="0">
                    <a:solidFill>
                      <a:srgbClr val="FF0000"/>
                    </a:solidFill>
                  </a:rPr>
                  <a:t> on </a:t>
                </a:r>
                <a:r>
                  <a:rPr lang="fr-FR" sz="2000" dirty="0" err="1">
                    <a:solidFill>
                      <a:srgbClr val="FF0000"/>
                    </a:solidFill>
                  </a:rPr>
                  <a:t>theory</a:t>
                </a:r>
                <a:endParaRPr lang="fr-FR" sz="2000" dirty="0">
                  <a:solidFill>
                    <a:srgbClr val="FF000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2000" dirty="0">
                    <a:solidFill>
                      <a:srgbClr val="FF0000"/>
                    </a:solidFill>
                  </a:rPr>
                  <a:t>New </a:t>
                </a:r>
                <a:r>
                  <a:rPr lang="fr-FR" sz="2000" dirty="0" err="1">
                    <a:solidFill>
                      <a:srgbClr val="FF0000"/>
                    </a:solidFill>
                  </a:rPr>
                  <a:t>consistency</a:t>
                </a:r>
                <a:r>
                  <a:rPr lang="fr-FR" sz="2000" dirty="0">
                    <a:solidFill>
                      <a:srgbClr val="FF0000"/>
                    </a:solidFill>
                  </a:rPr>
                  <a:t> </a:t>
                </a:r>
                <a:r>
                  <a:rPr lang="fr-FR" sz="2000" dirty="0" err="1">
                    <a:solidFill>
                      <a:srgbClr val="FF0000"/>
                    </a:solidFill>
                  </a:rPr>
                  <a:t>checks</a:t>
                </a:r>
                <a:r>
                  <a:rPr lang="fr-FR" sz="2000" dirty="0">
                    <a:solidFill>
                      <a:srgbClr val="FF0000"/>
                    </a:solidFill>
                  </a:rPr>
                  <a:t> of NRQCD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2000" dirty="0" err="1">
                    <a:solidFill>
                      <a:srgbClr val="FF0000"/>
                    </a:solidFill>
                  </a:rPr>
                  <a:t>Reasonable</a:t>
                </a:r>
                <a:r>
                  <a:rPr lang="fr-FR" sz="2000" dirty="0">
                    <a:solidFill>
                      <a:srgbClr val="FF0000"/>
                    </a:solidFill>
                  </a:rPr>
                  <a:t> description of data points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fr-FR" sz="2000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2000" dirty="0"/>
                  <a:t>First </a:t>
                </a:r>
                <a:r>
                  <a:rPr lang="fr-FR" sz="2000" dirty="0" err="1"/>
                  <a:t>simultaneous</a:t>
                </a:r>
                <a:r>
                  <a:rPr lang="fr-FR" sz="2000" dirty="0"/>
                  <a:t> </a:t>
                </a:r>
                <a:r>
                  <a:rPr lang="fr-FR" sz="2000" dirty="0" err="1"/>
                  <a:t>study</a:t>
                </a:r>
                <a:r>
                  <a:rPr lang="fr-FR" sz="2000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с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,1,2</m:t>
                        </m:r>
                      </m:sub>
                    </m:sSub>
                  </m:oMath>
                </a14:m>
                <a:r>
                  <a:rPr lang="fr-FR" sz="2000" dirty="0"/>
                  <a:t> production in </a:t>
                </a:r>
                <a:r>
                  <a:rPr lang="fr-FR" sz="2000" i="1" dirty="0"/>
                  <a:t>b</a:t>
                </a:r>
                <a:r>
                  <a:rPr lang="fr-FR" sz="2000" dirty="0"/>
                  <a:t>-</a:t>
                </a:r>
                <a:r>
                  <a:rPr lang="fr-FR" sz="2000" dirty="0" err="1"/>
                  <a:t>decays</a:t>
                </a:r>
                <a:r>
                  <a:rPr lang="fr-FR" sz="2000" dirty="0"/>
                  <a:t>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fr-FR" sz="2000" dirty="0">
                    <a:solidFill>
                      <a:srgbClr val="FF0000"/>
                    </a:solidFill>
                  </a:rPr>
                  <a:t>NRQCD </a:t>
                </a:r>
                <a:r>
                  <a:rPr lang="fr-FR" sz="2000" dirty="0" err="1">
                    <a:solidFill>
                      <a:srgbClr val="FF0000"/>
                    </a:solidFill>
                  </a:rPr>
                  <a:t>fails</a:t>
                </a:r>
                <a:r>
                  <a:rPr lang="fr-FR" sz="2000" dirty="0">
                    <a:solidFill>
                      <a:srgbClr val="FF0000"/>
                    </a:solidFill>
                  </a:rPr>
                  <a:t> to </a:t>
                </a:r>
                <a:r>
                  <a:rPr lang="fr-FR" sz="2000" dirty="0" err="1">
                    <a:solidFill>
                      <a:srgbClr val="FF0000"/>
                    </a:solidFill>
                  </a:rPr>
                  <a:t>describe</a:t>
                </a:r>
                <a:r>
                  <a:rPr lang="fr-FR" sz="2000" dirty="0">
                    <a:solidFill>
                      <a:srgbClr val="FF0000"/>
                    </a:solidFill>
                  </a:rPr>
                  <a:t> relative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ru-RU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с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,1,2</m:t>
                        </m:r>
                      </m:sub>
                    </m:sSub>
                  </m:oMath>
                </a14:m>
                <a:r>
                  <a:rPr lang="fr-FR" sz="2000" dirty="0">
                    <a:solidFill>
                      <a:srgbClr val="FF0000"/>
                    </a:solidFill>
                  </a:rPr>
                  <a:t> production</a:t>
                </a:r>
                <a:br>
                  <a:rPr lang="fr-FR" sz="2000" dirty="0"/>
                </a:br>
                <a:endParaRPr lang="fr-FR" sz="20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E1766C9-87BC-3143-8D5A-186EE927F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06" y="632791"/>
                <a:ext cx="8694694" cy="3196901"/>
              </a:xfrm>
              <a:prstGeom prst="rect">
                <a:avLst/>
              </a:prstGeom>
              <a:blipFill>
                <a:blip r:embed="rId3"/>
                <a:stretch>
                  <a:fillRect l="-5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09937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58</a:t>
            </a:fld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7E237-0EE8-4D46-B464-010D9A03B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98" y="536575"/>
            <a:ext cx="2755167" cy="294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41E06C-11BE-A341-820F-093264E39644}"/>
                  </a:ext>
                </a:extLst>
              </p:cNvPr>
              <p:cNvSpPr txBox="1"/>
              <p:nvPr/>
            </p:nvSpPr>
            <p:spPr>
              <a:xfrm>
                <a:off x="0" y="609600"/>
                <a:ext cx="7315200" cy="4284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i="1" dirty="0"/>
                  <a:t>At </a:t>
                </a:r>
                <a:r>
                  <a:rPr lang="en-GB" sz="2000" i="1" dirty="0" err="1"/>
                  <a:t>LHCb</a:t>
                </a:r>
                <a:endParaRPr lang="en-GB" sz="2000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/>
                  <a:t>Polarisation of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𝛙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GB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/>
                  <a:t>Prompt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с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production with 2018 data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Investigate other hadronic decays </a:t>
                </a:r>
                <a:br>
                  <a:rPr lang="en-GB" dirty="0"/>
                </a:br>
                <a:r>
                  <a:rPr lang="en-GB" dirty="0"/>
                  <a:t>with Run II (and Run I) data samples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r>
                      <a:rPr lang="en-US" b="1" i="1" smtClean="0"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</m:oMath>
                </a14:m>
                <a:endParaRPr lang="en-US" b="1" dirty="0">
                  <a:ea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𝜦</m:t>
                    </m:r>
                    <m:acc>
                      <m:accPr>
                        <m:chr m:val="̅"/>
                        <m:ctrlPr>
                          <a:rPr lang="el-G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𝜦</m:t>
                        </m:r>
                      </m:e>
                    </m:acc>
                  </m:oMath>
                </a14:m>
                <a:endParaRPr lang="en-GB" b="1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𝜦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𝟏𝟓𝟐𝟎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acc>
                      <m:accPr>
                        <m:chr m:val="̅"/>
                        <m:ctrlP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𝜦</m:t>
                        </m:r>
                      </m:e>
                    </m:acc>
                  </m:oMath>
                </a14:m>
                <a:r>
                  <a:rPr lang="en-GB" b="1" dirty="0"/>
                  <a:t>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l-G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𝜦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𝟏𝟓𝟐𝟎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acc>
                      <m:accPr>
                        <m:chr m:val="̅"/>
                        <m:ctrlP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𝜦</m:t>
                        </m:r>
                      </m:e>
                    </m:acc>
                  </m:oMath>
                </a14:m>
                <a:r>
                  <a:rPr lang="en-GB" b="1" dirty="0"/>
                  <a:t>(1520)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dirty="0"/>
                  <a:t> study using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𝜋𝜋</m:t>
                    </m:r>
                  </m:oMath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/>
                  <a:t>Prompt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en-GB" b="1" dirty="0"/>
                  <a:t> production</a:t>
                </a: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GB" b="1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с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bg2">
                        <a:lumMod val="25000"/>
                      </a:schemeClr>
                    </a:solidFill>
                  </a:rPr>
                  <a:t> production in CEP, heavy ion collisions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bg2">
                        <a:lumMod val="25000"/>
                      </a:schemeClr>
                    </a:solidFill>
                  </a:rPr>
                  <a:t> and hadron exotics studies involving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𝜼</m:t>
                        </m:r>
                      </m:e>
                      <m:sub>
                        <m:r>
                          <a:rPr lang="en-GB" b="1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с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bg2">
                        <a:lumMod val="25000"/>
                      </a:schemeClr>
                    </a:solidFill>
                  </a:rPr>
                  <a:t> reconstruction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r>
                  <a:rPr lang="en-GB" b="1" i="1" dirty="0"/>
                  <a:t>+ Lower-</a:t>
                </a:r>
                <a:r>
                  <a:rPr lang="en-US" b="1" i="1" dirty="0" err="1">
                    <a:solidFill>
                      <a:schemeClr val="dk1"/>
                    </a:solidFill>
                    <a:ea typeface="Palatino Linotype"/>
                    <a:cs typeface="Palatino Linotype"/>
                    <a:sym typeface="Palatino Linotype"/>
                  </a:rPr>
                  <a:t>p</a:t>
                </a:r>
                <a:r>
                  <a:rPr lang="en-US" b="1" i="1" baseline="-25000" dirty="0" err="1">
                    <a:solidFill>
                      <a:schemeClr val="dk1"/>
                    </a:solidFill>
                    <a:ea typeface="Palatino Linotype"/>
                    <a:cs typeface="Palatino Linotype"/>
                    <a:sym typeface="Palatino Linotype"/>
                  </a:rPr>
                  <a:t>T</a:t>
                </a:r>
                <a:r>
                  <a:rPr lang="en-US" b="1" i="1" baseline="-25000" dirty="0">
                    <a:solidFill>
                      <a:schemeClr val="dk1"/>
                    </a:solidFill>
                    <a:ea typeface="Palatino Linotype"/>
                    <a:cs typeface="Palatino Linotype"/>
                    <a:sym typeface="Palatino Linotype"/>
                  </a:rPr>
                  <a:t>  </a:t>
                </a:r>
                <a:r>
                  <a:rPr lang="en-GB" b="1" i="1" dirty="0"/>
                  <a:t>and higher-</a:t>
                </a:r>
                <a:r>
                  <a:rPr lang="en-US" b="1" i="1" dirty="0" err="1">
                    <a:solidFill>
                      <a:schemeClr val="dk1"/>
                    </a:solidFill>
                    <a:ea typeface="Palatino Linotype"/>
                    <a:cs typeface="Palatino Linotype"/>
                    <a:sym typeface="Palatino Linotype"/>
                  </a:rPr>
                  <a:t>p</a:t>
                </a:r>
                <a:r>
                  <a:rPr lang="en-US" b="1" i="1" baseline="-25000" dirty="0" err="1">
                    <a:solidFill>
                      <a:schemeClr val="dk1"/>
                    </a:solidFill>
                    <a:ea typeface="Palatino Linotype"/>
                    <a:cs typeface="Palatino Linotype"/>
                    <a:sym typeface="Palatino Linotype"/>
                  </a:rPr>
                  <a:t>T</a:t>
                </a:r>
                <a:r>
                  <a:rPr lang="en-GB" b="1" i="1" dirty="0"/>
                  <a:t> production studie</a:t>
                </a:r>
                <a:r>
                  <a:rPr lang="en-GB" dirty="0"/>
                  <a:t>s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41E06C-11BE-A341-820F-093264E39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09600"/>
                <a:ext cx="7315200" cy="4284314"/>
              </a:xfrm>
              <a:prstGeom prst="rect">
                <a:avLst/>
              </a:prstGeom>
              <a:blipFill>
                <a:blip r:embed="rId4"/>
                <a:stretch>
                  <a:fillRect l="-694" t="-8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1C2CAF2-4B27-4F46-90D6-3247A7070622}"/>
              </a:ext>
            </a:extLst>
          </p:cNvPr>
          <p:cNvSpPr txBox="1">
            <a:spLocks/>
          </p:cNvSpPr>
          <p:nvPr/>
        </p:nvSpPr>
        <p:spPr>
          <a:xfrm>
            <a:off x="0" y="-145476"/>
            <a:ext cx="9144000" cy="7550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000" dirty="0"/>
              <a:t>Experimental prospects</a:t>
            </a:r>
            <a:endParaRPr lang="ru-RU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9924BB3-794E-E541-932D-21F008074B94}"/>
                  </a:ext>
                </a:extLst>
              </p:cNvPr>
              <p:cNvSpPr/>
              <p:nvPr/>
            </p:nvSpPr>
            <p:spPr>
              <a:xfrm>
                <a:off x="22412" y="4763869"/>
                <a:ext cx="799398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i="1" dirty="0"/>
                  <a:t>At BES III and future super tau-charm factories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Improve precision</a:t>
                </a:r>
                <a:r>
                  <a:rPr lang="en-GB" dirty="0"/>
                  <a:t> of </a:t>
                </a:r>
                <a:r>
                  <a:rPr lang="en-GB" b="1" dirty="0"/>
                  <a:t>BR </a:t>
                </a:r>
                <a:r>
                  <a:rPr lang="en-GB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GB" b="0" i="1">
                            <a:latin typeface="Cambria Math" panose="02040503050406030204" pitchFamily="18" charset="0"/>
                          </a:rPr>
                          <m:t>с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𝜙𝜙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с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GB" dirty="0"/>
                  <a:t> and their ratio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/>
                  <a:t>BR</a:t>
                </a:r>
                <a:r>
                  <a:rPr lang="en-GB" dirty="0"/>
                  <a:t> measurements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с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GB" dirty="0"/>
                  <a:t> decays to hadrons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9924BB3-794E-E541-932D-21F008074B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2" y="4763869"/>
                <a:ext cx="7993983" cy="923330"/>
              </a:xfrm>
              <a:prstGeom prst="rect">
                <a:avLst/>
              </a:prstGeom>
              <a:blipFill>
                <a:blip r:embed="rId5"/>
                <a:stretch>
                  <a:fillRect l="-476" t="-2703" b="-94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BED5139-D15B-A54B-A8B1-346F1A9AA3C3}"/>
                  </a:ext>
                </a:extLst>
              </p:cNvPr>
              <p:cNvSpPr/>
              <p:nvPr/>
            </p:nvSpPr>
            <p:spPr>
              <a:xfrm>
                <a:off x="-4482" y="5830669"/>
                <a:ext cx="689775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i="1" dirty="0"/>
                  <a:t>At Belle II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Update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𝐵𝑅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/>
                  <a:t>Update </a:t>
                </a:r>
                <a:r>
                  <a:rPr lang="en-GB" dirty="0" err="1"/>
                  <a:t>charmonium</a:t>
                </a:r>
                <a:r>
                  <a:rPr lang="en-GB" dirty="0"/>
                  <a:t> production measurements</a:t>
                </a: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BED5139-D15B-A54B-A8B1-346F1A9AA3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482" y="5830669"/>
                <a:ext cx="6897757" cy="923330"/>
              </a:xfrm>
              <a:prstGeom prst="rect">
                <a:avLst/>
              </a:prstGeom>
              <a:blipFill>
                <a:blip r:embed="rId6"/>
                <a:stretch>
                  <a:fillRect l="-737" t="-2703" b="-94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724C7C-44D1-7149-A77F-45CEBDA4D64E}"/>
                  </a:ext>
                </a:extLst>
              </p:cNvPr>
              <p:cNvSpPr txBox="1"/>
              <p:nvPr/>
            </p:nvSpPr>
            <p:spPr>
              <a:xfrm>
                <a:off x="7239000" y="3351527"/>
                <a:ext cx="784254" cy="2813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200" i="1" dirty="0" smtClean="0">
                        <a:ea typeface="Palatino Linotype"/>
                        <a:cs typeface="Palatino Linotype"/>
                        <a:sym typeface="Palatino Linotype"/>
                      </a:rPr>
                      <m:t>p</m:t>
                    </m:r>
                    <m:r>
                      <m:rPr>
                        <m:nor/>
                      </m:rPr>
                      <a:rPr lang="en-US" sz="1200" i="1" baseline="-25000" dirty="0" smtClean="0">
                        <a:ea typeface="Palatino Linotype"/>
                        <a:cs typeface="Palatino Linotype"/>
                        <a:sym typeface="Palatino Linotype"/>
                      </a:rPr>
                      <m:t>T</m:t>
                    </m:r>
                  </m:oMath>
                </a14:m>
                <a:r>
                  <a:rPr lang="fr-FR" sz="1200" dirty="0"/>
                  <a:t>  </a:t>
                </a:r>
                <a14:m>
                  <m:oMath xmlns:m="http://schemas.openxmlformats.org/officeDocument/2006/math"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120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𝑒𝑉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724C7C-44D1-7149-A77F-45CEBDA4D6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3351527"/>
                <a:ext cx="784254" cy="281359"/>
              </a:xfrm>
              <a:prstGeom prst="rect">
                <a:avLst/>
              </a:prstGeom>
              <a:blipFill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10232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EE0105-16C6-F342-9011-CD598A58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59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63EE12-4E6C-E344-B80C-A81A640DC91E}"/>
              </a:ext>
            </a:extLst>
          </p:cNvPr>
          <p:cNvSpPr/>
          <p:nvPr/>
        </p:nvSpPr>
        <p:spPr>
          <a:xfrm>
            <a:off x="0" y="2514600"/>
            <a:ext cx="91052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5600" b="1" dirty="0" err="1"/>
              <a:t>謝謝</a:t>
            </a:r>
            <a:r>
              <a:rPr lang="fr-FR" sz="5600" b="1" dirty="0"/>
              <a:t> ！</a:t>
            </a:r>
          </a:p>
        </p:txBody>
      </p:sp>
    </p:spTree>
    <p:extLst>
      <p:ext uri="{BB962C8B-B14F-4D97-AF65-F5344CB8AC3E}">
        <p14:creationId xmlns:p14="http://schemas.microsoft.com/office/powerpoint/2010/main" val="3565685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07"/>
          <p:cNvSpPr txBox="1">
            <a:spLocks noGrp="1"/>
          </p:cNvSpPr>
          <p:nvPr>
            <p:ph type="title"/>
          </p:nvPr>
        </p:nvSpPr>
        <p:spPr>
          <a:xfrm>
            <a:off x="457200" y="209100"/>
            <a:ext cx="82296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dirty="0"/>
              <a:t>Charmonium</a:t>
            </a:r>
            <a:endParaRPr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6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hape 108"/>
              <p:cNvSpPr txBox="1">
                <a:spLocks/>
              </p:cNvSpPr>
              <p:nvPr/>
            </p:nvSpPr>
            <p:spPr>
              <a:xfrm>
                <a:off x="68325" y="822325"/>
                <a:ext cx="9075600" cy="6416675"/>
              </a:xfrm>
              <a:prstGeom prst="rect">
                <a:avLst/>
              </a:prstGeom>
            </p:spPr>
            <p:txBody>
              <a:bodyPr spcFirstLastPara="1" vert="horz" wrap="square" lIns="91425" tIns="91425" rIns="91425" bIns="91425" rtlCol="0" anchor="t" anchorCtr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Courier New" pitchFamily="49" charset="0"/>
                  <a:buChar char="o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480"/>
                  </a:spcBef>
                  <a:buClr>
                    <a:schemeClr val="dk1"/>
                  </a:buClr>
                  <a:buSzPts val="1100"/>
                </a:pPr>
                <a14:m>
                  <m:oMath xmlns:m="http://schemas.openxmlformats.org/officeDocument/2006/math">
                    <m:r>
                      <a:rPr lang="en-US" sz="19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Palatino Linotype"/>
                        <a:cs typeface="Palatino Linotype"/>
                        <a:sym typeface="Palatino Linotype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sz="19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</m:ctrlPr>
                      </m:accPr>
                      <m:e>
                        <m:r>
                          <a:rPr lang="en-US" sz="19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sz="19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 states bound by strong interaction</a:t>
                </a:r>
                <a:endParaRPr lang="en-US" sz="1800" b="1" dirty="0">
                  <a:solidFill>
                    <a:srgbClr val="0000FF"/>
                  </a:solidFill>
                  <a:latin typeface="Palatino"/>
                  <a:ea typeface="Palatino Linotype"/>
                  <a:cs typeface="Palatino"/>
                  <a:sym typeface="Palatino Linotype"/>
                </a:endParaRPr>
              </a:p>
              <a:p>
                <a:pPr>
                  <a:spcBef>
                    <a:spcPts val="480"/>
                  </a:spcBef>
                  <a:buClr>
                    <a:schemeClr val="dk1"/>
                  </a:buClr>
                  <a:buSzPts val="1100"/>
                </a:pPr>
                <a:r>
                  <a:rPr lang="en-US" sz="19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Hydrogen atom of QCD</a:t>
                </a:r>
              </a:p>
              <a:p>
                <a:pPr>
                  <a:spcBef>
                    <a:spcPts val="480"/>
                  </a:spcBef>
                  <a:buClr>
                    <a:schemeClr val="dk1"/>
                  </a:buClr>
                  <a:buSzPts val="1100"/>
                </a:pPr>
                <a:endParaRPr lang="en-US" sz="20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>
                  <a:spcBef>
                    <a:spcPts val="480"/>
                  </a:spcBef>
                  <a:buClr>
                    <a:schemeClr val="dk1"/>
                  </a:buClr>
                  <a:buSzPts val="1100"/>
                </a:pPr>
                <a:endParaRPr lang="en-US" sz="20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>
                  <a:spcBef>
                    <a:spcPts val="480"/>
                  </a:spcBef>
                  <a:buClr>
                    <a:schemeClr val="dk1"/>
                  </a:buClr>
                  <a:buSzPts val="1100"/>
                </a:pPr>
                <a:endParaRPr lang="en-US" sz="20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>
                  <a:spcBef>
                    <a:spcPts val="480"/>
                  </a:spcBef>
                  <a:buClr>
                    <a:schemeClr val="dk1"/>
                  </a:buClr>
                  <a:buSzPts val="1100"/>
                </a:pPr>
                <a:endParaRPr lang="en-US" sz="20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indent="0">
                  <a:spcBef>
                    <a:spcPts val="480"/>
                  </a:spcBef>
                  <a:buClr>
                    <a:schemeClr val="dk1"/>
                  </a:buClr>
                  <a:buSzPts val="1100"/>
                  <a:buNone/>
                </a:pPr>
                <a:endParaRPr lang="en-US" sz="20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>
                  <a:spcBef>
                    <a:spcPts val="480"/>
                  </a:spcBef>
                  <a:buClr>
                    <a:schemeClr val="dk1"/>
                  </a:buClr>
                  <a:buSzPts val="1100"/>
                </a:pPr>
                <a:r>
                  <a:rPr lang="en-US" sz="19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Non-relativistic QCD object: </a:t>
                </a:r>
                <a:r>
                  <a:rPr lang="en-US" sz="1900" b="1" dirty="0" err="1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charmonium</a:t>
                </a:r>
                <a:r>
                  <a:rPr lang="en-US" sz="1900" b="1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: v</a:t>
                </a:r>
                <a:r>
                  <a:rPr lang="en-US" sz="1900" b="1" baseline="300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2 </a:t>
                </a:r>
                <a:r>
                  <a:rPr lang="en-US" sz="1900" b="1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≈ 0.3, </a:t>
                </a:r>
                <a:r>
                  <a:rPr lang="en-US" sz="19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bottomonium: v</a:t>
                </a:r>
                <a:r>
                  <a:rPr lang="en-US" sz="1900" baseline="300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2 </a:t>
                </a:r>
                <a:r>
                  <a:rPr lang="en-US" sz="19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≈ 0.1</a:t>
                </a:r>
              </a:p>
              <a:p>
                <a:pPr lvl="1">
                  <a:spcBef>
                    <a:spcPts val="480"/>
                  </a:spcBef>
                  <a:buClr>
                    <a:schemeClr val="dk1"/>
                  </a:buClr>
                  <a:buSzPts val="1100"/>
                </a:pPr>
                <a:endParaRPr lang="en-US" sz="19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>
                  <a:spcBef>
                    <a:spcPts val="480"/>
                  </a:spcBef>
                  <a:buClr>
                    <a:schemeClr val="dk1"/>
                  </a:buClr>
                  <a:buSzPts val="1100"/>
                </a:pPr>
                <a:r>
                  <a:rPr lang="en-US" sz="1900" dirty="0" err="1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Wingdings"/>
                  </a:rPr>
                  <a:t>Charmonium</a:t>
                </a:r>
                <a:r>
                  <a:rPr lang="en-US" sz="19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Wingdings"/>
                  </a:rPr>
                  <a:t> </a:t>
                </a:r>
                <a:r>
                  <a:rPr lang="en-US" sz="19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ideal to probe QCD driven processes:</a:t>
                </a:r>
                <a:br>
                  <a:rPr lang="en-US" sz="1900" dirty="0">
                    <a:solidFill>
                      <a:srgbClr val="000000"/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</a:br>
                <a:r>
                  <a:rPr lang="en-US" sz="1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		hadroproduction, </a:t>
                </a:r>
                <a:br>
                  <a:rPr lang="en-US" sz="1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</a:br>
                <a:r>
                  <a:rPr lang="en-US" sz="1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		photoproduction, </a:t>
                </a:r>
                <a:br>
                  <a:rPr lang="en-US" sz="1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</a:br>
                <a:r>
                  <a:rPr lang="en-US" sz="1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		production in b-decays, </a:t>
                </a:r>
                <a:br>
                  <a:rPr lang="en-US" sz="1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</a:br>
                <a:r>
                  <a:rPr lang="en-US" sz="1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		central exclusive production (CEP), </a:t>
                </a:r>
                <a:br>
                  <a:rPr lang="en-US" sz="1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</a:br>
                <a:r>
                  <a:rPr lang="en-US" sz="1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		</a:t>
                </a:r>
                <a:r>
                  <a:rPr lang="en-US" sz="19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charmonium</a:t>
                </a:r>
                <a:r>
                  <a:rPr lang="en-US" sz="1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 decays, </a:t>
                </a:r>
                <a:br>
                  <a:rPr lang="en-US" sz="1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</a:br>
                <a:r>
                  <a:rPr lang="en-US" sz="1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Palatino Linotype"/>
                    <a:ea typeface="Palatino Linotype"/>
                    <a:cs typeface="Palatino Linotype"/>
                    <a:sym typeface="Palatino Linotype"/>
                  </a:rPr>
                  <a:t>		production in medium (QGP), etc.</a:t>
                </a:r>
              </a:p>
              <a:p>
                <a:pPr>
                  <a:spcBef>
                    <a:spcPts val="480"/>
                  </a:spcBef>
                  <a:buClr>
                    <a:schemeClr val="dk1"/>
                  </a:buClr>
                  <a:buSzPts val="1100"/>
                </a:pPr>
                <a:endParaRPr lang="en-US" sz="20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>
                  <a:spcBef>
                    <a:spcPts val="480"/>
                  </a:spcBef>
                  <a:buClr>
                    <a:schemeClr val="dk1"/>
                  </a:buClr>
                  <a:buSzPts val="1100"/>
                </a:pPr>
                <a:endParaRPr lang="en-US" sz="20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>
                  <a:spcBef>
                    <a:spcPts val="480"/>
                  </a:spcBef>
                  <a:buClr>
                    <a:schemeClr val="dk1"/>
                  </a:buClr>
                  <a:buSzPts val="1100"/>
                </a:pPr>
                <a:endParaRPr lang="en-US" sz="20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>
                  <a:spcBef>
                    <a:spcPts val="480"/>
                  </a:spcBef>
                  <a:buClr>
                    <a:schemeClr val="dk1"/>
                  </a:buClr>
                  <a:buSzPts val="1100"/>
                </a:pPr>
                <a:endParaRPr lang="en-US" sz="20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>
                  <a:spcBef>
                    <a:spcPts val="480"/>
                  </a:spcBef>
                  <a:buClr>
                    <a:schemeClr val="dk1"/>
                  </a:buClr>
                  <a:buSzPts val="1100"/>
                </a:pPr>
                <a:endParaRPr lang="en-US" sz="20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>
                  <a:spcBef>
                    <a:spcPts val="480"/>
                  </a:spcBef>
                  <a:buClr>
                    <a:schemeClr val="dk1"/>
                  </a:buClr>
                  <a:buSzPts val="1100"/>
                </a:pPr>
                <a:endParaRPr lang="en-US" sz="20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>
                  <a:spcBef>
                    <a:spcPts val="480"/>
                  </a:spcBef>
                  <a:buClr>
                    <a:schemeClr val="dk1"/>
                  </a:buClr>
                  <a:buSzPts val="1100"/>
                </a:pPr>
                <a:endParaRPr lang="en-US" sz="2000" spc="3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>
                  <a:spcBef>
                    <a:spcPts val="480"/>
                  </a:spcBef>
                  <a:buClr>
                    <a:schemeClr val="dk1"/>
                  </a:buClr>
                  <a:buSzPts val="1100"/>
                </a:pPr>
                <a:endParaRPr lang="en-US" sz="2000" spc="3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>
                  <a:spcBef>
                    <a:spcPts val="480"/>
                  </a:spcBef>
                  <a:buClr>
                    <a:schemeClr val="dk1"/>
                  </a:buClr>
                  <a:buSzPts val="1100"/>
                </a:pPr>
                <a:endParaRPr lang="en-US" sz="2000" spc="3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>
                  <a:spcBef>
                    <a:spcPts val="480"/>
                  </a:spcBef>
                  <a:buClr>
                    <a:schemeClr val="dk1"/>
                  </a:buClr>
                  <a:buSzPts val="1100"/>
                </a:pPr>
                <a:endParaRPr lang="en-US" sz="2000" spc="3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indent="0">
                  <a:spcBef>
                    <a:spcPts val="480"/>
                  </a:spcBef>
                  <a:buClr>
                    <a:schemeClr val="dk1"/>
                  </a:buClr>
                  <a:buSzPts val="1100"/>
                  <a:buFont typeface="Arial"/>
                  <a:buNone/>
                </a:pPr>
                <a:endParaRPr lang="en-US" sz="20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  <a:p>
                <a:pPr marL="0" indent="0">
                  <a:spcBef>
                    <a:spcPts val="480"/>
                  </a:spcBef>
                  <a:buFont typeface="Arial" pitchFamily="34" charset="0"/>
                  <a:buNone/>
                </a:pPr>
                <a:endParaRPr lang="en-US" sz="2000" dirty="0">
                  <a:solidFill>
                    <a:srgbClr val="000000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endParaRPr>
              </a:p>
            </p:txBody>
          </p:sp>
        </mc:Choice>
        <mc:Fallback xmlns="">
          <p:sp>
            <p:nvSpPr>
              <p:cNvPr id="6" name="Shape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25" y="822325"/>
                <a:ext cx="9075600" cy="64166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 descr="Screen Shot 2018-05-28 at 01.42.48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0" y="1660526"/>
            <a:ext cx="5918200" cy="1714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6819FC-71AF-E945-ADA1-93C62A29CB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01800" y="1751605"/>
            <a:ext cx="1803400" cy="152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749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EE0105-16C6-F342-9011-CD598A58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5479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172;p19">
                <a:extLst>
                  <a:ext uri="{FF2B5EF4-FFF2-40B4-BE49-F238E27FC236}">
                    <a16:creationId xmlns:a16="http://schemas.microsoft.com/office/drawing/2014/main" id="{53AD8438-50B2-E946-BC8D-FF0E38263988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71425" y="-46050"/>
                <a:ext cx="8058600" cy="6885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3000" dirty="0"/>
                  <a:t> : data sample and event selection</a:t>
                </a:r>
                <a:endParaRPr sz="3000" dirty="0"/>
              </a:p>
            </p:txBody>
          </p:sp>
        </mc:Choice>
        <mc:Fallback xmlns="">
          <p:sp>
            <p:nvSpPr>
              <p:cNvPr id="11" name="Google Shape;172;p19">
                <a:extLst>
                  <a:ext uri="{FF2B5EF4-FFF2-40B4-BE49-F238E27FC236}">
                    <a16:creationId xmlns:a16="http://schemas.microsoft.com/office/drawing/2014/main" id="{53AD8438-50B2-E946-BC8D-FF0E38263988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71425" y="-46050"/>
                <a:ext cx="8058600" cy="688500"/>
              </a:xfrm>
              <a:prstGeom prst="rect">
                <a:avLst/>
              </a:prstGeom>
              <a:blipFill>
                <a:blip r:embed="rId3"/>
                <a:stretch>
                  <a:fillRect t="-9091" b="-163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Google Shape;159;p18"/>
          <p:cNvSpPr txBox="1">
            <a:spLocks noGrp="1"/>
          </p:cNvSpPr>
          <p:nvPr>
            <p:ph idx="1"/>
          </p:nvPr>
        </p:nvSpPr>
        <p:spPr>
          <a:xfrm>
            <a:off x="57650" y="421800"/>
            <a:ext cx="8933950" cy="12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Data sample</a:t>
            </a:r>
            <a:r>
              <a:rPr lang="en-US" sz="2000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: </a:t>
            </a:r>
            <a:r>
              <a:rPr lang="en-US" sz="1800" dirty="0">
                <a:solidFill>
                  <a:srgbClr val="43434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Run II 2015-2016  2.0 fb</a:t>
            </a:r>
            <a:r>
              <a:rPr lang="en-US" sz="1800" baseline="30000" dirty="0">
                <a:solidFill>
                  <a:srgbClr val="43434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-1</a:t>
            </a:r>
            <a:r>
              <a:rPr lang="en-US" sz="1800" dirty="0">
                <a:solidFill>
                  <a:srgbClr val="43434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integrated luminosity</a:t>
            </a:r>
            <a:br>
              <a:rPr lang="en-US" sz="1800" dirty="0">
                <a:solidFill>
                  <a:srgbClr val="43434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r>
              <a:rPr lang="en-US" sz="2000" i="1" dirty="0">
                <a:solidFill>
                  <a:schemeClr val="tx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-&gt; momentum scale calibration is applied</a:t>
            </a:r>
            <a:endParaRPr sz="2000" i="1" dirty="0">
              <a:solidFill>
                <a:schemeClr val="tx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0" name="Google Shape;160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61</a:t>
            </a:fld>
            <a:endParaRPr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2" name="Google Shape;162;p18"/>
          <p:cNvSpPr txBox="1"/>
          <p:nvPr/>
        </p:nvSpPr>
        <p:spPr>
          <a:xfrm>
            <a:off x="997044" y="5883300"/>
            <a:ext cx="8146956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 dirty="0">
                <a:solidFill>
                  <a:srgbClr val="434343"/>
                </a:solidFill>
              </a:rPr>
              <a:t>Selection is essentially performed at the trigger level</a:t>
            </a:r>
            <a:endParaRPr sz="2200" b="1" i="1" dirty="0">
              <a:solidFill>
                <a:srgbClr val="434343"/>
              </a:solidFill>
            </a:endParaRPr>
          </a:p>
        </p:txBody>
      </p:sp>
      <p:pic>
        <p:nvPicPr>
          <p:cNvPr id="163" name="Google Shape;16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322" y="1447800"/>
            <a:ext cx="8410804" cy="44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8"/>
          <p:cNvSpPr/>
          <p:nvPr/>
        </p:nvSpPr>
        <p:spPr>
          <a:xfrm>
            <a:off x="6945025" y="1402200"/>
            <a:ext cx="1785900" cy="44652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77923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172;p19">
                <a:extLst>
                  <a:ext uri="{FF2B5EF4-FFF2-40B4-BE49-F238E27FC236}">
                    <a16:creationId xmlns:a16="http://schemas.microsoft.com/office/drawing/2014/main" id="{53AD8438-50B2-E946-BC8D-FF0E38263988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71425" y="-46050"/>
                <a:ext cx="8058600" cy="6885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lvl="0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𝜙𝜙</m:t>
                    </m:r>
                  </m:oMath>
                </a14:m>
                <a:r>
                  <a:rPr lang="en-US" sz="3000" dirty="0"/>
                  <a:t> : data sample and event selection</a:t>
                </a:r>
                <a:endParaRPr sz="3000" dirty="0"/>
              </a:p>
            </p:txBody>
          </p:sp>
        </mc:Choice>
        <mc:Fallback xmlns="">
          <p:sp>
            <p:nvSpPr>
              <p:cNvPr id="11" name="Google Shape;172;p19">
                <a:extLst>
                  <a:ext uri="{FF2B5EF4-FFF2-40B4-BE49-F238E27FC236}">
                    <a16:creationId xmlns:a16="http://schemas.microsoft.com/office/drawing/2014/main" id="{53AD8438-50B2-E946-BC8D-FF0E38263988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71425" y="-46050"/>
                <a:ext cx="8058600" cy="688500"/>
              </a:xfrm>
              <a:prstGeom prst="rect">
                <a:avLst/>
              </a:prstGeom>
              <a:blipFill>
                <a:blip r:embed="rId3"/>
                <a:stretch>
                  <a:fillRect t="-9091" b="-163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9" name="Google Shape;159;p18"/>
          <p:cNvSpPr txBox="1">
            <a:spLocks noGrp="1"/>
          </p:cNvSpPr>
          <p:nvPr>
            <p:ph idx="1"/>
          </p:nvPr>
        </p:nvSpPr>
        <p:spPr>
          <a:xfrm>
            <a:off x="57650" y="436800"/>
            <a:ext cx="8933950" cy="12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Data sample</a:t>
            </a:r>
            <a:r>
              <a:rPr lang="en-US" sz="2000" dirty="0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: </a:t>
            </a:r>
            <a:r>
              <a:rPr lang="en-US" sz="1800" dirty="0">
                <a:solidFill>
                  <a:srgbClr val="43434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Run I 201</a:t>
            </a:r>
            <a:r>
              <a:rPr lang="ru-RU" sz="1800" dirty="0">
                <a:solidFill>
                  <a:srgbClr val="43434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1</a:t>
            </a:r>
            <a:r>
              <a:rPr lang="en-US" sz="1800" dirty="0">
                <a:solidFill>
                  <a:srgbClr val="43434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-201</a:t>
            </a:r>
            <a:r>
              <a:rPr lang="ru-RU" sz="1800" dirty="0">
                <a:solidFill>
                  <a:srgbClr val="43434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2</a:t>
            </a:r>
            <a:r>
              <a:rPr lang="en-US" sz="1800" dirty="0">
                <a:solidFill>
                  <a:srgbClr val="43434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 </a:t>
            </a:r>
            <a:r>
              <a:rPr lang="ru-RU" sz="1800" dirty="0">
                <a:solidFill>
                  <a:srgbClr val="43434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3</a:t>
            </a:r>
            <a:r>
              <a:rPr lang="en-US" sz="1800" dirty="0">
                <a:solidFill>
                  <a:srgbClr val="43434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.0 fb</a:t>
            </a:r>
            <a:r>
              <a:rPr lang="en-US" sz="1800" baseline="30000" dirty="0">
                <a:solidFill>
                  <a:srgbClr val="43434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-1</a:t>
            </a:r>
            <a:r>
              <a:rPr lang="en-US" sz="1800" dirty="0">
                <a:solidFill>
                  <a:srgbClr val="43434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integrated luminosity</a:t>
            </a:r>
            <a:br>
              <a:rPr lang="en-US" sz="1800" dirty="0">
                <a:solidFill>
                  <a:srgbClr val="434343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</a:br>
            <a:r>
              <a:rPr lang="en-US" sz="2000" i="1" dirty="0">
                <a:solidFill>
                  <a:schemeClr val="tx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-&gt; momentum scale calibration is applied</a:t>
            </a:r>
            <a:endParaRPr sz="2000" i="1" dirty="0">
              <a:solidFill>
                <a:schemeClr val="tx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0" name="Google Shape;160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62</a:t>
            </a:fld>
            <a:endParaRPr>
              <a:solidFill>
                <a:srgbClr val="000000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2" name="Google Shape;162;p18"/>
          <p:cNvSpPr txBox="1"/>
          <p:nvPr/>
        </p:nvSpPr>
        <p:spPr>
          <a:xfrm>
            <a:off x="304800" y="4469250"/>
            <a:ext cx="8839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 dirty="0">
                <a:solidFill>
                  <a:srgbClr val="434343"/>
                </a:solidFill>
              </a:rPr>
              <a:t>Selection is essentially performed at the trigger</a:t>
            </a:r>
            <a:r>
              <a:rPr lang="ru-RU" sz="2200" b="1" i="1" dirty="0">
                <a:solidFill>
                  <a:srgbClr val="434343"/>
                </a:solidFill>
              </a:rPr>
              <a:t> </a:t>
            </a:r>
            <a:r>
              <a:rPr lang="en-US" sz="2200" b="1" i="1" dirty="0">
                <a:solidFill>
                  <a:srgbClr val="434343"/>
                </a:solidFill>
              </a:rPr>
              <a:t>and stripping level</a:t>
            </a:r>
            <a:endParaRPr sz="2200" b="1" i="1" dirty="0">
              <a:solidFill>
                <a:srgbClr val="43434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594FB-1AF4-5848-9151-4DC5851AF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5" y="1258850"/>
            <a:ext cx="85852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573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0DEC38-4A19-734A-9D08-5B9AE8434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63</a:t>
            </a:fld>
            <a:endParaRPr lang="ru-RU"/>
          </a:p>
        </p:txBody>
      </p:sp>
      <p:pic>
        <p:nvPicPr>
          <p:cNvPr id="4" name="Google Shape;183;p19">
            <a:extLst>
              <a:ext uri="{FF2B5EF4-FFF2-40B4-BE49-F238E27FC236}">
                <a16:creationId xmlns:a16="http://schemas.microsoft.com/office/drawing/2014/main" id="{705C2B3F-CADB-A540-B343-D95B9549C7D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58857" y="838200"/>
            <a:ext cx="3465408" cy="121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4;p19">
            <a:extLst>
              <a:ext uri="{FF2B5EF4-FFF2-40B4-BE49-F238E27FC236}">
                <a16:creationId xmlns:a16="http://schemas.microsoft.com/office/drawing/2014/main" id="{8269A27C-1186-AA41-833D-1F274272967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6973" y="4772708"/>
            <a:ext cx="2040281" cy="9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19;p32">
            <a:extLst>
              <a:ext uri="{FF2B5EF4-FFF2-40B4-BE49-F238E27FC236}">
                <a16:creationId xmlns:a16="http://schemas.microsoft.com/office/drawing/2014/main" id="{5CA9B9C8-3EE3-9340-87A1-EAC9E77D8A3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7939" y="2908285"/>
            <a:ext cx="3868086" cy="11343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20;p32">
            <a:extLst>
              <a:ext uri="{FF2B5EF4-FFF2-40B4-BE49-F238E27FC236}">
                <a16:creationId xmlns:a16="http://schemas.microsoft.com/office/drawing/2014/main" id="{EEE868D8-39C1-A847-8A3A-4C1D599438C0}"/>
              </a:ext>
            </a:extLst>
          </p:cNvPr>
          <p:cNvSpPr/>
          <p:nvPr/>
        </p:nvSpPr>
        <p:spPr>
          <a:xfrm>
            <a:off x="3866364" y="2908285"/>
            <a:ext cx="653400" cy="1044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21;p32">
            <a:extLst>
              <a:ext uri="{FF2B5EF4-FFF2-40B4-BE49-F238E27FC236}">
                <a16:creationId xmlns:a16="http://schemas.microsoft.com/office/drawing/2014/main" id="{FEE5FC8C-03C5-764A-8131-D583D8CCFA77}"/>
              </a:ext>
            </a:extLst>
          </p:cNvPr>
          <p:cNvSpPr/>
          <p:nvPr/>
        </p:nvSpPr>
        <p:spPr>
          <a:xfrm rot="5400000">
            <a:off x="5064464" y="3725783"/>
            <a:ext cx="254700" cy="503100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22;p32">
            <a:extLst>
              <a:ext uri="{FF2B5EF4-FFF2-40B4-BE49-F238E27FC236}">
                <a16:creationId xmlns:a16="http://schemas.microsoft.com/office/drawing/2014/main" id="{70E1EF0F-DB8A-6D43-995F-5C278F1E269D}"/>
              </a:ext>
            </a:extLst>
          </p:cNvPr>
          <p:cNvSpPr/>
          <p:nvPr/>
        </p:nvSpPr>
        <p:spPr>
          <a:xfrm rot="5400000">
            <a:off x="6563489" y="3641885"/>
            <a:ext cx="255900" cy="653400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23;p32">
            <a:extLst>
              <a:ext uri="{FF2B5EF4-FFF2-40B4-BE49-F238E27FC236}">
                <a16:creationId xmlns:a16="http://schemas.microsoft.com/office/drawing/2014/main" id="{FA34A38B-6717-F441-ADE6-1E007B2F799B}"/>
              </a:ext>
            </a:extLst>
          </p:cNvPr>
          <p:cNvSpPr/>
          <p:nvPr/>
        </p:nvSpPr>
        <p:spPr>
          <a:xfrm>
            <a:off x="3422714" y="4042660"/>
            <a:ext cx="1168800" cy="465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Palatino Linotype"/>
                <a:ea typeface="Palatino Linotype"/>
                <a:cs typeface="Palatino Linotype"/>
                <a:sym typeface="Palatino Linotype"/>
              </a:rPr>
              <a:t>from fit</a:t>
            </a:r>
            <a:endParaRPr sz="1800"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" name="Google Shape;428;p32">
            <a:extLst>
              <a:ext uri="{FF2B5EF4-FFF2-40B4-BE49-F238E27FC236}">
                <a16:creationId xmlns:a16="http://schemas.microsoft.com/office/drawing/2014/main" id="{B0C83DDB-F635-F544-8F2E-DC01C6C22AE0}"/>
              </a:ext>
            </a:extLst>
          </p:cNvPr>
          <p:cNvSpPr txBox="1"/>
          <p:nvPr/>
        </p:nvSpPr>
        <p:spPr>
          <a:xfrm>
            <a:off x="5377238" y="4124472"/>
            <a:ext cx="13803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from MC</a:t>
            </a:r>
            <a:endParaRPr sz="1800" b="1" dirty="0"/>
          </a:p>
        </p:txBody>
      </p:sp>
      <p:sp>
        <p:nvSpPr>
          <p:cNvPr id="13" name="Google Shape;429;p32">
            <a:extLst>
              <a:ext uri="{FF2B5EF4-FFF2-40B4-BE49-F238E27FC236}">
                <a16:creationId xmlns:a16="http://schemas.microsoft.com/office/drawing/2014/main" id="{0671E07E-9877-AF4A-BF69-31724C88DFF8}"/>
              </a:ext>
            </a:extLst>
          </p:cNvPr>
          <p:cNvSpPr txBox="1"/>
          <p:nvPr/>
        </p:nvSpPr>
        <p:spPr>
          <a:xfrm>
            <a:off x="1219200" y="3006310"/>
            <a:ext cx="2867064" cy="398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yield in prompt-enriched sample:</a:t>
            </a:r>
            <a:endParaRPr dirty="0"/>
          </a:p>
        </p:txBody>
      </p:sp>
      <p:sp>
        <p:nvSpPr>
          <p:cNvPr id="14" name="Google Shape;430;p32">
            <a:extLst>
              <a:ext uri="{FF2B5EF4-FFF2-40B4-BE49-F238E27FC236}">
                <a16:creationId xmlns:a16="http://schemas.microsoft.com/office/drawing/2014/main" id="{9F4A188F-D0B6-E941-B11B-5D4C35319579}"/>
              </a:ext>
            </a:extLst>
          </p:cNvPr>
          <p:cNvSpPr txBox="1"/>
          <p:nvPr/>
        </p:nvSpPr>
        <p:spPr>
          <a:xfrm>
            <a:off x="1243990" y="3545634"/>
            <a:ext cx="2850974" cy="512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yield in b-hadron-enriched sample:</a:t>
            </a:r>
            <a:endParaRPr dirty="0"/>
          </a:p>
        </p:txBody>
      </p:sp>
      <p:sp>
        <p:nvSpPr>
          <p:cNvPr id="15" name="Google Shape;427;p32">
            <a:extLst>
              <a:ext uri="{FF2B5EF4-FFF2-40B4-BE49-F238E27FC236}">
                <a16:creationId xmlns:a16="http://schemas.microsoft.com/office/drawing/2014/main" id="{9EBB0FD8-E089-2B48-AB9A-302F452B69DC}"/>
              </a:ext>
            </a:extLst>
          </p:cNvPr>
          <p:cNvSpPr/>
          <p:nvPr/>
        </p:nvSpPr>
        <p:spPr>
          <a:xfrm>
            <a:off x="5205827" y="4148435"/>
            <a:ext cx="1400175" cy="35982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72;p19">
            <a:extLst>
              <a:ext uri="{FF2B5EF4-FFF2-40B4-BE49-F238E27FC236}">
                <a16:creationId xmlns:a16="http://schemas.microsoft.com/office/drawing/2014/main" id="{BD97E0C4-B3B8-5F4F-BD55-F92FE767AA8A}"/>
              </a:ext>
            </a:extLst>
          </p:cNvPr>
          <p:cNvSpPr txBox="1">
            <a:spLocks/>
          </p:cNvSpPr>
          <p:nvPr/>
        </p:nvSpPr>
        <p:spPr>
          <a:xfrm>
            <a:off x="671425" y="-46050"/>
            <a:ext cx="8058600" cy="6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000" dirty="0"/>
              <a:t>Separation technique</a:t>
            </a:r>
          </a:p>
        </p:txBody>
      </p:sp>
    </p:spTree>
    <p:extLst>
      <p:ext uri="{BB962C8B-B14F-4D97-AF65-F5344CB8AC3E}">
        <p14:creationId xmlns:p14="http://schemas.microsoft.com/office/powerpoint/2010/main" val="2430118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4FD8FA-AA01-8445-BFBB-0BAED01E0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0"/>
            <a:ext cx="7619083" cy="4525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E1273-0562-5149-863F-F1F4DDC6A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64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A04589F-14C8-1C49-B4CD-C4B096A8C447}"/>
              </a:ext>
            </a:extLst>
          </p:cNvPr>
          <p:cNvSpPr txBox="1">
            <a:spLocks/>
          </p:cNvSpPr>
          <p:nvPr/>
        </p:nvSpPr>
        <p:spPr>
          <a:xfrm>
            <a:off x="127526" y="0"/>
            <a:ext cx="8686800" cy="533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200" b="1" dirty="0">
                <a:latin typeface="Palatino" pitchFamily="2" charset="77"/>
                <a:ea typeface="Palatino" pitchFamily="2" charset="77"/>
              </a:rPr>
              <a:t>Factorization</a:t>
            </a:r>
            <a:endParaRPr lang="ru-RU" sz="22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8877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idx="1"/>
          </p:nvPr>
        </p:nvSpPr>
        <p:spPr>
          <a:xfrm>
            <a:off x="73738" y="4221000"/>
            <a:ext cx="9080100" cy="17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Char char="•"/>
            </a:pPr>
            <a:r>
              <a:rPr lang="en-US" sz="1600" dirty="0">
                <a:solidFill>
                  <a:schemeClr val="dk1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Transverse momentum dependent distributions of gluons</a:t>
            </a:r>
          </a:p>
          <a:p>
            <a:pPr marL="457200" lvl="0" indent="-342900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Char char="•"/>
            </a:pPr>
            <a:r>
              <a:rPr lang="en-US" sz="1600" dirty="0">
                <a:solidFill>
                  <a:schemeClr val="dk1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LO accuracy</a:t>
            </a:r>
          </a:p>
          <a:p>
            <a:pPr marL="457200" lvl="0" indent="-342900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Char char="•"/>
            </a:pPr>
            <a:r>
              <a:rPr lang="en-US" sz="1600" dirty="0">
                <a:solidFill>
                  <a:schemeClr val="dk1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Good description of data points</a:t>
            </a:r>
          </a:p>
          <a:p>
            <a:pPr marL="457200" lvl="0" indent="-342900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Char char="•"/>
            </a:pPr>
            <a:r>
              <a:rPr lang="en-US" sz="1600" dirty="0">
                <a:solidFill>
                  <a:schemeClr val="dk1"/>
                </a:solidFill>
                <a:latin typeface="Century Gothic" pitchFamily="34" charset="0"/>
                <a:ea typeface="Palatino Linotype"/>
                <a:cs typeface="Palatino Linotype"/>
                <a:sym typeface="Palatino Linotype"/>
              </a:rPr>
              <a:t>Global fit of all hadroproduction observables</a:t>
            </a:r>
          </a:p>
          <a:p>
            <a:pPr marL="0" lvl="0" inden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600" b="1" dirty="0">
              <a:solidFill>
                <a:schemeClr val="dk1"/>
              </a:solidFill>
              <a:latin typeface="Century Gothic" pitchFamily="34" charset="0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65</a:t>
            </a:fld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AAEEF60-9257-004A-96B3-69DDC66920F9}"/>
              </a:ext>
            </a:extLst>
          </p:cNvPr>
          <p:cNvSpPr txBox="1">
            <a:spLocks/>
          </p:cNvSpPr>
          <p:nvPr/>
        </p:nvSpPr>
        <p:spPr>
          <a:xfrm>
            <a:off x="127526" y="0"/>
            <a:ext cx="8686800" cy="533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200" b="1" dirty="0" err="1">
                <a:latin typeface="Palatino" pitchFamily="2" charset="77"/>
                <a:ea typeface="Palatino" pitchFamily="2" charset="77"/>
              </a:rPr>
              <a:t>η</a:t>
            </a:r>
            <a:r>
              <a:rPr lang="en-US" sz="2200" b="1" baseline="-25000" dirty="0" err="1">
                <a:latin typeface="Palatino" pitchFamily="2" charset="77"/>
                <a:ea typeface="Palatino" pitchFamily="2" charset="77"/>
              </a:rPr>
              <a:t>c</a:t>
            </a:r>
            <a:r>
              <a:rPr lang="en-US" sz="2200" b="1" dirty="0">
                <a:latin typeface="Palatino Linotype" panose="02040502050505030304" pitchFamily="18" charset="0"/>
              </a:rPr>
              <a:t> hadroproduction: </a:t>
            </a:r>
            <a:r>
              <a:rPr lang="en-US" sz="2200" b="1" dirty="0" err="1">
                <a:latin typeface="Palatino Linotype" panose="02040502050505030304" pitchFamily="18" charset="0"/>
              </a:rPr>
              <a:t>k</a:t>
            </a:r>
            <a:r>
              <a:rPr lang="en-US" sz="1400" b="1" dirty="0" err="1">
                <a:latin typeface="Palatino Linotype" panose="02040502050505030304" pitchFamily="18" charset="0"/>
              </a:rPr>
              <a:t>T</a:t>
            </a:r>
            <a:r>
              <a:rPr lang="en-US" sz="2200" b="1" dirty="0">
                <a:latin typeface="Palatino Linotype" panose="02040502050505030304" pitchFamily="18" charset="0"/>
              </a:rPr>
              <a:t>-factorization</a:t>
            </a:r>
            <a:endParaRPr lang="ru-RU" sz="2200" dirty="0">
              <a:latin typeface="Palatino Linotype" panose="0204050205050503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118F92-D973-1B42-85FD-CF9C78DD4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8092390" cy="3621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FC570E-3954-CD40-AC38-B05244317BF9}"/>
              </a:ext>
            </a:extLst>
          </p:cNvPr>
          <p:cNvSpPr txBox="1"/>
          <p:nvPr/>
        </p:nvSpPr>
        <p:spPr>
          <a:xfrm>
            <a:off x="1371600" y="2971800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J/</a:t>
            </a:r>
            <a:r>
              <a:rPr lang="en-US" dirty="0" err="1"/>
              <a:t>ψ</a:t>
            </a:r>
            <a:r>
              <a:rPr lang="en-US" dirty="0"/>
              <a:t> production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BA74BA-7653-314B-915A-018B97410E30}"/>
              </a:ext>
            </a:extLst>
          </p:cNvPr>
          <p:cNvSpPr txBox="1"/>
          <p:nvPr/>
        </p:nvSpPr>
        <p:spPr>
          <a:xfrm>
            <a:off x="5715000" y="2971800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Palatino" pitchFamily="2" charset="77"/>
                <a:ea typeface="Palatino" pitchFamily="2" charset="77"/>
              </a:rPr>
              <a:t>η</a:t>
            </a:r>
            <a:r>
              <a:rPr lang="en-US" b="1" baseline="-25000" dirty="0" err="1">
                <a:latin typeface="Palatino" pitchFamily="2" charset="77"/>
                <a:ea typeface="Palatino" pitchFamily="2" charset="77"/>
              </a:rPr>
              <a:t>c</a:t>
            </a:r>
            <a:r>
              <a:rPr lang="en-US" dirty="0"/>
              <a:t> production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1FD94E-B04E-6A47-8B3D-4870C20E818C}"/>
              </a:ext>
            </a:extLst>
          </p:cNvPr>
          <p:cNvSpPr/>
          <p:nvPr/>
        </p:nvSpPr>
        <p:spPr>
          <a:xfrm>
            <a:off x="5233971" y="297991"/>
            <a:ext cx="40400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FF"/>
                </a:solidFill>
                <a:latin typeface="CMR12"/>
              </a:rPr>
              <a:t>S. P. </a:t>
            </a:r>
            <a:r>
              <a:rPr lang="fr-FR" sz="1600" b="1" dirty="0" err="1">
                <a:solidFill>
                  <a:srgbClr val="0000FF"/>
                </a:solidFill>
                <a:latin typeface="CMR12"/>
              </a:rPr>
              <a:t>Baranov</a:t>
            </a:r>
            <a:r>
              <a:rPr lang="fr-FR" sz="1600" b="1" dirty="0">
                <a:solidFill>
                  <a:srgbClr val="0000FF"/>
                </a:solidFill>
                <a:latin typeface="CMR12"/>
              </a:rPr>
              <a:t>, A. V. </a:t>
            </a:r>
            <a:r>
              <a:rPr lang="fr-FR" sz="1600" b="1" dirty="0" err="1">
                <a:solidFill>
                  <a:srgbClr val="0000FF"/>
                </a:solidFill>
                <a:latin typeface="CMR12"/>
              </a:rPr>
              <a:t>Lipatov</a:t>
            </a:r>
            <a:r>
              <a:rPr lang="fr-FR" sz="1600" b="1" dirty="0">
                <a:solidFill>
                  <a:srgbClr val="0000FF"/>
                </a:solidFill>
                <a:latin typeface="CMR12"/>
              </a:rPr>
              <a:t>  arXiv:1904.00400 </a:t>
            </a:r>
            <a:endParaRPr lang="fr-FR" sz="1600" b="1" dirty="0">
              <a:solidFill>
                <a:srgbClr val="0000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7CB2BB-A041-804F-8B8F-A5D701B05C0F}"/>
              </a:ext>
            </a:extLst>
          </p:cNvPr>
          <p:cNvSpPr/>
          <p:nvPr/>
        </p:nvSpPr>
        <p:spPr>
          <a:xfrm>
            <a:off x="4447157" y="5507110"/>
            <a:ext cx="40961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0000FF"/>
                </a:solidFill>
                <a:latin typeface="CMR12"/>
              </a:rPr>
              <a:t>S. P. </a:t>
            </a:r>
            <a:r>
              <a:rPr lang="fr-FR" sz="1600" b="1" dirty="0" err="1">
                <a:solidFill>
                  <a:srgbClr val="0000FF"/>
                </a:solidFill>
                <a:latin typeface="CMR12"/>
              </a:rPr>
              <a:t>Baranov</a:t>
            </a:r>
            <a:r>
              <a:rPr lang="fr-FR" sz="1600" b="1" dirty="0">
                <a:solidFill>
                  <a:srgbClr val="0000FF"/>
                </a:solidFill>
                <a:latin typeface="CMR12"/>
              </a:rPr>
              <a:t>, A. V. </a:t>
            </a:r>
            <a:r>
              <a:rPr lang="fr-FR" sz="1600" b="1" dirty="0" err="1">
                <a:solidFill>
                  <a:srgbClr val="0000FF"/>
                </a:solidFill>
                <a:latin typeface="CMR12"/>
              </a:rPr>
              <a:t>Lipatov</a:t>
            </a:r>
            <a:r>
              <a:rPr lang="fr-FR" sz="1600" b="1" dirty="0">
                <a:solidFill>
                  <a:srgbClr val="0000FF"/>
                </a:solidFill>
                <a:latin typeface="CMR12"/>
              </a:rPr>
              <a:t>  arXiv:1906.07182</a:t>
            </a:r>
            <a:endParaRPr lang="fr-FR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3929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F3669-171F-7F45-B9C1-F4B8337DC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66</a:t>
            </a:fld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251843-64D7-9C40-AE45-BE2515648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4574394" cy="3733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5FE869-4E05-BF42-8F10-B4AAE0A30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002" y="876300"/>
            <a:ext cx="463925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56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396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x-none" sz="2200" dirty="0">
                <a:solidFill>
                  <a:schemeClr val="accent1">
                    <a:lumMod val="50000"/>
                  </a:schemeClr>
                </a:solidFill>
              </a:rPr>
              <a:t>Charmonia decay channels  for production measurements at LHCb</a:t>
            </a:r>
            <a:endParaRPr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Espace réservé du contenu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594735109"/>
                  </p:ext>
                </p:extLst>
              </p:nvPr>
            </p:nvGraphicFramePr>
            <p:xfrm>
              <a:off x="381000" y="609600"/>
              <a:ext cx="8132356" cy="4343400"/>
            </p:xfrm>
            <a:graphic>
              <a:graphicData uri="http://schemas.openxmlformats.org/drawingml/2006/table">
                <a:tbl>
                  <a:tblPr firstRow="1" bandRow="1">
                    <a:tableStyleId>{16D9F66E-5EB9-4882-86FB-DCBF35E3C3E4}</a:tableStyleId>
                  </a:tblPr>
                  <a:tblGrid>
                    <a:gridCol w="91812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2782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μμ</a:t>
                          </a:r>
                          <a:r>
                            <a:rPr lang="fr-FR" dirty="0"/>
                            <a:t> (</a:t>
                          </a:r>
                          <a:r>
                            <a:rPr lang="fr-FR" dirty="0" err="1"/>
                            <a:t>ll</a:t>
                          </a:r>
                          <a:r>
                            <a:rPr lang="fr-FR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chemeClr val="tx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J/</a:t>
                          </a:r>
                          <a:r>
                            <a:rPr lang="en-US" sz="1800" b="1" dirty="0" err="1">
                              <a:solidFill>
                                <a:schemeClr val="tx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ψ</a:t>
                          </a:r>
                          <a:r>
                            <a:rPr lang="en-US" sz="1800" b="1" dirty="0">
                              <a:solidFill>
                                <a:schemeClr val="tx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 </a:t>
                          </a:r>
                          <a:r>
                            <a:rPr lang="en-US" sz="1800" b="1" dirty="0" err="1">
                              <a:solidFill>
                                <a:schemeClr val="tx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γ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ϕϕ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baryons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 err="1">
                              <a:solidFill>
                                <a:schemeClr val="tx1"/>
                              </a:solidFill>
                            </a:rPr>
                            <a:t>η</a:t>
                          </a:r>
                          <a:r>
                            <a:rPr lang="fr-FR" sz="1800" b="1" baseline="-25000" dirty="0" err="1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fr-FR" sz="1800" b="1" dirty="0">
                              <a:solidFill>
                                <a:schemeClr val="tx1"/>
                              </a:solidFill>
                            </a:rPr>
                            <a:t>(1S)</a:t>
                          </a:r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forbidden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0.15 %</a:t>
                          </a:r>
                        </a:p>
                      </a:txBody>
                      <a:tcPr>
                        <a:solidFill>
                          <a:srgbClr val="008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0.2</a:t>
                          </a:r>
                          <a:r>
                            <a:rPr lang="fr-FR" baseline="0" dirty="0"/>
                            <a:t> %</a:t>
                          </a:r>
                          <a:endParaRPr lang="fr-FR" dirty="0"/>
                        </a:p>
                      </a:txBody>
                      <a:tcPr>
                        <a:solidFill>
                          <a:srgbClr val="FF66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0.1 %</a:t>
                          </a:r>
                        </a:p>
                      </a:txBody>
                      <a:tcPr>
                        <a:solidFill>
                          <a:srgbClr val="FF66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chemeClr val="tx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J/</a:t>
                          </a:r>
                          <a:r>
                            <a:rPr lang="en-US" sz="1800" b="1" dirty="0" err="1">
                              <a:solidFill>
                                <a:schemeClr val="tx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ψ</a:t>
                          </a:r>
                          <a:r>
                            <a:rPr lang="en-US" sz="1800" b="1" dirty="0">
                              <a:solidFill>
                                <a:schemeClr val="tx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(1S)</a:t>
                          </a:r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6 %</a:t>
                          </a:r>
                        </a:p>
                      </a:txBody>
                      <a:tcPr>
                        <a:solidFill>
                          <a:srgbClr val="008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0.2 %</a:t>
                          </a:r>
                        </a:p>
                      </a:txBody>
                      <a:tcPr>
                        <a:solidFill>
                          <a:srgbClr val="008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forbidden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0.1 %</a:t>
                          </a:r>
                        </a:p>
                      </a:txBody>
                      <a:tcPr>
                        <a:solidFill>
                          <a:srgbClr val="FF66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 gridSpan="6">
                      <a:txBody>
                        <a:bodyPr/>
                        <a:lstStyle/>
                        <a:p>
                          <a:pPr algn="ctr"/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chemeClr val="tx1"/>
                              </a:solidFill>
                            </a:rPr>
                            <a:t>χ</a:t>
                          </a:r>
                          <a:r>
                            <a:rPr lang="fr-FR" b="1" baseline="-25000" dirty="0">
                              <a:solidFill>
                                <a:schemeClr val="tx1"/>
                              </a:solidFill>
                            </a:rPr>
                            <a:t>c0</a:t>
                          </a:r>
                          <a:r>
                            <a:rPr lang="fr-FR" b="1" baseline="0" dirty="0">
                              <a:solidFill>
                                <a:schemeClr val="tx1"/>
                              </a:solidFill>
                            </a:rPr>
                            <a:t>(1P)</a:t>
                          </a:r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 err="1"/>
                            <a:t>forbidden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1.3 %</a:t>
                          </a:r>
                        </a:p>
                      </a:txBody>
                      <a:tcPr>
                        <a:solidFill>
                          <a:srgbClr val="FF66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0.02</a:t>
                          </a:r>
                          <a:r>
                            <a:rPr lang="fr-FR" baseline="0" dirty="0"/>
                            <a:t> %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0.08 %</a:t>
                          </a:r>
                        </a:p>
                      </a:txBody>
                      <a:tcPr>
                        <a:solidFill>
                          <a:srgbClr val="FF66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0.04 %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baseline="0" dirty="0" err="1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fr-FR" b="1" baseline="-25000" dirty="0" err="1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fr-FR" b="1" baseline="0" dirty="0">
                              <a:solidFill>
                                <a:schemeClr val="tx1"/>
                              </a:solidFill>
                            </a:rPr>
                            <a:t>(1P)</a:t>
                          </a:r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 err="1"/>
                            <a:t>forbidden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forbidden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 err="1"/>
                            <a:t>forbidden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/>
                            <a:t>~ 0.01 %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chemeClr val="tx1"/>
                              </a:solidFill>
                            </a:rPr>
                            <a:t>χ</a:t>
                          </a:r>
                          <a:r>
                            <a:rPr lang="fr-FR" b="1" baseline="-25000" dirty="0">
                              <a:solidFill>
                                <a:schemeClr val="tx1"/>
                              </a:solidFill>
                            </a:rPr>
                            <a:t>c1</a:t>
                          </a:r>
                          <a:r>
                            <a:rPr lang="fr-FR" b="1" baseline="0" dirty="0">
                              <a:solidFill>
                                <a:schemeClr val="tx1"/>
                              </a:solidFill>
                            </a:rPr>
                            <a:t>(1P)</a:t>
                          </a:r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 err="1"/>
                            <a:t>forbidden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34 %</a:t>
                          </a:r>
                        </a:p>
                      </a:txBody>
                      <a:tcPr>
                        <a:solidFill>
                          <a:srgbClr val="008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0.01 %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0.04 %</a:t>
                          </a:r>
                        </a:p>
                      </a:txBody>
                      <a:tcPr>
                        <a:solidFill>
                          <a:srgbClr val="FF66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/>
                            <a:t>~ 0.01 %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1" dirty="0">
                              <a:solidFill>
                                <a:schemeClr val="tx1"/>
                              </a:solidFill>
                            </a:rPr>
                            <a:t>χ</a:t>
                          </a:r>
                          <a:r>
                            <a:rPr lang="fr-FR" b="1" baseline="-25000" dirty="0">
                              <a:solidFill>
                                <a:schemeClr val="tx1"/>
                              </a:solidFill>
                            </a:rPr>
                            <a:t>c2</a:t>
                          </a:r>
                          <a:r>
                            <a:rPr lang="fr-FR" b="1" baseline="0" dirty="0">
                              <a:solidFill>
                                <a:schemeClr val="tx1"/>
                              </a:solidFill>
                            </a:rPr>
                            <a:t>(1P)</a:t>
                          </a:r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 err="1"/>
                            <a:t>forbidden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19 %</a:t>
                          </a:r>
                        </a:p>
                      </a:txBody>
                      <a:tcPr>
                        <a:solidFill>
                          <a:srgbClr val="008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0.1 %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0.01 %</a:t>
                          </a:r>
                        </a:p>
                      </a:txBody>
                      <a:tcPr>
                        <a:solidFill>
                          <a:srgbClr val="FF66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/>
                            <a:t>~ 0.01 %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70840">
                    <a:tc gridSpan="6">
                      <a:txBody>
                        <a:bodyPr/>
                        <a:lstStyle/>
                        <a:p>
                          <a:pPr algn="ctr"/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 err="1">
                              <a:solidFill>
                                <a:schemeClr val="tx1"/>
                              </a:solidFill>
                            </a:rPr>
                            <a:t>η</a:t>
                          </a:r>
                          <a:r>
                            <a:rPr lang="fr-FR" sz="1800" b="1" baseline="-25000" dirty="0" err="1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fr-FR" sz="1800" b="1" dirty="0">
                              <a:solidFill>
                                <a:schemeClr val="tx1"/>
                              </a:solidFill>
                            </a:rPr>
                            <a:t>(2S)</a:t>
                          </a:r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 err="1"/>
                            <a:t>forbidden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0.01 %</a:t>
                          </a:r>
                        </a:p>
                      </a:txBody>
                      <a:tcPr>
                        <a:solidFill>
                          <a:srgbClr val="FF66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?</a:t>
                          </a:r>
                        </a:p>
                      </a:txBody>
                      <a:tcPr>
                        <a:solidFill>
                          <a:srgbClr val="FF66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/>
                            <a:t>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54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err="1">
                              <a:solidFill>
                                <a:schemeClr val="tx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ψ</a:t>
                          </a:r>
                          <a:r>
                            <a:rPr lang="en-US" sz="1800" b="1" dirty="0">
                              <a:solidFill>
                                <a:schemeClr val="tx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(2S)</a:t>
                          </a:r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1 %</a:t>
                          </a:r>
                        </a:p>
                      </a:txBody>
                      <a:tcPr>
                        <a:solidFill>
                          <a:srgbClr val="008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0.03 %</a:t>
                          </a:r>
                        </a:p>
                      </a:txBody>
                      <a:tcPr>
                        <a:solidFill>
                          <a:srgbClr val="FF66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forbidden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/>
                            <a:t>~ 0.02 %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Espace réservé du contenu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594735109"/>
                  </p:ext>
                </p:extLst>
              </p:nvPr>
            </p:nvGraphicFramePr>
            <p:xfrm>
              <a:off x="381000" y="609600"/>
              <a:ext cx="8132356" cy="4343400"/>
            </p:xfrm>
            <a:graphic>
              <a:graphicData uri="http://schemas.openxmlformats.org/drawingml/2006/table">
                <a:tbl>
                  <a:tblPr firstRow="1" bandRow="1">
                    <a:tableStyleId>{16D9F66E-5EB9-4882-86FB-DCBF35E3C3E4}</a:tableStyleId>
                  </a:tblPr>
                  <a:tblGrid>
                    <a:gridCol w="91812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72782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μμ</a:t>
                          </a:r>
                          <a:r>
                            <a:rPr lang="fr-FR" dirty="0"/>
                            <a:t> (</a:t>
                          </a:r>
                          <a:r>
                            <a:rPr lang="fr-FR" dirty="0" err="1"/>
                            <a:t>ll</a:t>
                          </a:r>
                          <a:r>
                            <a:rPr lang="fr-FR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chemeClr val="tx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J/</a:t>
                          </a:r>
                          <a:r>
                            <a:rPr lang="en-US" sz="1800" b="1" dirty="0" err="1">
                              <a:solidFill>
                                <a:schemeClr val="tx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ψ</a:t>
                          </a:r>
                          <a:r>
                            <a:rPr lang="en-US" sz="1800" b="1" dirty="0">
                              <a:solidFill>
                                <a:schemeClr val="tx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 </a:t>
                          </a:r>
                          <a:r>
                            <a:rPr lang="en-US" sz="1800" b="1" dirty="0" err="1">
                              <a:solidFill>
                                <a:schemeClr val="tx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γ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294444" t="-6897" r="-200000" b="-11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ϕϕ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baryons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 err="1">
                              <a:solidFill>
                                <a:schemeClr val="tx1"/>
                              </a:solidFill>
                            </a:rPr>
                            <a:t>η</a:t>
                          </a:r>
                          <a:r>
                            <a:rPr lang="fr-FR" sz="1800" b="1" baseline="-25000" dirty="0" err="1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fr-FR" sz="1800" b="1" dirty="0">
                              <a:solidFill>
                                <a:schemeClr val="tx1"/>
                              </a:solidFill>
                            </a:rPr>
                            <a:t>(1S)</a:t>
                          </a:r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forbidden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0.15 %</a:t>
                          </a:r>
                        </a:p>
                      </a:txBody>
                      <a:tcPr>
                        <a:solidFill>
                          <a:srgbClr val="008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0.2</a:t>
                          </a:r>
                          <a:r>
                            <a:rPr lang="fr-FR" baseline="0" dirty="0"/>
                            <a:t> %</a:t>
                          </a:r>
                          <a:endParaRPr lang="fr-FR" dirty="0"/>
                        </a:p>
                      </a:txBody>
                      <a:tcPr>
                        <a:solidFill>
                          <a:srgbClr val="FF66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0.1 %</a:t>
                          </a:r>
                        </a:p>
                      </a:txBody>
                      <a:tcPr>
                        <a:solidFill>
                          <a:srgbClr val="FF66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>
                              <a:solidFill>
                                <a:schemeClr val="tx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J/</a:t>
                          </a:r>
                          <a:r>
                            <a:rPr lang="en-US" sz="1800" b="1" dirty="0" err="1">
                              <a:solidFill>
                                <a:schemeClr val="tx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ψ</a:t>
                          </a:r>
                          <a:r>
                            <a:rPr lang="en-US" sz="1800" b="1" dirty="0">
                              <a:solidFill>
                                <a:schemeClr val="tx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(1S)</a:t>
                          </a:r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6 %</a:t>
                          </a:r>
                        </a:p>
                      </a:txBody>
                      <a:tcPr>
                        <a:solidFill>
                          <a:srgbClr val="008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0.2 %</a:t>
                          </a:r>
                        </a:p>
                      </a:txBody>
                      <a:tcPr>
                        <a:solidFill>
                          <a:srgbClr val="008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forbidden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0.1 %</a:t>
                          </a:r>
                        </a:p>
                      </a:txBody>
                      <a:tcPr>
                        <a:solidFill>
                          <a:srgbClr val="FF66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 gridSpan="6">
                      <a:txBody>
                        <a:bodyPr/>
                        <a:lstStyle/>
                        <a:p>
                          <a:pPr algn="ctr"/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chemeClr val="tx1"/>
                              </a:solidFill>
                            </a:rPr>
                            <a:t>χ</a:t>
                          </a:r>
                          <a:r>
                            <a:rPr lang="fr-FR" b="1" baseline="-25000" dirty="0">
                              <a:solidFill>
                                <a:schemeClr val="tx1"/>
                              </a:solidFill>
                            </a:rPr>
                            <a:t>c0</a:t>
                          </a:r>
                          <a:r>
                            <a:rPr lang="fr-FR" b="1" baseline="0" dirty="0">
                              <a:solidFill>
                                <a:schemeClr val="tx1"/>
                              </a:solidFill>
                            </a:rPr>
                            <a:t>(1P)</a:t>
                          </a:r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 err="1"/>
                            <a:t>forbidden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1.3 %</a:t>
                          </a:r>
                        </a:p>
                      </a:txBody>
                      <a:tcPr>
                        <a:solidFill>
                          <a:srgbClr val="FF66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0.02</a:t>
                          </a:r>
                          <a:r>
                            <a:rPr lang="fr-FR" baseline="0" dirty="0"/>
                            <a:t> %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0.08 %</a:t>
                          </a:r>
                        </a:p>
                      </a:txBody>
                      <a:tcPr>
                        <a:solidFill>
                          <a:srgbClr val="FF66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0.04 %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baseline="0" dirty="0" err="1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fr-FR" b="1" baseline="-25000" dirty="0" err="1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fr-FR" b="1" baseline="0" dirty="0">
                              <a:solidFill>
                                <a:schemeClr val="tx1"/>
                              </a:solidFill>
                            </a:rPr>
                            <a:t>(1P)</a:t>
                          </a:r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 err="1"/>
                            <a:t>forbidden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forbidden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?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 err="1"/>
                            <a:t>forbidden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/>
                            <a:t>~ 0.01 %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1" dirty="0">
                              <a:solidFill>
                                <a:schemeClr val="tx1"/>
                              </a:solidFill>
                            </a:rPr>
                            <a:t>χ</a:t>
                          </a:r>
                          <a:r>
                            <a:rPr lang="fr-FR" b="1" baseline="-25000" dirty="0">
                              <a:solidFill>
                                <a:schemeClr val="tx1"/>
                              </a:solidFill>
                            </a:rPr>
                            <a:t>c1</a:t>
                          </a:r>
                          <a:r>
                            <a:rPr lang="fr-FR" b="1" baseline="0" dirty="0">
                              <a:solidFill>
                                <a:schemeClr val="tx1"/>
                              </a:solidFill>
                            </a:rPr>
                            <a:t>(1P)</a:t>
                          </a:r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 err="1"/>
                            <a:t>forbidden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34 %</a:t>
                          </a:r>
                        </a:p>
                      </a:txBody>
                      <a:tcPr>
                        <a:solidFill>
                          <a:srgbClr val="008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0.01 %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0.04 %</a:t>
                          </a:r>
                        </a:p>
                      </a:txBody>
                      <a:tcPr>
                        <a:solidFill>
                          <a:srgbClr val="FF66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/>
                            <a:t>~ 0.01 %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b="1" dirty="0">
                              <a:solidFill>
                                <a:schemeClr val="tx1"/>
                              </a:solidFill>
                            </a:rPr>
                            <a:t>χ</a:t>
                          </a:r>
                          <a:r>
                            <a:rPr lang="fr-FR" b="1" baseline="-25000" dirty="0">
                              <a:solidFill>
                                <a:schemeClr val="tx1"/>
                              </a:solidFill>
                            </a:rPr>
                            <a:t>c2</a:t>
                          </a:r>
                          <a:r>
                            <a:rPr lang="fr-FR" b="1" baseline="0" dirty="0">
                              <a:solidFill>
                                <a:schemeClr val="tx1"/>
                              </a:solidFill>
                            </a:rPr>
                            <a:t>(1P)</a:t>
                          </a:r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 err="1"/>
                            <a:t>forbidden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19 %</a:t>
                          </a:r>
                        </a:p>
                      </a:txBody>
                      <a:tcPr>
                        <a:solidFill>
                          <a:srgbClr val="008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0.1 %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0.01 %</a:t>
                          </a:r>
                        </a:p>
                      </a:txBody>
                      <a:tcPr>
                        <a:solidFill>
                          <a:srgbClr val="FF66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/>
                            <a:t>~ 0.01 %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70840">
                    <a:tc gridSpan="6">
                      <a:txBody>
                        <a:bodyPr/>
                        <a:lstStyle/>
                        <a:p>
                          <a:pPr algn="ctr"/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800" b="1" dirty="0" err="1">
                              <a:solidFill>
                                <a:schemeClr val="tx1"/>
                              </a:solidFill>
                            </a:rPr>
                            <a:t>η</a:t>
                          </a:r>
                          <a:r>
                            <a:rPr lang="fr-FR" sz="1800" b="1" baseline="-25000" dirty="0" err="1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fr-FR" sz="1800" b="1" dirty="0">
                              <a:solidFill>
                                <a:schemeClr val="tx1"/>
                              </a:solidFill>
                            </a:rPr>
                            <a:t>(2S)</a:t>
                          </a:r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 err="1"/>
                            <a:t>forbidden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0.01 %</a:t>
                          </a:r>
                        </a:p>
                      </a:txBody>
                      <a:tcPr>
                        <a:solidFill>
                          <a:srgbClr val="FF66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?</a:t>
                          </a:r>
                        </a:p>
                      </a:txBody>
                      <a:tcPr>
                        <a:solidFill>
                          <a:srgbClr val="FF66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/>
                            <a:t>?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1" dirty="0" err="1">
                              <a:solidFill>
                                <a:schemeClr val="tx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ψ</a:t>
                          </a:r>
                          <a:r>
                            <a:rPr lang="en-US" sz="1800" b="1" dirty="0">
                              <a:solidFill>
                                <a:schemeClr val="tx1"/>
                              </a:solidFill>
                              <a:latin typeface="+mn-lt"/>
                              <a:ea typeface="Palatino Linotype"/>
                              <a:cs typeface="Palatino Linotype"/>
                              <a:sym typeface="Palatino Linotype"/>
                            </a:rPr>
                            <a:t>(2S)</a:t>
                          </a:r>
                          <a:endParaRPr lang="fr-FR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1 %</a:t>
                          </a:r>
                        </a:p>
                      </a:txBody>
                      <a:tcPr>
                        <a:solidFill>
                          <a:srgbClr val="008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~ 0.03 %</a:t>
                          </a:r>
                        </a:p>
                      </a:txBody>
                      <a:tcPr>
                        <a:solidFill>
                          <a:srgbClr val="FF66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forbidden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/>
                            <a:t>~ 0.02 %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67</a:t>
            </a:fld>
            <a:endParaRPr lang="ru-RU"/>
          </a:p>
        </p:txBody>
      </p:sp>
      <p:sp>
        <p:nvSpPr>
          <p:cNvPr id="7" name="ZoneTexte 6"/>
          <p:cNvSpPr txBox="1"/>
          <p:nvPr/>
        </p:nvSpPr>
        <p:spPr>
          <a:xfrm>
            <a:off x="381000" y="4953000"/>
            <a:ext cx="4113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008000"/>
                </a:solidFill>
              </a:rPr>
              <a:t>seen</a:t>
            </a:r>
            <a:r>
              <a:rPr lang="fr-FR" b="1" dirty="0">
                <a:solidFill>
                  <a:srgbClr val="008000"/>
                </a:solidFill>
              </a:rPr>
              <a:t> in prompt production</a:t>
            </a:r>
          </a:p>
          <a:p>
            <a:r>
              <a:rPr lang="fr-FR" b="1" dirty="0" err="1">
                <a:solidFill>
                  <a:srgbClr val="FF6600"/>
                </a:solidFill>
              </a:rPr>
              <a:t>seen</a:t>
            </a:r>
            <a:r>
              <a:rPr lang="fr-FR" b="1" dirty="0">
                <a:solidFill>
                  <a:srgbClr val="FF6600"/>
                </a:solidFill>
              </a:rPr>
              <a:t> in b-</a:t>
            </a:r>
            <a:r>
              <a:rPr lang="fr-FR" b="1" dirty="0" err="1">
                <a:solidFill>
                  <a:srgbClr val="FF6600"/>
                </a:solidFill>
              </a:rPr>
              <a:t>decays</a:t>
            </a:r>
            <a:r>
              <a:rPr lang="fr-FR" b="1" dirty="0">
                <a:solidFill>
                  <a:srgbClr val="FF6600"/>
                </a:solidFill>
              </a:rPr>
              <a:t>, </a:t>
            </a:r>
            <a:r>
              <a:rPr lang="fr-FR" b="1" dirty="0" err="1">
                <a:solidFill>
                  <a:srgbClr val="FF6600"/>
                </a:solidFill>
              </a:rPr>
              <a:t>promising</a:t>
            </a:r>
            <a:r>
              <a:rPr lang="fr-FR" b="1" dirty="0">
                <a:solidFill>
                  <a:srgbClr val="FF6600"/>
                </a:solidFill>
              </a:rPr>
              <a:t> </a:t>
            </a:r>
            <a:r>
              <a:rPr lang="fr-FR" b="1" dirty="0" err="1">
                <a:solidFill>
                  <a:srgbClr val="FF6600"/>
                </a:solidFill>
              </a:rPr>
              <a:t>channels</a:t>
            </a:r>
            <a:endParaRPr lang="fr-FR" b="1" dirty="0">
              <a:solidFill>
                <a:srgbClr val="FF66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14596" y="5715000"/>
            <a:ext cx="8956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000" dirty="0" err="1"/>
              <a:t>Decays</a:t>
            </a:r>
            <a:r>
              <a:rPr lang="fr-FR" sz="2000" dirty="0"/>
              <a:t> to hadrons (</a:t>
            </a:r>
            <a:r>
              <a:rPr lang="fr-FR" sz="2000" dirty="0" err="1"/>
              <a:t>can</a:t>
            </a:r>
            <a:r>
              <a:rPr lang="fr-FR" sz="2000" dirty="0"/>
              <a:t>) </a:t>
            </a:r>
            <a:r>
              <a:rPr lang="fr-FR" sz="2000" dirty="0" err="1"/>
              <a:t>give</a:t>
            </a:r>
            <a:r>
              <a:rPr lang="fr-FR" sz="2000" dirty="0"/>
              <a:t> </a:t>
            </a:r>
            <a:r>
              <a:rPr lang="fr-FR" sz="2000" dirty="0" err="1"/>
              <a:t>access</a:t>
            </a:r>
            <a:r>
              <a:rPr lang="fr-FR" sz="2000" dirty="0"/>
              <a:t> to </a:t>
            </a:r>
            <a:r>
              <a:rPr lang="fr-FR" sz="2000" b="1" dirty="0" err="1"/>
              <a:t>η</a:t>
            </a:r>
            <a:r>
              <a:rPr lang="fr-FR" sz="2000" b="1" baseline="-25000" dirty="0" err="1"/>
              <a:t>c</a:t>
            </a:r>
            <a:r>
              <a:rPr lang="fr-FR" sz="2000" b="1" dirty="0"/>
              <a:t>(1S), χ</a:t>
            </a:r>
            <a:r>
              <a:rPr lang="fr-FR" sz="2000" b="1" baseline="-25000" dirty="0"/>
              <a:t>c0</a:t>
            </a:r>
            <a:r>
              <a:rPr lang="fr-FR" sz="2000" b="1" dirty="0"/>
              <a:t>(1P), </a:t>
            </a:r>
            <a:r>
              <a:rPr lang="fr-FR" sz="2000" b="1" dirty="0" err="1"/>
              <a:t>η</a:t>
            </a:r>
            <a:r>
              <a:rPr lang="fr-FR" sz="2000" b="1" baseline="-25000" dirty="0" err="1"/>
              <a:t>c</a:t>
            </a:r>
            <a:r>
              <a:rPr lang="fr-FR" sz="2000" b="1" dirty="0"/>
              <a:t>(2S) and </a:t>
            </a:r>
            <a:r>
              <a:rPr lang="fr-FR" sz="2000" b="1" dirty="0" err="1"/>
              <a:t>h</a:t>
            </a:r>
            <a:r>
              <a:rPr lang="fr-FR" sz="2000" b="1" baseline="-25000" dirty="0" err="1"/>
              <a:t>c</a:t>
            </a:r>
            <a:r>
              <a:rPr lang="fr-FR" sz="2000" b="1" dirty="0"/>
              <a:t>(1P) (?), </a:t>
            </a:r>
            <a:br>
              <a:rPr lang="fr-FR" sz="2000" b="1" dirty="0"/>
            </a:br>
            <a:r>
              <a:rPr lang="fr-FR" sz="2000" dirty="0" err="1"/>
              <a:t>whose</a:t>
            </a:r>
            <a:r>
              <a:rPr lang="fr-FR" sz="2000" dirty="0"/>
              <a:t> production </a:t>
            </a:r>
            <a:r>
              <a:rPr lang="fr-FR" sz="2000" dirty="0" err="1"/>
              <a:t>can’t</a:t>
            </a:r>
            <a:r>
              <a:rPr lang="fr-FR" sz="2000" dirty="0"/>
              <a:t>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measured</a:t>
            </a:r>
            <a:r>
              <a:rPr lang="fr-FR" sz="2000" dirty="0"/>
              <a:t> </a:t>
            </a:r>
            <a:r>
              <a:rPr lang="fr-FR" sz="2000" dirty="0" err="1"/>
              <a:t>using</a:t>
            </a:r>
            <a:r>
              <a:rPr lang="fr-FR" sz="2000" dirty="0"/>
              <a:t>  </a:t>
            </a:r>
            <a:r>
              <a:rPr lang="fr-FR" sz="2000" dirty="0" err="1"/>
              <a:t>μμ</a:t>
            </a:r>
            <a:r>
              <a:rPr lang="fr-FR" sz="2000" dirty="0"/>
              <a:t> or </a:t>
            </a:r>
            <a:r>
              <a:rPr lang="en-US" sz="2000" dirty="0">
                <a:ea typeface="Palatino Linotype"/>
                <a:cs typeface="Palatino Linotype"/>
                <a:sym typeface="Palatino Linotype"/>
              </a:rPr>
              <a:t>J/</a:t>
            </a:r>
            <a:r>
              <a:rPr lang="en-US" sz="2000" dirty="0" err="1">
                <a:ea typeface="Palatino Linotype"/>
                <a:cs typeface="Palatino Linotype"/>
                <a:sym typeface="Palatino Linotype"/>
              </a:rPr>
              <a:t>ψγ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5946602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0" y="-1588"/>
            <a:ext cx="9144000" cy="406401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6969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719925" rIns="91430" bIns="719925" anchor="ctr" anchorCtr="1"/>
          <a:lstStyle>
            <a:lvl1pPr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l-GR" sz="1800" b="1" dirty="0">
                <a:latin typeface="Century Gothic" pitchFamily="34" charset="0"/>
              </a:rPr>
              <a:t>η</a:t>
            </a:r>
            <a:r>
              <a:rPr lang="en-US" sz="1800" b="1" baseline="-25000" dirty="0">
                <a:latin typeface="Century Gothic" pitchFamily="34" charset="0"/>
              </a:rPr>
              <a:t>c</a:t>
            </a:r>
            <a:r>
              <a:rPr lang="en-US" sz="1800" b="1" dirty="0">
                <a:latin typeface="Century Gothic" pitchFamily="34" charset="0"/>
              </a:rPr>
              <a:t>(1S)</a:t>
            </a:r>
            <a:r>
              <a:rPr lang="fr-FR" sz="1800" b="1" dirty="0">
                <a:latin typeface="Century Gothic" pitchFamily="34" charset="0"/>
                <a:sym typeface="Symbol" pitchFamily="18" charset="2"/>
              </a:rPr>
              <a:t> branching fractions</a:t>
            </a:r>
          </a:p>
        </p:txBody>
      </p:sp>
      <p:sp>
        <p:nvSpPr>
          <p:cNvPr id="26627" name="Rectangle 26"/>
          <p:cNvSpPr>
            <a:spLocks noChangeArrowheads="1"/>
          </p:cNvSpPr>
          <p:nvPr/>
        </p:nvSpPr>
        <p:spPr bwMode="auto">
          <a:xfrm>
            <a:off x="6184900" y="404813"/>
            <a:ext cx="2959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fr-FR" sz="1400" b="1">
                <a:latin typeface="Century Gothic" pitchFamily="34" charset="0"/>
              </a:rPr>
              <a:t>Eur.Phys.J. C77 (2017) 609</a:t>
            </a:r>
            <a:endParaRPr lang="en-US" sz="1400">
              <a:latin typeface="Century Gothic" pitchFamily="34" charset="0"/>
            </a:endParaRPr>
          </a:p>
        </p:txBody>
      </p:sp>
      <p:sp>
        <p:nvSpPr>
          <p:cNvPr id="42" name="Rectangle 4"/>
          <p:cNvSpPr>
            <a:spLocks noChangeArrowheads="1"/>
          </p:cNvSpPr>
          <p:nvPr/>
        </p:nvSpPr>
        <p:spPr bwMode="auto">
          <a:xfrm>
            <a:off x="73024" y="473075"/>
            <a:ext cx="9035480" cy="100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ts val="400"/>
              </a:spcBef>
              <a:buSzPct val="150000"/>
              <a:buFont typeface="Arial" pitchFamily="34" charset="0"/>
              <a:buChar char="•"/>
              <a:defRPr/>
            </a:pPr>
            <a:r>
              <a:rPr lang="en-US" sz="1600" dirty="0">
                <a:latin typeface="Century Gothic" pitchFamily="34" charset="0"/>
              </a:rPr>
              <a:t>Indirect determination: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SzPct val="150000"/>
              <a:defRPr/>
            </a:pPr>
            <a:r>
              <a:rPr lang="en-US" sz="1600" dirty="0">
                <a:latin typeface="Century Gothic" pitchFamily="34" charset="0"/>
              </a:rPr>
              <a:t>from known B</a:t>
            </a:r>
            <a:r>
              <a:rPr lang="en-US" sz="1600" baseline="30000" dirty="0">
                <a:latin typeface="Century Gothic" pitchFamily="34" charset="0"/>
              </a:rPr>
              <a:t>0</a:t>
            </a:r>
            <a:r>
              <a:rPr lang="en-US" sz="1600" baseline="-25000" dirty="0">
                <a:latin typeface="Century Gothic" pitchFamily="34" charset="0"/>
              </a:rPr>
              <a:t>s</a:t>
            </a:r>
            <a:r>
              <a:rPr lang="en-US" sz="1600" dirty="0">
                <a:latin typeface="Century Gothic" pitchFamily="34" charset="0"/>
              </a:rPr>
              <a:t> and </a:t>
            </a:r>
            <a:r>
              <a:rPr lang="el-GR" sz="1600" dirty="0">
                <a:latin typeface="Century Gothic" pitchFamily="34" charset="0"/>
              </a:rPr>
              <a:t>η</a:t>
            </a:r>
            <a:r>
              <a:rPr lang="en-US" sz="1600" baseline="-25000" dirty="0">
                <a:latin typeface="Century Gothic" pitchFamily="34" charset="0"/>
              </a:rPr>
              <a:t>c</a:t>
            </a:r>
            <a:r>
              <a:rPr lang="en-US" sz="1600" dirty="0">
                <a:latin typeface="Century Gothic" pitchFamily="34" charset="0"/>
              </a:rPr>
              <a:t> yields Λ</a:t>
            </a:r>
            <a:r>
              <a:rPr lang="en-US" sz="1600" baseline="30000" dirty="0">
                <a:latin typeface="Century Gothic" pitchFamily="34" charset="0"/>
              </a:rPr>
              <a:t>0</a:t>
            </a:r>
            <a:r>
              <a:rPr lang="en-US" sz="1600" baseline="-25000" dirty="0">
                <a:latin typeface="Century Gothic" pitchFamily="34" charset="0"/>
              </a:rPr>
              <a:t>b</a:t>
            </a:r>
            <a:r>
              <a:rPr lang="en-US" sz="1600" dirty="0">
                <a:latin typeface="Century Gothic" pitchFamily="34" charset="0"/>
              </a:rPr>
              <a:t> fragmentation fraction f</a:t>
            </a:r>
            <a:r>
              <a:rPr lang="en-US" sz="1600" baseline="-25000" dirty="0">
                <a:latin typeface="Century Gothic" pitchFamily="34" charset="0"/>
              </a:rPr>
              <a:t>Λ</a:t>
            </a:r>
            <a:r>
              <a:rPr lang="en-US" sz="1000" baseline="-5000" dirty="0">
                <a:latin typeface="Century Gothic" pitchFamily="34" charset="0"/>
              </a:rPr>
              <a:t>0</a:t>
            </a:r>
            <a:r>
              <a:rPr lang="en-US" sz="1000" baseline="-40000" dirty="0">
                <a:latin typeface="Century Gothic" pitchFamily="34" charset="0"/>
              </a:rPr>
              <a:t>b</a:t>
            </a:r>
            <a:r>
              <a:rPr lang="en-US" sz="1600" dirty="0">
                <a:latin typeface="Century Gothic" pitchFamily="34" charset="0"/>
              </a:rPr>
              <a:t> momentum dependence and</a:t>
            </a:r>
            <a:endParaRPr lang="ru-RU" sz="1600" dirty="0">
              <a:latin typeface="Century Gothic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400"/>
              </a:spcBef>
              <a:buSzPct val="150000"/>
              <a:defRPr/>
            </a:pPr>
            <a:r>
              <a:rPr lang="en-US" sz="1600" dirty="0">
                <a:latin typeface="Century Gothic" pitchFamily="34" charset="0"/>
              </a:rPr>
              <a:t> </a:t>
            </a:r>
          </a:p>
        </p:txBody>
      </p:sp>
      <p:pic>
        <p:nvPicPr>
          <p:cNvPr id="26629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140968"/>
            <a:ext cx="7627937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s://lh4.googleusercontent.com/1FbEP__4x7VwnwsxIB-GXGrD5gCUmFr6gClDvgpJ9ngqobnx_Aunjj8dBMXsSDr6cllMaKv3RwMb0sP1k9OrCfQJDCkEfhj0pxie9H56VIwrfej4sX1aaKdesG6z-9HDwv7zt_YM_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509120"/>
            <a:ext cx="4176711" cy="75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3023" y="4024113"/>
            <a:ext cx="6443191" cy="34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400"/>
              </a:spcBef>
              <a:defRPr/>
            </a:pPr>
            <a:r>
              <a:rPr lang="en-US" sz="1600" dirty="0">
                <a:latin typeface="Century Gothic" pitchFamily="34" charset="0"/>
              </a:rPr>
              <a:t>     significantly larger than the value determined from PDG: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7"/>
          <a:stretch/>
        </p:blipFill>
        <p:spPr bwMode="auto">
          <a:xfrm>
            <a:off x="672682" y="1204919"/>
            <a:ext cx="6540500" cy="32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2"/>
          <a:stretch/>
        </p:blipFill>
        <p:spPr bwMode="auto">
          <a:xfrm>
            <a:off x="683568" y="1523179"/>
            <a:ext cx="3168352" cy="2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/>
          <a:stretch/>
        </p:blipFill>
        <p:spPr bwMode="auto">
          <a:xfrm>
            <a:off x="638962" y="1828099"/>
            <a:ext cx="4077302" cy="362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9" b="10764"/>
          <a:stretch/>
        </p:blipFill>
        <p:spPr bwMode="auto">
          <a:xfrm>
            <a:off x="654257" y="2212039"/>
            <a:ext cx="3851178" cy="2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83551"/>
            <a:ext cx="2199357" cy="29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5496" y="2852936"/>
            <a:ext cx="6443191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400"/>
              </a:spcBef>
              <a:defRPr/>
            </a:pPr>
            <a:r>
              <a:rPr lang="en-US" sz="1600" dirty="0">
                <a:latin typeface="Century Gothic" pitchFamily="34" charset="0"/>
              </a:rPr>
              <a:t>      estimated branching fractions ratio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730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9" y="2671074"/>
            <a:ext cx="2347579" cy="136068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69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704" y="434876"/>
                <a:ext cx="9121296" cy="2292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  <a:defRPr/>
                </a:pPr>
                <a:r>
                  <a:rPr lang="en-US" sz="1600" dirty="0"/>
                  <a:t>Only few decay modes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sz="1600" i="1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sz="1600" i="1">
                        <a:latin typeface="Cambria Math" charset="0"/>
                      </a:rPr>
                      <m:t>(2</m:t>
                    </m:r>
                    <m:r>
                      <a:rPr lang="en-US" sz="1600" i="1">
                        <a:latin typeface="Cambria Math" charset="0"/>
                      </a:rPr>
                      <m:t>𝑆</m:t>
                    </m:r>
                    <m:r>
                      <a:rPr lang="en-US" sz="1600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600" dirty="0"/>
                  <a:t> were observed</a:t>
                </a:r>
              </a:p>
              <a:p>
                <a:pPr marL="285750" indent="-285750">
                  <a:buFont typeface="Arial" charset="0"/>
                  <a:buChar char="•"/>
                  <a:defRPr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charset="0"/>
                      </a:rPr>
                      <m:t>𝐵𝑅</m:t>
                    </m:r>
                    <m:r>
                      <a:rPr lang="en-US" sz="1600" b="0" i="0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sz="1600" i="1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sz="1600" i="1">
                        <a:latin typeface="Cambria Math" charset="0"/>
                      </a:rPr>
                      <m:t>(2</m:t>
                    </m:r>
                    <m:r>
                      <a:rPr lang="en-US" sz="1600" i="1">
                        <a:latin typeface="Cambria Math" charset="0"/>
                      </a:rPr>
                      <m:t>𝑆</m:t>
                    </m:r>
                    <m:r>
                      <a:rPr lang="en-US" sz="1600" i="1">
                        <a:latin typeface="Cambria Math" charset="0"/>
                      </a:rPr>
                      <m:t>)→</m:t>
                    </m:r>
                    <m:r>
                      <a:rPr lang="en-US" sz="1600" i="1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</m:acc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sz="1600" dirty="0"/>
                  <a:t> – important knowledge for </a:t>
                </a:r>
                <a:r>
                  <a:rPr lang="en-US" sz="1600" b="1" dirty="0"/>
                  <a:t>further prompt production</a:t>
                </a:r>
                <a:r>
                  <a:rPr lang="en-US" sz="1600" dirty="0"/>
                  <a:t> studies</a:t>
                </a:r>
                <a:br>
                  <a:rPr lang="en-US" sz="1600" dirty="0"/>
                </a:br>
                <a:r>
                  <a:rPr lang="en-US" sz="1600" dirty="0"/>
                  <a:t>			 		</a:t>
                </a:r>
                <a:r>
                  <a:rPr lang="en-US" sz="1200" b="1" dirty="0">
                    <a:solidFill>
                      <a:srgbClr val="0000FF"/>
                    </a:solidFill>
                  </a:rPr>
                  <a:t>J.-P. </a:t>
                </a:r>
                <a:r>
                  <a:rPr lang="en-US" sz="1200" b="1" dirty="0" err="1">
                    <a:solidFill>
                      <a:srgbClr val="0000FF"/>
                    </a:solidFill>
                  </a:rPr>
                  <a:t>Lansberg</a:t>
                </a:r>
                <a:r>
                  <a:rPr lang="en-US" sz="1200" b="1" dirty="0">
                    <a:solidFill>
                      <a:srgbClr val="0000FF"/>
                    </a:solidFill>
                  </a:rPr>
                  <a:t>, H.-S. Shao, H.-F. Zhang  </a:t>
                </a:r>
                <a:r>
                  <a:rPr lang="is-IS" sz="1200" b="1" u="sng" dirty="0">
                    <a:solidFill>
                      <a:srgbClr val="7030A0"/>
                    </a:solidFill>
                  </a:rPr>
                  <a:t>arXiv:1711.00265</a:t>
                </a:r>
                <a:br>
                  <a:rPr lang="en-US" sz="1600" dirty="0"/>
                </a:br>
                <a:r>
                  <a:rPr lang="en-US" sz="1600" dirty="0"/>
                  <a:t> </a:t>
                </a:r>
                <a:r>
                  <a:rPr lang="en-US" sz="1500" dirty="0"/>
                  <a:t>➞ only upper limit on </a:t>
                </a:r>
                <a14:m>
                  <m:oMath xmlns:m="http://schemas.openxmlformats.org/officeDocument/2006/math">
                    <m:r>
                      <a:rPr lang="en-US" sz="1500" b="1" i="1">
                        <a:latin typeface="Cambria Math" charset="0"/>
                      </a:rPr>
                      <m:t>𝑩𝑹</m:t>
                    </m:r>
                    <m:d>
                      <m:dPr>
                        <m:ctrlPr>
                          <a:rPr lang="is-IS" sz="15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s-IS" sz="15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𝝍</m:t>
                        </m:r>
                        <m:r>
                          <a:rPr lang="en-US" sz="15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sz="15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  <m:r>
                          <a:rPr lang="en-US" sz="15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𝑺</m:t>
                        </m:r>
                        <m:r>
                          <a:rPr lang="en-US" sz="15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)→</m:t>
                        </m:r>
                        <m:sSub>
                          <m:sSubPr>
                            <m:ctrlPr>
                              <a:rPr lang="en-US" sz="15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𝜼</m:t>
                            </m:r>
                          </m:e>
                          <m:sub>
                            <m:r>
                              <a:rPr lang="en-US" sz="1500" b="1" i="1">
                                <a:latin typeface="Cambria Math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sz="1500" b="1" i="1">
                            <a:latin typeface="Cambria Math" charset="0"/>
                          </a:rPr>
                          <m:t>(</m:t>
                        </m:r>
                        <m:r>
                          <a:rPr lang="en-US" sz="1500" b="1" i="1">
                            <a:latin typeface="Cambria Math" charset="0"/>
                          </a:rPr>
                          <m:t>𝟐</m:t>
                        </m:r>
                        <m:r>
                          <a:rPr lang="en-US" sz="1500" b="1" i="1">
                            <a:latin typeface="Cambria Math" charset="0"/>
                          </a:rPr>
                          <m:t>𝑺</m:t>
                        </m:r>
                        <m:r>
                          <a:rPr lang="en-US" sz="1500" b="1" i="1">
                            <a:latin typeface="Cambria Math" charset="0"/>
                          </a:rPr>
                          <m:t>)</m:t>
                        </m:r>
                        <m:r>
                          <a:rPr lang="en-US" sz="15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𝜸</m:t>
                        </m:r>
                      </m:e>
                    </m:d>
                    <m:r>
                      <a:rPr lang="is-IS" sz="15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a:rPr lang="en-US" sz="1500" b="1" i="1">
                        <a:latin typeface="Cambria Math" charset="0"/>
                      </a:rPr>
                      <m:t>𝑩𝑹</m:t>
                    </m:r>
                    <m:d>
                      <m:dPr>
                        <m:ctrlPr>
                          <a:rPr lang="is-IS" sz="15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5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𝜼</m:t>
                            </m:r>
                          </m:e>
                          <m:sub>
                            <m:r>
                              <a:rPr lang="en-US" sz="1500" b="1" i="1">
                                <a:latin typeface="Cambria Math" charset="0"/>
                              </a:rPr>
                              <m:t>𝒄</m:t>
                            </m:r>
                          </m:sub>
                        </m:sSub>
                        <m:r>
                          <a:rPr lang="en-US" sz="1500" b="1" i="1">
                            <a:latin typeface="Cambria Math" charset="0"/>
                          </a:rPr>
                          <m:t>(</m:t>
                        </m:r>
                        <m:r>
                          <a:rPr lang="en-US" sz="1500" b="1" i="1">
                            <a:latin typeface="Cambria Math" charset="0"/>
                          </a:rPr>
                          <m:t>𝟐</m:t>
                        </m:r>
                        <m:r>
                          <a:rPr lang="en-US" sz="1500" b="1" i="1">
                            <a:latin typeface="Cambria Math" charset="0"/>
                          </a:rPr>
                          <m:t>𝑺</m:t>
                        </m:r>
                        <m:r>
                          <a:rPr lang="en-US" sz="1500" b="1" i="1">
                            <a:latin typeface="Cambria Math" charset="0"/>
                          </a:rPr>
                          <m:t>)→</m:t>
                        </m:r>
                        <m:r>
                          <a:rPr lang="en-US" sz="15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𝒑</m:t>
                        </m:r>
                        <m:acc>
                          <m:accPr>
                            <m:chr m:val="̅"/>
                            <m:ctrlPr>
                              <a:rPr lang="en-US" sz="1500" b="1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15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𝒑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1500" b="1" i="1" dirty="0"/>
                  <a:t> </a:t>
                </a:r>
                <a:r>
                  <a:rPr lang="en-US" sz="1500" dirty="0"/>
                  <a:t>by BESIII</a:t>
                </a:r>
              </a:p>
              <a:p>
                <a:pPr marL="285750" indent="-285750">
                  <a:buFont typeface="Arial" charset="0"/>
                  <a:buChar char="•"/>
                  <a:defRPr/>
                </a:pPr>
                <a:r>
                  <a:rPr lang="en-US" sz="1600" dirty="0"/>
                  <a:t>Spectroscopy studies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sz="1600" i="1">
                            <a:latin typeface="Cambria Math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charset="0"/>
                          </a:rPr>
                          <m:t>1</m:t>
                        </m:r>
                        <m:r>
                          <a:rPr lang="en-US" sz="1600" i="1">
                            <a:latin typeface="Cambria Math" charset="0"/>
                          </a:rPr>
                          <m:t>𝑆</m:t>
                        </m:r>
                      </m:e>
                    </m:d>
                  </m:oMath>
                </a14:m>
                <a:br>
                  <a:rPr lang="en-US" sz="1600" dirty="0"/>
                </a:br>
                <a:r>
                  <a:rPr lang="en-US" sz="1600" dirty="0"/>
                  <a:t> </a:t>
                </a:r>
                <a:r>
                  <a:rPr lang="en-US" sz="1500" dirty="0"/>
                  <a:t>➞ tensions in mass and width measurements performed using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sz="1500" i="1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sz="1500" i="1">
                        <a:latin typeface="Cambria Math" charset="0"/>
                      </a:rPr>
                      <m:t>(1</m:t>
                    </m:r>
                    <m:r>
                      <a:rPr lang="en-US" sz="1500" i="1">
                        <a:latin typeface="Cambria Math" charset="0"/>
                      </a:rPr>
                      <m:t>𝑆</m:t>
                    </m:r>
                    <m:r>
                      <a:rPr lang="en-US" sz="1500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500" i="1" dirty="0"/>
                  <a:t> </a:t>
                </a:r>
                <a:r>
                  <a:rPr lang="en-US" sz="1500" dirty="0"/>
                  <a:t>production processes</a:t>
                </a:r>
                <a:br>
                  <a:rPr lang="en-US" sz="1600" dirty="0"/>
                </a:br>
                <a:r>
                  <a:rPr lang="en-US" sz="1500" dirty="0"/>
                  <a:t> ➞</a:t>
                </a:r>
                <a:r>
                  <a:rPr lang="en-US" sz="1500" i="1" dirty="0"/>
                  <a:t> complications in line shape when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sz="1500" b="1" i="1">
                            <a:latin typeface="Cambria Math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sz="15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500" b="1" i="1">
                            <a:latin typeface="Cambria Math" charset="0"/>
                          </a:rPr>
                          <m:t>𝟏</m:t>
                        </m:r>
                        <m:r>
                          <a:rPr lang="en-US" sz="1500" b="1" i="1">
                            <a:latin typeface="Cambria Math" charset="0"/>
                          </a:rPr>
                          <m:t>𝑺</m:t>
                        </m:r>
                      </m:e>
                    </m:d>
                    <m:r>
                      <a:rPr lang="en-US" sz="15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𝜸</m:t>
                    </m:r>
                  </m:oMath>
                </a14:m>
                <a:r>
                  <a:rPr lang="en-US" sz="1500" i="1" dirty="0"/>
                  <a:t> radiative decays </a:t>
                </a:r>
              </a:p>
              <a:p>
                <a:pPr marL="285750" indent="-285750">
                  <a:buFont typeface="Arial" charset="0"/>
                  <a:buChar char="•"/>
                  <a:defRPr/>
                </a:pPr>
                <a:r>
                  <a:rPr lang="en-US" sz="1600" dirty="0"/>
                  <a:t>Spectroscopy studies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sz="1600" i="1">
                            <a:latin typeface="Cambria Math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charset="0"/>
                          </a:rPr>
                          <m:t>2</m:t>
                        </m:r>
                        <m:r>
                          <a:rPr lang="en-US" sz="1600" i="1">
                            <a:latin typeface="Cambria Math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sz="1600" i="1" dirty="0"/>
                  <a:t> </a:t>
                </a:r>
                <a:r>
                  <a:rPr lang="en-US" sz="1600" dirty="0"/>
                  <a:t>: lack of measurements</a:t>
                </a:r>
              </a:p>
              <a:p>
                <a:pPr marL="285750" indent="-285750">
                  <a:buFont typeface="Arial" charset="0"/>
                  <a:buChar char="•"/>
                  <a:defRPr/>
                </a:pPr>
                <a:r>
                  <a:rPr lang="en-US" sz="1600" dirty="0"/>
                  <a:t>Search for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charset="0"/>
                      </a:rPr>
                      <m:t>𝑋</m:t>
                    </m:r>
                    <m:r>
                      <a:rPr lang="en-US" sz="1600" i="1">
                        <a:latin typeface="Cambria Math" charset="0"/>
                      </a:rPr>
                      <m:t>(3872)→</m:t>
                    </m:r>
                    <m:r>
                      <a:rPr lang="en-US" sz="1600" i="1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1600" i="1" dirty="0"/>
                  <a:t> </a:t>
                </a:r>
                <a:r>
                  <a:rPr lang="en-US" sz="1600" dirty="0"/>
                  <a:t>and </a:t>
                </a:r>
                <a14:m>
                  <m:oMath xmlns:m="http://schemas.openxmlformats.org/officeDocument/2006/math">
                    <m:r>
                      <a:rPr lang="is-IS" sz="1600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𝜓</m:t>
                    </m:r>
                    <m:r>
                      <a:rPr lang="en-US" sz="1600" i="1">
                        <a:latin typeface="Cambria Math" charset="0"/>
                      </a:rPr>
                      <m:t>(3</m:t>
                    </m:r>
                    <m:r>
                      <a:rPr lang="en-US" sz="1600" b="0" i="1" smtClean="0">
                        <a:latin typeface="Cambria Math" charset="0"/>
                      </a:rPr>
                      <m:t>770</m:t>
                    </m:r>
                    <m:r>
                      <a:rPr lang="en-US" sz="1600" i="1">
                        <a:latin typeface="Cambria Math" charset="0"/>
                      </a:rPr>
                      <m:t>)→</m:t>
                    </m:r>
                    <m:r>
                      <a:rPr lang="en-US" sz="1600" i="1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</m:acc>
                  </m:oMath>
                </a14:m>
                <a:endParaRPr lang="en-US" sz="1600" b="1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04" y="434876"/>
                <a:ext cx="9121296" cy="2292935"/>
              </a:xfrm>
              <a:prstGeom prst="rect">
                <a:avLst/>
              </a:prstGeom>
              <a:blipFill rotWithShape="0">
                <a:blip r:embed="rId3"/>
                <a:stretch>
                  <a:fillRect l="-267" t="-798" b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7359466" y="323791"/>
            <a:ext cx="1853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b="1" dirty="0">
                <a:solidFill>
                  <a:srgbClr val="0000FF"/>
                </a:solidFill>
              </a:rPr>
              <a:t>PLB 769, 305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Заголовок 1"/>
              <p:cNvSpPr txBox="1">
                <a:spLocks/>
              </p:cNvSpPr>
              <p:nvPr/>
            </p:nvSpPr>
            <p:spPr>
              <a:xfrm>
                <a:off x="0" y="-145475"/>
                <a:ext cx="9144000" cy="548456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ts val="58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2"/>
                    </a:solidFill>
                    <a:effectLst>
                      <a:outerShdw blurRad="63500" dist="38100" dir="5400000" algn="t" rotWithShape="0">
                        <a:prstClr val="black">
                          <a:alpha val="25000"/>
                        </a:prstClr>
                      </a:outerShdw>
                    </a:effectLst>
                    <a:latin typeface="+mn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000" dirty="0">
                    <a:effectLst/>
                  </a:rPr>
                  <a:t>Observation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sz="2000" i="1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sz="2000" i="1">
                        <a:latin typeface="Cambria Math" charset="0"/>
                      </a:rPr>
                      <m:t>(2</m:t>
                    </m:r>
                    <m:r>
                      <a:rPr lang="en-US" sz="2000" i="1">
                        <a:latin typeface="Cambria Math" charset="0"/>
                      </a:rPr>
                      <m:t>𝑆</m:t>
                    </m:r>
                    <m:r>
                      <a:rPr lang="en-US" sz="2000" i="1">
                        <a:latin typeface="Cambria Math" charset="0"/>
                      </a:rPr>
                      <m:t>)→</m:t>
                    </m:r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2000" dirty="0">
                    <a:effectLst/>
                  </a:rPr>
                  <a:t> and search for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</a:rPr>
                      <m:t>𝑋</m:t>
                    </m:r>
                    <m:r>
                      <a:rPr lang="en-US" sz="2000" i="1">
                        <a:latin typeface="Cambria Math" charset="0"/>
                      </a:rPr>
                      <m:t>(3872)→</m:t>
                    </m:r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</m:acc>
                  </m:oMath>
                </a14:m>
                <a:endParaRPr lang="ru-RU" sz="2000" i="1" dirty="0"/>
              </a:p>
            </p:txBody>
          </p:sp>
        </mc:Choice>
        <mc:Fallback xmlns="">
          <p:sp>
            <p:nvSpPr>
              <p:cNvPr id="8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45475"/>
                <a:ext cx="9144000" cy="548456"/>
              </a:xfrm>
              <a:prstGeom prst="rect">
                <a:avLst/>
              </a:prstGeom>
              <a:blipFill rotWithShape="0">
                <a:blip r:embed="rId4"/>
                <a:stretch>
                  <a:fillRect b="-2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46252"/>
            <a:ext cx="5202823" cy="26648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45712" y="3014571"/>
                <a:ext cx="44041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712" y="3014571"/>
                <a:ext cx="440416" cy="215444"/>
              </a:xfrm>
              <a:prstGeom prst="rect">
                <a:avLst/>
              </a:prstGeom>
              <a:blipFill rotWithShape="0">
                <a:blip r:embed="rId10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876800"/>
            <a:ext cx="2347579" cy="18291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04800" y="2631375"/>
                <a:ext cx="6102081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b="1" i="1">
                            <a:latin typeface="Cambria Math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sz="1600" b="1" i="1">
                            <a:latin typeface="Cambria Math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is-IS" sz="16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sz="16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sz="1600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6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𝒑</m:t>
                        </m:r>
                      </m:e>
                    </m:acc>
                    <m:sSup>
                      <m:sSupPr>
                        <m:ctrlPr>
                          <a:rPr lang="en-US" sz="1600" b="1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𝑲</m:t>
                        </m:r>
                      </m:e>
                      <m:sup>
                        <m:r>
                          <a:rPr lang="en-US" sz="1600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>
                    <a:cs typeface="Arial" panose="020B0604020202020204" pitchFamily="34" charset="0"/>
                  </a:rPr>
                  <a:t> : clean environment to study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e>
                    </m:acc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  <m:r>
                      <a:rPr lang="en-US" sz="1600" i="1">
                        <a:latin typeface="Cambria Math" charset="0"/>
                      </a:rPr>
                      <m:t>→</m:t>
                    </m:r>
                    <m:r>
                      <a:rPr lang="en-US" sz="1600" i="1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</m:acc>
                  </m:oMath>
                </a14:m>
                <a:endParaRPr lang="en-US" sz="1600" b="1" dirty="0">
                  <a:cs typeface="Arial" panose="020B0604020202020204" pitchFamily="34" charset="0"/>
                </a:endParaRPr>
              </a:p>
              <a:p>
                <a:pPr marL="285750" indent="-285750">
                  <a:buFont typeface="Arial" charset="0"/>
                  <a:buChar char="•"/>
                  <a:defRPr/>
                </a:pPr>
                <a:endParaRPr lang="en-US" sz="1600" b="1" dirty="0">
                  <a:cs typeface="Arial" panose="020B0604020202020204" pitchFamily="34" charset="0"/>
                </a:endParaRPr>
              </a:p>
              <a:p>
                <a:pPr marL="285750" indent="-285750">
                  <a:buFont typeface="Arial" charset="0"/>
                  <a:buChar char="•"/>
                  <a:defRPr/>
                </a:pPr>
                <a:endParaRPr lang="en-US" sz="1600" b="1" dirty="0">
                  <a:cs typeface="Arial" panose="020B0604020202020204" pitchFamily="34" charset="0"/>
                </a:endParaRPr>
              </a:p>
              <a:p>
                <a:pPr>
                  <a:defRPr/>
                </a:pPr>
                <a:br>
                  <a:rPr lang="en-US" sz="1600" b="1" dirty="0">
                    <a:cs typeface="Arial" panose="020B0604020202020204" pitchFamily="34" charset="0"/>
                  </a:rPr>
                </a:br>
                <a:endParaRPr lang="en-US" sz="1600" b="1" dirty="0">
                  <a:cs typeface="Arial" panose="020B0604020202020204" pitchFamily="34" charset="0"/>
                </a:endParaRPr>
              </a:p>
              <a:p>
                <a:pPr marL="285750" indent="-285750">
                  <a:buFont typeface="Arial" charset="0"/>
                  <a:buChar char="•"/>
                  <a:defRPr/>
                </a:pPr>
                <a:r>
                  <a:rPr lang="en-US" sz="1600" b="1" dirty="0">
                    <a:cs typeface="Arial" panose="020B0604020202020204" pitchFamily="34" charset="0"/>
                  </a:rPr>
                  <a:t>Background subtracted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charset="0"/>
                        <a:cs typeface="Arial" panose="020B0604020202020204" pitchFamily="34" charset="0"/>
                      </a:rPr>
                      <m:t>𝑴</m:t>
                    </m:r>
                    <m:r>
                      <a:rPr lang="en-US" sz="1600" b="1" i="1" smtClean="0">
                        <a:latin typeface="Cambria Math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16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sz="1600" b="1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16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𝒑</m:t>
                        </m:r>
                      </m:e>
                    </m:acc>
                    <m:r>
                      <a:rPr lang="en-US" sz="1600" b="1" i="1" smtClean="0">
                        <a:latin typeface="Cambria Math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1600" b="1" dirty="0">
                    <a:cs typeface="Arial" panose="020B0604020202020204" pitchFamily="34" charset="0"/>
                  </a:rPr>
                  <a:t> distribution:</a:t>
                </a:r>
              </a:p>
              <a:p>
                <a:pPr marL="285750" indent="-285750">
                  <a:buFont typeface="Arial" charset="0"/>
                  <a:buChar char="•"/>
                  <a:defRPr/>
                </a:pPr>
                <a:endParaRPr lang="en-US" sz="1600" b="1" dirty="0">
                  <a:cs typeface="Arial" panose="020B0604020202020204" pitchFamily="34" charset="0"/>
                </a:endParaRPr>
              </a:p>
              <a:p>
                <a:pPr>
                  <a:defRPr/>
                </a:pPr>
                <a:endParaRPr lang="en-US" sz="1600" b="1" dirty="0">
                  <a:cs typeface="Arial" panose="020B0604020202020204" pitchFamily="34" charset="0"/>
                </a:endParaRPr>
              </a:p>
              <a:p>
                <a:pPr>
                  <a:defRPr/>
                </a:pPr>
                <a:endParaRPr lang="en-US" sz="1600" b="1" dirty="0">
                  <a:cs typeface="Arial" panose="020B0604020202020204" pitchFamily="34" charset="0"/>
                </a:endParaRPr>
              </a:p>
              <a:p>
                <a:pPr>
                  <a:defRPr/>
                </a:pPr>
                <a:endParaRPr lang="en-US" sz="1600" b="1" dirty="0">
                  <a:cs typeface="Arial" panose="020B0604020202020204" pitchFamily="34" charset="0"/>
                </a:endParaRPr>
              </a:p>
              <a:p>
                <a:pPr>
                  <a:defRPr/>
                </a:pPr>
                <a:endParaRPr lang="en-US" sz="1600" b="1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631375"/>
                <a:ext cx="6102081" cy="2800767"/>
              </a:xfrm>
              <a:prstGeom prst="rect">
                <a:avLst/>
              </a:prstGeom>
              <a:blipFill rotWithShape="0">
                <a:blip r:embed="rId12"/>
                <a:stretch>
                  <a:fillRect l="-400" t="-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697826" y="4264415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← normalization</a:t>
            </a:r>
          </a:p>
        </p:txBody>
      </p:sp>
    </p:spTree>
    <p:extLst>
      <p:ext uri="{BB962C8B-B14F-4D97-AF65-F5344CB8AC3E}">
        <p14:creationId xmlns:p14="http://schemas.microsoft.com/office/powerpoint/2010/main" val="166995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F3C7DD-35D8-9441-8A07-E2169ABCAA0F}"/>
              </a:ext>
            </a:extLst>
          </p:cNvPr>
          <p:cNvSpPr/>
          <p:nvPr/>
        </p:nvSpPr>
        <p:spPr>
          <a:xfrm>
            <a:off x="0" y="438090"/>
            <a:ext cx="9144000" cy="634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9822"/>
            <a:ext cx="8229600" cy="747014"/>
          </a:xfrm>
        </p:spPr>
        <p:txBody>
          <a:bodyPr/>
          <a:lstStyle/>
          <a:p>
            <a:r>
              <a:rPr lang="en-US" sz="2800" dirty="0" err="1"/>
              <a:t>Charmonium</a:t>
            </a:r>
            <a:r>
              <a:rPr lang="en-US" sz="2800" dirty="0"/>
              <a:t> family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BB74E98-967A-9043-883C-40F3EE5C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7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6096000" y="2160229"/>
            <a:ext cx="1626835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79" y="533400"/>
            <a:ext cx="7049871" cy="595120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249965" y="617203"/>
            <a:ext cx="1626835" cy="609600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267633" y="2134630"/>
            <a:ext cx="1539077" cy="609600"/>
          </a:xfrm>
          <a:prstGeom prst="rect">
            <a:avLst/>
          </a:prstGeom>
          <a:noFill/>
          <a:ln w="444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872350" y="1239568"/>
            <a:ext cx="1626835" cy="609600"/>
          </a:xfrm>
          <a:prstGeom prst="rect">
            <a:avLst/>
          </a:prstGeom>
          <a:noFill/>
          <a:ln w="444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319344" y="1611055"/>
            <a:ext cx="1626835" cy="609600"/>
          </a:xfrm>
          <a:prstGeom prst="rect">
            <a:avLst/>
          </a:prstGeom>
          <a:noFill/>
          <a:ln w="444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43088" y="830082"/>
            <a:ext cx="1626835" cy="609600"/>
          </a:xfrm>
          <a:prstGeom prst="rect">
            <a:avLst/>
          </a:prstGeom>
          <a:noFill/>
          <a:ln w="444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876800" y="3633774"/>
                <a:ext cx="4228453" cy="1098230"/>
              </a:xfrm>
              <a:prstGeom prst="rect">
                <a:avLst/>
              </a:prstGeom>
              <a:noFill/>
              <a:ln w="444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𝝌</m:t>
                        </m:r>
                      </m:e>
                      <m:sub>
                        <m:r>
                          <a:rPr lang="en-US" sz="1600" b="1" i="1">
                            <a:latin typeface="Cambria Math" charset="0"/>
                          </a:rPr>
                          <m:t>𝒄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1600" dirty="0"/>
                  <a:t>  production using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charset="0"/>
                      </a:rPr>
                      <m:t>𝐉</m:t>
                    </m:r>
                    <m:r>
                      <a:rPr lang="en-US" sz="1600" b="1">
                        <a:latin typeface="Cambria Math" charset="0"/>
                      </a:rPr>
                      <m:t>/</m:t>
                    </m:r>
                    <m:r>
                      <a:rPr lang="el-GR" sz="16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𝝍𝜸</m:t>
                    </m:r>
                  </m:oMath>
                </a14:m>
                <a:endParaRPr lang="en-US" sz="1600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𝝌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𝒄</m:t>
                        </m:r>
                      </m:sub>
                    </m:sSub>
                    <m:r>
                      <a:rPr lang="en-US" sz="16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(</m:t>
                    </m:r>
                    <m:r>
                      <a:rPr lang="en-US" sz="16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𝟐</m:t>
                    </m:r>
                    <m:r>
                      <a:rPr lang="en-US" sz="16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𝑺</m:t>
                    </m:r>
                    <m:r>
                      <a:rPr lang="en-US" sz="1600" b="1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 - b-decays production using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𝝓</m:t>
                    </m:r>
                    <m:r>
                      <a:rPr lang="en-US" sz="1600" b="1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𝝓</m:t>
                    </m:r>
                  </m:oMath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3633774"/>
                <a:ext cx="4228453" cy="10982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44450"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/>
          <p:cNvSpPr/>
          <p:nvPr/>
        </p:nvSpPr>
        <p:spPr>
          <a:xfrm>
            <a:off x="838200" y="4579603"/>
            <a:ext cx="1626835" cy="609600"/>
          </a:xfrm>
          <a:prstGeom prst="rect">
            <a:avLst/>
          </a:prstGeom>
          <a:noFill/>
          <a:ln w="444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3276601" y="4122403"/>
            <a:ext cx="1447800" cy="609600"/>
          </a:xfrm>
          <a:prstGeom prst="rect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038600" y="5113003"/>
                <a:ext cx="4386941" cy="571603"/>
              </a:xfrm>
              <a:prstGeom prst="rect">
                <a:avLst/>
              </a:prstGeom>
              <a:noFill/>
              <a:ln w="44450"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Production and polarization using clean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𝝁</m:t>
                    </m:r>
                    <m:r>
                      <a:rPr lang="en-US" sz="16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𝝁</m:t>
                    </m:r>
                  </m:oMath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5113003"/>
                <a:ext cx="4386941" cy="5716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4445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1493" y="5701742"/>
                <a:ext cx="3435647" cy="387573"/>
              </a:xfrm>
              <a:prstGeom prst="rect">
                <a:avLst/>
              </a:prstGeom>
              <a:solidFill>
                <a:schemeClr val="lt1"/>
              </a:solidFill>
              <a:ln w="444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𝜼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 production using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1600" b="1" i="1" dirty="0">
                    <a:solidFill>
                      <a:srgbClr val="FF0000"/>
                    </a:solidFill>
                  </a:rPr>
                  <a:t> </a:t>
                </a:r>
                <a:r>
                  <a:rPr lang="en-US" sz="1600" dirty="0">
                    <a:solidFill>
                      <a:srgbClr val="FF0000"/>
                    </a:solidFill>
                  </a:rPr>
                  <a:t>and</a:t>
                </a:r>
                <a:r>
                  <a:rPr lang="en-US" sz="1600" b="1" i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1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𝝓𝝓</m:t>
                    </m:r>
                  </m:oMath>
                </a14:m>
                <a:endParaRPr lang="en-US" sz="1600" b="1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93" y="5701742"/>
                <a:ext cx="3435647" cy="387573"/>
              </a:xfrm>
              <a:prstGeom prst="rect">
                <a:avLst/>
              </a:prstGeom>
              <a:blipFill>
                <a:blip r:embed="rId6"/>
                <a:stretch>
                  <a:fillRect b="-5714"/>
                </a:stretch>
              </a:blipFill>
              <a:ln w="44450"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60AB88C8-0BFE-9549-9A4D-90A74EA1F901}"/>
              </a:ext>
            </a:extLst>
          </p:cNvPr>
          <p:cNvSpPr/>
          <p:nvPr/>
        </p:nvSpPr>
        <p:spPr>
          <a:xfrm>
            <a:off x="1981200" y="1607803"/>
            <a:ext cx="1525940" cy="609600"/>
          </a:xfrm>
          <a:prstGeom prst="ellipse">
            <a:avLst/>
          </a:prstGeom>
          <a:noFill/>
          <a:ln w="444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410E16-A32B-CD4C-9EBB-8B73F8C7A5C4}"/>
              </a:ext>
            </a:extLst>
          </p:cNvPr>
          <p:cNvCxnSpPr/>
          <p:nvPr/>
        </p:nvCxnSpPr>
        <p:spPr>
          <a:xfrm>
            <a:off x="1600200" y="1271407"/>
            <a:ext cx="0" cy="114300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FBA05C-531E-5B44-8660-8EB6C26012FA}"/>
                  </a:ext>
                </a:extLst>
              </p:cNvPr>
              <p:cNvSpPr txBox="1"/>
              <p:nvPr/>
            </p:nvSpPr>
            <p:spPr>
              <a:xfrm>
                <a:off x="762000" y="1912603"/>
                <a:ext cx="880369" cy="5422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hadrons:</a:t>
                </a:r>
              </a:p>
              <a:p>
                <a:r>
                  <a:rPr lang="en-US" sz="1400" b="0" dirty="0"/>
                  <a:t>e.g.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𝐾</m:t>
                    </m:r>
                    <m:acc>
                      <m:accPr>
                        <m:chr m:val="̅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7FBA05C-531E-5B44-8660-8EB6C2601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912603"/>
                <a:ext cx="880369" cy="542264"/>
              </a:xfrm>
              <a:prstGeom prst="rect">
                <a:avLst/>
              </a:prstGeom>
              <a:blipFill>
                <a:blip r:embed="rId7"/>
                <a:stretch>
                  <a:fillRect l="-2899" t="-2326" r="-1449" b="-69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08369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63011" y="6538912"/>
            <a:ext cx="561975" cy="365125"/>
          </a:xfrm>
        </p:spPr>
        <p:txBody>
          <a:bodyPr/>
          <a:lstStyle/>
          <a:p>
            <a:fld id="{F83C6ADB-1347-46A4-ADF9-A9D7AF62F105}" type="slidenum">
              <a:rPr lang="ru-RU" smtClean="0"/>
              <a:t>70</a:t>
            </a:fld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342524" y="5562600"/>
            <a:ext cx="3471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Ratio of 13 </a:t>
            </a:r>
            <a:r>
              <a:rPr lang="en-US" sz="1600" b="1" dirty="0" err="1"/>
              <a:t>TeV</a:t>
            </a:r>
            <a:r>
              <a:rPr lang="en-US" sz="1600" b="1" dirty="0"/>
              <a:t>/ 8 </a:t>
            </a:r>
            <a:r>
              <a:rPr lang="en-US" sz="1600" b="1" dirty="0" err="1"/>
              <a:t>TeV</a:t>
            </a:r>
            <a:r>
              <a:rPr lang="en-US" sz="1600" b="1" dirty="0"/>
              <a:t> production:</a:t>
            </a:r>
          </a:p>
          <a:p>
            <a:pPr marL="285750" indent="-285750">
              <a:buFontTx/>
              <a:buChar char="-"/>
            </a:pPr>
            <a:r>
              <a:rPr lang="en-US" sz="1600" b="1" dirty="0"/>
              <a:t>Many systematic uncertainties    cancelled </a:t>
            </a:r>
          </a:p>
          <a:p>
            <a:pPr marL="285750" indent="-285750">
              <a:buFontTx/>
              <a:buChar char="-"/>
            </a:pPr>
            <a:r>
              <a:rPr lang="en-US" sz="1600" b="1" dirty="0" err="1"/>
              <a:t>Ultimane</a:t>
            </a:r>
            <a:r>
              <a:rPr lang="en-US" sz="1600" b="1" dirty="0"/>
              <a:t> theory precision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9C406232-2EE2-994F-A192-64BECBF8021A}"/>
              </a:ext>
            </a:extLst>
          </p:cNvPr>
          <p:cNvSpPr txBox="1">
            <a:spLocks/>
          </p:cNvSpPr>
          <p:nvPr/>
        </p:nvSpPr>
        <p:spPr>
          <a:xfrm>
            <a:off x="127526" y="0"/>
            <a:ext cx="8686800" cy="533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200" dirty="0">
                <a:latin typeface="Palatino Linotype" panose="02040502050505030304" pitchFamily="18" charset="0"/>
              </a:rPr>
              <a:t>J/</a:t>
            </a:r>
            <a:r>
              <a:rPr lang="en-US" sz="2200" dirty="0" err="1">
                <a:latin typeface="Palatino Linotype" panose="02040502050505030304" pitchFamily="18" charset="0"/>
              </a:rPr>
              <a:t>ψ</a:t>
            </a:r>
            <a:r>
              <a:rPr lang="en-US" sz="2200" dirty="0">
                <a:latin typeface="Palatino Linotype" panose="02040502050505030304" pitchFamily="18" charset="0"/>
              </a:rPr>
              <a:t> hadroproduction at </a:t>
            </a:r>
            <a:r>
              <a:rPr lang="en-US" sz="2200" dirty="0" err="1">
                <a:latin typeface="Palatino Linotype" panose="02040502050505030304" pitchFamily="18" charset="0"/>
              </a:rPr>
              <a:t>LHCb</a:t>
            </a:r>
            <a:r>
              <a:rPr lang="en-US" sz="2200" dirty="0">
                <a:latin typeface="Palatino Linotype" panose="02040502050505030304" pitchFamily="18" charset="0"/>
              </a:rPr>
              <a:t> using J/</a:t>
            </a:r>
            <a:r>
              <a:rPr lang="en-US" sz="2200" dirty="0" err="1">
                <a:latin typeface="Palatino Linotype" panose="02040502050505030304" pitchFamily="18" charset="0"/>
              </a:rPr>
              <a:t>ψ</a:t>
            </a:r>
            <a:r>
              <a:rPr lang="en-US" sz="2200" dirty="0">
                <a:latin typeface="Palatino Linotype" panose="02040502050505030304" pitchFamily="18" charset="0"/>
              </a:rPr>
              <a:t> </a:t>
            </a:r>
            <a:r>
              <a:rPr lang="en-US" sz="2200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sz="2200" dirty="0">
                <a:latin typeface="Palatino Linotype" panose="02040502050505030304" pitchFamily="18" charset="0"/>
              </a:rPr>
              <a:t>𝝁𝝁 </a:t>
            </a:r>
            <a:endParaRPr lang="ru-RU" sz="2200" dirty="0">
              <a:latin typeface="Palatino Linotype" panose="0204050205050503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46ED6B-D132-C844-82DD-69ACE056F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895600"/>
            <a:ext cx="3310282" cy="251311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DCEEA69-7DB4-5549-A215-F40BB42A7E36}"/>
              </a:ext>
            </a:extLst>
          </p:cNvPr>
          <p:cNvSpPr/>
          <p:nvPr/>
        </p:nvSpPr>
        <p:spPr>
          <a:xfrm>
            <a:off x="6601482" y="4261328"/>
            <a:ext cx="1688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200" b="1" dirty="0">
                <a:solidFill>
                  <a:srgbClr val="0000FF"/>
                </a:solidFill>
              </a:rPr>
              <a:t>JHEP 1510 (2015) 172</a:t>
            </a:r>
            <a:r>
              <a:rPr lang="is-IS" dirty="0">
                <a:solidFill>
                  <a:srgbClr val="000000"/>
                </a:solidFill>
                <a:latin typeface="arial" charset="0"/>
              </a:rPr>
              <a:t> 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9C71D36-C748-2F47-A6B9-D7D6C9EEB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6150691" cy="20422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F796858-E3D8-9C4F-9264-97A7FE996159}"/>
              </a:ext>
            </a:extLst>
          </p:cNvPr>
          <p:cNvSpPr txBox="1"/>
          <p:nvPr/>
        </p:nvSpPr>
        <p:spPr>
          <a:xfrm>
            <a:off x="6150691" y="505361"/>
            <a:ext cx="29933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clean signal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en-US" sz="1600" b="1" dirty="0">
                <a:latin typeface="Palatino Linotype" panose="02040502050505030304" pitchFamily="18" charset="0"/>
              </a:rPr>
              <a:t>J/</a:t>
            </a:r>
            <a:r>
              <a:rPr lang="en-US" sz="1600" b="1" dirty="0" err="1">
                <a:latin typeface="Palatino Linotype" panose="02040502050505030304" pitchFamily="18" charset="0"/>
              </a:rPr>
              <a:t>ψ</a:t>
            </a:r>
            <a:r>
              <a:rPr lang="en-US" sz="1600" b="1" dirty="0">
                <a:latin typeface="Palatino Linotype" panose="02040502050505030304" pitchFamily="18" charset="0"/>
              </a:rPr>
              <a:t> </a:t>
            </a:r>
            <a:r>
              <a:rPr lang="en-US" sz="1600" b="1" dirty="0"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en-US" sz="1600" b="1" dirty="0">
                <a:latin typeface="Palatino Linotype" panose="02040502050505030304" pitchFamily="18" charset="0"/>
              </a:rPr>
              <a:t>𝝁𝝁</a:t>
            </a:r>
            <a:r>
              <a:rPr lang="fr-FR" sz="1600" b="1" dirty="0"/>
              <a:t> </a:t>
            </a:r>
          </a:p>
          <a:p>
            <a:pPr marL="285750" indent="-285750">
              <a:buFontTx/>
              <a:buChar char="-"/>
            </a:pPr>
            <a:r>
              <a:rPr lang="fr-FR" sz="1600" dirty="0" err="1"/>
              <a:t>separate</a:t>
            </a:r>
            <a:r>
              <a:rPr lang="fr-FR" sz="1600" dirty="0"/>
              <a:t> prompt production and production b-</a:t>
            </a:r>
            <a:r>
              <a:rPr lang="fr-FR" sz="1600" dirty="0" err="1"/>
              <a:t>decays</a:t>
            </a:r>
            <a:r>
              <a:rPr lang="fr-FR" sz="1600" dirty="0"/>
              <a:t> by </a:t>
            </a:r>
            <a:r>
              <a:rPr lang="fr-FR" sz="1600" dirty="0" err="1"/>
              <a:t>fitting</a:t>
            </a:r>
            <a:r>
              <a:rPr lang="fr-FR" sz="1600" dirty="0"/>
              <a:t> pseudo-</a:t>
            </a:r>
            <a:r>
              <a:rPr lang="fr-FR" sz="1600" dirty="0" err="1"/>
              <a:t>proper</a:t>
            </a:r>
            <a:r>
              <a:rPr lang="fr-FR" sz="1600" dirty="0"/>
              <a:t> </a:t>
            </a:r>
            <a:r>
              <a:rPr lang="fr-FR" sz="1600" dirty="0" err="1"/>
              <a:t>lifetime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3422411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1DC746-36B2-D949-863F-09C8149C2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31837"/>
            <a:ext cx="7013941" cy="54403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B79D9-FC8F-8440-8E82-0313B214E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71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CB1C9FF-F661-8F49-BFBD-14F9E7CC574C}"/>
              </a:ext>
            </a:extLst>
          </p:cNvPr>
          <p:cNvSpPr txBox="1">
            <a:spLocks/>
          </p:cNvSpPr>
          <p:nvPr/>
        </p:nvSpPr>
        <p:spPr>
          <a:xfrm>
            <a:off x="127526" y="0"/>
            <a:ext cx="8686800" cy="533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200" dirty="0">
                <a:latin typeface="Palatino Linotype" panose="02040502050505030304" pitchFamily="18" charset="0"/>
              </a:rPr>
              <a:t>J/</a:t>
            </a:r>
            <a:r>
              <a:rPr lang="en-US" sz="2200" dirty="0" err="1">
                <a:latin typeface="Palatino Linotype" panose="02040502050505030304" pitchFamily="18" charset="0"/>
              </a:rPr>
              <a:t>ψ</a:t>
            </a:r>
            <a:r>
              <a:rPr lang="en-US" sz="2200" dirty="0">
                <a:latin typeface="Palatino Linotype" panose="02040502050505030304" pitchFamily="18" charset="0"/>
              </a:rPr>
              <a:t> prompt production compared to theory</a:t>
            </a:r>
            <a:endParaRPr lang="ru-RU" sz="22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668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0"/>
                <a:ext cx="8229600" cy="42625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sz="2200" b="0" i="1" smtClean="0">
                            <a:latin typeface="Cambria Math" charset="0"/>
                          </a:rPr>
                          <m:t>𝑐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sz="2200" dirty="0"/>
                  <a:t> prompt production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sz="2200" i="1">
                            <a:latin typeface="Cambria Math" charset="0"/>
                          </a:rPr>
                          <m:t>𝑐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sz="2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200" b="1" dirty="0">
                    <a:latin typeface="Palatino Linotype" panose="02040502050505030304" pitchFamily="18" charset="0"/>
                  </a:rPr>
                  <a:t>J/</a:t>
                </a:r>
                <a:r>
                  <a:rPr lang="en-US" sz="2200" b="1" dirty="0" err="1">
                    <a:latin typeface="Palatino Linotype" panose="02040502050505030304" pitchFamily="18" charset="0"/>
                  </a:rPr>
                  <a:t>ψ</a:t>
                </a:r>
                <a:r>
                  <a:rPr lang="en-US" sz="2200" b="1" dirty="0">
                    <a:latin typeface="Palatino Linotype" panose="02040502050505030304" pitchFamily="18" charset="0"/>
                  </a:rPr>
                  <a:t> 𝛾</a:t>
                </a:r>
                <a:endParaRPr lang="en-US" sz="2200" b="1" dirty="0"/>
              </a:p>
            </p:txBody>
          </p:sp>
        </mc:Choice>
        <mc:Fallback xmlns="">
          <p:sp>
            <p:nvSpPr>
              <p:cNvPr id="8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0"/>
                <a:ext cx="8229600" cy="426258"/>
              </a:xfrm>
              <a:blipFill>
                <a:blip r:embed="rId5"/>
                <a:stretch>
                  <a:fillRect t="-11765" b="-382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582682"/>
            <a:ext cx="4827065" cy="243711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72</a:t>
            </a:fld>
            <a:endParaRPr lang="ru-R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5257800" cy="2535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6225165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color Octet LDME extracted from fit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small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region has to be explored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2148" y="621268"/>
            <a:ext cx="4055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NRQCD fit for absolute production: </a:t>
            </a:r>
          </a:p>
        </p:txBody>
      </p:sp>
      <p:sp>
        <p:nvSpPr>
          <p:cNvPr id="2" name="Rectangle 1"/>
          <p:cNvSpPr/>
          <p:nvPr/>
        </p:nvSpPr>
        <p:spPr>
          <a:xfrm>
            <a:off x="533399" y="4255897"/>
            <a:ext cx="2438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More precise when looking for ratio: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68499"/>
            <a:ext cx="3177613" cy="25510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29938" y="5944429"/>
            <a:ext cx="2174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>
                <a:solidFill>
                  <a:srgbClr val="0000FF"/>
                </a:solidFill>
              </a:rPr>
              <a:t>Eur. </a:t>
            </a:r>
            <a:r>
              <a:rPr lang="pt-BR" sz="1200" b="1" dirty="0" err="1">
                <a:solidFill>
                  <a:srgbClr val="0000FF"/>
                </a:solidFill>
              </a:rPr>
              <a:t>Phys</a:t>
            </a:r>
            <a:r>
              <a:rPr lang="pt-BR" sz="1200" b="1" dirty="0">
                <a:solidFill>
                  <a:srgbClr val="0000FF"/>
                </a:solidFill>
              </a:rPr>
              <a:t>. J. C 72, 2251 (2012)</a:t>
            </a:r>
            <a:endParaRPr lang="cs-CZ" sz="1200" b="1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97186" y="5944429"/>
            <a:ext cx="16514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b="1" dirty="0">
                <a:solidFill>
                  <a:srgbClr val="0000FF"/>
                </a:solidFill>
              </a:rPr>
              <a:t>JHEP 1310, 115 (2013)</a:t>
            </a:r>
            <a:endParaRPr lang="pt-BR" sz="1200" b="1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81200" y="3200400"/>
            <a:ext cx="16626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b="1" dirty="0">
                <a:solidFill>
                  <a:srgbClr val="0000FF"/>
                </a:solidFill>
              </a:rPr>
              <a:t>JHEP 1407, 154 (2014)</a:t>
            </a:r>
            <a:endParaRPr lang="pt-BR" sz="12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0600" y="2743200"/>
            <a:ext cx="93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54116" y="5181600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6606" y="5193268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LHCb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86789" y="838200"/>
            <a:ext cx="22178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0000FF"/>
                </a:solidFill>
              </a:rPr>
              <a:t>arXiv:1606.08265v2 [hep-ph] </a:t>
            </a:r>
            <a:endParaRPr lang="en-US" sz="1200" b="1" dirty="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44941" y="2899169"/>
            <a:ext cx="16626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b="1" dirty="0">
                <a:solidFill>
                  <a:srgbClr val="0000FF"/>
                </a:solidFill>
              </a:rPr>
              <a:t>JHEP 1407, 154 (2014)</a:t>
            </a:r>
            <a:endParaRPr lang="pt-BR" sz="1200" b="1" dirty="0">
              <a:solidFill>
                <a:srgbClr val="0000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066ECE7-3213-7240-B905-20C41629D126}"/>
              </a:ext>
            </a:extLst>
          </p:cNvPr>
          <p:cNvSpPr/>
          <p:nvPr/>
        </p:nvSpPr>
        <p:spPr>
          <a:xfrm>
            <a:off x="6349586" y="3940778"/>
            <a:ext cx="279814" cy="1012222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3117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40847-D50B-F740-AE19-99395AEA7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r>
              <a:rPr lang="fr-FR" sz="3200" dirty="0" err="1"/>
              <a:t>Efficiency</a:t>
            </a:r>
            <a:r>
              <a:rPr lang="fr-FR" sz="3200" dirty="0"/>
              <a:t> ratio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D33AEB-F74D-AF42-8A0C-EE49A468F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85818"/>
            <a:ext cx="8229600" cy="27547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91DDE-05C6-E641-B76A-ABEA2A769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5559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64A0C-3CFF-9141-95DA-64380A92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r>
              <a:rPr lang="fr-FR" sz="3200" dirty="0"/>
              <a:t>13/8 ratios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29751C-E598-8849-A478-8842B3ADA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281"/>
            <a:ext cx="8229600" cy="2919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CB867-32F5-7C45-B0F8-7F0BB030B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6987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48C489E4-310D-1F41-A268-7F26B9A2A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8" y="544150"/>
            <a:ext cx="6280615" cy="381091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75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Заголовок 1"/>
              <p:cNvSpPr txBox="1">
                <a:spLocks/>
              </p:cNvSpPr>
              <p:nvPr/>
            </p:nvSpPr>
            <p:spPr>
              <a:xfrm>
                <a:off x="3628" y="2"/>
                <a:ext cx="9140372" cy="507900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ts val="58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2"/>
                    </a:solidFill>
                    <a:effectLst>
                      <a:outerShdw blurRad="63500" dist="38100" dir="5400000" algn="t" rotWithShape="0">
                        <a:prstClr val="black">
                          <a:alpha val="25000"/>
                        </a:prstClr>
                      </a:outerShdw>
                    </a:effectLst>
                    <a:latin typeface="+mn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US" sz="2000" dirty="0"/>
                  <a:t>Charmonia production </a:t>
                </a:r>
                <a:r>
                  <a:rPr lang="en-US" sz="2000" b="1" dirty="0"/>
                  <a:t>in b-decays </a:t>
                </a:r>
                <a:r>
                  <a:rPr lang="en-US" sz="2000" dirty="0"/>
                  <a:t>study using </a:t>
                </a:r>
                <a14:m>
                  <m:oMath xmlns:m="http://schemas.openxmlformats.org/officeDocument/2006/math">
                    <m:r>
                      <a:rPr lang="ru-RU" sz="2000" i="1">
                        <a:latin typeface="Cambria Math"/>
                        <a:ea typeface="Cambria Math"/>
                      </a:rPr>
                      <m:t>𝜙𝜙</m:t>
                    </m:r>
                    <m:r>
                      <a:rPr lang="ru-RU" sz="2000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/>
                  <a:t>at </a:t>
                </a:r>
                <a:r>
                  <a:rPr lang="en-US" sz="2000" dirty="0" err="1"/>
                  <a:t>LHCb</a:t>
                </a:r>
                <a:r>
                  <a:rPr lang="en-US" sz="2000" dirty="0"/>
                  <a:t>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latin typeface="Cambria Math" charset="0"/>
                          </a:rPr>
                          <m:t>𝑠</m:t>
                        </m:r>
                      </m:e>
                    </m:rad>
                    <m:r>
                      <a:rPr lang="en-US" sz="2000" i="1">
                        <a:latin typeface="Cambria Math" charset="0"/>
                      </a:rPr>
                      <m:t>=7,8 </m:t>
                    </m:r>
                    <m:r>
                      <a:rPr lang="en-US" sz="2000" i="1">
                        <a:latin typeface="Cambria Math" charset="0"/>
                      </a:rPr>
                      <m:t>𝑇𝑒𝑉</m:t>
                    </m:r>
                  </m:oMath>
                </a14:m>
                <a:endParaRPr lang="ru-RU" sz="3600" dirty="0"/>
              </a:p>
            </p:txBody>
          </p:sp>
        </mc:Choice>
        <mc:Fallback xmlns="">
          <p:sp>
            <p:nvSpPr>
              <p:cNvPr id="19" name="Заголовок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8" y="2"/>
                <a:ext cx="9140372" cy="507900"/>
              </a:xfrm>
              <a:prstGeom prst="rect">
                <a:avLst/>
              </a:prstGeom>
              <a:blipFill rotWithShape="0">
                <a:blip r:embed="rId4"/>
                <a:stretch>
                  <a:fillRect b="-3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Прямая со стрелкой 16"/>
          <p:cNvCxnSpPr/>
          <p:nvPr/>
        </p:nvCxnSpPr>
        <p:spPr>
          <a:xfrm>
            <a:off x="2217888" y="2231637"/>
            <a:ext cx="0" cy="39428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16"/>
          <p:cNvCxnSpPr>
            <a:cxnSpLocks/>
          </p:cNvCxnSpPr>
          <p:nvPr/>
        </p:nvCxnSpPr>
        <p:spPr>
          <a:xfrm flipH="1">
            <a:off x="4151987" y="2428781"/>
            <a:ext cx="39013" cy="688759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16"/>
          <p:cNvCxnSpPr>
            <a:cxnSpLocks/>
          </p:cNvCxnSpPr>
          <p:nvPr/>
        </p:nvCxnSpPr>
        <p:spPr>
          <a:xfrm flipH="1">
            <a:off x="4953000" y="3124200"/>
            <a:ext cx="256936" cy="177048"/>
          </a:xfrm>
          <a:prstGeom prst="straightConnector1">
            <a:avLst/>
          </a:prstGeom>
          <a:ln w="254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746504" y="1967200"/>
                <a:ext cx="12424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charset="0"/>
                            <a:ea typeface="Cambria Math"/>
                          </a:rPr>
                          <m:t>h</m:t>
                        </m:r>
                      </m:e>
                      <m:sub>
                        <m:r>
                          <a:rPr lang="en-US" sz="1200" i="1">
                            <a:latin typeface="Cambria Math"/>
                            <a:ea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dirty="0"/>
                  <a:t> – forbidden to decay to </a:t>
                </a:r>
                <a14:m>
                  <m:oMath xmlns:m="http://schemas.openxmlformats.org/officeDocument/2006/math">
                    <m:r>
                      <a:rPr lang="ru-RU" sz="1200" b="0" i="1">
                        <a:latin typeface="Cambria Math"/>
                        <a:ea typeface="Cambria Math"/>
                      </a:rPr>
                      <m:t>𝜙𝜙</m:t>
                    </m:r>
                  </m:oMath>
                </a14:m>
                <a:r>
                  <a:rPr lang="en-US" sz="1200" dirty="0"/>
                  <a:t> </a:t>
                </a:r>
                <a:endParaRPr lang="ru-RU" sz="12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504" y="1967200"/>
                <a:ext cx="1242440" cy="461665"/>
              </a:xfrm>
              <a:prstGeom prst="rect">
                <a:avLst/>
              </a:prstGeom>
              <a:blipFill>
                <a:blip r:embed="rId5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029200" y="2477869"/>
                <a:ext cx="10306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200" dirty="0"/>
                  <a:t>ψ</a:t>
                </a:r>
                <a:r>
                  <a:rPr lang="en-US" sz="1200" dirty="0"/>
                  <a:t>(2S) – forbidden to decay to </a:t>
                </a:r>
                <a14:m>
                  <m:oMath xmlns:m="http://schemas.openxmlformats.org/officeDocument/2006/math">
                    <m:r>
                      <a:rPr lang="ru-RU" sz="1200" b="0" i="1">
                        <a:latin typeface="Cambria Math"/>
                        <a:ea typeface="Cambria Math"/>
                      </a:rPr>
                      <m:t>𝜙𝜙</m:t>
                    </m:r>
                  </m:oMath>
                </a14:m>
                <a:r>
                  <a:rPr lang="en-US" sz="1200" dirty="0"/>
                  <a:t> </a:t>
                </a:r>
                <a:endParaRPr lang="ru-RU" sz="12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2477869"/>
                <a:ext cx="1030649" cy="646331"/>
              </a:xfrm>
              <a:prstGeom prst="rect">
                <a:avLst/>
              </a:prstGeom>
              <a:blipFill>
                <a:blip r:embed="rId6"/>
                <a:stretch>
                  <a:fillRect r="-2469" b="-57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789016" y="1610950"/>
                <a:ext cx="10306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J/</a:t>
                </a:r>
                <a:r>
                  <a:rPr lang="el-GR" sz="1200" dirty="0"/>
                  <a:t>ψ</a:t>
                </a:r>
                <a:r>
                  <a:rPr lang="en-US" sz="1200" dirty="0"/>
                  <a:t> – forbidden to decay to </a:t>
                </a:r>
                <a14:m>
                  <m:oMath xmlns:m="http://schemas.openxmlformats.org/officeDocument/2006/math">
                    <m:r>
                      <a:rPr lang="ru-RU" sz="1200" b="0" i="1">
                        <a:latin typeface="Cambria Math"/>
                        <a:ea typeface="Cambria Math"/>
                      </a:rPr>
                      <m:t>𝜙𝜙</m:t>
                    </m:r>
                  </m:oMath>
                </a14:m>
                <a:r>
                  <a:rPr lang="en-US" sz="1200" dirty="0"/>
                  <a:t> </a:t>
                </a:r>
                <a:endParaRPr lang="ru-RU" sz="12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016" y="1610950"/>
                <a:ext cx="1030649" cy="646331"/>
              </a:xfrm>
              <a:prstGeom prst="rect">
                <a:avLst/>
              </a:prstGeom>
              <a:blipFill>
                <a:blip r:embed="rId7"/>
                <a:stretch>
                  <a:fillRect r="-2439" b="-38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783175" y="3082197"/>
            <a:ext cx="1857644" cy="363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b-decays, inclusive</a:t>
            </a:r>
          </a:p>
          <a:p>
            <a:r>
              <a:rPr lang="en-US" sz="1400" dirty="0"/>
              <a:t>pure 𝛟𝛟 combinations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F76152-3FC7-704C-AA51-C7E49D4E6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800600"/>
            <a:ext cx="3390900" cy="1098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AF9655-5B1E-224B-964B-3320EB964C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804226"/>
            <a:ext cx="3574918" cy="113937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BA87F54-A70D-2E42-9238-D1064FA166C4}"/>
              </a:ext>
            </a:extLst>
          </p:cNvPr>
          <p:cNvSpPr/>
          <p:nvPr/>
        </p:nvSpPr>
        <p:spPr>
          <a:xfrm>
            <a:off x="6174796" y="730473"/>
            <a:ext cx="3045404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>
                <a:latin typeface="Palatino" pitchFamily="2" charset="77"/>
                <a:ea typeface="Palatino" pitchFamily="2" charset="77"/>
              </a:rPr>
              <a:t>Signals</a:t>
            </a:r>
            <a:r>
              <a:rPr lang="fr-FR" sz="1600" b="1" dirty="0">
                <a:latin typeface="Palatino" pitchFamily="2" charset="77"/>
                <a:ea typeface="Palatino" pitchFamily="2" charset="77"/>
              </a:rPr>
              <a:t>:</a:t>
            </a:r>
          </a:p>
          <a:p>
            <a:r>
              <a:rPr lang="en-US" sz="1500" dirty="0">
                <a:solidFill>
                  <a:schemeClr val="dk1"/>
                </a:solidFill>
                <a:ea typeface="Palatino Linotype"/>
                <a:cs typeface="Palatino Linotype"/>
                <a:sym typeface="Palatino Linotype"/>
              </a:rPr>
              <a:t>double Gaussian (x) </a:t>
            </a:r>
          </a:p>
          <a:p>
            <a:r>
              <a:rPr lang="en-US" sz="1500" dirty="0">
                <a:solidFill>
                  <a:schemeClr val="dk1"/>
                </a:solidFill>
                <a:ea typeface="Palatino Linotype"/>
                <a:cs typeface="Palatino Linotype"/>
                <a:sym typeface="Palatino Linotype"/>
              </a:rPr>
              <a:t>RBW;</a:t>
            </a:r>
          </a:p>
          <a:p>
            <a:endParaRPr lang="en-US" sz="1500" dirty="0">
              <a:solidFill>
                <a:schemeClr val="dk1"/>
              </a:solidFill>
              <a:ea typeface="Palatino Linotype"/>
              <a:cs typeface="Palatino Linotype"/>
              <a:sym typeface="Palatino Linotype"/>
            </a:endParaRPr>
          </a:p>
          <a:p>
            <a:r>
              <a:rPr lang="en-US" sz="1500" dirty="0">
                <a:solidFill>
                  <a:schemeClr val="dk1"/>
                </a:solidFill>
                <a:latin typeface="Palatino" pitchFamily="2" charset="77"/>
                <a:ea typeface="Palatino" pitchFamily="2" charset="77"/>
                <a:sym typeface="Palatino Linotype"/>
              </a:rPr>
              <a:t>Resolution is scaled according MC:</a:t>
            </a:r>
            <a:endParaRPr lang="fr-FR" sz="1500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C858A04-88CF-FC4A-88DA-B3D80489C28F}"/>
              </a:ext>
            </a:extLst>
          </p:cNvPr>
          <p:cNvSpPr txBox="1"/>
          <p:nvPr/>
        </p:nvSpPr>
        <p:spPr>
          <a:xfrm>
            <a:off x="236468" y="4431268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Fit results:</a:t>
            </a:r>
            <a:endParaRPr lang="ru-RU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5432B9-6FE9-7E4C-9FEC-054BD6F010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209800"/>
            <a:ext cx="2460102" cy="187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979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680DE5-9E00-8141-AAD4-F68A920C3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600"/>
            <a:ext cx="4041249" cy="29978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B973E-7CE9-9349-A0F3-78FDE45A9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76</a:t>
            </a:fld>
            <a:endParaRPr lang="ru-R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C75C2F-7E32-044D-B945-30EC87B75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542" y="3733799"/>
            <a:ext cx="4677257" cy="2987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72;p19">
                <a:extLst>
                  <a:ext uri="{FF2B5EF4-FFF2-40B4-BE49-F238E27FC236}">
                    <a16:creationId xmlns:a16="http://schemas.microsoft.com/office/drawing/2014/main" id="{49B9E971-5462-FE4E-9EE9-1695B6FF346D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71425" y="-46050"/>
                <a:ext cx="8058600" cy="6885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000" dirty="0"/>
                  <a:t> significance</a:t>
                </a:r>
                <a:endParaRPr sz="3000" dirty="0"/>
              </a:p>
            </p:txBody>
          </p:sp>
        </mc:Choice>
        <mc:Fallback xmlns="">
          <p:sp>
            <p:nvSpPr>
              <p:cNvPr id="5" name="Google Shape;172;p19">
                <a:extLst>
                  <a:ext uri="{FF2B5EF4-FFF2-40B4-BE49-F238E27FC236}">
                    <a16:creationId xmlns:a16="http://schemas.microsoft.com/office/drawing/2014/main" id="{49B9E971-5462-FE4E-9EE9-1695B6FF346D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71425" y="-46050"/>
                <a:ext cx="8058600" cy="688500"/>
              </a:xfrm>
              <a:prstGeom prst="rect">
                <a:avLst/>
              </a:prstGeom>
              <a:blipFill>
                <a:blip r:embed="rId4"/>
                <a:stretch>
                  <a:fillRect t="-9091" b="-163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05048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9BB07A9-C685-564C-A48B-B20F7DAE8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19073"/>
            <a:ext cx="6415735" cy="273974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F64D1-E3BD-0E40-B89A-FFC38E85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77</a:t>
            </a:fld>
            <a:endParaRPr lang="ru-RU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67FF048C-3835-004D-AED1-59AA13DF4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99" y="3142253"/>
            <a:ext cx="6009335" cy="2572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C3C0D-D1E6-DF49-A9AB-3ADE59C6D5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527675"/>
            <a:ext cx="7226300" cy="1193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Google Shape;172;p19">
                <a:extLst>
                  <a:ext uri="{FF2B5EF4-FFF2-40B4-BE49-F238E27FC236}">
                    <a16:creationId xmlns:a16="http://schemas.microsoft.com/office/drawing/2014/main" id="{582B2D7C-FE46-FE41-8908-8F21AF04F9F7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671425" y="-46050"/>
                <a:ext cx="8058600" cy="6885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smtClean="0"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sz="1800" dirty="0"/>
                  <a:t>T </a:t>
                </a:r>
                <a:r>
                  <a:rPr lang="en-US" sz="3000" dirty="0"/>
                  <a:t> - spectra</a:t>
                </a:r>
                <a:endParaRPr sz="3000" dirty="0"/>
              </a:p>
            </p:txBody>
          </p:sp>
        </mc:Choice>
        <mc:Fallback>
          <p:sp>
            <p:nvSpPr>
              <p:cNvPr id="8" name="Google Shape;172;p19">
                <a:extLst>
                  <a:ext uri="{FF2B5EF4-FFF2-40B4-BE49-F238E27FC236}">
                    <a16:creationId xmlns:a16="http://schemas.microsoft.com/office/drawing/2014/main" id="{582B2D7C-FE46-FE41-8908-8F21AF04F9F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71425" y="-46050"/>
                <a:ext cx="8058600" cy="688500"/>
              </a:xfrm>
              <a:prstGeom prst="rect">
                <a:avLst/>
              </a:prstGeom>
              <a:blipFill>
                <a:blip r:embed="rId5"/>
                <a:stretch>
                  <a:fillRect t="-9091" b="-163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58037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9"/>
          <p:cNvSpPr txBox="1"/>
          <p:nvPr/>
        </p:nvSpPr>
        <p:spPr>
          <a:xfrm>
            <a:off x="2134990" y="5506339"/>
            <a:ext cx="4856400" cy="3387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521" t="-3569" b="-1785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Palatino Linotype"/>
                <a:ea typeface="Palatino Linotype"/>
                <a:cs typeface="Palatino Linotype"/>
                <a:sym typeface="Palatino Linotype"/>
              </a:rPr>
              <a:t> 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02566BF9-AECB-1342-B8BD-FA3D6C1089F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0"/>
                <a:ext cx="8229600" cy="457200"/>
              </a:xfrm>
            </p:spPr>
            <p:txBody>
              <a:bodyPr/>
              <a:lstStyle/>
              <a:p>
                <a:r>
                  <a:rPr lang="en-US" sz="2400" dirty="0"/>
                  <a:t>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/>
                  <a:t> mass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02566BF9-AECB-1342-B8BD-FA3D6C1089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0"/>
                <a:ext cx="8229600" cy="457200"/>
              </a:xfrm>
              <a:blipFill>
                <a:blip r:embed="rId5"/>
                <a:stretch>
                  <a:fillRect t="-8333" b="-41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5" name="Google Shape;525;p3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78</a:t>
            </a:fld>
            <a:endParaRPr/>
          </a:p>
        </p:txBody>
      </p:sp>
      <p:pic>
        <p:nvPicPr>
          <p:cNvPr id="526" name="Google Shape;52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9852" y="960664"/>
            <a:ext cx="7986676" cy="42115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190CDD-5992-D940-AE00-10F055EC97E5}"/>
              </a:ext>
            </a:extLst>
          </p:cNvPr>
          <p:cNvSpPr txBox="1"/>
          <p:nvPr/>
        </p:nvSpPr>
        <p:spPr>
          <a:xfrm>
            <a:off x="4756700" y="3705114"/>
            <a:ext cx="1662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&gt;5.5 - </a:t>
            </a:r>
            <a:r>
              <a:rPr lang="en-GB" sz="1600" b="1" dirty="0"/>
              <a:t>optimised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06FC85-E5C7-444D-93CC-73F0545BC216}"/>
              </a:ext>
            </a:extLst>
          </p:cNvPr>
          <p:cNvSpPr txBox="1"/>
          <p:nvPr/>
        </p:nvSpPr>
        <p:spPr>
          <a:xfrm>
            <a:off x="4742411" y="4255104"/>
            <a:ext cx="16113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b="1" dirty="0"/>
              <a:t>&gt;81 - </a:t>
            </a:r>
            <a:r>
              <a:rPr lang="en-GB" sz="1600" b="1" dirty="0"/>
              <a:t>optimised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3A5A57D-A51E-614C-AC12-FA28DA17F0E4}"/>
                  </a:ext>
                </a:extLst>
              </p:cNvPr>
              <p:cNvSpPr txBox="1"/>
              <p:nvPr/>
            </p:nvSpPr>
            <p:spPr>
              <a:xfrm>
                <a:off x="569852" y="514327"/>
                <a:ext cx="72923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Looser </a:t>
                </a:r>
                <a:r>
                  <a:rPr lang="fr-FR" dirty="0" err="1"/>
                  <a:t>selection</a:t>
                </a:r>
                <a:r>
                  <a:rPr lang="fr-FR" dirty="0"/>
                  <a:t>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fr-FR" dirty="0"/>
                  <a:t> decays than for production </a:t>
                </a:r>
                <a:r>
                  <a:rPr lang="fr-FR" dirty="0" err="1"/>
                  <a:t>measurements</a:t>
                </a:r>
                <a:endParaRPr lang="fr-FR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3A5A57D-A51E-614C-AC12-FA28DA17F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52" y="514327"/>
                <a:ext cx="7292317" cy="369332"/>
              </a:xfrm>
              <a:prstGeom prst="rect">
                <a:avLst/>
              </a:prstGeom>
              <a:blipFill>
                <a:blip r:embed="rId7"/>
                <a:stretch>
                  <a:fillRect l="-696" t="-3226" r="-522" b="-22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90196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B2273-A409-834D-97DC-D6D58B839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79</a:t>
            </a:fld>
            <a:endParaRPr lang="ru-RU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3F2520A2-F12E-BE45-AAC9-95708DB77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09600"/>
            <a:ext cx="4276820" cy="549214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DB67541E-CD1A-9A46-9AF7-2C168DC1209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0"/>
                <a:ext cx="8229600" cy="457200"/>
              </a:xfrm>
            </p:spPr>
            <p:txBody>
              <a:bodyPr/>
              <a:lstStyle/>
              <a:p>
                <a:r>
                  <a:rPr lang="en-US" sz="2400" dirty="0"/>
                  <a:t>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/>
                  <a:t> mass : optimization</a:t>
                </a:r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DB67541E-CD1A-9A46-9AF7-2C168DC120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0"/>
                <a:ext cx="8229600" cy="457200"/>
              </a:xfrm>
              <a:blipFill>
                <a:blip r:embed="rId3"/>
                <a:stretch>
                  <a:fillRect t="-8333" b="-41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5761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457200" y="114500"/>
            <a:ext cx="8229600" cy="47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Charmonium</a:t>
            </a:r>
            <a:r>
              <a:rPr lang="en-US" sz="2400" dirty="0"/>
              <a:t> production processes: powerful QCD probes</a:t>
            </a:r>
            <a:endParaRPr sz="2400" dirty="0"/>
          </a:p>
        </p:txBody>
      </p:sp>
      <p:sp>
        <p:nvSpPr>
          <p:cNvPr id="109" name="Shape 10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27425" tIns="45700" rIns="45700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5">
                <a:extLst>
                  <a:ext uri="{FF2B5EF4-FFF2-40B4-BE49-F238E27FC236}">
                    <a16:creationId xmlns:a16="http://schemas.microsoft.com/office/drawing/2014/main" id="{7FAD6829-7CC3-5643-81DE-3680EB876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25" y="476250"/>
                <a:ext cx="9109075" cy="5878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ts val="600"/>
                  </a:spcBef>
                  <a:buSzPct val="150000"/>
                </a:pPr>
                <a:r>
                  <a:rPr lang="en-US" sz="2000" dirty="0">
                    <a:latin typeface="Century Gothic" pitchFamily="34" charset="0"/>
                  </a:rPr>
                  <a:t>Hard processes</a:t>
                </a:r>
              </a:p>
              <a:p>
                <a:pPr marL="285750" indent="-285750">
                  <a:spcBef>
                    <a:spcPts val="600"/>
                  </a:spcBef>
                  <a:buSzPct val="150000"/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entury Gothic" pitchFamily="34" charset="0"/>
                  </a:rPr>
                  <a:t>production (B-factories)</a:t>
                </a:r>
              </a:p>
              <a:p>
                <a:pPr marL="285750" indent="-285750">
                  <a:spcBef>
                    <a:spcPts val="600"/>
                  </a:spcBef>
                  <a:buSzPct val="150000"/>
                  <a:buFont typeface="Arial" pitchFamily="34" charset="0"/>
                  <a:buChar char="•"/>
                </a:pPr>
                <a:r>
                  <a:rPr lang="en-US" sz="2000" dirty="0">
                    <a:latin typeface="Century Gothic" pitchFamily="34" charset="0"/>
                  </a:rPr>
                  <a:t>Photoproduction</a:t>
                </a:r>
              </a:p>
              <a:p>
                <a:pPr marL="285750" indent="-285750">
                  <a:spcBef>
                    <a:spcPts val="600"/>
                  </a:spcBef>
                  <a:buSzPct val="150000"/>
                  <a:buFont typeface="Arial" pitchFamily="34" charset="0"/>
                  <a:buChar char="•"/>
                </a:pPr>
                <a:r>
                  <a:rPr lang="en-US" sz="2000" b="1" dirty="0">
                    <a:solidFill>
                      <a:srgbClr val="FF0000"/>
                    </a:solidFill>
                    <a:latin typeface="Century Gothic" pitchFamily="34" charset="0"/>
                  </a:rPr>
                  <a:t>Hadroproduction (hadron colliders)</a:t>
                </a:r>
              </a:p>
              <a:p>
                <a:pPr>
                  <a:spcBef>
                    <a:spcPts val="600"/>
                  </a:spcBef>
                  <a:buSzPct val="150000"/>
                </a:pPr>
                <a:endParaRPr lang="en-US" sz="2000" dirty="0">
                  <a:latin typeface="Century Gothic" pitchFamily="34" charset="0"/>
                </a:endParaRPr>
              </a:p>
              <a:p>
                <a:pPr>
                  <a:spcBef>
                    <a:spcPts val="600"/>
                  </a:spcBef>
                  <a:buSzPct val="150000"/>
                </a:pPr>
                <a:r>
                  <a:rPr lang="en-US" sz="2000" dirty="0">
                    <a:latin typeface="Century Gothic" pitchFamily="34" charset="0"/>
                  </a:rPr>
                  <a:t>Production in decays:</a:t>
                </a:r>
              </a:p>
              <a:p>
                <a:pPr marL="285750" indent="-285750">
                  <a:spcBef>
                    <a:spcPts val="600"/>
                  </a:spcBef>
                  <a:buSzPct val="150000"/>
                  <a:buFont typeface="Arial" pitchFamily="34" charset="0"/>
                  <a:buChar char="•"/>
                </a:pPr>
                <a:r>
                  <a:rPr lang="en-US" sz="2000" dirty="0">
                    <a:latin typeface="Century Gothic" pitchFamily="34" charset="0"/>
                  </a:rPr>
                  <a:t>Higher </a:t>
                </a:r>
                <a:r>
                  <a:rPr lang="en-US" sz="2000" dirty="0" err="1">
                    <a:latin typeface="Century Gothic" pitchFamily="34" charset="0"/>
                  </a:rPr>
                  <a:t>charmonium</a:t>
                </a:r>
                <a:r>
                  <a:rPr lang="en-US" sz="2000" dirty="0">
                    <a:latin typeface="Century Gothic" pitchFamily="34" charset="0"/>
                  </a:rPr>
                  <a:t> states</a:t>
                </a:r>
              </a:p>
              <a:p>
                <a:pPr marL="285750" indent="-285750">
                  <a:spcBef>
                    <a:spcPts val="600"/>
                  </a:spcBef>
                  <a:buSzPct val="150000"/>
                  <a:buFont typeface="Arial" pitchFamily="34" charset="0"/>
                  <a:buChar char="•"/>
                </a:pPr>
                <a:r>
                  <a:rPr lang="en-US" sz="2000" dirty="0">
                    <a:solidFill>
                      <a:srgbClr val="FF0000"/>
                    </a:solidFill>
                    <a:latin typeface="Century Gothic" pitchFamily="34" charset="0"/>
                  </a:rPr>
                  <a:t>b-decays </a:t>
                </a:r>
                <a:r>
                  <a:rPr lang="en-US" sz="2000" b="1" dirty="0">
                    <a:solidFill>
                      <a:srgbClr val="FF0000"/>
                    </a:solidFill>
                    <a:latin typeface="Century Gothic" pitchFamily="34" charset="0"/>
                  </a:rPr>
                  <a:t>(~5 GeV) </a:t>
                </a:r>
                <a:br>
                  <a:rPr lang="en-US" sz="2000" dirty="0">
                    <a:latin typeface="Century Gothic" pitchFamily="34" charset="0"/>
                  </a:rPr>
                </a:br>
                <a:r>
                  <a:rPr lang="en-US" sz="2000" b="1" dirty="0">
                    <a:solidFill>
                      <a:srgbClr val="FF0000"/>
                    </a:solidFill>
                    <a:latin typeface="Century Gothic" pitchFamily="34" charset="0"/>
                  </a:rPr>
                  <a:t>    – accessible at B-factories and hadron colliders</a:t>
                </a:r>
              </a:p>
              <a:p>
                <a:pPr marL="285750" indent="-285750">
                  <a:spcBef>
                    <a:spcPts val="600"/>
                  </a:spcBef>
                  <a:buSzPct val="150000"/>
                  <a:buFont typeface="Arial" pitchFamily="34" charset="0"/>
                  <a:buChar char="•"/>
                </a:pPr>
                <a:r>
                  <a:rPr lang="en-US" sz="2000" dirty="0">
                    <a:latin typeface="Century Gothic" pitchFamily="34" charset="0"/>
                  </a:rPr>
                  <a:t>Bottomonium decays </a:t>
                </a:r>
                <a:r>
                  <a:rPr lang="en-US" sz="2000" b="1" dirty="0">
                    <a:latin typeface="Century Gothic" pitchFamily="34" charset="0"/>
                  </a:rPr>
                  <a:t>(~11 GeV )</a:t>
                </a:r>
                <a:br>
                  <a:rPr lang="en-US" sz="2000" b="1" dirty="0">
                    <a:latin typeface="Century Gothic" pitchFamily="34" charset="0"/>
                  </a:rPr>
                </a:br>
                <a:r>
                  <a:rPr lang="en-US" sz="2000" b="1" dirty="0">
                    <a:latin typeface="Century Gothic" pitchFamily="34" charset="0"/>
                  </a:rPr>
                  <a:t>    </a:t>
                </a:r>
                <a:r>
                  <a:rPr lang="en-US" sz="2000" dirty="0">
                    <a:latin typeface="Century Gothic" pitchFamily="34" charset="0"/>
                  </a:rPr>
                  <a:t>– accessible at B-factories and hadron colliders, not many decays observed so far</a:t>
                </a:r>
              </a:p>
              <a:p>
                <a:pPr marL="285750" indent="-285750" eaLnBrk="1" hangingPunct="1">
                  <a:spcBef>
                    <a:spcPts val="600"/>
                  </a:spcBef>
                  <a:buSzPct val="150000"/>
                  <a:buFont typeface="Arial" pitchFamily="34" charset="0"/>
                  <a:buChar char="•"/>
                </a:pPr>
                <a:r>
                  <a:rPr lang="en-US" sz="2000" dirty="0">
                    <a:latin typeface="Century Gothic" pitchFamily="34" charset="0"/>
                  </a:rPr>
                  <a:t>Z, W decays </a:t>
                </a:r>
                <a:r>
                  <a:rPr lang="en-US" sz="2000" b="1" dirty="0">
                    <a:latin typeface="Century Gothic" pitchFamily="34" charset="0"/>
                  </a:rPr>
                  <a:t>(~80-90 GeV)</a:t>
                </a:r>
              </a:p>
              <a:p>
                <a:pPr marL="285750" indent="-285750">
                  <a:spcBef>
                    <a:spcPts val="600"/>
                  </a:spcBef>
                  <a:buSzPct val="150000"/>
                  <a:buFont typeface="Arial" pitchFamily="34" charset="0"/>
                  <a:buChar char="•"/>
                </a:pPr>
                <a:r>
                  <a:rPr lang="en-US" sz="2000" dirty="0">
                    <a:latin typeface="Century Gothic" pitchFamily="34" charset="0"/>
                  </a:rPr>
                  <a:t>Higgs decays </a:t>
                </a:r>
                <a:r>
                  <a:rPr lang="en-US" sz="2000" b="1" dirty="0">
                    <a:latin typeface="Century Gothic" pitchFamily="34" charset="0"/>
                  </a:rPr>
                  <a:t>(~120 GeV)</a:t>
                </a:r>
              </a:p>
              <a:p>
                <a:pPr>
                  <a:spcBef>
                    <a:spcPts val="600"/>
                  </a:spcBef>
                  <a:buSzPct val="150000"/>
                </a:pPr>
                <a:r>
                  <a:rPr lang="en-US" sz="2000" b="1" dirty="0">
                    <a:latin typeface="Century Gothic" pitchFamily="34" charset="0"/>
                  </a:rPr>
                  <a:t>         </a:t>
                </a:r>
                <a:r>
                  <a:rPr lang="en-US" sz="2000" dirty="0">
                    <a:latin typeface="Century Gothic" pitchFamily="34" charset="0"/>
                  </a:rPr>
                  <a:t>– not observed so far</a:t>
                </a:r>
                <a:endParaRPr lang="en-US" sz="2000" b="1" dirty="0">
                  <a:latin typeface="Century Gothic" pitchFamily="34" charset="0"/>
                </a:endParaRPr>
              </a:p>
              <a:p>
                <a:pPr>
                  <a:spcBef>
                    <a:spcPts val="600"/>
                  </a:spcBef>
                  <a:buSzPct val="150000"/>
                </a:pPr>
                <a:endParaRPr lang="en-US" sz="1600" dirty="0">
                  <a:latin typeface="Century Gothic" pitchFamily="34" charset="0"/>
                </a:endParaRPr>
              </a:p>
            </p:txBody>
          </p:sp>
        </mc:Choice>
        <mc:Fallback xmlns="">
          <p:sp>
            <p:nvSpPr>
              <p:cNvPr id="8" name="Rectangle 5">
                <a:extLst>
                  <a:ext uri="{FF2B5EF4-FFF2-40B4-BE49-F238E27FC236}">
                    <a16:creationId xmlns:a16="http://schemas.microsoft.com/office/drawing/2014/main" id="{7FAD6829-7CC3-5643-81DE-3680EB876F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25" y="476250"/>
                <a:ext cx="9109075" cy="5878532"/>
              </a:xfrm>
              <a:prstGeom prst="rect">
                <a:avLst/>
              </a:prstGeom>
              <a:blipFill>
                <a:blip r:embed="rId3"/>
                <a:stretch>
                  <a:fillRect l="-1253" t="-43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58812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09CFB-AAB5-7A44-95CF-1697DE824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80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2BF1E7-BA6C-0142-A658-66D647597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277036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916A002-ABE2-EB4A-BA4C-9C5BF929D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85799"/>
          </a:xfrm>
        </p:spPr>
        <p:txBody>
          <a:bodyPr/>
          <a:lstStyle/>
          <a:p>
            <a:r>
              <a:rPr lang="en-US" sz="3000" dirty="0"/>
              <a:t>3D fit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4653B110-C6E4-0546-A662-2CDB538250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0" y="3456162"/>
                <a:ext cx="8229600" cy="68579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ts val="5800"/>
                  </a:lnSpc>
                  <a:spcBef>
                    <a:spcPct val="0"/>
                  </a:spcBef>
                  <a:buNone/>
                  <a:defRPr sz="5400" kern="1200">
                    <a:solidFill>
                      <a:schemeClr val="tx2"/>
                    </a:solidFill>
                    <a:effectLst>
                      <a:outerShdw blurRad="63500" dist="38100" dir="5400000" algn="t" rotWithShape="0">
                        <a:prstClr val="black">
                          <a:alpha val="25000"/>
                        </a:prstClr>
                      </a:outerShdw>
                    </a:effectLst>
                    <a:latin typeface="+mn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30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30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30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𝜙𝜙𝜙</m:t>
                    </m:r>
                  </m:oMath>
                </a14:m>
                <a:r>
                  <a:rPr lang="en-US" sz="3000" dirty="0"/>
                  <a:t> systematics</a:t>
                </a:r>
              </a:p>
            </p:txBody>
          </p:sp>
        </mc:Choice>
        <mc:Fallback xmlns="">
          <p:sp>
            <p:nvSpPr>
              <p:cNvPr id="7" name="Title 1">
                <a:extLst>
                  <a:ext uri="{FF2B5EF4-FFF2-40B4-BE49-F238E27FC236}">
                    <a16:creationId xmlns:a16="http://schemas.microsoft.com/office/drawing/2014/main" id="{4653B110-C6E4-0546-A662-2CDB53825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456162"/>
                <a:ext cx="8229600" cy="685799"/>
              </a:xfrm>
              <a:prstGeom prst="rect">
                <a:avLst/>
              </a:prstGeom>
              <a:blipFill>
                <a:blip r:embed="rId3"/>
                <a:stretch>
                  <a:fillRect b="-3636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59ADD89-8E67-E24C-A732-CBFDF353B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50" y="4178300"/>
            <a:ext cx="6388100" cy="2298700"/>
          </a:xfrm>
        </p:spPr>
      </p:pic>
    </p:spTree>
    <p:extLst>
      <p:ext uri="{BB962C8B-B14F-4D97-AF65-F5344CB8AC3E}">
        <p14:creationId xmlns:p14="http://schemas.microsoft.com/office/powerpoint/2010/main" val="12523770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5E59D-0665-794C-8892-9C045E858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81</a:t>
            </a:fld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2171B9-2C9C-CF45-AA1B-D43355892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162800" cy="394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384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344F0-5738-0640-86D4-9C61633E2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82</a:t>
            </a:fld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749F4-486A-E249-929C-BB6A451FF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235450" cy="2434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AA5AD8-70C7-FE45-8D57-FDB27CD0C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" y="3276600"/>
            <a:ext cx="4144662" cy="1168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A42E86-317F-CA4A-8854-2D1ADA80EB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524000"/>
            <a:ext cx="4596777" cy="7120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57BB32-BD38-1E44-8224-E34B922D8A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2438400"/>
            <a:ext cx="4927600" cy="41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860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F79183-EC0E-3848-8767-D80A5FA66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83</a:t>
            </a:fld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6F895A-ABF2-914E-A561-7C4E52EE7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19200"/>
            <a:ext cx="7273054" cy="492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295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709D0-D6DA-ED4C-A7A6-FA66D7C6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84</a:t>
            </a:fld>
            <a:endParaRPr lang="ru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F1B9AC-CBDC-7648-B418-973D63D99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6800"/>
            <a:ext cx="7315200" cy="495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037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AB547-98F3-8145-B504-33DD9A3A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/>
          <a:lstStyle/>
          <a:p>
            <a:r>
              <a:rPr lang="fr-FR" sz="3200" dirty="0" err="1"/>
              <a:t>Calorimeters</a:t>
            </a:r>
            <a:endParaRPr lang="fr-FR" sz="3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710AF0-EEFF-9342-A1D1-86A4A1F74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408" y="1600200"/>
            <a:ext cx="3975184" cy="4525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DEADA-B6F5-A64B-AB2B-3BD01789B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864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43278" y="6376243"/>
            <a:ext cx="561975" cy="36512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3" name="Line 17"/>
          <p:cNvSpPr>
            <a:spLocks noChangeShapeType="1"/>
          </p:cNvSpPr>
          <p:nvPr/>
        </p:nvSpPr>
        <p:spPr bwMode="auto">
          <a:xfrm flipV="1">
            <a:off x="5935681" y="6276165"/>
            <a:ext cx="868320" cy="364359"/>
          </a:xfrm>
          <a:prstGeom prst="line">
            <a:avLst/>
          </a:prstGeom>
          <a:noFill/>
          <a:ln w="22225">
            <a:solidFill>
              <a:srgbClr val="80808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9991" tIns="46795" rIns="89991" bIns="46795" anchor="ctr"/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6743520" y="1103156"/>
            <a:ext cx="994463" cy="40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991" tIns="46795" rIns="89991" bIns="46795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125000"/>
              <a:buFont typeface="Symbol" pitchFamily="18" charset="2"/>
              <a:buNone/>
              <a:defRPr/>
            </a:pPr>
            <a:r>
              <a:rPr kumimoji="1" lang="en-GB" alt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RICH 2</a:t>
            </a:r>
            <a:endParaRPr kumimoji="1" lang="en-US" altLang="en-US" sz="1600" b="1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5353921" y="1379651"/>
            <a:ext cx="3512160" cy="35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marL="311045" indent="-311045" algn="ctr">
              <a:spcBef>
                <a:spcPct val="20000"/>
              </a:spcBef>
              <a:buClr>
                <a:srgbClr val="FF0000"/>
              </a:buClr>
              <a:buSzPct val="70000"/>
            </a:pPr>
            <a:r>
              <a:rPr lang="en-GB" altLang="en-US" sz="1750" i="1" dirty="0">
                <a:latin typeface="Century Gothic" pitchFamily="34" charset="0"/>
                <a:cs typeface="Arial" pitchFamily="34" charset="0"/>
              </a:rPr>
              <a:t>Acceptance  15-120 </a:t>
            </a:r>
            <a:r>
              <a:rPr lang="en-GB" altLang="en-US" sz="1750" i="1" dirty="0" err="1">
                <a:latin typeface="Century Gothic" pitchFamily="34" charset="0"/>
                <a:cs typeface="Arial" pitchFamily="34" charset="0"/>
              </a:rPr>
              <a:t>mrad</a:t>
            </a:r>
            <a:endParaRPr lang="en-GB" altLang="en-US" sz="1750" i="1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548001" y="1103156"/>
            <a:ext cx="994463" cy="40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991" tIns="46795" rIns="89991" bIns="46795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125000"/>
              <a:buFont typeface="Symbol" pitchFamily="18" charset="2"/>
              <a:buNone/>
              <a:defRPr/>
            </a:pPr>
            <a:r>
              <a:rPr kumimoji="1" lang="en-GB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RICH 1</a:t>
            </a:r>
            <a:endParaRPr kumimoji="1" lang="en-US" altLang="en-US" sz="16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473761" y="1402693"/>
            <a:ext cx="3077280" cy="34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/>
          <a:lstStyle/>
          <a:p>
            <a:pPr marL="311045" indent="-311045" algn="ctr">
              <a:spcBef>
                <a:spcPct val="20000"/>
              </a:spcBef>
              <a:buClr>
                <a:srgbClr val="FF0000"/>
              </a:buClr>
              <a:buSzPct val="70000"/>
            </a:pPr>
            <a:r>
              <a:rPr lang="en-GB" altLang="en-US" sz="1750" i="1" dirty="0">
                <a:latin typeface="Century Gothic" pitchFamily="34" charset="0"/>
                <a:cs typeface="Arial" pitchFamily="34" charset="0"/>
              </a:rPr>
              <a:t>Acceptance  25-300 </a:t>
            </a:r>
            <a:r>
              <a:rPr lang="en-GB" altLang="en-US" sz="1750" i="1" dirty="0" err="1">
                <a:latin typeface="Century Gothic" pitchFamily="34" charset="0"/>
                <a:cs typeface="Arial" pitchFamily="34" charset="0"/>
              </a:rPr>
              <a:t>mrad</a:t>
            </a:r>
            <a:endParaRPr lang="en-GB" altLang="en-US" sz="1750" i="1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056482" y="6439230"/>
            <a:ext cx="2035790" cy="29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91" tIns="46795" rIns="89991" bIns="4679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125000"/>
              <a:buFont typeface="Symbol" pitchFamily="18" charset="2"/>
              <a:buNone/>
            </a:pPr>
            <a:r>
              <a:rPr kumimoji="1" lang="en-GB" altLang="en-US" sz="1300" i="1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Note scale difference</a:t>
            </a:r>
            <a:endParaRPr kumimoji="1" lang="en-US" altLang="en-US" sz="1300" i="1" dirty="0"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9" name="Text Box 1274"/>
          <p:cNvSpPr txBox="1">
            <a:spLocks noChangeArrowheads="1"/>
          </p:cNvSpPr>
          <p:nvPr/>
        </p:nvSpPr>
        <p:spPr bwMode="auto">
          <a:xfrm>
            <a:off x="0" y="476691"/>
            <a:ext cx="9144000" cy="59622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91" tIns="46795" rIns="89991" bIns="4679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GB" altLang="en-US" sz="1600" b="1" i="1" dirty="0">
                <a:latin typeface="Century Gothic" pitchFamily="34" charset="0"/>
                <a:cs typeface="Arial" pitchFamily="34" charset="0"/>
              </a:rPr>
              <a:t>2 Ring Imaging Cherenkov Detectors (RICH)</a:t>
            </a:r>
            <a:r>
              <a:rPr lang="en-GB" altLang="en-US" sz="1600" i="1" dirty="0">
                <a:latin typeface="Century Gothic" pitchFamily="34" charset="0"/>
                <a:cs typeface="Arial" pitchFamily="34" charset="0"/>
              </a:rPr>
              <a:t>: </a:t>
            </a:r>
            <a:r>
              <a:rPr lang="en-GB" altLang="en-US" sz="1600" b="1" i="1" dirty="0">
                <a:latin typeface="Century Gothic" pitchFamily="34" charset="0"/>
                <a:cs typeface="Arial" pitchFamily="34" charset="0"/>
              </a:rPr>
              <a:t>3 Radiators</a:t>
            </a:r>
            <a:r>
              <a:rPr lang="en-GB" altLang="en-US" sz="1600" i="1" dirty="0">
                <a:latin typeface="Century Gothic" pitchFamily="34" charset="0"/>
                <a:cs typeface="Arial" pitchFamily="34" charset="0"/>
              </a:rPr>
              <a:t>, </a:t>
            </a:r>
            <a:r>
              <a:rPr lang="en-US" altLang="en-US" sz="1600" i="1" dirty="0">
                <a:latin typeface="Century Gothic" pitchFamily="34" charset="0"/>
                <a:cs typeface="Arial" pitchFamily="34" charset="0"/>
              </a:rPr>
              <a:t>photons from Cerenkov cone focused onto rings recorded by </a:t>
            </a:r>
            <a:r>
              <a:rPr lang="en-US" altLang="en-US" sz="1600" b="1" i="1" dirty="0">
                <a:latin typeface="Century Gothic" pitchFamily="34" charset="0"/>
                <a:cs typeface="Arial" pitchFamily="34" charset="0"/>
              </a:rPr>
              <a:t>Hybrid Photon Detector </a:t>
            </a:r>
            <a:r>
              <a:rPr lang="en-US" altLang="en-US" sz="1600" i="1" dirty="0">
                <a:latin typeface="Century Gothic" pitchFamily="34" charset="0"/>
                <a:cs typeface="Arial" pitchFamily="34" charset="0"/>
              </a:rPr>
              <a:t>(HPD) arrays, out of acceptance</a:t>
            </a:r>
            <a:endParaRPr lang="en-GB" altLang="en-US" sz="1600" i="1" dirty="0">
              <a:latin typeface="Century Gothic" pitchFamily="34" charset="0"/>
              <a:cs typeface="Arial" pitchFamily="34" charset="0"/>
            </a:endParaRPr>
          </a:p>
        </p:txBody>
      </p:sp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241920" y="1906746"/>
            <a:ext cx="3329280" cy="4311813"/>
            <a:chOff x="262" y="814"/>
            <a:chExt cx="2561" cy="3251"/>
          </a:xfrm>
        </p:grpSpPr>
        <p:pic>
          <p:nvPicPr>
            <p:cNvPr id="11" name="Picture 4" descr="RICH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" y="875"/>
              <a:ext cx="2561" cy="3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2530" y="814"/>
              <a:ext cx="91" cy="349"/>
            </a:xfrm>
            <a:prstGeom prst="rect">
              <a:avLst/>
            </a:prstGeom>
            <a:solidFill>
              <a:srgbClr val="E51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 eaLnBrk="1" hangingPunct="1"/>
              <a:endParaRPr lang="en-US" altLang="en-US" sz="2400"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2530" y="3445"/>
              <a:ext cx="91" cy="349"/>
            </a:xfrm>
            <a:prstGeom prst="rect">
              <a:avLst/>
            </a:prstGeom>
            <a:solidFill>
              <a:srgbClr val="E51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pPr eaLnBrk="1" hangingPunct="1"/>
              <a:endParaRPr lang="en-US" altLang="en-US" sz="2400">
                <a:latin typeface="Century Gothic" pitchFamily="34" charset="0"/>
                <a:cs typeface="Arial" pitchFamily="34" charset="0"/>
              </a:endParaRPr>
            </a:p>
          </p:txBody>
        </p:sp>
      </p:grpSp>
      <p:sp>
        <p:nvSpPr>
          <p:cNvPr id="14" name="Line 16"/>
          <p:cNvSpPr>
            <a:spLocks noChangeShapeType="1"/>
          </p:cNvSpPr>
          <p:nvPr/>
        </p:nvSpPr>
        <p:spPr bwMode="auto">
          <a:xfrm flipH="1" flipV="1">
            <a:off x="3058560" y="6276165"/>
            <a:ext cx="997920" cy="364359"/>
          </a:xfrm>
          <a:prstGeom prst="line">
            <a:avLst/>
          </a:prstGeom>
          <a:noFill/>
          <a:ln w="22225">
            <a:solidFill>
              <a:srgbClr val="80808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9991" tIns="46795" rIns="89991" bIns="46795" anchor="ctr"/>
          <a:lstStyle/>
          <a:p>
            <a:endParaRPr lang="ru-RU">
              <a:latin typeface="Century Gothic" pitchFamily="34" charset="0"/>
            </a:endParaRP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961" y="2039240"/>
            <a:ext cx="1455840" cy="438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4"/>
          <p:cNvCxnSpPr>
            <a:cxnSpLocks noChangeShapeType="1"/>
          </p:cNvCxnSpPr>
          <p:nvPr/>
        </p:nvCxnSpPr>
        <p:spPr bwMode="auto">
          <a:xfrm>
            <a:off x="8748000" y="2039240"/>
            <a:ext cx="0" cy="430605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6"/>
          <p:cNvSpPr txBox="1">
            <a:spLocks noChangeArrowheads="1"/>
          </p:cNvSpPr>
          <p:nvPr/>
        </p:nvSpPr>
        <p:spPr bwMode="auto">
          <a:xfrm rot="5400000">
            <a:off x="8596558" y="3980777"/>
            <a:ext cx="611045" cy="30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400">
                <a:latin typeface="Century Gothic" pitchFamily="34" charset="0"/>
                <a:cs typeface="Arial" pitchFamily="34" charset="0"/>
              </a:rPr>
              <a:t>~7 m</a:t>
            </a:r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7619041" y="4969948"/>
            <a:ext cx="768960" cy="27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200">
                <a:latin typeface="Century Gothic" pitchFamily="34" charset="0"/>
                <a:cs typeface="Arial" pitchFamily="34" charset="0"/>
              </a:rPr>
              <a:t>CF</a:t>
            </a:r>
            <a:r>
              <a:rPr lang="en-GB" altLang="en-US" sz="1200" baseline="-25000">
                <a:latin typeface="Century Gothic" pitchFamily="34" charset="0"/>
                <a:cs typeface="Arial" pitchFamily="34" charset="0"/>
              </a:rPr>
              <a:t>4</a:t>
            </a:r>
            <a:r>
              <a:rPr lang="en-GB" altLang="en-US" sz="1200">
                <a:latin typeface="Century Gothic" pitchFamily="34" charset="0"/>
                <a:cs typeface="Arial" pitchFamily="34" charset="0"/>
              </a:rPr>
              <a:t> gas</a:t>
            </a:r>
          </a:p>
        </p:txBody>
      </p:sp>
      <p:cxnSp>
        <p:nvCxnSpPr>
          <p:cNvPr id="19" name="Straight Connector 13"/>
          <p:cNvCxnSpPr>
            <a:cxnSpLocks noChangeShapeType="1"/>
          </p:cNvCxnSpPr>
          <p:nvPr/>
        </p:nvCxnSpPr>
        <p:spPr bwMode="auto">
          <a:xfrm flipH="1">
            <a:off x="6707520" y="3593164"/>
            <a:ext cx="1925280" cy="16417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6"/>
          <p:cNvCxnSpPr>
            <a:cxnSpLocks noChangeShapeType="1"/>
          </p:cNvCxnSpPr>
          <p:nvPr/>
        </p:nvCxnSpPr>
        <p:spPr bwMode="auto">
          <a:xfrm flipV="1">
            <a:off x="6707520" y="2580737"/>
            <a:ext cx="1925280" cy="469489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1"/>
          <p:cNvSpPr txBox="1">
            <a:spLocks noChangeArrowheads="1"/>
          </p:cNvSpPr>
          <p:nvPr/>
        </p:nvSpPr>
        <p:spPr bwMode="auto">
          <a:xfrm rot="-765944">
            <a:off x="6484676" y="2730767"/>
            <a:ext cx="825847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100">
                <a:latin typeface="Century Gothic" pitchFamily="34" charset="0"/>
                <a:cs typeface="Arial" pitchFamily="34" charset="0"/>
              </a:rPr>
              <a:t>300 mrad</a:t>
            </a:r>
          </a:p>
        </p:txBody>
      </p:sp>
      <p:sp>
        <p:nvSpPr>
          <p:cNvPr id="22" name="TextBox 36"/>
          <p:cNvSpPr txBox="1">
            <a:spLocks noChangeArrowheads="1"/>
          </p:cNvSpPr>
          <p:nvPr/>
        </p:nvSpPr>
        <p:spPr bwMode="auto">
          <a:xfrm rot="-361360">
            <a:off x="6502676" y="3476765"/>
            <a:ext cx="825847" cy="26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100">
                <a:latin typeface="Century Gothic" pitchFamily="34" charset="0"/>
                <a:cs typeface="Arial" pitchFamily="34" charset="0"/>
              </a:rPr>
              <a:t>120 mrad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50560" y="1883704"/>
            <a:ext cx="1108800" cy="34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600" i="1">
                <a:latin typeface="Century Gothic" pitchFamily="34" charset="0"/>
                <a:cs typeface="Arial" pitchFamily="34" charset="0"/>
              </a:rPr>
              <a:t>Side view</a:t>
            </a:r>
          </a:p>
        </p:txBody>
      </p:sp>
      <p:sp>
        <p:nvSpPr>
          <p:cNvPr id="24" name="TextBox 38"/>
          <p:cNvSpPr txBox="1">
            <a:spLocks noChangeArrowheads="1"/>
          </p:cNvSpPr>
          <p:nvPr/>
        </p:nvSpPr>
        <p:spPr bwMode="auto">
          <a:xfrm>
            <a:off x="6295680" y="1883704"/>
            <a:ext cx="1061489" cy="33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600" i="1">
                <a:latin typeface="Century Gothic" pitchFamily="34" charset="0"/>
                <a:cs typeface="Arial" pitchFamily="34" charset="0"/>
              </a:rPr>
              <a:t>Top view</a:t>
            </a:r>
          </a:p>
        </p:txBody>
      </p:sp>
      <p:sp>
        <p:nvSpPr>
          <p:cNvPr id="25" name="TextBox 23"/>
          <p:cNvSpPr txBox="1">
            <a:spLocks noChangeArrowheads="1"/>
          </p:cNvSpPr>
          <p:nvPr/>
        </p:nvSpPr>
        <p:spPr bwMode="auto">
          <a:xfrm>
            <a:off x="6333120" y="4840334"/>
            <a:ext cx="966911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200">
                <a:latin typeface="Century Gothic" pitchFamily="34" charset="0"/>
                <a:cs typeface="Arial" pitchFamily="34" charset="0"/>
              </a:rPr>
              <a:t>Flat mirrors</a:t>
            </a:r>
          </a:p>
        </p:txBody>
      </p:sp>
      <p:sp>
        <p:nvSpPr>
          <p:cNvPr id="26" name="TextBox 40"/>
          <p:cNvSpPr txBox="1">
            <a:spLocks noChangeArrowheads="1"/>
          </p:cNvSpPr>
          <p:nvPr/>
        </p:nvSpPr>
        <p:spPr bwMode="auto">
          <a:xfrm>
            <a:off x="6395041" y="4326200"/>
            <a:ext cx="957600" cy="460848"/>
          </a:xfrm>
          <a:prstGeom prst="rect">
            <a:avLst/>
          </a:prstGeom>
          <a:noFill/>
          <a:ln>
            <a:noFill/>
          </a:ln>
          <a:extLst/>
        </p:spPr>
        <p:txBody>
          <a:bodyPr lIns="91430" tIns="45715" rIns="91430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en-US" sz="1200" dirty="0">
                <a:latin typeface="Century Gothic" pitchFamily="34" charset="0"/>
                <a:cs typeface="Arial" pitchFamily="34" charset="0"/>
              </a:rPr>
              <a:t>Spherical mirrors</a:t>
            </a:r>
          </a:p>
        </p:txBody>
      </p:sp>
      <p:cxnSp>
        <p:nvCxnSpPr>
          <p:cNvPr id="27" name="Straight Arrow Connector 25"/>
          <p:cNvCxnSpPr>
            <a:cxnSpLocks noChangeShapeType="1"/>
          </p:cNvCxnSpPr>
          <p:nvPr/>
        </p:nvCxnSpPr>
        <p:spPr bwMode="auto">
          <a:xfrm>
            <a:off x="7176960" y="4556624"/>
            <a:ext cx="1056960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Arrow Connector 28"/>
          <p:cNvCxnSpPr>
            <a:cxnSpLocks noChangeShapeType="1"/>
          </p:cNvCxnSpPr>
          <p:nvPr/>
        </p:nvCxnSpPr>
        <p:spPr bwMode="auto">
          <a:xfrm>
            <a:off x="7071840" y="5116844"/>
            <a:ext cx="345600" cy="131053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40" y="3754460"/>
            <a:ext cx="2891520" cy="253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3653281" y="1124744"/>
            <a:ext cx="1620936" cy="830987"/>
          </a:xfrm>
          <a:prstGeom prst="rect">
            <a:avLst/>
          </a:prstGeom>
          <a:noFill/>
          <a:ln w="9525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en-GB" sz="1600" b="1" kern="0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Silica Aerogel</a:t>
            </a:r>
            <a:r>
              <a:rPr lang="en-GB" sz="1600" kern="0" dirty="0">
                <a:solidFill>
                  <a:sysClr val="windowText" lastClr="000000"/>
                </a:solidFill>
                <a:latin typeface="Century Gothic" pitchFamily="34" charset="0"/>
                <a:cs typeface="Arial" charset="0"/>
              </a:rPr>
              <a:t>:</a:t>
            </a:r>
          </a:p>
          <a:p>
            <a:pPr>
              <a:defRPr/>
            </a:pPr>
            <a:r>
              <a:rPr lang="en-GB" sz="1600" kern="0" dirty="0">
                <a:solidFill>
                  <a:sysClr val="windowText" lastClr="000000"/>
                </a:solidFill>
                <a:latin typeface="Century Gothic" pitchFamily="34" charset="0"/>
                <a:cs typeface="Arial" charset="0"/>
              </a:rPr>
              <a:t>n=1.03 </a:t>
            </a:r>
          </a:p>
          <a:p>
            <a:pPr>
              <a:defRPr/>
            </a:pPr>
            <a:r>
              <a:rPr lang="en-GB" sz="1600" kern="0" dirty="0">
                <a:solidFill>
                  <a:sysClr val="windowText" lastClr="000000"/>
                </a:solidFill>
                <a:latin typeface="Century Gothic" pitchFamily="34" charset="0"/>
                <a:cs typeface="Arial" charset="0"/>
              </a:rPr>
              <a:t>1-10 </a:t>
            </a:r>
            <a:r>
              <a:rPr lang="en-GB" sz="1600" kern="0" dirty="0" err="1">
                <a:solidFill>
                  <a:sysClr val="windowText" lastClr="000000"/>
                </a:solidFill>
                <a:latin typeface="Century Gothic" pitchFamily="34" charset="0"/>
                <a:cs typeface="Arial" charset="0"/>
              </a:rPr>
              <a:t>GeV</a:t>
            </a:r>
            <a:r>
              <a:rPr lang="en-GB" sz="1600" kern="0" dirty="0">
                <a:solidFill>
                  <a:sysClr val="windowText" lastClr="000000"/>
                </a:solidFill>
                <a:latin typeface="Century Gothic" pitchFamily="34" charset="0"/>
                <a:cs typeface="Arial" charset="0"/>
              </a:rPr>
              <a:t>/c</a:t>
            </a:r>
            <a:endParaRPr lang="en-US" sz="1600" kern="0" dirty="0">
              <a:solidFill>
                <a:sysClr val="windowText" lastClr="000000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4229281" y="1954271"/>
            <a:ext cx="1862990" cy="830987"/>
          </a:xfrm>
          <a:prstGeom prst="rect">
            <a:avLst/>
          </a:prstGeom>
          <a:noFill/>
          <a:ln w="9525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en-GB" sz="1600" b="1" kern="0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C</a:t>
            </a:r>
            <a:r>
              <a:rPr lang="en-GB" sz="900" b="1" kern="0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4</a:t>
            </a:r>
            <a:r>
              <a:rPr lang="en-GB" sz="1600" b="1" kern="0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F</a:t>
            </a:r>
            <a:r>
              <a:rPr lang="en-GB" sz="900" b="1" kern="0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10</a:t>
            </a:r>
            <a:r>
              <a:rPr lang="en-GB" sz="1600" kern="0" dirty="0">
                <a:solidFill>
                  <a:sysClr val="windowText" lastClr="000000"/>
                </a:solidFill>
                <a:latin typeface="Century Gothic" pitchFamily="34" charset="0"/>
                <a:cs typeface="Arial" charset="0"/>
              </a:rPr>
              <a:t>:</a:t>
            </a:r>
          </a:p>
          <a:p>
            <a:pPr>
              <a:defRPr/>
            </a:pPr>
            <a:r>
              <a:rPr lang="en-GB" sz="1600" kern="0" dirty="0">
                <a:solidFill>
                  <a:sysClr val="windowText" lastClr="000000"/>
                </a:solidFill>
                <a:latin typeface="Century Gothic" pitchFamily="34" charset="0"/>
                <a:cs typeface="Arial" charset="0"/>
              </a:rPr>
              <a:t>n=1.0014 </a:t>
            </a:r>
          </a:p>
          <a:p>
            <a:pPr>
              <a:defRPr/>
            </a:pPr>
            <a:r>
              <a:rPr lang="en-GB" sz="1600" kern="0" dirty="0">
                <a:solidFill>
                  <a:sysClr val="windowText" lastClr="000000"/>
                </a:solidFill>
                <a:latin typeface="Century Gothic" pitchFamily="34" charset="0"/>
                <a:cs typeface="Arial" charset="0"/>
              </a:rPr>
              <a:t>Up to ~70 </a:t>
            </a:r>
            <a:r>
              <a:rPr lang="en-GB" sz="1600" kern="0" dirty="0" err="1">
                <a:solidFill>
                  <a:sysClr val="windowText" lastClr="000000"/>
                </a:solidFill>
                <a:latin typeface="Century Gothic" pitchFamily="34" charset="0"/>
                <a:cs typeface="Arial" charset="0"/>
              </a:rPr>
              <a:t>GeV</a:t>
            </a:r>
            <a:r>
              <a:rPr lang="en-GB" sz="1600" kern="0" dirty="0">
                <a:solidFill>
                  <a:sysClr val="windowText" lastClr="000000"/>
                </a:solidFill>
                <a:latin typeface="Century Gothic" pitchFamily="34" charset="0"/>
                <a:cs typeface="Arial" charset="0"/>
              </a:rPr>
              <a:t>/c</a:t>
            </a:r>
            <a:endParaRPr lang="en-US" sz="1600" kern="0" dirty="0">
              <a:solidFill>
                <a:sysClr val="windowText" lastClr="000000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4860001" y="2782358"/>
            <a:ext cx="1976803" cy="830987"/>
          </a:xfrm>
          <a:prstGeom prst="rect">
            <a:avLst/>
          </a:prstGeom>
          <a:noFill/>
          <a:ln w="9525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en-GB" sz="1600" b="1" kern="0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CF</a:t>
            </a:r>
            <a:r>
              <a:rPr lang="en-GB" sz="900" b="1" kern="0" dirty="0">
                <a:solidFill>
                  <a:srgbClr val="FF0000"/>
                </a:solidFill>
                <a:latin typeface="Century Gothic" pitchFamily="34" charset="0"/>
                <a:cs typeface="Arial" charset="0"/>
              </a:rPr>
              <a:t>4</a:t>
            </a:r>
            <a:r>
              <a:rPr lang="en-GB" sz="1600" kern="0" dirty="0">
                <a:solidFill>
                  <a:sysClr val="windowText" lastClr="000000"/>
                </a:solidFill>
                <a:latin typeface="Century Gothic" pitchFamily="34" charset="0"/>
                <a:cs typeface="Arial" charset="0"/>
              </a:rPr>
              <a:t>:</a:t>
            </a:r>
          </a:p>
          <a:p>
            <a:pPr>
              <a:defRPr/>
            </a:pPr>
            <a:r>
              <a:rPr lang="en-GB" sz="1600" kern="0" dirty="0">
                <a:solidFill>
                  <a:sysClr val="windowText" lastClr="000000"/>
                </a:solidFill>
                <a:latin typeface="Century Gothic" pitchFamily="34" charset="0"/>
                <a:cs typeface="Arial" charset="0"/>
              </a:rPr>
              <a:t>n=1.0005 </a:t>
            </a:r>
          </a:p>
          <a:p>
            <a:pPr>
              <a:defRPr/>
            </a:pPr>
            <a:r>
              <a:rPr lang="en-GB" sz="1600" kern="0" dirty="0">
                <a:solidFill>
                  <a:sysClr val="windowText" lastClr="000000"/>
                </a:solidFill>
                <a:latin typeface="Century Gothic" pitchFamily="34" charset="0"/>
                <a:cs typeface="Arial" charset="0"/>
              </a:rPr>
              <a:t>Up to ~100 </a:t>
            </a:r>
            <a:r>
              <a:rPr lang="en-GB" sz="1600" kern="0" dirty="0" err="1">
                <a:solidFill>
                  <a:sysClr val="windowText" lastClr="000000"/>
                </a:solidFill>
                <a:latin typeface="Century Gothic" pitchFamily="34" charset="0"/>
                <a:cs typeface="Arial" charset="0"/>
              </a:rPr>
              <a:t>GeV</a:t>
            </a:r>
            <a:r>
              <a:rPr lang="en-GB" sz="1600" kern="0" dirty="0">
                <a:solidFill>
                  <a:sysClr val="windowText" lastClr="000000"/>
                </a:solidFill>
                <a:latin typeface="Century Gothic" pitchFamily="34" charset="0"/>
                <a:cs typeface="Arial" charset="0"/>
              </a:rPr>
              <a:t>/c</a:t>
            </a:r>
            <a:endParaRPr lang="en-US" sz="1600" kern="0" dirty="0">
              <a:solidFill>
                <a:sysClr val="windowText" lastClr="000000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33" name="Line 17"/>
          <p:cNvSpPr>
            <a:spLocks noChangeShapeType="1"/>
          </p:cNvSpPr>
          <p:nvPr/>
        </p:nvSpPr>
        <p:spPr bwMode="auto">
          <a:xfrm>
            <a:off x="4056480" y="1954271"/>
            <a:ext cx="10080" cy="2700283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9991" tIns="46795" rIns="89991" bIns="46795" anchor="ctr"/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34" name="Line 17"/>
          <p:cNvSpPr>
            <a:spLocks noChangeShapeType="1"/>
          </p:cNvSpPr>
          <p:nvPr/>
        </p:nvSpPr>
        <p:spPr bwMode="auto">
          <a:xfrm>
            <a:off x="4500000" y="2798201"/>
            <a:ext cx="0" cy="2253836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9991" tIns="46795" rIns="89991" bIns="46795" anchor="ctr"/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35" name="Line 17"/>
          <p:cNvSpPr>
            <a:spLocks noChangeShapeType="1"/>
          </p:cNvSpPr>
          <p:nvPr/>
        </p:nvSpPr>
        <p:spPr bwMode="auto">
          <a:xfrm>
            <a:off x="5077440" y="3611886"/>
            <a:ext cx="0" cy="2088219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9991" tIns="46795" rIns="89991" bIns="46795" anchor="ctr"/>
          <a:lstStyle/>
          <a:p>
            <a:endParaRPr lang="ru-RU">
              <a:latin typeface="Century Gothic" pitchFamily="34" charset="0"/>
            </a:endParaRPr>
          </a:p>
        </p:txBody>
      </p:sp>
      <p:sp>
        <p:nvSpPr>
          <p:cNvPr id="36" name="Rectangle 1"/>
          <p:cNvSpPr/>
          <p:nvPr/>
        </p:nvSpPr>
        <p:spPr>
          <a:xfrm>
            <a:off x="5512321" y="6165274"/>
            <a:ext cx="931645" cy="276989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>
              <a:defRPr/>
            </a:pPr>
            <a:r>
              <a:rPr lang="en-GB" altLang="en-US" sz="1200" b="1" dirty="0">
                <a:latin typeface="Century Gothic" pitchFamily="34" charset="0"/>
              </a:rPr>
              <a:t>p [GeV/c]</a:t>
            </a:r>
            <a:endParaRPr lang="fr-FR" sz="1200" b="1" dirty="0">
              <a:latin typeface="Century Gothic" pitchFamily="34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C7D337C3-AA11-1B4B-8B9F-D3EDCC4C8993}"/>
              </a:ext>
            </a:extLst>
          </p:cNvPr>
          <p:cNvSpPr txBox="1">
            <a:spLocks/>
          </p:cNvSpPr>
          <p:nvPr/>
        </p:nvSpPr>
        <p:spPr>
          <a:xfrm>
            <a:off x="127526" y="0"/>
            <a:ext cx="8686800" cy="533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/>
              <a:t>Charged hadron identification with RICH at </a:t>
            </a:r>
            <a:r>
              <a:rPr lang="en-US" sz="2400" dirty="0" err="1"/>
              <a:t>LHCb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5806539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41E3E-3D5E-7740-90C9-9EE32AABF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87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FF6FAC-9871-7D48-828C-DAA7E17D9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5" y="990600"/>
            <a:ext cx="6605195" cy="51363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95623C-686B-2449-939C-046D30DEF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298" y="3941781"/>
            <a:ext cx="3439702" cy="24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35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07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72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2400" dirty="0"/>
              <a:t>Theory: spectroscopy, production and decays</a:t>
            </a:r>
            <a:endParaRPr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96521A-C320-FE46-A230-B7E72112F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6ADB-1347-46A4-ADF9-A9D7AF62F105}" type="slidenum">
              <a:rPr lang="ru-RU" smtClean="0"/>
              <a:t>9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36C168-B110-0844-9EB8-11788A252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715000"/>
            <a:ext cx="4191000" cy="9199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A5AD28-3CF0-1C44-B17C-7381FB279F69}"/>
                  </a:ext>
                </a:extLst>
              </p:cNvPr>
              <p:cNvSpPr txBox="1"/>
              <p:nvPr/>
            </p:nvSpPr>
            <p:spPr>
              <a:xfrm>
                <a:off x="228600" y="457200"/>
                <a:ext cx="8515921" cy="5940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Potential models: </a:t>
                </a:r>
                <a:r>
                  <a:rPr lang="en-GB" sz="2000" b="1" dirty="0"/>
                  <a:t>spectroscopy</a:t>
                </a:r>
                <a:r>
                  <a:rPr lang="en-GB" sz="2000" dirty="0"/>
                  <a:t> with </a:t>
                </a:r>
                <a:r>
                  <a:rPr lang="en-GB" sz="2000" dirty="0" err="1"/>
                  <a:t>Schroedinger</a:t>
                </a:r>
                <a:r>
                  <a:rPr lang="en-GB" sz="2000" dirty="0"/>
                  <a:t> picture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00"/>
                    </a:solidFill>
                    <a:ea typeface="Palatino Linotype"/>
                    <a:cs typeface="Palatino Linotype"/>
                    <a:sym typeface="Palatino Linotype"/>
                  </a:rPr>
                  <a:t>Charmonium states below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Palatino Linotype"/>
                        <a:cs typeface="Palatino Linotype"/>
                        <a:sym typeface="Palatino Linotype"/>
                      </a:rPr>
                      <m:t>𝑫</m:t>
                    </m:r>
                    <m:acc>
                      <m:accPr>
                        <m:chr m:val="̅"/>
                        <m:ctrlPr>
                          <a:rPr lang="en-US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</m:ctrlPr>
                      </m:accPr>
                      <m:e>
                        <m:r>
                          <a:rPr lang="en-US" sz="20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 Linotype"/>
                          </a:rPr>
                          <m:t>𝑫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rgbClr val="000000"/>
                    </a:solidFill>
                    <a:ea typeface="Palatino Linotype"/>
                    <a:cs typeface="Palatino Linotype"/>
                    <a:sym typeface="Palatino Linotype"/>
                  </a:rPr>
                  <a:t> threshold are well interpreted by theory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Lattice QCD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Phenomenological models for </a:t>
                </a:r>
                <a:r>
                  <a:rPr lang="en-GB" sz="2000" b="1" dirty="0" err="1"/>
                  <a:t>charmonium</a:t>
                </a:r>
                <a:r>
                  <a:rPr lang="en-GB" sz="2000" b="1" dirty="0"/>
                  <a:t> production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000" b="1" dirty="0" err="1"/>
                  <a:t>Color</a:t>
                </a:r>
                <a:r>
                  <a:rPr lang="en-GB" sz="2000" b="1" dirty="0"/>
                  <a:t> Singlet</a:t>
                </a:r>
                <a:r>
                  <a:rPr lang="en-GB" sz="2000" dirty="0"/>
                  <a:t> model (part of Non Relativistic QCD)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2000" b="1" dirty="0" err="1"/>
                  <a:t>Color</a:t>
                </a:r>
                <a:r>
                  <a:rPr lang="en-GB" sz="2000" b="1" dirty="0"/>
                  <a:t> Evaporation model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A5AD28-3CF0-1C44-B17C-7381FB279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57200"/>
                <a:ext cx="8515921" cy="5940088"/>
              </a:xfrm>
              <a:prstGeom prst="rect">
                <a:avLst/>
              </a:prstGeom>
              <a:blipFill>
                <a:blip r:embed="rId4"/>
                <a:stretch>
                  <a:fillRect l="-595" t="-641" b="-6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3A5BF3F-DD99-354D-958F-3804E41A3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69143"/>
            <a:ext cx="4435145" cy="24694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9BE177-20F8-F24C-A521-67118C2979BC}"/>
              </a:ext>
            </a:extLst>
          </p:cNvPr>
          <p:cNvSpPr/>
          <p:nvPr/>
        </p:nvSpPr>
        <p:spPr>
          <a:xfrm>
            <a:off x="6667500" y="1405293"/>
            <a:ext cx="682321" cy="194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873F2D-A2EA-BD44-A76D-C843D5F46514}"/>
              </a:ext>
            </a:extLst>
          </p:cNvPr>
          <p:cNvSpPr txBox="1"/>
          <p:nvPr/>
        </p:nvSpPr>
        <p:spPr>
          <a:xfrm>
            <a:off x="7441690" y="2800493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measurement</a:t>
            </a:r>
            <a:endParaRPr lang="fr-FR" sz="1400" dirty="0"/>
          </a:p>
          <a:p>
            <a:r>
              <a:rPr lang="fr-FR" sz="1400" dirty="0" err="1">
                <a:solidFill>
                  <a:srgbClr val="FF0000"/>
                </a:solidFill>
              </a:rPr>
              <a:t>theory</a:t>
            </a:r>
            <a:endParaRPr lang="fr-FR" sz="14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A51587-A5B4-BA41-9C89-14005600CC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47" y="1249802"/>
            <a:ext cx="3285353" cy="27965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79BE8F-8813-3F49-846C-A74980611B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881026"/>
            <a:ext cx="2152650" cy="6909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07D226-289E-4644-8700-90C4649BF4EE}"/>
              </a:ext>
            </a:extLst>
          </p:cNvPr>
          <p:cNvSpPr/>
          <p:nvPr/>
        </p:nvSpPr>
        <p:spPr>
          <a:xfrm>
            <a:off x="3124200" y="1371600"/>
            <a:ext cx="609600" cy="138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6574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60873</TotalTime>
  <Words>6427</Words>
  <Application>Microsoft Macintosh PowerPoint</Application>
  <PresentationFormat>On-screen Show (4:3)</PresentationFormat>
  <Paragraphs>1155</Paragraphs>
  <Slides>87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103" baseType="lpstr">
      <vt:lpstr>Arial</vt:lpstr>
      <vt:lpstr>Arial</vt:lpstr>
      <vt:lpstr>Calibri</vt:lpstr>
      <vt:lpstr>Cambria Math</vt:lpstr>
      <vt:lpstr>CambriaMath</vt:lpstr>
      <vt:lpstr>Century Gothic</vt:lpstr>
      <vt:lpstr>CMR12</vt:lpstr>
      <vt:lpstr>Comic Sans MS</vt:lpstr>
      <vt:lpstr>Courier New</vt:lpstr>
      <vt:lpstr>Palatino</vt:lpstr>
      <vt:lpstr>Palatino Linotype</vt:lpstr>
      <vt:lpstr>Symbol</vt:lpstr>
      <vt:lpstr>Tahoma</vt:lpstr>
      <vt:lpstr>Times New Roman</vt:lpstr>
      <vt:lpstr>Wingdings</vt:lpstr>
      <vt:lpstr>Исполнительная</vt:lpstr>
      <vt:lpstr>Study of charmonium production  using decays to hadronic final states  with the LHCb experiment </vt:lpstr>
      <vt:lpstr>Outline</vt:lpstr>
      <vt:lpstr>Charmonium</vt:lpstr>
      <vt:lpstr>Standard Model and strong interaction</vt:lpstr>
      <vt:lpstr>Standard Model and strong interaction</vt:lpstr>
      <vt:lpstr>Charmonium</vt:lpstr>
      <vt:lpstr>Charmonium family</vt:lpstr>
      <vt:lpstr>Charmonium production processes: powerful QCD probes</vt:lpstr>
      <vt:lpstr>Theory: spectroscopy, production and decays</vt:lpstr>
      <vt:lpstr>Effective Field Theories (EFTs)</vt:lpstr>
      <vt:lpstr>Charmonium hadroproduction in the NRQCD</vt:lpstr>
      <vt:lpstr>Charmonium hadroproduction in the NRQCD</vt:lpstr>
      <vt:lpstr>Charmonium hadroproduction in the NRQCD</vt:lpstr>
      <vt:lpstr>NRQCD vs experiment: J/ψ hadroproduction and polarization</vt:lpstr>
      <vt:lpstr>PowerPoint Presentation</vt:lpstr>
      <vt:lpstr>PowerPoint Presentation</vt:lpstr>
      <vt:lpstr>LHCb experiment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Cross-section determination</vt:lpstr>
      <vt:lpstr>PowerPoint Presentation</vt:lpstr>
      <vt:lpstr>Separation technique : systematic uncertainties</vt:lpstr>
      <vt:lpstr>t_z-fit : corrections on peak positions and resolution </vt:lpstr>
      <vt:lpstr>Simultaneous fit to M(pp ̅) in tz bins after corrections</vt:lpstr>
      <vt:lpstr>PowerPoint Presentation</vt:lpstr>
      <vt:lpstr>tz fit to data</vt:lpstr>
      <vt:lpstr>t_z-fit : systematic uncertainties</vt:lpstr>
      <vt:lpstr>η_c production : comparison between the two techniques  </vt:lpstr>
      <vt:lpstr>ηc(1S) prompt production</vt:lpstr>
      <vt:lpstr>ηc(1S) prompt production</vt:lpstr>
      <vt:lpstr>ηc(1S) production in inclusive b-decays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η_c (1S) resonance parameters</vt:lpstr>
      <vt:lpstr>Measurement of η_c mass using η_c→pp ̅</vt:lpstr>
      <vt:lpstr>Measurement of η_c mass using η_c→pp ̅</vt:lpstr>
      <vt:lpstr>Mass and natural width of η_c via decays to pp ̅ and ϕ𝞍 </vt:lpstr>
      <vt:lpstr>Study of B_s^0 decays  to ϕ mesons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pp ̅ : data sample and event selection</vt:lpstr>
      <vt:lpstr>ϕϕ : data sample and event selection</vt:lpstr>
      <vt:lpstr>PowerPoint Presentation</vt:lpstr>
      <vt:lpstr>PowerPoint Presentation</vt:lpstr>
      <vt:lpstr>PowerPoint Presentation</vt:lpstr>
      <vt:lpstr>PowerPoint Presentation</vt:lpstr>
      <vt:lpstr>Charmonia decay channels  for production measurements at LHCb</vt:lpstr>
      <vt:lpstr>PowerPoint Presentation</vt:lpstr>
      <vt:lpstr>PowerPoint Presentation</vt:lpstr>
      <vt:lpstr>PowerPoint Presentation</vt:lpstr>
      <vt:lpstr>PowerPoint Presentation</vt:lpstr>
      <vt:lpstr>χ_c1,2 prompt production using χ_c1,2→J/ψ 𝛾</vt:lpstr>
      <vt:lpstr>Efficiency ratio</vt:lpstr>
      <vt:lpstr>13/8 ratios</vt:lpstr>
      <vt:lpstr>PowerPoint Presentation</vt:lpstr>
      <vt:lpstr>η_c (2S) significance</vt:lpstr>
      <vt:lpstr>PT  - spectra</vt:lpstr>
      <vt:lpstr>Measurement of η_c mass using η_c→pp ̅</vt:lpstr>
      <vt:lpstr>Measurement of η_c mass : optimization</vt:lpstr>
      <vt:lpstr>3D fit example</vt:lpstr>
      <vt:lpstr>PowerPoint Presentation</vt:lpstr>
      <vt:lpstr>PowerPoint Presentation</vt:lpstr>
      <vt:lpstr>PowerPoint Presentation</vt:lpstr>
      <vt:lpstr>PowerPoint Presentation</vt:lpstr>
      <vt:lpstr>Calorimeters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Defence</dc:title>
  <dc:subject/>
  <dc:creator>Andrey</dc:creator>
  <cp:keywords/>
  <dc:description/>
  <cp:lastModifiedBy>Microsoft Office User</cp:lastModifiedBy>
  <cp:revision>1874</cp:revision>
  <cp:lastPrinted>2019-07-04T22:38:31Z</cp:lastPrinted>
  <dcterms:created xsi:type="dcterms:W3CDTF">2012-09-23T08:53:32Z</dcterms:created>
  <dcterms:modified xsi:type="dcterms:W3CDTF">2019-07-22T01:20:52Z</dcterms:modified>
  <cp:category/>
</cp:coreProperties>
</file>