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5" r:id="rId4"/>
    <p:sldId id="269" r:id="rId5"/>
    <p:sldId id="278" r:id="rId6"/>
    <p:sldId id="270" r:id="rId7"/>
    <p:sldId id="272" r:id="rId8"/>
    <p:sldId id="279" r:id="rId9"/>
    <p:sldId id="281" r:id="rId10"/>
    <p:sldId id="280" r:id="rId11"/>
    <p:sldId id="283" r:id="rId12"/>
    <p:sldId id="273" r:id="rId13"/>
    <p:sldId id="284" r:id="rId14"/>
    <p:sldId id="275" r:id="rId15"/>
    <p:sldId id="268" r:id="rId16"/>
    <p:sldId id="277" r:id="rId17"/>
    <p:sldId id="276" r:id="rId18"/>
    <p:sldId id="263" r:id="rId19"/>
    <p:sldId id="28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5"/>
    <p:restoredTop sz="94580"/>
  </p:normalViewPr>
  <p:slideViewPr>
    <p:cSldViewPr snapToGrid="0" snapToObjects="1">
      <p:cViewPr>
        <p:scale>
          <a:sx n="105" d="100"/>
          <a:sy n="105" d="100"/>
        </p:scale>
        <p:origin x="-4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E2FC8-6564-9D4B-851D-B8E8971A62B6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2B45C-C3AD-1C44-8E76-FC0F5719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1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7/24/19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7/24/19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4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7/24/19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1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7/24/19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A1494-25D4-5C46-92D3-41E7FD19E4CE}" type="datetimeFigureOut">
              <a:rPr lang="en-US" smtClean="0"/>
              <a:t>7/24/19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s://indico.ihep.ac.cn/event/9832/session/9/contribution/15/material/slides/0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9832/session/9/contribution/17/material/slides/0.pdf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hyperlink" Target="https://indico.ihep.ac.cn/event/9832/session/9/contribution/18/material/slides/0.pdf" TargetMode="External"/><Relationship Id="rId7" Type="http://schemas.openxmlformats.org/officeDocument/2006/relationships/image" Target="../media/image20.png"/><Relationship Id="rId8" Type="http://schemas.openxmlformats.org/officeDocument/2006/relationships/hyperlink" Target="https://indico.ihep.ac.cn/event/9832/session/9/contribution/20/material/slides/0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9832/session/9/contribution/12/material/slides/0.pdf" TargetMode="External"/><Relationship Id="rId4" Type="http://schemas.openxmlformats.org/officeDocument/2006/relationships/hyperlink" Target="https://indico.ihep.ac.cn/event/9832/session/9/contribution/13/material/slides/0.pdf" TargetMode="Externa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s://indico.ihep.ac.cn/event/9832/session/9/contribution/11/material/slides/0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arxiv.org/pdf/1902.00134.pdf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hyperlink" Target="https://cds.cern.ch/record/2651299/files/CERN-ACC-2018-0057.pdf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indico.ihep.ac.cn/event/9832/session/9/contribution/9/material/slides/0.pdf" TargetMode="External"/><Relationship Id="rId10" Type="http://schemas.openxmlformats.org/officeDocument/2006/relationships/hyperlink" Target="https://indico.ihep.ac.cn/event/9832/session/9/contribution/10/material/slides/0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783429/contributions/3372740/attachments/1829904/2996434/HiggsHLLHC_v5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s://indico.ihep.ac.cn/event/9832/session/9/contribution/19/material/slides/0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ihep.ac.cn/event/9832/session/9/contribution/16/material/slides/0.pdf" TargetMode="Externa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905.129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0848" y="500571"/>
            <a:ext cx="9144000" cy="2387600"/>
          </a:xfrm>
        </p:spPr>
        <p:txBody>
          <a:bodyPr>
            <a:normAutofit/>
          </a:bodyPr>
          <a:lstStyle/>
          <a:p>
            <a:r>
              <a:rPr lang="en-US" smtClean="0"/>
              <a:t>Higgs </a:t>
            </a:r>
            <a:r>
              <a:rPr lang="en-US" dirty="0" smtClean="0"/>
              <a:t>physics at CEPC Physics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157" y="397256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Yaquan</a:t>
            </a:r>
            <a:r>
              <a:rPr lang="en-US" dirty="0" smtClean="0"/>
              <a:t> Fang (IHEP)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CEPC </a:t>
            </a:r>
            <a:r>
              <a:rPr lang="en-US" dirty="0" smtClean="0"/>
              <a:t>physics group meeting </a:t>
            </a:r>
          </a:p>
          <a:p>
            <a:r>
              <a:rPr lang="en-US" dirty="0" smtClean="0"/>
              <a:t>July 24,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322" y="1219200"/>
            <a:ext cx="8647176" cy="4351338"/>
          </a:xfrm>
        </p:spPr>
        <p:txBody>
          <a:bodyPr/>
          <a:lstStyle/>
          <a:p>
            <a:r>
              <a:rPr lang="en-US" dirty="0" smtClean="0"/>
              <a:t>Develop signal strength analysis with and without jets </a:t>
            </a:r>
          </a:p>
          <a:p>
            <a:pPr lvl="1"/>
            <a:r>
              <a:rPr lang="en-US" dirty="0" smtClean="0"/>
              <a:t>MVA for the former</a:t>
            </a:r>
          </a:p>
          <a:p>
            <a:pPr lvl="1"/>
            <a:r>
              <a:rPr lang="en-US" dirty="0" smtClean="0"/>
              <a:t>TAURUS package </a:t>
            </a:r>
          </a:p>
          <a:p>
            <a:r>
              <a:rPr lang="en-US" dirty="0" smtClean="0"/>
              <a:t>Study BMR dependency</a:t>
            </a:r>
          </a:p>
          <a:p>
            <a:r>
              <a:rPr lang="en-US" dirty="0" smtClean="0"/>
              <a:t>Decay modes ID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2584" y="166017"/>
            <a:ext cx="10515600" cy="854075"/>
          </a:xfrm>
        </p:spPr>
        <p:txBody>
          <a:bodyPr>
            <a:normAutofit/>
          </a:bodyPr>
          <a:lstStyle/>
          <a:p>
            <a:r>
              <a:rPr lang="en-US" smtClean="0"/>
              <a:t>           </a:t>
            </a:r>
            <a:r>
              <a:rPr lang="en-US" smtClean="0"/>
              <a:t>Status of H-</a:t>
            </a:r>
            <a:r>
              <a:rPr lang="en-US" dirty="0" smtClean="0"/>
              <a:t>&gt;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tt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22" y="3902873"/>
            <a:ext cx="4338650" cy="2720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8" y="2530276"/>
            <a:ext cx="4120896" cy="3820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2352" y="174966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 Yu’s </a:t>
            </a:r>
            <a:r>
              <a:rPr lang="en-US" dirty="0" smtClean="0">
                <a:hlinkClick r:id="rId4"/>
              </a:rPr>
              <a:t>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09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64" y="4734225"/>
            <a:ext cx="4664152" cy="208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744" y="11730"/>
            <a:ext cx="11841480" cy="1325563"/>
          </a:xfrm>
        </p:spPr>
        <p:txBody>
          <a:bodyPr/>
          <a:lstStyle/>
          <a:p>
            <a:pPr algn="ctr"/>
            <a:r>
              <a:rPr lang="zh-CN" altLang="en-US" dirty="0" smtClean="0"/>
              <a:t>   </a:t>
            </a:r>
            <a:r>
              <a:rPr lang="en-US" altLang="zh-CN" dirty="0" smtClean="0"/>
              <a:t>    H-&gt;invisible,  H-&gt;ZZ and differential measurement.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6170" y="1284117"/>
            <a:ext cx="4396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For H-&gt;invisible, assuming the Br at 0.1%, </a:t>
            </a:r>
          </a:p>
          <a:p>
            <a:r>
              <a:rPr lang="en-US" dirty="0" smtClean="0"/>
              <a:t>the expected measured precision is 42%.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 note will be wrapped up soon.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Details can be found at </a:t>
            </a:r>
            <a:r>
              <a:rPr lang="en-US" dirty="0" err="1" smtClean="0"/>
              <a:t>Yuhang</a:t>
            </a:r>
            <a:r>
              <a:rPr lang="en-US" dirty="0" smtClean="0"/>
              <a:t> Tan’s </a:t>
            </a:r>
            <a:r>
              <a:rPr lang="en-US" dirty="0" smtClean="0">
                <a:hlinkClick r:id="rId3"/>
              </a:rPr>
              <a:t>talk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10" y="1284117"/>
            <a:ext cx="5687890" cy="3065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70" y="2484446"/>
            <a:ext cx="5084064" cy="2249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5616" y="4828032"/>
            <a:ext cx="44121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For H-&gt;ZZ, more channels will be explored</a:t>
            </a:r>
          </a:p>
          <a:p>
            <a:r>
              <a:rPr lang="en-US" dirty="0" smtClean="0"/>
              <a:t> (e.g. Z(-&gt;</a:t>
            </a:r>
            <a:r>
              <a:rPr lang="en-US" dirty="0" err="1" smtClean="0"/>
              <a:t>ee</a:t>
            </a:r>
            <a:r>
              <a:rPr lang="en-US" dirty="0" smtClean="0"/>
              <a:t>) H-&gt;ZZ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MVA analyses will be implemented.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Further </a:t>
            </a:r>
            <a:r>
              <a:rPr lang="en-US" dirty="0" err="1" smtClean="0"/>
              <a:t>bkg</a:t>
            </a:r>
            <a:r>
              <a:rPr lang="en-US" dirty="0" smtClean="0"/>
              <a:t> suppressions will be studied.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See more at </a:t>
            </a:r>
            <a:r>
              <a:rPr lang="en-US" dirty="0" err="1" smtClean="0"/>
              <a:t>Ryuta</a:t>
            </a:r>
            <a:r>
              <a:rPr lang="en-US" dirty="0" smtClean="0"/>
              <a:t> </a:t>
            </a:r>
            <a:r>
              <a:rPr lang="en-US" dirty="0" err="1" smtClean="0"/>
              <a:t>Kiuchi’s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presentation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2144"/>
            <a:ext cx="3261577" cy="1458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552944"/>
            <a:ext cx="3394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Abdualazem</a:t>
            </a:r>
            <a:r>
              <a:rPr lang="en-US" dirty="0" smtClean="0"/>
              <a:t> </a:t>
            </a:r>
            <a:r>
              <a:rPr lang="en-US" dirty="0" err="1" smtClean="0"/>
              <a:t>Fadol</a:t>
            </a:r>
            <a:r>
              <a:rPr lang="en-US" dirty="0" smtClean="0"/>
              <a:t> starts to study </a:t>
            </a:r>
          </a:p>
          <a:p>
            <a:r>
              <a:rPr lang="en-US" dirty="0" smtClean="0"/>
              <a:t>The differential measurement (</a:t>
            </a:r>
            <a:r>
              <a:rPr lang="en-US" dirty="0" smtClean="0">
                <a:hlinkClick r:id="rId8"/>
              </a:rPr>
              <a:t>slides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3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629"/>
            <a:ext cx="10515600" cy="659003"/>
          </a:xfrm>
        </p:spPr>
        <p:txBody>
          <a:bodyPr>
            <a:normAutofit fontScale="90000"/>
          </a:bodyPr>
          <a:lstStyle/>
          <a:p>
            <a:r>
              <a:rPr lang="en-US" smtClean="0"/>
              <a:t>               High energy (360 GeV) Run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" y="1092200"/>
            <a:ext cx="10058400" cy="5409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40" y="1092200"/>
            <a:ext cx="11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Kaili’s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talk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60576" y="5486400"/>
            <a:ext cx="3523488" cy="2682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255008" y="5620512"/>
            <a:ext cx="536448" cy="46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71168" y="6142092"/>
            <a:ext cx="242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Mostly from WW fusion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Hao</a:t>
            </a:r>
            <a:r>
              <a:rPr lang="en-US" dirty="0" smtClean="0">
                <a:solidFill>
                  <a:srgbClr val="C00000"/>
                </a:solidFill>
              </a:rPr>
              <a:t> Liang’s </a:t>
            </a:r>
            <a:r>
              <a:rPr lang="en-US" dirty="0" smtClean="0">
                <a:solidFill>
                  <a:srgbClr val="C00000"/>
                </a:solidFill>
                <a:hlinkClick r:id="rId4"/>
              </a:rPr>
              <a:t>talk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08" y="206629"/>
            <a:ext cx="2173223" cy="252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0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540996" cy="132556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/>
              <a:t>Alternative: Global analysis approach on Higgs measurement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1" y="1333674"/>
            <a:ext cx="6382004" cy="4975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06" y="1828800"/>
            <a:ext cx="4581625" cy="4480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3274" y="1207849"/>
            <a:ext cx="219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at Gang’s </a:t>
            </a:r>
            <a:r>
              <a:rPr lang="en-US" dirty="0" smtClean="0">
                <a:hlinkClick r:id="rId4"/>
              </a:rPr>
              <a:t>slides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39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28" y="156959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Higgs CDR is done and the studies post CDR toward TDR </a:t>
            </a:r>
            <a:r>
              <a:rPr lang="en-US" dirty="0" smtClean="0"/>
              <a:t>start</a:t>
            </a:r>
          </a:p>
          <a:p>
            <a:pPr lvl="1"/>
            <a:r>
              <a:rPr lang="en-US" dirty="0" smtClean="0"/>
              <a:t>Maximum use of the detector information:</a:t>
            </a:r>
          </a:p>
          <a:p>
            <a:pPr lvl="2"/>
            <a:r>
              <a:rPr lang="en-US" dirty="0" smtClean="0"/>
              <a:t>Improve electron energy measurement</a:t>
            </a:r>
          </a:p>
          <a:p>
            <a:pPr lvl="2"/>
            <a:r>
              <a:rPr lang="en-US" dirty="0" smtClean="0"/>
              <a:t>Estimate the sensitivities of missing final states. </a:t>
            </a:r>
            <a:endParaRPr lang="en-US" dirty="0" smtClean="0"/>
          </a:p>
          <a:p>
            <a:pPr lvl="1"/>
            <a:r>
              <a:rPr lang="en-US" dirty="0" smtClean="0"/>
              <a:t>Improve the existing analyses. </a:t>
            </a:r>
          </a:p>
          <a:p>
            <a:pPr lvl="2"/>
            <a:r>
              <a:rPr lang="en-US" dirty="0" smtClean="0"/>
              <a:t>Fully exploit kinematic information</a:t>
            </a:r>
            <a:r>
              <a:rPr lang="en-US" dirty="0" smtClean="0"/>
              <a:t> for signal and background. </a:t>
            </a:r>
          </a:p>
          <a:p>
            <a:pPr lvl="2"/>
            <a:r>
              <a:rPr lang="en-US" dirty="0" smtClean="0"/>
              <a:t>MVA analyses implemented for different channels. </a:t>
            </a:r>
          </a:p>
          <a:p>
            <a:pPr lvl="2"/>
            <a:r>
              <a:rPr lang="en-US" dirty="0" smtClean="0"/>
              <a:t>Global analysis approaches. </a:t>
            </a:r>
          </a:p>
          <a:p>
            <a:pPr lvl="1"/>
            <a:r>
              <a:rPr lang="en-US" dirty="0" smtClean="0"/>
              <a:t>In addition: </a:t>
            </a:r>
          </a:p>
          <a:p>
            <a:pPr lvl="2"/>
            <a:r>
              <a:rPr lang="en-US" dirty="0" smtClean="0"/>
              <a:t>Different cross section, Spin/CP properties, BSM studies (H-&gt;invisible </a:t>
            </a:r>
            <a:r>
              <a:rPr lang="en-US" dirty="0" err="1" smtClean="0"/>
              <a:t>etc</a:t>
            </a:r>
            <a:r>
              <a:rPr lang="mr-IN" dirty="0" smtClean="0"/>
              <a:t>…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Impact from physics analyses on the detector design changes. </a:t>
            </a:r>
            <a:endParaRPr lang="en-US" dirty="0" smtClean="0"/>
          </a:p>
          <a:p>
            <a:r>
              <a:rPr lang="en-US" dirty="0" smtClean="0"/>
              <a:t>Manpower needed (welcome to join)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6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192" y="2315845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    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857" y="1002400"/>
            <a:ext cx="7337502" cy="4937451"/>
          </a:xfrm>
        </p:spPr>
        <p:txBody>
          <a:bodyPr/>
          <a:lstStyle/>
          <a:p>
            <a:r>
              <a:rPr lang="en-US" dirty="0" smtClean="0"/>
              <a:t>The inclusive analysis is very simple : </a:t>
            </a:r>
          </a:p>
          <a:p>
            <a:pPr lvl="1"/>
            <a:r>
              <a:rPr lang="en-US" dirty="0" smtClean="0"/>
              <a:t>Photon ID, Isolation, Kinematic cuts on leading/</a:t>
            </a:r>
            <a:r>
              <a:rPr lang="en-US" dirty="0" err="1" smtClean="0"/>
              <a:t>subleading</a:t>
            </a:r>
            <a:r>
              <a:rPr lang="en-US" dirty="0" smtClean="0"/>
              <a:t> photon.</a:t>
            </a:r>
          </a:p>
          <a:p>
            <a:r>
              <a:rPr lang="en-US" dirty="0" smtClean="0"/>
              <a:t>Explore other possible improvements ?</a:t>
            </a:r>
          </a:p>
          <a:p>
            <a:pPr lvl="1"/>
            <a:r>
              <a:rPr lang="en-US" dirty="0" smtClean="0"/>
              <a:t>Divide events into different categories.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Y. Fang 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48" y="4124154"/>
            <a:ext cx="2852648" cy="2634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1916" y="3471126"/>
            <a:ext cx="289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Divide different eta regions for two photons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41" y="4323111"/>
            <a:ext cx="3122199" cy="21877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4608" y="3122782"/>
            <a:ext cx="245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 of Higgs 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Tt</a:t>
            </a:r>
            <a:r>
              <a:rPr lang="en-US" dirty="0"/>
              <a:t> is perpendicular to the thrust direction of two photon)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3484" y="3344699"/>
            <a:ext cx="245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Conversion of the </a:t>
            </a:r>
            <a:r>
              <a:rPr lang="en-US">
                <a:solidFill>
                  <a:srgbClr val="C00000"/>
                </a:solidFill>
              </a:rPr>
              <a:t>photons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13688" y="0"/>
            <a:ext cx="10515600" cy="1057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HL-LHC  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:   very advanced analyses (example)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48" y="4146217"/>
            <a:ext cx="2852648" cy="2634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65" y="4368146"/>
            <a:ext cx="3122199" cy="21877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2" y="4312362"/>
            <a:ext cx="2987796" cy="22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6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Higgs white paper @ CDR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8788" y="1044680"/>
            <a:ext cx="4793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 is at </a:t>
            </a:r>
            <a:r>
              <a:rPr lang="en-US" dirty="0" err="1" smtClean="0"/>
              <a:t>arxiv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CPC : </a:t>
            </a:r>
            <a:r>
              <a:rPr lang="en-US" dirty="0" smtClean="0">
                <a:solidFill>
                  <a:srgbClr val="FF0000"/>
                </a:solidFill>
              </a:rPr>
              <a:t>Vol 43, No.4 (2019) 043002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20" y="1044681"/>
            <a:ext cx="5184067" cy="5516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9080" y="1766074"/>
            <a:ext cx="4350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 to those colleagues for great efforts. </a:t>
            </a:r>
          </a:p>
          <a:p>
            <a:r>
              <a:rPr lang="en-US" dirty="0" smtClean="0"/>
              <a:t>Welcome to new colleagues to join in.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5335" y="6283072"/>
            <a:ext cx="4439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Mailing list: </a:t>
            </a:r>
            <a:r>
              <a:rPr lang="en-US" b="1" dirty="0" err="1" smtClean="0">
                <a:solidFill>
                  <a:srgbClr val="00B050"/>
                </a:solidFill>
              </a:rPr>
              <a:t>cepc-physics@maillist.ihep.ac.cn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35" y="1044680"/>
            <a:ext cx="5184067" cy="5516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07" y="2809878"/>
            <a:ext cx="3326059" cy="25844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31" y="2724181"/>
            <a:ext cx="2292269" cy="31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example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1483478"/>
            <a:ext cx="7854696" cy="199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955442"/>
            <a:ext cx="10672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improvement of significance </a:t>
            </a:r>
            <a:r>
              <a:rPr lang="en-US" dirty="0" err="1" smtClean="0"/>
              <a:t>w.r.t</a:t>
            </a:r>
            <a:r>
              <a:rPr lang="en-US" dirty="0" smtClean="0"/>
              <a:t>. inclusive one  is from 4.0 to 4.6, corresponding 13% improvement on the </a:t>
            </a:r>
          </a:p>
          <a:p>
            <a:r>
              <a:rPr lang="en-US" dirty="0"/>
              <a:t>p</a:t>
            </a:r>
            <a:r>
              <a:rPr lang="en-US" dirty="0" smtClean="0"/>
              <a:t>recision.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2208" y="693469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ATLAS-CONF-2016-017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1534823"/>
            <a:ext cx="7854696" cy="19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Results and systematics for H-&gt;</a:t>
            </a:r>
            <a:r>
              <a:rPr lang="en-US" dirty="0" err="1" smtClean="0"/>
              <a:t>bb,cc,gg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1553094"/>
            <a:ext cx="8339328" cy="49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41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97" y="-98805"/>
            <a:ext cx="10515600" cy="926757"/>
          </a:xfrm>
        </p:spPr>
        <p:txBody>
          <a:bodyPr/>
          <a:lstStyle/>
          <a:p>
            <a:pPr algn="ctr"/>
            <a:r>
              <a:rPr lang="en-US" dirty="0" smtClean="0"/>
              <a:t>  Recent </a:t>
            </a:r>
            <a:r>
              <a:rPr lang="en-US" dirty="0" smtClean="0"/>
              <a:t>status for Higgs measurement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97" y="5212997"/>
            <a:ext cx="11143883" cy="145060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LHC updated their projected results based on current Run 2 studies and possible improvements on uncertainties :</a:t>
            </a:r>
          </a:p>
          <a:p>
            <a:pPr lvl="1"/>
            <a:r>
              <a:rPr lang="en-US" sz="1800" dirty="0" smtClean="0"/>
              <a:t>theory  ½ and experimental systematics 1/</a:t>
            </a:r>
            <a:r>
              <a:rPr lang="en-US" sz="1800" dirty="0" err="1" smtClean="0"/>
              <a:t>sqrt</a:t>
            </a:r>
            <a:r>
              <a:rPr lang="en-US" sz="1800" dirty="0" smtClean="0"/>
              <a:t>(L) of current ones (check </a:t>
            </a:r>
            <a:r>
              <a:rPr lang="en-US" sz="1800" dirty="0" smtClean="0">
                <a:hlinkClick r:id="rId2"/>
              </a:rPr>
              <a:t>talk</a:t>
            </a:r>
            <a:r>
              <a:rPr lang="en-US" sz="1800" dirty="0" smtClean="0"/>
              <a:t> at CEPC workshop in Oxford)</a:t>
            </a:r>
          </a:p>
          <a:p>
            <a:r>
              <a:rPr lang="en-US" sz="2200" dirty="0" err="1" smtClean="0"/>
              <a:t>Fcc-ee</a:t>
            </a:r>
            <a:r>
              <a:rPr lang="en-US" sz="2200" dirty="0" smtClean="0"/>
              <a:t> has similar results as CEPC but including a 365 GeV run improving the measurement of Higgs width.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28" y="916468"/>
            <a:ext cx="3054179" cy="34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64636" y="788257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a</a:t>
            </a:r>
            <a:r>
              <a:rPr lang="en-US" sz="1200" b="1" dirty="0" err="1" smtClean="0"/>
              <a:t>rxiv</a:t>
            </a:r>
            <a:r>
              <a:rPr lang="en-US" sz="1200" b="1" dirty="0" smtClean="0"/>
              <a:t>: </a:t>
            </a:r>
            <a:r>
              <a:rPr lang="en-US" sz="1200" b="1" dirty="0" smtClean="0">
                <a:hlinkClick r:id="rId4"/>
              </a:rPr>
              <a:t>1902.00134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19936" y="4410277"/>
                <a:ext cx="3815660" cy="976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Width: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𝟖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𝟕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MeV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. </m:t>
                        </m:r>
                        <m:r>
                          <a:rPr lang="en-US" b="1" i="0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 </m:t>
                        </m:r>
                      </m:e>
                      <m:sub/>
                      <m:sup/>
                    </m:sSubSup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altLang="en-US" dirty="0">
                    <a:latin typeface="Calibri" charset="0"/>
                  </a:rPr>
                  <a:t>Precision </a:t>
                </a:r>
                <a:r>
                  <a:rPr lang="en-US" altLang="en-US" dirty="0" smtClean="0">
                    <a:latin typeface="Calibri" charset="0"/>
                  </a:rPr>
                  <a:t>mass of </a:t>
                </a:r>
                <a:r>
                  <a:rPr lang="en-US" altLang="en-US" b="1" dirty="0">
                    <a:solidFill>
                      <a:srgbClr val="7030A0"/>
                    </a:solidFill>
                    <a:latin typeface="Calibri" charset="0"/>
                  </a:rPr>
                  <a:t>10-20 MeV plausible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36" y="4410277"/>
                <a:ext cx="3815660" cy="976036"/>
              </a:xfrm>
              <a:prstGeom prst="rect">
                <a:avLst/>
              </a:prstGeom>
              <a:blipFill rotWithShape="0">
                <a:blip r:embed="rId5"/>
                <a:stretch>
                  <a:fillRect l="-1278" t="-31056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18" y="1110162"/>
            <a:ext cx="3216356" cy="33001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92313" y="582236"/>
            <a:ext cx="1807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Fcc-ee</a:t>
            </a:r>
            <a:r>
              <a:rPr lang="en-US" sz="1200" b="1" dirty="0" smtClean="0"/>
              <a:t> 240 GeV/365 GeV: </a:t>
            </a:r>
          </a:p>
          <a:p>
            <a:pPr algn="ctr"/>
            <a:r>
              <a:rPr lang="en-US" sz="1200" b="1" dirty="0" smtClean="0">
                <a:hlinkClick r:id="rId7"/>
              </a:rPr>
              <a:t>CERN-ACC-2018-0057</a:t>
            </a:r>
            <a:endParaRPr lang="en-US" sz="12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99" y="688954"/>
            <a:ext cx="4218224" cy="41425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95911" y="458620"/>
            <a:ext cx="20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CDR vs HL-LHC 2014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1416" y="2760219"/>
            <a:ext cx="20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CDR vs HL-LHC 2019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8079" y="4493282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 : ~1.3%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479555" y="2113005"/>
            <a:ext cx="547296" cy="3089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99989" y="2135240"/>
            <a:ext cx="547296" cy="3089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54820" y="3263463"/>
            <a:ext cx="405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study on Kappa fit at Zhen Liu’s </a:t>
            </a:r>
            <a:r>
              <a:rPr lang="en-US" dirty="0" smtClean="0">
                <a:hlinkClick r:id="rId9"/>
              </a:rPr>
              <a:t>talk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40150" y="4785793"/>
            <a:ext cx="535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EFT 2.0 updated with new HL-LHC </a:t>
            </a:r>
            <a:r>
              <a:rPr lang="en-US" dirty="0" err="1" smtClean="0"/>
              <a:t>resutls</a:t>
            </a:r>
            <a:r>
              <a:rPr lang="en-US" dirty="0" smtClean="0"/>
              <a:t> (</a:t>
            </a:r>
            <a:r>
              <a:rPr lang="en-US" dirty="0" err="1" smtClean="0"/>
              <a:t>Jiayin’s</a:t>
            </a:r>
            <a:r>
              <a:rPr lang="en-US" dirty="0" smtClean="0"/>
              <a:t> </a:t>
            </a:r>
            <a:r>
              <a:rPr lang="en-US" dirty="0" smtClean="0">
                <a:hlinkClick r:id="rId10"/>
              </a:rPr>
              <a:t>talks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2224" y="116632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Measurement of Higgs width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84856" y="1268761"/>
            <a:ext cx="8703632" cy="5353941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Method 1</a:t>
            </a:r>
            <a:r>
              <a:rPr lang="en-US" altLang="zh-CN" b="1" dirty="0"/>
              <a:t>:</a:t>
            </a:r>
            <a:r>
              <a:rPr lang="en-US" altLang="zh-CN" dirty="0"/>
              <a:t> </a:t>
            </a:r>
            <a:r>
              <a:rPr lang="en-US" altLang="zh-CN" b="1" dirty="0"/>
              <a:t>Higgs width can be determined directly from the measurement of </a:t>
            </a:r>
            <a:r>
              <a:rPr lang="el-GR" altLang="zh-CN" b="1" dirty="0"/>
              <a:t>σ</a:t>
            </a:r>
            <a:r>
              <a:rPr lang="en-US" altLang="zh-CN" b="1" dirty="0"/>
              <a:t>(ZH) and Br. of (H-&gt;ZZ*)</a:t>
            </a:r>
          </a:p>
          <a:p>
            <a:pPr lvl="1"/>
            <a:endParaRPr lang="en-US" altLang="zh-CN" b="1" dirty="0"/>
          </a:p>
          <a:p>
            <a:pPr lvl="1"/>
            <a:endParaRPr lang="en-US" altLang="zh-CN" b="1" dirty="0" smtClean="0"/>
          </a:p>
          <a:p>
            <a:pPr lvl="1"/>
            <a:r>
              <a:rPr lang="en-US" altLang="zh-CN" b="1" dirty="0"/>
              <a:t>But the uncertainty of Br(H-&gt;ZZ*) is relatively high due to low statistics.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Method 2</a:t>
            </a:r>
            <a:r>
              <a:rPr lang="en-US" altLang="zh-CN" b="1" dirty="0"/>
              <a:t>: It can also be measured through: </a:t>
            </a:r>
          </a:p>
          <a:p>
            <a:pPr lvl="1"/>
            <a:endParaRPr lang="en-US" altLang="zh-CN" b="1" dirty="0"/>
          </a:p>
          <a:p>
            <a:pPr lvl="1"/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 smtClean="0"/>
              <a:t>These two orthogonal methods can be combined to reach the best precision. </a:t>
            </a:r>
            <a:endParaRPr lang="en-US" altLang="zh-CN" b="1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132857"/>
            <a:ext cx="4064070" cy="8284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6" y="4077072"/>
            <a:ext cx="1800200" cy="6334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32" y="4221088"/>
            <a:ext cx="6160040" cy="323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62" y="4725145"/>
            <a:ext cx="3933334" cy="647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9836" y="2262173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Precision : 5.1%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7629" y="4725145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Precision : 3.5%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5117" y="5825373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Precision : 2.8%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0096" y="455389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3.0%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327648" y="4710476"/>
            <a:ext cx="498108" cy="19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546812" y="2462975"/>
            <a:ext cx="498108" cy="19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Higgs physics at CEPC (Y. Fang, IHEP)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AC918-B7E4-1D4B-BBCF-3149DA5CA8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" y="1057339"/>
            <a:ext cx="10058400" cy="4175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56" y="0"/>
            <a:ext cx="10515600" cy="1057339"/>
          </a:xfrm>
        </p:spPr>
        <p:txBody>
          <a:bodyPr/>
          <a:lstStyle/>
          <a:p>
            <a:r>
              <a:rPr lang="en-US" dirty="0" smtClean="0"/>
              <a:t>HL-LHC  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:   one example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31670" y="5366729"/>
            <a:ext cx="7433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Scenario  S1:  Total uncertainty is half of the one used for the result of 80 fb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Scenario  S2: Total uncertainty is 1/3 of the one for 80 fb</a:t>
            </a:r>
            <a:r>
              <a:rPr lang="en-US" baseline="30000" dirty="0" smtClean="0"/>
              <a:t>-1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06368" y="146951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S2 scenario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0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96" y="316357"/>
            <a:ext cx="11244072" cy="866267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smtClean="0"/>
              <a:t>HL-LHC: Differential </a:t>
            </a:r>
            <a:r>
              <a:rPr lang="en-US" dirty="0" err="1" smtClean="0"/>
              <a:t>xsection</a:t>
            </a:r>
            <a:r>
              <a:rPr lang="en-US" dirty="0" smtClean="0"/>
              <a:t> measurement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36" y="1317244"/>
            <a:ext cx="5969000" cy="439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59" y="1317244"/>
            <a:ext cx="4393274" cy="4956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8656" y="5839968"/>
            <a:ext cx="570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precision can reach a few percent for different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bins.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6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888" y="157861"/>
            <a:ext cx="10515600" cy="988187"/>
          </a:xfrm>
        </p:spPr>
        <p:txBody>
          <a:bodyPr/>
          <a:lstStyle/>
          <a:p>
            <a:pPr algn="ctr"/>
            <a:r>
              <a:rPr lang="en-US" dirty="0" smtClean="0"/>
              <a:t>Higgs talks at the workshop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" y="1147517"/>
            <a:ext cx="6173967" cy="4882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56" y="1364035"/>
            <a:ext cx="5916168" cy="46663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7549" y="6062265"/>
            <a:ext cx="8727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14 talks are presented in the workshop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 They triggered a lot of discussions for the study of the CEPC Higgs physics in the future.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50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Plan </a:t>
            </a:r>
            <a:r>
              <a:rPr lang="en-US" smtClean="0"/>
              <a:t>for CEPC </a:t>
            </a:r>
            <a:r>
              <a:rPr lang="en-US" dirty="0" smtClean="0"/>
              <a:t>Higgs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1593152"/>
            <a:ext cx="10719816" cy="45020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Improve the analyses with different technologies: </a:t>
            </a:r>
          </a:p>
          <a:p>
            <a:pPr lvl="1"/>
            <a:r>
              <a:rPr lang="en-US" dirty="0" smtClean="0"/>
              <a:t>MVA, multi-dim fit.</a:t>
            </a:r>
          </a:p>
          <a:p>
            <a:pPr lvl="1"/>
            <a:r>
              <a:rPr lang="en-US" dirty="0" smtClean="0"/>
              <a:t>Improve the performance b-tagging, photon ID/conversion etc.</a:t>
            </a:r>
          </a:p>
          <a:p>
            <a:pPr lvl="1"/>
            <a:r>
              <a:rPr lang="en-US" dirty="0" smtClean="0"/>
              <a:t>Test different setup-of the detectors</a:t>
            </a:r>
          </a:p>
          <a:p>
            <a:r>
              <a:rPr lang="en-US" dirty="0" smtClean="0"/>
              <a:t>Test the analyses with different colliding energy </a:t>
            </a:r>
          </a:p>
          <a:p>
            <a:pPr lvl="1"/>
            <a:r>
              <a:rPr lang="en-US" dirty="0" smtClean="0"/>
              <a:t>Benchmark : 360 GeV/1.5(2.0) ab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Improvement of </a:t>
            </a:r>
            <a:r>
              <a:rPr lang="en-US" dirty="0" err="1" smtClean="0"/>
              <a:t>ww</a:t>
            </a:r>
            <a:r>
              <a:rPr lang="en-US" dirty="0" smtClean="0"/>
              <a:t> fusion on the Higgs width as well as the precision measurement. </a:t>
            </a:r>
          </a:p>
          <a:p>
            <a:pPr lvl="1"/>
            <a:r>
              <a:rPr lang="en-US" i="1" dirty="0" err="1" smtClean="0"/>
              <a:t>ttbar</a:t>
            </a:r>
            <a:r>
              <a:rPr lang="en-US" i="1" dirty="0" smtClean="0"/>
              <a:t> run</a:t>
            </a:r>
            <a:endParaRPr lang="en-US" i="1" dirty="0"/>
          </a:p>
          <a:p>
            <a:r>
              <a:rPr lang="en-US" dirty="0" smtClean="0"/>
              <a:t>Differential </a:t>
            </a:r>
            <a:r>
              <a:rPr lang="en-US" dirty="0" err="1" smtClean="0"/>
              <a:t>xsection</a:t>
            </a:r>
            <a:r>
              <a:rPr lang="en-US" dirty="0" smtClean="0"/>
              <a:t> measurements</a:t>
            </a:r>
          </a:p>
          <a:p>
            <a:pPr lvl="1"/>
            <a:r>
              <a:rPr lang="en-US" dirty="0" smtClean="0"/>
              <a:t>Start to do that. </a:t>
            </a:r>
          </a:p>
          <a:p>
            <a:r>
              <a:rPr lang="en-US" dirty="0" smtClean="0"/>
              <a:t>Interpretation on the results</a:t>
            </a:r>
          </a:p>
          <a:p>
            <a:pPr lvl="1"/>
            <a:r>
              <a:rPr lang="en-US" dirty="0" smtClean="0"/>
              <a:t>Further cooperation with theorists (in particular the domestic theorists)</a:t>
            </a:r>
            <a:endParaRPr lang="en-US" dirty="0"/>
          </a:p>
          <a:p>
            <a:r>
              <a:rPr lang="en-US" dirty="0" smtClean="0"/>
              <a:t>Wrap up with a post CDR Higgs paper. </a:t>
            </a:r>
          </a:p>
        </p:txBody>
      </p:sp>
    </p:spTree>
    <p:extLst>
      <p:ext uri="{BB962C8B-B14F-4D97-AF65-F5344CB8AC3E}">
        <p14:creationId xmlns:p14="http://schemas.microsoft.com/office/powerpoint/2010/main" val="132819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68" y="18871"/>
            <a:ext cx="11049000" cy="1325563"/>
          </a:xfrm>
        </p:spPr>
        <p:txBody>
          <a:bodyPr/>
          <a:lstStyle/>
          <a:p>
            <a:r>
              <a:rPr lang="en-US" dirty="0" smtClean="0"/>
              <a:t>           Some preliminary </a:t>
            </a:r>
            <a:r>
              <a:rPr lang="en-US" smtClean="0"/>
              <a:t>progresses </a:t>
            </a:r>
            <a:r>
              <a:rPr lang="en-US" smtClean="0"/>
              <a:t>(MVA H-</a:t>
            </a:r>
            <a:r>
              <a:rPr lang="en-US" dirty="0" smtClean="0"/>
              <a:t>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64" y="1434656"/>
            <a:ext cx="4237740" cy="3150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04" y="1219200"/>
            <a:ext cx="4124743" cy="3938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5648" y="5157724"/>
            <a:ext cx="8801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Variables having low correlations with </a:t>
            </a:r>
            <a:r>
              <a:rPr lang="en-US" dirty="0" err="1"/>
              <a:t>m</a:t>
            </a:r>
            <a:r>
              <a:rPr lang="en-US" baseline="-25000" dirty="0" err="1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 </a:t>
            </a:r>
            <a:r>
              <a:rPr lang="en-US" dirty="0" smtClean="0"/>
              <a:t>are chosen as inputs to MVA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Two dimensional fit is implemented to extract the precision of the measurement.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 The improvement is ~30% in the channel of  Z(-&gt;</a:t>
            </a:r>
            <a:r>
              <a:rPr lang="en-US" dirty="0" err="1" smtClean="0"/>
              <a:t>qq</a:t>
            </a:r>
            <a:r>
              <a:rPr lang="en-US" dirty="0" smtClean="0"/>
              <a:t>)H-&gt;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 for the precision </a:t>
            </a:r>
            <a:r>
              <a:rPr lang="en-US" dirty="0" err="1" smtClean="0"/>
              <a:t>measurment</a:t>
            </a:r>
            <a:r>
              <a:rPr lang="en-US" dirty="0" smtClean="0"/>
              <a:t>.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See more in </a:t>
            </a:r>
            <a:r>
              <a:rPr lang="en-US" dirty="0" err="1" smtClean="0"/>
              <a:t>Fangyi</a:t>
            </a:r>
            <a:r>
              <a:rPr lang="en-US" dirty="0" smtClean="0"/>
              <a:t> </a:t>
            </a:r>
            <a:r>
              <a:rPr lang="en-US" dirty="0" err="1" smtClean="0"/>
              <a:t>Guo’s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talk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6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68" y="18871"/>
            <a:ext cx="11304000" cy="1325563"/>
          </a:xfrm>
        </p:spPr>
        <p:txBody>
          <a:bodyPr/>
          <a:lstStyle/>
          <a:p>
            <a:r>
              <a:rPr lang="en-US" dirty="0" smtClean="0"/>
              <a:t>           Some preliminary progresses </a:t>
            </a:r>
            <a:r>
              <a:rPr lang="en-US" dirty="0" smtClean="0"/>
              <a:t>(MVA </a:t>
            </a:r>
            <a:r>
              <a:rPr lang="en-US" smtClean="0"/>
              <a:t>H-&gt;</a:t>
            </a:r>
            <a:r>
              <a:rPr lang="en-US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2528" y="6097581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The </a:t>
            </a:r>
            <a:r>
              <a:rPr lang="en-US" dirty="0" smtClean="0"/>
              <a:t>improvement is ~</a:t>
            </a:r>
            <a:r>
              <a:rPr lang="en-US" dirty="0" smtClean="0"/>
              <a:t>35% </a:t>
            </a:r>
            <a:r>
              <a:rPr lang="en-US" dirty="0" err="1" smtClean="0"/>
              <a:t>w.r.t</a:t>
            </a:r>
            <a:r>
              <a:rPr lang="en-US" dirty="0" smtClean="0"/>
              <a:t> cut based one for the signal significance. 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See more in </a:t>
            </a:r>
            <a:r>
              <a:rPr lang="en-US" dirty="0" err="1" smtClean="0"/>
              <a:t>Kunlin</a:t>
            </a:r>
            <a:r>
              <a:rPr lang="en-US" dirty="0" smtClean="0"/>
              <a:t> Ran</a:t>
            </a:r>
            <a:r>
              <a:rPr lang="en-US" dirty="0" smtClean="0"/>
              <a:t>’s </a:t>
            </a:r>
            <a:r>
              <a:rPr lang="en-US" dirty="0" smtClean="0">
                <a:hlinkClick r:id="rId2"/>
              </a:rPr>
              <a:t>talk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24" y="1170896"/>
            <a:ext cx="8451088" cy="49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8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322" y="1219200"/>
            <a:ext cx="864717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Wrap the analysis into </a:t>
            </a:r>
            <a:r>
              <a:rPr lang="en-US" dirty="0" smtClean="0">
                <a:hlinkClick r:id="rId2"/>
              </a:rPr>
              <a:t>a note </a:t>
            </a:r>
            <a:r>
              <a:rPr lang="en-US" dirty="0" smtClean="0"/>
              <a:t>and submit to CPC. </a:t>
            </a:r>
          </a:p>
          <a:p>
            <a:r>
              <a:rPr lang="en-US" dirty="0" smtClean="0"/>
              <a:t>Flavor tagging used in the fit (3 dim)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Start to consider the systematics.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</a:t>
            </a:r>
            <a:r>
              <a:rPr lang="en-US" dirty="0" smtClean="0"/>
              <a:t>Status of  H-&gt;</a:t>
            </a:r>
            <a:r>
              <a:rPr lang="en-US" dirty="0" err="1" smtClean="0"/>
              <a:t>bb,cc,gg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0423"/>
            <a:ext cx="10058400" cy="2308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28" y="5110544"/>
            <a:ext cx="5613400" cy="135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12096" y="1072896"/>
            <a:ext cx="20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at Yu Bai’s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8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964</Words>
  <Application>Microsoft Macintosh PowerPoint</Application>
  <PresentationFormat>Widescreen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Calibri</vt:lpstr>
      <vt:lpstr>Calibri Light</vt:lpstr>
      <vt:lpstr>Cambria Math</vt:lpstr>
      <vt:lpstr>DengXian</vt:lpstr>
      <vt:lpstr>DengXian Light</vt:lpstr>
      <vt:lpstr>Mangal</vt:lpstr>
      <vt:lpstr>Symbol</vt:lpstr>
      <vt:lpstr>Wingdings</vt:lpstr>
      <vt:lpstr>Arial</vt:lpstr>
      <vt:lpstr>Office Theme</vt:lpstr>
      <vt:lpstr>Higgs physics at CEPC Physics workshop</vt:lpstr>
      <vt:lpstr>  Recent status for Higgs measurement </vt:lpstr>
      <vt:lpstr>HL-LHC  H-&gt;gg:   one example  </vt:lpstr>
      <vt:lpstr>         HL-LHC: Differential xsection measurement</vt:lpstr>
      <vt:lpstr>Higgs talks at the workshop</vt:lpstr>
      <vt:lpstr> Plan for CEPC Higgs physics</vt:lpstr>
      <vt:lpstr>           Some preliminary progresses (MVA H-&gt;gg)</vt:lpstr>
      <vt:lpstr>           Some preliminary progresses (MVA H-&gt;mm)</vt:lpstr>
      <vt:lpstr>           Status of  H-&gt;bb,cc,gg </vt:lpstr>
      <vt:lpstr>           Status of H-&gt;tt</vt:lpstr>
      <vt:lpstr>       H-&gt;invisible,  H-&gt;ZZ and differential measurement. </vt:lpstr>
      <vt:lpstr>               High energy (360 GeV) Run</vt:lpstr>
      <vt:lpstr> Alternative: Global analysis approach on Higgs measurement</vt:lpstr>
      <vt:lpstr>                                Conclusion</vt:lpstr>
      <vt:lpstr>                          backup slides</vt:lpstr>
      <vt:lpstr>HL-LHC  H-&gt;gg:   very advanced analyses (example) </vt:lpstr>
      <vt:lpstr>Higgs white paper @ CDR</vt:lpstr>
      <vt:lpstr>One example </vt:lpstr>
      <vt:lpstr>      Results and systematics for H-&gt;bb,cc,gg</vt:lpstr>
      <vt:lpstr>Measurement of Higgs width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physics toward TDR</dc:title>
  <dc:creator>fangyq@ihep.ac.cn</dc:creator>
  <cp:lastModifiedBy>fangyq@ihep.ac.cn</cp:lastModifiedBy>
  <cp:revision>112</cp:revision>
  <cp:lastPrinted>2019-07-01T07:11:19Z</cp:lastPrinted>
  <dcterms:created xsi:type="dcterms:W3CDTF">2018-11-12T03:00:20Z</dcterms:created>
  <dcterms:modified xsi:type="dcterms:W3CDTF">2019-07-24T06:31:28Z</dcterms:modified>
</cp:coreProperties>
</file>