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6" r:id="rId9"/>
    <p:sldId id="268" r:id="rId10"/>
    <p:sldId id="263" r:id="rId11"/>
    <p:sldId id="267" r:id="rId12"/>
    <p:sldId id="265" r:id="rId13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91" d="100"/>
          <a:sy n="91" d="100"/>
        </p:scale>
        <p:origin x="51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14D8085-01FD-4D36-A6EA-4F273E643874}" type="datetimeFigureOut">
              <a:rPr lang="zh-CN" altLang="en-US" smtClean="0"/>
              <a:t>19/07/25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FA1496F-7589-477E-9E9C-B7D7B7E6461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3457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5429793-FB65-4EA4-B8FC-7948D679DB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1934095-5A0E-4004-8335-CB58903F9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DF69690-E7D0-4AF7-B9F9-37FED3682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A4D5-9E70-4883-90C4-514EEABB1FA9}" type="datetime1">
              <a:rPr lang="zh-CN" altLang="en-US" smtClean="0"/>
              <a:t>19/07/25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6921281-7F34-4172-AA35-B2D7C2F2C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92CB60-070F-4216-892E-FDDD0143F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345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8F9901-B525-4531-A37B-A9D93BB0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1BFCF4F-421B-4D04-9DF2-25B704E230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727025D-22BB-4875-8D61-8E82FD8B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7DCD5-AA5E-463C-9577-01C720528D8A}" type="datetime1">
              <a:rPr lang="zh-CN" altLang="en-US" smtClean="0"/>
              <a:t>19/07/25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610E390-CA96-4F94-88EF-DED1C89AE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8B2088A-2779-4F3A-90CA-2D519405D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21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BDAC530-D596-426B-AAFF-F415EC1003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6EFD260-9462-4CB3-B43A-2E28680C9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2534B9-6A14-442A-A800-304C9EE1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67D9-E1DB-4C00-AACF-28714DCD93E8}" type="datetime1">
              <a:rPr lang="zh-CN" altLang="en-US" smtClean="0"/>
              <a:t>19/07/25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F4953C1-4AB6-4B56-A324-9338C79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705767B-8AC9-48D3-B299-9E1D1910A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15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E795E8-2BA1-4995-AD78-050ACACFA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599EB0-3D21-4AE9-B488-CBA9A8C8F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75E6BA-C9F2-4A54-B065-A0C9D3329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3D0E-8C63-475A-B0AD-FFF4AB2C6AE2}" type="datetime1">
              <a:rPr lang="zh-CN" altLang="en-US" smtClean="0"/>
              <a:t>19/07/25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757CB7-62A1-4695-96A4-568261798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0988BE2-4FC3-4489-9917-B3B7632B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055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794CE7-BBBD-4148-8E57-3BEF6799E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B8EB834-239B-4023-B735-25230042A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33EB6B-7585-41D9-B391-97C6667B2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71E4-2F47-44BF-AEB7-9A23A73066C6}" type="datetime1">
              <a:rPr lang="zh-CN" altLang="en-US" smtClean="0"/>
              <a:t>19/07/25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B251D24-D22A-4B6B-84E0-50E8F9235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C9CB44-BEC8-4990-83DD-14D220D56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33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4957E2-4750-4D41-AA9E-50272FA9F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F68968-C4B3-4C89-9EA8-F64819DDF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A461401-EF27-4BC1-B2A0-8C152754F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A2FCF6E-D047-4559-A4EA-2FD6FDFD8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C7CA-6CBC-4D02-B27B-166051F5C7E5}" type="datetime1">
              <a:rPr lang="zh-CN" altLang="en-US" smtClean="0"/>
              <a:t>19/07/25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9A20BF2-FDF5-4A52-A22F-DE83F8C33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F910543-9C94-48F7-B8A2-83BF00FAA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228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B939DE-7283-4F8E-BDE9-434AD2B70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1E4CA56-FA8E-4512-9E5B-2B49EC7E8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1DC3541-228A-4A14-89D4-25078EE11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746D60D-2458-4C1C-8ED5-1D532EFB56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555AEFE-E210-419C-B1A3-4161C05E12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6D73285-EDE6-4236-9ED6-980CF00A4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C361-513E-4250-96C7-9C860FBA1DDB}" type="datetime1">
              <a:rPr lang="zh-CN" altLang="en-US" smtClean="0"/>
              <a:t>19/07/25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B697B30-DA0E-44AD-A0FA-A4C9749B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00C92E0-7ED9-4F34-9F84-31B742C10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4357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B0EFDD-FC21-4375-8E93-986720869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2DE9CA8-C3FD-4D60-8195-E0D2D3387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5D94-4A84-4BE7-9E62-B15E92F3A759}" type="datetime1">
              <a:rPr lang="zh-CN" altLang="en-US" smtClean="0"/>
              <a:t>19/07/25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31DBCF1-73B1-437E-900F-792FCA64D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F77183F-8871-479F-87E1-1D7F024EF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000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F15D4DC-17A0-4884-9946-33527EA1D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0703B-D561-48A2-AD86-5E34A629DD0B}" type="datetime1">
              <a:rPr lang="zh-CN" altLang="en-US" smtClean="0"/>
              <a:t>19/07/25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720A0A3-11D8-45A8-8391-F804DA654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84FA8C9-67D3-43A5-871C-CB7205740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952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84C039-7FD8-44D8-9C51-00713F68F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D95A2F-0CA5-4D5D-98C5-AAC79B59B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CDA581A-9631-4637-90C5-05C8BEF88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A8526FA-92C7-49F2-9376-66558ACC5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1AFD0-4459-4048-A06A-A085D8F251A5}" type="datetime1">
              <a:rPr lang="zh-CN" altLang="en-US" smtClean="0"/>
              <a:t>19/07/25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B92C481-F8DB-48B8-879F-4F5F3625D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84A45FD-B20D-4931-B627-2A80B357E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461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392FAE-E819-48A5-ADB1-D7F6EC93A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52329C2-6240-4B27-AA0E-1319B20696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35CF7B8-675E-4B0F-9FA9-DD8298DC0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F5270A4-A3C9-43C5-94B6-E213D4660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1DB3D-1D95-4AEF-81C7-05C45368CA60}" type="datetime1">
              <a:rPr lang="zh-CN" altLang="en-US" smtClean="0"/>
              <a:t>19/07/25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BA234ED-BAD4-4250-909B-BE028B173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17EB3D-8B72-4DE9-B787-4A322AF7A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23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6773521-C5FD-445A-9656-07519E365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CF973C3-9E9A-46D1-8BC2-8F131B15A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FB8D4E-8880-4175-B537-6583A1FEC5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963B0-7439-4EE4-9E07-7D6824C4E8CD}" type="datetime1">
              <a:rPr lang="zh-CN" altLang="en-US" smtClean="0"/>
              <a:t>19/07/25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48D8D84-25B3-4CE4-9919-FFAC81485F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D4DAFF-1980-4187-99D4-DEB399121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E3BCC-714F-41E5-B568-2E7F8716FE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301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BDF2A2-11EF-4FA3-967F-42932C8079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3945" y="502253"/>
            <a:ext cx="9144000" cy="2387600"/>
          </a:xfrm>
        </p:spPr>
        <p:txBody>
          <a:bodyPr/>
          <a:lstStyle/>
          <a:p>
            <a:r>
              <a:rPr lang="en-US" altLang="zh-CN" dirty="0"/>
              <a:t>HGTD recon with </a:t>
            </a:r>
            <a:r>
              <a:rPr lang="en-US" altLang="zh-CN" dirty="0" err="1"/>
              <a:t>PixelSoft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54E311B-ED14-4997-9361-2D4550FA9B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/>
              <a:t>Lianyou</a:t>
            </a:r>
            <a:r>
              <a:rPr lang="en-US" altLang="zh-CN" dirty="0"/>
              <a:t> SHAN   CAS-IHEP</a:t>
            </a:r>
          </a:p>
          <a:p>
            <a:endParaRPr lang="en-US" altLang="zh-CN" dirty="0"/>
          </a:p>
          <a:p>
            <a:r>
              <a:rPr lang="en-US" altLang="zh-CN"/>
              <a:t>July 25’</a:t>
            </a:r>
            <a:r>
              <a:rPr lang="en-US" altLang="zh-CN" baseline="30000"/>
              <a:t>th </a:t>
            </a:r>
            <a:r>
              <a:rPr lang="en-US" altLang="zh-CN"/>
              <a:t>    HGTD-1-day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4619D2-3972-4601-AE74-3BBA587B2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2755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5B62CE-F50E-4AA9-A7E0-D22EDE432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5" y="136525"/>
            <a:ext cx="11832021" cy="1325563"/>
          </a:xfrm>
        </p:spPr>
        <p:txBody>
          <a:bodyPr/>
          <a:lstStyle/>
          <a:p>
            <a:r>
              <a:rPr lang="en-US" altLang="zh-CN" dirty="0"/>
              <a:t> The </a:t>
            </a:r>
            <a:r>
              <a:rPr lang="en-US" altLang="zh-CN" dirty="0" err="1"/>
              <a:t>TrackTimingExtensionAlg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45C26B4-1DE0-4071-A442-ED98E06471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4517" y="1294850"/>
                <a:ext cx="11902965" cy="5484321"/>
              </a:xfrm>
            </p:spPr>
            <p:txBody>
              <a:bodyPr/>
              <a:lstStyle/>
              <a:p>
                <a:r>
                  <a:rPr lang="en-US" altLang="zh-CN" dirty="0" err="1"/>
                  <a:t>TrkPara</a:t>
                </a:r>
                <a:r>
                  <a:rPr lang="en-US" altLang="zh-CN" dirty="0"/>
                  <a:t> = </a:t>
                </a:r>
                <a:r>
                  <a:rPr lang="en-US" altLang="zh-CN" dirty="0" err="1"/>
                  <a:t>m_extrapolator</a:t>
                </a:r>
                <a:r>
                  <a:rPr lang="en-US" altLang="zh-CN" dirty="0"/>
                  <a:t>-&gt;extrapolate( </a:t>
                </a:r>
                <a:r>
                  <a:rPr lang="en-US" altLang="zh-CN" dirty="0" err="1"/>
                  <a:t>TrkPara_InDet</a:t>
                </a:r>
                <a:r>
                  <a:rPr lang="en-US" altLang="zh-CN" dirty="0"/>
                  <a:t>, </a:t>
                </a:r>
                <a:r>
                  <a:rPr lang="en-US" altLang="zh-CN" dirty="0" err="1"/>
                  <a:t>HGTDLayer</a:t>
                </a:r>
                <a:r>
                  <a:rPr lang="en-US" altLang="zh-CN" dirty="0"/>
                  <a:t>  , … )</a:t>
                </a:r>
              </a:p>
              <a:p>
                <a:r>
                  <a:rPr lang="en-US" altLang="zh-CN" dirty="0" err="1"/>
                  <a:t>Trk</a:t>
                </a:r>
                <a:r>
                  <a:rPr lang="en-US" altLang="zh-CN" dirty="0"/>
                  <a:t>::</a:t>
                </a:r>
                <a:r>
                  <a:rPr lang="en-US" altLang="zh-CN" dirty="0" err="1"/>
                  <a:t>PlaneLayer</a:t>
                </a:r>
                <a:r>
                  <a:rPr lang="en-US" altLang="zh-CN" dirty="0"/>
                  <a:t>-&gt; </a:t>
                </a:r>
                <a:r>
                  <a:rPr lang="en-US" altLang="zh-CN" dirty="0" err="1"/>
                  <a:t>localToGlobal</a:t>
                </a:r>
                <a:r>
                  <a:rPr lang="en-US" altLang="zh-CN" dirty="0"/>
                  <a:t>( </a:t>
                </a:r>
                <a:r>
                  <a:rPr lang="en-US" altLang="zh-CN" dirty="0" err="1"/>
                  <a:t>TrkPara.locPos</a:t>
                </a:r>
                <a:r>
                  <a:rPr lang="en-US" altLang="zh-CN" dirty="0"/>
                  <a:t>, </a:t>
                </a:r>
                <a:r>
                  <a:rPr lang="en-US" altLang="zh-CN" dirty="0" err="1"/>
                  <a:t>TrkPara.mom</a:t>
                </a:r>
                <a:r>
                  <a:rPr lang="en-US" altLang="zh-CN" dirty="0"/>
                  <a:t>, </a:t>
                </a:r>
                <a:r>
                  <a:rPr lang="en-US" altLang="zh-CN" dirty="0" err="1">
                    <a:solidFill>
                      <a:srgbClr val="FF0000"/>
                    </a:solidFill>
                  </a:rPr>
                  <a:t>globalPos</a:t>
                </a:r>
                <a:r>
                  <a:rPr lang="en-US" altLang="zh-CN" dirty="0"/>
                  <a:t> ) ;</a:t>
                </a:r>
              </a:p>
              <a:p>
                <a:pPr marL="0" indent="0">
                  <a:buNone/>
                </a:pPr>
                <a:endParaRPr lang="en-US" altLang="zh-CN" dirty="0"/>
              </a:p>
              <a:p>
                <a:r>
                  <a:rPr lang="en-US" altLang="zh-CN" dirty="0">
                    <a:ea typeface="Cambria Math" panose="02040503050406030204" pitchFamily="18" charset="0"/>
                  </a:rPr>
                  <a:t>Test more modules around the </a:t>
                </a:r>
                <a:r>
                  <a:rPr lang="en-US" altLang="zh-CN" dirty="0" err="1">
                    <a:ea typeface="Cambria Math" panose="02040503050406030204" pitchFamily="18" charset="0"/>
                  </a:rPr>
                  <a:t>locPos</a:t>
                </a:r>
                <a:r>
                  <a:rPr lang="en-US" altLang="zh-CN" dirty="0">
                    <a:ea typeface="Cambria Math" panose="02040503050406030204" pitchFamily="18" charset="0"/>
                  </a:rPr>
                  <a:t> with  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altLang="zh-CN" dirty="0"/>
                  <a:t> steps   </a:t>
                </a:r>
              </a:p>
              <a:p>
                <a:pPr lvl="1"/>
                <a:r>
                  <a:rPr lang="en-US" altLang="zh-CN" dirty="0"/>
                  <a:t>Choose the minimal chi2/</a:t>
                </a:r>
                <a:r>
                  <a:rPr lang="en-US" altLang="zh-CN" dirty="0" err="1"/>
                  <a:t>dof</a:t>
                </a:r>
                <a:endParaRPr lang="en-US" altLang="zh-CN" dirty="0"/>
              </a:p>
              <a:p>
                <a:endParaRPr lang="en-US" altLang="zh-CN" dirty="0"/>
              </a:p>
              <a:p>
                <a:r>
                  <a:rPr lang="en-US" altLang="zh-CN" dirty="0"/>
                  <a:t>Update the </a:t>
                </a:r>
                <a:r>
                  <a:rPr lang="en-US" altLang="zh-CN" dirty="0" err="1"/>
                  <a:t>TrkPara</a:t>
                </a:r>
                <a:r>
                  <a:rPr lang="en-US" altLang="zh-CN" dirty="0"/>
                  <a:t> upon the </a:t>
                </a:r>
                <a:r>
                  <a:rPr lang="en-US" altLang="zh-CN" dirty="0" err="1"/>
                  <a:t>bestAssocPixelCluster</a:t>
                </a:r>
                <a:endParaRPr lang="en-US" altLang="zh-CN" dirty="0"/>
              </a:p>
              <a:p>
                <a:pPr lvl="1"/>
                <a:r>
                  <a:rPr lang="en-US" altLang="zh-CN" dirty="0"/>
                  <a:t>Pardon and correct me if something is missed</a:t>
                </a:r>
              </a:p>
              <a:p>
                <a:endParaRPr lang="en-US" altLang="zh-CN" dirty="0"/>
              </a:p>
              <a:p>
                <a:r>
                  <a:rPr lang="en-US" altLang="zh-CN" dirty="0"/>
                  <a:t>Assembled into a </a:t>
                </a:r>
                <a:r>
                  <a:rPr lang="en-US" altLang="zh-CN" dirty="0" err="1"/>
                  <a:t>TrackStateOnSurface</a:t>
                </a:r>
                <a:r>
                  <a:rPr lang="en-US" altLang="zh-CN" dirty="0"/>
                  <a:t> and attach to the track</a:t>
                </a:r>
              </a:p>
              <a:p>
                <a:pPr lvl="1"/>
                <a:r>
                  <a:rPr lang="en-US" altLang="zh-CN" dirty="0"/>
                  <a:t>Then recorded to ESD file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545C26B4-1DE0-4071-A442-ED98E06471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4517" y="1294850"/>
                <a:ext cx="11902965" cy="5484321"/>
              </a:xfrm>
              <a:blipFill>
                <a:blip r:embed="rId2"/>
                <a:stretch>
                  <a:fillRect l="-922" t="-2000" r="-11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DA70D0D-2287-4E90-842C-7EE427C69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3613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D31656-5297-4B2B-8570-483F658AC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Truth against last </a:t>
            </a:r>
            <a:r>
              <a:rPr lang="en-US" altLang="zh-CN" dirty="0" err="1"/>
              <a:t>InDet</a:t>
            </a:r>
            <a:r>
              <a:rPr lang="en-US" altLang="zh-CN" dirty="0"/>
              <a:t> TSOS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BC2D32F-D416-44A8-83A9-9DB04BDDE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11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D646162-FCC8-4A37-8C2E-D73835AC5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44" y="1476375"/>
            <a:ext cx="5084708" cy="451485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F183971-858A-444D-838E-11030BB42A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613" y="1476374"/>
            <a:ext cx="5799411" cy="4457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713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D63F53-04F6-45BA-BDDF-5B7D41F1D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79" y="78719"/>
            <a:ext cx="10515600" cy="1325563"/>
          </a:xfrm>
        </p:spPr>
        <p:txBody>
          <a:bodyPr/>
          <a:lstStyle/>
          <a:p>
            <a:r>
              <a:rPr lang="en-US" altLang="zh-CN" dirty="0"/>
              <a:t>The analysis code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4A752B-7E33-4B9F-BF97-9AE9A2E8B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545" y="1187669"/>
            <a:ext cx="11619186" cy="5423338"/>
          </a:xfrm>
        </p:spPr>
        <p:txBody>
          <a:bodyPr>
            <a:normAutofit/>
          </a:bodyPr>
          <a:lstStyle/>
          <a:p>
            <a:r>
              <a:rPr lang="en-US" altLang="zh-CN" dirty="0"/>
              <a:t>Reconstruction to ESD </a:t>
            </a:r>
          </a:p>
          <a:p>
            <a:pPr lvl="1"/>
            <a:r>
              <a:rPr lang="en-US" altLang="zh-CN" dirty="0"/>
              <a:t>Following the “</a:t>
            </a:r>
            <a:r>
              <a:rPr lang="en-US" altLang="zh-CN" dirty="0" err="1"/>
              <a:t>RunningHGTDExtension</a:t>
            </a:r>
            <a:r>
              <a:rPr lang="en-US" altLang="zh-CN" dirty="0"/>
              <a:t>” </a:t>
            </a:r>
            <a:r>
              <a:rPr lang="en-US" altLang="zh-CN" dirty="0" err="1"/>
              <a:t>twiki</a:t>
            </a:r>
            <a:endParaRPr lang="en-US" altLang="zh-CN" dirty="0"/>
          </a:p>
          <a:p>
            <a:pPr lvl="1"/>
            <a:r>
              <a:rPr lang="en-US" altLang="zh-CN" dirty="0"/>
              <a:t>Unfortunately less </a:t>
            </a:r>
            <a:r>
              <a:rPr lang="en-US" altLang="zh-CN" dirty="0" err="1"/>
              <a:t>lowPt_hits</a:t>
            </a:r>
            <a:r>
              <a:rPr lang="en-US" altLang="zh-CN" dirty="0"/>
              <a:t> files ( should not affect ? )</a:t>
            </a:r>
          </a:p>
          <a:p>
            <a:r>
              <a:rPr lang="en-US" altLang="zh-CN" dirty="0"/>
              <a:t>An extension of </a:t>
            </a:r>
            <a:r>
              <a:rPr lang="en-US" altLang="zh-CN" dirty="0" err="1"/>
              <a:t>HGTDHitAnalysis</a:t>
            </a:r>
            <a:endParaRPr lang="en-US" altLang="zh-CN" dirty="0"/>
          </a:p>
          <a:p>
            <a:pPr lvl="1"/>
            <a:r>
              <a:rPr lang="en-US" altLang="zh-CN" dirty="0"/>
              <a:t>Thanks to Dirk et.al.</a:t>
            </a:r>
          </a:p>
          <a:p>
            <a:r>
              <a:rPr lang="en-US" altLang="zh-CN" dirty="0"/>
              <a:t>Retrieve the     </a:t>
            </a:r>
            <a:r>
              <a:rPr lang="en-US" altLang="zh-CN" dirty="0" err="1"/>
              <a:t>HGTD_TimedSingleClusters</a:t>
            </a:r>
            <a:r>
              <a:rPr lang="en-US" altLang="zh-CN" dirty="0"/>
              <a:t>,   </a:t>
            </a:r>
            <a:r>
              <a:rPr lang="en-US" altLang="zh-CN" dirty="0" err="1"/>
              <a:t>HGTD_SDO_Map</a:t>
            </a:r>
            <a:endParaRPr lang="en-US" altLang="zh-CN" dirty="0"/>
          </a:p>
          <a:p>
            <a:pPr lvl="1"/>
            <a:r>
              <a:rPr lang="en-US" altLang="zh-CN" dirty="0"/>
              <a:t>Position, time …  not the interest of this report</a:t>
            </a:r>
          </a:p>
          <a:p>
            <a:pPr lvl="1"/>
            <a:r>
              <a:rPr lang="en-US" altLang="zh-CN" dirty="0" err="1"/>
              <a:t>McTruth</a:t>
            </a:r>
            <a:r>
              <a:rPr lang="en-US" altLang="zh-CN" dirty="0"/>
              <a:t> association :  rely on the </a:t>
            </a:r>
            <a:r>
              <a:rPr lang="en-US" altLang="zh-CN" dirty="0" err="1"/>
              <a:t>HGTD_SDO_Map</a:t>
            </a:r>
            <a:endParaRPr lang="en-US" altLang="zh-CN" dirty="0"/>
          </a:p>
          <a:p>
            <a:r>
              <a:rPr lang="en-US" altLang="zh-CN" dirty="0"/>
              <a:t>Retrieve the  </a:t>
            </a:r>
            <a:r>
              <a:rPr lang="en-US" altLang="zh-CN" dirty="0" err="1"/>
              <a:t>TruthEvents</a:t>
            </a:r>
            <a:r>
              <a:rPr lang="en-US" altLang="zh-CN" dirty="0"/>
              <a:t>,  </a:t>
            </a:r>
            <a:r>
              <a:rPr lang="en-US" altLang="zh-CN" dirty="0" err="1"/>
              <a:t>PileupTruthEvents</a:t>
            </a:r>
            <a:endParaRPr lang="en-US" altLang="zh-CN" dirty="0"/>
          </a:p>
          <a:p>
            <a:pPr lvl="1"/>
            <a:r>
              <a:rPr lang="en-US" altLang="zh-CN" dirty="0"/>
              <a:t>Compare to above associated </a:t>
            </a:r>
            <a:r>
              <a:rPr lang="en-US" altLang="zh-CN" dirty="0" err="1"/>
              <a:t>McTruth</a:t>
            </a:r>
            <a:endParaRPr lang="en-US" altLang="zh-CN" dirty="0"/>
          </a:p>
          <a:p>
            <a:r>
              <a:rPr lang="en-US" altLang="zh-CN" dirty="0"/>
              <a:t>Retrieve  </a:t>
            </a:r>
            <a:r>
              <a:rPr lang="en-US" altLang="zh-CN" dirty="0" err="1"/>
              <a:t>Trk</a:t>
            </a:r>
            <a:r>
              <a:rPr lang="en-US" altLang="zh-CN" dirty="0"/>
              <a:t>::</a:t>
            </a:r>
            <a:r>
              <a:rPr lang="en-US" altLang="zh-CN" dirty="0" err="1"/>
              <a:t>TrackCollection</a:t>
            </a:r>
            <a:r>
              <a:rPr lang="en-US" altLang="zh-CN" dirty="0"/>
              <a:t>  “</a:t>
            </a:r>
            <a:r>
              <a:rPr lang="en-US" altLang="zh-CN" dirty="0" err="1"/>
              <a:t>CombinedInDetTrackHGTD</a:t>
            </a:r>
            <a:r>
              <a:rPr lang="en-US" altLang="zh-CN" dirty="0"/>
              <a:t>”</a:t>
            </a:r>
          </a:p>
          <a:p>
            <a:pPr lvl="1"/>
            <a:r>
              <a:rPr lang="en-US" altLang="zh-CN" dirty="0"/>
              <a:t>Loop over tracks and their TSOS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B786BB5-2BFC-462A-9E6B-8089EF25B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2863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907769-61CA-4728-86DA-A7B2D6FD5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351" y="149663"/>
            <a:ext cx="10515600" cy="1325563"/>
          </a:xfrm>
        </p:spPr>
        <p:txBody>
          <a:bodyPr/>
          <a:lstStyle/>
          <a:p>
            <a:r>
              <a:rPr lang="en-US" altLang="zh-CN" dirty="0"/>
              <a:t>The sample to look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4DF1B2-AF5C-434C-8BC0-D4DD66B48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31" y="1426231"/>
            <a:ext cx="11671738" cy="5021865"/>
          </a:xfrm>
        </p:spPr>
        <p:txBody>
          <a:bodyPr/>
          <a:lstStyle/>
          <a:p>
            <a:r>
              <a:rPr lang="en-US" altLang="zh-CN" dirty="0" err="1"/>
              <a:t>dev_noemi</a:t>
            </a:r>
            <a:r>
              <a:rPr lang="en-US" altLang="zh-CN" dirty="0"/>
              <a:t>/HITS/HITS.Step3ITk.HGTD.VBFH125_ZZ4nu ( 68 events )</a:t>
            </a:r>
          </a:p>
          <a:p>
            <a:r>
              <a:rPr lang="en-US" altLang="zh-CN" dirty="0"/>
              <a:t>One more </a:t>
            </a:r>
            <a:r>
              <a:rPr lang="en-US" altLang="zh-CN" dirty="0" err="1"/>
              <a:t>Trk</a:t>
            </a:r>
            <a:r>
              <a:rPr lang="en-US" altLang="zh-CN" dirty="0"/>
              <a:t>::</a:t>
            </a:r>
            <a:r>
              <a:rPr lang="en-US" altLang="zh-CN" dirty="0" err="1"/>
              <a:t>TrackCollection</a:t>
            </a:r>
            <a:r>
              <a:rPr lang="en-US" altLang="zh-CN" dirty="0"/>
              <a:t> upon </a:t>
            </a:r>
            <a:r>
              <a:rPr lang="en-US" altLang="zh-CN" dirty="0" err="1"/>
              <a:t>TrkExTools</a:t>
            </a:r>
            <a:r>
              <a:rPr lang="en-US" altLang="zh-CN" dirty="0"/>
              <a:t>/</a:t>
            </a:r>
            <a:r>
              <a:rPr lang="en-US" altLang="zh-CN" dirty="0" err="1"/>
              <a:t>TrackTimingExtensionAlg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A216058-A06C-4AD8-AB88-3A10AB103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47" y="2693987"/>
            <a:ext cx="4942819" cy="3631653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D63E29DC-49B3-4F18-8B32-26B7C73E96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382" y="2693986"/>
            <a:ext cx="5121494" cy="3631653"/>
          </a:xfrm>
          <a:prstGeom prst="rect">
            <a:avLst/>
          </a:prstGeom>
        </p:spPr>
      </p:pic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69898A42-5C75-4B0C-8DC1-43CA5B587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8594451-5B7F-416A-8A6F-28E75A1B7233}"/>
              </a:ext>
            </a:extLst>
          </p:cNvPr>
          <p:cNvSpPr txBox="1"/>
          <p:nvPr/>
        </p:nvSpPr>
        <p:spPr>
          <a:xfrm rot="19681957">
            <a:off x="1203434" y="6179535"/>
            <a:ext cx="1284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HS primary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EA049BC-DD76-4951-B44B-D63801724B22}"/>
              </a:ext>
            </a:extLst>
          </p:cNvPr>
          <p:cNvSpPr txBox="1"/>
          <p:nvPr/>
        </p:nvSpPr>
        <p:spPr>
          <a:xfrm rot="19681957">
            <a:off x="4262525" y="6263431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Pileup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8DBCA643-1D3C-47A1-93F4-B909FA6B9778}"/>
              </a:ext>
            </a:extLst>
          </p:cNvPr>
          <p:cNvSpPr txBox="1"/>
          <p:nvPr/>
        </p:nvSpPr>
        <p:spPr>
          <a:xfrm rot="19681957">
            <a:off x="2167454" y="6132352"/>
            <a:ext cx="135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secondaries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68EEE1B-963D-4768-B4B5-84613AFAE3BE}"/>
              </a:ext>
            </a:extLst>
          </p:cNvPr>
          <p:cNvSpPr txBox="1"/>
          <p:nvPr/>
        </p:nvSpPr>
        <p:spPr>
          <a:xfrm>
            <a:off x="7147673" y="6169881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Just low </a:t>
            </a:r>
            <a:r>
              <a:rPr lang="en-US" altLang="zh-CN" dirty="0" err="1"/>
              <a:t>pt</a:t>
            </a:r>
            <a:r>
              <a:rPr lang="en-US" altLang="zh-CN" dirty="0"/>
              <a:t> !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3659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CF017E-1038-4028-B8AF-B02C46CD6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Track bending from last </a:t>
            </a:r>
            <a:r>
              <a:rPr lang="en-US" altLang="zh-CN" dirty="0" err="1"/>
              <a:t>InDet</a:t>
            </a:r>
            <a:r>
              <a:rPr lang="en-US" altLang="zh-CN" dirty="0"/>
              <a:t> to HGTD ?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3C24D86-4D9E-4923-A624-D15B315AE6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33" y="2004301"/>
            <a:ext cx="4790895" cy="4351338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ADCFE269-E2F1-437F-995A-37BEAB38A6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683" y="1922545"/>
            <a:ext cx="5636500" cy="451485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2858E7DA-C13B-4B8F-A79F-657616C88DF9}"/>
              </a:ext>
            </a:extLst>
          </p:cNvPr>
          <p:cNvSpPr txBox="1"/>
          <p:nvPr/>
        </p:nvSpPr>
        <p:spPr>
          <a:xfrm>
            <a:off x="1707931" y="6294474"/>
            <a:ext cx="1535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Eta difference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41ED862-2606-4D6F-88DC-B179E4270EC2}"/>
              </a:ext>
            </a:extLst>
          </p:cNvPr>
          <p:cNvSpPr txBox="1"/>
          <p:nvPr/>
        </p:nvSpPr>
        <p:spPr>
          <a:xfrm>
            <a:off x="7903806" y="6315495"/>
            <a:ext cx="1535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Phi difference</a:t>
            </a:r>
            <a:endParaRPr lang="zh-CN" altLang="en-US" dirty="0"/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21F03E3C-C9A8-4763-B2A8-052E3709C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85985E4-D814-4703-94B6-AE87EF5042A0}"/>
              </a:ext>
            </a:extLst>
          </p:cNvPr>
          <p:cNvSpPr txBox="1"/>
          <p:nvPr/>
        </p:nvSpPr>
        <p:spPr>
          <a:xfrm>
            <a:off x="3610996" y="1660106"/>
            <a:ext cx="4833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Trk</a:t>
            </a:r>
            <a:r>
              <a:rPr lang="en-US" altLang="zh-CN" dirty="0"/>
              <a:t>::</a:t>
            </a:r>
            <a:r>
              <a:rPr lang="en-US" altLang="zh-CN" dirty="0" err="1"/>
              <a:t>TrackParameter</a:t>
            </a:r>
            <a:r>
              <a:rPr lang="en-US" altLang="zh-CN" dirty="0"/>
              <a:t>-&gt;momentum-&gt;( eta, phi 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1208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854C01-D1E3-4B52-ADC8-6AEA5FE8C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Positions during track extrapolation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F3E27BA6-6B5F-4036-8780-F532AF72B3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974" y="1649484"/>
            <a:ext cx="4974826" cy="4102210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C6728B4-16AE-4246-8E03-A2B7EA49C7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60" y="1616153"/>
            <a:ext cx="5507420" cy="4204467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C3DB8E93-17DF-4903-ABE2-CDC15DEFA381}"/>
              </a:ext>
            </a:extLst>
          </p:cNvPr>
          <p:cNvSpPr txBox="1"/>
          <p:nvPr/>
        </p:nvSpPr>
        <p:spPr>
          <a:xfrm>
            <a:off x="4506311" y="1431487"/>
            <a:ext cx="271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mm Distance in XY plane 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D327BAF-3480-4D18-8044-8279EB1FE478}"/>
              </a:ext>
            </a:extLst>
          </p:cNvPr>
          <p:cNvSpPr txBox="1"/>
          <p:nvPr/>
        </p:nvSpPr>
        <p:spPr>
          <a:xfrm>
            <a:off x="449100" y="5964621"/>
            <a:ext cx="5117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From the </a:t>
            </a:r>
            <a:r>
              <a:rPr lang="en-US" altLang="zh-CN" dirty="0" err="1"/>
              <a:t>LayerCrossing</a:t>
            </a:r>
            <a:r>
              <a:rPr lang="en-US" altLang="zh-CN" dirty="0"/>
              <a:t> point to the found cluster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2922F92-F28A-4CB8-9DD4-6D3A8AF896AE}"/>
              </a:ext>
            </a:extLst>
          </p:cNvPr>
          <p:cNvSpPr txBox="1"/>
          <p:nvPr/>
        </p:nvSpPr>
        <p:spPr>
          <a:xfrm>
            <a:off x="6224562" y="5964621"/>
            <a:ext cx="4910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From the found cluster to the updated position </a:t>
            </a:r>
            <a:endParaRPr lang="zh-CN" altLang="en-US" dirty="0"/>
          </a:p>
        </p:txBody>
      </p:sp>
      <p:sp>
        <p:nvSpPr>
          <p:cNvPr id="11" name="灯片编号占位符 10">
            <a:extLst>
              <a:ext uri="{FF2B5EF4-FFF2-40B4-BE49-F238E27FC236}">
                <a16:creationId xmlns:a16="http://schemas.microsoft.com/office/drawing/2014/main" id="{25BA437D-0DBE-4472-9312-1B018D04E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4033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348A2E-1AB5-4F74-9F72-5B21B5366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Interesting observation 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7195761D-F2A6-46B4-A844-8C81C54609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725" y="1473529"/>
            <a:ext cx="6407666" cy="4351338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E0B2E155-8814-4F36-BB3A-B316A7622BC2}"/>
              </a:ext>
            </a:extLst>
          </p:cNvPr>
          <p:cNvSpPr txBox="1"/>
          <p:nvPr/>
        </p:nvSpPr>
        <p:spPr>
          <a:xfrm>
            <a:off x="972207" y="6216869"/>
            <a:ext cx="9491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dR</a:t>
            </a:r>
            <a:r>
              <a:rPr lang="en-US" altLang="zh-CN" dirty="0"/>
              <a:t> from the </a:t>
            </a:r>
            <a:r>
              <a:rPr lang="en-US" altLang="zh-CN" dirty="0" err="1"/>
              <a:t>InDet</a:t>
            </a:r>
            <a:r>
              <a:rPr lang="en-US" altLang="zh-CN" dirty="0"/>
              <a:t> to HGTD truth :   Some are not the same </a:t>
            </a:r>
            <a:r>
              <a:rPr lang="en-US" altLang="zh-CN" dirty="0" err="1"/>
              <a:t>truthParticle</a:t>
            </a:r>
            <a:r>
              <a:rPr lang="en-US" altLang="zh-CN" dirty="0"/>
              <a:t> (basing on </a:t>
            </a:r>
            <a:r>
              <a:rPr lang="en-US" altLang="zh-CN" dirty="0" err="1"/>
              <a:t>SDOmap</a:t>
            </a:r>
            <a:r>
              <a:rPr lang="en-US" altLang="zh-CN" dirty="0"/>
              <a:t> )</a:t>
            </a:r>
            <a:endParaRPr lang="zh-CN" altLang="en-US" dirty="0"/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03FFAD70-E45D-450E-90E1-FBC07C821CD1}"/>
              </a:ext>
            </a:extLst>
          </p:cNvPr>
          <p:cNvCxnSpPr/>
          <p:nvPr/>
        </p:nvCxnSpPr>
        <p:spPr>
          <a:xfrm flipV="1">
            <a:off x="2033752" y="2695903"/>
            <a:ext cx="1355834" cy="9532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085F8C1E-3605-4C39-9186-90908AA780A1}"/>
              </a:ext>
            </a:extLst>
          </p:cNvPr>
          <p:cNvCxnSpPr>
            <a:cxnSpLocks/>
          </p:cNvCxnSpPr>
          <p:nvPr/>
        </p:nvCxnSpPr>
        <p:spPr>
          <a:xfrm flipH="1" flipV="1">
            <a:off x="4267200" y="3902765"/>
            <a:ext cx="4838191" cy="45057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B80AFEBE-A461-43A1-BF50-3D3EF246C75C}"/>
              </a:ext>
            </a:extLst>
          </p:cNvPr>
          <p:cNvSpPr txBox="1"/>
          <p:nvPr/>
        </p:nvSpPr>
        <p:spPr>
          <a:xfrm>
            <a:off x="914400" y="3975652"/>
            <a:ext cx="20249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Two TSOS share </a:t>
            </a:r>
          </a:p>
          <a:p>
            <a:r>
              <a:rPr lang="en-US" altLang="zh-CN" dirty="0"/>
              <a:t>the same </a:t>
            </a:r>
            <a:r>
              <a:rPr lang="en-US" altLang="zh-CN" dirty="0" err="1"/>
              <a:t>truthPart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E2FB42C-753F-4A74-9E07-D728DF20FEB7}"/>
              </a:ext>
            </a:extLst>
          </p:cNvPr>
          <p:cNvSpPr txBox="1"/>
          <p:nvPr/>
        </p:nvSpPr>
        <p:spPr>
          <a:xfrm>
            <a:off x="9084379" y="3995532"/>
            <a:ext cx="21788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Two TSOS linked to </a:t>
            </a:r>
          </a:p>
          <a:p>
            <a:r>
              <a:rPr lang="en-US" altLang="zh-CN" dirty="0"/>
              <a:t>different </a:t>
            </a:r>
            <a:r>
              <a:rPr lang="en-US" altLang="zh-CN" dirty="0" err="1"/>
              <a:t>truthPart</a:t>
            </a:r>
            <a:endParaRPr lang="zh-CN" altLang="en-US" dirty="0"/>
          </a:p>
        </p:txBody>
      </p:sp>
      <p:sp>
        <p:nvSpPr>
          <p:cNvPr id="14" name="灯片编号占位符 13">
            <a:extLst>
              <a:ext uri="{FF2B5EF4-FFF2-40B4-BE49-F238E27FC236}">
                <a16:creationId xmlns:a16="http://schemas.microsoft.com/office/drawing/2014/main" id="{055FCF7E-0F7B-45DD-A567-9FDA4C36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5481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69CE84-D529-4722-9398-09A171D2F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565" y="181194"/>
            <a:ext cx="10515600" cy="1325563"/>
          </a:xfrm>
        </p:spPr>
        <p:txBody>
          <a:bodyPr/>
          <a:lstStyle/>
          <a:p>
            <a:r>
              <a:rPr lang="en-US" altLang="zh-CN" dirty="0"/>
              <a:t>The truth selection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A2234D1-C7F1-48B1-8F7B-B8BF563B74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01565" y="1224455"/>
                <a:ext cx="10515600" cy="4779087"/>
              </a:xfrm>
            </p:spPr>
            <p:txBody>
              <a:bodyPr/>
              <a:lstStyle/>
              <a:p>
                <a:r>
                  <a:rPr lang="en-US" altLang="zh-CN" dirty="0"/>
                  <a:t>last TSOS in </a:t>
                </a:r>
                <a:r>
                  <a:rPr lang="en-US" altLang="zh-CN" dirty="0" err="1"/>
                  <a:t>InDet</a:t>
                </a:r>
                <a:r>
                  <a:rPr lang="en-US" altLang="zh-CN" dirty="0"/>
                  <a:t> :</a:t>
                </a:r>
              </a:p>
              <a:p>
                <a:r>
                  <a:rPr lang="en-US" altLang="zh-CN" dirty="0"/>
                  <a:t>Matching </a:t>
                </a:r>
                <a:r>
                  <a:rPr lang="en-US" altLang="zh-CN" dirty="0" err="1"/>
                  <a:t>truthPart</a:t>
                </a:r>
                <a:r>
                  <a:rPr lang="en-US" altLang="zh-CN" dirty="0"/>
                  <a:t> to this track : </a:t>
                </a:r>
                <a:r>
                  <a:rPr lang="en-US" altLang="zh-CN" dirty="0" err="1"/>
                  <a:t>dR</a:t>
                </a:r>
                <a:r>
                  <a:rPr lang="en-US" altLang="zh-CN" dirty="0"/>
                  <a:t> &lt; 0.05 ,  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</m:oMath>
                </a14:m>
                <a:r>
                  <a:rPr lang="en-US" altLang="zh-CN" dirty="0"/>
                  <a:t>Pt/Pt &lt; 0.2 </a:t>
                </a:r>
              </a:p>
              <a:p>
                <a:endParaRPr lang="en-US" altLang="zh-CN" dirty="0"/>
              </a:p>
              <a:p>
                <a:r>
                  <a:rPr lang="en-US" altLang="zh-CN" dirty="0"/>
                  <a:t>1’st TSOS in HGTD :</a:t>
                </a:r>
              </a:p>
              <a:p>
                <a:r>
                  <a:rPr lang="en-US" altLang="zh-CN" dirty="0"/>
                  <a:t>Track-&gt;</a:t>
                </a:r>
                <a:r>
                  <a:rPr lang="en-US" altLang="zh-CN" dirty="0" err="1"/>
                  <a:t>PixelClusterOnTrack</a:t>
                </a:r>
                <a:r>
                  <a:rPr lang="en-US" altLang="zh-CN" dirty="0"/>
                  <a:t>-&gt;</a:t>
                </a:r>
                <a:r>
                  <a:rPr lang="en-US" altLang="zh-CN" dirty="0" err="1"/>
                  <a:t>PixelCluster</a:t>
                </a:r>
                <a:r>
                  <a:rPr lang="en-US" altLang="zh-CN" dirty="0"/>
                  <a:t>-&gt;</a:t>
                </a:r>
                <a:r>
                  <a:rPr lang="en-US" altLang="zh-CN" dirty="0" err="1"/>
                  <a:t>SDOmap</a:t>
                </a:r>
                <a:r>
                  <a:rPr lang="en-US" altLang="zh-CN" dirty="0"/>
                  <a:t>( identifier)</a:t>
                </a:r>
              </a:p>
              <a:p>
                <a:endParaRPr lang="en-US" altLang="zh-CN" dirty="0"/>
              </a:p>
              <a:p>
                <a:r>
                  <a:rPr lang="en-US" altLang="zh-CN" dirty="0"/>
                  <a:t>Assumption on:  the </a:t>
                </a:r>
                <a:r>
                  <a:rPr lang="en-US" altLang="zh-CN" dirty="0" err="1"/>
                  <a:t>TruthParticle</a:t>
                </a:r>
                <a:r>
                  <a:rPr lang="en-US" altLang="zh-CN" dirty="0"/>
                  <a:t> =  </a:t>
                </a:r>
                <a:r>
                  <a:rPr lang="en-US" altLang="zh-CN" dirty="0" err="1"/>
                  <a:t>SDOmap</a:t>
                </a:r>
                <a:r>
                  <a:rPr lang="en-US" altLang="zh-CN" dirty="0"/>
                  <a:t>( identifier)</a:t>
                </a:r>
              </a:p>
              <a:p>
                <a:pPr lvl="1"/>
                <a:r>
                  <a:rPr lang="en-US" altLang="zh-CN" dirty="0"/>
                  <a:t>The tracing/link between pixel(cluster) and </a:t>
                </a:r>
                <a:r>
                  <a:rPr lang="en-US" altLang="zh-CN" dirty="0" err="1"/>
                  <a:t>TruthPart</a:t>
                </a:r>
                <a:r>
                  <a:rPr lang="en-US" altLang="zh-CN" dirty="0"/>
                  <a:t> during G4 </a:t>
                </a:r>
                <a:r>
                  <a:rPr lang="en-US" altLang="zh-CN" dirty="0" err="1"/>
                  <a:t>simu</a:t>
                </a:r>
                <a:endParaRPr lang="en-US" altLang="zh-CN" dirty="0"/>
              </a:p>
              <a:p>
                <a:pPr lvl="2"/>
                <a:r>
                  <a:rPr lang="en-US" altLang="zh-CN" dirty="0"/>
                  <a:t>Low </a:t>
                </a:r>
                <a:r>
                  <a:rPr lang="en-US" altLang="zh-CN" dirty="0" err="1"/>
                  <a:t>pt</a:t>
                </a:r>
                <a:r>
                  <a:rPr lang="en-US" altLang="zh-CN" dirty="0"/>
                  <a:t> particles in the magnet field </a:t>
                </a:r>
              </a:p>
              <a:p>
                <a:pPr lvl="1"/>
                <a:r>
                  <a:rPr lang="en-US" altLang="zh-CN" dirty="0"/>
                  <a:t>The </a:t>
                </a:r>
                <a:r>
                  <a:rPr lang="en-US" altLang="zh-CN" dirty="0" err="1"/>
                  <a:t>truthPart</a:t>
                </a:r>
                <a:r>
                  <a:rPr lang="en-US" altLang="zh-CN" dirty="0"/>
                  <a:t> 4-momentum were kept unchanged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AA2234D1-C7F1-48B1-8F7B-B8BF563B74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1565" y="1224455"/>
                <a:ext cx="10515600" cy="4779087"/>
              </a:xfrm>
              <a:blipFill>
                <a:blip r:embed="rId2"/>
                <a:stretch>
                  <a:fillRect l="-1043" t="-2423" b="-6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B8EBCC6-58E6-4779-86B7-7C25EE6D1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1107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533F3A-66E4-4D86-9785-7B86B013B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SDO map for HGTD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E541D3-FA24-46E4-9FB0-79097690A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471" y="1690688"/>
            <a:ext cx="10694502" cy="4351338"/>
          </a:xfrm>
        </p:spPr>
        <p:txBody>
          <a:bodyPr/>
          <a:lstStyle/>
          <a:p>
            <a:r>
              <a:rPr lang="en-US" altLang="zh-CN" dirty="0"/>
              <a:t>Too many clusters has ZERO </a:t>
            </a:r>
            <a:r>
              <a:rPr lang="en-US" altLang="zh-CN" dirty="0" err="1"/>
              <a:t>truthParticle</a:t>
            </a:r>
            <a:r>
              <a:rPr lang="en-US" altLang="zh-CN" dirty="0"/>
              <a:t> linked</a:t>
            </a:r>
          </a:p>
          <a:p>
            <a:endParaRPr lang="en-US" altLang="zh-CN" dirty="0"/>
          </a:p>
          <a:p>
            <a:r>
              <a:rPr lang="en-US" altLang="zh-CN" dirty="0"/>
              <a:t>Is the tracing/link reliable</a:t>
            </a:r>
          </a:p>
          <a:p>
            <a:pPr lvl="1"/>
            <a:r>
              <a:rPr lang="en-US" altLang="zh-CN" dirty="0"/>
              <a:t>When a </a:t>
            </a:r>
            <a:r>
              <a:rPr lang="en-US" altLang="zh-CN" dirty="0" err="1"/>
              <a:t>truthPart</a:t>
            </a:r>
            <a:r>
              <a:rPr lang="en-US" altLang="zh-CN" dirty="0"/>
              <a:t> is positioned </a:t>
            </a:r>
          </a:p>
          <a:p>
            <a:pPr lvl="2"/>
            <a:r>
              <a:rPr lang="en-US" altLang="zh-CN" dirty="0"/>
              <a:t>to a HGTD pixel  ?</a:t>
            </a:r>
          </a:p>
          <a:p>
            <a:pPr lvl="2"/>
            <a:endParaRPr lang="en-US" altLang="zh-CN" dirty="0"/>
          </a:p>
          <a:p>
            <a:pPr lvl="2"/>
            <a:endParaRPr lang="en-US" altLang="zh-CN" dirty="0"/>
          </a:p>
          <a:p>
            <a:r>
              <a:rPr lang="en-US" altLang="zh-CN" dirty="0"/>
              <a:t>Is there some energy or time cuts ?</a:t>
            </a:r>
          </a:p>
          <a:p>
            <a:pPr lvl="1"/>
            <a:r>
              <a:rPr lang="en-US" altLang="zh-CN" dirty="0"/>
              <a:t>When one loops </a:t>
            </a:r>
            <a:r>
              <a:rPr lang="en-US" altLang="zh-CN" dirty="0" err="1"/>
              <a:t>HGTD_TimedSingleClusters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CEF965E-2777-462A-9DC7-35567B7A9A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057" y="2141538"/>
            <a:ext cx="5291943" cy="4351337"/>
          </a:xfrm>
          <a:prstGeom prst="rect">
            <a:avLst/>
          </a:prstGeom>
        </p:spPr>
      </p:pic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D6EE494-BB65-4D16-BB56-126478E70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7</a:t>
            </a:fld>
            <a:endParaRPr lang="zh-CN" altLang="en-US"/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40A60B8E-AA83-40EE-BFF6-35A9E53E23CF}"/>
              </a:ext>
            </a:extLst>
          </p:cNvPr>
          <p:cNvCxnSpPr>
            <a:cxnSpLocks/>
          </p:cNvCxnSpPr>
          <p:nvPr/>
        </p:nvCxnSpPr>
        <p:spPr>
          <a:xfrm>
            <a:off x="4640317" y="2154790"/>
            <a:ext cx="2259740" cy="6672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533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612559-8AF6-437F-87CA-7BC8ED743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Higher </a:t>
            </a:r>
            <a:r>
              <a:rPr lang="en-US" altLang="zh-CN" dirty="0" err="1"/>
              <a:t>pt</a:t>
            </a:r>
            <a:r>
              <a:rPr lang="en-US" altLang="zh-CN" dirty="0"/>
              <a:t> ?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267FB1E-ED03-40FE-947A-070894EBA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8408E7E-B3FF-4414-A147-43BDF0EE9E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61" y="1434661"/>
            <a:ext cx="5736349" cy="4214977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48C9F4D5-C1B7-4E56-B0B0-4734E93A6E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892" y="1458309"/>
            <a:ext cx="5736349" cy="4167679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5D000B6B-AD40-412F-BA1B-DDEAC5976004}"/>
              </a:ext>
            </a:extLst>
          </p:cNvPr>
          <p:cNvSpPr txBox="1"/>
          <p:nvPr/>
        </p:nvSpPr>
        <p:spPr>
          <a:xfrm>
            <a:off x="4196281" y="5771884"/>
            <a:ext cx="3799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13% -&gt;  20%   upon a poor statistics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2510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722257-A1B2-4CDD-8CDB-1B14FE993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586" y="2530256"/>
            <a:ext cx="10515600" cy="1325563"/>
          </a:xfrm>
        </p:spPr>
        <p:txBody>
          <a:bodyPr/>
          <a:lstStyle/>
          <a:p>
            <a:r>
              <a:rPr lang="en-US" altLang="zh-CN" dirty="0"/>
              <a:t>Backup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BB71A4-D8EA-486E-B10F-363CE76C9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E3BCC-714F-41E5-B568-2E7F8716FE2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9381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447</Words>
  <Application>Microsoft Office PowerPoint</Application>
  <PresentationFormat>宽屏</PresentationFormat>
  <Paragraphs>87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等线</vt:lpstr>
      <vt:lpstr>等线 Light</vt:lpstr>
      <vt:lpstr>Arial</vt:lpstr>
      <vt:lpstr>Cambria Math</vt:lpstr>
      <vt:lpstr>Office 主题​​</vt:lpstr>
      <vt:lpstr>HGTD recon with PixelSoft</vt:lpstr>
      <vt:lpstr>The sample to look</vt:lpstr>
      <vt:lpstr>Track bending from last InDet to HGTD ?</vt:lpstr>
      <vt:lpstr>Positions during track extrapolation</vt:lpstr>
      <vt:lpstr>Interesting observation </vt:lpstr>
      <vt:lpstr>The truth selection</vt:lpstr>
      <vt:lpstr>SDO map for HGTD</vt:lpstr>
      <vt:lpstr>Higher pt ?</vt:lpstr>
      <vt:lpstr>Backup </vt:lpstr>
      <vt:lpstr> The TrackTimingExtensionAlg</vt:lpstr>
      <vt:lpstr>Truth against last InDet TSOS</vt:lpstr>
      <vt:lpstr>The analysis code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SDOmap for HGTD cluster</dc:title>
  <dc:creator>shanly</dc:creator>
  <cp:lastModifiedBy>shanly</cp:lastModifiedBy>
  <cp:revision>61</cp:revision>
  <cp:lastPrinted>2019-07-12T08:49:06Z</cp:lastPrinted>
  <dcterms:created xsi:type="dcterms:W3CDTF">2019-07-12T08:14:20Z</dcterms:created>
  <dcterms:modified xsi:type="dcterms:W3CDTF">2019-07-25T05:10:40Z</dcterms:modified>
</cp:coreProperties>
</file>