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80" r:id="rId2"/>
    <p:sldId id="614" r:id="rId3"/>
    <p:sldId id="592" r:id="rId4"/>
    <p:sldId id="593" r:id="rId5"/>
    <p:sldId id="590" r:id="rId6"/>
    <p:sldId id="591" r:id="rId7"/>
    <p:sldId id="595" r:id="rId8"/>
    <p:sldId id="596" r:id="rId9"/>
    <p:sldId id="598" r:id="rId10"/>
    <p:sldId id="615" r:id="rId11"/>
    <p:sldId id="616" r:id="rId12"/>
    <p:sldId id="617" r:id="rId13"/>
    <p:sldId id="618" r:id="rId14"/>
    <p:sldId id="619" r:id="rId15"/>
    <p:sldId id="624" r:id="rId16"/>
    <p:sldId id="620" r:id="rId17"/>
    <p:sldId id="621" r:id="rId18"/>
    <p:sldId id="622" r:id="rId19"/>
    <p:sldId id="625" r:id="rId20"/>
    <p:sldId id="623" r:id="rId21"/>
    <p:sldId id="626" r:id="rId22"/>
    <p:sldId id="60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2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8B41F-3383-4B73-BFC1-E26E66712151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4858F-FF62-4683-B2E8-7C96D8CFB7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7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1E8B-2D87-436D-97FC-E33EBBCFF91C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抛射介质超声速运动，产生一前激波。周围介质被不断热化。内部产生一反向激波，不断激波化抛射介质。形成一双激波结构。随着前激波向外膨胀，遗迹内部越来越稀薄。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被激波化的星际介质和抛射介质之间是接触不连续面，产生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RayleighTaylor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不稳定性过程。喷流方向上，反向激波运动更快，更早抵达中心 （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2000yr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858F-FF62-4683-B2E8-7C96D8CFB7B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由于抛射介质中存在喷流成分，前激波的半径随方向变化。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3900yr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时，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方位角为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∼ 50◦ and 230◦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，具有最大半径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pc.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其他部分随方向缓慢变化，半径约为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∼ 9 pc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。半径比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∼ 1.4.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4858F-FF62-4683-B2E8-7C96D8CFB7B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8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山大 青岛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山大 青岛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山大 青岛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山大 青岛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A42C-1DB2-44BD-A187-EA3EEB14C0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08912" cy="1571636"/>
          </a:xfrm>
        </p:spPr>
        <p:txBody>
          <a:bodyPr/>
          <a:lstStyle/>
          <a:p>
            <a:pPr algn="ctr"/>
            <a:r>
              <a:rPr lang="zh-CN" altLang="zh-CN" sz="4800" dirty="0"/>
              <a:t>超新星遗迹</a:t>
            </a:r>
            <a:r>
              <a:rPr lang="zh-CN" altLang="en-US" sz="4800" dirty="0"/>
              <a:t>激波中的粒子加速</a:t>
            </a:r>
            <a:endParaRPr lang="zh-CN" altLang="en-US" sz="4800" dirty="0">
              <a:solidFill>
                <a:srgbClr val="0000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664" y="3456868"/>
            <a:ext cx="5976664" cy="27084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altLang="en-US" dirty="0" err="1">
                <a:solidFill>
                  <a:srgbClr val="002060"/>
                </a:solidFill>
                <a:latin typeface="+mn-ea"/>
              </a:rPr>
              <a:t>方军</a:t>
            </a:r>
            <a:endParaRPr lang="en-US" altLang="zh-CN" dirty="0">
              <a:solidFill>
                <a:srgbClr val="002060"/>
              </a:solidFill>
              <a:latin typeface="+mn-ea"/>
            </a:endParaRPr>
          </a:p>
          <a:p>
            <a:pPr algn="ctr">
              <a:buNone/>
            </a:pPr>
            <a:endParaRPr lang="en-US" altLang="en-US" dirty="0">
              <a:solidFill>
                <a:srgbClr val="002060"/>
              </a:solidFill>
              <a:latin typeface="+mn-ea"/>
            </a:endParaRPr>
          </a:p>
          <a:p>
            <a:pPr algn="ctr">
              <a:buNone/>
            </a:pPr>
            <a:r>
              <a:rPr altLang="en-US" dirty="0" err="1">
                <a:solidFill>
                  <a:srgbClr val="002060"/>
                </a:solidFill>
                <a:latin typeface="+mn-ea"/>
              </a:rPr>
              <a:t>云南大学</a:t>
            </a:r>
            <a:r>
              <a:rPr altLang="en-US" dirty="0">
                <a:solidFill>
                  <a:srgbClr val="002060"/>
                </a:solidFill>
                <a:latin typeface="+mn-ea"/>
              </a:rPr>
              <a:t> </a:t>
            </a:r>
            <a:r>
              <a:rPr altLang="en-US" dirty="0" err="1">
                <a:solidFill>
                  <a:srgbClr val="002060"/>
                </a:solidFill>
                <a:latin typeface="+mn-ea"/>
              </a:rPr>
              <a:t>天文学系</a:t>
            </a:r>
            <a:endParaRPr lang="en-US" altLang="zh-CN" dirty="0">
              <a:solidFill>
                <a:srgbClr val="002060"/>
              </a:solidFill>
              <a:latin typeface="+mn-ea"/>
            </a:endParaRPr>
          </a:p>
          <a:p>
            <a:pPr algn="ctr">
              <a:buNone/>
            </a:pPr>
            <a:endParaRPr lang="en-US" altLang="zh-CN" dirty="0">
              <a:solidFill>
                <a:srgbClr val="002060"/>
              </a:solidFill>
              <a:latin typeface="+mn-ea"/>
            </a:endParaRPr>
          </a:p>
          <a:p>
            <a:pPr algn="ctr">
              <a:buNone/>
            </a:pPr>
            <a:r>
              <a:rPr lang="zh-CN" altLang="en-US" sz="2600" dirty="0">
                <a:solidFill>
                  <a:srgbClr val="002060"/>
                </a:solidFill>
                <a:latin typeface="+mn-ea"/>
              </a:rPr>
              <a:t>合作者：张力、于欢、卢春燕、严婧雯</a:t>
            </a:r>
            <a:r>
              <a:rPr lang="en-US" altLang="zh-CN" sz="2600" dirty="0">
                <a:solidFill>
                  <a:srgbClr val="002060"/>
                </a:solidFill>
                <a:latin typeface="+mn-ea"/>
              </a:rPr>
              <a:t>  </a:t>
            </a:r>
            <a:endParaRPr lang="zh-CN" altLang="en-US" sz="2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2FF108F-33B7-4C59-A4B0-EA7973D3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496CA3D6-11F6-4A02-85D2-E756FAA3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BC610BF-B38D-4724-9B14-DF97D53F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B1C025-1248-436B-B448-83FFC46D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D1BE9D-B0CF-4CD4-AEB4-942A6063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F4AEC-1324-4EBF-BB14-793594A2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27EF14-D3DA-4DAB-A021-9186D5C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82" y="404664"/>
            <a:ext cx="6487035" cy="522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92E7E0-AB01-4BEA-82CC-4373BA160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7" y="136525"/>
            <a:ext cx="2670905" cy="33777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2D060ED-8931-47F8-BDF4-553695513F5C}"/>
              </a:ext>
            </a:extLst>
          </p:cNvPr>
          <p:cNvSpPr txBox="1"/>
          <p:nvPr/>
        </p:nvSpPr>
        <p:spPr>
          <a:xfrm>
            <a:off x="323528" y="3933056"/>
            <a:ext cx="295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外激波具有一扭曲的卵形结构；星风末端有终端激波。西部两激波靠的很近。</a:t>
            </a:r>
            <a:endParaRPr lang="en-US" altLang="zh-CN" dirty="0"/>
          </a:p>
          <a:p>
            <a:r>
              <a:rPr lang="zh-CN" altLang="en-US" dirty="0"/>
              <a:t>赤道方向有更多的物质注入。</a:t>
            </a:r>
          </a:p>
        </p:txBody>
      </p:sp>
    </p:spTree>
    <p:extLst>
      <p:ext uri="{BB962C8B-B14F-4D97-AF65-F5344CB8AC3E}">
        <p14:creationId xmlns:p14="http://schemas.microsoft.com/office/powerpoint/2010/main" val="424921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E1D091-86DC-4919-9638-2AA6C5E7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BE024F-0EC4-49B3-AD31-21E10DAF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F3ACA-E30F-4F8E-88E9-F7D64315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DCD3AA-B947-4A7E-A918-D0FFD418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332656"/>
            <a:ext cx="8238976" cy="453650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9985A1E-3E53-432F-8BCE-51C83F8F4A5F}"/>
              </a:ext>
            </a:extLst>
          </p:cNvPr>
          <p:cNvSpPr txBox="1"/>
          <p:nvPr/>
        </p:nvSpPr>
        <p:spPr>
          <a:xfrm>
            <a:off x="683569" y="522920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超新星抛射介质在风泡中演化，形成前激波和反向激波。前激波在西部首先与风泡边缘遭遇。在东南部，前激波在稀薄的风泡里演化更长时间。</a:t>
            </a:r>
            <a:r>
              <a:rPr lang="en-US" altLang="zh-CN" dirty="0"/>
              <a:t>450yr</a:t>
            </a:r>
            <a:r>
              <a:rPr lang="zh-CN" altLang="en-US" dirty="0"/>
              <a:t>时，有明显的凸出结构。</a:t>
            </a:r>
          </a:p>
        </p:txBody>
      </p:sp>
    </p:spTree>
    <p:extLst>
      <p:ext uri="{BB962C8B-B14F-4D97-AF65-F5344CB8AC3E}">
        <p14:creationId xmlns:p14="http://schemas.microsoft.com/office/powerpoint/2010/main" val="396914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BA21D-B5AF-475D-B815-FDB79E6E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EE3D83-F197-46DE-B468-7386574E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59A5A8-E03E-4A05-B2D1-3189E912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4E1632-8B5C-4322-BCFE-5FB73CE7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70" y="620688"/>
            <a:ext cx="4189530" cy="3888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4F758A-EF55-43EC-ADDF-733D3BFC4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09648"/>
            <a:ext cx="4392052" cy="3516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10716C-3E3E-44C7-8AE0-9E7D6B1C6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8600"/>
            <a:ext cx="3112513" cy="26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171194-0B88-4653-9FC7-DD66F301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3BBF68-BD3C-4585-833C-38271A83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5A3088-C2CD-4CC7-8851-FF6C18B0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7B4C1D-2AFE-49D0-873E-660E01BDF86C}"/>
              </a:ext>
            </a:extLst>
          </p:cNvPr>
          <p:cNvSpPr/>
          <p:nvPr/>
        </p:nvSpPr>
        <p:spPr>
          <a:xfrm>
            <a:off x="683568" y="545900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、</a:t>
            </a:r>
            <a:r>
              <a:rPr lang="en-US" altLang="zh-CN" sz="2800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G309.6-0.2</a:t>
            </a:r>
            <a:endParaRPr lang="zh-CN" altLang="en-US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8D27E1-D1DA-4966-9460-E15B3AB1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2691712" cy="2160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22DB8C-7754-4482-A086-0AD1503AB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91" y="890838"/>
            <a:ext cx="3960641" cy="32059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A5B533F-A547-4DF5-ABED-4732F76B91EE}"/>
              </a:ext>
            </a:extLst>
          </p:cNvPr>
          <p:cNvSpPr/>
          <p:nvPr/>
        </p:nvSpPr>
        <p:spPr>
          <a:xfrm>
            <a:off x="457200" y="3810211"/>
            <a:ext cx="3826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-Roman"/>
              </a:rPr>
              <a:t>G309.2–0.6,</a:t>
            </a:r>
            <a:r>
              <a:rPr lang="zh-CN" altLang="en-US" dirty="0">
                <a:latin typeface="Times-Roman"/>
              </a:rPr>
              <a:t> </a:t>
            </a:r>
            <a:r>
              <a:rPr lang="en-US" altLang="zh-CN" dirty="0">
                <a:latin typeface="Times-Roman"/>
              </a:rPr>
              <a:t>a young ejecta-dominated SNR with an age of 700–4000 </a:t>
            </a:r>
            <a:r>
              <a:rPr lang="en-US" altLang="zh-CN" dirty="0" err="1">
                <a:latin typeface="Times-Roman"/>
              </a:rPr>
              <a:t>yr</a:t>
            </a:r>
            <a:r>
              <a:rPr lang="en-US" altLang="zh-CN" dirty="0">
                <a:latin typeface="Times-Roman"/>
              </a:rPr>
              <a:t> and a distance of </a:t>
            </a:r>
            <a:r>
              <a:rPr lang="en-US" altLang="zh-CN" dirty="0">
                <a:latin typeface="CMR10"/>
              </a:rPr>
              <a:t>4 </a:t>
            </a:r>
            <a:r>
              <a:rPr lang="en-US" altLang="zh-CN" dirty="0">
                <a:latin typeface="CMSY10"/>
              </a:rPr>
              <a:t>± </a:t>
            </a:r>
            <a:r>
              <a:rPr lang="en-US" altLang="zh-CN" dirty="0">
                <a:latin typeface="CMR10"/>
              </a:rPr>
              <a:t>2 </a:t>
            </a:r>
            <a:r>
              <a:rPr lang="en-US" altLang="zh-CN" dirty="0">
                <a:latin typeface="Times-Roman"/>
              </a:rPr>
              <a:t>kpc (Rakowski et al. 2001).</a:t>
            </a:r>
          </a:p>
          <a:p>
            <a:r>
              <a:rPr lang="en-US" altLang="zh-CN" dirty="0"/>
              <a:t>A peculiar radio morphology with two bright ears to the southwest and northeast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B626DC-94E1-4948-B5B2-5EFD020BFEEA}"/>
              </a:ext>
            </a:extLst>
          </p:cNvPr>
          <p:cNvSpPr/>
          <p:nvPr/>
        </p:nvSpPr>
        <p:spPr>
          <a:xfrm>
            <a:off x="4410335" y="43642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-Roman"/>
              </a:rPr>
              <a:t>The ejecta is assumed to have a jet component,</a:t>
            </a:r>
          </a:p>
          <a:p>
            <a:r>
              <a:rPr lang="en-US" altLang="zh-CN" dirty="0">
                <a:latin typeface="Times-Roman"/>
              </a:rPr>
              <a:t>which has a conical shape with an inclination angle of </a:t>
            </a:r>
            <a:r>
              <a:rPr lang="el-GR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CN" dirty="0">
                <a:latin typeface="CMMI10"/>
              </a:rPr>
              <a:t> </a:t>
            </a:r>
            <a:r>
              <a:rPr lang="en-US" altLang="zh-CN" dirty="0">
                <a:latin typeface="Times-Roman"/>
              </a:rPr>
              <a:t>with respect to the </a:t>
            </a:r>
            <a:r>
              <a:rPr lang="en-US" altLang="zh-CN" dirty="0">
                <a:latin typeface="CMR10"/>
              </a:rPr>
              <a:t>+</a:t>
            </a:r>
            <a:r>
              <a:rPr lang="en-US" altLang="zh-CN" dirty="0">
                <a:latin typeface="CMMI10"/>
              </a:rPr>
              <a:t>z </a:t>
            </a:r>
            <a:r>
              <a:rPr lang="en-US" altLang="zh-CN" dirty="0">
                <a:latin typeface="Times-Roman"/>
              </a:rPr>
              <a:t>direction and a half apex angle of </a:t>
            </a:r>
            <a:r>
              <a:rPr lang="el-GR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en-US" altLang="zh-CN" dirty="0"/>
              <a:t>It contains a kinetic energy of </a:t>
            </a:r>
            <a:r>
              <a:rPr lang="el-GR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η</a:t>
            </a:r>
            <a:r>
              <a:rPr lang="en-US" altLang="zh-CN" baseline="-25000" dirty="0"/>
              <a:t>jet </a:t>
            </a:r>
            <a:r>
              <a:rPr lang="en-US" altLang="zh-CN" dirty="0" err="1"/>
              <a:t>E</a:t>
            </a:r>
            <a:r>
              <a:rPr lang="en-US" altLang="zh-CN" baseline="-25000" dirty="0" err="1"/>
              <a:t>ej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3FD7C1-676C-4571-9377-BE44D9948310}"/>
              </a:ext>
            </a:extLst>
          </p:cNvPr>
          <p:cNvSpPr txBox="1"/>
          <p:nvPr/>
        </p:nvSpPr>
        <p:spPr>
          <a:xfrm>
            <a:off x="3088152" y="899428"/>
            <a:ext cx="213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Yu &amp; Fang 2018 RAA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508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251FF3-E534-4FA6-91B4-5C31FF6A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48DBC-4809-49FA-9298-23C417CA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4EF9F-594F-4BBE-9427-AD38C9B4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724E69-7069-431C-B2AA-9D114607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72" y="1913120"/>
            <a:ext cx="4778501" cy="389214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8DF10A3-29B8-411E-B0AE-8E21E22D9733}"/>
              </a:ext>
            </a:extLst>
          </p:cNvPr>
          <p:cNvSpPr/>
          <p:nvPr/>
        </p:nvSpPr>
        <p:spPr>
          <a:xfrm>
            <a:off x="314164" y="232476"/>
            <a:ext cx="8515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The ejecta has a mass of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Mej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= 3M</a:t>
            </a:r>
            <a:r>
              <a:rPr lang="en-US" altLang="zh-CN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⊙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 a kinetic energy of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Eej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= 10</a:t>
            </a:r>
            <a: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51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erg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F664ED-D32D-47D6-9FA6-7060D2994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51077"/>
            <a:ext cx="6772350" cy="11424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7D1FE8-8B4E-4ECB-881D-646A9FA68191}"/>
              </a:ext>
            </a:extLst>
          </p:cNvPr>
          <p:cNvSpPr/>
          <p:nvPr/>
        </p:nvSpPr>
        <p:spPr>
          <a:xfrm>
            <a:off x="457200" y="5924907"/>
            <a:ext cx="3328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-Roman"/>
              </a:rPr>
              <a:t>Model C</a:t>
            </a:r>
            <a:r>
              <a:rPr lang="zh-CN" altLang="en-US" dirty="0">
                <a:latin typeface="Times-Roman"/>
              </a:rPr>
              <a:t>，密度分布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C05DD1-47C3-4327-91BC-742ED8EC3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47" y="1684745"/>
            <a:ext cx="4833276" cy="415293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51B3ABF-96CF-44E6-9FAE-5A217B8E4B09}"/>
              </a:ext>
            </a:extLst>
          </p:cNvPr>
          <p:cNvSpPr/>
          <p:nvPr/>
        </p:nvSpPr>
        <p:spPr>
          <a:xfrm>
            <a:off x="6050754" y="59013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-Roman"/>
              </a:rPr>
              <a:t>压强分布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61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358D79-C655-423B-828A-C623C2C8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368E09-8BB1-4A23-99E4-82EC6C59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B6A123-A5A2-4A7D-A973-3150C086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72C0DC-F2D6-4024-95AB-20C5A373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6" y="476671"/>
            <a:ext cx="4847710" cy="418760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738AC20-BF7D-4BBA-9AF3-7ECF611DA66A}"/>
              </a:ext>
            </a:extLst>
          </p:cNvPr>
          <p:cNvSpPr/>
          <p:nvPr/>
        </p:nvSpPr>
        <p:spPr>
          <a:xfrm>
            <a:off x="504056" y="51871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Times-Roman"/>
              </a:rPr>
              <a:t>The projected density (</a:t>
            </a:r>
            <a:r>
              <a:rPr lang="en-US" altLang="zh-CN" i="1" dirty="0">
                <a:latin typeface="Times-Italic"/>
              </a:rPr>
              <a:t>left</a:t>
            </a:r>
            <a:r>
              <a:rPr lang="en-US" altLang="zh-CN" dirty="0">
                <a:latin typeface="Times-Roman"/>
              </a:rPr>
              <a:t>) and pressure (</a:t>
            </a:r>
            <a:r>
              <a:rPr lang="en-US" altLang="zh-CN" i="1" dirty="0">
                <a:latin typeface="Times-Italic"/>
              </a:rPr>
              <a:t>right</a:t>
            </a:r>
            <a:r>
              <a:rPr lang="en-US" altLang="zh-CN" dirty="0">
                <a:latin typeface="Times-Roman"/>
              </a:rPr>
              <a:t>) along </a:t>
            </a:r>
            <a:r>
              <a:rPr lang="en-US" altLang="zh-CN" dirty="0">
                <a:latin typeface="CMMI9"/>
              </a:rPr>
              <a:t>x</a:t>
            </a:r>
            <a:r>
              <a:rPr lang="en-US" altLang="zh-CN" dirty="0">
                <a:latin typeface="Times-Roman"/>
              </a:rPr>
              <a:t>.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9809EFC-0989-438F-B682-E9C528B6F250}"/>
              </a:ext>
            </a:extLst>
          </p:cNvPr>
          <p:cNvSpPr/>
          <p:nvPr/>
        </p:nvSpPr>
        <p:spPr>
          <a:xfrm>
            <a:off x="5076056" y="2764165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-Roman"/>
              </a:rPr>
              <a:t>物质主要集中在壳层附近。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46611D-2E65-41D7-BB11-3B2AB6E94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80021"/>
            <a:ext cx="2691712" cy="216024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DFBD6D6-5A53-455B-AA11-97CC03230CF7}"/>
              </a:ext>
            </a:extLst>
          </p:cNvPr>
          <p:cNvSpPr/>
          <p:nvPr/>
        </p:nvSpPr>
        <p:spPr>
          <a:xfrm>
            <a:off x="5009452" y="4263817"/>
            <a:ext cx="3906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-Roman"/>
              </a:rPr>
              <a:t>反向激波抵达中心前，内部压强不显著。</a:t>
            </a:r>
            <a:endParaRPr lang="en-US" altLang="zh-CN" dirty="0">
              <a:latin typeface="Times-Roman"/>
            </a:endParaRPr>
          </a:p>
          <a:p>
            <a:r>
              <a:rPr lang="zh-CN" altLang="en-US" dirty="0">
                <a:latin typeface="Times-Roman"/>
              </a:rPr>
              <a:t>之后反向激波反弹。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92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1A4F37-7783-4D6B-BC42-A4037088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89A8B-4AF2-47AE-BD36-097593A6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65FC14-2F69-46E0-9499-16440D93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630BC0-53DD-4781-B6F1-E986E58B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0648"/>
            <a:ext cx="6336704" cy="18174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DA5E40-056E-4B8A-8B21-A184D1B6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8476"/>
            <a:ext cx="5571287" cy="31683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8993BD-39B2-4071-8A93-CE254EF4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159" y="1913328"/>
            <a:ext cx="4367845" cy="31683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708F906-B13F-4341-994E-3C3E8F70C632}"/>
              </a:ext>
            </a:extLst>
          </p:cNvPr>
          <p:cNvSpPr/>
          <p:nvPr/>
        </p:nvSpPr>
        <p:spPr>
          <a:xfrm>
            <a:off x="700879" y="5804874"/>
            <a:ext cx="438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-Roman"/>
              </a:rPr>
              <a:t>Slices of the density with the velocity vectors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AA2CA-5518-4F58-96A5-09F4020E1878}"/>
              </a:ext>
            </a:extLst>
          </p:cNvPr>
          <p:cNvSpPr/>
          <p:nvPr/>
        </p:nvSpPr>
        <p:spPr>
          <a:xfrm>
            <a:off x="5607697" y="562020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-Roman"/>
              </a:rPr>
              <a:t>Radius of the forward shock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88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1FFDB5-E1A9-4AD0-A39D-9C683251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09"/>
            <a:ext cx="7524328" cy="753522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三、粒子加速数值模拟 </a:t>
            </a:r>
            <a:r>
              <a:rPr lang="en-US" altLang="zh-CN" sz="3200" dirty="0"/>
              <a:t>PIC</a:t>
            </a:r>
            <a:endParaRPr lang="zh-CN" altLang="en-US" sz="32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484AC-5E7B-461D-BAC3-D82237C1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472A3A-DEE4-47D6-9451-6C16147C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FED94-9B63-4A19-887E-455377FC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D00612-93D5-4999-B133-2681CDB5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740" y="1025434"/>
            <a:ext cx="4403536" cy="32727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836844C-3CAE-4894-89D9-24902B8DDAFB}"/>
              </a:ext>
            </a:extLst>
          </p:cNvPr>
          <p:cNvSpPr/>
          <p:nvPr/>
        </p:nvSpPr>
        <p:spPr>
          <a:xfrm>
            <a:off x="426625" y="1121405"/>
            <a:ext cx="3775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zh-CN" sz="1600" dirty="0">
                <a:solidFill>
                  <a:srgbClr val="0070C0"/>
                </a:solidFill>
                <a:latin typeface="+mn-ea"/>
              </a:rPr>
              <a:t>利用</a:t>
            </a:r>
            <a:r>
              <a:rPr lang="en-US" altLang="zh-CN" sz="1600" dirty="0">
                <a:solidFill>
                  <a:srgbClr val="0070C0"/>
                </a:solidFill>
                <a:latin typeface="+mn-ea"/>
              </a:rPr>
              <a:t>PIC</a:t>
            </a:r>
            <a:r>
              <a:rPr lang="zh-CN" altLang="zh-CN" sz="1600" dirty="0">
                <a:solidFill>
                  <a:srgbClr val="0070C0"/>
                </a:solidFill>
                <a:latin typeface="+mn-ea"/>
              </a:rPr>
              <a:t>数值模拟方法</a:t>
            </a:r>
            <a:r>
              <a:rPr lang="zh-CN" altLang="en-US" sz="1600" dirty="0">
                <a:solidFill>
                  <a:srgbClr val="0070C0"/>
                </a:solidFill>
                <a:latin typeface="+mn-ea"/>
              </a:rPr>
              <a:t>可自洽地研究超新星遗迹激波中发生的粒子加速过程，进而确定在激波中被加速的电子、质子比例，加速效率等关键问题，进一步弄清宇宙线粒子起源问题。</a:t>
            </a:r>
            <a:endParaRPr lang="en-US" altLang="zh-CN" sz="16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85C982-C3D4-4373-B6EC-D95FB2C5BBE5}"/>
              </a:ext>
            </a:extLst>
          </p:cNvPr>
          <p:cNvSpPr txBox="1"/>
          <p:nvPr/>
        </p:nvSpPr>
        <p:spPr>
          <a:xfrm>
            <a:off x="4523209" y="4613479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、数值模拟产生的介质密度和被激发的横向磁场分布。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4FE0976-A87D-430D-8892-5395454B6047}"/>
              </a:ext>
            </a:extLst>
          </p:cNvPr>
          <p:cNvSpPr/>
          <p:nvPr/>
        </p:nvSpPr>
        <p:spPr>
          <a:xfrm>
            <a:off x="3739089" y="5244147"/>
            <a:ext cx="5100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</a:rPr>
              <a:t>激波面出密度发生跃变。下游密度是上游密度</a:t>
            </a:r>
            <a:r>
              <a:rPr lang="en-US" altLang="zh-CN" dirty="0">
                <a:solidFill>
                  <a:prstClr val="black"/>
                </a:solidFill>
              </a:rPr>
              <a:t>4</a:t>
            </a:r>
            <a:r>
              <a:rPr lang="zh-CN" altLang="en-US" dirty="0">
                <a:solidFill>
                  <a:prstClr val="black"/>
                </a:solidFill>
              </a:rPr>
              <a:t>倍，与理论预期一致；</a:t>
            </a:r>
            <a:endParaRPr lang="en-US" altLang="zh-CN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</a:rPr>
              <a:t>被加速粒子在上游区传播时会产生波动，激发磁场。由于磁冻结效应在下游区磁场会进一步增强。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900CAC-4045-4259-B7B6-7D68B27F67A1}"/>
              </a:ext>
            </a:extLst>
          </p:cNvPr>
          <p:cNvSpPr/>
          <p:nvPr/>
        </p:nvSpPr>
        <p:spPr>
          <a:xfrm>
            <a:off x="304800" y="26056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NimbusRomNo9L-Regu"/>
              </a:rPr>
              <a:t>Simulations for the </a:t>
            </a:r>
            <a:r>
              <a:rPr lang="en-US" altLang="zh-CN" dirty="0" err="1">
                <a:latin typeface="NimbusRomNo9L-Regu"/>
              </a:rPr>
              <a:t>collisionless</a:t>
            </a:r>
            <a:r>
              <a:rPr lang="en-US" altLang="zh-CN" dirty="0">
                <a:latin typeface="NimbusRomNo9L-Regu"/>
              </a:rPr>
              <a:t> shocks are performed in 1D3V, i.e., 1D along </a:t>
            </a:r>
            <a:r>
              <a:rPr lang="en-US" altLang="zh-CN" dirty="0">
                <a:latin typeface="CMMI10"/>
              </a:rPr>
              <a:t>x </a:t>
            </a:r>
            <a:r>
              <a:rPr lang="en-US" altLang="zh-CN" dirty="0">
                <a:latin typeface="NimbusRomNo9L-Regu"/>
              </a:rPr>
              <a:t>with all components of velocity and field retained.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1E0C732-E326-4160-BF20-E72206F1B5A4}"/>
              </a:ext>
            </a:extLst>
          </p:cNvPr>
          <p:cNvSpPr/>
          <p:nvPr/>
        </p:nvSpPr>
        <p:spPr>
          <a:xfrm>
            <a:off x="304800" y="37879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NimbusRomNo9L-Regu"/>
              </a:rPr>
              <a:t>Initially, the plasma consisted of electrons and protons with a bulk velocity of </a:t>
            </a:r>
            <a:r>
              <a:rPr lang="en-US" altLang="zh-CN" dirty="0">
                <a:latin typeface="NimbusRomNo9L-Medi"/>
              </a:rPr>
              <a:t>v </a:t>
            </a:r>
            <a:r>
              <a:rPr lang="en-US" altLang="zh-CN" dirty="0">
                <a:latin typeface="CMR10"/>
              </a:rPr>
              <a:t>= </a:t>
            </a:r>
            <a:r>
              <a:rPr lang="en-US" altLang="zh-CN" dirty="0">
                <a:latin typeface="CMMI10"/>
              </a:rPr>
              <a:t>v</a:t>
            </a:r>
            <a:r>
              <a:rPr lang="en-US" altLang="zh-CN" sz="800" dirty="0">
                <a:latin typeface="CMR7"/>
              </a:rPr>
              <a:t>0</a:t>
            </a:r>
            <a:r>
              <a:rPr lang="en-US" altLang="zh-CN" dirty="0">
                <a:latin typeface="CMR10"/>
              </a:rPr>
              <a:t>^</a:t>
            </a:r>
            <a:r>
              <a:rPr lang="en-US" altLang="zh-CN" dirty="0">
                <a:latin typeface="NimbusRomNo9L-Medi"/>
              </a:rPr>
              <a:t>x </a:t>
            </a:r>
            <a:r>
              <a:rPr lang="en-US" altLang="zh-CN" dirty="0">
                <a:latin typeface="NimbusRomNo9L-Regu"/>
              </a:rPr>
              <a:t>against a reflecting wall at </a:t>
            </a:r>
            <a:r>
              <a:rPr lang="en-US" altLang="zh-CN" dirty="0">
                <a:latin typeface="CMMI10"/>
              </a:rPr>
              <a:t>x </a:t>
            </a:r>
            <a:r>
              <a:rPr lang="en-US" altLang="zh-CN" dirty="0">
                <a:latin typeface="CMR10"/>
              </a:rPr>
              <a:t>= 0.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030195D-FAAA-4F7D-91E4-3994FABE3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39" y="4905496"/>
            <a:ext cx="2646150" cy="313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ED222E-4576-43F4-A5F8-840CAE991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55" y="5206969"/>
            <a:ext cx="2063100" cy="2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E0F0E74-7FE3-4EDE-BE0A-A2858494F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22" y="5517232"/>
            <a:ext cx="2018250" cy="3248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D2CBD6-CD03-488C-A1AA-F84F43186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055" y="5866887"/>
            <a:ext cx="1973400" cy="2688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38CEA85-8CEA-46BF-B69C-157D948C9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478" y="688095"/>
            <a:ext cx="1838850" cy="2912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61FCD0F-699C-4703-803A-AB3C68E4D558}"/>
              </a:ext>
            </a:extLst>
          </p:cNvPr>
          <p:cNvSpPr txBox="1"/>
          <p:nvPr/>
        </p:nvSpPr>
        <p:spPr>
          <a:xfrm>
            <a:off x="2063343" y="625839"/>
            <a:ext cx="300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Fang et al. 2019, RAA, in press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427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405AF-0ED6-434A-B184-79DA583A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47B4CC-7C9E-4F19-AF8F-8A5EFB5F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3EF169-8A8F-49BF-AD5E-ADE15FC7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EE0571-843C-4EB7-810C-97DB8C26A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48607"/>
            <a:ext cx="4378739" cy="32803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4C3FBD-D9FB-45E1-B15B-CA4D4B00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2" y="3607418"/>
            <a:ext cx="4303904" cy="316835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6758638-269B-4DC5-A764-74926609C576}"/>
              </a:ext>
            </a:extLst>
          </p:cNvPr>
          <p:cNvSpPr/>
          <p:nvPr/>
        </p:nvSpPr>
        <p:spPr>
          <a:xfrm>
            <a:off x="4439097" y="306814"/>
            <a:ext cx="4572000" cy="3788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NimbusRomNo9L-Regu"/>
              </a:rPr>
              <a:t>激波附近，电子相比质子能更轻松地从下游扩散到上游。下游正电荷累积，产生正势能。一部分质子被激波面反弹回上游，其他质子在激波面热化后进入激波下游。</a:t>
            </a:r>
            <a:endParaRPr lang="en-US" altLang="zh-CN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NimbusRomNo9L-Regu"/>
              </a:rPr>
              <a:t>向上游区流动的质子产生波动，增大上游磁场。当地磁场从准平行变为准垂直。</a:t>
            </a:r>
            <a:endParaRPr lang="en-US" altLang="zh-CN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NimbusRomNo9L-Regu"/>
              </a:rPr>
              <a:t>质子在激波面附近可通过激波漂移加速至高能量，之后可在激波面两端扩散进一步通过扩散激波加速获得能量。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53AB6D-2EFB-46CB-8CB8-697977498709}"/>
              </a:ext>
            </a:extLst>
          </p:cNvPr>
          <p:cNvSpPr txBox="1"/>
          <p:nvPr/>
        </p:nvSpPr>
        <p:spPr>
          <a:xfrm>
            <a:off x="1043608" y="260648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6C7638-D07D-4345-8AB2-2FE5A7B65720}"/>
              </a:ext>
            </a:extLst>
          </p:cNvPr>
          <p:cNvSpPr txBox="1"/>
          <p:nvPr/>
        </p:nvSpPr>
        <p:spPr>
          <a:xfrm>
            <a:off x="545118" y="3238086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Electron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15ADEA-9A6F-43C5-BA94-8F3E4EFFEC23}"/>
              </a:ext>
            </a:extLst>
          </p:cNvPr>
          <p:cNvSpPr txBox="1"/>
          <p:nvPr/>
        </p:nvSpPr>
        <p:spPr>
          <a:xfrm>
            <a:off x="4572000" y="4365104"/>
            <a:ext cx="4572000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电子可通过磁镜效应反射回上游。通过漂移加速和扩散加速机制被加速。</a:t>
            </a:r>
          </a:p>
        </p:txBody>
      </p:sp>
    </p:spTree>
    <p:extLst>
      <p:ext uri="{BB962C8B-B14F-4D97-AF65-F5344CB8AC3E}">
        <p14:creationId xmlns:p14="http://schemas.microsoft.com/office/powerpoint/2010/main" val="89266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7999FA-57BF-4E35-B7B5-B87D3F61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0897FA-8056-4CDB-ABDF-FA79760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6BC38-AC3C-4DBF-917D-019EF157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506E07-72EC-40AB-A25C-13DD531C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9923"/>
            <a:ext cx="7344816" cy="366831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21D967E-0161-4729-A45E-592CCBF0447A}"/>
              </a:ext>
            </a:extLst>
          </p:cNvPr>
          <p:cNvSpPr txBox="1"/>
          <p:nvPr/>
        </p:nvSpPr>
        <p:spPr>
          <a:xfrm>
            <a:off x="1587579" y="43630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电子（左）和质子（右）在下游区的能谱。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A819E99-0F63-4AC1-861E-0C145F1430A0}"/>
              </a:ext>
            </a:extLst>
          </p:cNvPr>
          <p:cNvCxnSpPr/>
          <p:nvPr/>
        </p:nvCxnSpPr>
        <p:spPr>
          <a:xfrm flipH="1">
            <a:off x="1587579" y="3717032"/>
            <a:ext cx="1760285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EFED19D-1C5D-4C1D-BB38-9788024004B9}"/>
              </a:ext>
            </a:extLst>
          </p:cNvPr>
          <p:cNvSpPr txBox="1"/>
          <p:nvPr/>
        </p:nvSpPr>
        <p:spPr>
          <a:xfrm>
            <a:off x="1043608" y="4725144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~5m</a:t>
            </a:r>
            <a:r>
              <a:rPr lang="en-US" altLang="zh-CN" sz="2400" baseline="-25000" dirty="0"/>
              <a:t>e</a:t>
            </a:r>
            <a:r>
              <a:rPr lang="en-US" altLang="zh-CN" sz="2400" dirty="0"/>
              <a:t>c</a:t>
            </a:r>
            <a:r>
              <a:rPr lang="zh-CN" altLang="en-US" sz="2400" dirty="0"/>
              <a:t>后，非热幂律谱。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97FC9A0-2E81-4F3C-9411-B315C784EBB0}"/>
              </a:ext>
            </a:extLst>
          </p:cNvPr>
          <p:cNvCxnSpPr/>
          <p:nvPr/>
        </p:nvCxnSpPr>
        <p:spPr>
          <a:xfrm flipH="1">
            <a:off x="6300192" y="2492896"/>
            <a:ext cx="576064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BBE2B18-C97A-4C08-9C59-0C7545AEE706}"/>
              </a:ext>
            </a:extLst>
          </p:cNvPr>
          <p:cNvSpPr txBox="1"/>
          <p:nvPr/>
        </p:nvSpPr>
        <p:spPr>
          <a:xfrm>
            <a:off x="4871247" y="4645568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~15m</a:t>
            </a:r>
            <a:r>
              <a:rPr lang="en-US" altLang="zh-CN" sz="2400" baseline="-25000" dirty="0"/>
              <a:t>e</a:t>
            </a:r>
            <a:r>
              <a:rPr lang="en-US" altLang="zh-CN" sz="2400" dirty="0"/>
              <a:t>c</a:t>
            </a:r>
            <a:r>
              <a:rPr lang="zh-CN" altLang="en-US" sz="2400" dirty="0"/>
              <a:t>后，非热幂律谱。</a:t>
            </a:r>
          </a:p>
        </p:txBody>
      </p:sp>
    </p:spTree>
    <p:extLst>
      <p:ext uri="{BB962C8B-B14F-4D97-AF65-F5344CB8AC3E}">
        <p14:creationId xmlns:p14="http://schemas.microsoft.com/office/powerpoint/2010/main" val="361986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91FBE-1DDC-41D7-B313-34C9205B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33265-410F-454D-A4A5-9F832AC1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一、超新星遗迹研究与观测背景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二、动力学演化与形态数值模拟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三、粒子加速数值模拟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四、总结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C7EB08-D07B-4188-8EC0-10E5624A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3F3523-DB2C-4D8F-9307-E2216C2F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97A2E7-DEA3-4FDF-915F-7ADD4792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78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E56D48-2872-4C12-851B-E687AC0F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6765B4-D179-4AFC-BD92-D25B7802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B21AD-913D-45BD-92D3-2F1BD406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6B81FB-65DE-4BA6-B677-EAA35552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" y="692696"/>
            <a:ext cx="3814786" cy="33023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02FA341-34B3-477B-A97C-3FBE20DD9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76" y="136525"/>
            <a:ext cx="4118974" cy="30748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C25796-AEB9-467B-81D4-2612B05BF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713" y="3646632"/>
            <a:ext cx="4118974" cy="302149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0E6D353-29FC-442B-81EC-3BE4BDFA8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772" y="345496"/>
            <a:ext cx="1345500" cy="3472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92CDE2C-0CD1-4725-A67F-F7A3AF10738F}"/>
              </a:ext>
            </a:extLst>
          </p:cNvPr>
          <p:cNvSpPr txBox="1"/>
          <p:nvPr/>
        </p:nvSpPr>
        <p:spPr>
          <a:xfrm>
            <a:off x="531313" y="415760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上游区激发磁场波长更小。</a:t>
            </a:r>
            <a:endParaRPr lang="en-US" altLang="zh-CN" sz="2400" dirty="0"/>
          </a:p>
          <a:p>
            <a:r>
              <a:rPr lang="zh-CN" altLang="en-US" sz="2400" dirty="0"/>
              <a:t>更多粒子被束缚在上游区。</a:t>
            </a:r>
          </a:p>
        </p:txBody>
      </p:sp>
    </p:spTree>
    <p:extLst>
      <p:ext uri="{BB962C8B-B14F-4D97-AF65-F5344CB8AC3E}">
        <p14:creationId xmlns:p14="http://schemas.microsoft.com/office/powerpoint/2010/main" val="376639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781F87-5FC2-46AA-B1D2-C05EDEDA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E26C6B-8446-40D5-88FE-1739BF49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871AC-0785-40E2-9A70-2F97DD87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D2DAED-7A25-4FBB-B7E3-EAC46ADF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" y="3811398"/>
            <a:ext cx="6019800" cy="30753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2D4AD1-DC0C-4455-9417-B7B54D79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0" y="462217"/>
            <a:ext cx="5962650" cy="28508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B45449-62B9-4457-8EAC-6429418AEC81}"/>
              </a:ext>
            </a:extLst>
          </p:cNvPr>
          <p:cNvSpPr txBox="1"/>
          <p:nvPr/>
        </p:nvSpPr>
        <p:spPr>
          <a:xfrm>
            <a:off x="1459721" y="337755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下游电子和质子能谱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8444DF-8A55-48A8-9B9D-F0737C817706}"/>
              </a:ext>
            </a:extLst>
          </p:cNvPr>
          <p:cNvSpPr txBox="1"/>
          <p:nvPr/>
        </p:nvSpPr>
        <p:spPr>
          <a:xfrm>
            <a:off x="1459721" y="1137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上游电子和质子能谱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E4D2D6D-9D58-47E4-B1D0-D7464A037B0F}"/>
              </a:ext>
            </a:extLst>
          </p:cNvPr>
          <p:cNvCxnSpPr>
            <a:cxnSpLocks/>
          </p:cNvCxnSpPr>
          <p:nvPr/>
        </p:nvCxnSpPr>
        <p:spPr>
          <a:xfrm flipV="1">
            <a:off x="2267744" y="831549"/>
            <a:ext cx="3787576" cy="157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AF1DAC7-60D6-42EE-89E9-04B7A455046A}"/>
              </a:ext>
            </a:extLst>
          </p:cNvPr>
          <p:cNvSpPr txBox="1"/>
          <p:nvPr/>
        </p:nvSpPr>
        <p:spPr>
          <a:xfrm>
            <a:off x="6039916" y="502319"/>
            <a:ext cx="272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45</a:t>
            </a:r>
            <a:r>
              <a:rPr lang="zh-CN" altLang="en-US" dirty="0"/>
              <a:t>度时，漂移加速显著。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AAB5FA-4EE5-4DF5-B774-13EDAAE3444A}"/>
              </a:ext>
            </a:extLst>
          </p:cNvPr>
          <p:cNvSpPr txBox="1"/>
          <p:nvPr/>
        </p:nvSpPr>
        <p:spPr>
          <a:xfrm>
            <a:off x="6055320" y="1196752"/>
            <a:ext cx="290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小倾斜度时，粒子能更轻松地进入扩散激波加速过程。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EB92661-2693-45CD-9FC8-846CBB9417DF}"/>
              </a:ext>
            </a:extLst>
          </p:cNvPr>
          <p:cNvCxnSpPr/>
          <p:nvPr/>
        </p:nvCxnSpPr>
        <p:spPr>
          <a:xfrm flipV="1">
            <a:off x="5292080" y="1988840"/>
            <a:ext cx="57606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56D8D79-9DA7-4C64-AF6B-9F6201F0BACA}"/>
              </a:ext>
            </a:extLst>
          </p:cNvPr>
          <p:cNvSpPr txBox="1"/>
          <p:nvPr/>
        </p:nvSpPr>
        <p:spPr>
          <a:xfrm>
            <a:off x="5991870" y="4200241"/>
            <a:ext cx="290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小倾斜度时，粒子能更轻松地进入下游。</a:t>
            </a:r>
          </a:p>
        </p:txBody>
      </p:sp>
    </p:spTree>
    <p:extLst>
      <p:ext uri="{BB962C8B-B14F-4D97-AF65-F5344CB8AC3E}">
        <p14:creationId xmlns:p14="http://schemas.microsoft.com/office/powerpoint/2010/main" val="3869055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44794" cy="870857"/>
          </a:xfrm>
        </p:spPr>
        <p:txBody>
          <a:bodyPr/>
          <a:lstStyle/>
          <a:p>
            <a:r>
              <a:rPr lang="zh-CN" altLang="en-US" dirty="0"/>
              <a:t>四、总结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052736"/>
                <a:ext cx="7928827" cy="530361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1</a:t>
                </a:r>
                <a:r>
                  <a:rPr lang="zh-CN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、利用</a:t>
                </a:r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3D HD</a:t>
                </a:r>
                <a:r>
                  <a:rPr lang="zh-CN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数值模拟，可研究超新星遗迹动力学演化和形态形成机制。</a:t>
                </a:r>
                <a:endPara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  <a:p>
                <a:pPr marL="0" indent="0">
                  <a:buNone/>
                </a:pPr>
                <a:r>
                  <a:rPr lang="zh-CN" alt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  </a:t>
                </a:r>
                <a:r>
                  <a:rPr lang="zh-CN" altLang="en-US" sz="2200" dirty="0">
                    <a:solidFill>
                      <a:srgbClr val="002060"/>
                    </a:solidFill>
                    <a:latin typeface="+mn-ea"/>
                  </a:rPr>
                  <a:t>（</a:t>
                </a:r>
                <a:r>
                  <a:rPr lang="en-US" altLang="zh-CN" sz="2200" dirty="0">
                    <a:solidFill>
                      <a:srgbClr val="002060"/>
                    </a:solidFill>
                    <a:latin typeface="+mn-ea"/>
                  </a:rPr>
                  <a:t>a)</a:t>
                </a:r>
                <a:r>
                  <a:rPr lang="zh-CN" altLang="en-US" sz="2200" dirty="0">
                    <a:solidFill>
                      <a:srgbClr val="002060"/>
                    </a:solidFill>
                    <a:latin typeface="+mn-ea"/>
                  </a:rPr>
                  <a:t>假定</a:t>
                </a:r>
                <a:r>
                  <a:rPr lang="en-US" altLang="zh-CN" sz="2200" dirty="0">
                    <a:solidFill>
                      <a:srgbClr val="002060"/>
                    </a:solidFill>
                    <a:latin typeface="+mn-ea"/>
                  </a:rPr>
                  <a:t>Tycho SNR </a:t>
                </a:r>
                <a:r>
                  <a:rPr lang="zh-CN" altLang="en-US" sz="2200" dirty="0">
                    <a:solidFill>
                      <a:srgbClr val="002060"/>
                    </a:solidFill>
                    <a:latin typeface="+mn-ea"/>
                  </a:rPr>
                  <a:t>在一风泡中演化，可产生观测到的形态；</a:t>
                </a:r>
                <a:endParaRPr lang="en-US" altLang="zh-CN" sz="2200" dirty="0">
                  <a:solidFill>
                    <a:srgbClr val="002060"/>
                  </a:solidFill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rgbClr val="0070C0"/>
                    </a:solidFill>
                    <a:latin typeface="+mn-ea"/>
                  </a:rPr>
                  <a:t>   (b)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+mn-ea"/>
                  </a:rPr>
                  <a:t>对具有喷流形态的遗迹，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+mn-ea"/>
                  </a:rPr>
                  <a:t>SNR G309.2–0.6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+mn-ea"/>
                  </a:rPr>
                  <a:t>，通过模拟与观测的对比，获得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+mn-ea"/>
                  </a:rPr>
                  <a:t>jet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+mn-ea"/>
                  </a:rPr>
                  <a:t>成分包含动能为抛射介质总动能的</a:t>
                </a:r>
                <a:r>
                  <a:rPr lang="en-US" altLang="zh-CN" sz="2200" dirty="0">
                    <a:solidFill>
                      <a:srgbClr val="0070C0"/>
                    </a:solidFill>
                    <a:latin typeface="+mn-ea"/>
                  </a:rPr>
                  <a:t>10%-15%</a:t>
                </a:r>
                <a:r>
                  <a:rPr lang="zh-CN" altLang="en-US" sz="2200" dirty="0">
                    <a:solidFill>
                      <a:srgbClr val="0070C0"/>
                    </a:solidFill>
                    <a:latin typeface="+mn-ea"/>
                  </a:rPr>
                  <a:t>。</a:t>
                </a:r>
                <a:endParaRPr lang="en-US" altLang="zh-CN" sz="2200" dirty="0">
                  <a:solidFill>
                    <a:srgbClr val="0070C0"/>
                  </a:solidFill>
                  <a:latin typeface="+mn-ea"/>
                </a:endParaRPr>
              </a:p>
              <a:p>
                <a:pPr marL="0" indent="0">
                  <a:buNone/>
                </a:pPr>
                <a:endParaRPr lang="en-US" altLang="zh-CN" sz="2200" dirty="0">
                  <a:solidFill>
                    <a:srgbClr val="0070C0"/>
                  </a:solidFill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latin typeface="+mn-ea"/>
                  </a:rPr>
                  <a:t>2</a:t>
                </a:r>
                <a:r>
                  <a:rPr lang="zh-CN" altLang="en-US" sz="2400" dirty="0">
                    <a:latin typeface="+mn-ea"/>
                  </a:rPr>
                  <a:t>、利用</a:t>
                </a:r>
                <a:r>
                  <a:rPr lang="en-US" altLang="zh-CN" sz="2400" dirty="0">
                    <a:latin typeface="+mn-ea"/>
                  </a:rPr>
                  <a:t>PIC</a:t>
                </a:r>
                <a:r>
                  <a:rPr lang="zh-CN" altLang="en-US" sz="2400" dirty="0">
                    <a:latin typeface="+mn-ea"/>
                  </a:rPr>
                  <a:t>数值模拟方法，</a:t>
                </a:r>
                <a:r>
                  <a:rPr lang="zh-CN" altLang="zh-CN" sz="2400" dirty="0">
                    <a:solidFill>
                      <a:prstClr val="black"/>
                    </a:solidFill>
                  </a:rPr>
                  <a:t>计算了在不同激波倾斜度时，质子和电子的加速特征。</a:t>
                </a:r>
                <a:endParaRPr lang="en-US" altLang="zh-CN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prstClr val="black"/>
                    </a:solidFill>
                  </a:rPr>
                  <a:t>      </a:t>
                </a:r>
                <a:r>
                  <a:rPr lang="zh-CN" altLang="zh-CN" sz="2200" dirty="0">
                    <a:solidFill>
                      <a:srgbClr val="002060"/>
                    </a:solidFill>
                  </a:rPr>
                  <a:t>计算结果显示，在三个倾斜角度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=15</m:t>
                    </m:r>
                    <m:r>
                      <a:rPr lang="en-US" altLang="zh-CN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zh-CN" sz="2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,30</m:t>
                    </m:r>
                    <m:r>
                      <a:rPr lang="en-US" altLang="zh-CN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altLang="zh-CN" sz="2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,45</m:t>
                    </m:r>
                    <m:r>
                      <a:rPr lang="en-US" altLang="zh-CN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zh-CN" sz="2200" dirty="0">
                    <a:solidFill>
                      <a:srgbClr val="002060"/>
                    </a:solidFill>
                  </a:rPr>
                  <a:t>情况下，部分质子和电子都能被注入到加速过程中，并产生非热辐射谱形</a:t>
                </a:r>
                <a:r>
                  <a:rPr lang="zh-CN" altLang="en-US" sz="2200" dirty="0">
                    <a:solidFill>
                      <a:srgbClr val="002060"/>
                    </a:solidFill>
                  </a:rPr>
                  <a:t>（低能是麦克斯韦，高能尾巴是非热幂律谱）</a:t>
                </a:r>
                <a:r>
                  <a:rPr lang="zh-CN" altLang="zh-CN" sz="2200" dirty="0">
                    <a:solidFill>
                      <a:srgbClr val="002060"/>
                    </a:solidFill>
                  </a:rPr>
                  <a:t>。被激波反射的粒子在上游激发磁场波动。在小倾斜角度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=15</m:t>
                    </m:r>
                    <m:r>
                      <a:rPr lang="en-US" altLang="zh-CN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CN" altLang="zh-CN" sz="2200" dirty="0">
                    <a:solidFill>
                      <a:srgbClr val="002060"/>
                    </a:solidFill>
                  </a:rPr>
                  <a:t>时，更高能量的质子和电子出现在激波下游。</a:t>
                </a:r>
                <a:endParaRPr lang="en-US" altLang="zh-CN" sz="22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052736"/>
                <a:ext cx="7928827" cy="5303614"/>
              </a:xfrm>
              <a:blipFill>
                <a:blip r:embed="rId2"/>
                <a:stretch>
                  <a:fillRect l="-999" t="-920" r="-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90B012-FBC6-4170-8CB9-E4AAD908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58B30B-9D0C-4B9C-A69F-58BE4CE2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174704-A0F6-4FCD-A652-0728BEEF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80271"/>
            <a:ext cx="4991121" cy="1037320"/>
          </a:xfrm>
        </p:spPr>
        <p:txBody>
          <a:bodyPr/>
          <a:lstStyle/>
          <a:p>
            <a:pPr algn="l"/>
            <a:r>
              <a:rPr lang="zh-CN" altLang="en-US" sz="2400" dirty="0"/>
              <a:t>一、超新星遗迹研究与观测背景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683" y="1117591"/>
            <a:ext cx="4885438" cy="4525963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altLang="en-US" sz="2000" b="1" dirty="0"/>
              <a:t>SNRs: the main sources of CRs (&lt;10</a:t>
            </a:r>
            <a:r>
              <a:rPr lang="en-US" altLang="en-US" sz="2000" b="1" baseline="30000" dirty="0"/>
              <a:t>15</a:t>
            </a:r>
            <a:r>
              <a:rPr lang="en-US" altLang="en-US" sz="2000" b="1" dirty="0"/>
              <a:t>eV)</a:t>
            </a:r>
            <a:endParaRPr lang="zh-CN" altLang="en-US" sz="2000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AAA5FDF2-FF03-4465-B77D-A12D5D20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D554A491-9CC3-4773-8CBE-E86A0E85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83284" y="2989104"/>
            <a:ext cx="48051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52" tIns="40076" rIns="80152" bIns="400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1161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D0C0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非热辐射源，射电、</a:t>
            </a:r>
            <a:r>
              <a:rPr lang="en-US" altLang="zh-CN" sz="2000" b="1" dirty="0">
                <a:solidFill>
                  <a:srgbClr val="0D0C0C"/>
                </a:solidFill>
                <a:latin typeface="Cambria Math" pitchFamily="18" charset="0"/>
                <a:ea typeface="Cambria Math" pitchFamily="18" charset="0"/>
              </a:rPr>
              <a:t>X-ray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D0C0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、伽玛射线。</a:t>
            </a:r>
          </a:p>
        </p:txBody>
      </p:sp>
      <p:pic>
        <p:nvPicPr>
          <p:cNvPr id="6" name="图片 5" descr="http://www.mpi-hd.mpg.de/hfm/HESS/pages/home/som/2008/08/images/Som_8_08_p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37" y="4607727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http://www.mpi-hd.mpg.de/hfm/HESS/pages/home/som/2008/08/images/Som_8_08_p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5118" y="4429108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5374" y="3642722"/>
            <a:ext cx="435662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400" dirty="0">
                <a:solidFill>
                  <a:srgbClr val="0D0C0C"/>
                </a:solidFill>
                <a:latin typeface="Cambria Math" pitchFamily="18" charset="0"/>
                <a:ea typeface="Cambria Math" pitchFamily="18" charset="0"/>
              </a:rPr>
              <a:t>SN 1006 </a:t>
            </a:r>
            <a:r>
              <a:rPr lang="en-US" altLang="zh-CN" sz="2400" dirty="0">
                <a:latin typeface="Calibri" pitchFamily="34" charset="0"/>
                <a:ea typeface="宋体" pitchFamily="2" charset="-122"/>
                <a:cs typeface="Calibri" pitchFamily="34" charset="0"/>
              </a:rPr>
              <a:t>bilateral morphology</a:t>
            </a:r>
            <a:endParaRPr lang="zh-CN" altLang="en-US" sz="2400" dirty="0">
              <a:solidFill>
                <a:srgbClr val="0D0C0C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" name="图片 10" descr="spectrum1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857232"/>
            <a:ext cx="4143372" cy="5192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0751" y="4169331"/>
            <a:ext cx="1717137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dirty="0">
                <a:solidFill>
                  <a:srgbClr val="014D67"/>
                </a:solidFill>
              </a:rPr>
              <a:t>XMM-Newton</a:t>
            </a:r>
            <a:endParaRPr lang="zh-CN" altLang="en-US" b="1" dirty="0">
              <a:solidFill>
                <a:srgbClr val="014D6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4201706"/>
            <a:ext cx="846707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dirty="0">
                <a:solidFill>
                  <a:srgbClr val="014D67"/>
                </a:solidFill>
              </a:rPr>
              <a:t>HESS</a:t>
            </a:r>
            <a:endParaRPr lang="zh-CN" altLang="en-US" b="1" dirty="0">
              <a:solidFill>
                <a:srgbClr val="014D6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705" y="1772816"/>
            <a:ext cx="4271303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>
                <a:latin typeface="Cambria Math" pitchFamily="18" charset="0"/>
                <a:ea typeface="Cambria Math" pitchFamily="18" charset="0"/>
              </a:rPr>
              <a:t>1. 10% of the kinetic energy of SNRs can make up the energy loss CRs .</a:t>
            </a:r>
          </a:p>
          <a:p>
            <a:pPr algn="l">
              <a:buNone/>
            </a:pPr>
            <a:r>
              <a:rPr lang="en-US" altLang="zh-CN" dirty="0">
                <a:latin typeface="Cambria Math" pitchFamily="18" charset="0"/>
              </a:rPr>
              <a:t>2. Strong shocks .</a:t>
            </a:r>
            <a:endParaRPr lang="zh-CN" altLang="en-US" dirty="0">
              <a:latin typeface="Cambria Math" pitchFamily="18" charset="0"/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4A072325-F763-4D04-BCD5-1A07A3F4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1453" y="3044255"/>
            <a:ext cx="2133600" cy="57150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zh-CN" kern="1200" dirty="0">
                <a:latin typeface="Cambria Math" pitchFamily="18" charset="0"/>
                <a:ea typeface="Cambria Math" pitchFamily="18" charset="0"/>
              </a:rPr>
              <a:t>Tycho’s SNR</a:t>
            </a:r>
            <a:endParaRPr kern="1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848" y="506850"/>
            <a:ext cx="2928958" cy="234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19672" y="3012478"/>
            <a:ext cx="1196161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G1.9+0.3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43649" y="6083694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G309.6-0.2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5742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/>
              <a:t>How are the morphologies produced?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DE8D0C-C932-4D30-8ADE-E7ED26F6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62B98A-8832-4925-8F67-90616468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61B830-7A98-4EC1-99BD-AFF09A4B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DE27B49-1CB6-4DE3-AD75-5519EC69C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43" y="460486"/>
            <a:ext cx="2811509" cy="2292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ACDC3EE-308F-41A5-97F7-020CD470B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03" y="3467282"/>
            <a:ext cx="2983403" cy="23943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8172400" cy="4572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Particle acceleration mechanisms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6251" y="504091"/>
            <a:ext cx="6786610" cy="415058"/>
          </a:xfrm>
        </p:spPr>
        <p:txBody>
          <a:bodyPr/>
          <a:lstStyle/>
          <a:p>
            <a:pPr marL="0" indent="0">
              <a:buNone/>
            </a:pPr>
            <a:r>
              <a:rPr sz="2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</a:t>
            </a:r>
            <a:r>
              <a:rPr sz="2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）扩散激波加速 （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diffusive </a:t>
            </a:r>
            <a:r>
              <a:rPr lang="en-US" altLang="zh-CN" sz="2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shock</a:t>
            </a:r>
            <a:r>
              <a:rPr lang="en-US" sz="2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acceleration</a:t>
            </a:r>
            <a:r>
              <a:rPr sz="20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）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公式" r:id="rId3" imgW="114151" imgH="215619" progId="Equation.3">
                  <p:embed/>
                </p:oleObj>
              </mc:Choice>
              <mc:Fallback>
                <p:oleObj name="公式" r:id="rId3" imgW="114151" imgH="215619" progId="Equation.3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071546"/>
            <a:ext cx="2857500" cy="5905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785926"/>
            <a:ext cx="2262029" cy="433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1800" b="1" dirty="0">
                <a:latin typeface="Cambria Math" pitchFamily="18" charset="0"/>
                <a:ea typeface="Cambria Math" pitchFamily="18" charset="0"/>
              </a:rPr>
              <a:t>D(r, p) </a:t>
            </a: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为扩散系数。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2357430"/>
            <a:ext cx="2031325" cy="433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一维稳态情况下，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857496"/>
            <a:ext cx="4002832" cy="64294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3643314"/>
            <a:ext cx="2973891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激波结构，试验粒子近似下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138154"/>
            <a:ext cx="2562225" cy="59055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728704"/>
            <a:ext cx="885825" cy="59055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5443973"/>
            <a:ext cx="1811714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强激波近似下，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857892"/>
            <a:ext cx="857256" cy="648169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9124" y="3500438"/>
            <a:ext cx="1569660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latin typeface="宋体" pitchFamily="2" charset="-122"/>
                <a:ea typeface="宋体" pitchFamily="2" charset="-122"/>
              </a:rPr>
              <a:t>考虑边界条件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857628"/>
            <a:ext cx="3796419" cy="428628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 flipH="1">
            <a:off x="928662" y="1357298"/>
            <a:ext cx="581060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GB" b="1" dirty="0"/>
              <a:t>u</a:t>
            </a:r>
            <a:r>
              <a:rPr lang="en-GB" baseline="-25000" dirty="0"/>
              <a:t>1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 flipH="1">
            <a:off x="2428860" y="1357298"/>
            <a:ext cx="581052" cy="5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GB" b="1" dirty="0"/>
              <a:t>u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 flipH="1">
            <a:off x="1000100" y="1357298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571472" y="3286124"/>
            <a:ext cx="3281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GB" sz="2000" i="1" dirty="0">
                <a:solidFill>
                  <a:srgbClr val="008000"/>
                </a:solidFill>
              </a:rPr>
              <a:t>in the shock rest frame</a:t>
            </a: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4643438" y="4286256"/>
          <a:ext cx="3789727" cy="75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Równanie" r:id="rId11" imgW="2413000" imgH="482600" progId="Equation.3">
                  <p:embed/>
                </p:oleObj>
              </mc:Choice>
              <mc:Fallback>
                <p:oleObj name="Równanie" r:id="rId11" imgW="2413000" imgH="482600" progId="Equation.3">
                  <p:embed/>
                  <p:pic>
                    <p:nvPicPr>
                      <p:cNvPr id="105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286256"/>
                        <a:ext cx="3789727" cy="758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5" y="5572140"/>
            <a:ext cx="864169" cy="714380"/>
          </a:xfrm>
          <a:prstGeom prst="rect">
            <a:avLst/>
          </a:prstGeom>
          <a:noFill/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50" name="直接箭头连接符 49"/>
          <p:cNvCxnSpPr/>
          <p:nvPr/>
        </p:nvCxnSpPr>
        <p:spPr bwMode="auto">
          <a:xfrm rot="5400000">
            <a:off x="5214942" y="4786322"/>
            <a:ext cx="285752" cy="2857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500562" y="5072074"/>
            <a:ext cx="2031325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注入激波加速粒子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15140" y="4929198"/>
            <a:ext cx="1811713" cy="42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从激波上游对流</a:t>
            </a:r>
          </a:p>
        </p:txBody>
      </p:sp>
      <p:cxnSp>
        <p:nvCxnSpPr>
          <p:cNvPr id="55" name="直接箭头连接符 54"/>
          <p:cNvCxnSpPr/>
          <p:nvPr/>
        </p:nvCxnSpPr>
        <p:spPr bwMode="auto">
          <a:xfrm>
            <a:off x="857224" y="1285860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直接箭头连接符 56"/>
          <p:cNvCxnSpPr/>
          <p:nvPr/>
        </p:nvCxnSpPr>
        <p:spPr bwMode="auto">
          <a:xfrm>
            <a:off x="857224" y="2141528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直接箭头连接符 57"/>
          <p:cNvCxnSpPr/>
          <p:nvPr/>
        </p:nvCxnSpPr>
        <p:spPr bwMode="auto">
          <a:xfrm>
            <a:off x="857224" y="2643182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直接箭头连接符 58"/>
          <p:cNvCxnSpPr/>
          <p:nvPr/>
        </p:nvCxnSpPr>
        <p:spPr bwMode="auto">
          <a:xfrm>
            <a:off x="857224" y="3284536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142976" y="2214554"/>
            <a:ext cx="436337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cxnSp>
        <p:nvCxnSpPr>
          <p:cNvPr id="61" name="直接箭头连接符 60"/>
          <p:cNvCxnSpPr/>
          <p:nvPr/>
        </p:nvCxnSpPr>
        <p:spPr bwMode="auto">
          <a:xfrm>
            <a:off x="2214546" y="2143116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直接箭头连接符 61"/>
          <p:cNvCxnSpPr/>
          <p:nvPr/>
        </p:nvCxnSpPr>
        <p:spPr bwMode="auto">
          <a:xfrm>
            <a:off x="2285984" y="2641594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直接箭头连接符 62"/>
          <p:cNvCxnSpPr/>
          <p:nvPr/>
        </p:nvCxnSpPr>
        <p:spPr bwMode="auto">
          <a:xfrm>
            <a:off x="2285984" y="3284536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直接连接符 64"/>
          <p:cNvCxnSpPr/>
          <p:nvPr/>
        </p:nvCxnSpPr>
        <p:spPr bwMode="auto">
          <a:xfrm rot="5400000">
            <a:off x="785786" y="2142323"/>
            <a:ext cx="2571768" cy="15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2421151" y="2188378"/>
            <a:ext cx="436337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67" name="任意多边形 66"/>
          <p:cNvSpPr/>
          <p:nvPr/>
        </p:nvSpPr>
        <p:spPr bwMode="auto">
          <a:xfrm>
            <a:off x="1042587" y="2084856"/>
            <a:ext cx="792651" cy="142105"/>
          </a:xfrm>
          <a:custGeom>
            <a:avLst/>
            <a:gdLst>
              <a:gd name="connsiteX0" fmla="*/ 0 w 792651"/>
              <a:gd name="connsiteY0" fmla="*/ 119959 h 142105"/>
              <a:gd name="connsiteX1" fmla="*/ 25637 w 792651"/>
              <a:gd name="connsiteY1" fmla="*/ 102867 h 142105"/>
              <a:gd name="connsiteX2" fmla="*/ 42729 w 792651"/>
              <a:gd name="connsiteY2" fmla="*/ 77230 h 142105"/>
              <a:gd name="connsiteX3" fmla="*/ 68366 w 792651"/>
              <a:gd name="connsiteY3" fmla="*/ 68684 h 142105"/>
              <a:gd name="connsiteX4" fmla="*/ 119641 w 792651"/>
              <a:gd name="connsiteY4" fmla="*/ 43047 h 142105"/>
              <a:gd name="connsiteX5" fmla="*/ 170916 w 792651"/>
              <a:gd name="connsiteY5" fmla="*/ 51593 h 142105"/>
              <a:gd name="connsiteX6" fmla="*/ 179462 w 792651"/>
              <a:gd name="connsiteY6" fmla="*/ 85776 h 142105"/>
              <a:gd name="connsiteX7" fmla="*/ 188007 w 792651"/>
              <a:gd name="connsiteY7" fmla="*/ 111413 h 142105"/>
              <a:gd name="connsiteX8" fmla="*/ 239282 w 792651"/>
              <a:gd name="connsiteY8" fmla="*/ 137051 h 142105"/>
              <a:gd name="connsiteX9" fmla="*/ 282011 w 792651"/>
              <a:gd name="connsiteY9" fmla="*/ 128505 h 142105"/>
              <a:gd name="connsiteX10" fmla="*/ 341832 w 792651"/>
              <a:gd name="connsiteY10" fmla="*/ 68684 h 142105"/>
              <a:gd name="connsiteX11" fmla="*/ 376015 w 792651"/>
              <a:gd name="connsiteY11" fmla="*/ 60138 h 142105"/>
              <a:gd name="connsiteX12" fmla="*/ 427290 w 792651"/>
              <a:gd name="connsiteY12" fmla="*/ 43047 h 142105"/>
              <a:gd name="connsiteX13" fmla="*/ 478564 w 792651"/>
              <a:gd name="connsiteY13" fmla="*/ 51593 h 142105"/>
              <a:gd name="connsiteX14" fmla="*/ 512748 w 792651"/>
              <a:gd name="connsiteY14" fmla="*/ 94322 h 142105"/>
              <a:gd name="connsiteX15" fmla="*/ 538385 w 792651"/>
              <a:gd name="connsiteY15" fmla="*/ 111413 h 142105"/>
              <a:gd name="connsiteX16" fmla="*/ 546931 w 792651"/>
              <a:gd name="connsiteY16" fmla="*/ 137051 h 142105"/>
              <a:gd name="connsiteX17" fmla="*/ 598206 w 792651"/>
              <a:gd name="connsiteY17" fmla="*/ 111413 h 142105"/>
              <a:gd name="connsiteX18" fmla="*/ 658026 w 792651"/>
              <a:gd name="connsiteY18" fmla="*/ 43047 h 142105"/>
              <a:gd name="connsiteX19" fmla="*/ 675118 w 792651"/>
              <a:gd name="connsiteY19" fmla="*/ 17409 h 142105"/>
              <a:gd name="connsiteX20" fmla="*/ 752030 w 792651"/>
              <a:gd name="connsiteY20" fmla="*/ 17409 h 142105"/>
              <a:gd name="connsiteX21" fmla="*/ 777667 w 792651"/>
              <a:gd name="connsiteY21" fmla="*/ 102867 h 142105"/>
              <a:gd name="connsiteX22" fmla="*/ 786213 w 792651"/>
              <a:gd name="connsiteY22" fmla="*/ 128505 h 1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651" h="142105">
                <a:moveTo>
                  <a:pt x="0" y="119959"/>
                </a:moveTo>
                <a:cubicBezTo>
                  <a:pt x="8546" y="114262"/>
                  <a:pt x="18374" y="110130"/>
                  <a:pt x="25637" y="102867"/>
                </a:cubicBezTo>
                <a:cubicBezTo>
                  <a:pt x="32900" y="95604"/>
                  <a:pt x="34709" y="83646"/>
                  <a:pt x="42729" y="77230"/>
                </a:cubicBezTo>
                <a:cubicBezTo>
                  <a:pt x="49763" y="71603"/>
                  <a:pt x="60309" y="72712"/>
                  <a:pt x="68366" y="68684"/>
                </a:cubicBezTo>
                <a:cubicBezTo>
                  <a:pt x="134631" y="35552"/>
                  <a:pt x="55202" y="64527"/>
                  <a:pt x="119641" y="43047"/>
                </a:cubicBezTo>
                <a:cubicBezTo>
                  <a:pt x="136733" y="45896"/>
                  <a:pt x="156816" y="41522"/>
                  <a:pt x="170916" y="51593"/>
                </a:cubicBezTo>
                <a:cubicBezTo>
                  <a:pt x="180473" y="58420"/>
                  <a:pt x="176235" y="74483"/>
                  <a:pt x="179462" y="85776"/>
                </a:cubicBezTo>
                <a:cubicBezTo>
                  <a:pt x="181937" y="94437"/>
                  <a:pt x="182380" y="104379"/>
                  <a:pt x="188007" y="111413"/>
                </a:cubicBezTo>
                <a:cubicBezTo>
                  <a:pt x="200055" y="126473"/>
                  <a:pt x="222393" y="131421"/>
                  <a:pt x="239282" y="137051"/>
                </a:cubicBezTo>
                <a:cubicBezTo>
                  <a:pt x="253525" y="134202"/>
                  <a:pt x="270546" y="137423"/>
                  <a:pt x="282011" y="128505"/>
                </a:cubicBezTo>
                <a:cubicBezTo>
                  <a:pt x="368740" y="61048"/>
                  <a:pt x="275854" y="87535"/>
                  <a:pt x="341832" y="68684"/>
                </a:cubicBezTo>
                <a:cubicBezTo>
                  <a:pt x="353125" y="65457"/>
                  <a:pt x="364765" y="63513"/>
                  <a:pt x="376015" y="60138"/>
                </a:cubicBezTo>
                <a:cubicBezTo>
                  <a:pt x="393271" y="54961"/>
                  <a:pt x="427290" y="43047"/>
                  <a:pt x="427290" y="43047"/>
                </a:cubicBezTo>
                <a:cubicBezTo>
                  <a:pt x="444381" y="45896"/>
                  <a:pt x="462126" y="46114"/>
                  <a:pt x="478564" y="51593"/>
                </a:cubicBezTo>
                <a:cubicBezTo>
                  <a:pt x="525321" y="67179"/>
                  <a:pt x="489005" y="64643"/>
                  <a:pt x="512748" y="94322"/>
                </a:cubicBezTo>
                <a:cubicBezTo>
                  <a:pt x="519164" y="102342"/>
                  <a:pt x="529839" y="105716"/>
                  <a:pt x="538385" y="111413"/>
                </a:cubicBezTo>
                <a:cubicBezTo>
                  <a:pt x="541234" y="119959"/>
                  <a:pt x="538874" y="133022"/>
                  <a:pt x="546931" y="137051"/>
                </a:cubicBezTo>
                <a:cubicBezTo>
                  <a:pt x="557039" y="142105"/>
                  <a:pt x="593889" y="114291"/>
                  <a:pt x="598206" y="111413"/>
                </a:cubicBezTo>
                <a:cubicBezTo>
                  <a:pt x="638086" y="51592"/>
                  <a:pt x="615297" y="71532"/>
                  <a:pt x="658026" y="43047"/>
                </a:cubicBezTo>
                <a:cubicBezTo>
                  <a:pt x="663723" y="34501"/>
                  <a:pt x="667098" y="23825"/>
                  <a:pt x="675118" y="17409"/>
                </a:cubicBezTo>
                <a:cubicBezTo>
                  <a:pt x="696880" y="0"/>
                  <a:pt x="730945" y="13895"/>
                  <a:pt x="752030" y="17409"/>
                </a:cubicBezTo>
                <a:cubicBezTo>
                  <a:pt x="792651" y="139278"/>
                  <a:pt x="751833" y="12448"/>
                  <a:pt x="777667" y="102867"/>
                </a:cubicBezTo>
                <a:cubicBezTo>
                  <a:pt x="780142" y="111529"/>
                  <a:pt x="786213" y="128505"/>
                  <a:pt x="786213" y="1285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68" name="任意多边形 67"/>
          <p:cNvSpPr/>
          <p:nvPr/>
        </p:nvSpPr>
        <p:spPr bwMode="auto">
          <a:xfrm>
            <a:off x="1000100" y="2571744"/>
            <a:ext cx="792651" cy="142105"/>
          </a:xfrm>
          <a:custGeom>
            <a:avLst/>
            <a:gdLst>
              <a:gd name="connsiteX0" fmla="*/ 0 w 792651"/>
              <a:gd name="connsiteY0" fmla="*/ 119959 h 142105"/>
              <a:gd name="connsiteX1" fmla="*/ 25637 w 792651"/>
              <a:gd name="connsiteY1" fmla="*/ 102867 h 142105"/>
              <a:gd name="connsiteX2" fmla="*/ 42729 w 792651"/>
              <a:gd name="connsiteY2" fmla="*/ 77230 h 142105"/>
              <a:gd name="connsiteX3" fmla="*/ 68366 w 792651"/>
              <a:gd name="connsiteY3" fmla="*/ 68684 h 142105"/>
              <a:gd name="connsiteX4" fmla="*/ 119641 w 792651"/>
              <a:gd name="connsiteY4" fmla="*/ 43047 h 142105"/>
              <a:gd name="connsiteX5" fmla="*/ 170916 w 792651"/>
              <a:gd name="connsiteY5" fmla="*/ 51593 h 142105"/>
              <a:gd name="connsiteX6" fmla="*/ 179462 w 792651"/>
              <a:gd name="connsiteY6" fmla="*/ 85776 h 142105"/>
              <a:gd name="connsiteX7" fmla="*/ 188007 w 792651"/>
              <a:gd name="connsiteY7" fmla="*/ 111413 h 142105"/>
              <a:gd name="connsiteX8" fmla="*/ 239282 w 792651"/>
              <a:gd name="connsiteY8" fmla="*/ 137051 h 142105"/>
              <a:gd name="connsiteX9" fmla="*/ 282011 w 792651"/>
              <a:gd name="connsiteY9" fmla="*/ 128505 h 142105"/>
              <a:gd name="connsiteX10" fmla="*/ 341832 w 792651"/>
              <a:gd name="connsiteY10" fmla="*/ 68684 h 142105"/>
              <a:gd name="connsiteX11" fmla="*/ 376015 w 792651"/>
              <a:gd name="connsiteY11" fmla="*/ 60138 h 142105"/>
              <a:gd name="connsiteX12" fmla="*/ 427290 w 792651"/>
              <a:gd name="connsiteY12" fmla="*/ 43047 h 142105"/>
              <a:gd name="connsiteX13" fmla="*/ 478564 w 792651"/>
              <a:gd name="connsiteY13" fmla="*/ 51593 h 142105"/>
              <a:gd name="connsiteX14" fmla="*/ 512748 w 792651"/>
              <a:gd name="connsiteY14" fmla="*/ 94322 h 142105"/>
              <a:gd name="connsiteX15" fmla="*/ 538385 w 792651"/>
              <a:gd name="connsiteY15" fmla="*/ 111413 h 142105"/>
              <a:gd name="connsiteX16" fmla="*/ 546931 w 792651"/>
              <a:gd name="connsiteY16" fmla="*/ 137051 h 142105"/>
              <a:gd name="connsiteX17" fmla="*/ 598206 w 792651"/>
              <a:gd name="connsiteY17" fmla="*/ 111413 h 142105"/>
              <a:gd name="connsiteX18" fmla="*/ 658026 w 792651"/>
              <a:gd name="connsiteY18" fmla="*/ 43047 h 142105"/>
              <a:gd name="connsiteX19" fmla="*/ 675118 w 792651"/>
              <a:gd name="connsiteY19" fmla="*/ 17409 h 142105"/>
              <a:gd name="connsiteX20" fmla="*/ 752030 w 792651"/>
              <a:gd name="connsiteY20" fmla="*/ 17409 h 142105"/>
              <a:gd name="connsiteX21" fmla="*/ 777667 w 792651"/>
              <a:gd name="connsiteY21" fmla="*/ 102867 h 142105"/>
              <a:gd name="connsiteX22" fmla="*/ 786213 w 792651"/>
              <a:gd name="connsiteY22" fmla="*/ 128505 h 1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651" h="142105">
                <a:moveTo>
                  <a:pt x="0" y="119959"/>
                </a:moveTo>
                <a:cubicBezTo>
                  <a:pt x="8546" y="114262"/>
                  <a:pt x="18374" y="110130"/>
                  <a:pt x="25637" y="102867"/>
                </a:cubicBezTo>
                <a:cubicBezTo>
                  <a:pt x="32900" y="95604"/>
                  <a:pt x="34709" y="83646"/>
                  <a:pt x="42729" y="77230"/>
                </a:cubicBezTo>
                <a:cubicBezTo>
                  <a:pt x="49763" y="71603"/>
                  <a:pt x="60309" y="72712"/>
                  <a:pt x="68366" y="68684"/>
                </a:cubicBezTo>
                <a:cubicBezTo>
                  <a:pt x="134631" y="35552"/>
                  <a:pt x="55202" y="64527"/>
                  <a:pt x="119641" y="43047"/>
                </a:cubicBezTo>
                <a:cubicBezTo>
                  <a:pt x="136733" y="45896"/>
                  <a:pt x="156816" y="41522"/>
                  <a:pt x="170916" y="51593"/>
                </a:cubicBezTo>
                <a:cubicBezTo>
                  <a:pt x="180473" y="58420"/>
                  <a:pt x="176235" y="74483"/>
                  <a:pt x="179462" y="85776"/>
                </a:cubicBezTo>
                <a:cubicBezTo>
                  <a:pt x="181937" y="94437"/>
                  <a:pt x="182380" y="104379"/>
                  <a:pt x="188007" y="111413"/>
                </a:cubicBezTo>
                <a:cubicBezTo>
                  <a:pt x="200055" y="126473"/>
                  <a:pt x="222393" y="131421"/>
                  <a:pt x="239282" y="137051"/>
                </a:cubicBezTo>
                <a:cubicBezTo>
                  <a:pt x="253525" y="134202"/>
                  <a:pt x="270546" y="137423"/>
                  <a:pt x="282011" y="128505"/>
                </a:cubicBezTo>
                <a:cubicBezTo>
                  <a:pt x="368740" y="61048"/>
                  <a:pt x="275854" y="87535"/>
                  <a:pt x="341832" y="68684"/>
                </a:cubicBezTo>
                <a:cubicBezTo>
                  <a:pt x="353125" y="65457"/>
                  <a:pt x="364765" y="63513"/>
                  <a:pt x="376015" y="60138"/>
                </a:cubicBezTo>
                <a:cubicBezTo>
                  <a:pt x="393271" y="54961"/>
                  <a:pt x="427290" y="43047"/>
                  <a:pt x="427290" y="43047"/>
                </a:cubicBezTo>
                <a:cubicBezTo>
                  <a:pt x="444381" y="45896"/>
                  <a:pt x="462126" y="46114"/>
                  <a:pt x="478564" y="51593"/>
                </a:cubicBezTo>
                <a:cubicBezTo>
                  <a:pt x="525321" y="67179"/>
                  <a:pt x="489005" y="64643"/>
                  <a:pt x="512748" y="94322"/>
                </a:cubicBezTo>
                <a:cubicBezTo>
                  <a:pt x="519164" y="102342"/>
                  <a:pt x="529839" y="105716"/>
                  <a:pt x="538385" y="111413"/>
                </a:cubicBezTo>
                <a:cubicBezTo>
                  <a:pt x="541234" y="119959"/>
                  <a:pt x="538874" y="133022"/>
                  <a:pt x="546931" y="137051"/>
                </a:cubicBezTo>
                <a:cubicBezTo>
                  <a:pt x="557039" y="142105"/>
                  <a:pt x="593889" y="114291"/>
                  <a:pt x="598206" y="111413"/>
                </a:cubicBezTo>
                <a:cubicBezTo>
                  <a:pt x="638086" y="51592"/>
                  <a:pt x="615297" y="71532"/>
                  <a:pt x="658026" y="43047"/>
                </a:cubicBezTo>
                <a:cubicBezTo>
                  <a:pt x="663723" y="34501"/>
                  <a:pt x="667098" y="23825"/>
                  <a:pt x="675118" y="17409"/>
                </a:cubicBezTo>
                <a:cubicBezTo>
                  <a:pt x="696880" y="0"/>
                  <a:pt x="730945" y="13895"/>
                  <a:pt x="752030" y="17409"/>
                </a:cubicBezTo>
                <a:cubicBezTo>
                  <a:pt x="792651" y="139278"/>
                  <a:pt x="751833" y="12448"/>
                  <a:pt x="777667" y="102867"/>
                </a:cubicBezTo>
                <a:cubicBezTo>
                  <a:pt x="780142" y="111529"/>
                  <a:pt x="786213" y="128505"/>
                  <a:pt x="786213" y="1285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69" name="任意多边形 68"/>
          <p:cNvSpPr/>
          <p:nvPr/>
        </p:nvSpPr>
        <p:spPr bwMode="auto">
          <a:xfrm>
            <a:off x="928662" y="3215457"/>
            <a:ext cx="792651" cy="142105"/>
          </a:xfrm>
          <a:custGeom>
            <a:avLst/>
            <a:gdLst>
              <a:gd name="connsiteX0" fmla="*/ 0 w 792651"/>
              <a:gd name="connsiteY0" fmla="*/ 119959 h 142105"/>
              <a:gd name="connsiteX1" fmla="*/ 25637 w 792651"/>
              <a:gd name="connsiteY1" fmla="*/ 102867 h 142105"/>
              <a:gd name="connsiteX2" fmla="*/ 42729 w 792651"/>
              <a:gd name="connsiteY2" fmla="*/ 77230 h 142105"/>
              <a:gd name="connsiteX3" fmla="*/ 68366 w 792651"/>
              <a:gd name="connsiteY3" fmla="*/ 68684 h 142105"/>
              <a:gd name="connsiteX4" fmla="*/ 119641 w 792651"/>
              <a:gd name="connsiteY4" fmla="*/ 43047 h 142105"/>
              <a:gd name="connsiteX5" fmla="*/ 170916 w 792651"/>
              <a:gd name="connsiteY5" fmla="*/ 51593 h 142105"/>
              <a:gd name="connsiteX6" fmla="*/ 179462 w 792651"/>
              <a:gd name="connsiteY6" fmla="*/ 85776 h 142105"/>
              <a:gd name="connsiteX7" fmla="*/ 188007 w 792651"/>
              <a:gd name="connsiteY7" fmla="*/ 111413 h 142105"/>
              <a:gd name="connsiteX8" fmla="*/ 239282 w 792651"/>
              <a:gd name="connsiteY8" fmla="*/ 137051 h 142105"/>
              <a:gd name="connsiteX9" fmla="*/ 282011 w 792651"/>
              <a:gd name="connsiteY9" fmla="*/ 128505 h 142105"/>
              <a:gd name="connsiteX10" fmla="*/ 341832 w 792651"/>
              <a:gd name="connsiteY10" fmla="*/ 68684 h 142105"/>
              <a:gd name="connsiteX11" fmla="*/ 376015 w 792651"/>
              <a:gd name="connsiteY11" fmla="*/ 60138 h 142105"/>
              <a:gd name="connsiteX12" fmla="*/ 427290 w 792651"/>
              <a:gd name="connsiteY12" fmla="*/ 43047 h 142105"/>
              <a:gd name="connsiteX13" fmla="*/ 478564 w 792651"/>
              <a:gd name="connsiteY13" fmla="*/ 51593 h 142105"/>
              <a:gd name="connsiteX14" fmla="*/ 512748 w 792651"/>
              <a:gd name="connsiteY14" fmla="*/ 94322 h 142105"/>
              <a:gd name="connsiteX15" fmla="*/ 538385 w 792651"/>
              <a:gd name="connsiteY15" fmla="*/ 111413 h 142105"/>
              <a:gd name="connsiteX16" fmla="*/ 546931 w 792651"/>
              <a:gd name="connsiteY16" fmla="*/ 137051 h 142105"/>
              <a:gd name="connsiteX17" fmla="*/ 598206 w 792651"/>
              <a:gd name="connsiteY17" fmla="*/ 111413 h 142105"/>
              <a:gd name="connsiteX18" fmla="*/ 658026 w 792651"/>
              <a:gd name="connsiteY18" fmla="*/ 43047 h 142105"/>
              <a:gd name="connsiteX19" fmla="*/ 675118 w 792651"/>
              <a:gd name="connsiteY19" fmla="*/ 17409 h 142105"/>
              <a:gd name="connsiteX20" fmla="*/ 752030 w 792651"/>
              <a:gd name="connsiteY20" fmla="*/ 17409 h 142105"/>
              <a:gd name="connsiteX21" fmla="*/ 777667 w 792651"/>
              <a:gd name="connsiteY21" fmla="*/ 102867 h 142105"/>
              <a:gd name="connsiteX22" fmla="*/ 786213 w 792651"/>
              <a:gd name="connsiteY22" fmla="*/ 128505 h 1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651" h="142105">
                <a:moveTo>
                  <a:pt x="0" y="119959"/>
                </a:moveTo>
                <a:cubicBezTo>
                  <a:pt x="8546" y="114262"/>
                  <a:pt x="18374" y="110130"/>
                  <a:pt x="25637" y="102867"/>
                </a:cubicBezTo>
                <a:cubicBezTo>
                  <a:pt x="32900" y="95604"/>
                  <a:pt x="34709" y="83646"/>
                  <a:pt x="42729" y="77230"/>
                </a:cubicBezTo>
                <a:cubicBezTo>
                  <a:pt x="49763" y="71603"/>
                  <a:pt x="60309" y="72712"/>
                  <a:pt x="68366" y="68684"/>
                </a:cubicBezTo>
                <a:cubicBezTo>
                  <a:pt x="134631" y="35552"/>
                  <a:pt x="55202" y="64527"/>
                  <a:pt x="119641" y="43047"/>
                </a:cubicBezTo>
                <a:cubicBezTo>
                  <a:pt x="136733" y="45896"/>
                  <a:pt x="156816" y="41522"/>
                  <a:pt x="170916" y="51593"/>
                </a:cubicBezTo>
                <a:cubicBezTo>
                  <a:pt x="180473" y="58420"/>
                  <a:pt x="176235" y="74483"/>
                  <a:pt x="179462" y="85776"/>
                </a:cubicBezTo>
                <a:cubicBezTo>
                  <a:pt x="181937" y="94437"/>
                  <a:pt x="182380" y="104379"/>
                  <a:pt x="188007" y="111413"/>
                </a:cubicBezTo>
                <a:cubicBezTo>
                  <a:pt x="200055" y="126473"/>
                  <a:pt x="222393" y="131421"/>
                  <a:pt x="239282" y="137051"/>
                </a:cubicBezTo>
                <a:cubicBezTo>
                  <a:pt x="253525" y="134202"/>
                  <a:pt x="270546" y="137423"/>
                  <a:pt x="282011" y="128505"/>
                </a:cubicBezTo>
                <a:cubicBezTo>
                  <a:pt x="368740" y="61048"/>
                  <a:pt x="275854" y="87535"/>
                  <a:pt x="341832" y="68684"/>
                </a:cubicBezTo>
                <a:cubicBezTo>
                  <a:pt x="353125" y="65457"/>
                  <a:pt x="364765" y="63513"/>
                  <a:pt x="376015" y="60138"/>
                </a:cubicBezTo>
                <a:cubicBezTo>
                  <a:pt x="393271" y="54961"/>
                  <a:pt x="427290" y="43047"/>
                  <a:pt x="427290" y="43047"/>
                </a:cubicBezTo>
                <a:cubicBezTo>
                  <a:pt x="444381" y="45896"/>
                  <a:pt x="462126" y="46114"/>
                  <a:pt x="478564" y="51593"/>
                </a:cubicBezTo>
                <a:cubicBezTo>
                  <a:pt x="525321" y="67179"/>
                  <a:pt x="489005" y="64643"/>
                  <a:pt x="512748" y="94322"/>
                </a:cubicBezTo>
                <a:cubicBezTo>
                  <a:pt x="519164" y="102342"/>
                  <a:pt x="529839" y="105716"/>
                  <a:pt x="538385" y="111413"/>
                </a:cubicBezTo>
                <a:cubicBezTo>
                  <a:pt x="541234" y="119959"/>
                  <a:pt x="538874" y="133022"/>
                  <a:pt x="546931" y="137051"/>
                </a:cubicBezTo>
                <a:cubicBezTo>
                  <a:pt x="557039" y="142105"/>
                  <a:pt x="593889" y="114291"/>
                  <a:pt x="598206" y="111413"/>
                </a:cubicBezTo>
                <a:cubicBezTo>
                  <a:pt x="638086" y="51592"/>
                  <a:pt x="615297" y="71532"/>
                  <a:pt x="658026" y="43047"/>
                </a:cubicBezTo>
                <a:cubicBezTo>
                  <a:pt x="663723" y="34501"/>
                  <a:pt x="667098" y="23825"/>
                  <a:pt x="675118" y="17409"/>
                </a:cubicBezTo>
                <a:cubicBezTo>
                  <a:pt x="696880" y="0"/>
                  <a:pt x="730945" y="13895"/>
                  <a:pt x="752030" y="17409"/>
                </a:cubicBezTo>
                <a:cubicBezTo>
                  <a:pt x="792651" y="139278"/>
                  <a:pt x="751833" y="12448"/>
                  <a:pt x="777667" y="102867"/>
                </a:cubicBezTo>
                <a:cubicBezTo>
                  <a:pt x="780142" y="111529"/>
                  <a:pt x="786213" y="128505"/>
                  <a:pt x="786213" y="1285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70" name="任意多边形 69"/>
          <p:cNvSpPr/>
          <p:nvPr/>
        </p:nvSpPr>
        <p:spPr bwMode="auto">
          <a:xfrm>
            <a:off x="2357422" y="2071678"/>
            <a:ext cx="792651" cy="142105"/>
          </a:xfrm>
          <a:custGeom>
            <a:avLst/>
            <a:gdLst>
              <a:gd name="connsiteX0" fmla="*/ 0 w 792651"/>
              <a:gd name="connsiteY0" fmla="*/ 119959 h 142105"/>
              <a:gd name="connsiteX1" fmla="*/ 25637 w 792651"/>
              <a:gd name="connsiteY1" fmla="*/ 102867 h 142105"/>
              <a:gd name="connsiteX2" fmla="*/ 42729 w 792651"/>
              <a:gd name="connsiteY2" fmla="*/ 77230 h 142105"/>
              <a:gd name="connsiteX3" fmla="*/ 68366 w 792651"/>
              <a:gd name="connsiteY3" fmla="*/ 68684 h 142105"/>
              <a:gd name="connsiteX4" fmla="*/ 119641 w 792651"/>
              <a:gd name="connsiteY4" fmla="*/ 43047 h 142105"/>
              <a:gd name="connsiteX5" fmla="*/ 170916 w 792651"/>
              <a:gd name="connsiteY5" fmla="*/ 51593 h 142105"/>
              <a:gd name="connsiteX6" fmla="*/ 179462 w 792651"/>
              <a:gd name="connsiteY6" fmla="*/ 85776 h 142105"/>
              <a:gd name="connsiteX7" fmla="*/ 188007 w 792651"/>
              <a:gd name="connsiteY7" fmla="*/ 111413 h 142105"/>
              <a:gd name="connsiteX8" fmla="*/ 239282 w 792651"/>
              <a:gd name="connsiteY8" fmla="*/ 137051 h 142105"/>
              <a:gd name="connsiteX9" fmla="*/ 282011 w 792651"/>
              <a:gd name="connsiteY9" fmla="*/ 128505 h 142105"/>
              <a:gd name="connsiteX10" fmla="*/ 341832 w 792651"/>
              <a:gd name="connsiteY10" fmla="*/ 68684 h 142105"/>
              <a:gd name="connsiteX11" fmla="*/ 376015 w 792651"/>
              <a:gd name="connsiteY11" fmla="*/ 60138 h 142105"/>
              <a:gd name="connsiteX12" fmla="*/ 427290 w 792651"/>
              <a:gd name="connsiteY12" fmla="*/ 43047 h 142105"/>
              <a:gd name="connsiteX13" fmla="*/ 478564 w 792651"/>
              <a:gd name="connsiteY13" fmla="*/ 51593 h 142105"/>
              <a:gd name="connsiteX14" fmla="*/ 512748 w 792651"/>
              <a:gd name="connsiteY14" fmla="*/ 94322 h 142105"/>
              <a:gd name="connsiteX15" fmla="*/ 538385 w 792651"/>
              <a:gd name="connsiteY15" fmla="*/ 111413 h 142105"/>
              <a:gd name="connsiteX16" fmla="*/ 546931 w 792651"/>
              <a:gd name="connsiteY16" fmla="*/ 137051 h 142105"/>
              <a:gd name="connsiteX17" fmla="*/ 598206 w 792651"/>
              <a:gd name="connsiteY17" fmla="*/ 111413 h 142105"/>
              <a:gd name="connsiteX18" fmla="*/ 658026 w 792651"/>
              <a:gd name="connsiteY18" fmla="*/ 43047 h 142105"/>
              <a:gd name="connsiteX19" fmla="*/ 675118 w 792651"/>
              <a:gd name="connsiteY19" fmla="*/ 17409 h 142105"/>
              <a:gd name="connsiteX20" fmla="*/ 752030 w 792651"/>
              <a:gd name="connsiteY20" fmla="*/ 17409 h 142105"/>
              <a:gd name="connsiteX21" fmla="*/ 777667 w 792651"/>
              <a:gd name="connsiteY21" fmla="*/ 102867 h 142105"/>
              <a:gd name="connsiteX22" fmla="*/ 786213 w 792651"/>
              <a:gd name="connsiteY22" fmla="*/ 128505 h 1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651" h="142105">
                <a:moveTo>
                  <a:pt x="0" y="119959"/>
                </a:moveTo>
                <a:cubicBezTo>
                  <a:pt x="8546" y="114262"/>
                  <a:pt x="18374" y="110130"/>
                  <a:pt x="25637" y="102867"/>
                </a:cubicBezTo>
                <a:cubicBezTo>
                  <a:pt x="32900" y="95604"/>
                  <a:pt x="34709" y="83646"/>
                  <a:pt x="42729" y="77230"/>
                </a:cubicBezTo>
                <a:cubicBezTo>
                  <a:pt x="49763" y="71603"/>
                  <a:pt x="60309" y="72712"/>
                  <a:pt x="68366" y="68684"/>
                </a:cubicBezTo>
                <a:cubicBezTo>
                  <a:pt x="134631" y="35552"/>
                  <a:pt x="55202" y="64527"/>
                  <a:pt x="119641" y="43047"/>
                </a:cubicBezTo>
                <a:cubicBezTo>
                  <a:pt x="136733" y="45896"/>
                  <a:pt x="156816" y="41522"/>
                  <a:pt x="170916" y="51593"/>
                </a:cubicBezTo>
                <a:cubicBezTo>
                  <a:pt x="180473" y="58420"/>
                  <a:pt x="176235" y="74483"/>
                  <a:pt x="179462" y="85776"/>
                </a:cubicBezTo>
                <a:cubicBezTo>
                  <a:pt x="181937" y="94437"/>
                  <a:pt x="182380" y="104379"/>
                  <a:pt x="188007" y="111413"/>
                </a:cubicBezTo>
                <a:cubicBezTo>
                  <a:pt x="200055" y="126473"/>
                  <a:pt x="222393" y="131421"/>
                  <a:pt x="239282" y="137051"/>
                </a:cubicBezTo>
                <a:cubicBezTo>
                  <a:pt x="253525" y="134202"/>
                  <a:pt x="270546" y="137423"/>
                  <a:pt x="282011" y="128505"/>
                </a:cubicBezTo>
                <a:cubicBezTo>
                  <a:pt x="368740" y="61048"/>
                  <a:pt x="275854" y="87535"/>
                  <a:pt x="341832" y="68684"/>
                </a:cubicBezTo>
                <a:cubicBezTo>
                  <a:pt x="353125" y="65457"/>
                  <a:pt x="364765" y="63513"/>
                  <a:pt x="376015" y="60138"/>
                </a:cubicBezTo>
                <a:cubicBezTo>
                  <a:pt x="393271" y="54961"/>
                  <a:pt x="427290" y="43047"/>
                  <a:pt x="427290" y="43047"/>
                </a:cubicBezTo>
                <a:cubicBezTo>
                  <a:pt x="444381" y="45896"/>
                  <a:pt x="462126" y="46114"/>
                  <a:pt x="478564" y="51593"/>
                </a:cubicBezTo>
                <a:cubicBezTo>
                  <a:pt x="525321" y="67179"/>
                  <a:pt x="489005" y="64643"/>
                  <a:pt x="512748" y="94322"/>
                </a:cubicBezTo>
                <a:cubicBezTo>
                  <a:pt x="519164" y="102342"/>
                  <a:pt x="529839" y="105716"/>
                  <a:pt x="538385" y="111413"/>
                </a:cubicBezTo>
                <a:cubicBezTo>
                  <a:pt x="541234" y="119959"/>
                  <a:pt x="538874" y="133022"/>
                  <a:pt x="546931" y="137051"/>
                </a:cubicBezTo>
                <a:cubicBezTo>
                  <a:pt x="557039" y="142105"/>
                  <a:pt x="593889" y="114291"/>
                  <a:pt x="598206" y="111413"/>
                </a:cubicBezTo>
                <a:cubicBezTo>
                  <a:pt x="638086" y="51592"/>
                  <a:pt x="615297" y="71532"/>
                  <a:pt x="658026" y="43047"/>
                </a:cubicBezTo>
                <a:cubicBezTo>
                  <a:pt x="663723" y="34501"/>
                  <a:pt x="667098" y="23825"/>
                  <a:pt x="675118" y="17409"/>
                </a:cubicBezTo>
                <a:cubicBezTo>
                  <a:pt x="696880" y="0"/>
                  <a:pt x="730945" y="13895"/>
                  <a:pt x="752030" y="17409"/>
                </a:cubicBezTo>
                <a:cubicBezTo>
                  <a:pt x="792651" y="139278"/>
                  <a:pt x="751833" y="12448"/>
                  <a:pt x="777667" y="102867"/>
                </a:cubicBezTo>
                <a:cubicBezTo>
                  <a:pt x="780142" y="111529"/>
                  <a:pt x="786213" y="128505"/>
                  <a:pt x="786213" y="1285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71" name="任意多边形 70"/>
          <p:cNvSpPr/>
          <p:nvPr/>
        </p:nvSpPr>
        <p:spPr bwMode="auto">
          <a:xfrm>
            <a:off x="2428860" y="2571744"/>
            <a:ext cx="792651" cy="142105"/>
          </a:xfrm>
          <a:custGeom>
            <a:avLst/>
            <a:gdLst>
              <a:gd name="connsiteX0" fmla="*/ 0 w 792651"/>
              <a:gd name="connsiteY0" fmla="*/ 119959 h 142105"/>
              <a:gd name="connsiteX1" fmla="*/ 25637 w 792651"/>
              <a:gd name="connsiteY1" fmla="*/ 102867 h 142105"/>
              <a:gd name="connsiteX2" fmla="*/ 42729 w 792651"/>
              <a:gd name="connsiteY2" fmla="*/ 77230 h 142105"/>
              <a:gd name="connsiteX3" fmla="*/ 68366 w 792651"/>
              <a:gd name="connsiteY3" fmla="*/ 68684 h 142105"/>
              <a:gd name="connsiteX4" fmla="*/ 119641 w 792651"/>
              <a:gd name="connsiteY4" fmla="*/ 43047 h 142105"/>
              <a:gd name="connsiteX5" fmla="*/ 170916 w 792651"/>
              <a:gd name="connsiteY5" fmla="*/ 51593 h 142105"/>
              <a:gd name="connsiteX6" fmla="*/ 179462 w 792651"/>
              <a:gd name="connsiteY6" fmla="*/ 85776 h 142105"/>
              <a:gd name="connsiteX7" fmla="*/ 188007 w 792651"/>
              <a:gd name="connsiteY7" fmla="*/ 111413 h 142105"/>
              <a:gd name="connsiteX8" fmla="*/ 239282 w 792651"/>
              <a:gd name="connsiteY8" fmla="*/ 137051 h 142105"/>
              <a:gd name="connsiteX9" fmla="*/ 282011 w 792651"/>
              <a:gd name="connsiteY9" fmla="*/ 128505 h 142105"/>
              <a:gd name="connsiteX10" fmla="*/ 341832 w 792651"/>
              <a:gd name="connsiteY10" fmla="*/ 68684 h 142105"/>
              <a:gd name="connsiteX11" fmla="*/ 376015 w 792651"/>
              <a:gd name="connsiteY11" fmla="*/ 60138 h 142105"/>
              <a:gd name="connsiteX12" fmla="*/ 427290 w 792651"/>
              <a:gd name="connsiteY12" fmla="*/ 43047 h 142105"/>
              <a:gd name="connsiteX13" fmla="*/ 478564 w 792651"/>
              <a:gd name="connsiteY13" fmla="*/ 51593 h 142105"/>
              <a:gd name="connsiteX14" fmla="*/ 512748 w 792651"/>
              <a:gd name="connsiteY14" fmla="*/ 94322 h 142105"/>
              <a:gd name="connsiteX15" fmla="*/ 538385 w 792651"/>
              <a:gd name="connsiteY15" fmla="*/ 111413 h 142105"/>
              <a:gd name="connsiteX16" fmla="*/ 546931 w 792651"/>
              <a:gd name="connsiteY16" fmla="*/ 137051 h 142105"/>
              <a:gd name="connsiteX17" fmla="*/ 598206 w 792651"/>
              <a:gd name="connsiteY17" fmla="*/ 111413 h 142105"/>
              <a:gd name="connsiteX18" fmla="*/ 658026 w 792651"/>
              <a:gd name="connsiteY18" fmla="*/ 43047 h 142105"/>
              <a:gd name="connsiteX19" fmla="*/ 675118 w 792651"/>
              <a:gd name="connsiteY19" fmla="*/ 17409 h 142105"/>
              <a:gd name="connsiteX20" fmla="*/ 752030 w 792651"/>
              <a:gd name="connsiteY20" fmla="*/ 17409 h 142105"/>
              <a:gd name="connsiteX21" fmla="*/ 777667 w 792651"/>
              <a:gd name="connsiteY21" fmla="*/ 102867 h 142105"/>
              <a:gd name="connsiteX22" fmla="*/ 786213 w 792651"/>
              <a:gd name="connsiteY22" fmla="*/ 128505 h 1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651" h="142105">
                <a:moveTo>
                  <a:pt x="0" y="119959"/>
                </a:moveTo>
                <a:cubicBezTo>
                  <a:pt x="8546" y="114262"/>
                  <a:pt x="18374" y="110130"/>
                  <a:pt x="25637" y="102867"/>
                </a:cubicBezTo>
                <a:cubicBezTo>
                  <a:pt x="32900" y="95604"/>
                  <a:pt x="34709" y="83646"/>
                  <a:pt x="42729" y="77230"/>
                </a:cubicBezTo>
                <a:cubicBezTo>
                  <a:pt x="49763" y="71603"/>
                  <a:pt x="60309" y="72712"/>
                  <a:pt x="68366" y="68684"/>
                </a:cubicBezTo>
                <a:cubicBezTo>
                  <a:pt x="134631" y="35552"/>
                  <a:pt x="55202" y="64527"/>
                  <a:pt x="119641" y="43047"/>
                </a:cubicBezTo>
                <a:cubicBezTo>
                  <a:pt x="136733" y="45896"/>
                  <a:pt x="156816" y="41522"/>
                  <a:pt x="170916" y="51593"/>
                </a:cubicBezTo>
                <a:cubicBezTo>
                  <a:pt x="180473" y="58420"/>
                  <a:pt x="176235" y="74483"/>
                  <a:pt x="179462" y="85776"/>
                </a:cubicBezTo>
                <a:cubicBezTo>
                  <a:pt x="181937" y="94437"/>
                  <a:pt x="182380" y="104379"/>
                  <a:pt x="188007" y="111413"/>
                </a:cubicBezTo>
                <a:cubicBezTo>
                  <a:pt x="200055" y="126473"/>
                  <a:pt x="222393" y="131421"/>
                  <a:pt x="239282" y="137051"/>
                </a:cubicBezTo>
                <a:cubicBezTo>
                  <a:pt x="253525" y="134202"/>
                  <a:pt x="270546" y="137423"/>
                  <a:pt x="282011" y="128505"/>
                </a:cubicBezTo>
                <a:cubicBezTo>
                  <a:pt x="368740" y="61048"/>
                  <a:pt x="275854" y="87535"/>
                  <a:pt x="341832" y="68684"/>
                </a:cubicBezTo>
                <a:cubicBezTo>
                  <a:pt x="353125" y="65457"/>
                  <a:pt x="364765" y="63513"/>
                  <a:pt x="376015" y="60138"/>
                </a:cubicBezTo>
                <a:cubicBezTo>
                  <a:pt x="393271" y="54961"/>
                  <a:pt x="427290" y="43047"/>
                  <a:pt x="427290" y="43047"/>
                </a:cubicBezTo>
                <a:cubicBezTo>
                  <a:pt x="444381" y="45896"/>
                  <a:pt x="462126" y="46114"/>
                  <a:pt x="478564" y="51593"/>
                </a:cubicBezTo>
                <a:cubicBezTo>
                  <a:pt x="525321" y="67179"/>
                  <a:pt x="489005" y="64643"/>
                  <a:pt x="512748" y="94322"/>
                </a:cubicBezTo>
                <a:cubicBezTo>
                  <a:pt x="519164" y="102342"/>
                  <a:pt x="529839" y="105716"/>
                  <a:pt x="538385" y="111413"/>
                </a:cubicBezTo>
                <a:cubicBezTo>
                  <a:pt x="541234" y="119959"/>
                  <a:pt x="538874" y="133022"/>
                  <a:pt x="546931" y="137051"/>
                </a:cubicBezTo>
                <a:cubicBezTo>
                  <a:pt x="557039" y="142105"/>
                  <a:pt x="593889" y="114291"/>
                  <a:pt x="598206" y="111413"/>
                </a:cubicBezTo>
                <a:cubicBezTo>
                  <a:pt x="638086" y="51592"/>
                  <a:pt x="615297" y="71532"/>
                  <a:pt x="658026" y="43047"/>
                </a:cubicBezTo>
                <a:cubicBezTo>
                  <a:pt x="663723" y="34501"/>
                  <a:pt x="667098" y="23825"/>
                  <a:pt x="675118" y="17409"/>
                </a:cubicBezTo>
                <a:cubicBezTo>
                  <a:pt x="696880" y="0"/>
                  <a:pt x="730945" y="13895"/>
                  <a:pt x="752030" y="17409"/>
                </a:cubicBezTo>
                <a:cubicBezTo>
                  <a:pt x="792651" y="139278"/>
                  <a:pt x="751833" y="12448"/>
                  <a:pt x="777667" y="102867"/>
                </a:cubicBezTo>
                <a:cubicBezTo>
                  <a:pt x="780142" y="111529"/>
                  <a:pt x="786213" y="128505"/>
                  <a:pt x="786213" y="1285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72" name="任意多边形 71"/>
          <p:cNvSpPr/>
          <p:nvPr/>
        </p:nvSpPr>
        <p:spPr bwMode="auto">
          <a:xfrm>
            <a:off x="2428860" y="3143248"/>
            <a:ext cx="792651" cy="142105"/>
          </a:xfrm>
          <a:custGeom>
            <a:avLst/>
            <a:gdLst>
              <a:gd name="connsiteX0" fmla="*/ 0 w 792651"/>
              <a:gd name="connsiteY0" fmla="*/ 119959 h 142105"/>
              <a:gd name="connsiteX1" fmla="*/ 25637 w 792651"/>
              <a:gd name="connsiteY1" fmla="*/ 102867 h 142105"/>
              <a:gd name="connsiteX2" fmla="*/ 42729 w 792651"/>
              <a:gd name="connsiteY2" fmla="*/ 77230 h 142105"/>
              <a:gd name="connsiteX3" fmla="*/ 68366 w 792651"/>
              <a:gd name="connsiteY3" fmla="*/ 68684 h 142105"/>
              <a:gd name="connsiteX4" fmla="*/ 119641 w 792651"/>
              <a:gd name="connsiteY4" fmla="*/ 43047 h 142105"/>
              <a:gd name="connsiteX5" fmla="*/ 170916 w 792651"/>
              <a:gd name="connsiteY5" fmla="*/ 51593 h 142105"/>
              <a:gd name="connsiteX6" fmla="*/ 179462 w 792651"/>
              <a:gd name="connsiteY6" fmla="*/ 85776 h 142105"/>
              <a:gd name="connsiteX7" fmla="*/ 188007 w 792651"/>
              <a:gd name="connsiteY7" fmla="*/ 111413 h 142105"/>
              <a:gd name="connsiteX8" fmla="*/ 239282 w 792651"/>
              <a:gd name="connsiteY8" fmla="*/ 137051 h 142105"/>
              <a:gd name="connsiteX9" fmla="*/ 282011 w 792651"/>
              <a:gd name="connsiteY9" fmla="*/ 128505 h 142105"/>
              <a:gd name="connsiteX10" fmla="*/ 341832 w 792651"/>
              <a:gd name="connsiteY10" fmla="*/ 68684 h 142105"/>
              <a:gd name="connsiteX11" fmla="*/ 376015 w 792651"/>
              <a:gd name="connsiteY11" fmla="*/ 60138 h 142105"/>
              <a:gd name="connsiteX12" fmla="*/ 427290 w 792651"/>
              <a:gd name="connsiteY12" fmla="*/ 43047 h 142105"/>
              <a:gd name="connsiteX13" fmla="*/ 478564 w 792651"/>
              <a:gd name="connsiteY13" fmla="*/ 51593 h 142105"/>
              <a:gd name="connsiteX14" fmla="*/ 512748 w 792651"/>
              <a:gd name="connsiteY14" fmla="*/ 94322 h 142105"/>
              <a:gd name="connsiteX15" fmla="*/ 538385 w 792651"/>
              <a:gd name="connsiteY15" fmla="*/ 111413 h 142105"/>
              <a:gd name="connsiteX16" fmla="*/ 546931 w 792651"/>
              <a:gd name="connsiteY16" fmla="*/ 137051 h 142105"/>
              <a:gd name="connsiteX17" fmla="*/ 598206 w 792651"/>
              <a:gd name="connsiteY17" fmla="*/ 111413 h 142105"/>
              <a:gd name="connsiteX18" fmla="*/ 658026 w 792651"/>
              <a:gd name="connsiteY18" fmla="*/ 43047 h 142105"/>
              <a:gd name="connsiteX19" fmla="*/ 675118 w 792651"/>
              <a:gd name="connsiteY19" fmla="*/ 17409 h 142105"/>
              <a:gd name="connsiteX20" fmla="*/ 752030 w 792651"/>
              <a:gd name="connsiteY20" fmla="*/ 17409 h 142105"/>
              <a:gd name="connsiteX21" fmla="*/ 777667 w 792651"/>
              <a:gd name="connsiteY21" fmla="*/ 102867 h 142105"/>
              <a:gd name="connsiteX22" fmla="*/ 786213 w 792651"/>
              <a:gd name="connsiteY22" fmla="*/ 128505 h 1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651" h="142105">
                <a:moveTo>
                  <a:pt x="0" y="119959"/>
                </a:moveTo>
                <a:cubicBezTo>
                  <a:pt x="8546" y="114262"/>
                  <a:pt x="18374" y="110130"/>
                  <a:pt x="25637" y="102867"/>
                </a:cubicBezTo>
                <a:cubicBezTo>
                  <a:pt x="32900" y="95604"/>
                  <a:pt x="34709" y="83646"/>
                  <a:pt x="42729" y="77230"/>
                </a:cubicBezTo>
                <a:cubicBezTo>
                  <a:pt x="49763" y="71603"/>
                  <a:pt x="60309" y="72712"/>
                  <a:pt x="68366" y="68684"/>
                </a:cubicBezTo>
                <a:cubicBezTo>
                  <a:pt x="134631" y="35552"/>
                  <a:pt x="55202" y="64527"/>
                  <a:pt x="119641" y="43047"/>
                </a:cubicBezTo>
                <a:cubicBezTo>
                  <a:pt x="136733" y="45896"/>
                  <a:pt x="156816" y="41522"/>
                  <a:pt x="170916" y="51593"/>
                </a:cubicBezTo>
                <a:cubicBezTo>
                  <a:pt x="180473" y="58420"/>
                  <a:pt x="176235" y="74483"/>
                  <a:pt x="179462" y="85776"/>
                </a:cubicBezTo>
                <a:cubicBezTo>
                  <a:pt x="181937" y="94437"/>
                  <a:pt x="182380" y="104379"/>
                  <a:pt x="188007" y="111413"/>
                </a:cubicBezTo>
                <a:cubicBezTo>
                  <a:pt x="200055" y="126473"/>
                  <a:pt x="222393" y="131421"/>
                  <a:pt x="239282" y="137051"/>
                </a:cubicBezTo>
                <a:cubicBezTo>
                  <a:pt x="253525" y="134202"/>
                  <a:pt x="270546" y="137423"/>
                  <a:pt x="282011" y="128505"/>
                </a:cubicBezTo>
                <a:cubicBezTo>
                  <a:pt x="368740" y="61048"/>
                  <a:pt x="275854" y="87535"/>
                  <a:pt x="341832" y="68684"/>
                </a:cubicBezTo>
                <a:cubicBezTo>
                  <a:pt x="353125" y="65457"/>
                  <a:pt x="364765" y="63513"/>
                  <a:pt x="376015" y="60138"/>
                </a:cubicBezTo>
                <a:cubicBezTo>
                  <a:pt x="393271" y="54961"/>
                  <a:pt x="427290" y="43047"/>
                  <a:pt x="427290" y="43047"/>
                </a:cubicBezTo>
                <a:cubicBezTo>
                  <a:pt x="444381" y="45896"/>
                  <a:pt x="462126" y="46114"/>
                  <a:pt x="478564" y="51593"/>
                </a:cubicBezTo>
                <a:cubicBezTo>
                  <a:pt x="525321" y="67179"/>
                  <a:pt x="489005" y="64643"/>
                  <a:pt x="512748" y="94322"/>
                </a:cubicBezTo>
                <a:cubicBezTo>
                  <a:pt x="519164" y="102342"/>
                  <a:pt x="529839" y="105716"/>
                  <a:pt x="538385" y="111413"/>
                </a:cubicBezTo>
                <a:cubicBezTo>
                  <a:pt x="541234" y="119959"/>
                  <a:pt x="538874" y="133022"/>
                  <a:pt x="546931" y="137051"/>
                </a:cubicBezTo>
                <a:cubicBezTo>
                  <a:pt x="557039" y="142105"/>
                  <a:pt x="593889" y="114291"/>
                  <a:pt x="598206" y="111413"/>
                </a:cubicBezTo>
                <a:cubicBezTo>
                  <a:pt x="638086" y="51592"/>
                  <a:pt x="615297" y="71532"/>
                  <a:pt x="658026" y="43047"/>
                </a:cubicBezTo>
                <a:cubicBezTo>
                  <a:pt x="663723" y="34501"/>
                  <a:pt x="667098" y="23825"/>
                  <a:pt x="675118" y="17409"/>
                </a:cubicBezTo>
                <a:cubicBezTo>
                  <a:pt x="696880" y="0"/>
                  <a:pt x="730945" y="13895"/>
                  <a:pt x="752030" y="17409"/>
                </a:cubicBezTo>
                <a:cubicBezTo>
                  <a:pt x="792651" y="139278"/>
                  <a:pt x="751833" y="12448"/>
                  <a:pt x="777667" y="102867"/>
                </a:cubicBezTo>
                <a:cubicBezTo>
                  <a:pt x="780142" y="111529"/>
                  <a:pt x="786213" y="128505"/>
                  <a:pt x="786213" y="12850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cxnSp>
        <p:nvCxnSpPr>
          <p:cNvPr id="73" name="直接箭头连接符 72"/>
          <p:cNvCxnSpPr/>
          <p:nvPr/>
        </p:nvCxnSpPr>
        <p:spPr bwMode="auto">
          <a:xfrm>
            <a:off x="2214546" y="1285860"/>
            <a:ext cx="1071570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11701" y="764704"/>
            <a:ext cx="1680267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parallel shock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E2622AB-0B8A-4837-9BF3-B8A1D049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25C1FC-AA65-4158-99D5-D4DA6686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1A5A667-661B-46CA-B946-727F48E9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777" y="161346"/>
            <a:ext cx="7744794" cy="870857"/>
          </a:xfrm>
        </p:spPr>
        <p:txBody>
          <a:bodyPr/>
          <a:lstStyle/>
          <a:p>
            <a:r>
              <a:rPr lang="zh-CN" altLang="en-US" sz="2800" dirty="0">
                <a:solidFill>
                  <a:srgbClr val="0000FF"/>
                </a:solidFill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</a:rPr>
              <a:t>2</a:t>
            </a:r>
            <a:r>
              <a:rPr lang="zh-CN" altLang="en-US" sz="2800" dirty="0">
                <a:solidFill>
                  <a:srgbClr val="0000FF"/>
                </a:solidFill>
              </a:rPr>
              <a:t>）激波漂移加速 </a:t>
            </a:r>
            <a:r>
              <a:rPr lang="zh-CN" altLang="en-US" sz="2400" dirty="0">
                <a:solidFill>
                  <a:srgbClr val="0000FF"/>
                </a:solidFill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</a:rPr>
              <a:t>shock drift acceleration</a:t>
            </a:r>
            <a:r>
              <a:rPr lang="zh-CN" altLang="en-US" sz="2400" dirty="0">
                <a:solidFill>
                  <a:srgbClr val="0000FF"/>
                </a:solidFill>
              </a:rPr>
              <a:t>）</a:t>
            </a: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2000232" y="2571744"/>
            <a:ext cx="1571636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连接符 7"/>
          <p:cNvCxnSpPr/>
          <p:nvPr/>
        </p:nvCxnSpPr>
        <p:spPr bwMode="auto">
          <a:xfrm rot="5400000">
            <a:off x="1321571" y="1893083"/>
            <a:ext cx="1357322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rot="5400000">
            <a:off x="1250133" y="2678901"/>
            <a:ext cx="857256" cy="64294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 rot="10800000">
            <a:off x="571472" y="2571744"/>
            <a:ext cx="1357322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 rot="5400000" flipH="1" flipV="1">
            <a:off x="357158" y="2071678"/>
            <a:ext cx="1000132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rot="5400000" flipH="1" flipV="1">
            <a:off x="929456" y="2071678"/>
            <a:ext cx="1000132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rot="5400000" flipH="1" flipV="1">
            <a:off x="1499371" y="2070884"/>
            <a:ext cx="1000132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 rot="5400000" flipH="1" flipV="1">
            <a:off x="1786712" y="2070884"/>
            <a:ext cx="1000132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rot="5400000" flipH="1" flipV="1">
            <a:off x="2072464" y="2070884"/>
            <a:ext cx="1000132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 rot="5400000" flipH="1" flipV="1">
            <a:off x="2358216" y="2070884"/>
            <a:ext cx="1000132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箭头连接符 24"/>
          <p:cNvCxnSpPr/>
          <p:nvPr/>
        </p:nvCxnSpPr>
        <p:spPr bwMode="auto">
          <a:xfrm rot="5400000" flipH="1" flipV="1">
            <a:off x="2643968" y="2070884"/>
            <a:ext cx="1000132" cy="1588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214414" y="1169160"/>
            <a:ext cx="436337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B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92589" y="1142984"/>
            <a:ext cx="436337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B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31" name="右箭头 30"/>
          <p:cNvSpPr/>
          <p:nvPr/>
        </p:nvSpPr>
        <p:spPr bwMode="auto">
          <a:xfrm>
            <a:off x="857224" y="1142984"/>
            <a:ext cx="1000132" cy="142876"/>
          </a:xfrm>
          <a:prstGeom prst="rightArrow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32" name="右箭头 31"/>
          <p:cNvSpPr/>
          <p:nvPr/>
        </p:nvSpPr>
        <p:spPr bwMode="auto">
          <a:xfrm>
            <a:off x="2143108" y="1142984"/>
            <a:ext cx="1000132" cy="142876"/>
          </a:xfrm>
          <a:prstGeom prst="rightArrow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4414" y="785794"/>
            <a:ext cx="396262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v</a:t>
            </a:r>
            <a:r>
              <a:rPr lang="en-US" altLang="zh-CN" baseline="-25000" dirty="0"/>
              <a:t>1</a:t>
            </a:r>
            <a:endParaRPr lang="zh-CN" alt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2389788" y="759618"/>
            <a:ext cx="396262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v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cxnSp>
        <p:nvCxnSpPr>
          <p:cNvPr id="36" name="直接箭头连接符 35"/>
          <p:cNvCxnSpPr/>
          <p:nvPr/>
        </p:nvCxnSpPr>
        <p:spPr bwMode="auto">
          <a:xfrm rot="5400000" flipH="1" flipV="1">
            <a:off x="1678761" y="2821777"/>
            <a:ext cx="642942" cy="428628"/>
          </a:xfrm>
          <a:prstGeom prst="straightConnector1">
            <a:avLst/>
          </a:prstGeom>
          <a:noFill/>
          <a:ln w="38100" cap="flat" cmpd="sng" algn="ctr">
            <a:solidFill>
              <a:srgbClr val="014D6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143108" y="2928934"/>
            <a:ext cx="346569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E</a:t>
            </a:r>
            <a:endParaRPr lang="zh-CN" altLang="en-US" baseline="-25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714620"/>
            <a:ext cx="2286000" cy="59055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571875"/>
            <a:ext cx="1357322" cy="689787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5429256" y="3429000"/>
            <a:ext cx="2357454" cy="2428892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00" tIns="43200" rIns="86400" bIns="43200" numCol="1" rtlCol="0" anchor="ctr" anchorCtr="0" compatLnSpc="1">
            <a:prstTxWarp prst="textNoShape">
              <a:avLst/>
            </a:prstTxWarp>
          </a:bodyPr>
          <a:lstStyle/>
          <a:p>
            <a:pPr marL="328613" marR="0" indent="-328613" algn="ctr" defTabSz="87788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tabLst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Next LT Regular" pitchFamily="34" charset="0"/>
              <a:ea typeface="华文细黑" pitchFamily="2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 rot="5400000" flipH="1" flipV="1">
            <a:off x="4724400" y="3509962"/>
            <a:ext cx="2643206" cy="2071702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直接箭头连接符 41"/>
          <p:cNvCxnSpPr/>
          <p:nvPr/>
        </p:nvCxnSpPr>
        <p:spPr bwMode="auto">
          <a:xfrm rot="5400000" flipH="1" flipV="1">
            <a:off x="5029200" y="3814762"/>
            <a:ext cx="2643206" cy="2071702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直接箭头连接符 43"/>
          <p:cNvCxnSpPr/>
          <p:nvPr/>
        </p:nvCxnSpPr>
        <p:spPr bwMode="auto">
          <a:xfrm rot="5400000" flipH="1" flipV="1">
            <a:off x="5334000" y="4119562"/>
            <a:ext cx="2643206" cy="2071702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直接箭头连接符 45"/>
          <p:cNvCxnSpPr/>
          <p:nvPr/>
        </p:nvCxnSpPr>
        <p:spPr bwMode="auto">
          <a:xfrm rot="5400000" flipH="1" flipV="1">
            <a:off x="5638800" y="4424362"/>
            <a:ext cx="2643206" cy="2071702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直接箭头连接符 47"/>
          <p:cNvCxnSpPr/>
          <p:nvPr/>
        </p:nvCxnSpPr>
        <p:spPr bwMode="auto">
          <a:xfrm rot="5400000" flipH="1" flipV="1">
            <a:off x="6143636" y="4500570"/>
            <a:ext cx="2643206" cy="2071702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直接箭头连接符 48"/>
          <p:cNvCxnSpPr/>
          <p:nvPr/>
        </p:nvCxnSpPr>
        <p:spPr bwMode="auto">
          <a:xfrm rot="5400000" flipH="1" flipV="1">
            <a:off x="4071934" y="3071810"/>
            <a:ext cx="2643206" cy="2071702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直接箭头连接符 50"/>
          <p:cNvCxnSpPr/>
          <p:nvPr/>
        </p:nvCxnSpPr>
        <p:spPr bwMode="auto">
          <a:xfrm rot="5400000" flipH="1" flipV="1">
            <a:off x="4376734" y="3376610"/>
            <a:ext cx="2643206" cy="2071702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429124" y="5143512"/>
            <a:ext cx="492443" cy="77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3600" dirty="0">
                <a:solidFill>
                  <a:srgbClr val="0000FF"/>
                </a:solidFill>
              </a:rPr>
              <a:t>B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15074" y="4143380"/>
            <a:ext cx="835485" cy="550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SNR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 bwMode="auto">
          <a:xfrm rot="5400000">
            <a:off x="6893735" y="3036091"/>
            <a:ext cx="928694" cy="285752"/>
          </a:xfrm>
          <a:prstGeom prst="straightConnector1">
            <a:avLst/>
          </a:prstGeom>
          <a:noFill/>
          <a:ln w="28575" cap="flat" cmpd="sng" algn="ctr">
            <a:solidFill>
              <a:srgbClr val="C51F1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438084" y="2357430"/>
            <a:ext cx="1705916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Parallel shock</a:t>
            </a:r>
            <a:endParaRPr lang="zh-CN" altLang="en-US" dirty="0"/>
          </a:p>
        </p:txBody>
      </p:sp>
      <p:cxnSp>
        <p:nvCxnSpPr>
          <p:cNvPr id="61" name="直接箭头连接符 60"/>
          <p:cNvCxnSpPr/>
          <p:nvPr/>
        </p:nvCxnSpPr>
        <p:spPr bwMode="auto">
          <a:xfrm>
            <a:off x="9144000" y="14285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直接箭头连接符 61"/>
          <p:cNvCxnSpPr/>
          <p:nvPr/>
        </p:nvCxnSpPr>
        <p:spPr bwMode="auto">
          <a:xfrm flipV="1">
            <a:off x="3786182" y="4071942"/>
            <a:ext cx="1714512" cy="571504"/>
          </a:xfrm>
          <a:prstGeom prst="straightConnector1">
            <a:avLst/>
          </a:prstGeom>
          <a:noFill/>
          <a:ln w="28575" cap="flat" cmpd="sng" algn="ctr">
            <a:solidFill>
              <a:srgbClr val="014D6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357290" y="4714884"/>
            <a:ext cx="2400017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Perpendicular shock</a:t>
            </a:r>
            <a:endParaRPr lang="zh-CN" altLang="en-US" dirty="0"/>
          </a:p>
        </p:txBody>
      </p:sp>
      <p:cxnSp>
        <p:nvCxnSpPr>
          <p:cNvPr id="66" name="直接箭头连接符 65"/>
          <p:cNvCxnSpPr/>
          <p:nvPr/>
        </p:nvCxnSpPr>
        <p:spPr bwMode="auto">
          <a:xfrm>
            <a:off x="3857620" y="4714884"/>
            <a:ext cx="3786214" cy="500066"/>
          </a:xfrm>
          <a:prstGeom prst="straightConnector1">
            <a:avLst/>
          </a:prstGeom>
          <a:noFill/>
          <a:ln w="28575" cap="flat" cmpd="sng" algn="ctr">
            <a:solidFill>
              <a:srgbClr val="014D6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061166" y="3106724"/>
            <a:ext cx="306494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32934" y="2106592"/>
            <a:ext cx="306494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36613" y="775737"/>
            <a:ext cx="306494" cy="454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</a:rPr>
              <a:t>z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71868" y="1047750"/>
            <a:ext cx="2374369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dirty="0"/>
              <a:t>perpendicular shock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677489-38AB-46AC-94B7-2A2AD8A1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D25ECD2-C4D6-4B95-84AE-D3EE5C72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EF7B85D-812B-41D4-8F15-9CA69A3B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870857"/>
          </a:xfrm>
        </p:spPr>
        <p:txBody>
          <a:bodyPr/>
          <a:lstStyle/>
          <a:p>
            <a:r>
              <a:rPr lang="en-US" altLang="zh-CN" dirty="0"/>
              <a:t>Hybrid simulation results </a:t>
            </a:r>
            <a:r>
              <a:rPr lang="en-US" altLang="zh-CN" sz="1800" dirty="0" err="1">
                <a:solidFill>
                  <a:srgbClr val="000099"/>
                </a:solidFill>
              </a:rPr>
              <a:t>Caprioli</a:t>
            </a:r>
            <a:r>
              <a:rPr lang="en-US" altLang="zh-CN" sz="1800" dirty="0">
                <a:solidFill>
                  <a:srgbClr val="000099"/>
                </a:solidFill>
              </a:rPr>
              <a:t> &amp; </a:t>
            </a:r>
            <a:r>
              <a:rPr lang="en-US" altLang="zh-CN" sz="1800" dirty="0" err="1">
                <a:solidFill>
                  <a:srgbClr val="000099"/>
                </a:solidFill>
              </a:rPr>
              <a:t>Spitkovsky</a:t>
            </a:r>
            <a:r>
              <a:rPr lang="en-US" altLang="zh-CN" sz="1800" dirty="0">
                <a:solidFill>
                  <a:srgbClr val="000099"/>
                </a:solidFill>
              </a:rPr>
              <a:t> 2014 </a:t>
            </a:r>
            <a:endParaRPr lang="zh-CN" altLang="en-US" sz="18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786577" cy="28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43702" y="1285860"/>
            <a:ext cx="2143140" cy="84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b="1" dirty="0">
                <a:latin typeface="宋体" pitchFamily="2" charset="-122"/>
                <a:ea typeface="宋体" pitchFamily="2" charset="-122"/>
              </a:rPr>
              <a:t>激波下游区离子随能量分布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2264" y="2357430"/>
            <a:ext cx="2353528" cy="3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1600" dirty="0" err="1">
                <a:solidFill>
                  <a:srgbClr val="0000FF"/>
                </a:solidFill>
              </a:rPr>
              <a:t>Maxwellian</a:t>
            </a:r>
            <a:r>
              <a:rPr lang="en-US" altLang="zh-CN" sz="1600" dirty="0">
                <a:solidFill>
                  <a:srgbClr val="0000FF"/>
                </a:solidFill>
              </a:rPr>
              <a:t> + power law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876"/>
            <a:ext cx="6129351" cy="29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4000504"/>
            <a:ext cx="2786082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b="1" dirty="0">
                <a:latin typeface="宋体" pitchFamily="2" charset="-122"/>
                <a:ea typeface="宋体" pitchFamily="2" charset="-122"/>
              </a:rPr>
              <a:t>不同马赫数下的激波加速效率随</a:t>
            </a:r>
            <a:r>
              <a:rPr lang="el-GR" altLang="zh-CN" b="1" dirty="0">
                <a:solidFill>
                  <a:srgbClr val="0000FF"/>
                </a:solidFill>
                <a:latin typeface="Calibri"/>
                <a:ea typeface="宋体" pitchFamily="2" charset="-122"/>
              </a:rPr>
              <a:t>θ</a:t>
            </a:r>
            <a:r>
              <a:rPr lang="zh-CN" altLang="en-US" b="1" dirty="0">
                <a:latin typeface="Calibri"/>
                <a:ea typeface="宋体" pitchFamily="2" charset="-122"/>
              </a:rPr>
              <a:t>变化，</a:t>
            </a:r>
            <a:endParaRPr lang="en-US" altLang="zh-CN" b="1" dirty="0">
              <a:latin typeface="Calibri"/>
              <a:ea typeface="宋体" pitchFamily="2" charset="-122"/>
            </a:endParaRPr>
          </a:p>
          <a:p>
            <a:pPr algn="l">
              <a:buNone/>
            </a:pPr>
            <a:r>
              <a:rPr lang="el-GR" altLang="zh-CN" b="1" dirty="0">
                <a:solidFill>
                  <a:srgbClr val="0000FF"/>
                </a:solidFill>
                <a:latin typeface="Calibri"/>
                <a:ea typeface="宋体" pitchFamily="2" charset="-122"/>
              </a:rPr>
              <a:t>θ </a:t>
            </a:r>
            <a:r>
              <a:rPr lang="zh-CN" altLang="en-US" b="1" dirty="0">
                <a:latin typeface="Calibri"/>
                <a:ea typeface="宋体" pitchFamily="2" charset="-122"/>
              </a:rPr>
              <a:t>：激波面法线与上游磁场夹角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962F01-6851-46ED-B72D-B27A2427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3A66C6-0510-4944-BA81-BE6430CB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0AF013-E09A-4137-983C-F9A55ED0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744794" cy="87085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SN1006 </a:t>
            </a:r>
            <a:r>
              <a:rPr lang="zh-CN" altLang="en-US" dirty="0"/>
              <a:t>射电偏振观测 </a:t>
            </a:r>
            <a:r>
              <a:rPr lang="en-US" altLang="zh-CN" sz="2400" dirty="0" err="1"/>
              <a:t>Reynoso</a:t>
            </a:r>
            <a:r>
              <a:rPr lang="en-US" altLang="zh-CN" sz="2400" dirty="0"/>
              <a:t> et al. (2013)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4260603" cy="37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4286280" cy="409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5286388"/>
            <a:ext cx="857256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zh-CN" altLang="en-US" b="1" dirty="0"/>
              <a:t>辐射符合极冠结构，辐射强的两极为平行激波。</a:t>
            </a:r>
            <a:endParaRPr lang="en-US" altLang="zh-CN" b="1" dirty="0"/>
          </a:p>
          <a:p>
            <a:pPr algn="l">
              <a:buNone/>
            </a:pPr>
            <a:r>
              <a:rPr lang="zh-CN" altLang="en-US" b="1" dirty="0"/>
              <a:t>辐射弱的两极对应垂直激波。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D772B6-316B-42F9-9CC2-951C8A6B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7F59CE-1C30-437B-87BB-D769C079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10FB4E3-8D8E-430F-9C4B-7D453A93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984" y="116632"/>
            <a:ext cx="8330447" cy="870857"/>
          </a:xfrm>
        </p:spPr>
        <p:txBody>
          <a:bodyPr>
            <a:normAutofit/>
          </a:bodyPr>
          <a:lstStyle/>
          <a:p>
            <a:r>
              <a:rPr lang="zh-CN" altLang="en-US" dirty="0"/>
              <a:t>二、动力学演化与形态数值模拟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031" y="987489"/>
            <a:ext cx="7096302" cy="7001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3D HD </a:t>
            </a:r>
            <a:r>
              <a:rPr lang="zh-CN" altLang="en-US" dirty="0"/>
              <a:t>数值模拟</a:t>
            </a:r>
          </a:p>
        </p:txBody>
      </p: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3AF56AFF-EDEE-4113-8D21-C2B272BD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2019/8/23</a:t>
            </a:r>
            <a:endParaRPr lang="zh-CN" altLang="en-US"/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23A0864F-7F3A-468C-A035-6B98F3E6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山大 青岛</a:t>
            </a:r>
            <a:endParaRPr lang="zh-CN" altLang="en-US" dirty="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5C1B90E1-4C1B-492D-9DC5-FD6F1818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A42C-1DB2-44BD-A187-EA3EEB14C0E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472F865-9F81-484B-BED6-9AD9B9CF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953" y="1220239"/>
            <a:ext cx="3112513" cy="261647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5C641D4-F219-45C5-BE45-7C733C6F65FF}"/>
              </a:ext>
            </a:extLst>
          </p:cNvPr>
          <p:cNvSpPr txBox="1"/>
          <p:nvPr/>
        </p:nvSpPr>
        <p:spPr>
          <a:xfrm>
            <a:off x="215222" y="4069011"/>
            <a:ext cx="3990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zh-CN" altLang="en-US" sz="2800" b="1" dirty="0">
                <a:solidFill>
                  <a:srgbClr val="002060"/>
                </a:solidFill>
                <a:latin typeface="Cambria Math" panose="02040503050406030204" pitchFamily="18" charset="0"/>
              </a:rPr>
              <a:t>、</a:t>
            </a:r>
            <a:r>
              <a:rPr lang="en-US" altLang="zh-CN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Tycho’s SNR</a:t>
            </a:r>
          </a:p>
          <a:p>
            <a:r>
              <a:rPr lang="en-US" altLang="zh-CN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</a:t>
            </a:r>
            <a:r>
              <a:rPr lang="en-US" altLang="zh-CN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Fang et al. 2018, MNRAS</a:t>
            </a:r>
            <a:endParaRPr lang="zh-CN" altLang="en-US" b="1" dirty="0">
              <a:solidFill>
                <a:srgbClr val="002060"/>
              </a:solidFill>
              <a:latin typeface="Cambria Math" panose="020405030504060302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87C8E3C-A2D5-4205-B434-467C1403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4524"/>
            <a:ext cx="3346389" cy="194758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C959BCB-94E4-4982-99A3-C9A4AA09E248}"/>
              </a:ext>
            </a:extLst>
          </p:cNvPr>
          <p:cNvSpPr txBox="1"/>
          <p:nvPr/>
        </p:nvSpPr>
        <p:spPr>
          <a:xfrm>
            <a:off x="469901" y="5203098"/>
            <a:ext cx="361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年龄：约</a:t>
            </a:r>
            <a:r>
              <a:rPr lang="en-US" altLang="zh-CN" dirty="0"/>
              <a:t>450 yr.</a:t>
            </a:r>
          </a:p>
          <a:p>
            <a:r>
              <a:rPr lang="zh-CN" altLang="en-US" dirty="0"/>
              <a:t>东南至北部壳层凸出结构。</a:t>
            </a:r>
            <a:endParaRPr lang="en-US" altLang="zh-CN" dirty="0"/>
          </a:p>
          <a:p>
            <a:r>
              <a:rPr lang="zh-CN" altLang="en-US" dirty="0"/>
              <a:t>抛射介质在一特殊形态的空腔中演化。空腔由爆发前的星风吹出。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A0ED285-E193-4ED8-9D77-1975E7C8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45" y="4071055"/>
            <a:ext cx="2797073" cy="23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全屏显示(4:3)</PresentationFormat>
  <Paragraphs>189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CMMI10</vt:lpstr>
      <vt:lpstr>CMMI9</vt:lpstr>
      <vt:lpstr>CMR10</vt:lpstr>
      <vt:lpstr>CMR7</vt:lpstr>
      <vt:lpstr>CMSY10</vt:lpstr>
      <vt:lpstr>FrutigerNext LT Regular</vt:lpstr>
      <vt:lpstr>NimbusRomNo9L-Medi</vt:lpstr>
      <vt:lpstr>NimbusRomNo9L-Regu</vt:lpstr>
      <vt:lpstr>Times-Italic</vt:lpstr>
      <vt:lpstr>Times-Roman</vt:lpstr>
      <vt:lpstr>等线</vt:lpstr>
      <vt:lpstr>宋体</vt:lpstr>
      <vt:lpstr>微软雅黑</vt:lpstr>
      <vt:lpstr>Arial</vt:lpstr>
      <vt:lpstr>Calibri</vt:lpstr>
      <vt:lpstr>Cambria Math</vt:lpstr>
      <vt:lpstr>Wingdings</vt:lpstr>
      <vt:lpstr>Office 主题</vt:lpstr>
      <vt:lpstr>公式</vt:lpstr>
      <vt:lpstr>Równanie</vt:lpstr>
      <vt:lpstr>超新星遗迹激波中的粒子加速</vt:lpstr>
      <vt:lpstr>Outline</vt:lpstr>
      <vt:lpstr>一、超新星遗迹研究与观测背景</vt:lpstr>
      <vt:lpstr>PowerPoint 演示文稿</vt:lpstr>
      <vt:lpstr>Particle acceleration mechanisms</vt:lpstr>
      <vt:lpstr>（2）激波漂移加速 （shock drift acceleration）</vt:lpstr>
      <vt:lpstr>Hybrid simulation results Caprioli &amp; Spitkovsky 2014 </vt:lpstr>
      <vt:lpstr>SN1006 射电偏振观测 Reynoso et al. (2013)</vt:lpstr>
      <vt:lpstr>二、动力学演化与形态数值模拟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三、粒子加速数值模拟 PIC</vt:lpstr>
      <vt:lpstr>PowerPoint 演示文稿</vt:lpstr>
      <vt:lpstr>PowerPoint 演示文稿</vt:lpstr>
      <vt:lpstr>PowerPoint 演示文稿</vt:lpstr>
      <vt:lpstr>PowerPoint 演示文稿</vt:lpstr>
      <vt:lpstr>四、总结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超新星遗迹的能谱演化研究方面取得阶段性成果</dc:title>
  <dc:creator>[刘四明]</dc:creator>
  <cp:lastModifiedBy> </cp:lastModifiedBy>
  <cp:revision>64</cp:revision>
  <dcterms:created xsi:type="dcterms:W3CDTF">2018-11-16T03:28:53Z</dcterms:created>
  <dcterms:modified xsi:type="dcterms:W3CDTF">2019-08-27T06:05:47Z</dcterms:modified>
</cp:coreProperties>
</file>