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84" r:id="rId2"/>
    <p:sldId id="302" r:id="rId3"/>
    <p:sldId id="286" r:id="rId4"/>
    <p:sldId id="300" r:id="rId5"/>
    <p:sldId id="260" r:id="rId6"/>
    <p:sldId id="309" r:id="rId7"/>
    <p:sldId id="364" r:id="rId8"/>
    <p:sldId id="365" r:id="rId9"/>
    <p:sldId id="366" r:id="rId10"/>
    <p:sldId id="367" r:id="rId11"/>
    <p:sldId id="315" r:id="rId12"/>
    <p:sldId id="295" r:id="rId13"/>
    <p:sldId id="375" r:id="rId14"/>
    <p:sldId id="369" r:id="rId15"/>
    <p:sldId id="259" r:id="rId16"/>
    <p:sldId id="386" r:id="rId17"/>
    <p:sldId id="371" r:id="rId18"/>
    <p:sldId id="362" r:id="rId19"/>
    <p:sldId id="387" r:id="rId20"/>
    <p:sldId id="374" r:id="rId21"/>
    <p:sldId id="318" r:id="rId22"/>
    <p:sldId id="377" r:id="rId23"/>
    <p:sldId id="304" r:id="rId24"/>
    <p:sldId id="381" r:id="rId25"/>
    <p:sldId id="382" r:id="rId26"/>
    <p:sldId id="378" r:id="rId27"/>
    <p:sldId id="361" r:id="rId28"/>
    <p:sldId id="384" r:id="rId29"/>
    <p:sldId id="383" r:id="rId30"/>
    <p:sldId id="385" r:id="rId31"/>
    <p:sldId id="319" r:id="rId32"/>
    <p:sldId id="320" r:id="rId33"/>
    <p:sldId id="321" r:id="rId34"/>
    <p:sldId id="322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3" r:id="rId44"/>
    <p:sldId id="336" r:id="rId45"/>
    <p:sldId id="339" r:id="rId46"/>
    <p:sldId id="340" r:id="rId47"/>
    <p:sldId id="341" r:id="rId48"/>
    <p:sldId id="342" r:id="rId49"/>
    <p:sldId id="343" r:id="rId50"/>
    <p:sldId id="344" r:id="rId51"/>
    <p:sldId id="345" r:id="rId52"/>
    <p:sldId id="346" r:id="rId53"/>
    <p:sldId id="347" r:id="rId54"/>
    <p:sldId id="348" r:id="rId55"/>
    <p:sldId id="349" r:id="rId56"/>
    <p:sldId id="350" r:id="rId57"/>
    <p:sldId id="351" r:id="rId58"/>
    <p:sldId id="352" r:id="rId59"/>
    <p:sldId id="353" r:id="rId60"/>
    <p:sldId id="354" r:id="rId61"/>
    <p:sldId id="355" r:id="rId62"/>
    <p:sldId id="356" r:id="rId63"/>
    <p:sldId id="357" r:id="rId64"/>
    <p:sldId id="358" r:id="rId65"/>
    <p:sldId id="359" r:id="rId66"/>
    <p:sldId id="360" r:id="rId67"/>
    <p:sldId id="376" r:id="rId68"/>
    <p:sldId id="379" r:id="rId69"/>
    <p:sldId id="380" r:id="rId70"/>
    <p:sldId id="388" r:id="rId71"/>
    <p:sldId id="389" r:id="rId72"/>
    <p:sldId id="287" r:id="rId73"/>
  </p:sldIdLst>
  <p:sldSz cx="6858000" cy="5143500"/>
  <p:notesSz cx="6858000" cy="9144000"/>
  <p:embeddedFontLst>
    <p:embeddedFont>
      <p:font typeface="Bodoni MT Black" panose="02070A03080606020203" pitchFamily="18" charset="0"/>
      <p:bold r:id="rId76"/>
      <p:boldItalic r:id="rId77"/>
    </p:embeddedFon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Cambria Math" panose="02040503050406030204" pitchFamily="18" charset="0"/>
      <p:regular r:id="rId82"/>
    </p:embeddedFont>
    <p:embeddedFont>
      <p:font typeface="Comic Sans MS" panose="030F0702030302020204" pitchFamily="66" charset="0"/>
      <p:regular r:id="rId83"/>
      <p:bold r:id="rId84"/>
      <p:italic r:id="rId85"/>
      <p:boldItalic r:id="rId86"/>
    </p:embeddedFont>
    <p:embeddedFont>
      <p:font typeface="黑体" panose="02010609060101010101" pitchFamily="49" charset="-122"/>
      <p:regular r:id="rId87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2" autoAdjust="0"/>
    <p:restoredTop sz="86397" autoAdjust="0"/>
  </p:normalViewPr>
  <p:slideViewPr>
    <p:cSldViewPr>
      <p:cViewPr varScale="1">
        <p:scale>
          <a:sx n="77" d="100"/>
          <a:sy n="77" d="100"/>
        </p:scale>
        <p:origin x="1652" y="56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1.fntdata"/><Relationship Id="rId84" Type="http://schemas.openxmlformats.org/officeDocument/2006/relationships/font" Target="fonts/font9.fntdata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87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7.fntdata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83" Type="http://schemas.openxmlformats.org/officeDocument/2006/relationships/font" Target="fonts/font8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ea typeface="宋体" charset="-122"/>
              </a:defRPr>
            </a:lvl1pPr>
          </a:lstStyle>
          <a:p>
            <a:pPr>
              <a:defRPr/>
            </a:pPr>
            <a:fld id="{7927473F-109D-4715-B274-7BC0F1E4A1C7}" type="datetimeFigureOut">
              <a:rPr lang="zh-CN" altLang="en-US"/>
              <a:pPr>
                <a:defRPr/>
              </a:pPr>
              <a:t>2019/8/27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B742D4C-6837-4115-91E6-D7ECF6AA657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1736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ea typeface="宋体" charset="-122"/>
              </a:defRPr>
            </a:lvl1pPr>
          </a:lstStyle>
          <a:p>
            <a:pPr>
              <a:defRPr/>
            </a:pPr>
            <a:fld id="{D00FB8F3-9228-4D8C-8BCA-40FAA578916A}" type="datetimeFigureOut">
              <a:rPr lang="zh-CN" altLang="en-US"/>
              <a:pPr>
                <a:defRPr/>
              </a:pPr>
              <a:t>2019/8/27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EBDCC69-D61C-44CA-92E4-5876684FE42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5698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DCC69-D61C-44CA-92E4-5876684FE42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437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28BAF-AECF-4C11-865B-2969582A53AF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28BAF-AECF-4C11-865B-2969582A53AF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28BAF-AECF-4C11-865B-2969582A53AF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28BAF-AECF-4C11-865B-2969582A53AF}" type="slidenum">
              <a:rPr lang="zh-CN" altLang="en-US" smtClean="0"/>
              <a:pPr/>
              <a:t>58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DCC69-D61C-44CA-92E4-5876684FE42B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964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E18D4-4414-4354-9213-F41CB642DF55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263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BDCC69-D61C-44CA-92E4-5876684FE42B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987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28BAF-AECF-4C11-865B-2969582A53AF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28BAF-AECF-4C11-865B-2969582A53AF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28BAF-AECF-4C11-865B-2969582A53AF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28BAF-AECF-4C11-865B-2969582A53AF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28BAF-AECF-4C11-865B-2969582A53AF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157395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D2F73-AA91-4CD5-8B81-CA371D5229E2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2348879" y="205979"/>
            <a:ext cx="4194023" cy="56557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45429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72050" y="1153070"/>
            <a:ext cx="1543050" cy="329088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1153070"/>
            <a:ext cx="451485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C8B2F-B7F0-43EE-8269-AB6EBDDFD87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857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28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5DF2-D07D-42A5-9156-0F6C79F2A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B6A050-7C2E-44C1-8AA0-10C19A107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</p:spPr>
        <p:txBody>
          <a:bodyPr/>
          <a:lstStyle>
            <a:lvl1pPr>
              <a:defRPr/>
            </a:lvl1pPr>
          </a:lstStyle>
          <a:p>
            <a:fld id="{5C7B3400-E8E6-4048-A6F1-3362F59A7E9B}" type="datetime1">
              <a:rPr lang="zh-CN" altLang="en-US"/>
              <a:pPr/>
              <a:t>2019/8/27</a:t>
            </a:fld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8C3B5B-C72C-4877-8857-581E360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67BE08-0BC6-4B51-809F-CAB57315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</p:spPr>
        <p:txBody>
          <a:bodyPr/>
          <a:lstStyle>
            <a:lvl1pPr>
              <a:defRPr/>
            </a:lvl1pPr>
          </a:lstStyle>
          <a:p>
            <a:fld id="{036D7C6D-CBFB-4307-B14B-581112735E33}" type="slidenum">
              <a:rPr lang="zh-CN" altLang="en-US"/>
              <a:pPr/>
              <a:t>‹#›</a:t>
            </a:fld>
            <a:endParaRPr lang="zh-CN" alt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4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48879" y="205979"/>
            <a:ext cx="4194023" cy="56557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832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7564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994420"/>
            <a:ext cx="6172200" cy="85725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42900" y="2330450"/>
            <a:ext cx="302895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2330450"/>
            <a:ext cx="302895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标题 1"/>
          <p:cNvSpPr txBox="1">
            <a:spLocks/>
          </p:cNvSpPr>
          <p:nvPr userDrawn="1"/>
        </p:nvSpPr>
        <p:spPr>
          <a:xfrm>
            <a:off x="2348879" y="205979"/>
            <a:ext cx="4194023" cy="56557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/>
              <a:t>单击此处编辑母版标题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793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987574"/>
            <a:ext cx="3030141" cy="8640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2900" y="1908695"/>
            <a:ext cx="3030141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83770" y="987574"/>
            <a:ext cx="3031331" cy="8640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83770" y="1908695"/>
            <a:ext cx="3031331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38183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342900" y="4587974"/>
            <a:ext cx="16002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343150" y="4587974"/>
            <a:ext cx="21717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4914900" y="4587974"/>
            <a:ext cx="1600200" cy="274637"/>
          </a:xfrm>
        </p:spPr>
        <p:txBody>
          <a:bodyPr/>
          <a:lstStyle>
            <a:lvl1pPr>
              <a:defRPr/>
            </a:lvl1pPr>
          </a:lstStyle>
          <a:p>
            <a:fld id="{5DBBA29C-467A-430C-8B10-4C8E598BEB9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170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75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1" y="996875"/>
            <a:ext cx="2256235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81287" y="996877"/>
            <a:ext cx="3833813" cy="387912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42901" y="1868415"/>
            <a:ext cx="2256235" cy="3007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71850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4216" y="4063329"/>
            <a:ext cx="41148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44216" y="922460"/>
            <a:ext cx="41148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344216" y="4488383"/>
            <a:ext cx="4114800" cy="387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4891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514CFC0-7EE1-41D9-8E1E-774A158FBE9B}" type="slidenum">
              <a:rPr lang="zh-CN" altLang="en-US"/>
              <a:pPr/>
              <a:t>‹#›</a:t>
            </a:fld>
            <a:endParaRPr lang="zh-CN" altLang="en-US"/>
          </a:p>
        </p:txBody>
      </p:sp>
      <p:pic>
        <p:nvPicPr>
          <p:cNvPr id="1029" name="Picture 9" descr="C:\Documents and Settings\Administrator\桌面\素材CNN sccnn.com 388XXC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14693" b="859"/>
          <a:stretch>
            <a:fillRect/>
          </a:stretch>
        </p:blipFill>
        <p:spPr bwMode="auto">
          <a:xfrm>
            <a:off x="-21431" y="1"/>
            <a:ext cx="6879431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-9939" y="-9071"/>
            <a:ext cx="6885455" cy="5152571"/>
          </a:xfrm>
          <a:prstGeom prst="rect">
            <a:avLst/>
          </a:prstGeom>
          <a:gradFill>
            <a:gsLst>
              <a:gs pos="74000">
                <a:schemeClr val="bg1">
                  <a:lumMod val="50000"/>
                  <a:alpha val="19000"/>
                </a:schemeClr>
              </a:gs>
              <a:gs pos="0">
                <a:schemeClr val="bg1">
                  <a:lumMod val="9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21431" y="4924426"/>
            <a:ext cx="6879431" cy="182563"/>
          </a:xfrm>
          <a:prstGeom prst="rect">
            <a:avLst/>
          </a:prstGeom>
          <a:solidFill>
            <a:srgbClr val="7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21431" y="4953000"/>
            <a:ext cx="6879431" cy="190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1" name="组合 9"/>
          <p:cNvGrpSpPr>
            <a:grpSpLocks/>
          </p:cNvGrpSpPr>
          <p:nvPr userDrawn="1"/>
        </p:nvGrpSpPr>
        <p:grpSpPr bwMode="auto">
          <a:xfrm>
            <a:off x="-27384" y="814767"/>
            <a:ext cx="6886800" cy="36000"/>
            <a:chOff x="-29028" y="830238"/>
            <a:chExt cx="9171442" cy="42138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-19503" y="830238"/>
              <a:ext cx="9144453" cy="0"/>
            </a:xfrm>
            <a:prstGeom prst="line">
              <a:avLst/>
            </a:prstGeom>
            <a:ln w="31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/>
            <p:cNvSpPr/>
            <p:nvPr/>
          </p:nvSpPr>
          <p:spPr>
            <a:xfrm>
              <a:off x="-29028" y="860337"/>
              <a:ext cx="9171442" cy="39128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760000"/>
                </a:solidFill>
              </a:endParaRPr>
            </a:p>
          </p:txBody>
        </p:sp>
      </p:grpSp>
      <p:pic>
        <p:nvPicPr>
          <p:cNvPr id="14" name="图片 1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00" y="3985"/>
            <a:ext cx="2314546" cy="80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27" r:id="rId1"/>
    <p:sldLayoutId id="2147484728" r:id="rId2"/>
    <p:sldLayoutId id="2147484729" r:id="rId3"/>
    <p:sldLayoutId id="2147484720" r:id="rId4"/>
    <p:sldLayoutId id="2147484721" r:id="rId5"/>
    <p:sldLayoutId id="2147484722" r:id="rId6"/>
    <p:sldLayoutId id="2147484730" r:id="rId7"/>
    <p:sldLayoutId id="2147484723" r:id="rId8"/>
    <p:sldLayoutId id="2147484724" r:id="rId9"/>
    <p:sldLayoutId id="2147484725" r:id="rId10"/>
    <p:sldLayoutId id="2147484726" r:id="rId11"/>
    <p:sldLayoutId id="2147484731" r:id="rId12"/>
    <p:sldLayoutId id="2147484732" r:id="rId13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21713" y="4443958"/>
            <a:ext cx="5190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+mn-ea"/>
                <a:cs typeface="Times New Roman" panose="02020603050405020304" pitchFamily="18" charset="0"/>
              </a:rPr>
              <a:t>LHAASO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国家重点研发计划</a:t>
            </a:r>
            <a:r>
              <a:rPr lang="en-US" altLang="zh-CN" b="1" dirty="0">
                <a:latin typeface="+mn-ea"/>
                <a:cs typeface="Times New Roman" panose="02020603050405020304" pitchFamily="18" charset="0"/>
              </a:rPr>
              <a:t>2019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年度会议 山东青岛</a:t>
            </a:r>
            <a:endParaRPr lang="zh-CN" altLang="en-US" b="1" dirty="0"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2696" y="1131590"/>
            <a:ext cx="540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zh-CN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黑体" pitchFamily="49" charset="-122"/>
                <a:ea typeface="黑体" pitchFamily="49" charset="-122"/>
              </a:rPr>
              <a:t>“伽马天文的唯象研究”</a:t>
            </a:r>
            <a:endParaRPr lang="en-US" altLang="zh-CN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黑体" pitchFamily="49" charset="-122"/>
              <a:ea typeface="黑体" pitchFamily="49" charset="-122"/>
            </a:endParaRPr>
          </a:p>
          <a:p>
            <a:pPr algn="ctr" eaLnBrk="1" hangingPunct="1"/>
            <a:r>
              <a:rPr lang="zh-CN" altLang="zh-CN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黑体" pitchFamily="49" charset="-122"/>
                <a:ea typeface="黑体" pitchFamily="49" charset="-122"/>
              </a:rPr>
              <a:t>活动星系核高能辐射特性</a:t>
            </a:r>
            <a:endParaRPr lang="zh-CN" alt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97164" y="224539"/>
            <a:ext cx="4176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zh-CN" altLang="zh-CN" sz="1600" b="1" kern="1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基于高海拔宇宙线观测站</a:t>
            </a:r>
            <a:r>
              <a:rPr lang="en-US" altLang="zh-CN" sz="1600" b="1" kern="1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LHAASO</a:t>
            </a:r>
            <a:r>
              <a:rPr lang="zh-CN" altLang="zh-CN" sz="1600" b="1" kern="1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>的科学研究</a:t>
            </a:r>
            <a:endParaRPr lang="en-US" altLang="zh-CN" sz="1600" b="1" kern="100" dirty="0">
              <a:solidFill>
                <a:srgbClr val="C00000"/>
              </a:solidFill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5109" y="2859782"/>
            <a:ext cx="4984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latin typeface="+mn-ea"/>
              </a:rPr>
              <a:t>戴本忠 曾玮 耿雄飞 杨深邦 文韬 </a:t>
            </a:r>
            <a:endParaRPr lang="en-US" altLang="zh-CN" sz="2400" b="1" dirty="0">
              <a:latin typeface="+mn-ea"/>
            </a:endParaRPr>
          </a:p>
          <a:p>
            <a:pPr algn="ctr"/>
            <a:r>
              <a:rPr lang="zh-CN" altLang="en-US" sz="2400" b="1" dirty="0">
                <a:latin typeface="+mn-ea"/>
              </a:rPr>
              <a:t>张国美 武晓辉 周芯竹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6623EA7-4BFA-4A9E-87C7-D3E59CECF946}"/>
              </a:ext>
            </a:extLst>
          </p:cNvPr>
          <p:cNvSpPr/>
          <p:nvPr/>
        </p:nvSpPr>
        <p:spPr>
          <a:xfrm>
            <a:off x="2835792" y="3918707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n-ea"/>
              </a:rPr>
              <a:t>云南大学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51DC943-8436-4504-9F08-82E33D8AC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1127" y="3781484"/>
            <a:ext cx="2120963" cy="116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423528" y="1048256"/>
            <a:ext cx="60109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FF0000"/>
                </a:solidFill>
              </a:rPr>
              <a:t>78 AGNs </a:t>
            </a:r>
            <a:r>
              <a:rPr lang="en-US" altLang="zh-CN" sz="2400" dirty="0"/>
              <a:t>detected by ground-based </a:t>
            </a:r>
            <a:r>
              <a:rPr lang="en-US" altLang="zh-CN" sz="2400" dirty="0">
                <a:solidFill>
                  <a:srgbClr val="FF0000"/>
                </a:solidFill>
              </a:rPr>
              <a:t>Cherenkov telescopes</a:t>
            </a:r>
            <a:r>
              <a:rPr lang="en-US" altLang="zh-CN" sz="2400" dirty="0"/>
              <a:t>, as listed in TeVCat6, present in 4LAC. 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dirty="0"/>
              <a:t>The overall mean and width 4LAC photon index </a:t>
            </a:r>
            <a:r>
              <a:rPr lang="en-US" altLang="zh-CN" sz="2400" dirty="0">
                <a:solidFill>
                  <a:srgbClr val="FF0000"/>
                </a:solidFill>
              </a:rPr>
              <a:t>for VHE AGNs is 1.91±0.20</a:t>
            </a:r>
            <a:r>
              <a:rPr lang="en-US" altLang="zh-CN" sz="24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dirty="0"/>
              <a:t>For the most numerous subclass, that of the </a:t>
            </a:r>
            <a:r>
              <a:rPr lang="en-US" altLang="zh-CN" sz="2400" dirty="0">
                <a:solidFill>
                  <a:srgbClr val="FF0000"/>
                </a:solidFill>
              </a:rPr>
              <a:t>BL Lac HSPs</a:t>
            </a:r>
            <a:r>
              <a:rPr lang="en-US" altLang="zh-CN" sz="2400" dirty="0"/>
              <a:t>, one finds 1.81±0.08, i.e., reflecting a </a:t>
            </a:r>
            <a:r>
              <a:rPr lang="en-US" altLang="zh-CN" sz="2400" dirty="0">
                <a:solidFill>
                  <a:srgbClr val="FF0000"/>
                </a:solidFill>
              </a:rPr>
              <a:t>very hard spectrum</a:t>
            </a:r>
            <a:r>
              <a:rPr lang="en-US" altLang="zh-CN" sz="2400" dirty="0"/>
              <a:t>.</a:t>
            </a:r>
            <a:endParaRPr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3501008" y="195486"/>
            <a:ext cx="2531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Observation in </a:t>
            </a:r>
            <a:r>
              <a:rPr lang="en-US" altLang="zh-CN" sz="2400" dirty="0" err="1"/>
              <a:t>TeV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3940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ws_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5" y="-94380"/>
            <a:ext cx="6858000" cy="516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808819" y="77062"/>
            <a:ext cx="2274982" cy="386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56"/>
              </a:lnSpc>
            </a:pPr>
            <a:r>
              <a:rPr lang="en-US" altLang="zh-CN" dirty="0">
                <a:solidFill>
                  <a:srgbClr val="FFFFFF"/>
                </a:solidFill>
                <a:latin typeface="Times New Roman" pitchFamily="18" charset="0"/>
              </a:rPr>
              <a:t>The “</a:t>
            </a:r>
            <a:r>
              <a:rPr lang="en-US" altLang="zh-CN" dirty="0" err="1">
                <a:solidFill>
                  <a:srgbClr val="FFFFFF"/>
                </a:solidFill>
                <a:latin typeface="Times New Roman" pitchFamily="18" charset="0"/>
              </a:rPr>
              <a:t>blazar</a:t>
            </a:r>
            <a:r>
              <a:rPr lang="en-US" altLang="zh-CN" dirty="0">
                <a:solidFill>
                  <a:srgbClr val="FFFFFF"/>
                </a:solidFill>
                <a:latin typeface="Times New Roman" pitchFamily="18" charset="0"/>
              </a:rPr>
              <a:t> sequence”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102159" y="2895786"/>
            <a:ext cx="931345" cy="84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304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>
              <a:tabLst>
                <a:tab pos="304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>
              <a:tabLst>
                <a:tab pos="304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>
              <a:tabLst>
                <a:tab pos="304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>
              <a:tabLst>
                <a:tab pos="304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lnSpc>
                <a:spcPts val="2747"/>
              </a:lnSpc>
            </a:pPr>
            <a:r>
              <a:rPr lang="en-US" altLang="zh-CN" sz="1950" b="1" dirty="0">
                <a:solidFill>
                  <a:srgbClr val="F3EB00"/>
                </a:solidFill>
                <a:latin typeface="Comic Sans MS" pitchFamily="66" charset="0"/>
              </a:rPr>
              <a:t>BL Lacs</a:t>
            </a:r>
          </a:p>
          <a:p>
            <a:pPr>
              <a:lnSpc>
                <a:spcPts val="750"/>
              </a:lnSpc>
            </a:pPr>
            <a:endParaRPr lang="en-US" altLang="zh-CN" sz="1950" b="1" dirty="0">
              <a:solidFill>
                <a:srgbClr val="F3EB00"/>
              </a:solidFill>
              <a:latin typeface="Comic Sans MS" pitchFamily="66" charset="0"/>
            </a:endParaRPr>
          </a:p>
          <a:p>
            <a:pPr>
              <a:lnSpc>
                <a:spcPts val="750"/>
              </a:lnSpc>
            </a:pPr>
            <a:endParaRPr lang="en-US" altLang="zh-CN" sz="1950" b="1" dirty="0">
              <a:solidFill>
                <a:srgbClr val="F3EB00"/>
              </a:solidFill>
              <a:latin typeface="Comic Sans MS" pitchFamily="66" charset="0"/>
            </a:endParaRPr>
          </a:p>
          <a:p>
            <a:pPr>
              <a:lnSpc>
                <a:spcPts val="2410"/>
              </a:lnSpc>
            </a:pPr>
            <a:r>
              <a:rPr lang="en-US" altLang="zh-CN" sz="1950" b="1" dirty="0">
                <a:solidFill>
                  <a:srgbClr val="F3EB00"/>
                </a:solidFill>
                <a:latin typeface="Comic Sans MS" pitchFamily="66" charset="0"/>
              </a:rPr>
              <a:t>	</a:t>
            </a:r>
            <a:r>
              <a:rPr lang="en-US" altLang="zh-CN" sz="1425" b="1" dirty="0">
                <a:solidFill>
                  <a:srgbClr val="98B7FE"/>
                </a:solidFill>
                <a:latin typeface="Comic Sans MS" pitchFamily="66" charset="0"/>
              </a:rPr>
              <a:t>Swift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374241" y="752901"/>
            <a:ext cx="775853" cy="29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2335"/>
              </a:lnSpc>
            </a:pPr>
            <a:r>
              <a:rPr lang="en-US" altLang="zh-CN" sz="2100" dirty="0">
                <a:solidFill>
                  <a:srgbClr val="FFFFFF"/>
                </a:solidFill>
                <a:latin typeface="Times New Roman" pitchFamily="18" charset="0"/>
              </a:rPr>
              <a:t>FSRQs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838701" y="3003798"/>
            <a:ext cx="512961" cy="42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50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>
              <a:tabLst>
                <a:tab pos="50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>
              <a:tabLst>
                <a:tab pos="50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>
              <a:tabLst>
                <a:tab pos="50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>
              <a:tabLst>
                <a:tab pos="50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0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0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0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0800" algn="l"/>
              </a:tabLs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lnSpc>
                <a:spcPts val="1781"/>
              </a:lnSpc>
            </a:pPr>
            <a:r>
              <a:rPr lang="en-US" altLang="zh-CN" sz="1275" b="1" dirty="0">
                <a:solidFill>
                  <a:schemeClr val="bg1"/>
                </a:solidFill>
                <a:latin typeface="Comic Sans MS" pitchFamily="66" charset="0"/>
              </a:rPr>
              <a:t>AGILE</a:t>
            </a:r>
          </a:p>
          <a:p>
            <a:pPr>
              <a:lnSpc>
                <a:spcPts val="1529"/>
              </a:lnSpc>
            </a:pPr>
            <a:r>
              <a:rPr lang="en-US" altLang="zh-CN" sz="1275" b="1" dirty="0">
                <a:solidFill>
                  <a:schemeClr val="bg1"/>
                </a:solidFill>
                <a:latin typeface="Comic Sans MS" pitchFamily="66" charset="0"/>
              </a:rPr>
              <a:t>	Fermi</a:t>
            </a:r>
          </a:p>
        </p:txBody>
      </p:sp>
      <p:sp>
        <p:nvSpPr>
          <p:cNvPr id="13" name="矩形 12"/>
          <p:cNvSpPr/>
          <p:nvPr/>
        </p:nvSpPr>
        <p:spPr>
          <a:xfrm>
            <a:off x="5481228" y="2695977"/>
            <a:ext cx="599844" cy="486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497"/>
              </a:lnSpc>
            </a:pPr>
            <a:r>
              <a:rPr lang="en-US" altLang="zh-CN" b="1" dirty="0">
                <a:solidFill>
                  <a:srgbClr val="FF0000"/>
                </a:solidFill>
                <a:latin typeface="Comic Sans MS" pitchFamily="66" charset="0"/>
              </a:rPr>
              <a:t>CTs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01F7AD3-8029-4040-A440-24EEB200CBAA}"/>
              </a:ext>
            </a:extLst>
          </p:cNvPr>
          <p:cNvSpPr/>
          <p:nvPr/>
        </p:nvSpPr>
        <p:spPr>
          <a:xfrm>
            <a:off x="44624" y="4568189"/>
            <a:ext cx="2420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  <a:latin typeface="Bodoni MT Black" panose="02070A03080606020203" pitchFamily="18" charset="0"/>
              </a:rPr>
              <a:t>Fossati</a:t>
            </a:r>
            <a:r>
              <a:rPr lang="en-US" altLang="zh-CN" dirty="0">
                <a:solidFill>
                  <a:schemeClr val="bg1"/>
                </a:solidFill>
                <a:latin typeface="Bodoni MT Black" panose="02070A03080606020203" pitchFamily="18" charset="0"/>
              </a:rPr>
              <a:t> et al., 1998</a:t>
            </a:r>
            <a:endParaRPr lang="zh-CN" altLang="en-US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758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29" y="843558"/>
            <a:ext cx="4163247" cy="407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88640" y="4371950"/>
            <a:ext cx="1780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Abdo</a:t>
            </a:r>
            <a:r>
              <a:rPr lang="en-US" altLang="zh-CN" dirty="0"/>
              <a:t> et al., 2010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83025" y="4002618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Costamante</a:t>
            </a:r>
            <a:r>
              <a:rPr lang="en-US" altLang="zh-CN" dirty="0"/>
              <a:t> et al., 2001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3E6ADEB-C338-4C50-949C-9500528BD2AE}"/>
                  </a:ext>
                </a:extLst>
              </p:cNvPr>
              <p:cNvSpPr/>
              <p:nvPr/>
            </p:nvSpPr>
            <p:spPr>
              <a:xfrm>
                <a:off x="44624" y="1299413"/>
                <a:ext cx="250436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cs typeface="Calibri" panose="020F0502020204030204" pitchFamily="34" charset="0"/>
                  </a:rPr>
                  <a:t>LSP: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zh-CN" dirty="0">
                    <a:cs typeface="Calibri" panose="020F0502020204030204" pitchFamily="34" charset="0"/>
                  </a:rPr>
                  <a:t>&lt; 10</a:t>
                </a:r>
                <a:r>
                  <a:rPr lang="en-US" altLang="zh-CN" baseline="30000" dirty="0">
                    <a:cs typeface="Calibri" panose="020F0502020204030204" pitchFamily="34" charset="0"/>
                  </a:rPr>
                  <a:t>14</a:t>
                </a:r>
                <a:r>
                  <a:rPr lang="en-US" altLang="zh-CN" dirty="0">
                    <a:cs typeface="Calibri" panose="020F0502020204030204" pitchFamily="34" charset="0"/>
                  </a:rPr>
                  <a:t> Hz</a:t>
                </a:r>
              </a:p>
              <a:p>
                <a:r>
                  <a:rPr lang="en-US" altLang="zh-CN" dirty="0">
                    <a:cs typeface="Calibri" panose="020F0502020204030204" pitchFamily="34" charset="0"/>
                  </a:rPr>
                  <a:t>ISP: 10</a:t>
                </a:r>
                <a:r>
                  <a:rPr lang="en-US" altLang="zh-CN" baseline="30000" dirty="0">
                    <a:cs typeface="Calibri" panose="020F0502020204030204" pitchFamily="34" charset="0"/>
                  </a:rPr>
                  <a:t>14</a:t>
                </a:r>
                <a:r>
                  <a:rPr lang="en-US" altLang="zh-CN" dirty="0">
                    <a:cs typeface="Calibri" panose="020F0502020204030204" pitchFamily="34" charset="0"/>
                  </a:rPr>
                  <a:t> Hz&lt;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zh-CN" dirty="0">
                    <a:cs typeface="Calibri" panose="020F0502020204030204" pitchFamily="34" charset="0"/>
                  </a:rPr>
                  <a:t>&lt; 10</a:t>
                </a:r>
                <a:r>
                  <a:rPr lang="en-US" altLang="zh-CN" baseline="30000" dirty="0">
                    <a:cs typeface="Calibri" panose="020F0502020204030204" pitchFamily="34" charset="0"/>
                  </a:rPr>
                  <a:t>15 </a:t>
                </a:r>
                <a:r>
                  <a:rPr lang="en-US" altLang="zh-CN" dirty="0">
                    <a:cs typeface="Calibri" panose="020F0502020204030204" pitchFamily="34" charset="0"/>
                  </a:rPr>
                  <a:t>Hz</a:t>
                </a:r>
              </a:p>
              <a:p>
                <a:r>
                  <a:rPr lang="en-US" altLang="zh-CN" dirty="0">
                    <a:cs typeface="Calibri" panose="020F0502020204030204" pitchFamily="34" charset="0"/>
                  </a:rPr>
                  <a:t>HSP: 10</a:t>
                </a:r>
                <a:r>
                  <a:rPr lang="en-US" altLang="zh-CN" baseline="30000" dirty="0">
                    <a:cs typeface="Calibri" panose="020F0502020204030204" pitchFamily="34" charset="0"/>
                  </a:rPr>
                  <a:t>15 </a:t>
                </a:r>
                <a:r>
                  <a:rPr lang="en-US" altLang="zh-CN" dirty="0">
                    <a:cs typeface="Calibri" panose="020F0502020204030204" pitchFamily="34" charset="0"/>
                  </a:rPr>
                  <a:t>Hz &lt;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zh-CN" i="1" dirty="0"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cs typeface="Calibri" panose="020F0502020204030204" pitchFamily="34" charset="0"/>
                  </a:rPr>
                  <a:t>&lt; 10</a:t>
                </a:r>
                <a:r>
                  <a:rPr lang="en-US" altLang="zh-CN" baseline="30000" dirty="0">
                    <a:cs typeface="Calibri" panose="020F0502020204030204" pitchFamily="34" charset="0"/>
                  </a:rPr>
                  <a:t>17</a:t>
                </a:r>
                <a:r>
                  <a:rPr lang="en-US" altLang="zh-CN" dirty="0">
                    <a:cs typeface="Calibri" panose="020F0502020204030204" pitchFamily="34" charset="0"/>
                  </a:rPr>
                  <a:t> Hz</a:t>
                </a:r>
              </a:p>
              <a:p>
                <a:r>
                  <a:rPr lang="en-US" altLang="zh-CN" dirty="0">
                    <a:solidFill>
                      <a:srgbClr val="FF0000"/>
                    </a:solidFill>
                    <a:cs typeface="Calibri" panose="020F0502020204030204" pitchFamily="34" charset="0"/>
                  </a:rPr>
                  <a:t>EHSP</a:t>
                </a:r>
                <a:r>
                  <a:rPr lang="en-US" altLang="zh-CN" dirty="0">
                    <a:cs typeface="Calibri" panose="020F050202020403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zh-CN" dirty="0">
                    <a:cs typeface="Calibri" panose="020F0502020204030204" pitchFamily="34" charset="0"/>
                  </a:rPr>
                  <a:t>&gt; 10</a:t>
                </a:r>
                <a:r>
                  <a:rPr lang="en-US" altLang="zh-CN" baseline="30000" dirty="0">
                    <a:cs typeface="Calibri" panose="020F0502020204030204" pitchFamily="34" charset="0"/>
                  </a:rPr>
                  <a:t>17</a:t>
                </a:r>
                <a:r>
                  <a:rPr lang="en-US" altLang="zh-CN" dirty="0">
                    <a:cs typeface="Calibri" panose="020F0502020204030204" pitchFamily="34" charset="0"/>
                  </a:rPr>
                  <a:t> Hz</a:t>
                </a:r>
                <a:endParaRPr lang="zh-CN" altLang="en-US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3E6ADEB-C338-4C50-949C-9500528BD2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4" y="1299413"/>
                <a:ext cx="2504364" cy="1200329"/>
              </a:xfrm>
              <a:prstGeom prst="rect">
                <a:avLst/>
              </a:prstGeom>
              <a:blipFill>
                <a:blip r:embed="rId3"/>
                <a:stretch>
                  <a:fillRect l="-1946" t="-2538" r="-2190" b="-7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C0859C62-C218-4596-A66F-5D9124797A03}"/>
              </a:ext>
            </a:extLst>
          </p:cNvPr>
          <p:cNvSpPr/>
          <p:nvPr/>
        </p:nvSpPr>
        <p:spPr>
          <a:xfrm>
            <a:off x="145766" y="2848456"/>
            <a:ext cx="2403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extremely high synchrotron peaked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83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987574"/>
            <a:ext cx="6448425" cy="171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331837"/>
            <a:ext cx="24288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36" y="3331837"/>
            <a:ext cx="3825478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599586" y="2931790"/>
            <a:ext cx="2332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Intrinsic VHE Spectrum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BF0A121-004B-43EE-B3C4-C1E7FF9305FE}"/>
              </a:ext>
            </a:extLst>
          </p:cNvPr>
          <p:cNvSpPr/>
          <p:nvPr/>
        </p:nvSpPr>
        <p:spPr>
          <a:xfrm>
            <a:off x="3068960" y="301133"/>
            <a:ext cx="1586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ESHP</a:t>
            </a:r>
            <a:r>
              <a:rPr lang="zh-CN" altLang="en-US" dirty="0"/>
              <a:t>观测性质</a:t>
            </a:r>
          </a:p>
        </p:txBody>
      </p:sp>
    </p:spTree>
    <p:extLst>
      <p:ext uri="{BB962C8B-B14F-4D97-AF65-F5344CB8AC3E}">
        <p14:creationId xmlns:p14="http://schemas.microsoft.com/office/powerpoint/2010/main" val="976389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2656" y="843558"/>
            <a:ext cx="61926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/>
              <a:t>The intrinsic </a:t>
            </a:r>
            <a:r>
              <a:rPr lang="en-US" altLang="zh-CN" sz="2000" dirty="0" err="1">
                <a:solidFill>
                  <a:srgbClr val="FF0000"/>
                </a:solidFill>
              </a:rPr>
              <a:t>TeV</a:t>
            </a:r>
            <a:r>
              <a:rPr lang="en-US" altLang="zh-CN" sz="2000" dirty="0">
                <a:solidFill>
                  <a:srgbClr val="FF0000"/>
                </a:solidFill>
              </a:rPr>
              <a:t> spectral indices of EHSP </a:t>
            </a:r>
            <a:r>
              <a:rPr lang="en-US" altLang="zh-CN" sz="2000" dirty="0"/>
              <a:t>candidates are in good agreement with the </a:t>
            </a:r>
            <a:r>
              <a:rPr lang="en-US" altLang="zh-CN" sz="2000" i="1" dirty="0">
                <a:solidFill>
                  <a:srgbClr val="FF0000"/>
                </a:solidFill>
              </a:rPr>
              <a:t>Fermi</a:t>
            </a:r>
            <a:r>
              <a:rPr lang="en-US" altLang="zh-CN" sz="2000" dirty="0">
                <a:solidFill>
                  <a:srgbClr val="FF0000"/>
                </a:solidFill>
              </a:rPr>
              <a:t>-LAT spectra</a:t>
            </a:r>
            <a:r>
              <a:rPr lang="en-US" altLang="zh-CN" sz="2000" dirty="0"/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/>
              <a:t>The combined GeV-</a:t>
            </a:r>
            <a:r>
              <a:rPr lang="en-US" altLang="zh-CN" sz="2000" dirty="0" err="1"/>
              <a:t>TeV</a:t>
            </a:r>
            <a:r>
              <a:rPr lang="en-US" altLang="zh-CN" sz="2000" dirty="0"/>
              <a:t> gamma-ray spectra of all the EHSP candidates are described by </a:t>
            </a:r>
            <a:r>
              <a:rPr lang="en-US" altLang="zh-CN" sz="2000" dirty="0">
                <a:solidFill>
                  <a:srgbClr val="FF0000"/>
                </a:solidFill>
              </a:rPr>
              <a:t>a single power law </a:t>
            </a:r>
            <a:r>
              <a:rPr lang="en-US" altLang="zh-CN" sz="2000" dirty="0"/>
              <a:t>with photon spectral index 1.7 which is consistent with the </a:t>
            </a:r>
            <a:r>
              <a:rPr lang="en-US" altLang="zh-CN" sz="2000" dirty="0">
                <a:solidFill>
                  <a:srgbClr val="FF0000"/>
                </a:solidFill>
              </a:rPr>
              <a:t>proton synchrotron radiation </a:t>
            </a:r>
            <a:r>
              <a:rPr lang="en-US" altLang="zh-CN" sz="2000" dirty="0"/>
              <a:t>due to injection spectral index of  2.4 in the emission region. </a:t>
            </a: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/>
              <a:t>The </a:t>
            </a:r>
            <a:r>
              <a:rPr lang="en-US" altLang="zh-CN" sz="2000" dirty="0">
                <a:solidFill>
                  <a:srgbClr val="FF0000"/>
                </a:solidFill>
              </a:rPr>
              <a:t>simultaneous long-term monitoring </a:t>
            </a:r>
            <a:r>
              <a:rPr lang="en-US" altLang="zh-CN" sz="2000" dirty="0"/>
              <a:t>of these sources in a wide GeV-</a:t>
            </a:r>
            <a:r>
              <a:rPr lang="en-US" altLang="zh-CN" sz="2000" dirty="0" err="1"/>
              <a:t>TeV</a:t>
            </a:r>
            <a:r>
              <a:rPr lang="en-US" altLang="zh-CN" sz="2000" dirty="0"/>
              <a:t> energy range by the  </a:t>
            </a:r>
            <a:r>
              <a:rPr lang="en-US" altLang="zh-CN" sz="2000" dirty="0">
                <a:solidFill>
                  <a:srgbClr val="FF0000"/>
                </a:solidFill>
              </a:rPr>
              <a:t>Cherenkov Telescope Array (CTA) and LHAASO </a:t>
            </a:r>
            <a:r>
              <a:rPr lang="en-US" altLang="zh-CN" sz="2000" dirty="0"/>
              <a:t>will be very important to fully explore the gamma-ray emission processes from this new class of blazars. 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12091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48880" y="239236"/>
            <a:ext cx="4284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emission model of AGN (blazar)</a:t>
            </a:r>
            <a:endParaRPr lang="zh-CN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5496" y="771550"/>
            <a:ext cx="3159817" cy="253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143460" y="1758666"/>
            <a:ext cx="1453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</a:rPr>
              <a:t>Dermer</a:t>
            </a: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et al. 2014 ApJ 782 82</a:t>
            </a:r>
            <a:endParaRPr lang="zh-CN" altLang="en-US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6920" y="110622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3C 279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0638" y="2887921"/>
            <a:ext cx="65167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Need more data in:</a:t>
            </a:r>
            <a:br>
              <a:rPr lang="en-US" altLang="zh-CN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- soft X-ray domain (Chandra, XMM, XRT)</a:t>
            </a:r>
            <a:br>
              <a:rPr lang="en-US" altLang="zh-CN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- hard X-rays/soft gamma rays (BAT, INTEGRAL, NuSTAR)</a:t>
            </a:r>
            <a:br>
              <a:rPr lang="en-US" altLang="zh-CN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- new generation instruments (ASTROSAT, etc)</a:t>
            </a:r>
            <a:br>
              <a:rPr lang="en-US" altLang="zh-CN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well located cosmic rays and neutrinos</a:t>
            </a:r>
          </a:p>
          <a:p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The coming era of multi-messenger astronomy will provide more high quality multi-band synergetic observations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123F63D-EF85-4E9B-B46D-E63344B8C3F6}"/>
              </a:ext>
            </a:extLst>
          </p:cNvPr>
          <p:cNvSpPr/>
          <p:nvPr/>
        </p:nvSpPr>
        <p:spPr>
          <a:xfrm>
            <a:off x="3140968" y="195486"/>
            <a:ext cx="3019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Leptonic Processes</a:t>
            </a:r>
            <a:endParaRPr lang="zh-CN" altLang="en-US" sz="28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5F68E08-00E6-4751-954A-0EEEED8005A1}"/>
              </a:ext>
            </a:extLst>
          </p:cNvPr>
          <p:cNvSpPr/>
          <p:nvPr/>
        </p:nvSpPr>
        <p:spPr>
          <a:xfrm>
            <a:off x="126339" y="4083918"/>
            <a:ext cx="64640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/>
              <a:t>In the case of blazars, the external photons can be provided by an accretion disk, broadline region, and dust torus.</a:t>
            </a:r>
            <a:endParaRPr lang="zh-CN" alt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5CE3F8-0D52-4A22-8424-A460C003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32" y="855462"/>
            <a:ext cx="4616042" cy="322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4CC919F-25A6-4B58-9964-8B67AF86D0DA}"/>
              </a:ext>
            </a:extLst>
          </p:cNvPr>
          <p:cNvSpPr/>
          <p:nvPr/>
        </p:nvSpPr>
        <p:spPr>
          <a:xfrm>
            <a:off x="5013176" y="1616482"/>
            <a:ext cx="1368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SSC, EC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69377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2548631"/>
            <a:ext cx="29718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24" y="2924547"/>
            <a:ext cx="455295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71039" y="1833393"/>
            <a:ext cx="3493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/>
              <a:t>Hadronuclear</a:t>
            </a:r>
            <a:r>
              <a:rPr lang="en-US" altLang="zh-CN" sz="2400" dirty="0"/>
              <a:t> interactions</a:t>
            </a:r>
            <a:r>
              <a:rPr lang="en-US" altLang="zh-CN" dirty="0"/>
              <a:t>: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314391" y="3363838"/>
            <a:ext cx="3302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/>
              <a:t>photomeson</a:t>
            </a:r>
            <a:r>
              <a:rPr lang="en-US" altLang="zh-CN" sz="2400" dirty="0"/>
              <a:t> production:</a:t>
            </a:r>
            <a:endParaRPr lang="zh-CN" altLang="en-US" sz="240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99" y="3995142"/>
            <a:ext cx="297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606" y="4436715"/>
            <a:ext cx="44672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3121377" y="267494"/>
            <a:ext cx="3008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err="1"/>
              <a:t>Hadronic</a:t>
            </a:r>
            <a:r>
              <a:rPr lang="en-US" altLang="zh-CN" sz="2800" dirty="0"/>
              <a:t> Processes</a:t>
            </a:r>
            <a:endParaRPr lang="zh-CN" altLang="en-US" sz="28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E819475-5E4D-419A-ADE4-194A492F8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0682" y="785049"/>
            <a:ext cx="2819836" cy="203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2185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072A61E-F7AF-4AD2-9D72-B0994BB3C61C}"/>
              </a:ext>
            </a:extLst>
          </p:cNvPr>
          <p:cNvSpPr/>
          <p:nvPr/>
        </p:nvSpPr>
        <p:spPr>
          <a:xfrm>
            <a:off x="332656" y="915566"/>
            <a:ext cx="61206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kern="0" dirty="0">
                <a:latin typeface="黑体" panose="02010609060101010101" pitchFamily="49" charset="-122"/>
                <a:ea typeface="黑体" panose="02010609060101010101" pitchFamily="49" charset="-122"/>
                <a:cs typeface="NimbusRomNo9L-Regu"/>
              </a:rPr>
              <a:t>观测上，</a:t>
            </a:r>
            <a:r>
              <a:rPr lang="en-US" altLang="zh-CN" kern="0" dirty="0">
                <a:latin typeface="黑体" panose="02010609060101010101" pitchFamily="49" charset="-122"/>
                <a:ea typeface="黑体" panose="02010609060101010101" pitchFamily="49" charset="-122"/>
                <a:cs typeface="NimbusRomNo9L-Regu"/>
              </a:rPr>
              <a:t>EHSP</a:t>
            </a:r>
            <a:r>
              <a:rPr lang="zh-CN" altLang="zh-CN" kern="0" dirty="0">
                <a:latin typeface="黑体" panose="02010609060101010101" pitchFamily="49" charset="-122"/>
                <a:ea typeface="黑体" panose="02010609060101010101" pitchFamily="49" charset="-122"/>
                <a:cs typeface="NimbusRomNo9L-Regu"/>
              </a:rPr>
              <a:t>耀变体内禀伽马射线谱可以由一个光子谱指数小于</a:t>
            </a:r>
            <a:r>
              <a:rPr lang="en-US" altLang="zh-CN" kern="0" dirty="0">
                <a:latin typeface="黑体" panose="02010609060101010101" pitchFamily="49" charset="-122"/>
                <a:ea typeface="黑体" panose="02010609060101010101" pitchFamily="49" charset="-122"/>
                <a:cs typeface="NimbusRomNo9L-Regu"/>
              </a:rPr>
              <a:t>2</a:t>
            </a:r>
            <a:r>
              <a:rPr lang="zh-CN" altLang="zh-CN" kern="0" dirty="0">
                <a:latin typeface="黑体" panose="02010609060101010101" pitchFamily="49" charset="-122"/>
                <a:ea typeface="黑体" panose="02010609060101010101" pitchFamily="49" charset="-122"/>
                <a:cs typeface="NimbusRomNo9L-Regu"/>
              </a:rPr>
              <a:t>的密律谱描述，由于能谱较硬，所以在</a:t>
            </a:r>
            <a:r>
              <a:rPr lang="en-US" altLang="zh-CN" kern="0" dirty="0">
                <a:latin typeface="黑体" panose="02010609060101010101" pitchFamily="49" charset="-122"/>
                <a:ea typeface="黑体" panose="02010609060101010101" pitchFamily="49" charset="-122"/>
                <a:cs typeface="NimbusRomNo9L-Regu"/>
              </a:rPr>
              <a:t>SED</a:t>
            </a:r>
            <a:r>
              <a:rPr lang="zh-CN" altLang="zh-CN" kern="0" dirty="0">
                <a:latin typeface="黑体" panose="02010609060101010101" pitchFamily="49" charset="-122"/>
                <a:ea typeface="黑体" panose="02010609060101010101" pitchFamily="49" charset="-122"/>
                <a:cs typeface="NimbusRomNo9L-Regu"/>
              </a:rPr>
              <a:t>中伽马射线的峰值位于</a:t>
            </a:r>
            <a:r>
              <a:rPr lang="en-US" altLang="zh-CN" kern="0" dirty="0">
                <a:latin typeface="黑体" panose="02010609060101010101" pitchFamily="49" charset="-122"/>
                <a:ea typeface="黑体" panose="02010609060101010101" pitchFamily="49" charset="-122"/>
                <a:cs typeface="NimbusRomNo9L-Regu"/>
              </a:rPr>
              <a:t>1TeV</a:t>
            </a:r>
            <a:r>
              <a:rPr lang="zh-CN" altLang="zh-CN" kern="0" dirty="0">
                <a:latin typeface="黑体" panose="02010609060101010101" pitchFamily="49" charset="-122"/>
                <a:ea typeface="黑体" panose="02010609060101010101" pitchFamily="49" charset="-122"/>
                <a:cs typeface="NimbusRomNo9L-Regu"/>
              </a:rPr>
              <a:t>以上。这对标准的</a:t>
            </a:r>
            <a:r>
              <a:rPr lang="en-US" altLang="zh-CN" kern="0" dirty="0">
                <a:latin typeface="黑体" panose="02010609060101010101" pitchFamily="49" charset="-122"/>
                <a:ea typeface="黑体" panose="02010609060101010101" pitchFamily="49" charset="-122"/>
                <a:cs typeface="NimbusRomNo9L-Regu"/>
              </a:rPr>
              <a:t>SSC</a:t>
            </a:r>
            <a:r>
              <a:rPr lang="zh-CN" altLang="zh-CN" kern="0" dirty="0">
                <a:latin typeface="黑体" panose="02010609060101010101" pitchFamily="49" charset="-122"/>
                <a:ea typeface="黑体" panose="02010609060101010101" pitchFamily="49" charset="-122"/>
                <a:cs typeface="NimbusRomNo9L-Regu"/>
              </a:rPr>
              <a:t>或者</a:t>
            </a:r>
            <a:r>
              <a:rPr lang="en-US" altLang="zh-CN" kern="0" dirty="0">
                <a:latin typeface="黑体" panose="02010609060101010101" pitchFamily="49" charset="-122"/>
                <a:ea typeface="黑体" panose="02010609060101010101" pitchFamily="49" charset="-122"/>
                <a:cs typeface="NimbusRomNo9L-Regu"/>
              </a:rPr>
              <a:t>EC</a:t>
            </a:r>
            <a:r>
              <a:rPr lang="zh-CN" altLang="zh-CN" kern="0" dirty="0">
                <a:latin typeface="黑体" panose="02010609060101010101" pitchFamily="49" charset="-122"/>
                <a:ea typeface="黑体" panose="02010609060101010101" pitchFamily="49" charset="-122"/>
                <a:cs typeface="NimbusRomNo9L-Regu"/>
              </a:rPr>
              <a:t>轻子模型提出了挑战。</a:t>
            </a:r>
            <a:endParaRPr lang="zh-CN" altLang="zh-CN" sz="16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kern="0" dirty="0">
                <a:latin typeface="黑体" panose="02010609060101010101" pitchFamily="49" charset="-122"/>
                <a:ea typeface="黑体" panose="02010609060101010101" pitchFamily="49" charset="-122"/>
                <a:cs typeface="NimbusRomNo9L-Regu"/>
              </a:rPr>
              <a:t> </a:t>
            </a:r>
            <a:endParaRPr lang="zh-CN" altLang="zh-CN" sz="1600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kern="1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由于喷流辐射区靶光子的能量密度较低，</a:t>
            </a:r>
            <a:r>
              <a:rPr lang="en-US" altLang="zh-CN" kern="1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Thomson</a:t>
            </a:r>
            <a:r>
              <a:rPr lang="zh-CN" altLang="zh-CN" kern="1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汤姆逊体系中的</a:t>
            </a:r>
            <a:r>
              <a:rPr lang="en-US" altLang="zh-CN" kern="1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IC</a:t>
            </a:r>
            <a:r>
              <a:rPr lang="zh-CN" altLang="zh-CN" kern="1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散射随电子能量的增加而减小。</a:t>
            </a:r>
            <a:r>
              <a:rPr lang="zh-CN" altLang="zh-CN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en-US" altLang="zh-CN" kern="100" dirty="0" err="1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Klien-Nishina</a:t>
            </a:r>
            <a:r>
              <a:rPr lang="en-US" altLang="zh-CN" kern="1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(KN)</a:t>
            </a:r>
            <a:r>
              <a:rPr lang="zh-CN" altLang="zh-CN" kern="1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体系中，由于</a:t>
            </a:r>
            <a:r>
              <a:rPr lang="en-US" altLang="zh-CN" kern="1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IC</a:t>
            </a:r>
            <a:r>
              <a:rPr lang="zh-CN" altLang="zh-CN" kern="1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散射效率的降低，</a:t>
            </a:r>
            <a:r>
              <a:rPr lang="en-US" altLang="zh-CN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VHE</a:t>
            </a:r>
            <a:r>
              <a:rPr lang="zh-CN" altLang="zh-CN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伽玛射线的谱变陡或变软。</a:t>
            </a:r>
            <a:endParaRPr lang="en-US" altLang="zh-CN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altLang="zh-CN" kern="100" dirty="0">
              <a:solidFill>
                <a:srgbClr val="333333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硬</a:t>
            </a:r>
            <a:r>
              <a:rPr lang="zh-CN" altLang="en-US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伽马</a:t>
            </a:r>
            <a:r>
              <a:rPr lang="zh-CN" altLang="zh-CN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射线谱也表明喷流辐射区中注入的相对论粒子具有非常硬的光谱，谱指数小于</a:t>
            </a:r>
            <a:r>
              <a:rPr lang="en-US" altLang="zh-CN" kern="1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1.5</a:t>
            </a:r>
            <a:r>
              <a:rPr lang="zh-CN" altLang="zh-CN" kern="1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。</a:t>
            </a:r>
            <a:r>
              <a:rPr lang="zh-CN" altLang="zh-CN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这对喷流中粒子通过</a:t>
            </a:r>
            <a:r>
              <a:rPr lang="zh-CN" altLang="zh-CN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扩散激波加速机制提出挑战</a:t>
            </a:r>
            <a:r>
              <a:rPr lang="zh-CN" altLang="zh-CN" kern="1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。因此，以下包括强子过程在内的备选方案被用来解释</a:t>
            </a:r>
            <a:r>
              <a:rPr lang="en-US" altLang="zh-CN" kern="1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EHSP</a:t>
            </a:r>
            <a:r>
              <a:rPr lang="zh-CN" altLang="zh-CN" kern="10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耀变体的伽马射线发射。</a:t>
            </a:r>
            <a:endParaRPr lang="zh-CN" altLang="zh-CN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75E3785-7A70-4BFF-A315-5B503A164AA2}"/>
              </a:ext>
            </a:extLst>
          </p:cNvPr>
          <p:cNvSpPr/>
          <p:nvPr/>
        </p:nvSpPr>
        <p:spPr>
          <a:xfrm>
            <a:off x="2564904" y="19548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kern="0" dirty="0">
                <a:latin typeface="黑体" panose="02010609060101010101" pitchFamily="49" charset="-122"/>
                <a:ea typeface="黑体" panose="02010609060101010101" pitchFamily="49" charset="-122"/>
                <a:cs typeface="NimbusRomNo9L-Regu"/>
              </a:rPr>
              <a:t>模型存在的困难及挑战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33634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506D919-16D5-4A60-BDB7-237130D17573}"/>
              </a:ext>
            </a:extLst>
          </p:cNvPr>
          <p:cNvSpPr/>
          <p:nvPr/>
        </p:nvSpPr>
        <p:spPr>
          <a:xfrm>
            <a:off x="332656" y="915566"/>
            <a:ext cx="6192688" cy="3867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1950"/>
              </a:lnSpc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zh-CN" kern="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在轻子模型中，假设</a:t>
            </a:r>
            <a:r>
              <a:rPr lang="zh-CN" altLang="zh-CN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较大</a:t>
            </a:r>
            <a:r>
              <a:rPr lang="zh-CN" altLang="en-US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的</a:t>
            </a:r>
            <a:r>
              <a:rPr lang="zh-CN" altLang="zh-CN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电子最小洛伦兹因子</a:t>
            </a:r>
            <a:r>
              <a:rPr lang="zh-CN" altLang="zh-CN" kern="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，较低的辐射效率以及</a:t>
            </a:r>
            <a:r>
              <a:rPr lang="zh-CN" altLang="zh-CN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较大的</a:t>
            </a:r>
            <a:r>
              <a:rPr lang="en-US" altLang="zh-CN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Doppler</a:t>
            </a:r>
            <a:r>
              <a:rPr lang="zh-CN" altLang="zh-CN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因子</a:t>
            </a:r>
            <a:r>
              <a:rPr lang="zh-CN" altLang="zh-CN" kern="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，辐射区中的相对论性电子能够通过</a:t>
            </a:r>
            <a:r>
              <a:rPr lang="en-US" altLang="zh-CN" kern="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SSC</a:t>
            </a:r>
            <a:r>
              <a:rPr lang="zh-CN" altLang="zh-CN" kern="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过程产生</a:t>
            </a:r>
            <a:r>
              <a:rPr lang="en-US" altLang="zh-CN" kern="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VHE</a:t>
            </a:r>
            <a:r>
              <a:rPr lang="zh-CN" altLang="zh-CN" kern="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伽马射线。但是</a:t>
            </a:r>
            <a:r>
              <a:rPr lang="zh-CN" altLang="zh-CN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物理条件远远偏离均分条件</a:t>
            </a:r>
            <a:r>
              <a:rPr lang="zh-CN" altLang="zh-CN" kern="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，较大的多普勒因子表明</a:t>
            </a:r>
            <a:r>
              <a:rPr lang="zh-CN" altLang="zh-CN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辐射区以较小的角度做相对论性运动，这与射电观测存在节点不一致</a:t>
            </a:r>
            <a:r>
              <a:rPr lang="zh-CN" altLang="zh-CN" kern="0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。</a:t>
            </a:r>
            <a:endParaRPr lang="en-US" altLang="zh-CN" kern="0" dirty="0">
              <a:solidFill>
                <a:srgbClr val="333333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SSC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过程中的低能量种子光子，由一个狭窄的能量粒子分布产生，由随机费米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二阶加速产生的相对论麦克斯韦分布，在</a:t>
            </a:r>
            <a:r>
              <a:rPr lang="zh-CN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汤姆逊区域能够产生硬的</a:t>
            </a:r>
            <a:r>
              <a:rPr lang="en-US" altLang="zh-CN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TeV</a:t>
            </a:r>
            <a:r>
              <a:rPr lang="zh-CN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光谱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。同时，在单区轻子模型的框架内，具有低能截断的密律谱电子在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VHE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能去也能产生硬的伽马射线谱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Thomson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极限下，宇宙微波背景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(CMB)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光子通过在延展喷流中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(kpc-scale)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中激波加速产生的超相对论电子的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IC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过程能够产生光变较慢的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VHE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辐射，能谱非常硬。这就意味着</a:t>
            </a:r>
            <a:r>
              <a:rPr lang="zh-CN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耀变体的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射线和伽马射线产生于不同的区域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zh-CN" kern="1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727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02CA70-F983-415C-A164-5623752A5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879" y="195486"/>
            <a:ext cx="4194023" cy="565571"/>
          </a:xfrm>
        </p:spPr>
        <p:txBody>
          <a:bodyPr/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提纲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482FDC-92BE-40A8-B102-FE5D2F4D9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02" y="1564447"/>
            <a:ext cx="6172200" cy="2591479"/>
          </a:xfr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活动星系核及其基本性质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耀变体的光变及多波段观测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活动星系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M87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射线辐射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耀变体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S5 0716+714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的高能辐射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7793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2656" y="1707654"/>
            <a:ext cx="6192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dirty="0"/>
              <a:t>The </a:t>
            </a:r>
            <a:r>
              <a:rPr lang="en-US" altLang="zh-CN" sz="2400" dirty="0">
                <a:solidFill>
                  <a:srgbClr val="FF0000"/>
                </a:solidFill>
              </a:rPr>
              <a:t>diffusive shock acceleration </a:t>
            </a:r>
            <a:r>
              <a:rPr lang="en-US" altLang="zh-CN" sz="2400" dirty="0"/>
              <a:t>is not the only promising mechanism, and various mechanisms such </a:t>
            </a:r>
            <a:r>
              <a:rPr lang="en-US" altLang="zh-CN" sz="2400" dirty="0">
                <a:solidFill>
                  <a:srgbClr val="FF0000"/>
                </a:solidFill>
              </a:rPr>
              <a:t>as stochastic acceleration </a:t>
            </a:r>
            <a:r>
              <a:rPr lang="en-US" altLang="zh-CN" sz="2400" dirty="0"/>
              <a:t>by turbulence and </a:t>
            </a:r>
            <a:r>
              <a:rPr lang="en-US" altLang="zh-CN" sz="2400" dirty="0">
                <a:solidFill>
                  <a:srgbClr val="FF0000"/>
                </a:solidFill>
              </a:rPr>
              <a:t>magnetic reconnections </a:t>
            </a:r>
            <a:r>
              <a:rPr lang="en-US" altLang="zh-CN" sz="2400" dirty="0"/>
              <a:t>have been discussed.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59645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耀变体的光变及多波段观测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A7EF056-8641-4184-9ECF-10C4D7AF3A16}"/>
              </a:ext>
            </a:extLst>
          </p:cNvPr>
          <p:cNvSpPr/>
          <p:nvPr/>
        </p:nvSpPr>
        <p:spPr>
          <a:xfrm>
            <a:off x="332656" y="987574"/>
            <a:ext cx="6185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dirty="0"/>
              <a:t>Variability in the spectrum and light curves in almost all energy bands at different timescales ranging from few minutes to years is observed to be a common feature of </a:t>
            </a:r>
            <a:r>
              <a:rPr lang="en-US" altLang="zh-CN" sz="2400" dirty="0" err="1"/>
              <a:t>blazars</a:t>
            </a:r>
            <a:r>
              <a:rPr lang="en-US" altLang="zh-CN" sz="2400" dirty="0"/>
              <a:t>.</a:t>
            </a:r>
            <a:endParaRPr lang="zh-CN" altLang="en-US" sz="2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08536D9-2FC0-47AA-BEF5-B273A37DE5C6}"/>
              </a:ext>
            </a:extLst>
          </p:cNvPr>
          <p:cNvSpPr/>
          <p:nvPr/>
        </p:nvSpPr>
        <p:spPr>
          <a:xfrm>
            <a:off x="761276" y="2792998"/>
            <a:ext cx="53285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IDV </a:t>
            </a:r>
            <a:r>
              <a:rPr lang="zh-CN" altLang="en-US" sz="2400" dirty="0"/>
              <a:t>（</a:t>
            </a:r>
            <a:r>
              <a:rPr lang="en-US" altLang="zh-CN" sz="2400" dirty="0"/>
              <a:t>intraday or intranight variability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r>
              <a:rPr lang="en-US" altLang="zh-CN" sz="2400" dirty="0"/>
              <a:t>STV</a:t>
            </a:r>
            <a:r>
              <a:rPr lang="zh-CN" altLang="en-US" sz="2400" dirty="0"/>
              <a:t>（</a:t>
            </a:r>
            <a:r>
              <a:rPr lang="en-US" altLang="zh-CN" sz="2400" dirty="0"/>
              <a:t>short-term variability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r>
              <a:rPr lang="en-US" altLang="zh-CN" sz="2400" dirty="0"/>
              <a:t>LTV</a:t>
            </a:r>
            <a:r>
              <a:rPr lang="zh-CN" altLang="en-US" sz="2400" dirty="0"/>
              <a:t>（</a:t>
            </a:r>
            <a:r>
              <a:rPr lang="en-US" altLang="zh-CN" sz="2400" dirty="0"/>
              <a:t>long-term variability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endParaRPr lang="zh-CN" altLang="en-US" sz="2400" dirty="0"/>
          </a:p>
          <a:p>
            <a:r>
              <a:rPr lang="en-US" altLang="zh-CN" sz="2400" dirty="0"/>
              <a:t>Periodic variability</a:t>
            </a:r>
          </a:p>
        </p:txBody>
      </p:sp>
    </p:spTree>
    <p:extLst>
      <p:ext uri="{BB962C8B-B14F-4D97-AF65-F5344CB8AC3E}">
        <p14:creationId xmlns:p14="http://schemas.microsoft.com/office/powerpoint/2010/main" val="937604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4964" y="0"/>
            <a:ext cx="3402535" cy="45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4437112" y="4587974"/>
            <a:ext cx="2026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Furniss</a:t>
            </a:r>
            <a:r>
              <a:rPr lang="en-US" altLang="zh-CN" dirty="0"/>
              <a:t> et al. (2015)</a:t>
            </a:r>
            <a:endParaRPr lang="zh-CN" altLang="en-US" dirty="0"/>
          </a:p>
        </p:txBody>
      </p:sp>
      <p:pic>
        <p:nvPicPr>
          <p:cNvPr id="5" name="Picture 3" descr="H:\2016LHAASO合作组会议\1605.00630v1\graph\lc_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22" y="94510"/>
            <a:ext cx="3061912" cy="382739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0" y="3921900"/>
            <a:ext cx="305095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50" dirty="0" err="1"/>
              <a:t>Wierzcholska</a:t>
            </a:r>
            <a:r>
              <a:rPr lang="en-US" altLang="zh-CN" sz="1650" dirty="0"/>
              <a:t>, </a:t>
            </a:r>
            <a:r>
              <a:rPr lang="en-US" altLang="zh-CN" sz="1650" b="1" dirty="0"/>
              <a:t>arXiv:1605.00630</a:t>
            </a:r>
            <a:endParaRPr lang="zh-CN" altLang="en-US" sz="1650" dirty="0"/>
          </a:p>
        </p:txBody>
      </p:sp>
      <p:sp>
        <p:nvSpPr>
          <p:cNvPr id="7" name="矩形 6"/>
          <p:cNvSpPr/>
          <p:nvPr/>
        </p:nvSpPr>
        <p:spPr>
          <a:xfrm>
            <a:off x="1538790" y="1037370"/>
            <a:ext cx="129388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/>
              <a:t>PKS 0716+714</a:t>
            </a:r>
            <a:endParaRPr lang="zh-CN" altLang="en-US" sz="1500" dirty="0"/>
          </a:p>
        </p:txBody>
      </p:sp>
      <p:sp>
        <p:nvSpPr>
          <p:cNvPr id="10" name="矩形 9"/>
          <p:cNvSpPr/>
          <p:nvPr/>
        </p:nvSpPr>
        <p:spPr>
          <a:xfrm>
            <a:off x="4401108" y="141480"/>
            <a:ext cx="1469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PKS 2155-304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34634" y="4515966"/>
            <a:ext cx="4428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光变是耀变体最主要的观测特征。</a:t>
            </a:r>
          </a:p>
        </p:txBody>
      </p:sp>
      <p:sp>
        <p:nvSpPr>
          <p:cNvPr id="11" name="矩形 10"/>
          <p:cNvSpPr/>
          <p:nvPr/>
        </p:nvSpPr>
        <p:spPr>
          <a:xfrm>
            <a:off x="296653" y="30349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光学</a:t>
            </a:r>
          </a:p>
        </p:txBody>
      </p:sp>
      <p:sp>
        <p:nvSpPr>
          <p:cNvPr id="12" name="矩形 11"/>
          <p:cNvSpPr/>
          <p:nvPr/>
        </p:nvSpPr>
        <p:spPr>
          <a:xfrm>
            <a:off x="296653" y="127560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紫外</a:t>
            </a:r>
          </a:p>
        </p:txBody>
      </p:sp>
      <p:sp>
        <p:nvSpPr>
          <p:cNvPr id="13" name="矩形 12"/>
          <p:cNvSpPr/>
          <p:nvPr/>
        </p:nvSpPr>
        <p:spPr>
          <a:xfrm>
            <a:off x="296653" y="230172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X</a:t>
            </a:r>
            <a:r>
              <a:rPr lang="zh-CN" altLang="en-US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射线</a:t>
            </a:r>
          </a:p>
        </p:txBody>
      </p:sp>
      <p:sp>
        <p:nvSpPr>
          <p:cNvPr id="14" name="矩形 13"/>
          <p:cNvSpPr/>
          <p:nvPr/>
        </p:nvSpPr>
        <p:spPr>
          <a:xfrm>
            <a:off x="242646" y="289578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伽马射线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6652" y="4191930"/>
            <a:ext cx="6372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Fermi LAT</a:t>
            </a:r>
            <a:r>
              <a:rPr lang="zh-CN" altLang="en-US" sz="2000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对</a:t>
            </a:r>
            <a:r>
              <a:rPr lang="en-US" altLang="zh-CN" sz="2000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PG 1553+113</a:t>
            </a:r>
            <a:r>
              <a:rPr lang="zh-CN" altLang="en-US" sz="2000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前后</a:t>
            </a:r>
            <a:r>
              <a:rPr lang="en-US" altLang="zh-CN" sz="2000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6.9</a:t>
            </a:r>
            <a:r>
              <a:rPr lang="zh-CN" altLang="en-US" sz="2000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年的观测发现存在</a:t>
            </a:r>
            <a:r>
              <a:rPr lang="en-US" altLang="zh-CN" sz="2000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2.18</a:t>
            </a:r>
            <a:r>
              <a:rPr lang="zh-CN" altLang="en-US" sz="2000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年的周期光变。</a:t>
            </a:r>
          </a:p>
        </p:txBody>
      </p:sp>
      <p:pic>
        <p:nvPicPr>
          <p:cNvPr id="5123" name="Picture 3" descr="H:\2016LHAASO合作组会议\period.jpg"/>
          <p:cNvPicPr>
            <a:picLocks noChangeAspect="1" noChangeArrowheads="1"/>
          </p:cNvPicPr>
          <p:nvPr/>
        </p:nvPicPr>
        <p:blipFill>
          <a:blip r:embed="rId2" cstate="print"/>
          <a:srcRect l="2751" t="7672" r="23094" b="8657"/>
          <a:stretch>
            <a:fillRect/>
          </a:stretch>
        </p:blipFill>
        <p:spPr bwMode="auto">
          <a:xfrm>
            <a:off x="620688" y="1"/>
            <a:ext cx="5562618" cy="418427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3969060" y="4587974"/>
            <a:ext cx="1951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ACKERMANN,2016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4401108" y="1545636"/>
            <a:ext cx="1088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/>
              <a:t>Fermi LAT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387855" y="357504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</a:rPr>
              <a:t>PG 1553+113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88941" y="411510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1 </a:t>
            </a:r>
            <a:r>
              <a:rPr lang="en-US" altLang="zh-CN" dirty="0" err="1"/>
              <a:t>GeV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430778" y="1437624"/>
            <a:ext cx="1885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100 MeV,45</a:t>
            </a:r>
            <a:r>
              <a:rPr lang="zh-CN" altLang="en-US" dirty="0"/>
              <a:t>天</a:t>
            </a:r>
            <a:r>
              <a:rPr lang="en-US" altLang="zh-CN" dirty="0"/>
              <a:t>bin 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592796" y="2733768"/>
            <a:ext cx="2077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100 </a:t>
            </a:r>
            <a:r>
              <a:rPr lang="en-US" altLang="zh-CN" dirty="0" err="1"/>
              <a:t>MeV</a:t>
            </a:r>
            <a:r>
              <a:rPr lang="zh-CN" altLang="en-US" dirty="0"/>
              <a:t>，</a:t>
            </a:r>
            <a:r>
              <a:rPr lang="en-US" altLang="zh-CN" dirty="0"/>
              <a:t>20</a:t>
            </a:r>
            <a:r>
              <a:rPr lang="zh-CN" altLang="en-US" dirty="0"/>
              <a:t>天</a:t>
            </a:r>
            <a:r>
              <a:rPr lang="en-US" altLang="zh-CN" dirty="0"/>
              <a:t>bin </a:t>
            </a:r>
            <a:endParaRPr lang="zh-CN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1">
            <a:extLst>
              <a:ext uri="{FF2B5EF4-FFF2-40B4-BE49-F238E27FC236}">
                <a16:creationId xmlns:a16="http://schemas.microsoft.com/office/drawing/2014/main" id="{FBDC8332-C6EA-4273-914F-6FA0AE2852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205979"/>
            <a:ext cx="6172200" cy="476250"/>
          </a:xfrm>
          <a:ln/>
        </p:spPr>
        <p:txBody>
          <a:bodyPr/>
          <a:lstStyle/>
          <a:p>
            <a:r>
              <a:rPr lang="en-US" altLang="zh-CN"/>
              <a:t>STV</a:t>
            </a:r>
            <a:endParaRPr lang="zh-CN" altLang="en-US"/>
          </a:p>
        </p:txBody>
      </p:sp>
      <p:pic>
        <p:nvPicPr>
          <p:cNvPr id="40963" name="Picture 2" descr="H:\2014\ApJS\2012new.eps">
            <a:extLst>
              <a:ext uri="{FF2B5EF4-FFF2-40B4-BE49-F238E27FC236}">
                <a16:creationId xmlns:a16="http://schemas.microsoft.com/office/drawing/2014/main" id="{05AE3980-7A7E-4FFE-90E1-411E6F1B8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357188"/>
            <a:ext cx="565785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">
            <a:extLst>
              <a:ext uri="{FF2B5EF4-FFF2-40B4-BE49-F238E27FC236}">
                <a16:creationId xmlns:a16="http://schemas.microsoft.com/office/drawing/2014/main" id="{9E42F6AF-3D0E-46E6-AD73-D8CEE21BC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" y="4354117"/>
            <a:ext cx="6263879" cy="60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9C6A88A-12E1-4898-B0D9-5864C01F67D3}"/>
              </a:ext>
            </a:extLst>
          </p:cNvPr>
          <p:cNvSpPr/>
          <p:nvPr/>
        </p:nvSpPr>
        <p:spPr>
          <a:xfrm>
            <a:off x="4211687" y="172522"/>
            <a:ext cx="2635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Dai,</a:t>
            </a:r>
            <a:r>
              <a:rPr lang="zh-CN" altLang="en-US" dirty="0"/>
              <a:t> </a:t>
            </a:r>
            <a:r>
              <a:rPr lang="en-US" altLang="zh-CN" dirty="0"/>
              <a:t>Zeng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2015,</a:t>
            </a:r>
            <a:r>
              <a:rPr lang="zh-CN" altLang="en-US" dirty="0"/>
              <a:t> </a:t>
            </a:r>
            <a:r>
              <a:rPr lang="en-US" altLang="zh-CN" dirty="0" err="1"/>
              <a:t>ApJS</a:t>
            </a:r>
            <a:endParaRPr lang="zh-CN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B01392-D3E2-423A-91ED-7FB49B66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5024" y="164595"/>
            <a:ext cx="1584176" cy="857250"/>
          </a:xfrm>
        </p:spPr>
        <p:txBody>
          <a:bodyPr/>
          <a:lstStyle/>
          <a:p>
            <a:r>
              <a:rPr lang="en-US" altLang="zh-CN" sz="2800" dirty="0"/>
              <a:t>X</a:t>
            </a:r>
            <a:r>
              <a:rPr lang="zh-CN" altLang="en-US" sz="2800" dirty="0"/>
              <a:t>射线</a:t>
            </a:r>
          </a:p>
        </p:txBody>
      </p:sp>
      <p:pic>
        <p:nvPicPr>
          <p:cNvPr id="5" name="Picture 2" descr="C:\Users\bzhdai612\Desktop\页面提取自－Rani2010apjl_719_2_153QUASI-PERIODIC OSCILLATIONS OF ∼15 MINUTES IN THE OPTICAL LIGHT CURVE OF THE.jpg">
            <a:extLst>
              <a:ext uri="{FF2B5EF4-FFF2-40B4-BE49-F238E27FC236}">
                <a16:creationId xmlns:a16="http://schemas.microsoft.com/office/drawing/2014/main" id="{885140D8-31A7-4B1A-AED7-F66DE5094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90"/>
          <a:stretch>
            <a:fillRect/>
          </a:stretch>
        </p:blipFill>
        <p:spPr bwMode="auto">
          <a:xfrm>
            <a:off x="342900" y="1080165"/>
            <a:ext cx="6255246" cy="357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63C4B856-4F4C-4441-9E8A-6C6CB9DB7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176" y="2680449"/>
            <a:ext cx="192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Rani2010</a:t>
            </a:r>
            <a:r>
              <a:rPr lang="zh-CN" altLang="en-US" dirty="0">
                <a:solidFill>
                  <a:srgbClr val="000000"/>
                </a:solidFill>
                <a:ea typeface="黑体" panose="02010609060101010101" pitchFamily="49" charset="-122"/>
                <a:sym typeface="黑体" panose="02010609060101010101" pitchFamily="49" charset="-122"/>
              </a:rPr>
              <a:t>，</a:t>
            </a:r>
            <a:r>
              <a:rPr lang="en-US" altLang="zh-CN" dirty="0" err="1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ApJL</a:t>
            </a:r>
            <a:endParaRPr lang="zh-CN" altLang="en-US" dirty="0">
              <a:solidFill>
                <a:srgbClr val="000000"/>
              </a:solidFill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3022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8F2635A6-A647-7A43-80B2-6753DA818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3016" y="843558"/>
            <a:ext cx="3088000" cy="3802986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B83C911-3916-8D41-A78F-38CF2886F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32" y="987574"/>
            <a:ext cx="3388728" cy="272751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432D1FF-B1BA-C847-A4AF-8F4B12E5DF38}"/>
              </a:ext>
            </a:extLst>
          </p:cNvPr>
          <p:cNvSpPr txBox="1"/>
          <p:nvPr/>
        </p:nvSpPr>
        <p:spPr>
          <a:xfrm>
            <a:off x="4323962" y="4578682"/>
            <a:ext cx="1553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Yan et al. 2018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C8E5F83-D44B-2640-AFD5-16B00B3DC1F0}"/>
              </a:ext>
            </a:extLst>
          </p:cNvPr>
          <p:cNvSpPr txBox="1"/>
          <p:nvPr/>
        </p:nvSpPr>
        <p:spPr>
          <a:xfrm>
            <a:off x="752954" y="4087231"/>
            <a:ext cx="2237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Zhang, Yan et al. 2017</a:t>
            </a:r>
            <a:endParaRPr kumimoji="1"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9E8F497-6C84-4CF1-B711-9710B4916297}"/>
              </a:ext>
            </a:extLst>
          </p:cNvPr>
          <p:cNvSpPr/>
          <p:nvPr/>
        </p:nvSpPr>
        <p:spPr>
          <a:xfrm>
            <a:off x="2976533" y="195486"/>
            <a:ext cx="2077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CN" altLang="en-US" sz="2400" dirty="0">
                <a:latin typeface="Kaiti SC" panose="02010600040101010101" pitchFamily="2" charset="-122"/>
                <a:ea typeface="Kaiti SC" panose="02010600040101010101" pitchFamily="2" charset="-122"/>
              </a:rPr>
              <a:t>准周期光变</a:t>
            </a:r>
            <a:r>
              <a:rPr kumimoji="1" lang="en-US" altLang="zh-CN" sz="2400" dirty="0">
                <a:latin typeface="Kaiti SC" panose="02010600040101010101" pitchFamily="2" charset="-122"/>
                <a:ea typeface="Kaiti SC" panose="02010600040101010101" pitchFamily="2" charset="-122"/>
              </a:rPr>
              <a:t>(?)</a:t>
            </a:r>
            <a:endParaRPr kumimoji="1" lang="zh-CN" altLang="en-US" sz="2400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5911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42F8956E-9895-4B00-8E04-F2DB7CA58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2" y="411510"/>
            <a:ext cx="6172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30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4">
            <a:extLst>
              <a:ext uri="{FF2B5EF4-FFF2-40B4-BE49-F238E27FC236}">
                <a16:creationId xmlns:a16="http://schemas.microsoft.com/office/drawing/2014/main" id="{E039DC3D-3B8B-4CEE-A144-CA208844B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085" y="4155926"/>
            <a:ext cx="56161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Ghisellini</a:t>
            </a:r>
            <a:r>
              <a:rPr lang="en-US" altLang="zh-CN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et al.,2008</a:t>
            </a:r>
            <a:r>
              <a:rPr lang="zh-CN" altLang="en-US" sz="1600" dirty="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黑体" panose="02010609060101010101" pitchFamily="49" charset="-122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MNRAS.386</a:t>
            </a:r>
            <a:r>
              <a:rPr lang="zh-CN" altLang="en-US" sz="1600" dirty="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黑体" panose="02010609060101010101" pitchFamily="49" charset="-122"/>
              </a:rPr>
              <a:t>，</a:t>
            </a:r>
            <a:r>
              <a:rPr lang="en-US" altLang="zh-CN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L28</a:t>
            </a:r>
            <a:endParaRPr lang="zh-CN" altLang="en-US" sz="1600" dirty="0">
              <a:solidFill>
                <a:srgbClr val="000000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黑体" panose="02010609060101010101" pitchFamily="49" charset="-122"/>
            </a:endParaRPr>
          </a:p>
          <a:p>
            <a:r>
              <a:rPr lang="en-US" altLang="zh-CN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Albert J. et al., 2007, </a:t>
            </a:r>
            <a:r>
              <a:rPr lang="en-US" altLang="zh-CN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ApJ</a:t>
            </a:r>
            <a:r>
              <a:rPr lang="en-US" altLang="zh-CN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669, 862</a:t>
            </a:r>
            <a:endParaRPr lang="zh-CN" alt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Aharonian</a:t>
            </a:r>
            <a:r>
              <a:rPr lang="en-US" altLang="zh-CN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F. et al., 2007, </a:t>
            </a:r>
            <a:r>
              <a:rPr lang="en-US" altLang="zh-CN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ApJ</a:t>
            </a:r>
            <a:r>
              <a:rPr lang="en-US" altLang="zh-CN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664, L71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653" name="Picture 2" descr="H:\20150104组会\TeV var\f1.eps">
            <a:extLst>
              <a:ext uri="{FF2B5EF4-FFF2-40B4-BE49-F238E27FC236}">
                <a16:creationId xmlns:a16="http://schemas.microsoft.com/office/drawing/2014/main" id="{91F113ED-29FC-484A-A85A-1CC8B6B6A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6" y="1488926"/>
            <a:ext cx="54006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1AC267F-35B9-48E3-AF44-997F218304B8}"/>
              </a:ext>
            </a:extLst>
          </p:cNvPr>
          <p:cNvSpPr/>
          <p:nvPr/>
        </p:nvSpPr>
        <p:spPr>
          <a:xfrm>
            <a:off x="260648" y="845299"/>
            <a:ext cx="6192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Rapid variability in </a:t>
            </a:r>
            <a:r>
              <a:rPr lang="en-US" altLang="zh-CN" dirty="0" err="1"/>
              <a:t>TeV</a:t>
            </a:r>
            <a:r>
              <a:rPr lang="en-US" altLang="zh-CN" dirty="0"/>
              <a:t> blazars: the case of PKS2155-304 and </a:t>
            </a:r>
            <a:r>
              <a:rPr lang="en-US" altLang="zh-CN" dirty="0" err="1"/>
              <a:t>Mkn</a:t>
            </a:r>
            <a:r>
              <a:rPr lang="en-US" altLang="zh-CN" dirty="0"/>
              <a:t> 501. </a:t>
            </a:r>
            <a:r>
              <a:rPr lang="en-US" altLang="zh-CN" dirty="0" err="1"/>
              <a:t>TeV</a:t>
            </a:r>
            <a:r>
              <a:rPr lang="en-US" altLang="zh-CN" dirty="0"/>
              <a:t> flux variability by a factor  2 in just 3</a:t>
            </a:r>
            <a:r>
              <a:rPr lang="en-US" altLang="zh-CN" dirty="0">
                <a:latin typeface="Times New Roman" panose="02020603050405020304" pitchFamily="18" charset="0"/>
                <a:sym typeface="Times New Roman" panose="02020603050405020304" pitchFamily="18" charset="0"/>
              </a:rPr>
              <a:t>–</a:t>
            </a:r>
            <a:r>
              <a:rPr lang="en-US" altLang="zh-CN" dirty="0"/>
              <a:t>5 minutes.</a:t>
            </a:r>
            <a:endParaRPr lang="zh-CN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1EAC0F-324F-4C42-BD3C-B81743F64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光学波段能谱特性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722D51-F4EE-4F9D-A1D5-0E84CDF49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Picture 4" descr="all_index">
            <a:extLst>
              <a:ext uri="{FF2B5EF4-FFF2-40B4-BE49-F238E27FC236}">
                <a16:creationId xmlns:a16="http://schemas.microsoft.com/office/drawing/2014/main" id="{5EA58F84-EE08-4CF9-B964-2AD9590CC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4" t="7918" r="8263" b="7094"/>
          <a:stretch>
            <a:fillRect/>
          </a:stretch>
        </p:blipFill>
        <p:spPr bwMode="auto">
          <a:xfrm>
            <a:off x="565717" y="771550"/>
            <a:ext cx="5977185" cy="426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846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ified 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84" y="693731"/>
            <a:ext cx="4363121" cy="395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80919F46-1073-4838-92F6-934B2F544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32" y="3581603"/>
            <a:ext cx="18880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800" dirty="0"/>
              <a:t>Blazars</a:t>
            </a:r>
            <a:r>
              <a:rPr lang="zh-CN" altLang="en-US" sz="1800" dirty="0"/>
              <a:t>：</a:t>
            </a:r>
            <a:r>
              <a:rPr lang="en-US" altLang="zh-CN" sz="1800" dirty="0"/>
              <a:t>BL Lacs</a:t>
            </a:r>
          </a:p>
          <a:p>
            <a:pPr eaLnBrk="1" hangingPunct="1"/>
            <a:r>
              <a:rPr lang="en-US" altLang="zh-CN" sz="1800" dirty="0"/>
              <a:t>                FSRQs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CD1082-3174-44DD-8F2D-FFAD7CCDB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27934"/>
            <a:ext cx="27494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活动星系核的统一模型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B6F75DD-D3EC-41E4-AAAF-FD28232EA724}"/>
              </a:ext>
            </a:extLst>
          </p:cNvPr>
          <p:cNvSpPr/>
          <p:nvPr/>
        </p:nvSpPr>
        <p:spPr>
          <a:xfrm>
            <a:off x="2636912" y="176322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活动星系核及其基本性质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874B402-7EBB-4CEA-8A72-9A3B0BEEFDB7}"/>
              </a:ext>
            </a:extLst>
          </p:cNvPr>
          <p:cNvSpPr/>
          <p:nvPr/>
        </p:nvSpPr>
        <p:spPr>
          <a:xfrm>
            <a:off x="101065" y="904401"/>
            <a:ext cx="21758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活动星系核是一类</a:t>
            </a:r>
            <a:r>
              <a:rPr lang="zh-CN" altLang="en-US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中央核区活动性很强</a:t>
            </a:r>
            <a:r>
              <a:rPr lang="zh-CN" altLang="en-US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的星系，占星系总数</a:t>
            </a:r>
            <a:r>
              <a:rPr lang="en-US" altLang="zh-CN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2%-5%</a:t>
            </a:r>
            <a:r>
              <a:rPr lang="zh-CN" altLang="en-US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。</a:t>
            </a:r>
            <a:endParaRPr lang="en-US" altLang="zh-CN" dirty="0">
              <a:solidFill>
                <a:srgbClr val="0033CC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3069FC6-4982-4CA2-ACAF-284BA338E3D5}"/>
              </a:ext>
            </a:extLst>
          </p:cNvPr>
          <p:cNvSpPr/>
          <p:nvPr/>
        </p:nvSpPr>
        <p:spPr>
          <a:xfrm>
            <a:off x="96152" y="2212452"/>
            <a:ext cx="23800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耀变体</a:t>
            </a:r>
            <a:r>
              <a:rPr lang="zh-CN" altLang="en-US" sz="1600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是一类特殊的活动星系核，包括平谱射电类星体和蝎虎天体，</a:t>
            </a:r>
            <a:r>
              <a:rPr lang="en-US" altLang="zh-CN" sz="1600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&lt;10%</a:t>
            </a:r>
            <a:r>
              <a:rPr lang="zh-CN" altLang="en-US" sz="1600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活动星系。</a:t>
            </a:r>
            <a:endParaRPr lang="en-US" altLang="zh-CN" sz="1600" dirty="0">
              <a:solidFill>
                <a:srgbClr val="0033CC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9977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77351-F43A-4846-9AB3-D8217A5D7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1D14EAB-575D-409C-B01F-4274847FD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40" y="339502"/>
            <a:ext cx="6309320" cy="415029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5CF32BA-FA6B-493F-B882-17224559759A}"/>
              </a:ext>
            </a:extLst>
          </p:cNvPr>
          <p:cNvSpPr/>
          <p:nvPr/>
        </p:nvSpPr>
        <p:spPr>
          <a:xfrm>
            <a:off x="4149080" y="4568189"/>
            <a:ext cx="2330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Zeng et al., 2019, PASP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5B4B987-5642-483D-A836-D69E990D59FE}"/>
              </a:ext>
            </a:extLst>
          </p:cNvPr>
          <p:cNvSpPr/>
          <p:nvPr/>
        </p:nvSpPr>
        <p:spPr>
          <a:xfrm>
            <a:off x="332656" y="4486349"/>
            <a:ext cx="35789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70C0"/>
                </a:solidFill>
              </a:rPr>
              <a:t>Minute-scale Rapid Variability of </a:t>
            </a:r>
            <a:r>
              <a:rPr lang="en-US" altLang="zh-CN" sz="1200" dirty="0" err="1">
                <a:solidFill>
                  <a:srgbClr val="0070C0"/>
                </a:solidFill>
              </a:rPr>
              <a:t>Mrk</a:t>
            </a:r>
            <a:r>
              <a:rPr lang="en-US" altLang="zh-CN" sz="1200" dirty="0">
                <a:solidFill>
                  <a:srgbClr val="0070C0"/>
                </a:solidFill>
              </a:rPr>
              <a:t> 501 by Multi-Band Photometric Monitoring from 2010 to 2017</a:t>
            </a:r>
            <a:endParaRPr lang="zh-CN" alt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77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48879" y="51470"/>
            <a:ext cx="4194023" cy="565571"/>
          </a:xfrm>
        </p:spPr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活动星系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M87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射线辐射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3772908-BC84-458E-B7BE-8B837627E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9887" y="1774363"/>
            <a:ext cx="3858226" cy="339407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F235CF-35ED-4070-BD37-D034AFD09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39" y="483518"/>
            <a:ext cx="6858000" cy="170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70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3CEA0EE-679E-4258-9901-985DC81F8F18}"/>
              </a:ext>
            </a:extLst>
          </p:cNvPr>
          <p:cNvSpPr/>
          <p:nvPr/>
        </p:nvSpPr>
        <p:spPr>
          <a:xfrm>
            <a:off x="2708815" y="138476"/>
            <a:ext cx="3168457" cy="489058"/>
          </a:xfrm>
          <a:prstGeom prst="rect">
            <a:avLst/>
          </a:prstGeom>
        </p:spPr>
        <p:txBody>
          <a:bodyPr wrap="none" lIns="57607" tIns="28804" rIns="57607" bIns="28804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AGN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喷流的能耗机制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8F84BA-202E-485D-8BC8-DA0403C34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202" y="948940"/>
            <a:ext cx="1120106" cy="389116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B405A50-208E-4CB2-B6AE-B7419477E19F}"/>
              </a:ext>
            </a:extLst>
          </p:cNvPr>
          <p:cNvSpPr txBox="1"/>
          <p:nvPr/>
        </p:nvSpPr>
        <p:spPr>
          <a:xfrm>
            <a:off x="3121853" y="4234388"/>
            <a:ext cx="2049169" cy="33516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Singh et al. 2016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523A16E-5BC4-412D-AE14-E92D223BC19D}"/>
              </a:ext>
            </a:extLst>
          </p:cNvPr>
          <p:cNvSpPr txBox="1"/>
          <p:nvPr/>
        </p:nvSpPr>
        <p:spPr>
          <a:xfrm>
            <a:off x="260648" y="1131590"/>
            <a:ext cx="5040560" cy="2643494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marL="216027" indent="-216027"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AGN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喷流的能耗机制目前尚未清楚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16027" indent="-216027">
              <a:buFont typeface="Wingdings" panose="05000000000000000000" pitchFamily="2" charset="2"/>
              <a:buChar char="l"/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16027" indent="-216027"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一般认为，喷流中的能耗机制有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激波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磁重联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16027" indent="-216027">
              <a:buFont typeface="Wingdings" panose="05000000000000000000" pitchFamily="2" charset="2"/>
              <a:buChar char="l"/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16027" indent="-216027"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近期的一些数值模拟结果表明，</a:t>
            </a:r>
            <a:r>
              <a:rPr lang="zh-CN" altLang="en-US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磁重联很可能主导喷流的能量耗散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7014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0E61FBC-9F56-49B3-A505-BEEDC8BD2866}"/>
              </a:ext>
            </a:extLst>
          </p:cNvPr>
          <p:cNvSpPr/>
          <p:nvPr/>
        </p:nvSpPr>
        <p:spPr>
          <a:xfrm>
            <a:off x="3499977" y="195486"/>
            <a:ext cx="3168457" cy="489058"/>
          </a:xfrm>
          <a:prstGeom prst="rect">
            <a:avLst/>
          </a:prstGeom>
        </p:spPr>
        <p:txBody>
          <a:bodyPr wrap="none" lIns="57607" tIns="28804" rIns="57607" bIns="28804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AGN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喷流的能耗机制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C0794D0-2807-4425-B526-9C95B9734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216057"/>
            <a:ext cx="3148849" cy="31569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AE2F50E-1A57-475B-A166-9B32102C78A8}"/>
              </a:ext>
            </a:extLst>
          </p:cNvPr>
          <p:cNvSpPr txBox="1"/>
          <p:nvPr/>
        </p:nvSpPr>
        <p:spPr>
          <a:xfrm>
            <a:off x="4507006" y="4461235"/>
            <a:ext cx="1802314" cy="33516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Wang &amp; Dai 2013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228EA75-9682-4A61-8802-9A7ED47895D6}"/>
              </a:ext>
            </a:extLst>
          </p:cNvPr>
          <p:cNvSpPr txBox="1"/>
          <p:nvPr/>
        </p:nvSpPr>
        <p:spPr>
          <a:xfrm>
            <a:off x="3870697" y="961534"/>
            <a:ext cx="1070472" cy="33516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zh-CN" altLang="en-US" b="1" dirty="0">
                <a:solidFill>
                  <a:srgbClr val="660033"/>
                </a:solidFill>
              </a:rPr>
              <a:t>太阳耀发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899634A-0EB3-43D1-A067-303EEB57C198}"/>
              </a:ext>
            </a:extLst>
          </p:cNvPr>
          <p:cNvSpPr txBox="1"/>
          <p:nvPr/>
        </p:nvSpPr>
        <p:spPr>
          <a:xfrm>
            <a:off x="5641942" y="961534"/>
            <a:ext cx="530258" cy="33516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</a:rPr>
              <a:t>GRB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9C0BB86-B021-4EE9-A8F9-5A987549B9AF}"/>
              </a:ext>
            </a:extLst>
          </p:cNvPr>
          <p:cNvSpPr txBox="1"/>
          <p:nvPr/>
        </p:nvSpPr>
        <p:spPr>
          <a:xfrm>
            <a:off x="195249" y="939058"/>
            <a:ext cx="3161743" cy="199716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Wang &amp; Dai (2013), Wang et al. (2015)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用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自组织临界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(SOC)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模型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解释了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GRBs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M87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dirty="0" err="1">
                <a:latin typeface="黑体" panose="02010609060101010101" pitchFamily="49" charset="-122"/>
                <a:ea typeface="黑体" panose="02010609060101010101" pitchFamily="49" charset="-122"/>
              </a:rPr>
              <a:t>Sgr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A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* 的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射线耀发的统计特性，这符合磁重联的预言，从而得出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以上系统的能耗机制为磁重联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A5D72D4-AE48-4BD7-8049-EE19869152ED}"/>
              </a:ext>
            </a:extLst>
          </p:cNvPr>
          <p:cNvSpPr txBox="1"/>
          <p:nvPr/>
        </p:nvSpPr>
        <p:spPr>
          <a:xfrm>
            <a:off x="332656" y="3043490"/>
            <a:ext cx="2739665" cy="1166166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SOC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模型预言，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射线耀发的参数，峰值流量，持续时间等，在统计上符合一个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power-law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的分布。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CC8D9DE-6456-43AB-A041-167A76532D05}"/>
              </a:ext>
            </a:extLst>
          </p:cNvPr>
          <p:cNvSpPr txBox="1"/>
          <p:nvPr/>
        </p:nvSpPr>
        <p:spPr>
          <a:xfrm>
            <a:off x="548680" y="4396821"/>
            <a:ext cx="2177766" cy="33516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altLang="zh-CN" dirty="0" err="1">
                <a:solidFill>
                  <a:schemeClr val="accent1"/>
                </a:solidFill>
              </a:rPr>
              <a:t>Aschwanden</a:t>
            </a:r>
            <a:r>
              <a:rPr lang="en-US" altLang="zh-CN" dirty="0">
                <a:solidFill>
                  <a:schemeClr val="accent1"/>
                </a:solidFill>
              </a:rPr>
              <a:t> (2012)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9BFA729-4ED8-40EE-AEE7-27073049030D}"/>
              </a:ext>
            </a:extLst>
          </p:cNvPr>
          <p:cNvSpPr txBox="1"/>
          <p:nvPr/>
        </p:nvSpPr>
        <p:spPr>
          <a:xfrm>
            <a:off x="3645024" y="4322735"/>
            <a:ext cx="668125" cy="612168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持续时间</a:t>
            </a:r>
          </a:p>
        </p:txBody>
      </p:sp>
    </p:spTree>
    <p:extLst>
      <p:ext uri="{BB962C8B-B14F-4D97-AF65-F5344CB8AC3E}">
        <p14:creationId xmlns:p14="http://schemas.microsoft.com/office/powerpoint/2010/main" val="1669631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4333102-0D8B-45CC-8563-1DC8ACFF9E45}"/>
              </a:ext>
            </a:extLst>
          </p:cNvPr>
          <p:cNvSpPr/>
          <p:nvPr/>
        </p:nvSpPr>
        <p:spPr>
          <a:xfrm>
            <a:off x="2924944" y="292857"/>
            <a:ext cx="2407094" cy="365947"/>
          </a:xfrm>
          <a:prstGeom prst="rect">
            <a:avLst/>
          </a:prstGeom>
        </p:spPr>
        <p:txBody>
          <a:bodyPr wrap="none" lIns="57607" tIns="28804" rIns="57607" bIns="28804">
            <a:spAutoFit/>
          </a:bodyPr>
          <a:lstStyle/>
          <a:p>
            <a:r>
              <a:rPr lang="en-US" altLang="zh-CN" sz="2000" b="1" dirty="0"/>
              <a:t>AGN</a:t>
            </a:r>
            <a:r>
              <a:rPr lang="zh-CN" altLang="en-US" sz="2000" b="1" dirty="0"/>
              <a:t>喷流的能耗机制</a:t>
            </a:r>
            <a:endParaRPr lang="zh-CN" altLang="en-US" sz="2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528E29E-1F05-4D2D-A801-43C0D0BD2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96" y="1987751"/>
            <a:ext cx="5497128" cy="25282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EF44AFD-2349-44A8-966D-D769167BC4D9}"/>
              </a:ext>
            </a:extLst>
          </p:cNvPr>
          <p:cNvSpPr txBox="1"/>
          <p:nvPr/>
        </p:nvSpPr>
        <p:spPr>
          <a:xfrm>
            <a:off x="666331" y="987574"/>
            <a:ext cx="5787005" cy="427502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耀变体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射线耀发也可能由磁重联触发。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5727C8-7B35-47D3-B7E0-86AA126818F9}"/>
              </a:ext>
            </a:extLst>
          </p:cNvPr>
          <p:cNvSpPr txBox="1"/>
          <p:nvPr/>
        </p:nvSpPr>
        <p:spPr>
          <a:xfrm>
            <a:off x="1474117" y="1597844"/>
            <a:ext cx="1162795" cy="33516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峰值流量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1A1EDED-59C3-4335-AB10-37A27BE22FF4}"/>
              </a:ext>
            </a:extLst>
          </p:cNvPr>
          <p:cNvSpPr txBox="1"/>
          <p:nvPr/>
        </p:nvSpPr>
        <p:spPr>
          <a:xfrm>
            <a:off x="4682176" y="1597844"/>
            <a:ext cx="1051080" cy="33516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持续时间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6731C94-F637-4B8C-B07C-F9C473D2BBC0}"/>
              </a:ext>
            </a:extLst>
          </p:cNvPr>
          <p:cNvSpPr txBox="1"/>
          <p:nvPr/>
        </p:nvSpPr>
        <p:spPr>
          <a:xfrm>
            <a:off x="476672" y="4526002"/>
            <a:ext cx="5976664" cy="33516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Yan D., Yang S., Zhang P., Dai B., Wang J. &amp; Zhang L. 2018,  </a:t>
            </a:r>
            <a:r>
              <a:rPr lang="en-US" altLang="zh-CN" dirty="0" err="1">
                <a:solidFill>
                  <a:srgbClr val="0070C0"/>
                </a:solidFill>
              </a:rPr>
              <a:t>ApJ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F7DF4D4-AFA3-4129-9403-3AD1351A4A3E}"/>
              </a:ext>
            </a:extLst>
          </p:cNvPr>
          <p:cNvSpPr txBox="1"/>
          <p:nvPr/>
        </p:nvSpPr>
        <p:spPr>
          <a:xfrm>
            <a:off x="2923915" y="1567818"/>
            <a:ext cx="1162795" cy="33516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Mrk421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99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C3EA074-3E9A-47B4-9BC5-D2FF2437E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752" y="1478161"/>
            <a:ext cx="4023415" cy="322257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8B51437-A238-4FCC-91F7-7D9716DBE8F2}"/>
              </a:ext>
            </a:extLst>
          </p:cNvPr>
          <p:cNvSpPr/>
          <p:nvPr/>
        </p:nvSpPr>
        <p:spPr>
          <a:xfrm>
            <a:off x="2420888" y="259787"/>
            <a:ext cx="3322345" cy="365947"/>
          </a:xfrm>
          <a:prstGeom prst="rect">
            <a:avLst/>
          </a:prstGeom>
        </p:spPr>
        <p:txBody>
          <a:bodyPr wrap="none" lIns="57607" tIns="28804" rIns="57607" bIns="28804">
            <a:spAutoFit/>
          </a:bodyPr>
          <a:lstStyle/>
          <a:p>
            <a:r>
              <a:rPr lang="en-US" altLang="zh-CN" sz="2000" b="1" dirty="0"/>
              <a:t>M87</a:t>
            </a:r>
            <a:r>
              <a:rPr lang="zh-CN" altLang="en-US" sz="2000" b="1" dirty="0"/>
              <a:t>喷流</a:t>
            </a:r>
            <a:r>
              <a:rPr lang="en-US" altLang="zh-CN" sz="2000" b="1" dirty="0"/>
              <a:t>X</a:t>
            </a:r>
            <a:r>
              <a:rPr lang="zh-CN" altLang="en-US" sz="2000" b="1" dirty="0"/>
              <a:t>射线耀发统计研究</a:t>
            </a:r>
            <a:endParaRPr lang="zh-CN" altLang="en-US" sz="2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5A7691E-3673-4943-99C3-8EFF31E24BDE}"/>
              </a:ext>
            </a:extLst>
          </p:cNvPr>
          <p:cNvSpPr txBox="1"/>
          <p:nvPr/>
        </p:nvSpPr>
        <p:spPr>
          <a:xfrm>
            <a:off x="2774752" y="1012288"/>
            <a:ext cx="3894608" cy="33516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Chandra</a:t>
            </a:r>
            <a:r>
              <a:rPr lang="zh-CN" altLang="en-US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高空间分辨率下的</a:t>
            </a:r>
            <a:r>
              <a:rPr lang="en-US" altLang="zh-CN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M87</a:t>
            </a:r>
            <a:r>
              <a:rPr lang="zh-CN" altLang="en-US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喷流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176661-5046-4630-8682-8D9B5F3AC53F}"/>
              </a:ext>
            </a:extLst>
          </p:cNvPr>
          <p:cNvSpPr txBox="1"/>
          <p:nvPr/>
        </p:nvSpPr>
        <p:spPr>
          <a:xfrm>
            <a:off x="340085" y="1318372"/>
            <a:ext cx="2242991" cy="1166166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研究对象：有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明显光变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en-US" altLang="zh-CN" sz="2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CORE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sz="2400" dirty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HST-1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2BE3150-C8BC-4EB9-AAA9-8D1F71AD70DE}"/>
              </a:ext>
            </a:extLst>
          </p:cNvPr>
          <p:cNvSpPr txBox="1"/>
          <p:nvPr/>
        </p:nvSpPr>
        <p:spPr>
          <a:xfrm>
            <a:off x="340085" y="3291830"/>
            <a:ext cx="1993769" cy="796834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HST-1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离核区约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100pc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82093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B94B23A-79EE-4722-992C-5E01ECDA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81" y="1923678"/>
            <a:ext cx="4227922" cy="295390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FD106E6-9E5A-47C5-A920-503D9C661494}"/>
              </a:ext>
            </a:extLst>
          </p:cNvPr>
          <p:cNvSpPr/>
          <p:nvPr/>
        </p:nvSpPr>
        <p:spPr>
          <a:xfrm>
            <a:off x="1941123" y="453621"/>
            <a:ext cx="3322345" cy="365947"/>
          </a:xfrm>
          <a:prstGeom prst="rect">
            <a:avLst/>
          </a:prstGeom>
        </p:spPr>
        <p:txBody>
          <a:bodyPr wrap="none" lIns="57607" tIns="28804" rIns="57607" bIns="28804">
            <a:spAutoFit/>
          </a:bodyPr>
          <a:lstStyle/>
          <a:p>
            <a:r>
              <a:rPr lang="en-US" altLang="zh-CN" sz="2000" b="1" dirty="0"/>
              <a:t>M87</a:t>
            </a:r>
            <a:r>
              <a:rPr lang="zh-CN" altLang="en-US" sz="2000" b="1" dirty="0"/>
              <a:t>喷流</a:t>
            </a:r>
            <a:r>
              <a:rPr lang="en-US" altLang="zh-CN" sz="2000" b="1" dirty="0"/>
              <a:t>X</a:t>
            </a:r>
            <a:r>
              <a:rPr lang="zh-CN" altLang="en-US" sz="2000" b="1" dirty="0"/>
              <a:t>射线耀发统计研究</a:t>
            </a:r>
            <a:endParaRPr lang="zh-CN" altLang="en-US" sz="2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83A569B-4B0B-4208-9667-86A44A3A1F9A}"/>
              </a:ext>
            </a:extLst>
          </p:cNvPr>
          <p:cNvSpPr txBox="1"/>
          <p:nvPr/>
        </p:nvSpPr>
        <p:spPr>
          <a:xfrm>
            <a:off x="260648" y="843464"/>
            <a:ext cx="6120680" cy="981500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CORE 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HST-1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的点源扩展函数与单独模拟的点源扩展函数基本一致，没有被扭曲，说明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两区域基本没有相互的光子污染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D856C8F-B75E-4D83-A364-550B6C228E96}"/>
              </a:ext>
            </a:extLst>
          </p:cNvPr>
          <p:cNvSpPr/>
          <p:nvPr/>
        </p:nvSpPr>
        <p:spPr>
          <a:xfrm>
            <a:off x="4509120" y="2715766"/>
            <a:ext cx="2232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Yang, Yan, Dai et al., MNRAS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，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2019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，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accepted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2357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66405B6-2BE7-4124-B665-7E256BECA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44" y="771550"/>
            <a:ext cx="4545243" cy="298115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EB53CCC-6DED-4505-9177-BFB4584C951C}"/>
              </a:ext>
            </a:extLst>
          </p:cNvPr>
          <p:cNvSpPr/>
          <p:nvPr/>
        </p:nvSpPr>
        <p:spPr>
          <a:xfrm>
            <a:off x="1941121" y="248995"/>
            <a:ext cx="3322345" cy="365947"/>
          </a:xfrm>
          <a:prstGeom prst="rect">
            <a:avLst/>
          </a:prstGeom>
        </p:spPr>
        <p:txBody>
          <a:bodyPr wrap="none" lIns="57607" tIns="28804" rIns="57607" bIns="28804">
            <a:spAutoFit/>
          </a:bodyPr>
          <a:lstStyle/>
          <a:p>
            <a:r>
              <a:rPr lang="en-US" altLang="zh-CN" sz="2000" b="1" dirty="0"/>
              <a:t>M87</a:t>
            </a:r>
            <a:r>
              <a:rPr lang="zh-CN" altLang="en-US" sz="2000" b="1" dirty="0"/>
              <a:t>喷流</a:t>
            </a:r>
            <a:r>
              <a:rPr lang="en-US" altLang="zh-CN" sz="2000" b="1" dirty="0"/>
              <a:t>X</a:t>
            </a:r>
            <a:r>
              <a:rPr lang="zh-CN" altLang="en-US" sz="2000" b="1" dirty="0"/>
              <a:t>射线耀发统计研究</a:t>
            </a:r>
            <a:endParaRPr lang="zh-CN" altLang="en-US" sz="2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2B6EC42-C24B-445A-A0D6-1B24A22EBD67}"/>
              </a:ext>
            </a:extLst>
          </p:cNvPr>
          <p:cNvSpPr txBox="1"/>
          <p:nvPr/>
        </p:nvSpPr>
        <p:spPr>
          <a:xfrm>
            <a:off x="476672" y="3822498"/>
            <a:ext cx="6264696" cy="981500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marL="180023" indent="-180023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处理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105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次观测数据，提取光变曲线。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80023" indent="-180023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定义流量变化超过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倍为耀发。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80023" indent="-180023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读出每个耀发的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峰值流量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持续时间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371120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84ABF5F-30A4-4C8B-BC2C-A2FE889DF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407" y="1074656"/>
            <a:ext cx="3636939" cy="359707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FAB031B-2401-4A83-B8D2-46909C63370E}"/>
              </a:ext>
            </a:extLst>
          </p:cNvPr>
          <p:cNvSpPr/>
          <p:nvPr/>
        </p:nvSpPr>
        <p:spPr>
          <a:xfrm>
            <a:off x="1941121" y="248995"/>
            <a:ext cx="3322345" cy="365947"/>
          </a:xfrm>
          <a:prstGeom prst="rect">
            <a:avLst/>
          </a:prstGeom>
        </p:spPr>
        <p:txBody>
          <a:bodyPr wrap="none" lIns="57607" tIns="28804" rIns="57607" bIns="28804">
            <a:spAutoFit/>
          </a:bodyPr>
          <a:lstStyle/>
          <a:p>
            <a:r>
              <a:rPr lang="en-US" altLang="zh-CN" sz="2000" b="1" dirty="0"/>
              <a:t>M87</a:t>
            </a:r>
            <a:r>
              <a:rPr lang="zh-CN" altLang="en-US" sz="2000" b="1" dirty="0"/>
              <a:t>喷流</a:t>
            </a:r>
            <a:r>
              <a:rPr lang="en-US" altLang="zh-CN" sz="2000" b="1" dirty="0"/>
              <a:t>X</a:t>
            </a:r>
            <a:r>
              <a:rPr lang="zh-CN" altLang="en-US" sz="2000" b="1" dirty="0"/>
              <a:t>射线耀发统计研究</a:t>
            </a:r>
            <a:endParaRPr lang="zh-CN" altLang="en-US" sz="2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AFE3B8C-54C2-491A-8417-288DDF5BD5B9}"/>
              </a:ext>
            </a:extLst>
          </p:cNvPr>
          <p:cNvSpPr txBox="1"/>
          <p:nvPr/>
        </p:nvSpPr>
        <p:spPr>
          <a:xfrm>
            <a:off x="332656" y="1057741"/>
            <a:ext cx="2592288" cy="159705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用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power-law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log-normal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去拟合峰值流量和持续时间的统计分布。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(MCMC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最大似然函数估计参数值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BF79BBD-443F-4B97-9A1A-026F5C7981EF}"/>
              </a:ext>
            </a:extLst>
          </p:cNvPr>
          <p:cNvSpPr txBox="1"/>
          <p:nvPr/>
        </p:nvSpPr>
        <p:spPr>
          <a:xfrm>
            <a:off x="332656" y="3363838"/>
            <a:ext cx="2455094" cy="1289277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power-law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log-normal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似乎都拟合得不错，并不能区分模型的好坏。</a:t>
            </a:r>
          </a:p>
        </p:txBody>
      </p:sp>
    </p:spTree>
    <p:extLst>
      <p:ext uri="{BB962C8B-B14F-4D97-AF65-F5344CB8AC3E}">
        <p14:creationId xmlns:p14="http://schemas.microsoft.com/office/powerpoint/2010/main" val="3063685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7BC476-29E7-4F09-8E96-C5745F78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48" y="2513511"/>
            <a:ext cx="5143500" cy="229760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88C9FF6-EEB5-4447-9E1C-F368D6212387}"/>
              </a:ext>
            </a:extLst>
          </p:cNvPr>
          <p:cNvSpPr/>
          <p:nvPr/>
        </p:nvSpPr>
        <p:spPr>
          <a:xfrm>
            <a:off x="1941121" y="248995"/>
            <a:ext cx="3322345" cy="365947"/>
          </a:xfrm>
          <a:prstGeom prst="rect">
            <a:avLst/>
          </a:prstGeom>
        </p:spPr>
        <p:txBody>
          <a:bodyPr wrap="none" lIns="57607" tIns="28804" rIns="57607" bIns="28804">
            <a:spAutoFit/>
          </a:bodyPr>
          <a:lstStyle/>
          <a:p>
            <a:r>
              <a:rPr lang="en-US" altLang="zh-CN" sz="2000" b="1" dirty="0"/>
              <a:t>M87</a:t>
            </a:r>
            <a:r>
              <a:rPr lang="zh-CN" altLang="en-US" sz="2000" b="1" dirty="0"/>
              <a:t>喷流</a:t>
            </a:r>
            <a:r>
              <a:rPr lang="en-US" altLang="zh-CN" sz="2000" b="1" dirty="0"/>
              <a:t>X</a:t>
            </a:r>
            <a:r>
              <a:rPr lang="zh-CN" altLang="en-US" sz="2000" b="1" dirty="0"/>
              <a:t>射线耀发统计研究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92B6E85-F8E9-40EC-B063-4C8BDC7B819E}"/>
                  </a:ext>
                </a:extLst>
              </p:cNvPr>
              <p:cNvSpPr txBox="1"/>
              <p:nvPr/>
            </p:nvSpPr>
            <p:spPr>
              <a:xfrm>
                <a:off x="857249" y="791852"/>
                <a:ext cx="3665850" cy="1443165"/>
              </a:xfrm>
              <a:prstGeom prst="rect">
                <a:avLst/>
              </a:prstGeom>
              <a:noFill/>
            </p:spPr>
            <p:txBody>
              <a:bodyPr wrap="square" lIns="57607" tIns="28804" rIns="57607" bIns="28804" rtlCol="0">
                <a:spAutoFit/>
              </a:bodyPr>
              <a:lstStyle/>
              <a:p>
                <a:r>
                  <a:rPr lang="zh-CN" altLang="en-US" dirty="0"/>
                  <a:t>用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AIC</a:t>
                </a:r>
                <a:r>
                  <a:rPr lang="zh-CN" altLang="en-US" dirty="0"/>
                  <a:t>和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BIC</a:t>
                </a:r>
                <a:r>
                  <a:rPr lang="zh-CN" altLang="en-US" dirty="0"/>
                  <a:t>统计方法去选择模型。</a:t>
                </a:r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𝐴𝐼𝐶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altLang="zh-CN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𝐵𝐼𝐶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altLang="zh-CN" b="0" dirty="0"/>
              </a:p>
              <a:p>
                <a:r>
                  <a:rPr lang="zh-CN" altLang="en-US" dirty="0"/>
                  <a:t>其中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func>
                    <m:r>
                      <a:rPr lang="zh-CN" altLang="en-US" i="1">
                        <a:latin typeface="Cambria Math" panose="02040503050406030204" pitchFamily="18" charset="0"/>
                      </a:rPr>
                      <m:t>，</m:t>
                    </m:r>
                  </m:oMath>
                </a14:m>
                <a:r>
                  <a:rPr lang="en-US" altLang="zh-CN" dirty="0"/>
                  <a:t>k</a:t>
                </a:r>
                <a:r>
                  <a:rPr lang="zh-CN" altLang="en-US" dirty="0"/>
                  <a:t>为模型参数个数。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92B6E85-F8E9-40EC-B063-4C8BDC7B8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7" y="1055802"/>
                <a:ext cx="6517067" cy="1200329"/>
              </a:xfrm>
              <a:prstGeom prst="rect">
                <a:avLst/>
              </a:prstGeom>
              <a:blipFill>
                <a:blip r:embed="rId4"/>
                <a:stretch>
                  <a:fillRect l="-748" t="-2538" b="-7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9AC185BC-12BD-43D6-8720-14885F8DBF2B}"/>
              </a:ext>
            </a:extLst>
          </p:cNvPr>
          <p:cNvSpPr/>
          <p:nvPr/>
        </p:nvSpPr>
        <p:spPr>
          <a:xfrm>
            <a:off x="2884601" y="2884441"/>
            <a:ext cx="544398" cy="16826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E7589E1-AA65-41A8-AA57-DA5AC06BCC8F}"/>
              </a:ext>
            </a:extLst>
          </p:cNvPr>
          <p:cNvSpPr/>
          <p:nvPr/>
        </p:nvSpPr>
        <p:spPr>
          <a:xfrm>
            <a:off x="5404714" y="2884441"/>
            <a:ext cx="544398" cy="16826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7D64824-BDF5-4862-A0BA-BB3224C225B5}"/>
              </a:ext>
            </a:extLst>
          </p:cNvPr>
          <p:cNvSpPr txBox="1"/>
          <p:nvPr/>
        </p:nvSpPr>
        <p:spPr>
          <a:xfrm>
            <a:off x="1275459" y="1912548"/>
            <a:ext cx="4190423" cy="612168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altLang="zh-CN" dirty="0"/>
              <a:t>Power-law</a:t>
            </a:r>
            <a:r>
              <a:rPr lang="zh-CN" altLang="en-US" dirty="0"/>
              <a:t>的</a:t>
            </a:r>
            <a:r>
              <a:rPr lang="en-US" altLang="zh-CN" dirty="0"/>
              <a:t>AIC/BIC</a:t>
            </a:r>
            <a:r>
              <a:rPr lang="zh-CN" altLang="en-US" dirty="0"/>
              <a:t>都小于</a:t>
            </a:r>
            <a:r>
              <a:rPr lang="en-US" altLang="zh-CN" dirty="0"/>
              <a:t>log-normal</a:t>
            </a:r>
            <a:r>
              <a:rPr lang="zh-CN" altLang="en-US" dirty="0"/>
              <a:t>，</a:t>
            </a:r>
            <a:r>
              <a:rPr lang="en-US" altLang="zh-CN" dirty="0">
                <a:solidFill>
                  <a:srgbClr val="FF0000"/>
                </a:solidFill>
              </a:rPr>
              <a:t>Power-law</a:t>
            </a:r>
            <a:r>
              <a:rPr lang="zh-CN" altLang="en-US" dirty="0">
                <a:solidFill>
                  <a:srgbClr val="FF0000"/>
                </a:solidFill>
              </a:rPr>
              <a:t>为更好的拟合模型！</a:t>
            </a:r>
          </a:p>
        </p:txBody>
      </p:sp>
    </p:spTree>
    <p:extLst>
      <p:ext uri="{BB962C8B-B14F-4D97-AF65-F5344CB8AC3E}">
        <p14:creationId xmlns:p14="http://schemas.microsoft.com/office/powerpoint/2010/main" val="2529959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3" descr="H:\2016LHAASO合作组会议\sd12868a-jet_and_B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460" y="849027"/>
            <a:ext cx="6363890" cy="3990975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2456893" y="357504"/>
            <a:ext cx="36504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 err="1"/>
              <a:t>Petropoulou</a:t>
            </a:r>
            <a:r>
              <a:rPr lang="en-US" altLang="zh-CN" sz="1500" dirty="0"/>
              <a:t> MNRAS </a:t>
            </a:r>
            <a:r>
              <a:rPr lang="en-US" altLang="zh-CN" sz="1500" b="1" dirty="0"/>
              <a:t>452, 1303–1315 (2015)</a:t>
            </a:r>
            <a:endParaRPr lang="zh-CN" altLang="en-US" sz="1500" dirty="0"/>
          </a:p>
        </p:txBody>
      </p:sp>
      <p:sp>
        <p:nvSpPr>
          <p:cNvPr id="6" name="矩形 5"/>
          <p:cNvSpPr/>
          <p:nvPr/>
        </p:nvSpPr>
        <p:spPr>
          <a:xfrm>
            <a:off x="4671138" y="983363"/>
            <a:ext cx="1850186" cy="369332"/>
          </a:xfrm>
          <a:prstGeom prst="rect">
            <a:avLst/>
          </a:prstGeom>
          <a:ln w="412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/>
              <a:t>M</a:t>
            </a:r>
            <a:r>
              <a:rPr lang="en-US" altLang="zh-CN" baseline="-25000" dirty="0"/>
              <a:t>BH</a:t>
            </a:r>
            <a:r>
              <a:rPr lang="en-US" altLang="zh-CN" dirty="0"/>
              <a:t>:10</a:t>
            </a:r>
            <a:r>
              <a:rPr lang="en-US" altLang="zh-CN" baseline="30000" dirty="0"/>
              <a:t>6</a:t>
            </a:r>
            <a:r>
              <a:rPr lang="en-US" altLang="zh-CN" dirty="0"/>
              <a:t>-10</a:t>
            </a:r>
            <a:r>
              <a:rPr lang="en-US" altLang="zh-CN" baseline="30000" dirty="0"/>
              <a:t>9</a:t>
            </a:r>
            <a:r>
              <a:rPr lang="en-US" altLang="zh-CN" dirty="0"/>
              <a:t>Msun</a:t>
            </a:r>
            <a:endParaRPr lang="zh-CN" altLang="en-US" baseline="30000" dirty="0"/>
          </a:p>
        </p:txBody>
      </p:sp>
      <p:sp>
        <p:nvSpPr>
          <p:cNvPr id="2" name="矩形 1"/>
          <p:cNvSpPr/>
          <p:nvPr/>
        </p:nvSpPr>
        <p:spPr>
          <a:xfrm>
            <a:off x="5211198" y="408391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几何结构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4522CCF-8A1B-4BFD-BCDB-482B59272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304" y="1124146"/>
            <a:ext cx="3672781" cy="361257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E632737-EE6A-4AFB-81F8-9A6A5C9818F0}"/>
              </a:ext>
            </a:extLst>
          </p:cNvPr>
          <p:cNvSpPr/>
          <p:nvPr/>
        </p:nvSpPr>
        <p:spPr>
          <a:xfrm>
            <a:off x="1941121" y="248995"/>
            <a:ext cx="3322345" cy="365947"/>
          </a:xfrm>
          <a:prstGeom prst="rect">
            <a:avLst/>
          </a:prstGeom>
        </p:spPr>
        <p:txBody>
          <a:bodyPr wrap="none" lIns="57607" tIns="28804" rIns="57607" bIns="28804">
            <a:spAutoFit/>
          </a:bodyPr>
          <a:lstStyle/>
          <a:p>
            <a:r>
              <a:rPr lang="en-US" altLang="zh-CN" sz="2000" b="1" dirty="0"/>
              <a:t>M87</a:t>
            </a:r>
            <a:r>
              <a:rPr lang="zh-CN" altLang="en-US" sz="2000" b="1" dirty="0"/>
              <a:t>喷流</a:t>
            </a:r>
            <a:r>
              <a:rPr lang="en-US" altLang="zh-CN" sz="2000" b="1" dirty="0"/>
              <a:t>X</a:t>
            </a:r>
            <a:r>
              <a:rPr lang="zh-CN" altLang="en-US" sz="2000" b="1" dirty="0"/>
              <a:t>射线耀发统计研究</a:t>
            </a:r>
            <a:endParaRPr lang="zh-CN" altLang="en-US" sz="2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91B3F38-33D8-4EA9-B80E-C4A60F6C3271}"/>
              </a:ext>
            </a:extLst>
          </p:cNvPr>
          <p:cNvSpPr txBox="1"/>
          <p:nvPr/>
        </p:nvSpPr>
        <p:spPr>
          <a:xfrm>
            <a:off x="188640" y="1041061"/>
            <a:ext cx="2364950" cy="1166166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zh-CN" altLang="en-US" dirty="0"/>
              <a:t>检验</a:t>
            </a:r>
            <a:r>
              <a:rPr lang="en-US" altLang="zh-CN" dirty="0"/>
              <a:t>power-law</a:t>
            </a:r>
            <a:r>
              <a:rPr lang="zh-CN" altLang="en-US" dirty="0"/>
              <a:t>是否能很好地描述数据。（拟合优度，</a:t>
            </a:r>
            <a:r>
              <a:rPr lang="en-US" altLang="zh-CN" dirty="0"/>
              <a:t>goodness-of-fit</a:t>
            </a:r>
            <a:r>
              <a:rPr lang="zh-CN" altLang="en-US" dirty="0"/>
              <a:t>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A7B53A-0EFD-49CB-931D-1ABC2DBA7138}"/>
              </a:ext>
            </a:extLst>
          </p:cNvPr>
          <p:cNvSpPr txBox="1"/>
          <p:nvPr/>
        </p:nvSpPr>
        <p:spPr>
          <a:xfrm>
            <a:off x="188640" y="2324845"/>
            <a:ext cx="2664296" cy="2551161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zh-CN" altLang="en-US" dirty="0"/>
              <a:t>用</a:t>
            </a:r>
            <a:r>
              <a:rPr lang="en-US" altLang="zh-CN" dirty="0"/>
              <a:t>bootstrapping sampling</a:t>
            </a:r>
            <a:r>
              <a:rPr lang="zh-CN" altLang="en-US" dirty="0"/>
              <a:t>方法模拟仿真数据</a:t>
            </a:r>
            <a:r>
              <a:rPr lang="en-US" altLang="zh-CN" dirty="0"/>
              <a:t>1000</a:t>
            </a:r>
            <a:r>
              <a:rPr lang="zh-CN" altLang="en-US" dirty="0"/>
              <a:t>次，拟合。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除了</a:t>
            </a:r>
            <a:r>
              <a:rPr lang="en-US" altLang="zh-CN" dirty="0"/>
              <a:t>CORE</a:t>
            </a:r>
            <a:r>
              <a:rPr lang="zh-CN" altLang="en-US" dirty="0"/>
              <a:t>的峰值流量，其他的拟合的优于真实拟合的均在</a:t>
            </a:r>
            <a:r>
              <a:rPr lang="en-US" altLang="zh-CN" dirty="0"/>
              <a:t>95%</a:t>
            </a:r>
            <a:r>
              <a:rPr lang="zh-CN" altLang="en-US" dirty="0"/>
              <a:t>以下，说明</a:t>
            </a:r>
            <a:r>
              <a:rPr lang="en-US" altLang="zh-CN" dirty="0">
                <a:solidFill>
                  <a:srgbClr val="FF0000"/>
                </a:solidFill>
              </a:rPr>
              <a:t>power-law</a:t>
            </a:r>
            <a:r>
              <a:rPr lang="zh-CN" altLang="en-US" dirty="0">
                <a:solidFill>
                  <a:srgbClr val="FF0000"/>
                </a:solidFill>
              </a:rPr>
              <a:t>能较好的用来描述真实的观测数据</a:t>
            </a:r>
            <a:r>
              <a:rPr lang="zh-CN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683613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CB9247-6E64-49C6-966B-D5E7E3B90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904" y="905422"/>
            <a:ext cx="4068004" cy="392654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A1107F0-87E5-4022-9A4F-C11DD1270CA0}"/>
              </a:ext>
            </a:extLst>
          </p:cNvPr>
          <p:cNvSpPr/>
          <p:nvPr/>
        </p:nvSpPr>
        <p:spPr>
          <a:xfrm>
            <a:off x="1941121" y="248995"/>
            <a:ext cx="3322345" cy="365947"/>
          </a:xfrm>
          <a:prstGeom prst="rect">
            <a:avLst/>
          </a:prstGeom>
        </p:spPr>
        <p:txBody>
          <a:bodyPr wrap="none" lIns="57607" tIns="28804" rIns="57607" bIns="28804">
            <a:spAutoFit/>
          </a:bodyPr>
          <a:lstStyle/>
          <a:p>
            <a:r>
              <a:rPr lang="en-US" altLang="zh-CN" sz="2000" b="1" dirty="0"/>
              <a:t>M87</a:t>
            </a:r>
            <a:r>
              <a:rPr lang="zh-CN" altLang="en-US" sz="2000" b="1" dirty="0"/>
              <a:t>喷流</a:t>
            </a:r>
            <a:r>
              <a:rPr lang="en-US" altLang="zh-CN" sz="2000" b="1" dirty="0"/>
              <a:t>X</a:t>
            </a:r>
            <a:r>
              <a:rPr lang="zh-CN" altLang="en-US" sz="2000" b="1" dirty="0"/>
              <a:t>射线耀发统计研究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8E5B701-EB8C-452E-A97A-A5B0A4B46983}"/>
                  </a:ext>
                </a:extLst>
              </p:cNvPr>
              <p:cNvSpPr txBox="1"/>
              <p:nvPr/>
            </p:nvSpPr>
            <p:spPr>
              <a:xfrm>
                <a:off x="188640" y="1953772"/>
                <a:ext cx="2232248" cy="2274162"/>
              </a:xfrm>
              <a:prstGeom prst="rect">
                <a:avLst/>
              </a:prstGeom>
              <a:noFill/>
            </p:spPr>
            <p:txBody>
              <a:bodyPr wrap="square" lIns="57607" tIns="28804" rIns="57607" bIns="28804" rtlCol="0">
                <a:spAutoFit/>
              </a:bodyPr>
              <a:lstStyle/>
              <a:p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DCF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方法找到了大于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3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的相关性，这意味着这两个辐射区拥有相似的物理特性。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8E5B701-EB8C-452E-A97A-A5B0A4B46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40" y="1953772"/>
                <a:ext cx="2232248" cy="2274162"/>
              </a:xfrm>
              <a:prstGeom prst="rect">
                <a:avLst/>
              </a:prstGeom>
              <a:blipFill rotWithShape="1">
                <a:blip r:embed="rId3"/>
                <a:stretch>
                  <a:fillRect l="-5738" t="-2949" b="-58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7552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43D6D82-B932-4B5C-9712-5DF5E5A5C030}"/>
              </a:ext>
            </a:extLst>
          </p:cNvPr>
          <p:cNvSpPr txBox="1"/>
          <p:nvPr/>
        </p:nvSpPr>
        <p:spPr>
          <a:xfrm>
            <a:off x="332656" y="843558"/>
            <a:ext cx="6264696" cy="4059266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CORE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HST-1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射线耀发的峰值流量和持续时间均服从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power-law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分布，符合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SOC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模型的预言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，说明这两个辐射区的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能量耗散机制都可能为磁重联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HST-1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的结果表明不仅靠近黑洞的喷流能耗机制为磁重联，在离黑洞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~100pc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外的喷流的能耗机制也有可能为磁重联。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两辐射区的光变存在的相关性表明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两区域可能拥有相同的物理性质。</a:t>
            </a:r>
            <a:endParaRPr lang="en-US" altLang="zh-CN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如果喷流的能耗机制为磁重联，那么触发磁重联的机制就很可能为磁流体不稳定性产生的湍流。湍流破坏喷流的几何结构，引发磁力线重联，加速辐射粒子。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获得能量的粒子会与磁场发生相互作用辐射光子或散射周围光子，进而耗散喷流的能量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1876507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0648" y="915566"/>
            <a:ext cx="6326460" cy="3960440"/>
          </a:xfrm>
        </p:spPr>
        <p:txBody>
          <a:bodyPr lIns="68580" tIns="34290" rIns="68580" bIns="34290">
            <a:noAutofit/>
          </a:bodyPr>
          <a:lstStyle/>
          <a:p>
            <a:pPr algn="just">
              <a:buFont typeface="Wingdings" pitchFamily="2" charset="2"/>
              <a:buChar char="u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S5 0716+714 is classified as ISP:10</a:t>
            </a:r>
            <a:r>
              <a:rPr lang="en-US" altLang="zh-CN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Hz &lt;</a:t>
            </a:r>
            <a:r>
              <a:rPr lang="el-GR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zh-CN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Hz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) in the 1LAC and 2LAC, but a LSP: </a:t>
            </a:r>
            <a:r>
              <a:rPr lang="en-US" altLang="zh-CN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νpeak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zh-CN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Hz.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buFont typeface="Wingdings" pitchFamily="2" charset="2"/>
              <a:buChar char="u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It is highly variable from radio to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-ray.  It is a famous intra-day variability (IDV) source in the radio and optical bands, with different </a:t>
            </a: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timescales from hours, months, to even years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altLang="zh-CN" sz="2000" dirty="0">
                <a:solidFill>
                  <a:srgbClr val="0000FF"/>
                </a:solidFill>
                <a:cs typeface="Times New Roman" pitchFamily="18" charset="0"/>
              </a:rPr>
              <a:t> Periodic variability on different timescales ranging from </a:t>
            </a:r>
            <a:r>
              <a:rPr lang="en-US" altLang="zh-CN" sz="2000" dirty="0">
                <a:cs typeface="Times New Roman" pitchFamily="18" charset="0"/>
              </a:rPr>
              <a:t>minutes to years, 15-73 minutes, 1-30 day, 3 years.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00FF"/>
                </a:solidFill>
                <a:cs typeface="Times New Roman" pitchFamily="18" charset="0"/>
              </a:rPr>
              <a:t>High-energy spectra </a:t>
            </a:r>
            <a:r>
              <a:rPr lang="en-US" altLang="zh-CN" sz="2000" dirty="0">
                <a:cs typeface="Times New Roman" pitchFamily="18" charset="0"/>
              </a:rPr>
              <a:t>(X-ray and γ-ray ) are described well by a </a:t>
            </a:r>
            <a:r>
              <a:rPr lang="en-US" altLang="zh-CN" sz="2000" dirty="0">
                <a:solidFill>
                  <a:srgbClr val="0000FF"/>
                </a:solidFill>
                <a:cs typeface="Times New Roman" pitchFamily="18" charset="0"/>
              </a:rPr>
              <a:t>Log-parabola and a broken power-law (BPL)</a:t>
            </a:r>
            <a:r>
              <a:rPr lang="en-US" altLang="zh-CN" sz="2000" dirty="0">
                <a:cs typeface="Times New Roman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00FF"/>
                </a:solidFill>
                <a:cs typeface="Times New Roman" pitchFamily="18" charset="0"/>
              </a:rPr>
              <a:t>Very high-energy emission </a:t>
            </a:r>
            <a:r>
              <a:rPr lang="en-US" altLang="zh-CN" sz="2000" dirty="0">
                <a:cs typeface="Times New Roman" pitchFamily="18" charset="0"/>
              </a:rPr>
              <a:t> was detected by MAGIC Collaboration in April 2008 (</a:t>
            </a:r>
            <a:r>
              <a:rPr lang="en-US" altLang="zh-CN" sz="2000" dirty="0" err="1">
                <a:cs typeface="Times New Roman" pitchFamily="18" charset="0"/>
              </a:rPr>
              <a:t>Anderhub</a:t>
            </a:r>
            <a:r>
              <a:rPr lang="en-US" altLang="zh-CN" sz="2000" dirty="0">
                <a:cs typeface="Times New Roman" pitchFamily="18" charset="0"/>
              </a:rPr>
              <a:t> et al. 2009) </a:t>
            </a:r>
          </a:p>
          <a:p>
            <a:pPr marL="0" indent="0" algn="just">
              <a:buNone/>
            </a:pP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标题 1"/>
          <p:cNvSpPr>
            <a:spLocks noGrp="1" noChangeAspect="1"/>
          </p:cNvSpPr>
          <p:nvPr>
            <p:ph type="title"/>
          </p:nvPr>
        </p:nvSpPr>
        <p:spPr>
          <a:xfrm>
            <a:off x="2132856" y="195486"/>
            <a:ext cx="4536504" cy="565571"/>
          </a:xfrm>
        </p:spPr>
        <p:txBody>
          <a:bodyPr/>
          <a:lstStyle/>
          <a:p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耀变体</a:t>
            </a:r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S5 0716+714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的高能辐射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765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70030" y="1131590"/>
            <a:ext cx="6399330" cy="360868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1" dirty="0">
                <a:cs typeface="Calibri" panose="020F0502020204030204" pitchFamily="34" charset="0"/>
              </a:rPr>
              <a:t>Major work: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cs typeface="Calibri" panose="020F0502020204030204" pitchFamily="34" charset="0"/>
              </a:rPr>
              <a:t>study </a:t>
            </a:r>
            <a:r>
              <a:rPr lang="en-US" altLang="zh-CN" sz="2000" dirty="0">
                <a:solidFill>
                  <a:srgbClr val="FF0000"/>
                </a:solidFill>
                <a:cs typeface="Calibri" panose="020F0502020204030204" pitchFamily="34" charset="0"/>
              </a:rPr>
              <a:t>the long-term variability </a:t>
            </a:r>
            <a:r>
              <a:rPr lang="en-US" altLang="zh-CN" sz="2000" dirty="0">
                <a:cs typeface="Calibri" panose="020F0502020204030204" pitchFamily="34" charset="0"/>
              </a:rPr>
              <a:t>of the source between August 2008 and April 2016, </a:t>
            </a:r>
            <a:r>
              <a:rPr lang="en-US" altLang="zh-CN" sz="2000" dirty="0">
                <a:solidFill>
                  <a:srgbClr val="FF0000"/>
                </a:solidFill>
                <a:cs typeface="Calibri" panose="020F0502020204030204" pitchFamily="34" charset="0"/>
              </a:rPr>
              <a:t>short timescale and spectal characteristics </a:t>
            </a:r>
            <a:r>
              <a:rPr lang="en-US" altLang="zh-CN" sz="2000" dirty="0">
                <a:cs typeface="Calibri" panose="020F0502020204030204" pitchFamily="34" charset="0"/>
              </a:rPr>
              <a:t>of individual outburst phases , and adopt </a:t>
            </a:r>
            <a:r>
              <a:rPr lang="en-US" altLang="zh-CN" sz="2000" dirty="0">
                <a:solidFill>
                  <a:srgbClr val="FF0000"/>
                </a:solidFill>
                <a:cs typeface="Calibri" panose="020F0502020204030204" pitchFamily="34" charset="0"/>
              </a:rPr>
              <a:t>PSD to explore periodicity of S5~0716+704.</a:t>
            </a: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00FF"/>
                </a:solidFill>
                <a:cs typeface="Calibri" panose="020F0502020204030204" pitchFamily="34" charset="0"/>
              </a:rPr>
              <a:t>investigate</a:t>
            </a:r>
            <a:r>
              <a:rPr lang="en-US" altLang="zh-CN" sz="2000" dirty="0"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cs typeface="Calibri" panose="020F0502020204030204" pitchFamily="34" charset="0"/>
              </a:rPr>
              <a:t>rapid variability and spectral variations of </a:t>
            </a:r>
            <a:r>
              <a:rPr lang="el-GR" altLang="zh-CN" sz="2000" i="1" dirty="0">
                <a:solidFill>
                  <a:srgbClr val="FF0000"/>
                </a:solidFill>
                <a:cs typeface="Calibri" panose="020F0502020204030204" pitchFamily="34" charset="0"/>
              </a:rPr>
              <a:t>γ</a:t>
            </a:r>
            <a:r>
              <a:rPr lang="el-GR" altLang="zh-CN" sz="2000" dirty="0">
                <a:solidFill>
                  <a:srgbClr val="FF0000"/>
                </a:solidFill>
                <a:cs typeface="Calibri" panose="020F0502020204030204" pitchFamily="34" charset="0"/>
              </a:rPr>
              <a:t>-</a:t>
            </a:r>
            <a:r>
              <a:rPr lang="en-US" altLang="zh-CN" sz="2000" dirty="0">
                <a:solidFill>
                  <a:srgbClr val="FF0000"/>
                </a:solidFill>
                <a:cs typeface="Calibri" panose="020F0502020204030204" pitchFamily="34" charset="0"/>
              </a:rPr>
              <a:t>ray,  location and origin of the of </a:t>
            </a:r>
            <a:r>
              <a:rPr lang="el-GR" altLang="zh-CN" sz="2000" i="1" dirty="0">
                <a:solidFill>
                  <a:srgbClr val="FF0000"/>
                </a:solidFill>
                <a:cs typeface="Calibri" panose="020F0502020204030204" pitchFamily="34" charset="0"/>
              </a:rPr>
              <a:t>γ</a:t>
            </a:r>
            <a:r>
              <a:rPr lang="el-GR" altLang="zh-CN" sz="2000" dirty="0">
                <a:solidFill>
                  <a:srgbClr val="FF0000"/>
                </a:solidFill>
                <a:cs typeface="Calibri" panose="020F0502020204030204" pitchFamily="34" charset="0"/>
              </a:rPr>
              <a:t>-</a:t>
            </a:r>
            <a:r>
              <a:rPr lang="en-US" altLang="zh-CN" sz="2000" dirty="0">
                <a:solidFill>
                  <a:srgbClr val="FF0000"/>
                </a:solidFill>
                <a:cs typeface="Calibri" panose="020F0502020204030204" pitchFamily="34" charset="0"/>
              </a:rPr>
              <a:t>ray emission region. </a:t>
            </a: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00FF"/>
                </a:solidFill>
                <a:cs typeface="Calibri" panose="020F0502020204030204" pitchFamily="34" charset="0"/>
              </a:rPr>
              <a:t>The coming era of multi-messenger astronomy will provide more higher quality multi-band synergetic observation. </a:t>
            </a:r>
            <a:endParaRPr lang="zh-CN" altLang="en-US" sz="2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382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52936" y="195486"/>
            <a:ext cx="2880320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Ⅳ: Data analysis  </a:t>
            </a:r>
            <a:endParaRPr lang="zh-CN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188640" y="1385937"/>
            <a:ext cx="6534726" cy="276998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en-US" altLang="zh-CN" dirty="0">
                <a:latin typeface="+mn-lt"/>
              </a:rPr>
              <a:t>Spectral analyses of several epochs of flaring activity with multiple models over the whole energy renage covered by Fermi-LAT above 100 MeV, </a:t>
            </a:r>
            <a:r>
              <a:rPr lang="en-US" altLang="zh-CN" dirty="0">
                <a:solidFill>
                  <a:srgbClr val="FF0000"/>
                </a:solidFill>
                <a:latin typeface="+mn-lt"/>
              </a:rPr>
              <a:t>spectral forms are PL, LP, BPL</a:t>
            </a:r>
            <a:r>
              <a:rPr lang="en-US" altLang="zh-CN" dirty="0">
                <a:latin typeface="+mn-lt"/>
              </a:rPr>
              <a:t>. </a:t>
            </a:r>
          </a:p>
          <a:p>
            <a:endParaRPr lang="en-US" altLang="zh-CN" dirty="0">
              <a:latin typeface="+mn-lt"/>
            </a:endParaRPr>
          </a:p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● </a:t>
            </a:r>
            <a:r>
              <a:rPr lang="en-US" altLang="zh-CN" dirty="0">
                <a:latin typeface="+mn-lt"/>
              </a:rPr>
              <a:t>We also examined the spectral behavior over the whole energy range </a:t>
            </a:r>
            <a:r>
              <a:rPr lang="en-US" altLang="zh-CN" dirty="0">
                <a:solidFill>
                  <a:srgbClr val="FF0000"/>
                </a:solidFill>
                <a:latin typeface="+mn-lt"/>
              </a:rPr>
              <a:t>with a simple PL model </a:t>
            </a:r>
            <a:r>
              <a:rPr lang="en-US" altLang="zh-CN" dirty="0">
                <a:latin typeface="+mn-lt"/>
              </a:rPr>
              <a:t>that we </a:t>
            </a:r>
            <a:r>
              <a:rPr lang="en-US" altLang="zh-CN" dirty="0">
                <a:solidFill>
                  <a:srgbClr val="FF0000"/>
                </a:solidFill>
                <a:latin typeface="+mn-lt"/>
              </a:rPr>
              <a:t>fitted over equally spaced logarithmic energy bins, with </a:t>
            </a:r>
            <a:r>
              <a:rPr lang="el-GR" altLang="zh-CN" dirty="0">
                <a:solidFill>
                  <a:srgbClr val="FF0000"/>
                </a:solidFill>
                <a:latin typeface="+mn-lt"/>
              </a:rPr>
              <a:t>Γ </a:t>
            </a:r>
            <a:r>
              <a:rPr lang="en-US" altLang="zh-CN" dirty="0">
                <a:solidFill>
                  <a:srgbClr val="FF0000"/>
                </a:solidFill>
                <a:latin typeface="+mn-lt"/>
              </a:rPr>
              <a:t>kept constant and equal to the value obtained by fitting over the whole energy range (Rani et al. 2013)</a:t>
            </a:r>
            <a:r>
              <a:rPr lang="en-US" altLang="zh-CN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25534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4634" y="1133762"/>
            <a:ext cx="6534726" cy="367023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en-US" altLang="zh-CN" dirty="0"/>
              <a:t>We also calculated the test statistic relative to the power law </a:t>
            </a:r>
            <a:r>
              <a:rPr lang="en-US" altLang="zh-CN" i="1" dirty="0">
                <a:solidFill>
                  <a:srgbClr val="FF0000"/>
                </a:solidFill>
              </a:rPr>
              <a:t>LRT </a:t>
            </a:r>
            <a:r>
              <a:rPr lang="en-US" altLang="zh-CN" dirty="0">
                <a:solidFill>
                  <a:srgbClr val="FF0000"/>
                </a:solidFill>
              </a:rPr>
              <a:t>= </a:t>
            </a:r>
            <a:r>
              <a:rPr lang="en-US" altLang="zh-CN" i="1" dirty="0">
                <a:solidFill>
                  <a:srgbClr val="FF0000"/>
                </a:solidFill>
              </a:rPr>
              <a:t>-</a:t>
            </a:r>
            <a:r>
              <a:rPr lang="en-US" altLang="zh-CN" dirty="0">
                <a:solidFill>
                  <a:srgbClr val="FF0000"/>
                </a:solidFill>
              </a:rPr>
              <a:t>2∆</a:t>
            </a:r>
            <a:r>
              <a:rPr lang="en-US" altLang="zh-CN" i="1" dirty="0">
                <a:solidFill>
                  <a:srgbClr val="FF0000"/>
                </a:solidFill>
              </a:rPr>
              <a:t>ln</a:t>
            </a:r>
            <a:r>
              <a:rPr lang="en-US" altLang="zh-CN" dirty="0">
                <a:solidFill>
                  <a:srgbClr val="FF0000"/>
                </a:solidFill>
              </a:rPr>
              <a:t>(</a:t>
            </a:r>
            <a:r>
              <a:rPr lang="en-US" altLang="zh-CN" i="1" dirty="0">
                <a:solidFill>
                  <a:srgbClr val="FF0000"/>
                </a:solidFill>
              </a:rPr>
              <a:t>L</a:t>
            </a:r>
            <a:r>
              <a:rPr lang="en-US" altLang="zh-CN" dirty="0">
                <a:solidFill>
                  <a:srgbClr val="FF0000"/>
                </a:solidFill>
              </a:rPr>
              <a:t>), </a:t>
            </a:r>
            <a:r>
              <a:rPr lang="en-US" altLang="zh-CN" dirty="0"/>
              <a:t>where </a:t>
            </a:r>
            <a:r>
              <a:rPr lang="en-US" altLang="zh-CN" dirty="0">
                <a:solidFill>
                  <a:srgbClr val="FF0000"/>
                </a:solidFill>
              </a:rPr>
              <a:t>∆</a:t>
            </a:r>
            <a:r>
              <a:rPr lang="en-US" altLang="zh-CN" i="1" dirty="0">
                <a:solidFill>
                  <a:srgbClr val="FF0000"/>
                </a:solidFill>
              </a:rPr>
              <a:t>ln</a:t>
            </a:r>
            <a:r>
              <a:rPr lang="en-US" altLang="zh-CN" dirty="0">
                <a:solidFill>
                  <a:srgbClr val="FF0000"/>
                </a:solidFill>
              </a:rPr>
              <a:t>(</a:t>
            </a:r>
            <a:r>
              <a:rPr lang="en-US" altLang="zh-CN" i="1" dirty="0">
                <a:solidFill>
                  <a:srgbClr val="FF0000"/>
                </a:solidFill>
              </a:rPr>
              <a:t>L</a:t>
            </a:r>
            <a:r>
              <a:rPr lang="en-US" altLang="zh-CN" dirty="0">
                <a:solidFill>
                  <a:srgbClr val="FF0000"/>
                </a:solidFill>
              </a:rPr>
              <a:t>) is the difference of the -log(likelihood) value of LP or BPL with respect to PL</a:t>
            </a:r>
            <a:r>
              <a:rPr lang="en-US" altLang="zh-CN" dirty="0"/>
              <a:t>, and follow Wilks’ theorem (Wilks 1938) to estimate the significance .</a:t>
            </a: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●</a:t>
            </a:r>
            <a:r>
              <a:rPr lang="en-US" altLang="zh-CN" dirty="0"/>
              <a:t> All of </a:t>
            </a:r>
            <a:r>
              <a:rPr lang="en-US" altLang="zh-CN" dirty="0">
                <a:solidFill>
                  <a:srgbClr val="FF0000"/>
                </a:solidFill>
              </a:rPr>
              <a:t>errors </a:t>
            </a:r>
            <a:r>
              <a:rPr lang="en-US" altLang="zh-CN" dirty="0"/>
              <a:t>of </a:t>
            </a:r>
            <a:r>
              <a:rPr lang="el-GR" altLang="zh-CN" i="1" dirty="0"/>
              <a:t>ξ</a:t>
            </a:r>
            <a:r>
              <a:rPr lang="el-GR" altLang="zh-CN" dirty="0"/>
              <a:t> </a:t>
            </a:r>
            <a:r>
              <a:rPr lang="en-US" altLang="zh-CN" dirty="0"/>
              <a:t>and doubling time were calculated </a:t>
            </a:r>
            <a:r>
              <a:rPr lang="en-US" altLang="zh-CN" dirty="0">
                <a:solidFill>
                  <a:srgbClr val="FF0000"/>
                </a:solidFill>
              </a:rPr>
              <a:t>by standard Gaussian error propagation </a:t>
            </a:r>
            <a:br>
              <a:rPr lang="el-GR" altLang="zh-CN" dirty="0"/>
            </a:br>
            <a:endParaRPr lang="en-US" altLang="zh-CN" dirty="0"/>
          </a:p>
          <a:p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●</a:t>
            </a:r>
            <a:r>
              <a:rPr lang="en-US" altLang="zh-CN" dirty="0"/>
              <a:t> To explore the nature of the variability and to search for </a:t>
            </a:r>
            <a:r>
              <a:rPr lang="en-US" altLang="zh-CN" dirty="0">
                <a:solidFill>
                  <a:srgbClr val="FF0000"/>
                </a:solidFill>
              </a:rPr>
              <a:t>periodicity</a:t>
            </a:r>
            <a:r>
              <a:rPr lang="en-US" altLang="zh-CN" dirty="0"/>
              <a:t> , we use a </a:t>
            </a:r>
            <a:r>
              <a:rPr lang="en-US" altLang="zh-CN" dirty="0">
                <a:solidFill>
                  <a:srgbClr val="FF0000"/>
                </a:solidFill>
              </a:rPr>
              <a:t>power spectral density (PSD) analysis method</a:t>
            </a:r>
            <a:r>
              <a:rPr lang="en-US" altLang="zh-CN" dirty="0"/>
              <a:t> (Vaughan 2005; Chidiac et al. 2016) .</a:t>
            </a:r>
            <a:br>
              <a:rPr lang="en-US" altLang="zh-CN" dirty="0"/>
            </a:br>
            <a:endParaRPr lang="zh-CN" alt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C479274-5B11-4DD6-8655-CE22E8ACD5B2}"/>
              </a:ext>
            </a:extLst>
          </p:cNvPr>
          <p:cNvSpPr/>
          <p:nvPr/>
        </p:nvSpPr>
        <p:spPr>
          <a:xfrm>
            <a:off x="2852936" y="195486"/>
            <a:ext cx="2880320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Ⅳ: Data analysis 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63076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67885" y="274315"/>
            <a:ext cx="4528095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Long-term light curve of S5~0716+714</a:t>
            </a:r>
            <a:endParaRPr lang="zh-CN" alt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74694" y="897564"/>
            <a:ext cx="5346594" cy="2862318"/>
            <a:chOff x="539552" y="476672"/>
            <a:chExt cx="7992888" cy="494039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9552" y="548680"/>
              <a:ext cx="7921047" cy="4868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椭圆 7"/>
            <p:cNvSpPr/>
            <p:nvPr/>
          </p:nvSpPr>
          <p:spPr>
            <a:xfrm>
              <a:off x="2771800" y="476672"/>
              <a:ext cx="5760640" cy="576064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88640" y="3723878"/>
            <a:ext cx="6507342" cy="12234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The light curve </a:t>
            </a:r>
            <a:r>
              <a:rPr lang="en-US" altLang="zh-CN" sz="1500" dirty="0">
                <a:cs typeface="Calibri" panose="020F0502020204030204" pitchFamily="34" charset="0"/>
              </a:rPr>
              <a:t>of S5 0716+714 in </a:t>
            </a:r>
            <a:r>
              <a:rPr lang="en-US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0.1 -</a:t>
            </a:r>
            <a:r>
              <a:rPr lang="el-GR" altLang="zh-CN" sz="1500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l-GR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300</a:t>
            </a:r>
            <a:r>
              <a:rPr lang="en-US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 GeV </a:t>
            </a:r>
            <a:r>
              <a:rPr lang="en-US" altLang="zh-CN" sz="1500" dirty="0">
                <a:cs typeface="Calibri" panose="020F0502020204030204" pitchFamily="34" charset="0"/>
              </a:rPr>
              <a:t>during 2008 August 4 </a:t>
            </a:r>
            <a:r>
              <a:rPr lang="en-US" altLang="zh-CN" sz="1500" i="1" dirty="0">
                <a:cs typeface="Calibri" panose="020F0502020204030204" pitchFamily="34" charset="0"/>
              </a:rPr>
              <a:t>∼ </a:t>
            </a:r>
            <a:r>
              <a:rPr lang="en-US" altLang="zh-CN" sz="1500" dirty="0">
                <a:cs typeface="Calibri" panose="020F0502020204030204" pitchFamily="34" charset="0"/>
              </a:rPr>
              <a:t>2016  April 27 using the </a:t>
            </a:r>
            <a:r>
              <a:rPr lang="en-US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LP model with 10-day bins</a:t>
            </a:r>
            <a:r>
              <a:rPr lang="en-US" altLang="zh-CN" sz="1500" dirty="0">
                <a:cs typeface="Calibri" panose="020F0502020204030204" pitchFamily="34" charset="0"/>
              </a:rPr>
              <a:t>. The distribution of photons with </a:t>
            </a:r>
            <a:r>
              <a:rPr lang="en-US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E </a:t>
            </a:r>
            <a:r>
              <a:rPr lang="en-US" altLang="zh-CN" sz="1500" i="1" dirty="0">
                <a:solidFill>
                  <a:srgbClr val="FF0000"/>
                </a:solidFill>
                <a:cs typeface="Calibri" panose="020F0502020204030204" pitchFamily="34" charset="0"/>
              </a:rPr>
              <a:t>&gt; </a:t>
            </a:r>
            <a:r>
              <a:rPr lang="en-US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50 GeV </a:t>
            </a:r>
            <a:r>
              <a:rPr lang="en-US" altLang="zh-CN" sz="1500" dirty="0">
                <a:cs typeface="Calibri" panose="020F0502020204030204" pitchFamily="34" charset="0"/>
              </a:rPr>
              <a:t>with two different significance levels of </a:t>
            </a:r>
            <a:r>
              <a:rPr lang="en-US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3</a:t>
            </a:r>
            <a:r>
              <a:rPr lang="el-GR" altLang="zh-CN" sz="1500" i="1" dirty="0">
                <a:solidFill>
                  <a:srgbClr val="FF0000"/>
                </a:solidFill>
                <a:cs typeface="Calibri" panose="020F0502020204030204" pitchFamily="34" charset="0"/>
              </a:rPr>
              <a:t>σ </a:t>
            </a:r>
            <a:r>
              <a:rPr lang="el-GR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(</a:t>
            </a:r>
            <a:r>
              <a:rPr lang="en-US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green circles) and 4</a:t>
            </a:r>
            <a:r>
              <a:rPr lang="el-GR" altLang="zh-CN" sz="1500" i="1" dirty="0">
                <a:solidFill>
                  <a:srgbClr val="FF0000"/>
                </a:solidFill>
                <a:cs typeface="Calibri" panose="020F0502020204030204" pitchFamily="34" charset="0"/>
              </a:rPr>
              <a:t>σ </a:t>
            </a:r>
            <a:r>
              <a:rPr lang="el-GR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(</a:t>
            </a:r>
            <a:r>
              <a:rPr lang="en-US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red triangles)</a:t>
            </a:r>
            <a:endParaRPr lang="zh-CN" altLang="en-US" sz="15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05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0658" y="952876"/>
            <a:ext cx="603067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Details of the six major outburst phases and highest-energy </a:t>
            </a:r>
          </a:p>
          <a:p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LAT photon in each phase</a:t>
            </a:r>
            <a:endParaRPr lang="zh-CN" alt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50658" y="1851670"/>
            <a:ext cx="6265069" cy="1782198"/>
            <a:chOff x="467544" y="1628800"/>
            <a:chExt cx="8353425" cy="237626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1628800"/>
              <a:ext cx="8353425" cy="2333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椭圆 8"/>
            <p:cNvSpPr/>
            <p:nvPr/>
          </p:nvSpPr>
          <p:spPr>
            <a:xfrm rot="5400000">
              <a:off x="3743908" y="2672916"/>
              <a:ext cx="2016224" cy="6480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476671" y="4011910"/>
            <a:ext cx="613905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origin of such high-energy photons is still unclear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805264" y="1941680"/>
            <a:ext cx="702078" cy="15661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4734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14654" y="878183"/>
            <a:ext cx="6138682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Details of the 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&gt;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100 GeV LAT photons with 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&gt;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l-GR" altLang="zh-CN" b="1" i="1" dirty="0">
                <a:latin typeface="Times New Roman" pitchFamily="18" charset="0"/>
                <a:cs typeface="Times New Roman" pitchFamily="18" charset="0"/>
              </a:rPr>
              <a:t>σ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probability of S5 0716+714 </a:t>
            </a:r>
            <a:endParaRPr lang="zh-CN" alt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232" y="1567282"/>
            <a:ext cx="5659080" cy="186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2646" y="3436062"/>
            <a:ext cx="6480720" cy="151195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500" b="1" dirty="0">
                <a:latin typeface="+mn-lt"/>
                <a:cs typeface="Times New Roman" pitchFamily="18" charset="0"/>
              </a:rPr>
              <a:t>For S50716+714, these high-energy photons </a:t>
            </a:r>
            <a:r>
              <a:rPr lang="en-US" altLang="zh-CN" sz="15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(</a:t>
            </a:r>
            <a:r>
              <a:rPr lang="en-US" altLang="zh-CN" sz="1500" b="1" i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&gt; </a:t>
            </a:r>
            <a:r>
              <a:rPr lang="en-US" altLang="zh-CN" sz="15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100 GeV</a:t>
            </a:r>
            <a:r>
              <a:rPr lang="en-US" altLang="zh-CN" sz="1500" b="1" dirty="0">
                <a:latin typeface="+mn-lt"/>
                <a:cs typeface="Times New Roman" pitchFamily="18" charset="0"/>
              </a:rPr>
              <a:t>) </a:t>
            </a:r>
            <a:r>
              <a:rPr lang="en-US" altLang="zh-CN" sz="15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are unlikely to </a:t>
            </a:r>
            <a:r>
              <a:rPr lang="en-US" altLang="zh-CN" sz="1500" b="1" dirty="0">
                <a:latin typeface="+mn-lt"/>
                <a:cs typeface="Times New Roman" pitchFamily="18" charset="0"/>
              </a:rPr>
              <a:t>be produced from the scattering  of photons from the Broad Line Region (</a:t>
            </a:r>
            <a:r>
              <a:rPr lang="en-US" altLang="zh-CN" sz="15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BLR</a:t>
            </a:r>
            <a:r>
              <a:rPr lang="en-US" altLang="zh-CN" sz="1500" b="1" dirty="0">
                <a:latin typeface="+mn-lt"/>
                <a:cs typeface="Times New Roman" pitchFamily="18" charset="0"/>
              </a:rPr>
              <a:t>) or </a:t>
            </a:r>
            <a:r>
              <a:rPr lang="en-US" altLang="zh-CN" sz="15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accretion disk</a:t>
            </a:r>
            <a:r>
              <a:rPr lang="en-US" altLang="zh-CN" sz="1500" b="1" dirty="0">
                <a:latin typeface="+mn-lt"/>
                <a:cs typeface="Times New Roman" pitchFamily="18" charset="0"/>
              </a:rPr>
              <a:t>. Even if the source has a strong disk and BLR, such high-energy photons </a:t>
            </a:r>
            <a:r>
              <a:rPr lang="en-US" altLang="zh-CN" sz="15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would likely be absorbed through </a:t>
            </a:r>
            <a:r>
              <a:rPr lang="el-GR" altLang="zh-CN" sz="1500" b="1" i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γ</a:t>
            </a:r>
            <a:r>
              <a:rPr lang="el-GR" altLang="zh-CN" sz="15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-</a:t>
            </a:r>
            <a:r>
              <a:rPr lang="el-GR" altLang="zh-CN" sz="1500" b="1" i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γ </a:t>
            </a:r>
            <a:r>
              <a:rPr lang="en-US" altLang="zh-CN" sz="15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interactions </a:t>
            </a:r>
            <a:r>
              <a:rPr lang="en-US" altLang="zh-CN" sz="1500" b="1" dirty="0">
                <a:latin typeface="+mn-lt"/>
                <a:cs typeface="Times New Roman" pitchFamily="18" charset="0"/>
              </a:rPr>
              <a:t>with lower-energy BLR photons.</a:t>
            </a:r>
            <a:endParaRPr lang="zh-CN" altLang="en-US" sz="1500" b="1" dirty="0">
              <a:latin typeface="+mn-lt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39090" y="1585284"/>
            <a:ext cx="1998222" cy="17821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7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12876" y="195486"/>
            <a:ext cx="4140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FSRQs </a:t>
            </a:r>
            <a:r>
              <a:rPr lang="en-US" altLang="zh-CN" sz="2800" i="1" dirty="0">
                <a:latin typeface="Times New Roman" pitchFamily="18" charset="0"/>
                <a:cs typeface="Times New Roman" pitchFamily="18" charset="0"/>
              </a:rPr>
              <a:t>versus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BL Lacs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6632" y="987574"/>
            <a:ext cx="45005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★ Flat Spectrum Radio Quasars (</a:t>
            </a:r>
            <a:r>
              <a:rPr lang="en-US" altLang="zh-CN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FSRQs</a:t>
            </a:r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altLang="zh-C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● Strong emission lines</a:t>
            </a:r>
            <a:br>
              <a:rPr lang="en-US" altLang="zh-CN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● Almost all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FSRQs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are LSP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blazars</a:t>
            </a:r>
            <a:br>
              <a:rPr lang="en-US" altLang="zh-CN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●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Leptonic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process of gamma ray emission mainly though external Compton</a:t>
            </a:r>
            <a:br>
              <a:rPr lang="en-US" altLang="zh-CN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● Higher luminosity</a:t>
            </a:r>
            <a:br>
              <a:rPr lang="en-US" altLang="zh-CN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● Softer spectral index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784697" y="3049672"/>
            <a:ext cx="4680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★ BL </a:t>
            </a:r>
            <a:r>
              <a:rPr lang="en-US" altLang="zh-CN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Lacs</a:t>
            </a:r>
            <a:br>
              <a:rPr lang="en-US" altLang="zh-CN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● Emission lines weak or non existent</a:t>
            </a:r>
            <a:br>
              <a:rPr lang="en-US" altLang="zh-CN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● </a:t>
            </a:r>
            <a:r>
              <a:rPr lang="en-US" altLang="zh-CN" dirty="0" err="1">
                <a:latin typeface="Times New Roman" pitchFamily="18" charset="0"/>
                <a:cs typeface="Times New Roman" pitchFamily="18" charset="0"/>
              </a:rPr>
              <a:t>Leptonic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process of gamma-ray emission mainly Synchrotron self-Compton</a:t>
            </a:r>
            <a:br>
              <a:rPr lang="en-US" altLang="zh-CN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● Lower luminosity</a:t>
            </a:r>
            <a:br>
              <a:rPr lang="en-US" altLang="zh-CN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● Harder spectral index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2060848" y="46315"/>
            <a:ext cx="4608512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Short timescale of S5~0716+714</a:t>
            </a:r>
            <a:endParaRPr lang="zh-CN" alt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206" y="1707654"/>
            <a:ext cx="563817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矩形 19"/>
          <p:cNvSpPr/>
          <p:nvPr/>
        </p:nvSpPr>
        <p:spPr>
          <a:xfrm>
            <a:off x="117610" y="915566"/>
            <a:ext cx="2158283" cy="30008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Individual peaks fitted by:</a:t>
            </a:r>
            <a:endParaRPr lang="zh-CN" altLang="en-US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304" y="1275606"/>
            <a:ext cx="338908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矩形 26"/>
          <p:cNvSpPr/>
          <p:nvPr/>
        </p:nvSpPr>
        <p:spPr>
          <a:xfrm>
            <a:off x="43118" y="3075806"/>
            <a:ext cx="1080120" cy="7617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symmetry of the flare:</a:t>
            </a:r>
            <a:endParaRPr lang="zh-CN" altLang="en-US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62" y="3867894"/>
            <a:ext cx="118529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3933056" y="1271052"/>
            <a:ext cx="2619948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light curves of Phase I</a:t>
            </a:r>
            <a:endParaRPr lang="zh-CN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535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204864" y="51470"/>
            <a:ext cx="441049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Best-fitting parameters of the 12 h and 6 h light curves of Flares 1 to 3 of Phase I</a:t>
            </a:r>
            <a:endParaRPr lang="zh-CN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64704" y="771550"/>
            <a:ext cx="5292588" cy="4374486"/>
            <a:chOff x="1043608" y="692696"/>
            <a:chExt cx="7056784" cy="5832648"/>
          </a:xfrm>
        </p:grpSpPr>
        <p:grpSp>
          <p:nvGrpSpPr>
            <p:cNvPr id="12" name="组合 11"/>
            <p:cNvGrpSpPr/>
            <p:nvPr/>
          </p:nvGrpSpPr>
          <p:grpSpPr>
            <a:xfrm>
              <a:off x="1043608" y="692696"/>
              <a:ext cx="7056784" cy="5832648"/>
              <a:chOff x="611560" y="692696"/>
              <a:chExt cx="7560840" cy="5917916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11560" y="692696"/>
                <a:ext cx="7560840" cy="2021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4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11560" y="2708920"/>
                <a:ext cx="7560840" cy="3901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圆角矩形 13"/>
            <p:cNvSpPr/>
            <p:nvPr/>
          </p:nvSpPr>
          <p:spPr>
            <a:xfrm>
              <a:off x="6300192" y="1628800"/>
              <a:ext cx="720080" cy="216024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6300192" y="2636912"/>
              <a:ext cx="720080" cy="216024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6300192" y="5445224"/>
              <a:ext cx="720080" cy="216024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3659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730" y="843558"/>
            <a:ext cx="4846630" cy="37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11916" y="267494"/>
            <a:ext cx="2696893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dirty="0">
                <a:solidFill>
                  <a:srgbClr val="2256EA"/>
                </a:solidFill>
                <a:latin typeface="Times New Roman" pitchFamily="18" charset="0"/>
                <a:cs typeface="Times New Roman" pitchFamily="18" charset="0"/>
              </a:rPr>
              <a:t>The light curves of Phase II</a:t>
            </a:r>
            <a:endParaRPr lang="zh-CN" altLang="en-US" dirty="0">
              <a:solidFill>
                <a:srgbClr val="2256E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6752" y="4569972"/>
            <a:ext cx="379842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Points with TS 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are not shown.</a:t>
            </a:r>
            <a:endParaRPr lang="zh-CN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678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512676" y="789552"/>
            <a:ext cx="5886654" cy="4376904"/>
            <a:chOff x="827584" y="692696"/>
            <a:chExt cx="7272808" cy="4949411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692696"/>
              <a:ext cx="7272808" cy="372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7584" y="4417971"/>
              <a:ext cx="7272808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2060848" y="51470"/>
            <a:ext cx="455450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Best-fitting parameters of the 12 h and 6 h light curves of Flares 1 to 5 of </a:t>
            </a:r>
            <a:r>
              <a:rPr lang="en-US" altLang="zh-CN" dirty="0">
                <a:solidFill>
                  <a:srgbClr val="2256EA"/>
                </a:solidFill>
                <a:latin typeface="Times New Roman" pitchFamily="18" charset="0"/>
                <a:cs typeface="Times New Roman" pitchFamily="18" charset="0"/>
              </a:rPr>
              <a:t>Phase II</a:t>
            </a:r>
            <a:endParaRPr lang="zh-CN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4941168" y="1113588"/>
            <a:ext cx="540060" cy="108012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4941168" y="2247714"/>
            <a:ext cx="540060" cy="108012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4887162" y="3273828"/>
            <a:ext cx="594066" cy="108012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4887162" y="3759882"/>
            <a:ext cx="594066" cy="162018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3947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92870" y="195486"/>
            <a:ext cx="2844368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dirty="0">
                <a:solidFill>
                  <a:srgbClr val="2256EA"/>
                </a:solidFill>
                <a:latin typeface="Times New Roman" pitchFamily="18" charset="0"/>
                <a:cs typeface="Times New Roman" pitchFamily="18" charset="0"/>
              </a:rPr>
              <a:t>The light curves of Phase </a:t>
            </a:r>
            <a:r>
              <a:rPr lang="en-US" altLang="zh-CN" i="1" dirty="0">
                <a:solidFill>
                  <a:srgbClr val="225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2256EA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endParaRPr lang="zh-CN" altLang="en-US" dirty="0">
              <a:solidFill>
                <a:srgbClr val="2256E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16832" y="4569972"/>
            <a:ext cx="399644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Points with TS 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are not shown.</a:t>
            </a:r>
            <a:endParaRPr lang="zh-CN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706" y="735547"/>
            <a:ext cx="5709099" cy="375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74219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58670" y="1005576"/>
            <a:ext cx="588665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Best-fitting parameters of the 12 h and 6 h light curves of Flares 1 to 2 of </a:t>
            </a:r>
            <a:r>
              <a:rPr lang="en-US" altLang="zh-CN" dirty="0">
                <a:solidFill>
                  <a:srgbClr val="2256EA"/>
                </a:solidFill>
                <a:latin typeface="Times New Roman" pitchFamily="18" charset="0"/>
                <a:cs typeface="Times New Roman" pitchFamily="18" charset="0"/>
              </a:rPr>
              <a:t>Phase IV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46044" y="1890990"/>
            <a:ext cx="6053286" cy="2336944"/>
            <a:chOff x="323528" y="908720"/>
            <a:chExt cx="8071048" cy="3115925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908720"/>
              <a:ext cx="8071048" cy="31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圆角矩形 24"/>
            <p:cNvSpPr/>
            <p:nvPr/>
          </p:nvSpPr>
          <p:spPr>
            <a:xfrm>
              <a:off x="6372200" y="1916832"/>
              <a:ext cx="792088" cy="216024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6372200" y="2204864"/>
              <a:ext cx="792088" cy="216024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6300192" y="3068960"/>
              <a:ext cx="792088" cy="216024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121916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36912" y="267494"/>
            <a:ext cx="276742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dirty="0">
                <a:solidFill>
                  <a:srgbClr val="2256EA"/>
                </a:solidFill>
                <a:latin typeface="Times New Roman" pitchFamily="18" charset="0"/>
                <a:cs typeface="Times New Roman" pitchFamily="18" charset="0"/>
              </a:rPr>
              <a:t>The light curves of Phase </a:t>
            </a:r>
            <a:r>
              <a:rPr lang="en-US" altLang="zh-CN" i="1" dirty="0">
                <a:solidFill>
                  <a:srgbClr val="225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2256EA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zh-CN" altLang="en-US" dirty="0">
              <a:solidFill>
                <a:srgbClr val="2256E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28800" y="4515966"/>
            <a:ext cx="388843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Points with TS </a:t>
            </a:r>
            <a:r>
              <a:rPr lang="en-US" altLang="zh-CN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are not shown.</a:t>
            </a:r>
            <a:endParaRPr lang="zh-CN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676" y="843558"/>
            <a:ext cx="5994666" cy="37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45800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132856" y="123478"/>
            <a:ext cx="448249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Best-fitting parameters of the 12 h and 6 h light curves of Flares 3 to 4 of </a:t>
            </a:r>
            <a:r>
              <a:rPr lang="en-US" altLang="zh-CN" dirty="0">
                <a:solidFill>
                  <a:srgbClr val="2256EA"/>
                </a:solidFill>
                <a:latin typeface="Times New Roman" pitchFamily="18" charset="0"/>
                <a:cs typeface="Times New Roman" pitchFamily="18" charset="0"/>
              </a:rPr>
              <a:t>Phase </a:t>
            </a:r>
            <a:r>
              <a:rPr lang="en-US" altLang="zh-CN" i="1" dirty="0">
                <a:solidFill>
                  <a:srgbClr val="225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2256EA"/>
                </a:solidFill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8" y="961231"/>
            <a:ext cx="648652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圆角矩形 24"/>
          <p:cNvSpPr/>
          <p:nvPr/>
        </p:nvSpPr>
        <p:spPr>
          <a:xfrm>
            <a:off x="4995174" y="1923678"/>
            <a:ext cx="594066" cy="216024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7239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34634" y="988807"/>
            <a:ext cx="6723366" cy="12234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500" dirty="0">
                <a:latin typeface="+mj-lt"/>
                <a:cs typeface="Times New Roman" pitchFamily="18" charset="0"/>
              </a:rPr>
              <a:t>1. </a:t>
            </a:r>
            <a:r>
              <a:rPr lang="en-US" altLang="zh-CN" sz="15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Marked asymmetric profile</a:t>
            </a:r>
            <a:r>
              <a:rPr lang="en-US" altLang="zh-CN" sz="1500" dirty="0">
                <a:latin typeface="+mj-lt"/>
                <a:cs typeface="Times New Roman" pitchFamily="18" charset="0"/>
              </a:rPr>
              <a:t> can be explained in terms of a fast injection of accelerated particles, probably at a shock front, and the slow decays can be attributed to the weakening of the shock, slower radiative cooling and/or escape from the active region; </a:t>
            </a:r>
            <a:endParaRPr lang="zh-CN" altLang="en-US" sz="15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204864" y="75136"/>
            <a:ext cx="4248472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characteristics of short timescale light curves of S5~0716+714</a:t>
            </a:r>
            <a:endParaRPr lang="zh-CN" alt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4634" y="2284951"/>
            <a:ext cx="6534726" cy="12234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500" dirty="0">
                <a:latin typeface="+mj-lt"/>
                <a:cs typeface="Times New Roman" pitchFamily="18" charset="0"/>
              </a:rPr>
              <a:t>2. For S5~0716, </a:t>
            </a:r>
            <a:r>
              <a:rPr lang="en-US" altLang="zh-CN" sz="15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although some flares exhibit marked asymmetric profile</a:t>
            </a:r>
            <a:r>
              <a:rPr lang="en-US" altLang="zh-CN" sz="1500" dirty="0">
                <a:latin typeface="+mj-lt"/>
                <a:cs typeface="Times New Roman" pitchFamily="18" charset="0"/>
              </a:rPr>
              <a:t>, </a:t>
            </a:r>
            <a:r>
              <a:rPr lang="en-US" altLang="zh-CN" sz="15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 the flares are symmetric within the error bars</a:t>
            </a:r>
            <a:r>
              <a:rPr lang="en-US" altLang="zh-CN" sz="1500" dirty="0">
                <a:latin typeface="+mj-lt"/>
                <a:cs typeface="Times New Roman" pitchFamily="18" charset="0"/>
              </a:rPr>
              <a:t>, suggesting that the relevant timescale is the light crossing time of the emission region, which can be explained by the </a:t>
            </a:r>
            <a:r>
              <a:rPr lang="en-US" altLang="zh-CN" sz="15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superposition of several episodes of short duration. </a:t>
            </a:r>
            <a:endParaRPr lang="zh-CN" altLang="en-US" sz="1500" dirty="0">
              <a:latin typeface="+mj-lt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4634" y="3797119"/>
            <a:ext cx="6588732" cy="6249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500" dirty="0">
                <a:latin typeface="+mj-lt"/>
                <a:cs typeface="Times New Roman" pitchFamily="18" charset="0"/>
              </a:rPr>
              <a:t>3. </a:t>
            </a:r>
            <a:r>
              <a:rPr lang="en-US" altLang="zh-CN" sz="15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The typical flux-doubling timescales </a:t>
            </a:r>
            <a:r>
              <a:rPr lang="en-US" altLang="zh-CN" sz="1500" dirty="0">
                <a:latin typeface="+mj-lt"/>
                <a:cs typeface="Times New Roman" pitchFamily="18" charset="0"/>
              </a:rPr>
              <a:t>of fast flares is found to be </a:t>
            </a:r>
            <a:r>
              <a:rPr lang="en-US" altLang="zh-CN" sz="15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1.5–3 h.</a:t>
            </a:r>
            <a:r>
              <a:rPr lang="en-US" altLang="zh-CN" sz="1500" dirty="0">
                <a:latin typeface="+mj-lt"/>
                <a:cs typeface="Times New Roman" pitchFamily="18" charset="0"/>
              </a:rPr>
              <a:t> The </a:t>
            </a:r>
            <a:r>
              <a:rPr lang="en-US" altLang="zh-CN" sz="15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fastest </a:t>
            </a:r>
            <a:r>
              <a:rPr lang="el-GR" altLang="zh-CN" sz="15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γ-</a:t>
            </a:r>
            <a:r>
              <a:rPr lang="en-US" altLang="zh-CN" sz="15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ray flare </a:t>
            </a:r>
            <a:r>
              <a:rPr lang="en-US" altLang="zh-CN" sz="1500" dirty="0">
                <a:latin typeface="+mj-lt"/>
                <a:cs typeface="Times New Roman" pitchFamily="18" charset="0"/>
              </a:rPr>
              <a:t>observed for the source has a flux doubling time-scale of </a:t>
            </a:r>
            <a:r>
              <a:rPr lang="en-US" altLang="zh-CN" sz="15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1.52 h.</a:t>
            </a:r>
            <a:endParaRPr lang="zh-CN" altLang="en-US" sz="15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660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50858" y="327451"/>
            <a:ext cx="3942438" cy="3000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The power spectrum density of S5~0716+714</a:t>
            </a:r>
            <a:endParaRPr lang="zh-CN" altLang="en-US" sz="1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36712" y="735546"/>
            <a:ext cx="4698522" cy="3132348"/>
            <a:chOff x="1115616" y="620688"/>
            <a:chExt cx="6325374" cy="4663232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5616" y="620688"/>
              <a:ext cx="6325374" cy="4663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907704" y="908719"/>
              <a:ext cx="4124444" cy="389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Red line: PSD of the full 10-day binned light curve</a:t>
              </a:r>
              <a:endParaRPr lang="zh-CN" altLang="en-US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下箭头 9"/>
            <p:cNvSpPr/>
            <p:nvPr/>
          </p:nvSpPr>
          <p:spPr>
            <a:xfrm>
              <a:off x="2915816" y="1196752"/>
              <a:ext cx="72008" cy="28803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67944" y="1268761"/>
              <a:ext cx="3240360" cy="893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rgbClr val="2256EA"/>
                  </a:solidFill>
                  <a:latin typeface="Times New Roman" pitchFamily="18" charset="0"/>
                  <a:cs typeface="Times New Roman" pitchFamily="18" charset="0"/>
                </a:rPr>
                <a:t>Blue line: average PSD of the six phases from the 1-day binned light curves</a:t>
              </a:r>
              <a:endParaRPr lang="zh-CN" altLang="en-US" sz="1100" dirty="0">
                <a:solidFill>
                  <a:srgbClr val="2256E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下箭头 11"/>
            <p:cNvSpPr/>
            <p:nvPr/>
          </p:nvSpPr>
          <p:spPr>
            <a:xfrm>
              <a:off x="5724128" y="1844824"/>
              <a:ext cx="72008" cy="122413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79712" y="3573017"/>
              <a:ext cx="4248472" cy="893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rgbClr val="7030A0"/>
                  </a:solidFill>
                </a:rPr>
                <a:t>Dashed line: PL fit to the average PSD of the six phases in the 1-day binned light curves   </a:t>
              </a:r>
              <a:r>
                <a:rPr lang="el-GR" altLang="zh-CN" sz="1100" i="1" dirty="0">
                  <a:solidFill>
                    <a:srgbClr val="FF0000"/>
                  </a:solidFill>
                </a:rPr>
                <a:t>α </a:t>
              </a:r>
              <a:r>
                <a:rPr lang="el-GR" altLang="zh-CN" sz="1100" dirty="0">
                  <a:solidFill>
                    <a:srgbClr val="FF0000"/>
                  </a:solidFill>
                </a:rPr>
                <a:t>= -1.5±</a:t>
              </a:r>
              <a:r>
                <a:rPr lang="el-GR" altLang="zh-CN" sz="1100" i="1" dirty="0">
                  <a:solidFill>
                    <a:srgbClr val="FF0000"/>
                  </a:solidFill>
                </a:rPr>
                <a:t> </a:t>
              </a:r>
              <a:r>
                <a:rPr lang="el-GR" altLang="zh-CN" sz="1100" dirty="0">
                  <a:solidFill>
                    <a:srgbClr val="FF0000"/>
                  </a:solidFill>
                </a:rPr>
                <a:t>0.2</a:t>
              </a:r>
              <a:endParaRPr lang="zh-CN" alt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17" name="上箭头 16"/>
            <p:cNvSpPr/>
            <p:nvPr/>
          </p:nvSpPr>
          <p:spPr>
            <a:xfrm>
              <a:off x="5724128" y="3356992"/>
              <a:ext cx="45719" cy="288032"/>
            </a:xfrm>
            <a:prstGeom prst="up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42646" y="3955435"/>
            <a:ext cx="6426714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dirty="0">
                <a:solidFill>
                  <a:srgbClr val="000099"/>
                </a:solidFill>
                <a:cs typeface="Calibri" panose="020F0502020204030204" pitchFamily="34" charset="0"/>
              </a:rPr>
              <a:t>PSD seems to indicate a break on a time scale of 100 days, this may very well be an artifact of the selection of flare light curves and the increasing statistical and systematic uncertainties. </a:t>
            </a:r>
            <a:r>
              <a:rPr lang="en-US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The PSD analysis does not indicate the presence of periodic variations in the source.</a:t>
            </a:r>
            <a:endParaRPr lang="zh-CN" altLang="en-US" sz="15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140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8640" y="951570"/>
            <a:ext cx="5184576" cy="3186354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l"/>
            </a:pPr>
            <a:r>
              <a:rPr lang="zh-CN" altLang="en-US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光学波段超过</a:t>
            </a:r>
            <a:r>
              <a:rPr lang="en-US" altLang="zh-CN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100</a:t>
            </a:r>
            <a:r>
              <a:rPr lang="zh-CN" altLang="en-US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年的观测历史</a:t>
            </a:r>
            <a:endParaRPr lang="en-US" altLang="zh-CN" dirty="0">
              <a:solidFill>
                <a:srgbClr val="0033CC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>
              <a:buFont typeface="Wingdings" pitchFamily="2" charset="2"/>
              <a:buChar char="l"/>
            </a:pPr>
            <a:r>
              <a:rPr lang="zh-CN" altLang="en-US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射电：从</a:t>
            </a:r>
            <a:r>
              <a:rPr lang="en-US" altLang="zh-CN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2.3GHz </a:t>
            </a:r>
            <a:r>
              <a:rPr lang="zh-CN" altLang="en-US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到毫米</a:t>
            </a:r>
            <a:r>
              <a:rPr lang="en-US" altLang="zh-CN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/</a:t>
            </a:r>
            <a:r>
              <a:rPr lang="zh-CN" altLang="en-US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亚毫米</a:t>
            </a:r>
            <a:r>
              <a:rPr lang="en-US" altLang="zh-CN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(SMA)</a:t>
            </a:r>
          </a:p>
          <a:p>
            <a:pPr>
              <a:buFont typeface="Wingdings" pitchFamily="2" charset="2"/>
              <a:buChar char="l"/>
            </a:pPr>
            <a:r>
              <a:rPr lang="en-US" altLang="zh-CN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X-</a:t>
            </a:r>
            <a:r>
              <a:rPr lang="zh-CN" altLang="en-US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射线：</a:t>
            </a:r>
            <a:r>
              <a:rPr lang="en-US" altLang="zh-CN" dirty="0" err="1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keV</a:t>
            </a:r>
            <a:r>
              <a:rPr lang="zh-CN" altLang="en-US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到几百</a:t>
            </a:r>
            <a:r>
              <a:rPr lang="en-US" altLang="zh-CN" dirty="0" err="1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keV</a:t>
            </a:r>
            <a:r>
              <a:rPr lang="en-US" altLang="zh-CN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, ASCA, RXTE, Swift, Chandra, </a:t>
            </a:r>
            <a:r>
              <a:rPr lang="en-US" altLang="zh-CN" dirty="0" err="1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NuStar</a:t>
            </a:r>
            <a:r>
              <a:rPr lang="en-US" altLang="zh-CN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,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HXMT</a:t>
            </a:r>
          </a:p>
          <a:p>
            <a:pPr>
              <a:buFont typeface="Wingdings" pitchFamily="2" charset="2"/>
              <a:buChar char="l"/>
            </a:pPr>
            <a:r>
              <a:rPr lang="en-US" altLang="zh-CN" dirty="0" err="1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GeV</a:t>
            </a:r>
            <a:r>
              <a:rPr lang="zh-CN" altLang="en-US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：</a:t>
            </a:r>
            <a:r>
              <a:rPr lang="en-US" altLang="zh-CN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EGRET</a:t>
            </a:r>
            <a:r>
              <a:rPr lang="zh-CN" altLang="en-US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，</a:t>
            </a:r>
            <a:r>
              <a:rPr lang="en-US" altLang="zh-CN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Fermi,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悟空</a:t>
            </a:r>
            <a:endParaRPr lang="en-US" altLang="zh-CN" dirty="0">
              <a:solidFill>
                <a:srgbClr val="0033CC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>
              <a:buFont typeface="Wingdings" pitchFamily="2" charset="2"/>
              <a:buChar char="l"/>
            </a:pPr>
            <a:r>
              <a:rPr lang="en-US" altLang="zh-CN" dirty="0" err="1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TeV</a:t>
            </a:r>
            <a:r>
              <a:rPr lang="zh-CN" altLang="en-US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：</a:t>
            </a:r>
            <a:r>
              <a:rPr lang="en-US" altLang="zh-CN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HESS, VERITAS, MAGIC,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As</a:t>
            </a:r>
            <a:r>
              <a:rPr lang="el-GR" altLang="zh-CN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γ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, ARGO-YBJ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及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LHAASO</a:t>
            </a:r>
          </a:p>
          <a:p>
            <a:pPr>
              <a:buFont typeface="Wingdings" pitchFamily="2" charset="2"/>
              <a:buChar char="l"/>
            </a:pPr>
            <a:endParaRPr lang="en-US" altLang="zh-CN" dirty="0">
              <a:solidFill>
                <a:srgbClr val="0033CC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>
              <a:buFont typeface="Wingdings" pitchFamily="2" charset="2"/>
              <a:buChar char="l"/>
            </a:pP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获得从射电到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TeV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甚高能全波段数据</a:t>
            </a:r>
          </a:p>
        </p:txBody>
      </p:sp>
      <p:pic>
        <p:nvPicPr>
          <p:cNvPr id="4" name="Picture 4" descr="ws_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72" y="4251619"/>
            <a:ext cx="2322258" cy="88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ws_7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4874" y="4251619"/>
            <a:ext cx="2516610" cy="88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82"/>
          <a:stretch/>
        </p:blipFill>
        <p:spPr bwMode="auto">
          <a:xfrm>
            <a:off x="4811484" y="4251619"/>
            <a:ext cx="2046516" cy="89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25" y="3326812"/>
            <a:ext cx="1379091" cy="91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6376397" y="3968937"/>
            <a:ext cx="65402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dirty="0"/>
              <a:t>Swift</a:t>
            </a:r>
            <a:endParaRPr lang="zh-CN" altLang="en-US" dirty="0"/>
          </a:p>
        </p:txBody>
      </p:sp>
      <p:pic>
        <p:nvPicPr>
          <p:cNvPr id="1029" name="Picture 5" descr="http://cdn.yeeyan.org/upload/attached/2011-01/30/20110130220115_8287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3"/>
          <a:stretch/>
        </p:blipFill>
        <p:spPr bwMode="auto">
          <a:xfrm>
            <a:off x="5487824" y="473944"/>
            <a:ext cx="1370175" cy="10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cdn.songshuhui.net/wp-content/uploads/2013/04/4atHY7_i_0P4DBjD6D2FDH_5u0vCwyCp1EF7PHitDC92AgAAvQEAAEpQ_555x39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25" y="1544514"/>
            <a:ext cx="1372493" cy="96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sinaimg.cn/jc/2015-12-17/U10553P27T1D846750F3DT201512170848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24" y="2501493"/>
            <a:ext cx="1370176" cy="97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6202360" y="479463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NuStar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5487826" y="2085696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Fermi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75111" y="4299942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HESS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11484" y="4855225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LHAASO</a:t>
            </a:r>
          </a:p>
        </p:txBody>
      </p:sp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2420888" y="141480"/>
            <a:ext cx="2628292" cy="648072"/>
          </a:xfrm>
        </p:spPr>
        <p:txBody>
          <a:bodyPr>
            <a:normAutofit/>
          </a:bodyPr>
          <a:lstStyle/>
          <a:p>
            <a:r>
              <a:rPr lang="zh-CN" alt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多波段观测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2132856" y="399459"/>
            <a:ext cx="4320480" cy="3000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Gamma-ray SEDs of Phases I to VI of S5 0716+714</a:t>
            </a:r>
            <a:endParaRPr lang="zh-CN" altLang="en-US" sz="1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676" y="915566"/>
            <a:ext cx="5994666" cy="399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54711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2078850" y="123478"/>
            <a:ext cx="4590510" cy="3000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Spectral results of the model fitting for Phases I to VI</a:t>
            </a:r>
            <a:endParaRPr lang="zh-CN" altLang="en-US" sz="1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52736" y="519522"/>
            <a:ext cx="4698522" cy="3132348"/>
            <a:chOff x="1043608" y="764704"/>
            <a:chExt cx="7344816" cy="5400600"/>
          </a:xfrm>
        </p:grpSpPr>
        <p:grpSp>
          <p:nvGrpSpPr>
            <p:cNvPr id="7" name="组合 6"/>
            <p:cNvGrpSpPr/>
            <p:nvPr/>
          </p:nvGrpSpPr>
          <p:grpSpPr>
            <a:xfrm>
              <a:off x="1043608" y="764704"/>
              <a:ext cx="7344816" cy="5400600"/>
              <a:chOff x="755576" y="764704"/>
              <a:chExt cx="7856165" cy="5857056"/>
            </a:xfrm>
          </p:grpSpPr>
          <p:pic>
            <p:nvPicPr>
              <p:cNvPr id="1331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764704"/>
                <a:ext cx="7776864" cy="41764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1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5576" y="4869160"/>
                <a:ext cx="7856165" cy="1752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矩形 7"/>
            <p:cNvSpPr/>
            <p:nvPr/>
          </p:nvSpPr>
          <p:spPr>
            <a:xfrm>
              <a:off x="7524328" y="2924944"/>
              <a:ext cx="576064" cy="11521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2646" y="3597864"/>
            <a:ext cx="6426714" cy="12234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The range of break energies is between 0.93 GeV and 6.90 GeV. Their LRT values with respect to the PL model are between 16.40 and 29.16 (corresponding to significances that </a:t>
            </a:r>
            <a:r>
              <a:rPr lang="en-US" altLang="zh-CN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exceed 4 </a:t>
            </a:r>
            <a:r>
              <a:rPr lang="el-GR" altLang="zh-CN" sz="15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l-GR" altLang="zh-CN" sz="1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zh-CN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except for Phases III &amp; IV</a:t>
            </a:r>
            <a:r>
              <a:rPr lang="en-US" altLang="zh-CN" sz="1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Both the BPL and LP </a:t>
            </a:r>
            <a:r>
              <a:rPr lang="en-US" altLang="zh-CN" sz="1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models describe the </a:t>
            </a:r>
            <a:r>
              <a:rPr lang="el-GR" altLang="zh-CN" sz="15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l-GR" altLang="zh-CN" sz="1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ray spectral shapes better than the PL model.</a:t>
            </a:r>
            <a:endParaRPr lang="zh-CN" altLang="en-US" sz="15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7672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634" y="627534"/>
            <a:ext cx="4158462" cy="421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213864" y="51470"/>
            <a:ext cx="445549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Photon index vs flux for the different states of Phases I, II, IV, and V</a:t>
            </a:r>
            <a:endParaRPr lang="zh-CN" altLang="en-US" sz="15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3096" y="1059582"/>
            <a:ext cx="2564904" cy="35317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significant spectral hardening 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with higher flux is also seen during Phases I, II, IV and V. Using the PL fit for these short intervals, the photon index (</a:t>
            </a:r>
            <a:r>
              <a:rPr lang="el-GR" altLang="zh-CN" sz="1500" dirty="0">
                <a:latin typeface="Times New Roman" pitchFamily="18" charset="0"/>
                <a:cs typeface="Times New Roman" pitchFamily="18" charset="0"/>
              </a:rPr>
              <a:t>Γ) 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changes are </a:t>
            </a:r>
          </a:p>
          <a:p>
            <a:pPr>
              <a:lnSpc>
                <a:spcPct val="150000"/>
              </a:lnSpc>
            </a:pP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2.17 ±</a:t>
            </a:r>
            <a:r>
              <a:rPr lang="en-US" altLang="zh-CN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0.05 to 1.93 ±</a:t>
            </a:r>
            <a:r>
              <a:rPr lang="en-US" altLang="zh-CN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0.04, 2.07 ±</a:t>
            </a:r>
            <a:r>
              <a:rPr lang="en-US" altLang="zh-CN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0.04 to 1.92 ±</a:t>
            </a:r>
            <a:r>
              <a:rPr lang="zh-CN" altLang="en-US" sz="1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0.04, 2.10 ±</a:t>
            </a:r>
            <a:r>
              <a:rPr lang="en-US" altLang="zh-CN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0.08 to 1.92 ±</a:t>
            </a:r>
            <a:r>
              <a:rPr lang="en-US" altLang="zh-CN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0.04, 2.09 ±</a:t>
            </a:r>
            <a:r>
              <a:rPr lang="en-US" altLang="zh-CN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0.06 to 1.91 ±</a:t>
            </a:r>
            <a:r>
              <a:rPr lang="en-US" altLang="zh-CN" sz="1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0.03</a:t>
            </a:r>
            <a:endParaRPr lang="zh-CN" altLang="en-US" dirty="0"/>
          </a:p>
        </p:txBody>
      </p:sp>
      <p:sp>
        <p:nvSpPr>
          <p:cNvPr id="6" name="圆角矩形 5"/>
          <p:cNvSpPr/>
          <p:nvPr/>
        </p:nvSpPr>
        <p:spPr>
          <a:xfrm>
            <a:off x="4257092" y="3165816"/>
            <a:ext cx="2484276" cy="1404156"/>
          </a:xfrm>
          <a:prstGeom prst="roundRect">
            <a:avLst/>
          </a:prstGeom>
          <a:solidFill>
            <a:srgbClr val="FF000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5395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42646" y="1005576"/>
            <a:ext cx="6426714" cy="2646294"/>
            <a:chOff x="251520" y="620688"/>
            <a:chExt cx="8568952" cy="2448272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620688"/>
              <a:ext cx="5616624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692696"/>
              <a:ext cx="3168352" cy="230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矩形 8"/>
          <p:cNvSpPr/>
          <p:nvPr/>
        </p:nvSpPr>
        <p:spPr>
          <a:xfrm>
            <a:off x="2348880" y="195486"/>
            <a:ext cx="4392488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The spectral slope ∆</a:t>
            </a:r>
            <a:r>
              <a:rPr lang="el-GR" altLang="zh-CN" sz="1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Γ </a:t>
            </a:r>
            <a:r>
              <a:rPr lang="en-US" altLang="zh-CN" sz="15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as a function of flux and the break energy</a:t>
            </a:r>
            <a:endParaRPr lang="zh-CN" altLang="en-US" sz="15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652" y="3869635"/>
            <a:ext cx="6372708" cy="64633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 do not find any significant variation in ∆</a:t>
            </a:r>
            <a:r>
              <a:rPr lang="el-GR" altLang="zh-CN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 </a:t>
            </a:r>
            <a:r>
              <a:rPr lang="en-US" altLang="zh-CN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with respect to the flux and </a:t>
            </a:r>
            <a:r>
              <a:rPr lang="en-US" altLang="zh-CN" sz="1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1500" b="1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break</a:t>
            </a:r>
            <a:r>
              <a:rPr lang="en-US" altLang="zh-CN" sz="1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zh-CN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also not find strong correlation </a:t>
            </a:r>
            <a:r>
              <a:rPr lang="en-US" altLang="zh-CN" sz="1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altLang="zh-CN" sz="1500" b="1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break </a:t>
            </a:r>
            <a:r>
              <a:rPr lang="en-US" altLang="zh-CN" sz="1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with photon flux .</a:t>
            </a:r>
            <a:endParaRPr lang="zh-CN" altLang="en-US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311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640" y="915566"/>
            <a:ext cx="237626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b="1" dirty="0">
                <a:solidFill>
                  <a:srgbClr val="FF0000"/>
                </a:solidFill>
              </a:rPr>
              <a:t>Gamma-ray Doppler factor:</a:t>
            </a:r>
            <a:endParaRPr lang="zh-CN" altLang="en-US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296653" y="1235648"/>
            <a:ext cx="4912016" cy="902423"/>
            <a:chOff x="1259632" y="404664"/>
            <a:chExt cx="6549355" cy="1203231"/>
          </a:xfrm>
        </p:grpSpPr>
        <p:pic>
          <p:nvPicPr>
            <p:cNvPr id="532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79912" y="404664"/>
              <a:ext cx="4029075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右箭头 5"/>
            <p:cNvSpPr/>
            <p:nvPr/>
          </p:nvSpPr>
          <p:spPr>
            <a:xfrm>
              <a:off x="2555776" y="836712"/>
              <a:ext cx="1080120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32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620688"/>
              <a:ext cx="1171575" cy="48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75656" y="1079401"/>
              <a:ext cx="609600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矩形 25"/>
            <p:cNvSpPr/>
            <p:nvPr/>
          </p:nvSpPr>
          <p:spPr>
            <a:xfrm>
              <a:off x="2051719" y="1115452"/>
              <a:ext cx="104411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1</a:t>
              </a:r>
              <a:r>
                <a:rPr lang="en-US" altLang="zh-CN" i="1" dirty="0"/>
                <a:t>.</a:t>
              </a:r>
              <a:r>
                <a:rPr lang="en-US" altLang="zh-CN" dirty="0"/>
                <a:t>52 h</a:t>
              </a:r>
              <a:endParaRPr lang="zh-CN" altLang="en-US" dirty="0"/>
            </a:p>
          </p:txBody>
        </p:sp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904" y="1196752"/>
              <a:ext cx="1000125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" name="TextBox 33"/>
          <p:cNvSpPr txBox="1"/>
          <p:nvPr/>
        </p:nvSpPr>
        <p:spPr>
          <a:xfrm>
            <a:off x="296652" y="2133751"/>
            <a:ext cx="6225503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Which is consistent with the result (</a:t>
            </a:r>
            <a:r>
              <a:rPr lang="el-GR" altLang="zh-CN" sz="15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δγ ≥ </a:t>
            </a:r>
            <a:r>
              <a:rPr lang="el-GR" altLang="zh-CN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5.90) </a:t>
            </a:r>
            <a:r>
              <a:rPr lang="en-US" altLang="zh-CN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from Dondi &amp; Ghisellini. (1995)</a:t>
            </a:r>
            <a:endParaRPr lang="zh-CN" altLang="en-US" sz="1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4634" y="2565799"/>
            <a:ext cx="237626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Size of the emission region:</a:t>
            </a:r>
            <a:endParaRPr lang="zh-CN" altLang="en-US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635" y="3517850"/>
            <a:ext cx="1707356" cy="35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8640" y="4283126"/>
            <a:ext cx="2221706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右箭头 35"/>
          <p:cNvSpPr/>
          <p:nvPr/>
        </p:nvSpPr>
        <p:spPr>
          <a:xfrm>
            <a:off x="1862826" y="3807937"/>
            <a:ext cx="2268252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94874" y="3321883"/>
            <a:ext cx="1057275" cy="20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40868" y="3591913"/>
            <a:ext cx="1428750" cy="23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4077072" y="3046190"/>
            <a:ext cx="2646294" cy="9348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upper limit on the size of </a:t>
            </a:r>
            <a:r>
              <a:rPr lang="el-GR" altLang="zh-CN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γ-</a:t>
            </a:r>
            <a:r>
              <a:rPr lang="en-US" altLang="zh-CN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ray emission region</a:t>
            </a:r>
            <a:r>
              <a:rPr lang="zh-CN" altLang="en-US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US" altLang="zh-CN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radius R ∼ 1.95 × 10</a:t>
            </a:r>
            <a:r>
              <a:rPr lang="en-US" altLang="zh-CN" sz="15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altLang="zh-CN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endParaRPr lang="zh-CN" altLang="en-US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50958" y="4185979"/>
            <a:ext cx="3618402" cy="64633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upper limit on the angular size [mas] of the emission region</a:t>
            </a:r>
            <a:r>
              <a:rPr lang="zh-CN" altLang="en-US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l-GR" altLang="zh-CN" sz="1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θ </a:t>
            </a:r>
            <a:r>
              <a:rPr lang="zh-CN" altLang="en-US" sz="1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≈ </a:t>
            </a:r>
            <a:r>
              <a:rPr lang="el-GR" altLang="zh-CN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0.40 </a:t>
            </a:r>
            <a:r>
              <a:rPr lang="el-GR" altLang="zh-CN" sz="1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en-US" altLang="zh-CN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endParaRPr lang="zh-CN" altLang="en-US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0628" y="2835829"/>
            <a:ext cx="491454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dirty="0"/>
              <a:t>the Doppler factor derived from proper motions </a:t>
            </a:r>
            <a:r>
              <a:rPr lang="en-US" altLang="zh-CN" b="1" dirty="0"/>
              <a:t>(Jorstad et al. 2017)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1" name="下箭头 20"/>
          <p:cNvSpPr/>
          <p:nvPr/>
        </p:nvSpPr>
        <p:spPr>
          <a:xfrm>
            <a:off x="2834934" y="3051853"/>
            <a:ext cx="54006" cy="270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5963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988840" y="303498"/>
            <a:ext cx="4752528" cy="3000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Origin of the spectral break/curvature in S5 0716+714:</a:t>
            </a:r>
            <a:endParaRPr lang="zh-CN" altLang="en-US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8640" y="908740"/>
            <a:ext cx="6480720" cy="223907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dirty="0">
                <a:solidFill>
                  <a:srgbClr val="000099"/>
                </a:solidFill>
                <a:cs typeface="Calibri" panose="020F0502020204030204" pitchFamily="34" charset="0"/>
              </a:rPr>
              <a:t>(1) </a:t>
            </a:r>
            <a:r>
              <a:rPr lang="en-US" altLang="zh-CN" sz="1500" dirty="0">
                <a:solidFill>
                  <a:srgbClr val="000099"/>
                </a:solidFill>
                <a:cs typeface="Calibri" panose="020F0502020204030204" pitchFamily="34" charset="0"/>
              </a:rPr>
              <a:t>The spectral slope (∆</a:t>
            </a:r>
            <a:r>
              <a:rPr lang="el-GR" altLang="zh-CN" sz="1500" dirty="0">
                <a:solidFill>
                  <a:srgbClr val="000099"/>
                </a:solidFill>
                <a:cs typeface="Calibri" panose="020F0502020204030204" pitchFamily="34" charset="0"/>
              </a:rPr>
              <a:t>Γ) </a:t>
            </a:r>
            <a:r>
              <a:rPr lang="en-US" altLang="zh-CN" sz="1500" dirty="0">
                <a:solidFill>
                  <a:srgbClr val="000099"/>
                </a:solidFill>
                <a:cs typeface="Calibri" panose="020F0502020204030204" pitchFamily="34" charset="0"/>
              </a:rPr>
              <a:t>varies between 0.03 and 0.76, which means that </a:t>
            </a:r>
            <a:r>
              <a:rPr lang="en-US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we do not favor the standard radiative cooling model</a:t>
            </a:r>
            <a:r>
              <a:rPr lang="en-US" altLang="zh-CN" sz="1500" dirty="0">
                <a:solidFill>
                  <a:srgbClr val="000099"/>
                </a:solidFill>
                <a:cs typeface="Calibri" panose="020F0502020204030204" pitchFamily="34" charset="0"/>
              </a:rPr>
              <a:t>. Although some values are close to 0.5, we do not find a significant correlation between the break energy and the photon flux variation.</a:t>
            </a:r>
          </a:p>
          <a:p>
            <a:endParaRPr lang="en-US" altLang="zh-CN" sz="1500" dirty="0">
              <a:solidFill>
                <a:srgbClr val="000099"/>
              </a:solidFill>
              <a:cs typeface="Calibri" panose="020F0502020204030204" pitchFamily="34" charset="0"/>
            </a:endParaRPr>
          </a:p>
          <a:p>
            <a:r>
              <a:rPr lang="en-US" altLang="zh-CN" dirty="0">
                <a:solidFill>
                  <a:srgbClr val="000099"/>
                </a:solidFill>
                <a:cs typeface="Calibri" panose="020F0502020204030204" pitchFamily="34" charset="0"/>
              </a:rPr>
              <a:t>(2) </a:t>
            </a:r>
            <a:r>
              <a:rPr lang="en-US" altLang="zh-CN" sz="1500" dirty="0">
                <a:solidFill>
                  <a:srgbClr val="000099"/>
                </a:solidFill>
                <a:cs typeface="Calibri" panose="020F0502020204030204" pitchFamily="34" charset="0"/>
              </a:rPr>
              <a:t>For S5~0716+714,  </a:t>
            </a:r>
            <a:r>
              <a:rPr lang="en-US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some spectra exhibit a smooth break</a:t>
            </a:r>
            <a:r>
              <a:rPr lang="en-US" altLang="zh-CN" sz="1500" dirty="0">
                <a:solidFill>
                  <a:srgbClr val="000099"/>
                </a:solidFill>
                <a:cs typeface="Calibri" panose="020F0502020204030204" pitchFamily="34" charset="0"/>
              </a:rPr>
              <a:t>,  </a:t>
            </a:r>
            <a:r>
              <a:rPr lang="en-US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which could be attributed to a transition from IC scattering by the accretion disk to BLR.</a:t>
            </a:r>
            <a:r>
              <a:rPr lang="en-US" altLang="zh-CN" sz="1500" dirty="0">
                <a:solidFill>
                  <a:srgbClr val="000099"/>
                </a:solidFill>
                <a:cs typeface="Calibri" panose="020F0502020204030204" pitchFamily="34" charset="0"/>
              </a:rPr>
              <a:t> However</a:t>
            </a:r>
            <a:r>
              <a:rPr lang="en-US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,  some spectra exhibit a sharp break</a:t>
            </a:r>
            <a:r>
              <a:rPr lang="en-US" altLang="zh-CN" sz="1500" dirty="0">
                <a:solidFill>
                  <a:srgbClr val="000099"/>
                </a:solidFill>
                <a:cs typeface="Calibri" panose="020F0502020204030204" pitchFamily="34" charset="0"/>
              </a:rPr>
              <a:t>,  which could not be due to this transition but to some </a:t>
            </a:r>
            <a:r>
              <a:rPr lang="en-US" altLang="zh-CN" sz="1500" dirty="0">
                <a:solidFill>
                  <a:srgbClr val="FF0000"/>
                </a:solidFill>
                <a:cs typeface="Calibri" panose="020F0502020204030204" pitchFamily="34" charset="0"/>
              </a:rPr>
              <a:t>other physical mechanism</a:t>
            </a:r>
            <a:r>
              <a:rPr lang="en-US" altLang="zh-CN" sz="1500" dirty="0">
                <a:solidFill>
                  <a:srgbClr val="000099"/>
                </a:solidFill>
                <a:cs typeface="Calibri" panose="020F0502020204030204" pitchFamily="34" charset="0"/>
              </a:rPr>
              <a:t>.</a:t>
            </a:r>
            <a:endParaRPr lang="zh-CN" altLang="en-US" sz="1500" dirty="0">
              <a:solidFill>
                <a:srgbClr val="000099"/>
              </a:solidFill>
              <a:cs typeface="Calibri" panose="020F05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04664" y="3165816"/>
            <a:ext cx="3780420" cy="3000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Location of the gamma-ray emission region:</a:t>
            </a:r>
            <a:endParaRPr lang="zh-CN" altLang="en-US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15751" y="3597864"/>
            <a:ext cx="5173489" cy="1350150"/>
            <a:chOff x="266303" y="4293096"/>
            <a:chExt cx="7094215" cy="1537320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4365104"/>
              <a:ext cx="2257425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4869160"/>
              <a:ext cx="2362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6303" y="5373216"/>
              <a:ext cx="54578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右大括号 16"/>
            <p:cNvSpPr/>
            <p:nvPr/>
          </p:nvSpPr>
          <p:spPr>
            <a:xfrm>
              <a:off x="5436096" y="4293096"/>
              <a:ext cx="504056" cy="1512168"/>
            </a:xfrm>
            <a:prstGeom prst="rightBrac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41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84168" y="4869160"/>
              <a:ext cx="1276350" cy="409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938622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55273" y="987574"/>
            <a:ext cx="6588732" cy="35779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b="1" dirty="0">
                <a:cs typeface="Calibri" panose="020F0502020204030204" pitchFamily="34" charset="0"/>
              </a:rPr>
              <a:t>Multiple modes of flux variation, whose</a:t>
            </a:r>
            <a:r>
              <a:rPr lang="en-US" altLang="zh-CN" sz="1500" b="1" dirty="0">
                <a:solidFill>
                  <a:srgbClr val="FF0000"/>
                </a:solidFill>
                <a:cs typeface="Calibri" panose="020F0502020204030204" pitchFamily="34" charset="0"/>
              </a:rPr>
              <a:t> timescales range from a few hours to several months</a:t>
            </a:r>
            <a:r>
              <a:rPr lang="en-US" altLang="zh-CN" sz="1500" b="1" dirty="0">
                <a:cs typeface="Calibri" panose="020F0502020204030204" pitchFamily="34" charset="0"/>
              </a:rPr>
              <a:t>, were observed for the source. The flares show </a:t>
            </a:r>
            <a:r>
              <a:rPr lang="en-US" altLang="zh-CN" sz="1500" b="1" dirty="0">
                <a:solidFill>
                  <a:srgbClr val="FF0000"/>
                </a:solidFill>
                <a:cs typeface="Calibri" panose="020F0502020204030204" pitchFamily="34" charset="0"/>
              </a:rPr>
              <a:t>a symmetric temporal profile within the error bars</a:t>
            </a:r>
            <a:r>
              <a:rPr lang="en-US" altLang="zh-CN" sz="1500" b="1" dirty="0">
                <a:cs typeface="Calibri" panose="020F0502020204030204" pitchFamily="34" charset="0"/>
              </a:rPr>
              <a:t>. </a:t>
            </a:r>
            <a:endParaRPr lang="en-US" altLang="zh-CN" dirty="0"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1500" b="1" dirty="0">
                <a:cs typeface="Calibri" panose="020F0502020204030204" pitchFamily="34" charset="0"/>
              </a:rPr>
              <a:t>The spectral break energies varied </a:t>
            </a:r>
            <a:r>
              <a:rPr lang="en-US" altLang="zh-CN" sz="1500" b="1" dirty="0">
                <a:solidFill>
                  <a:srgbClr val="FF0000"/>
                </a:solidFill>
                <a:cs typeface="Calibri" panose="020F0502020204030204" pitchFamily="34" charset="0"/>
              </a:rPr>
              <a:t>between 0.93 and 6.90 GeV</a:t>
            </a:r>
            <a:r>
              <a:rPr lang="en-US" altLang="zh-CN" sz="1500" b="1" dirty="0">
                <a:cs typeface="Calibri" panose="020F0502020204030204" pitchFamily="34" charset="0"/>
              </a:rPr>
              <a:t>, with evidence for curvature exceeding 4</a:t>
            </a:r>
            <a:r>
              <a:rPr lang="el-GR" altLang="zh-CN" sz="1500" b="1" i="1" dirty="0">
                <a:cs typeface="Calibri" panose="020F0502020204030204" pitchFamily="34" charset="0"/>
              </a:rPr>
              <a:t>σ </a:t>
            </a:r>
            <a:r>
              <a:rPr lang="en-US" altLang="zh-CN" sz="1500" b="1" dirty="0">
                <a:cs typeface="Calibri" panose="020F0502020204030204" pitchFamily="34" charset="0"/>
              </a:rPr>
              <a:t>for Phases I, II, V and VI, </a:t>
            </a:r>
            <a:r>
              <a:rPr lang="en-US" altLang="zh-CN" sz="1500" b="1" dirty="0">
                <a:solidFill>
                  <a:srgbClr val="FF0000"/>
                </a:solidFill>
                <a:cs typeface="Calibri" panose="020F0502020204030204" pitchFamily="34" charset="0"/>
              </a:rPr>
              <a:t>which could be attributed to a transition of IC scatting from the accretion disk to BLR or other physical mechanism.</a:t>
            </a:r>
            <a:endParaRPr lang="en-US" altLang="zh-CN" dirty="0"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1500" b="1" dirty="0">
                <a:solidFill>
                  <a:srgbClr val="FF0000"/>
                </a:solidFill>
                <a:cs typeface="Calibri" panose="020F0502020204030204" pitchFamily="34" charset="0"/>
              </a:rPr>
              <a:t>Significant VHE emission (E &gt; 100 GeV) </a:t>
            </a:r>
            <a:r>
              <a:rPr lang="en-US" altLang="zh-CN" sz="1500" b="1" dirty="0">
                <a:cs typeface="Calibri" panose="020F0502020204030204" pitchFamily="34" charset="0"/>
              </a:rPr>
              <a:t>has also been detected, the highest-energy photon has </a:t>
            </a:r>
            <a:r>
              <a:rPr lang="en-US" altLang="zh-CN" sz="1500" b="1" dirty="0">
                <a:solidFill>
                  <a:srgbClr val="FF0000"/>
                </a:solidFill>
                <a:cs typeface="Calibri" panose="020F0502020204030204" pitchFamily="34" charset="0"/>
              </a:rPr>
              <a:t>207 GeV</a:t>
            </a:r>
            <a:r>
              <a:rPr lang="en-US" altLang="zh-CN" sz="1500" b="1" dirty="0">
                <a:cs typeface="Calibri" panose="020F0502020204030204" pitchFamily="34" charset="0"/>
              </a:rPr>
              <a:t>.  It is highly unlikely that these photons are produced from scattering of photons from the BLR or accretion disk.</a:t>
            </a:r>
            <a:endParaRPr lang="en-US" altLang="zh-CN" dirty="0"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1500" b="1" dirty="0">
                <a:solidFill>
                  <a:srgbClr val="FF0000"/>
                </a:solidFill>
                <a:cs typeface="Calibri" panose="020F0502020204030204" pitchFamily="34" charset="0"/>
              </a:rPr>
              <a:t>The upper limit on the size of </a:t>
            </a:r>
            <a:r>
              <a:rPr lang="el-GR" altLang="zh-CN" sz="1500" b="1" i="1" dirty="0">
                <a:solidFill>
                  <a:srgbClr val="FF0000"/>
                </a:solidFill>
                <a:cs typeface="Calibri" panose="020F0502020204030204" pitchFamily="34" charset="0"/>
              </a:rPr>
              <a:t>γ</a:t>
            </a:r>
            <a:r>
              <a:rPr lang="el-GR" altLang="zh-CN" sz="1500" b="1" dirty="0">
                <a:solidFill>
                  <a:srgbClr val="FF0000"/>
                </a:solidFill>
                <a:cs typeface="Calibri" panose="020F0502020204030204" pitchFamily="34" charset="0"/>
              </a:rPr>
              <a:t>-</a:t>
            </a:r>
            <a:r>
              <a:rPr lang="en-US" altLang="zh-CN" sz="1500" b="1" dirty="0">
                <a:solidFill>
                  <a:srgbClr val="FF0000"/>
                </a:solidFill>
                <a:cs typeface="Calibri" panose="020F0502020204030204" pitchFamily="34" charset="0"/>
              </a:rPr>
              <a:t>ray emission region </a:t>
            </a:r>
            <a:r>
              <a:rPr lang="en-US" altLang="zh-CN" sz="1500" b="1" dirty="0">
                <a:cs typeface="Calibri" panose="020F0502020204030204" pitchFamily="34" charset="0"/>
              </a:rPr>
              <a:t>is R ∼ 1.95 × 10</a:t>
            </a:r>
            <a:r>
              <a:rPr lang="en-US" altLang="zh-CN" sz="1500" b="1" baseline="30000" dirty="0">
                <a:cs typeface="Calibri" panose="020F0502020204030204" pitchFamily="34" charset="0"/>
              </a:rPr>
              <a:t>15</a:t>
            </a:r>
            <a:r>
              <a:rPr lang="en-US" altLang="zh-CN" sz="1500" b="1" dirty="0">
                <a:cs typeface="Calibri" panose="020F0502020204030204" pitchFamily="34" charset="0"/>
              </a:rPr>
              <a:t>cm . Our analysis supports the idea that the fastest variability seems to be produced close to the central black hole i.e. </a:t>
            </a:r>
            <a:r>
              <a:rPr lang="en-US" altLang="zh-CN" sz="1500" b="1" dirty="0">
                <a:solidFill>
                  <a:srgbClr val="FF0000"/>
                </a:solidFill>
                <a:cs typeface="Calibri" panose="020F0502020204030204" pitchFamily="34" charset="0"/>
              </a:rPr>
              <a:t>on a scale less than 0.5 parsec</a:t>
            </a:r>
            <a:r>
              <a:rPr lang="en-US" altLang="zh-CN" sz="1500" b="1" dirty="0">
                <a:cs typeface="Calibri" panose="020F0502020204030204" pitchFamily="34" charset="0"/>
              </a:rPr>
              <a:t>, while the highest energy photons might be emitted from the extended jet i.e. on a scale of a few parsecs. </a:t>
            </a:r>
            <a:endParaRPr lang="en-US" altLang="zh-CN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05064" y="312007"/>
            <a:ext cx="1800200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Results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581121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A44403-975F-429E-B3BE-170E1145D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4DD8721-8440-45D7-A694-63D0106D25CF}"/>
              </a:ext>
            </a:extLst>
          </p:cNvPr>
          <p:cNvSpPr/>
          <p:nvPr/>
        </p:nvSpPr>
        <p:spPr>
          <a:xfrm>
            <a:off x="404664" y="1059582"/>
            <a:ext cx="59766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活动星系核，特别是耀变体是目前多信使观测和研究重点；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活动星系核是最可能的高能宇宙线源；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具有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VHE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硬谱的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EHSP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耀变体为我们研究高能天体物理提供了独特的机会。是研究喷流物理、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UHECRs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粒子加速机制、星系际磁场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(IGMF)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理想的天体源。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LHAASO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实验将能在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VHE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能区进一步研究这些问题提供独一无二的数据。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38330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ECDD3B-FC1E-4A8F-B4F3-F44E3E697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25F6AF-7649-4520-A312-FE56C70BB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F4412FEB-7A47-4B70-8C4A-CEE489090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346777"/>
            <a:ext cx="6066231" cy="45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4204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E89445-2FF2-4F49-A8A0-3DAD1997F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F6D0FE-0422-474D-9B14-834F290AF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对硬</a:t>
            </a:r>
            <a:r>
              <a:rPr kumimoji="1" lang="en-US" altLang="zh-CN" sz="2400" dirty="0" err="1">
                <a:latin typeface="黑体" panose="02010609060101010101" pitchFamily="49" charset="-122"/>
                <a:ea typeface="黑体" panose="02010609060101010101" pitchFamily="49" charset="-122"/>
              </a:rPr>
              <a:t>TeV</a:t>
            </a:r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谱耀变体大于</a:t>
            </a:r>
            <a:r>
              <a:rPr kumimoji="1"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10TeV</a:t>
            </a:r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伽马射线的观测将有助于确定耀变体是否宇宙线源。</a:t>
            </a:r>
            <a:endParaRPr kumimoji="1"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Ø"/>
            </a:pPr>
            <a:endParaRPr kumimoji="1"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基于光学观测，结合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Fermi</a:t>
            </a:r>
            <a:r>
              <a:rPr lang="zh-CN" altLang="en-US" sz="2400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，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NuStar</a:t>
            </a:r>
            <a:r>
              <a:rPr lang="zh-CN" altLang="en-US" sz="2400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，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Swift</a:t>
            </a:r>
            <a:r>
              <a:rPr lang="zh-CN" altLang="en-US" sz="2400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的数据处理，获得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LHAASO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TeV</a:t>
            </a:r>
            <a:r>
              <a:rPr lang="zh-CN" altLang="en-US" sz="2400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数据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获取同时性多波段多信使观测数据</a:t>
            </a:r>
            <a:r>
              <a:rPr lang="zh-CN" altLang="en-US" sz="2400" dirty="0">
                <a:solidFill>
                  <a:srgbClr val="0033CC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。</a:t>
            </a:r>
            <a:endParaRPr lang="en-US" altLang="zh-CN" sz="2400" dirty="0">
              <a:solidFill>
                <a:srgbClr val="0033CC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948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2656" y="944597"/>
            <a:ext cx="61926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The 4LAC includes 2863 sources, with 650 FSRQs, 1052 BL </a:t>
            </a:r>
            <a:r>
              <a:rPr lang="en-US" altLang="zh-CN" dirty="0" err="1"/>
              <a:t>Lacs</a:t>
            </a:r>
            <a:r>
              <a:rPr lang="en-US" altLang="zh-CN" dirty="0"/>
              <a:t>, 1092 BCUs, and 68 other AGNs. Some 1347 sources were not reported in the previous 3LAC catalog.</a:t>
            </a:r>
          </a:p>
          <a:p>
            <a:endParaRPr lang="en-US" altLang="zh-CN" dirty="0"/>
          </a:p>
          <a:p>
            <a:r>
              <a:rPr lang="en-US" altLang="zh-CN" dirty="0"/>
              <a:t>These blazars are classified following a two-fold approach</a:t>
            </a:r>
            <a:r>
              <a:rPr lang="zh-CN" altLang="en-US" dirty="0"/>
              <a:t>：</a:t>
            </a:r>
            <a:endParaRPr lang="en-US" altLang="zh-CN" dirty="0"/>
          </a:p>
          <a:p>
            <a:pPr marL="400050" indent="-400050">
              <a:buAutoNum type="romanLcParenR"/>
            </a:pPr>
            <a:r>
              <a:rPr lang="en-US" altLang="zh-CN" dirty="0"/>
              <a:t>according to the strength of their optical lines as Flat Spectrum Radio Quasars, FSRQs, BL Lac-type objects, BL Lacs, or blazar candidates of unknown types, BCUs </a:t>
            </a:r>
          </a:p>
          <a:p>
            <a:pPr marL="400050" indent="-400050">
              <a:buAutoNum type="romanLcParenR"/>
            </a:pPr>
            <a:r>
              <a:rPr lang="en-US" altLang="zh-CN" dirty="0"/>
              <a:t>according to the position of their synchrotron peak, using archival data as low-, intermediate- or high-synchrotron peaked objects, LSPs, ISPS and HSPs respectively.</a:t>
            </a:r>
          </a:p>
        </p:txBody>
      </p:sp>
      <p:sp>
        <p:nvSpPr>
          <p:cNvPr id="3" name="矩形 2"/>
          <p:cNvSpPr/>
          <p:nvPr/>
        </p:nvSpPr>
        <p:spPr>
          <a:xfrm>
            <a:off x="2276872" y="267494"/>
            <a:ext cx="3083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Fourth LAT AGN Catalog (4LAC)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32656" y="4155926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The </a:t>
            </a:r>
            <a:r>
              <a:rPr lang="en-US" altLang="zh-CN" i="1" dirty="0">
                <a:solidFill>
                  <a:srgbClr val="FF0000"/>
                </a:solidFill>
              </a:rPr>
              <a:t>Fermi</a:t>
            </a:r>
            <a:r>
              <a:rPr lang="en-US" altLang="zh-CN" dirty="0">
                <a:solidFill>
                  <a:srgbClr val="FF0000"/>
                </a:solidFill>
              </a:rPr>
              <a:t>-LAT collaboration, 2019, arXiv1905.10771, The Fourth Catalog of Active Galactic Nuclei Detected by the Fermi LAT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292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997BBF-E578-45BB-B715-478FCD2E4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694521E-EDFA-40F8-B455-09049B20A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" y="1275606"/>
            <a:ext cx="6172200" cy="3271505"/>
          </a:xfrm>
        </p:spPr>
      </p:pic>
    </p:spTree>
    <p:extLst>
      <p:ext uri="{BB962C8B-B14F-4D97-AF65-F5344CB8AC3E}">
        <p14:creationId xmlns:p14="http://schemas.microsoft.com/office/powerpoint/2010/main" val="29793238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0DD85-0624-4F9C-B056-96799015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C74D87C-0D0A-4517-BAA4-4FC9BEA9B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71" y="1200150"/>
            <a:ext cx="3316857" cy="3394075"/>
          </a:xfrm>
        </p:spPr>
      </p:pic>
    </p:spTree>
    <p:extLst>
      <p:ext uri="{BB962C8B-B14F-4D97-AF65-F5344CB8AC3E}">
        <p14:creationId xmlns:p14="http://schemas.microsoft.com/office/powerpoint/2010/main" val="42482403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s\Administrator\Desktop\天文台平面图\jpg\20160914云大二期二期教学实验楼8号一层平面图_t8_t8_t8_t7_t6_t7-Mode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2656" y="1182754"/>
            <a:ext cx="6253938" cy="33159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2280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recent paper\1905.10771\aitoff_src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-20538"/>
            <a:ext cx="540067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76" y="1635646"/>
            <a:ext cx="5404714" cy="347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63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75" y="195485"/>
            <a:ext cx="6360071" cy="468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091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9842</TotalTime>
  <Words>3510</Words>
  <Application>Microsoft Office PowerPoint</Application>
  <PresentationFormat>自定义</PresentationFormat>
  <Paragraphs>276</Paragraphs>
  <Slides>72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72</vt:i4>
      </vt:variant>
    </vt:vector>
  </HeadingPairs>
  <TitlesOfParts>
    <vt:vector size="83" baseType="lpstr">
      <vt:lpstr>Comic Sans MS</vt:lpstr>
      <vt:lpstr>Cambria Math</vt:lpstr>
      <vt:lpstr>黑体</vt:lpstr>
      <vt:lpstr>Arial</vt:lpstr>
      <vt:lpstr>Kaiti SC</vt:lpstr>
      <vt:lpstr>宋体</vt:lpstr>
      <vt:lpstr>Times New Roman</vt:lpstr>
      <vt:lpstr>Calibri</vt:lpstr>
      <vt:lpstr>Wingdings</vt:lpstr>
      <vt:lpstr>Bodoni MT Black</vt:lpstr>
      <vt:lpstr>Office 主题​​</vt:lpstr>
      <vt:lpstr>PowerPoint 演示文稿</vt:lpstr>
      <vt:lpstr>提纲</vt:lpstr>
      <vt:lpstr>PowerPoint 演示文稿</vt:lpstr>
      <vt:lpstr>PowerPoint 演示文稿</vt:lpstr>
      <vt:lpstr>PowerPoint 演示文稿</vt:lpstr>
      <vt:lpstr>多波段观测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耀变体的光变及多波段观测</vt:lpstr>
      <vt:lpstr>PowerPoint 演示文稿</vt:lpstr>
      <vt:lpstr>PowerPoint 演示文稿</vt:lpstr>
      <vt:lpstr>STV</vt:lpstr>
      <vt:lpstr>X射线</vt:lpstr>
      <vt:lpstr>PowerPoint 演示文稿</vt:lpstr>
      <vt:lpstr>PowerPoint 演示文稿</vt:lpstr>
      <vt:lpstr>PowerPoint 演示文稿</vt:lpstr>
      <vt:lpstr>光学波段能谱特性</vt:lpstr>
      <vt:lpstr>PowerPoint 演示文稿</vt:lpstr>
      <vt:lpstr>活动星系M87的X射线辐射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耀变体S5 0716+714的高能辐射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总结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www.rapidppt.com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锐普出品-红色3D箭头2013年商务演示PPT模板</dc:title>
  <dc:creator>锐普PPT</dc:creator>
  <dc:description>本素材由锐普原创，免费分享，版权归锐普PPT所有并受法律保护。欢迎转载，不得销售，不得修改版权信息，并请注明出处：锐普PPT论坛：www.rapidbbs.cn，锐普PPT商城：www.rapidppt.com。否则将承担法律责任。</dc:description>
  <cp:lastModifiedBy>Administrator</cp:lastModifiedBy>
  <cp:revision>721</cp:revision>
  <dcterms:created xsi:type="dcterms:W3CDTF">2012-12-31T05:15:54Z</dcterms:created>
  <dcterms:modified xsi:type="dcterms:W3CDTF">2019-08-27T05:41:39Z</dcterms:modified>
</cp:coreProperties>
</file>