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276" r:id="rId4"/>
    <p:sldId id="278" r:id="rId5"/>
    <p:sldId id="257" r:id="rId6"/>
    <p:sldId id="279" r:id="rId7"/>
    <p:sldId id="259" r:id="rId8"/>
    <p:sldId id="263" r:id="rId9"/>
    <p:sldId id="260" r:id="rId10"/>
    <p:sldId id="262" r:id="rId11"/>
    <p:sldId id="283" r:id="rId12"/>
    <p:sldId id="264" r:id="rId13"/>
    <p:sldId id="266" r:id="rId14"/>
    <p:sldId id="268" r:id="rId15"/>
    <p:sldId id="269" r:id="rId16"/>
    <p:sldId id="273" r:id="rId17"/>
    <p:sldId id="286" r:id="rId18"/>
    <p:sldId id="272" r:id="rId19"/>
    <p:sldId id="287" r:id="rId20"/>
    <p:sldId id="282" r:id="rId21"/>
    <p:sldId id="285" r:id="rId22"/>
    <p:sldId id="28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89331"/>
  </p:normalViewPr>
  <p:slideViewPr>
    <p:cSldViewPr snapToGrid="0" snapToObjects="1">
      <p:cViewPr varScale="1">
        <p:scale>
          <a:sx n="88" d="100"/>
          <a:sy n="88" d="100"/>
        </p:scale>
        <p:origin x="200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33F7-4520-0548-8F35-CFE9B23F5979}" type="datetimeFigureOut">
              <a:rPr lang="en-US" smtClean="0"/>
              <a:t>8/26/19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7F87F-1C67-3642-B8D4-32DCB269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3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F87F-1C67-3642-B8D4-32DCB26998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4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SN1006</a:t>
            </a:r>
            <a:r>
              <a:rPr kumimoji="1" lang="zh-CN" altLang="en-US" dirty="0" smtClean="0"/>
              <a:t>是“桶型”超新星遗迹的典型代表，由两个对称的月牙状壳层构成，与历史超新星</a:t>
            </a:r>
            <a:r>
              <a:rPr kumimoji="1" lang="en-US" altLang="zh-CN" dirty="0" smtClean="0"/>
              <a:t>SN 1006</a:t>
            </a:r>
            <a:r>
              <a:rPr kumimoji="1" lang="zh-CN" altLang="en-US" dirty="0" smtClean="0"/>
              <a:t>成协，具有精确的年龄。在以前的观测中，射电、</a:t>
            </a:r>
            <a:r>
              <a:rPr kumimoji="1" lang="en-US" altLang="zh-CN" dirty="0" smtClean="0"/>
              <a:t>X</a:t>
            </a:r>
            <a:r>
              <a:rPr kumimoji="1" lang="zh-CN" altLang="en-US" dirty="0" smtClean="0"/>
              <a:t>射线和</a:t>
            </a:r>
            <a:r>
              <a:rPr kumimoji="1" lang="en-US" altLang="zh-CN" dirty="0" err="1" smtClean="0"/>
              <a:t>TeV</a:t>
            </a:r>
            <a:r>
              <a:rPr kumimoji="1" lang="zh-CN" altLang="en-US" dirty="0" smtClean="0"/>
              <a:t>伽马射线图像都基本有对称形态，唯独</a:t>
            </a:r>
            <a:r>
              <a:rPr kumimoji="1" lang="en-US" altLang="zh-CN" dirty="0" err="1" smtClean="0"/>
              <a:t>GeV</a:t>
            </a:r>
            <a:r>
              <a:rPr kumimoji="1" lang="zh-CN" altLang="en-US" dirty="0" smtClean="0"/>
              <a:t>伽马射线只有东北部的月牙有辐射，让人困惑。基于</a:t>
            </a:r>
            <a:r>
              <a:rPr kumimoji="1" lang="en-US" altLang="zh-CN" dirty="0" smtClean="0"/>
              <a:t>10</a:t>
            </a:r>
            <a:r>
              <a:rPr kumimoji="1" lang="zh-CN" altLang="en-US" dirty="0" smtClean="0"/>
              <a:t>年的</a:t>
            </a:r>
            <a:r>
              <a:rPr kumimoji="1" lang="en-US" altLang="zh-CN" dirty="0" smtClean="0"/>
              <a:t>Fermi</a:t>
            </a:r>
            <a:r>
              <a:rPr kumimoji="1" lang="zh-CN" altLang="en-US" dirty="0" smtClean="0"/>
              <a:t>数据和第四次</a:t>
            </a:r>
            <a:r>
              <a:rPr kumimoji="1" lang="en-US" altLang="zh-CN" dirty="0" smtClean="0"/>
              <a:t>Fermi</a:t>
            </a:r>
            <a:r>
              <a:rPr kumimoji="1" lang="zh-CN" altLang="en-US" dirty="0" smtClean="0"/>
              <a:t>原表，我们重新分析了此遗迹的</a:t>
            </a:r>
            <a:r>
              <a:rPr kumimoji="1" lang="en-US" altLang="zh-CN" dirty="0" err="1" smtClean="0"/>
              <a:t>GeV</a:t>
            </a:r>
            <a:r>
              <a:rPr kumimoji="1" lang="zh-CN" altLang="en-US" dirty="0" smtClean="0"/>
              <a:t>伽马射线辐射，终于在西南部的月牙也发现了</a:t>
            </a:r>
            <a:r>
              <a:rPr kumimoji="1" lang="en-US" altLang="zh-CN" dirty="0" err="1" smtClean="0"/>
              <a:t>GeV</a:t>
            </a:r>
            <a:r>
              <a:rPr kumimoji="1" lang="zh-CN" altLang="en-US" dirty="0" smtClean="0"/>
              <a:t>辐射。根据此结果及以前其它能段的数据，我们拟合了多波段能谱，发现轻子或轻强子混合模型都能解释现有观测。尽管还不能明确区分具体的伽马射线辐射机制，但根据我们的结果，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F87F-1C67-3642-B8D4-32DCB26998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smtClean="0"/>
              <a:t>在现在的伽马射线超新星遗迹中，有一批能谱很硬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光子谱指数</a:t>
            </a:r>
            <a:r>
              <a:rPr kumimoji="1" lang="en-US" altLang="zh-CN" dirty="0" smtClean="0"/>
              <a:t>\Gamma&lt;2.0)</a:t>
            </a:r>
            <a:r>
              <a:rPr kumimoji="1" lang="zh-CN" altLang="en-US" dirty="0" smtClean="0"/>
              <a:t>，</a:t>
            </a:r>
            <a:r>
              <a:rPr kumimoji="1" lang="en-US" altLang="zh-CN" dirty="0" err="1" smtClean="0"/>
              <a:t>TeV</a:t>
            </a:r>
            <a:r>
              <a:rPr kumimoji="1" lang="zh-CN" altLang="en-US" dirty="0" smtClean="0"/>
              <a:t>图像为壳层型的遗迹。根据这一观测特征，我们挑选出了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个遗迹：</a:t>
            </a:r>
            <a:r>
              <a:rPr kumimoji="1" lang="en-US" altLang="zh-CN" dirty="0" smtClean="0"/>
              <a:t>SN 1006, RX J1713.7-3946, RCW 86, RX J0852.0-4622, HESS J1731-347, G150.3+4.5</a:t>
            </a:r>
            <a:r>
              <a:rPr kumimoji="1" lang="zh-CN" altLang="en-US" dirty="0" smtClean="0"/>
              <a:t>和</a:t>
            </a:r>
            <a:r>
              <a:rPr kumimoji="1" lang="en-US" altLang="zh-CN" dirty="0" smtClean="0"/>
              <a:t>HESS J1534-571</a:t>
            </a:r>
            <a:r>
              <a:rPr kumimoji="1" lang="zh-CN" altLang="en-US" dirty="0" smtClean="0"/>
              <a:t>。通过拟合这些遗迹的多波段能谱，我们发现这些遗迹可以在一个统一框架下描述，即随着遗迹演化，时间积分的电子谱会从单幂率向双幂率演化，双幂率的拐折能量由遗迹年龄决定，拐折能量以下的粒子累积注入大致有</a:t>
            </a:r>
            <a:r>
              <a:rPr kumimoji="1" lang="en-US" altLang="zh-CN" dirty="0" smtClean="0"/>
              <a:t>t^{2.5}</a:t>
            </a:r>
            <a:r>
              <a:rPr kumimoji="1" lang="zh-CN" altLang="en-US" dirty="0" smtClean="0"/>
              <a:t>关系，而激波附近的扩散系数（以</a:t>
            </a:r>
            <a:r>
              <a:rPr kumimoji="1" lang="en-US" altLang="zh-CN" dirty="0" err="1" smtClean="0"/>
              <a:t>Bohm</a:t>
            </a:r>
            <a:r>
              <a:rPr kumimoji="1" lang="zh-CN" altLang="en-US" dirty="0" smtClean="0"/>
              <a:t>扩散系数为单位）大致随遗迹年龄的平方</a:t>
            </a:r>
            <a:r>
              <a:rPr kumimoji="1" lang="en-US" altLang="zh-CN" dirty="0" smtClean="0"/>
              <a:t>t^{2.0}</a:t>
            </a:r>
            <a:r>
              <a:rPr kumimoji="1" lang="zh-CN" altLang="en-US" dirty="0" smtClean="0"/>
              <a:t>增加。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F87F-1C67-3642-B8D4-32DCB26998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96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allowed parameter space is the region above each corresponding curve for a given value of T and </a:t>
            </a:r>
            <a:r>
              <a:rPr lang="en-US" altLang="zh-CN" dirty="0" err="1" smtClean="0"/>
              <a:t>η</a:t>
            </a:r>
            <a:r>
              <a:rPr lang="en-US" altLang="zh-CN" dirty="0" smtClean="0"/>
              <a:t>.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F87F-1C67-3642-B8D4-32DCB26998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8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Inferred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from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light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curves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that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XT1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origin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from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trapped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zone,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XT2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from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free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zone.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luminosity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calculated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shown.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GRB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170817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not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powered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magnetar</a:t>
            </a:r>
            <a:r>
              <a:rPr kumimoji="1" lang="en-US" altLang="zh-CN" baseline="0" dirty="0"/>
              <a:t>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But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possibility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can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not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ruled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out.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4F7C3-28D3-4040-BCE8-B5C521FB8F9A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059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F87F-1C67-3642-B8D4-32DCB26998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 five-segment canonical X-ray afterglow light curve was proposed,</a:t>
            </a:r>
            <a:r>
              <a:rPr lang="zh-CN" altLang="en-US" baseline="0" dirty="0" smtClean="0"/>
              <a:t> </a:t>
            </a:r>
            <a:r>
              <a:rPr lang="en-US" altLang="zh-CN" dirty="0" smtClean="0"/>
              <a:t>including a distinct rapidly decaying component, a shallow decay component, a normal decay component, a post jet break component and X-ray flares.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7F87F-1C67-3642-B8D4-32DCB26998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584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470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84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521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656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680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936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272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50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879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8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76F08-4304-5B4E-AA2A-B657A918BF7E}" type="datetimeFigureOut">
              <a:rPr kumimoji="1" lang="zh-CN" altLang="en-US" smtClean="0"/>
              <a:t>2019/8/26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821F6-562A-D24B-8008-9C10284E9C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474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007/s10686-019-09636-w" TargetMode="External"/><Relationship Id="rId3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32074" y="1618831"/>
            <a:ext cx="9470862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u="sng" dirty="0"/>
              <a:t>基于高海拔宇宙线观测站</a:t>
            </a:r>
            <a:r>
              <a:rPr lang="en-US" altLang="zh-CN" sz="2400" u="sng" dirty="0"/>
              <a:t>LHAASO </a:t>
            </a:r>
            <a:r>
              <a:rPr lang="zh-CN" altLang="en-US" sz="2400" u="sng" dirty="0"/>
              <a:t>的科学研究</a:t>
            </a:r>
            <a:endParaRPr lang="en-US" altLang="zh-CN" sz="2400" dirty="0"/>
          </a:p>
          <a:p>
            <a:pPr algn="ctr"/>
            <a:r>
              <a:rPr lang="zh-CN" altLang="zh-CN" sz="2400" dirty="0"/>
              <a:t>伽马天文的唯象研究</a:t>
            </a:r>
            <a:r>
              <a:rPr lang="en-US" altLang="zh-CN" sz="2400" dirty="0"/>
              <a:t> </a:t>
            </a:r>
            <a:r>
              <a:rPr lang="zh-CN" altLang="en-US" sz="2400" dirty="0"/>
              <a:t>子课题</a:t>
            </a:r>
            <a:r>
              <a:rPr lang="en-US" altLang="zh-CN" sz="2400" dirty="0"/>
              <a:t> </a:t>
            </a:r>
            <a:r>
              <a:rPr lang="zh-CN" altLang="en-US" sz="2400" dirty="0"/>
              <a:t>（</a:t>
            </a:r>
            <a:r>
              <a:rPr lang="en-US" altLang="zh-CN" sz="2400" u="sng" dirty="0"/>
              <a:t>2018YFA0404204</a:t>
            </a:r>
            <a:r>
              <a:rPr lang="en-US" altLang="zh-CN" sz="2400" dirty="0"/>
              <a:t> </a:t>
            </a:r>
            <a:r>
              <a:rPr lang="zh-CN" altLang="en-US" sz="2400" dirty="0" smtClean="0"/>
              <a:t>）</a:t>
            </a:r>
            <a:r>
              <a:rPr lang="zh-CN" altLang="en-US" sz="2400" b="1" dirty="0" smtClean="0"/>
              <a:t>之</a:t>
            </a:r>
          </a:p>
          <a:p>
            <a:pPr algn="ctr"/>
            <a:endParaRPr lang="zh-CN" altLang="en-US" b="1" dirty="0" smtClean="0"/>
          </a:p>
          <a:p>
            <a:pPr algn="ctr"/>
            <a:r>
              <a:rPr lang="en-US" altLang="zh-CN" b="1" dirty="0" smtClean="0"/>
              <a:t> </a:t>
            </a:r>
            <a:r>
              <a:rPr lang="zh-CN" altLang="zh-CN" sz="3600" b="1" dirty="0"/>
              <a:t>高能伽马射线的辐射机制及物理学新规律</a:t>
            </a:r>
            <a:r>
              <a:rPr lang="zh-CN" altLang="zh-CN" sz="3600" b="1" dirty="0" smtClean="0"/>
              <a:t>研究</a:t>
            </a:r>
            <a:endParaRPr lang="en-US" altLang="zh-CN" sz="3600" u="sng" dirty="0"/>
          </a:p>
          <a:p>
            <a:pPr algn="ctr"/>
            <a:endParaRPr kumimoji="1" lang="en-US" altLang="zh-CN" dirty="0"/>
          </a:p>
          <a:p>
            <a:pPr algn="ctr"/>
            <a:endParaRPr kumimoji="1" lang="zh-CN" altLang="en-US" sz="2400" dirty="0" smtClean="0"/>
          </a:p>
          <a:p>
            <a:pPr algn="ctr"/>
            <a:r>
              <a:rPr kumimoji="1" lang="zh-CN" altLang="en-US" sz="2400" dirty="0" smtClean="0"/>
              <a:t>南京</a:t>
            </a:r>
            <a:r>
              <a:rPr kumimoji="1" lang="zh-CN" altLang="en-US" sz="2400" dirty="0"/>
              <a:t>大学研究小组进展汇报</a:t>
            </a:r>
            <a:endParaRPr kumimoji="1" lang="en-US" altLang="zh-CN" sz="2400" dirty="0"/>
          </a:p>
          <a:p>
            <a:pPr algn="ctr"/>
            <a:endParaRPr kumimoji="1" lang="en-US" altLang="zh-CN" dirty="0"/>
          </a:p>
          <a:p>
            <a:pPr algn="ctr"/>
            <a:r>
              <a:rPr kumimoji="1" lang="zh-CN" altLang="en-US" sz="2400" dirty="0" smtClean="0"/>
              <a:t>张彬彬、张潇</a:t>
            </a:r>
            <a:endParaRPr kumimoji="1" lang="en-US" altLang="zh-CN" sz="2400" dirty="0"/>
          </a:p>
          <a:p>
            <a:pPr algn="ctr"/>
            <a:endParaRPr kumimoji="1" lang="en-US" altLang="zh-CN" dirty="0"/>
          </a:p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3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50816" y="1516518"/>
            <a:ext cx="8136727" cy="4351338"/>
          </a:xfrm>
        </p:spPr>
        <p:txBody>
          <a:bodyPr/>
          <a:lstStyle/>
          <a:p>
            <a:r>
              <a:rPr kumimoji="1" lang="en-US" altLang="zh-CN" dirty="0" err="1"/>
              <a:t>Xue</a:t>
            </a:r>
            <a:r>
              <a:rPr kumimoji="1" lang="en-US" altLang="zh-CN" dirty="0"/>
              <a:t> Y. Q et al, 2019, Nature, 568, pages198–201</a:t>
            </a:r>
          </a:p>
          <a:p>
            <a:r>
              <a:rPr kumimoji="1" lang="zh-CN" altLang="en-US" dirty="0"/>
              <a:t>在</a:t>
            </a:r>
            <a:r>
              <a:rPr kumimoji="1" lang="en-US" altLang="zh-CN" dirty="0"/>
              <a:t>Chandra</a:t>
            </a:r>
            <a:r>
              <a:rPr kumimoji="1" lang="zh-CN" altLang="en-US" dirty="0"/>
              <a:t> 数据中发现了一个</a:t>
            </a:r>
            <a:r>
              <a:rPr kumimoji="1" lang="en-US" altLang="zh-CN" dirty="0"/>
              <a:t>X-ray only transient </a:t>
            </a:r>
          </a:p>
          <a:p>
            <a:r>
              <a:rPr kumimoji="1" lang="zh-CN" altLang="en-US" dirty="0"/>
              <a:t>很可能来源于中子星并合事件导致的磁星辐射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F850D2-C096-2949-B588-93595C540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9" r="8047" b="8418"/>
          <a:stretch/>
        </p:blipFill>
        <p:spPr>
          <a:xfrm>
            <a:off x="1688511" y="3062514"/>
            <a:ext cx="8381500" cy="3788227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kumimoji="1" lang="en-US" altLang="zh-CN" sz="3600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magnetar</a:t>
            </a:r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-powered X-ray transient as the aftermath of a binary neutron-star merger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9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077" y="1594382"/>
            <a:ext cx="8331894" cy="1550081"/>
          </a:xfrm>
        </p:spPr>
        <p:txBody>
          <a:bodyPr/>
          <a:lstStyle/>
          <a:p>
            <a:r>
              <a:rPr lang="en-US" dirty="0"/>
              <a:t>Di Xiao, Bin-Bin Zhang, Zi-Gao Dai, </a:t>
            </a:r>
            <a:r>
              <a:rPr lang="en-US" dirty="0" smtClean="0"/>
              <a:t>2019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ApJL</a:t>
            </a:r>
            <a:r>
              <a:rPr lang="en-US" altLang="zh-CN" dirty="0" smtClean="0"/>
              <a:t>,</a:t>
            </a:r>
            <a:r>
              <a:rPr lang="en-US" dirty="0" smtClean="0"/>
              <a:t> </a:t>
            </a:r>
            <a:r>
              <a:rPr lang="en-US" dirty="0"/>
              <a:t>879, 7</a:t>
            </a:r>
          </a:p>
          <a:p>
            <a:r>
              <a:rPr lang="zh-CN" altLang="en-US" dirty="0"/>
              <a:t>用磁性的转动能解释</a:t>
            </a:r>
            <a:r>
              <a:rPr lang="en-US" altLang="zh-CN" dirty="0"/>
              <a:t>CDF-S XT2</a:t>
            </a:r>
            <a:endParaRPr 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On the properties of a newborn </a:t>
            </a:r>
            <a:r>
              <a:rPr kumimoji="1" lang="en-US" altLang="zh-CN" sz="3600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magnetar</a:t>
            </a:r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powering the X-ray transient CDF-S XT2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t="2525" r="744"/>
          <a:stretch/>
        </p:blipFill>
        <p:spPr>
          <a:xfrm>
            <a:off x="1108678" y="2803086"/>
            <a:ext cx="4668008" cy="40549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194" y="2803087"/>
            <a:ext cx="4777919" cy="38646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15086" y="5500914"/>
            <a:ext cx="191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smtClean="0"/>
              <a:t>Spectrum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325081" y="5300859"/>
            <a:ext cx="191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light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curve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75811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763" y="1364344"/>
            <a:ext cx="10515600" cy="4351338"/>
          </a:xfrm>
        </p:spPr>
        <p:txBody>
          <a:bodyPr/>
          <a:lstStyle/>
          <a:p>
            <a:r>
              <a:rPr lang="en-US" dirty="0"/>
              <a:t>Sun Hui et al, 2019, </a:t>
            </a:r>
            <a:r>
              <a:rPr lang="en-US" dirty="0" err="1"/>
              <a:t>ApJ</a:t>
            </a:r>
            <a:r>
              <a:rPr lang="en-US" dirty="0"/>
              <a:t> submitted, arXiv:1908.01107</a:t>
            </a:r>
          </a:p>
          <a:p>
            <a:r>
              <a:rPr lang="zh-CN" altLang="en-US" dirty="0"/>
              <a:t>提出了一个中子星并合磁星的统一模型</a:t>
            </a:r>
            <a:endParaRPr lang="en-US" altLang="zh-CN" dirty="0"/>
          </a:p>
          <a:p>
            <a:r>
              <a:rPr lang="zh-CN" altLang="en-US" dirty="0"/>
              <a:t>成功解释了</a:t>
            </a:r>
            <a:r>
              <a:rPr lang="en-US" altLang="zh-CN" dirty="0"/>
              <a:t>X-ray transients  Chandra CDF-XT1, CDF-XT2</a:t>
            </a:r>
            <a:br>
              <a:rPr lang="en-US" altLang="zh-CN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1EEF29-447B-0645-BEC4-7E2404687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6" r="2657" b="3979"/>
          <a:stretch/>
        </p:blipFill>
        <p:spPr>
          <a:xfrm>
            <a:off x="637933" y="2888343"/>
            <a:ext cx="10987890" cy="384628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 UNIFIED BINARY NEUTRON STAR MERGER MAGNETAR MODEL FOR THE CHANDRA X-RAY TRANSIENTS CDF-S XT1 AND XT2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0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62" y="0"/>
            <a:ext cx="6820777" cy="6820141"/>
          </a:xfrm>
        </p:spPr>
      </p:pic>
      <p:sp>
        <p:nvSpPr>
          <p:cNvPr id="7" name="文本框 6"/>
          <p:cNvSpPr txBox="1"/>
          <p:nvPr/>
        </p:nvSpPr>
        <p:spPr>
          <a:xfrm>
            <a:off x="956779" y="1487270"/>
            <a:ext cx="3266877" cy="101566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JZ: Observer can see a bright GRB (GRB with extended emission or internal plateau).</a:t>
            </a:r>
            <a:endParaRPr kumimoji="1" lang="zh-CN" altLang="en-US" sz="2000" dirty="0"/>
          </a:p>
        </p:txBody>
      </p:sp>
      <p:grpSp>
        <p:nvGrpSpPr>
          <p:cNvPr id="3" name="组 2"/>
          <p:cNvGrpSpPr/>
          <p:nvPr/>
        </p:nvGrpSpPr>
        <p:grpSpPr>
          <a:xfrm>
            <a:off x="7073692" y="883959"/>
            <a:ext cx="4244686" cy="1328029"/>
            <a:chOff x="7073692" y="883959"/>
            <a:chExt cx="4244686" cy="132802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7073692" y="883959"/>
                  <a:ext cx="4244686" cy="1323439"/>
                </a:xfrm>
                <a:prstGeom prst="rect">
                  <a:avLst/>
                </a:prstGeom>
                <a:noFill/>
                <a:ln w="12700">
                  <a:solidFill>
                    <a:srgbClr val="FF6CE6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dirty="0"/>
                    <a:t>FZ: Observer can see X-ray freely but not </a:t>
                  </a:r>
                  <a14:m>
                    <m:oMath xmlns:m="http://schemas.openxmlformats.org/officeDocument/2006/math">
                      <m:r>
                        <a:rPr kumimoji="1" lang="en-US" altLang="zh-C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a14:m>
                  <a:r>
                    <a:rPr kumimoji="1" lang="en-US" altLang="zh-CN" sz="2000" dirty="0">
                      <a:ea typeface="Cambria Math" charset="0"/>
                      <a:cs typeface="Cambria Math" charset="0"/>
                    </a:rPr>
                    <a:t>-ray (or 170817A-like weak GRB).</a:t>
                  </a:r>
                </a:p>
                <a:p>
                  <a:endParaRPr kumimoji="1" lang="en-US" altLang="zh-CN" sz="2000" dirty="0">
                    <a:ea typeface="Cambria Math" charset="0"/>
                    <a:cs typeface="Cambria Math" charset="0"/>
                  </a:endParaRPr>
                </a:p>
                <a:p>
                  <a:endParaRPr kumimoji="1" lang="en-US" altLang="zh-CN" sz="2000" dirty="0">
                    <a:ea typeface="Cambria Math" charset="0"/>
                    <a:cs typeface="Cambria Math" charset="0"/>
                  </a:endParaRPr>
                </a:p>
              </p:txBody>
            </p:sp>
          </mc:Choice>
          <mc:Fallback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3692" y="883959"/>
                  <a:ext cx="4244686" cy="132343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88" t="-1826"/>
                  </a:stretch>
                </a:blipFill>
                <a:ln w="12700">
                  <a:solidFill>
                    <a:srgbClr val="FF6CE6"/>
                  </a:solidFill>
                  <a:prstDash val="soli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486" y="1533275"/>
              <a:ext cx="2748784" cy="678713"/>
            </a:xfrm>
            <a:prstGeom prst="rect">
              <a:avLst/>
            </a:prstGeom>
          </p:spPr>
        </p:pic>
      </p:grpSp>
      <p:grpSp>
        <p:nvGrpSpPr>
          <p:cNvPr id="11" name="组 10"/>
          <p:cNvGrpSpPr/>
          <p:nvPr/>
        </p:nvGrpSpPr>
        <p:grpSpPr>
          <a:xfrm>
            <a:off x="6998700" y="3823053"/>
            <a:ext cx="4856064" cy="2127804"/>
            <a:chOff x="5171732" y="3866594"/>
            <a:chExt cx="3051672" cy="1521571"/>
          </a:xfrm>
        </p:grpSpPr>
        <p:sp>
          <p:nvSpPr>
            <p:cNvPr id="5" name="文本框 4"/>
            <p:cNvSpPr txBox="1"/>
            <p:nvPr/>
          </p:nvSpPr>
          <p:spPr>
            <a:xfrm>
              <a:off x="5171732" y="3866594"/>
              <a:ext cx="3051672" cy="152157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/>
                <a:t>TZ: X-rays are initially trapped behind the ejecta, but eventually become free at photosphere radius.</a:t>
              </a:r>
            </a:p>
            <a:p>
              <a:endParaRPr kumimoji="1" lang="en-US" altLang="zh-CN" sz="2000" dirty="0"/>
            </a:p>
            <a:p>
              <a:endParaRPr kumimoji="1" lang="en-US" altLang="zh-CN" sz="2000" dirty="0"/>
            </a:p>
            <a:p>
              <a:endParaRPr kumimoji="1" lang="en-US" altLang="zh-CN" sz="2000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376" y="4551934"/>
              <a:ext cx="2566930" cy="46723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274" y="5032829"/>
              <a:ext cx="1180358" cy="196726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7376040" y="6481587"/>
            <a:ext cx="4307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Sun et al. submitted, </a:t>
            </a:r>
            <a:r>
              <a:rPr kumimoji="1" lang="en-US" altLang="zh-CN" sz="2000" dirty="0" err="1"/>
              <a:t>arXiv</a:t>
            </a:r>
            <a:r>
              <a:rPr kumimoji="1" lang="en-US" altLang="zh-CN" sz="2000" dirty="0"/>
              <a:t>: 1908.01107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70351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7" y="1784326"/>
            <a:ext cx="10182610" cy="1148815"/>
          </a:xfrm>
        </p:spPr>
        <p:txBody>
          <a:bodyPr/>
          <a:lstStyle/>
          <a:p>
            <a:r>
              <a:rPr lang="en-US" dirty="0"/>
              <a:t>Lu</a:t>
            </a:r>
            <a:r>
              <a:rPr lang="zh-CN" altLang="en-US" dirty="0"/>
              <a:t> </a:t>
            </a:r>
            <a:r>
              <a:rPr lang="en-US" altLang="zh-CN" dirty="0"/>
              <a:t>H.-J et al, 2019, </a:t>
            </a:r>
            <a:r>
              <a:rPr lang="en-US" altLang="zh-CN" dirty="0" err="1"/>
              <a:t>ApJ</a:t>
            </a:r>
            <a:r>
              <a:rPr lang="en-US" altLang="zh-CN" dirty="0"/>
              <a:t> submitted, arXiv:1904.06664</a:t>
            </a:r>
          </a:p>
          <a:p>
            <a:r>
              <a:rPr lang="en-US" altLang="zh-CN" dirty="0" smtClean="0"/>
              <a:t>XT2</a:t>
            </a:r>
            <a:r>
              <a:rPr lang="zh-CN" altLang="en-US" dirty="0"/>
              <a:t>的产物可能是超大质量磁星（可能坍缩为黑洞）</a:t>
            </a:r>
            <a:endParaRPr lang="en-US" altLang="zh-CN" dirty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775505"/>
          </a:xfrm>
        </p:spPr>
        <p:txBody>
          <a:bodyPr>
            <a:normAutofit/>
          </a:bodyPr>
          <a:lstStyle/>
          <a:p>
            <a:r>
              <a:rPr kumimoji="1" lang="en-US" altLang="zh-CN" sz="36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X-ray transient CDF-S XT2: the electromagnetic and gravitational-wave radiations of a supra-massive neutron star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46" y="3289276"/>
            <a:ext cx="4745621" cy="351401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59603" y="3936846"/>
            <a:ext cx="727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GW</a:t>
            </a:r>
            <a:r>
              <a:rPr kumimoji="1" lang="zh-CN" altLang="en-US" sz="2000" dirty="0" smtClean="0"/>
              <a:t> </a:t>
            </a:r>
            <a:endParaRPr kumimoji="1"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37" y="3005105"/>
            <a:ext cx="5413684" cy="38221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34763" y="3452027"/>
            <a:ext cx="727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/>
              <a:t>E</a:t>
            </a:r>
            <a:r>
              <a:rPr kumimoji="1" lang="en-US" altLang="zh-CN" sz="2000" dirty="0" err="1" smtClean="0"/>
              <a:t>oS</a:t>
            </a:r>
            <a:r>
              <a:rPr kumimoji="1" lang="zh-CN" altLang="en-US" sz="2000" dirty="0" smtClean="0"/>
              <a:t> </a:t>
            </a:r>
            <a:endParaRPr kumimoji="1" lang="zh-CN" altLang="en-US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235" y="1428191"/>
            <a:ext cx="4102100" cy="30099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76229" y="1654629"/>
            <a:ext cx="1669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short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GRBs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1278848" y="3077351"/>
            <a:ext cx="694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smtClean="0">
                <a:solidFill>
                  <a:srgbClr val="FF0000"/>
                </a:solidFill>
              </a:rPr>
              <a:t>XT2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091" y="2960750"/>
            <a:ext cx="2946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4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6" y="1741231"/>
            <a:ext cx="10631021" cy="2175669"/>
          </a:xfrm>
        </p:spPr>
        <p:txBody>
          <a:bodyPr/>
          <a:lstStyle/>
          <a:p>
            <a:r>
              <a:rPr lang="en-US" altLang="zh-CN" dirty="0"/>
              <a:t>Peng Z.-K. et al, 2019, </a:t>
            </a:r>
            <a:r>
              <a:rPr lang="en-US" altLang="zh-CN" dirty="0" err="1"/>
              <a:t>ApJL</a:t>
            </a:r>
            <a:r>
              <a:rPr lang="en-US" altLang="zh-CN" dirty="0"/>
              <a:t> submitted</a:t>
            </a:r>
          </a:p>
          <a:p>
            <a:r>
              <a:rPr lang="zh-CN" altLang="en-US" dirty="0"/>
              <a:t>提出了解释</a:t>
            </a:r>
            <a:r>
              <a:rPr lang="en-US" altLang="zh-CN" dirty="0"/>
              <a:t>XT1</a:t>
            </a:r>
            <a:r>
              <a:rPr lang="zh-CN" altLang="en-US" dirty="0"/>
              <a:t>和</a:t>
            </a:r>
            <a:r>
              <a:rPr lang="en-US" altLang="zh-CN" dirty="0"/>
              <a:t>XT2</a:t>
            </a:r>
            <a:r>
              <a:rPr lang="zh-CN" altLang="en-US" dirty="0"/>
              <a:t>的另一种可能：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/>
              <a:t>由</a:t>
            </a:r>
            <a:r>
              <a:rPr lang="zh-CN" altLang="en-US" dirty="0"/>
              <a:t>中等质量黑洞潮汐瓦解白矮星的</a:t>
            </a:r>
            <a:r>
              <a:rPr lang="en-US" altLang="zh-CN" dirty="0"/>
              <a:t>TDE</a:t>
            </a:r>
            <a:r>
              <a:rPr lang="zh-CN" altLang="en-US" dirty="0"/>
              <a:t>事件。</a:t>
            </a:r>
            <a:r>
              <a:rPr lang="en-US" altLang="zh-CN" b="1" dirty="0"/>
              <a:t/>
            </a:r>
            <a:br>
              <a:rPr lang="en-US" altLang="zh-CN" b="1" dirty="0"/>
            </a:br>
            <a:endParaRPr lang="en-US" altLang="zh-C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E7F41F-66DE-0945-8073-372356617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59" y="1523932"/>
            <a:ext cx="4657385" cy="5283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8741C7-BF75-4949-AA8F-A0B63246C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1" t="7771" r="7249" b="14131"/>
          <a:stretch/>
        </p:blipFill>
        <p:spPr>
          <a:xfrm>
            <a:off x="453070" y="3425372"/>
            <a:ext cx="6708347" cy="2452914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543207"/>
          </a:xfrm>
        </p:spPr>
        <p:txBody>
          <a:bodyPr>
            <a:normAutofit/>
          </a:bodyPr>
          <a:lstStyle/>
          <a:p>
            <a:r>
              <a:rPr kumimoji="1" lang="en-US" altLang="zh-CN" sz="36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CDF-S XT1 and XT2: white dwarf tidal disruption events by intermediate-mass black holes?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51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49" y="1436775"/>
            <a:ext cx="10182610" cy="1582411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Zhao, Li-Tao,  et al , </a:t>
            </a:r>
            <a:r>
              <a:rPr lang="en-US" altLang="zh-CN" sz="2400" dirty="0" err="1"/>
              <a:t>ApJ</a:t>
            </a:r>
            <a:r>
              <a:rPr lang="en-US" altLang="zh-CN" sz="2400" dirty="0"/>
              <a:t> accepted, </a:t>
            </a:r>
            <a:r>
              <a:rPr lang="en-US" altLang="zh-CN" sz="2400" dirty="0" err="1"/>
              <a:t>arxiv</a:t>
            </a:r>
            <a:r>
              <a:rPr lang="en-US" altLang="zh-CN" sz="2400" dirty="0"/>
              <a:t> 1908.01561</a:t>
            </a:r>
          </a:p>
          <a:p>
            <a:r>
              <a:rPr lang="zh-CN" altLang="en-US" sz="2400" dirty="0"/>
              <a:t>对</a:t>
            </a:r>
            <a:r>
              <a:rPr lang="en-US" altLang="zh-CN" sz="2400" dirty="0"/>
              <a:t>GRB</a:t>
            </a:r>
            <a:r>
              <a:rPr lang="zh-CN" altLang="en-US" sz="2400" dirty="0"/>
              <a:t> </a:t>
            </a:r>
            <a:r>
              <a:rPr lang="en-US" altLang="zh-CN" sz="2400" dirty="0"/>
              <a:t>afterglow shallow decay</a:t>
            </a:r>
            <a:r>
              <a:rPr lang="zh-CN" altLang="en-US" sz="2400" dirty="0"/>
              <a:t>阶段的详尽</a:t>
            </a:r>
            <a:r>
              <a:rPr lang="zh-CN" altLang="en-US" sz="2400" dirty="0" smtClean="0"/>
              <a:t>分析</a:t>
            </a:r>
            <a:endParaRPr lang="en-US" altLang="zh-C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2B13A5-93E8-AC4A-A61B-472801CE3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7" t="4010" r="6846" b="1069"/>
          <a:stretch/>
        </p:blipFill>
        <p:spPr>
          <a:xfrm>
            <a:off x="7460344" y="813475"/>
            <a:ext cx="4617102" cy="5500241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543207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shallow decay segment of GRB X-ray afterglow revisited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121" y="2429498"/>
            <a:ext cx="5223847" cy="388421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57039" y="6313716"/>
            <a:ext cx="617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/>
              <a:t>consistent with an external forward shock origin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8984344" y="6313716"/>
            <a:ext cx="217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XRT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light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curve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82840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73" y="1581988"/>
            <a:ext cx="9797837" cy="145149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Fraija</a:t>
            </a:r>
            <a:r>
              <a:rPr lang="en-US" dirty="0"/>
              <a:t> et al, 2019, </a:t>
            </a:r>
            <a:r>
              <a:rPr lang="en-US" dirty="0" err="1"/>
              <a:t>ApJ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r>
              <a:rPr lang="zh-CN" altLang="en-US" dirty="0"/>
              <a:t>， </a:t>
            </a:r>
            <a:r>
              <a:rPr lang="en-US" dirty="0"/>
              <a:t> arXiv:1905.13572</a:t>
            </a:r>
          </a:p>
          <a:p>
            <a:r>
              <a:rPr lang="zh-CN" altLang="en-US" b="1" dirty="0"/>
              <a:t>对</a:t>
            </a:r>
            <a:r>
              <a:rPr lang="en-US" altLang="zh-CN" b="1" dirty="0"/>
              <a:t>sub-</a:t>
            </a:r>
            <a:r>
              <a:rPr lang="en-US" altLang="zh-CN" b="1" dirty="0" err="1"/>
              <a:t>TeV</a:t>
            </a:r>
            <a:r>
              <a:rPr lang="zh-CN" altLang="en-US" b="1" dirty="0"/>
              <a:t> </a:t>
            </a:r>
            <a:r>
              <a:rPr lang="en-US" altLang="zh-CN" b="1" dirty="0"/>
              <a:t>GRB </a:t>
            </a:r>
            <a:r>
              <a:rPr lang="en-US" dirty="0"/>
              <a:t>180720B</a:t>
            </a:r>
            <a:r>
              <a:rPr lang="zh-CN" altLang="en-US" b="1" dirty="0"/>
              <a:t>的辐射机制研究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/>
            </a:r>
            <a:br>
              <a:rPr lang="en-US" altLang="zh-CN" b="1" dirty="0"/>
            </a:br>
            <a:endParaRPr lang="en-US" altLang="zh-CN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7BC0B2-E5B8-4449-9D94-BCBC9E69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8" t="1879" r="4006" b="12853"/>
          <a:stretch/>
        </p:blipFill>
        <p:spPr>
          <a:xfrm>
            <a:off x="6269344" y="1988455"/>
            <a:ext cx="5777513" cy="4484916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543207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Modeling the observations of GRB 180720B: From radio to sub-</a:t>
            </a:r>
            <a:r>
              <a:rPr kumimoji="1" lang="en-US" altLang="zh-CN" sz="3600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gamma-rays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8774" y="3207657"/>
            <a:ext cx="53265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kumimoji="1" lang="en-US" altLang="zh-CN" sz="2800" dirty="0" smtClean="0"/>
              <a:t>SSC from reverse shock:</a:t>
            </a:r>
          </a:p>
          <a:p>
            <a:r>
              <a:rPr kumimoji="1" lang="en-US" altLang="zh-CN" sz="2800" dirty="0" smtClean="0"/>
              <a:t>         </a:t>
            </a:r>
            <a:r>
              <a:rPr kumimoji="1" lang="en-US" altLang="zh-CN" sz="2800" i="1" dirty="0" smtClean="0"/>
              <a:t>X-ray Flare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standard synchrotron forward-shock model </a:t>
            </a:r>
            <a:r>
              <a:rPr kumimoji="1" lang="en-US" altLang="zh-CN" sz="2800" dirty="0" smtClean="0"/>
              <a:t>:</a:t>
            </a:r>
          </a:p>
          <a:p>
            <a:r>
              <a:rPr kumimoji="1" lang="en-US" altLang="zh-CN" sz="2800" dirty="0" smtClean="0"/>
              <a:t>       </a:t>
            </a:r>
            <a:r>
              <a:rPr kumimoji="1" lang="en-US" altLang="zh-CN" sz="2800" i="1" dirty="0" smtClean="0"/>
              <a:t>long-live LAT, X-ray, optical</a:t>
            </a:r>
          </a:p>
          <a:p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937414" y="2745992"/>
            <a:ext cx="222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/>
              <a:t>LAT light curve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9826170" y="2123071"/>
            <a:ext cx="204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LAT spectrum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49809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5ABB98-46EB-C947-9CE3-B82521012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718"/>
            <a:ext cx="10120086" cy="1535567"/>
          </a:xfrm>
        </p:spPr>
        <p:txBody>
          <a:bodyPr/>
          <a:lstStyle/>
          <a:p>
            <a:r>
              <a:rPr lang="en-US" dirty="0"/>
              <a:t>Wei J.-J.,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</a:t>
            </a:r>
            <a:r>
              <a:rPr lang="zh-CN" altLang="en-US" dirty="0" smtClean="0"/>
              <a:t> </a:t>
            </a:r>
            <a:r>
              <a:rPr lang="en-US" dirty="0" smtClean="0"/>
              <a:t>2019</a:t>
            </a:r>
            <a:r>
              <a:rPr lang="en-US" dirty="0"/>
              <a:t>, JHEA, </a:t>
            </a:r>
            <a:r>
              <a:rPr lang="en-US" dirty="0" smtClean="0"/>
              <a:t>22,1</a:t>
            </a:r>
            <a:endParaRPr lang="zh-CN" altLang="en-US" dirty="0" smtClean="0"/>
          </a:p>
          <a:p>
            <a:r>
              <a:rPr lang="zh-CN" altLang="en-US" dirty="0"/>
              <a:t>利用</a:t>
            </a:r>
            <a:r>
              <a:rPr lang="en-US" altLang="zh-CN" dirty="0"/>
              <a:t>TXS 0506+056</a:t>
            </a:r>
            <a:r>
              <a:rPr lang="zh-CN" altLang="en-US" dirty="0"/>
              <a:t> 的中微子事件，结合</a:t>
            </a:r>
            <a:r>
              <a:rPr lang="en-US" altLang="zh-CN" dirty="0"/>
              <a:t>Fermi/LAT</a:t>
            </a:r>
            <a:r>
              <a:rPr lang="zh-CN" altLang="en-US" dirty="0"/>
              <a:t>的观测，限制弱等效原理和洛伦兹不变性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D36F35-2DA7-CB4A-A43D-8BCDD9A0D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" t="10525" r="10764" b="13285"/>
          <a:stretch/>
        </p:blipFill>
        <p:spPr>
          <a:xfrm>
            <a:off x="2048894" y="3559285"/>
            <a:ext cx="8355468" cy="2510971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775505"/>
          </a:xfrm>
        </p:spPr>
        <p:txBody>
          <a:bodyPr>
            <a:normAutofit/>
          </a:bodyPr>
          <a:lstStyle/>
          <a:p>
            <a:r>
              <a:rPr kumimoji="1" lang="en-US" altLang="zh-CN" sz="3600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Multimessenger</a:t>
            </a:r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Tests of Einstein’s Weak Equivalence Principle and Lorentz Invariance with a High-energy Neutrino from a Flaring </a:t>
            </a:r>
            <a:r>
              <a:rPr kumimoji="1" lang="en-US" altLang="zh-CN" sz="3600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Blazar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07771" y="6270880"/>
            <a:ext cx="608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chemeClr val="accent2"/>
                </a:solidFill>
              </a:rPr>
              <a:t>对比</a:t>
            </a:r>
            <a:r>
              <a:rPr kumimoji="1" lang="en-US" altLang="zh-CN" sz="2400" dirty="0" smtClean="0">
                <a:solidFill>
                  <a:schemeClr val="accent2"/>
                </a:solidFill>
              </a:rPr>
              <a:t>SN1987A</a:t>
            </a:r>
            <a:r>
              <a:rPr kumimoji="1" lang="zh-CN" altLang="en-US" sz="2400" dirty="0" smtClean="0">
                <a:solidFill>
                  <a:schemeClr val="accent2"/>
                </a:solidFill>
              </a:rPr>
              <a:t>，</a:t>
            </a:r>
            <a:r>
              <a:rPr kumimoji="1" lang="en-US" altLang="zh-CN" sz="2400" dirty="0" smtClean="0">
                <a:solidFill>
                  <a:schemeClr val="accent2"/>
                </a:solidFill>
              </a:rPr>
              <a:t>WEP: 3</a:t>
            </a:r>
            <a:r>
              <a:rPr kumimoji="1" lang="zh-CN" altLang="en-US" sz="2400" dirty="0" smtClean="0">
                <a:solidFill>
                  <a:schemeClr val="accent2"/>
                </a:solidFill>
              </a:rPr>
              <a:t>个量级   </a:t>
            </a:r>
            <a:r>
              <a:rPr kumimoji="1" lang="en-US" altLang="zh-CN" sz="2400" dirty="0" smtClean="0">
                <a:solidFill>
                  <a:schemeClr val="accent2"/>
                </a:solidFill>
              </a:rPr>
              <a:t>LIV:</a:t>
            </a:r>
            <a:r>
              <a:rPr kumimoji="1" lang="zh-CN" altLang="en-US" sz="2400" dirty="0" smtClean="0">
                <a:solidFill>
                  <a:schemeClr val="accent2"/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accent2"/>
                </a:solidFill>
              </a:rPr>
              <a:t>5</a:t>
            </a:r>
            <a:r>
              <a:rPr kumimoji="1" lang="zh-CN" altLang="en-US" sz="2400" dirty="0" smtClean="0">
                <a:solidFill>
                  <a:schemeClr val="accent2"/>
                </a:solidFill>
              </a:rPr>
              <a:t>个量级</a:t>
            </a:r>
            <a:endParaRPr kumimoji="1" lang="zh-CN" alt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7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310896" y="2721819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8800"/>
              <a:t>谢谢！</a:t>
            </a:r>
            <a:endParaRPr kumimoji="1" lang="zh-CN" altLang="en-US" sz="8800" dirty="0"/>
          </a:p>
        </p:txBody>
      </p:sp>
    </p:spTree>
    <p:extLst>
      <p:ext uri="{BB962C8B-B14F-4D97-AF65-F5344CB8AC3E}">
        <p14:creationId xmlns:p14="http://schemas.microsoft.com/office/powerpoint/2010/main" val="95412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8773" y="532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FERMI OBSERVATION OF THE JETS OF THE MICROQUASAR SS433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43" y="2027649"/>
            <a:ext cx="4836886" cy="4427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882" y="1867097"/>
            <a:ext cx="4268346" cy="47483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57216" y="1378858"/>
            <a:ext cx="666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altLang="zh-CN" sz="2400" dirty="0" err="1"/>
              <a:t>Xing</a:t>
            </a:r>
            <a:r>
              <a:rPr lang="nb-NO" altLang="zh-CN" sz="2400" dirty="0"/>
              <a:t> Y., Wang Z., Zhang </a:t>
            </a:r>
            <a:r>
              <a:rPr lang="nb-NO" altLang="zh-CN" sz="2400" dirty="0" err="1"/>
              <a:t>X</a:t>
            </a:r>
            <a:r>
              <a:rPr lang="nb-NO" altLang="zh-CN" sz="2400" dirty="0"/>
              <a:t>. et al. 2019, </a:t>
            </a:r>
            <a:r>
              <a:rPr lang="nb-NO" altLang="zh-CN" sz="2400" dirty="0" err="1"/>
              <a:t>ApJ</a:t>
            </a:r>
            <a:r>
              <a:rPr lang="nb-NO" altLang="zh-CN" sz="2400" dirty="0"/>
              <a:t>, 872, 25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10000343" y="4833257"/>
            <a:ext cx="15965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HAWC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2018,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Nature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23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763" y="2044325"/>
            <a:ext cx="10515600" cy="4351338"/>
          </a:xfrm>
        </p:spPr>
        <p:txBody>
          <a:bodyPr/>
          <a:lstStyle/>
          <a:p>
            <a:r>
              <a:rPr lang="en-US" dirty="0" err="1"/>
              <a:t>Fraija</a:t>
            </a:r>
            <a:r>
              <a:rPr lang="en-US" dirty="0"/>
              <a:t> et al, 2019, </a:t>
            </a:r>
            <a:r>
              <a:rPr lang="en-US" dirty="0" err="1"/>
              <a:t>ApJ</a:t>
            </a:r>
            <a:r>
              <a:rPr lang="en-US" dirty="0"/>
              <a:t>, 879, </a:t>
            </a:r>
            <a:r>
              <a:rPr lang="en-US" altLang="zh-CN" dirty="0" smtClean="0"/>
              <a:t>L</a:t>
            </a:r>
            <a:r>
              <a:rPr lang="en-US" dirty="0" smtClean="0"/>
              <a:t>26</a:t>
            </a:r>
            <a:endParaRPr lang="en-US" dirty="0"/>
          </a:p>
          <a:p>
            <a:r>
              <a:rPr lang="zh-CN" altLang="en-US" b="1" dirty="0"/>
              <a:t>对</a:t>
            </a:r>
            <a:r>
              <a:rPr lang="en-US" altLang="zh-CN" b="1" dirty="0"/>
              <a:t>sub-</a:t>
            </a:r>
            <a:r>
              <a:rPr lang="en-US" altLang="zh-CN" b="1" dirty="0" err="1"/>
              <a:t>TeV</a:t>
            </a:r>
            <a:r>
              <a:rPr lang="zh-CN" altLang="en-US" b="1" dirty="0"/>
              <a:t> </a:t>
            </a:r>
            <a:r>
              <a:rPr lang="en-US" altLang="zh-CN" b="1" dirty="0"/>
              <a:t>GRB 190114C</a:t>
            </a:r>
            <a:r>
              <a:rPr lang="zh-CN" altLang="en-US" b="1" dirty="0"/>
              <a:t>的辐射机制研究</a:t>
            </a:r>
            <a:endParaRPr lang="en-US" altLang="zh-CN" b="1" dirty="0"/>
          </a:p>
          <a:p>
            <a:r>
              <a:rPr lang="en-US" altLang="zh-CN" b="1" dirty="0"/>
              <a:t/>
            </a:r>
            <a:br>
              <a:rPr lang="en-US" altLang="zh-CN" b="1" dirty="0"/>
            </a:br>
            <a:endParaRPr lang="en-US" altLang="zh-CN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8B8F9E-8B65-7B46-9962-F76A0799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Analysis and modelling of the multi-wavelength observations of the luminous GRB 190114C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1417F7-0A72-C44A-AA1A-AE304053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63" y="3133377"/>
            <a:ext cx="4947165" cy="3483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142D99-645E-EB48-B71C-FEAC54F68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01" y="3702126"/>
            <a:ext cx="5523986" cy="23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84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0688" y="357870"/>
            <a:ext cx="11671312" cy="1325563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A multi-wavelength analysis of a collection of short-duration GRBs observed between 2012-2015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798" y="1909640"/>
            <a:ext cx="2554782" cy="42272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466" y="1909640"/>
            <a:ext cx="4026817" cy="43659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4593" y="2892269"/>
            <a:ext cx="3713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对短暴多波段辐射机制的研究。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smtClean="0"/>
              <a:t>Pandey </a:t>
            </a:r>
            <a:r>
              <a:rPr kumimoji="1" lang="en-US" altLang="zh-CN" dirty="0"/>
              <a:t>et al 2019, MNRAS, 485, 5294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581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8B8F9E-8B65-7B46-9962-F76A0799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GRID: a Student Project to Monitor the Transient Gamma-Ray Sky in the Multi-Messenger Astronomy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2A884-222A-DB4C-A198-9BF1AFF8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763" y="2044325"/>
            <a:ext cx="10515600" cy="4351338"/>
          </a:xfrm>
        </p:spPr>
        <p:txBody>
          <a:bodyPr/>
          <a:lstStyle/>
          <a:p>
            <a:r>
              <a:rPr lang="en-US" altLang="zh-CN" b="1" dirty="0"/>
              <a:t>Wen, J., Long, X., Zheng, X. et al. Exp Astron (2019). </a:t>
            </a:r>
            <a:r>
              <a:rPr lang="en-US" altLang="zh-CN" b="1" dirty="0">
                <a:hlinkClick r:id="rId2"/>
              </a:rPr>
              <a:t>https://doi.org/10.1007/s10686-019-09636-w</a:t>
            </a:r>
            <a:endParaRPr lang="en-US" altLang="zh-CN" b="1" dirty="0"/>
          </a:p>
          <a:p>
            <a:r>
              <a:rPr lang="zh-CN" altLang="en-US" b="1" dirty="0"/>
              <a:t>清华大学天格计划白皮书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/>
            </a:r>
            <a:br>
              <a:rPr lang="en-US" altLang="zh-CN" b="1" dirty="0"/>
            </a:br>
            <a:endParaRPr lang="en-US" altLang="zh-CN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D979DC-9DA5-A248-A3BF-0FE6F490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177" y="3432262"/>
            <a:ext cx="6897645" cy="34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9171" y="31299"/>
            <a:ext cx="10515600" cy="98470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2800" dirty="0">
                <a:latin typeface="Arial" charset="0"/>
                <a:ea typeface="Arial" charset="0"/>
                <a:cs typeface="Arial" charset="0"/>
              </a:rPr>
              <a:t>SED</a:t>
            </a:r>
            <a:r>
              <a:rPr kumimoji="1" lang="zh-CN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>
                <a:latin typeface="Arial" charset="0"/>
                <a:ea typeface="Arial" charset="0"/>
                <a:cs typeface="Arial" charset="0"/>
              </a:rPr>
              <a:t>of</a:t>
            </a:r>
            <a:r>
              <a:rPr kumimoji="1" lang="zh-CN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>
                <a:latin typeface="Arial" charset="0"/>
                <a:ea typeface="Arial" charset="0"/>
                <a:cs typeface="Arial" charset="0"/>
              </a:rPr>
              <a:t>SS</a:t>
            </a:r>
            <a:r>
              <a:rPr kumimoji="1" lang="zh-CN" alt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>
                <a:latin typeface="Arial" charset="0"/>
                <a:ea typeface="Arial" charset="0"/>
                <a:cs typeface="Arial" charset="0"/>
              </a:rPr>
              <a:t>433</a:t>
            </a:r>
            <a:endParaRPr kumimoji="1" lang="zh-CN" alt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245" y="3572205"/>
            <a:ext cx="4026126" cy="3062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176" y="919661"/>
            <a:ext cx="6073097" cy="59383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83841" y="5464402"/>
            <a:ext cx="3001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/>
              <a:t>PWN </a:t>
            </a:r>
            <a:r>
              <a:rPr kumimoji="1" lang="en-US" altLang="zh-CN" sz="2400" dirty="0" smtClean="0"/>
              <a:t>G0.13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8035245" y="1324608"/>
            <a:ext cx="3895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Model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4</a:t>
            </a:r>
            <a:endParaRPr kumimoji="1" lang="zh-CN" altLang="en-US" sz="2400" dirty="0" smtClean="0"/>
          </a:p>
          <a:p>
            <a:r>
              <a:rPr kumimoji="1" lang="en-US" altLang="zh-CN" sz="2400" dirty="0" smtClean="0"/>
              <a:t>Electrons: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+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Maxwell</a:t>
            </a:r>
            <a:endParaRPr kumimoji="1" lang="zh-CN" altLang="en-US" sz="2400" dirty="0" smtClean="0">
              <a:solidFill>
                <a:srgbClr val="FF0000"/>
              </a:solidFill>
            </a:endParaRPr>
          </a:p>
          <a:p>
            <a:endParaRPr kumimoji="1" lang="zh-CN" altLang="en-US" sz="2400" dirty="0">
              <a:solidFill>
                <a:srgbClr val="FF0000"/>
              </a:solidFill>
            </a:endParaRPr>
          </a:p>
          <a:p>
            <a:r>
              <a:rPr kumimoji="1" lang="en-US" altLang="zh-CN" sz="2400" dirty="0" smtClean="0"/>
              <a:t>LHAASO: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more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evolved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PWN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?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231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36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Fermi LAT detection of the supernova remnant SN 1006 revisited: The southwest limb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44" y="1959428"/>
            <a:ext cx="5562935" cy="475737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57216" y="1378858"/>
            <a:ext cx="7290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altLang="zh-CN" sz="2400" dirty="0" err="1"/>
              <a:t>Xing</a:t>
            </a:r>
            <a:r>
              <a:rPr lang="nb-NO" altLang="zh-CN" sz="2400" dirty="0"/>
              <a:t> Y., Wang Z., Zhang </a:t>
            </a:r>
            <a:r>
              <a:rPr lang="nb-NO" altLang="zh-CN" sz="2400" dirty="0" err="1"/>
              <a:t>X</a:t>
            </a:r>
            <a:r>
              <a:rPr lang="nb-NO" altLang="zh-CN" sz="2400" dirty="0"/>
              <a:t>.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Y.</a:t>
            </a:r>
            <a:r>
              <a:rPr lang="nb-NO" altLang="zh-CN" sz="2400" dirty="0" smtClean="0"/>
              <a:t> </a:t>
            </a:r>
            <a:r>
              <a:rPr lang="nb-NO" altLang="zh-CN" sz="2400" dirty="0"/>
              <a:t>2019, </a:t>
            </a:r>
            <a:r>
              <a:rPr lang="en-US" altLang="zh-CN" sz="2400" dirty="0" smtClean="0"/>
              <a:t>PASJ</a:t>
            </a:r>
            <a:r>
              <a:rPr lang="nb-NO" altLang="zh-CN" sz="2400" dirty="0" smtClean="0"/>
              <a:t>, </a:t>
            </a:r>
            <a:r>
              <a:rPr lang="en-US" altLang="zh-CN" sz="2400" dirty="0" smtClean="0"/>
              <a:t>77</a:t>
            </a:r>
            <a:r>
              <a:rPr lang="nb-NO" altLang="zh-CN" sz="2400" dirty="0" smtClean="0"/>
              <a:t>, </a:t>
            </a:r>
            <a:r>
              <a:rPr lang="en-US" altLang="zh-CN" sz="2400" dirty="0" smtClean="0"/>
              <a:t>1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537" y="2733449"/>
            <a:ext cx="4065762" cy="365918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90965" y="2333339"/>
            <a:ext cx="2548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HESS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2010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A&amp;A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287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391" y="227249"/>
            <a:ext cx="10515600" cy="91347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SED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of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the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SW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limb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of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SNR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SN</a:t>
            </a:r>
            <a:r>
              <a:rPr kumimoji="1" lang="zh-CN" alt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1006</a:t>
            </a:r>
            <a:endParaRPr kumimoji="1" lang="zh-CN" alt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3" y="1367056"/>
            <a:ext cx="11866854" cy="415940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397726" y="2738870"/>
            <a:ext cx="1128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Hybrid</a:t>
            </a:r>
            <a:endParaRPr kumimoji="1"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4160379" y="2431094"/>
            <a:ext cx="1128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/>
              <a:t>Leptonic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or</a:t>
            </a:r>
            <a:endParaRPr kumimoji="1" lang="zh-CN" altLang="en-US" sz="2000" dirty="0"/>
          </a:p>
          <a:p>
            <a:r>
              <a:rPr kumimoji="1" lang="en-US" altLang="zh-CN" sz="2000" dirty="0"/>
              <a:t>Hadronic</a:t>
            </a:r>
            <a:endParaRPr kumimoji="1"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1638564" y="5574834"/>
            <a:ext cx="9887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smtClean="0"/>
              <a:t>SN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1006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(1000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err="1" smtClean="0"/>
              <a:t>yr</a:t>
            </a:r>
            <a:r>
              <a:rPr kumimoji="1" lang="en-US" altLang="zh-CN" sz="2000" dirty="0" smtClean="0"/>
              <a:t>)</a:t>
            </a:r>
            <a:r>
              <a:rPr kumimoji="1" lang="zh-CN" altLang="en-US" sz="2000" dirty="0" smtClean="0"/>
              <a:t> 当前</a:t>
            </a:r>
            <a:r>
              <a:rPr kumimoji="1" lang="zh-CN" altLang="en-US" sz="2000" dirty="0"/>
              <a:t>转化到强子中的能量，占爆发总能量的</a:t>
            </a:r>
            <a:r>
              <a:rPr kumimoji="1" lang="zh-CN" altLang="en-US" sz="2000" dirty="0" smtClean="0"/>
              <a:t>比例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&lt;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000" dirty="0">
                <a:solidFill>
                  <a:srgbClr val="FF0000"/>
                </a:solidFill>
              </a:rPr>
              <a:t>%</a:t>
            </a:r>
            <a:r>
              <a:rPr kumimoji="1" lang="zh-CN" altLang="en-US" sz="2000" dirty="0" smtClean="0"/>
              <a:t>。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000" dirty="0" smtClean="0"/>
              <a:t>类比：</a:t>
            </a:r>
            <a:r>
              <a:rPr kumimoji="1" lang="en-US" altLang="zh-CN" sz="2000" dirty="0" err="1" smtClean="0"/>
              <a:t>Cas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(340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err="1" smtClean="0"/>
              <a:t>yr</a:t>
            </a:r>
            <a:r>
              <a:rPr kumimoji="1" lang="en-US" altLang="zh-CN" sz="2000" dirty="0" smtClean="0"/>
              <a:t>)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~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2%</a:t>
            </a:r>
            <a:r>
              <a:rPr kumimoji="1" lang="zh-CN" altLang="en-US" sz="2000" dirty="0" smtClean="0"/>
              <a:t>； </a:t>
            </a:r>
            <a:r>
              <a:rPr kumimoji="1" lang="en-US" altLang="zh-CN" sz="2000" dirty="0" err="1" smtClean="0"/>
              <a:t>Tycho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(440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err="1" smtClean="0"/>
              <a:t>yr</a:t>
            </a:r>
            <a:r>
              <a:rPr kumimoji="1" lang="en-US" altLang="zh-CN" sz="2000" dirty="0" smtClean="0"/>
              <a:t>),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~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1%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2617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Electron Acceleration in Middle-age Shell-type </a:t>
            </a:r>
            <a:r>
              <a:rPr kumimoji="1" lang="en-US" altLang="zh-CN" sz="3600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γ</a:t>
            </a:r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-Ray Supernova Remnants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7216" y="1378858"/>
            <a:ext cx="5468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altLang="zh-CN" sz="2400" dirty="0" smtClean="0"/>
              <a:t>Zhang </a:t>
            </a:r>
            <a:r>
              <a:rPr lang="nb-NO" altLang="zh-CN" sz="2400" dirty="0" err="1"/>
              <a:t>X</a:t>
            </a:r>
            <a:r>
              <a:rPr lang="nb-NO" altLang="zh-CN" sz="2400" dirty="0"/>
              <a:t>.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Liu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M.</a:t>
            </a:r>
            <a:r>
              <a:rPr lang="nb-NO" altLang="zh-CN" sz="2400" dirty="0" smtClean="0"/>
              <a:t> </a:t>
            </a:r>
            <a:r>
              <a:rPr lang="nb-NO" altLang="zh-CN" sz="2400" dirty="0"/>
              <a:t>2019, </a:t>
            </a:r>
            <a:r>
              <a:rPr lang="en-US" altLang="zh-CN" sz="2400" dirty="0" err="1" smtClean="0"/>
              <a:t>ApJ</a:t>
            </a:r>
            <a:r>
              <a:rPr lang="nb-NO" altLang="zh-CN" sz="2400" dirty="0" smtClean="0"/>
              <a:t>, </a:t>
            </a:r>
            <a:r>
              <a:rPr lang="en-US" altLang="zh-CN" sz="2400" dirty="0" smtClean="0"/>
              <a:t>876</a:t>
            </a:r>
            <a:r>
              <a:rPr lang="nb-NO" altLang="zh-CN" sz="2400" dirty="0" smtClean="0"/>
              <a:t>, </a:t>
            </a:r>
            <a:r>
              <a:rPr lang="en-US" altLang="zh-CN" sz="2400" dirty="0" smtClean="0"/>
              <a:t>24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943" y="832188"/>
            <a:ext cx="4470400" cy="5918200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629540" y="5166194"/>
            <a:ext cx="6704728" cy="1141186"/>
            <a:chOff x="1324329" y="2530928"/>
            <a:chExt cx="5489124" cy="8382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4329" y="2530928"/>
              <a:ext cx="3746500" cy="8382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2753" y="2569028"/>
              <a:ext cx="1790700" cy="800100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07" y="2757209"/>
            <a:ext cx="7160078" cy="231047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5407" y="2341458"/>
            <a:ext cx="3343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Sample: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3443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104" y="312236"/>
            <a:ext cx="10515600" cy="107355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Arial" charset="0"/>
                <a:ea typeface="Arial" charset="0"/>
                <a:cs typeface="Arial" charset="0"/>
              </a:rPr>
              <a:t>Evolution of model parameters </a:t>
            </a:r>
            <a:endParaRPr kumimoji="1" lang="zh-CN" alt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05" y="1385789"/>
            <a:ext cx="11380791" cy="42022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6915" y="5395250"/>
            <a:ext cx="538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000" dirty="0" smtClean="0"/>
              <a:t>电子的加速过程导致能谱向双幂率演化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000" dirty="0" smtClean="0"/>
              <a:t>粒子注入随时间</a:t>
            </a:r>
            <a:r>
              <a:rPr kumimoji="1" lang="zh-CN" altLang="en-US" sz="2000" dirty="0"/>
              <a:t>大致有</a:t>
            </a:r>
            <a:r>
              <a:rPr kumimoji="1" lang="en-US" altLang="zh-CN" sz="2000" dirty="0"/>
              <a:t>t^{2.5}</a:t>
            </a:r>
            <a:r>
              <a:rPr kumimoji="1" lang="zh-CN" altLang="en-US" sz="2000" dirty="0" smtClean="0"/>
              <a:t>关系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000" dirty="0" smtClean="0"/>
              <a:t>质子可以到</a:t>
            </a:r>
            <a:r>
              <a:rPr kumimoji="1" lang="en-US" altLang="zh-CN" sz="2000" dirty="0" err="1" smtClean="0"/>
              <a:t>PeV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895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440F14-FEB4-2647-89D5-3A52F2704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50" y="2251167"/>
            <a:ext cx="7241364" cy="1325563"/>
          </a:xfrm>
        </p:spPr>
        <p:txBody>
          <a:bodyPr/>
          <a:lstStyle/>
          <a:p>
            <a:r>
              <a:rPr lang="zh-CN" altLang="en-US" smtClean="0"/>
              <a:t>以下</a:t>
            </a:r>
            <a:r>
              <a:rPr lang="zh-CN" altLang="en-US" smtClean="0"/>
              <a:t>材料</a:t>
            </a:r>
            <a:r>
              <a:rPr lang="zh-CN" altLang="en-US" smtClean="0"/>
              <a:t>由</a:t>
            </a:r>
            <a:r>
              <a:rPr lang="zh-CN" altLang="en-US" dirty="0" smtClean="0"/>
              <a:t>张彬彬</a:t>
            </a:r>
            <a:r>
              <a:rPr lang="zh-CN" altLang="en-US" dirty="0" smtClean="0"/>
              <a:t>老师</a:t>
            </a:r>
            <a:r>
              <a:rPr lang="zh-CN" altLang="en-US" dirty="0" smtClean="0"/>
              <a:t>提供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7" y="1944859"/>
            <a:ext cx="4947950" cy="35619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891" y="1843262"/>
            <a:ext cx="5686907" cy="365247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38773" y="3878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Second Repeating FRB 180814.J0422+73: Ten-year Fermi-LAT Upper limits and Implications</a:t>
            </a:r>
            <a:endParaRPr kumimoji="1" lang="zh-CN" altLang="en-US" sz="36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7216" y="1378858"/>
            <a:ext cx="4864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800" dirty="0" smtClean="0"/>
              <a:t>Yang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al</a:t>
            </a:r>
            <a:r>
              <a:rPr lang="nb-NO" altLang="zh-CN" sz="2800" dirty="0" smtClean="0"/>
              <a:t>. 2019</a:t>
            </a:r>
            <a:r>
              <a:rPr lang="nb-NO" altLang="zh-CN" sz="2800" dirty="0"/>
              <a:t>, </a:t>
            </a:r>
            <a:r>
              <a:rPr lang="en-US" altLang="zh-CN" sz="2800" dirty="0" err="1" smtClean="0"/>
              <a:t>ApJL</a:t>
            </a:r>
            <a:r>
              <a:rPr lang="nb-NO" altLang="zh-CN" sz="2800" dirty="0" smtClean="0"/>
              <a:t>, </a:t>
            </a:r>
            <a:r>
              <a:rPr lang="en-US" altLang="zh-CN" sz="2800" dirty="0" smtClean="0"/>
              <a:t>875</a:t>
            </a:r>
            <a:r>
              <a:rPr lang="nb-NO" altLang="zh-CN" sz="2800" dirty="0" smtClean="0"/>
              <a:t>, </a:t>
            </a:r>
            <a:r>
              <a:rPr lang="en-US" altLang="zh-CN" sz="2800" dirty="0" smtClean="0"/>
              <a:t>19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1843314" y="2305419"/>
            <a:ext cx="256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Fermi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Upper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limit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466462" y="2218334"/>
            <a:ext cx="3375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the </a:t>
            </a:r>
            <a:r>
              <a:rPr lang="en-US" altLang="zh-CN" sz="2000" dirty="0" err="1"/>
              <a:t>magnetar</a:t>
            </a:r>
            <a:r>
              <a:rPr lang="en-US" altLang="zh-CN" sz="2000" dirty="0"/>
              <a:t> </a:t>
            </a:r>
            <a:r>
              <a:rPr lang="en-US" altLang="zh-CN" sz="2000" dirty="0" err="1"/>
              <a:t>spindown</a:t>
            </a:r>
            <a:r>
              <a:rPr lang="en-US" altLang="zh-CN" sz="2000" dirty="0"/>
              <a:t> model </a:t>
            </a: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472144" y="5308441"/>
            <a:ext cx="68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/>
              <a:t>B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5814609" y="3262771"/>
            <a:ext cx="68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/>
              <a:t>P</a:t>
            </a:r>
            <a:endParaRPr kumimoji="1" lang="zh-CN" altLang="en-US" sz="24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6066972" y="5770106"/>
            <a:ext cx="566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solid,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dashed,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dotted: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eta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=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1,</a:t>
            </a:r>
            <a:r>
              <a:rPr kumimoji="1" lang="zh-CN" altLang="en-US" sz="2400" dirty="0" smtClean="0"/>
              <a:t>  </a:t>
            </a:r>
            <a:r>
              <a:rPr kumimoji="1" lang="en-US" altLang="zh-CN" sz="2400" dirty="0" smtClean="0"/>
              <a:t>0.1,</a:t>
            </a:r>
            <a:r>
              <a:rPr kumimoji="1" lang="zh-CN" altLang="en-US" sz="2400" dirty="0" smtClean="0"/>
              <a:t>  </a:t>
            </a:r>
            <a:r>
              <a:rPr kumimoji="1" lang="en-US" altLang="zh-CN" sz="2400" dirty="0" smtClean="0"/>
              <a:t>0.01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56188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1239</Words>
  <Application>Microsoft Macintosh PowerPoint</Application>
  <PresentationFormat>宽屏</PresentationFormat>
  <Paragraphs>114</Paragraphs>
  <Slides>22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Calibri</vt:lpstr>
      <vt:lpstr>Calibri Light</vt:lpstr>
      <vt:lpstr>Cambria Math</vt:lpstr>
      <vt:lpstr>等线</vt:lpstr>
      <vt:lpstr>宋体</vt:lpstr>
      <vt:lpstr>Arial</vt:lpstr>
      <vt:lpstr>Office 主题</vt:lpstr>
      <vt:lpstr>PowerPoint 演示文稿</vt:lpstr>
      <vt:lpstr>FERMI OBSERVATION OF THE JETS OF THE MICROQUASAR SS433</vt:lpstr>
      <vt:lpstr>SED of SS 433</vt:lpstr>
      <vt:lpstr>Fermi LAT detection of the supernova remnant SN 1006 revisited: The southwest limb</vt:lpstr>
      <vt:lpstr>SED of the SW limb of SNR SN 1006</vt:lpstr>
      <vt:lpstr>Electron Acceleration in Middle-age Shell-type γ-Ray Supernova Remnants</vt:lpstr>
      <vt:lpstr>Evolution of model parameters </vt:lpstr>
      <vt:lpstr>以下材料由张彬彬老师提供</vt:lpstr>
      <vt:lpstr>Second Repeating FRB 180814.J0422+73: Ten-year Fermi-LAT Upper limits and Implications</vt:lpstr>
      <vt:lpstr>A magnetar-powered X-ray transient as the aftermath of a binary neutron-star merger</vt:lpstr>
      <vt:lpstr>On the properties of a newborn magnetar powering the X-ray transient CDF-S XT2</vt:lpstr>
      <vt:lpstr>A UNIFIED BINARY NEUTRON STAR MERGER MAGNETAR MODEL FOR THE CHANDRA X-RAY TRANSIENTS CDF-S XT1 AND XT2</vt:lpstr>
      <vt:lpstr>PowerPoint 演示文稿</vt:lpstr>
      <vt:lpstr>X-ray transient CDF-S XT2: the electromagnetic and gravitational-wave radiations of a supra-massive neutron star</vt:lpstr>
      <vt:lpstr>CDF-S XT1 and XT2: white dwarf tidal disruption events by intermediate-mass black holes?</vt:lpstr>
      <vt:lpstr>The shallow decay segment of GRB X-ray afterglow revisited</vt:lpstr>
      <vt:lpstr>Modeling the observations of GRB 180720B: From radio to sub-TeV gamma-rays</vt:lpstr>
      <vt:lpstr>Multimessenger Tests of Einstein’s Weak Equivalence Principle and Lorentz Invariance with a High-energy Neutrino from a Flaring Blazar</vt:lpstr>
      <vt:lpstr>PowerPoint 演示文稿</vt:lpstr>
      <vt:lpstr>Analysis and modelling of the multi-wavelength observations of the luminous GRB 190114C</vt:lpstr>
      <vt:lpstr>A multi-wavelength analysis of a collection of short-duration GRBs observed between 2012-2015</vt:lpstr>
      <vt:lpstr>GRID: a Student Project to Monitor the Transient Gamma-Ray Sky in the Multi-Messenger Astronomy Era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128</cp:revision>
  <dcterms:created xsi:type="dcterms:W3CDTF">2019-04-07T14:03:50Z</dcterms:created>
  <dcterms:modified xsi:type="dcterms:W3CDTF">2019-08-27T06:31:17Z</dcterms:modified>
</cp:coreProperties>
</file>