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3"/>
    <p:sldId id="316" r:id="rId4"/>
    <p:sldId id="257" r:id="rId5"/>
    <p:sldId id="344" r:id="rId6"/>
    <p:sldId id="1043" r:id="rId7"/>
    <p:sldId id="1045" r:id="rId8"/>
    <p:sldId id="1042" r:id="rId9"/>
    <p:sldId id="335" r:id="rId10"/>
    <p:sldId id="337" r:id="rId11"/>
    <p:sldId id="260" r:id="rId12"/>
    <p:sldId id="258" r:id="rId13"/>
    <p:sldId id="287" r:id="rId14"/>
    <p:sldId id="1033" r:id="rId15"/>
    <p:sldId id="1018" r:id="rId16"/>
    <p:sldId id="1028" r:id="rId17"/>
    <p:sldId id="1021" r:id="rId18"/>
    <p:sldId id="1022" r:id="rId19"/>
    <p:sldId id="1039" r:id="rId20"/>
    <p:sldId id="495" r:id="rId21"/>
    <p:sldId id="501" r:id="rId22"/>
    <p:sldId id="1038" r:id="rId23"/>
    <p:sldId id="497" r:id="rId24"/>
    <p:sldId id="1037" r:id="rId25"/>
    <p:sldId id="496" r:id="rId26"/>
    <p:sldId id="1034" r:id="rId27"/>
    <p:sldId id="259" r:id="rId28"/>
    <p:sldId id="504" r:id="rId29"/>
    <p:sldId id="1036" r:id="rId30"/>
    <p:sldId id="1044" r:id="rId31"/>
    <p:sldId id="269" r:id="rId32"/>
    <p:sldId id="356" r:id="rId33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 Min" initials="Z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13"/>
    <p:restoredTop sz="94593"/>
  </p:normalViewPr>
  <p:slideViewPr>
    <p:cSldViewPr snapToGrid="0" snapToObjects="1">
      <p:cViewPr varScale="1">
        <p:scale>
          <a:sx n="117" d="100"/>
          <a:sy n="117" d="100"/>
        </p:scale>
        <p:origin x="8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D385C-8961-A14E-9924-95C0B27A50F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3CDFB-F373-FC49-B7B6-42F714A013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2E0C6-4783-674B-B33A-A74741108C2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8B7E-2322-B44B-A307-410BA577B89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GIF"/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84199" y="74613"/>
            <a:ext cx="7772400" cy="1470025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WCDA</a:t>
            </a:r>
            <a:r>
              <a:rPr kumimoji="1" lang="zh-CN" alt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+</a:t>
            </a:r>
            <a:r>
              <a:rPr kumimoji="1" lang="zh-CN" alt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WCDA</a:t>
            </a:r>
            <a:r>
              <a:rPr kumimoji="1" lang="en-US" altLang="zh-CN" sz="4000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++</a:t>
            </a:r>
            <a:r>
              <a:rPr kumimoji="1" lang="zh-CN" alt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进展报告</a:t>
            </a:r>
            <a:br>
              <a:rPr kumimoji="1" lang="en-US" altLang="zh-CN" sz="3600" dirty="0">
                <a:latin typeface="Comic Sans MS" panose="030F0702030302020204" pitchFamily="66" charset="0"/>
              </a:rPr>
            </a:br>
            <a:endParaRPr kumimoji="1"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47650" y="4713287"/>
            <a:ext cx="8648699" cy="1752600"/>
          </a:xfrm>
        </p:spPr>
        <p:txBody>
          <a:bodyPr>
            <a:normAutofit fontScale="62500" lnSpcReduction="20000"/>
          </a:bodyPr>
          <a:lstStyle/>
          <a:p>
            <a:r>
              <a:rPr kumimoji="1" lang="zh-CN" altLang="en-US" sz="3800" dirty="0">
                <a:solidFill>
                  <a:schemeClr val="bg1"/>
                </a:solidFill>
              </a:rPr>
              <a:t>常潇川、陈宝民、陈松战、高博、郭义庆、李秀荣、刘伟、林苏杰、刘金艳、乔冰强、项光漫、吴含荣、王岩谨、王晓洁、姚志国、姚玉华、曾宗康、</a:t>
            </a:r>
            <a:r>
              <a:rPr kumimoji="1" lang="zh-CN" altLang="en-US" sz="3800" u="sng" dirty="0">
                <a:solidFill>
                  <a:schemeClr val="bg1"/>
                </a:solidFill>
              </a:rPr>
              <a:t>查敏</a:t>
            </a:r>
            <a:endParaRPr kumimoji="1" lang="en-US" altLang="zh-CN" sz="3800" u="sng" dirty="0">
              <a:solidFill>
                <a:schemeClr val="bg1"/>
              </a:solidFill>
            </a:endParaRPr>
          </a:p>
          <a:p>
            <a:endParaRPr lang="en-US" altLang="zh-CN" sz="3800" dirty="0">
              <a:solidFill>
                <a:schemeClr val="bg1"/>
              </a:solidFill>
              <a:latin typeface="宋体" panose="02010600030101010101" pitchFamily="2" charset="-122"/>
            </a:endParaRPr>
          </a:p>
          <a:p>
            <a:r>
              <a:rPr lang="en-US" altLang="zh-CN" sz="3800" dirty="0">
                <a:solidFill>
                  <a:schemeClr val="bg1"/>
                </a:solidFill>
                <a:latin typeface="宋体" panose="02010600030101010101" pitchFamily="2" charset="-122"/>
              </a:rPr>
              <a:t>LHAASO</a:t>
            </a:r>
            <a:r>
              <a:rPr lang="zh-CN" altLang="en-US" sz="3800" dirty="0">
                <a:solidFill>
                  <a:schemeClr val="bg1"/>
                </a:solidFill>
                <a:latin typeface="宋体" panose="02010600030101010101" pitchFamily="2" charset="-122"/>
              </a:rPr>
              <a:t>国家重点研发计划</a:t>
            </a:r>
            <a:r>
              <a:rPr lang="en-US" altLang="zh-CN" sz="3800" dirty="0">
                <a:solidFill>
                  <a:schemeClr val="bg1"/>
                </a:solidFill>
                <a:latin typeface="宋体" panose="02010600030101010101" pitchFamily="2" charset="-122"/>
              </a:rPr>
              <a:t>2019</a:t>
            </a:r>
            <a:r>
              <a:rPr lang="zh-CN" altLang="en-US" sz="3800" dirty="0">
                <a:solidFill>
                  <a:schemeClr val="bg1"/>
                </a:solidFill>
                <a:latin typeface="宋体" panose="02010600030101010101" pitchFamily="2" charset="-122"/>
              </a:rPr>
              <a:t>年度进展会议</a:t>
            </a:r>
            <a:endParaRPr lang="zh-CN" altLang="en-US" sz="3800" dirty="0">
              <a:solidFill>
                <a:schemeClr val="bg1"/>
              </a:solidFill>
            </a:endParaRPr>
          </a:p>
          <a:p>
            <a:endParaRPr kumimoji="1" lang="en-US" altLang="zh-CN" sz="3800" dirty="0">
              <a:solidFill>
                <a:schemeClr val="bg1"/>
              </a:solidFill>
            </a:endParaRPr>
          </a:p>
          <a:p>
            <a:endParaRPr kumimoji="1" lang="zh-CN" altLang="en-US" sz="2200" dirty="0">
              <a:solidFill>
                <a:schemeClr val="bg1"/>
              </a:solidFill>
            </a:endParaRPr>
          </a:p>
          <a:p>
            <a:endParaRPr kumimoji="1"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5369"/>
            <a:ext cx="8229600" cy="457199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Time</a:t>
            </a:r>
            <a:r>
              <a:rPr kumimoji="1" lang="zh-CN" alt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calibration:</a:t>
            </a:r>
            <a:r>
              <a:rPr kumimoji="1" lang="zh-CN" alt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Hardware</a:t>
            </a:r>
            <a:r>
              <a:rPr kumimoji="1" lang="zh-CN" alt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  </a:t>
            </a:r>
            <a:r>
              <a:rPr kumimoji="1"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and</a:t>
            </a:r>
            <a:r>
              <a:rPr kumimoji="1" lang="zh-CN" alt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offline</a:t>
            </a:r>
            <a:r>
              <a:rPr kumimoji="1" lang="zh-CN" alt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endParaRPr kumimoji="1" lang="zh-CN" altLang="en-US" sz="32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4455" y="4474028"/>
            <a:ext cx="2736825" cy="180444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280" y="4400662"/>
            <a:ext cx="2595044" cy="19511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9" y="1030744"/>
            <a:ext cx="3235124" cy="20609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340" y="1009440"/>
            <a:ext cx="2338086" cy="20273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6857" y="677060"/>
            <a:ext cx="260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Hardware:</a:t>
            </a:r>
            <a:r>
              <a:rPr kumimoji="1" lang="zh-CN" altLang="en-US" dirty="0"/>
              <a:t>  </a:t>
            </a:r>
            <a:r>
              <a:rPr kumimoji="1" lang="en-US" altLang="zh-CN" dirty="0"/>
              <a:t>LED</a:t>
            </a:r>
            <a:r>
              <a:rPr kumimoji="1" lang="zh-CN" altLang="en-US" dirty="0"/>
              <a:t>交叉标定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34561" y="3116874"/>
            <a:ext cx="4469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offline</a:t>
            </a:r>
            <a:r>
              <a:rPr kumimoji="1" lang="zh-CN" altLang="en-US" dirty="0"/>
              <a:t>：</a:t>
            </a:r>
            <a:r>
              <a:rPr kumimoji="1" lang="en-US" altLang="zh-CN" dirty="0"/>
              <a:t>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shower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front</a:t>
            </a:r>
            <a:endParaRPr kumimoji="1" lang="en-US" altLang="zh-CN" dirty="0"/>
          </a:p>
          <a:p>
            <a:r>
              <a:rPr kumimoji="1" lang="en-US" altLang="zh-CN" dirty="0"/>
              <a:t>(based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method;</a:t>
            </a:r>
            <a:endParaRPr kumimoji="1" lang="en-US" altLang="zh-CN" dirty="0"/>
          </a:p>
          <a:p>
            <a:r>
              <a:rPr kumimoji="1" lang="en-US" altLang="zh-CN" dirty="0"/>
              <a:t>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small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area</a:t>
            </a:r>
            <a:r>
              <a:rPr kumimoji="1" lang="zh-CN" altLang="en-US" dirty="0"/>
              <a:t> </a:t>
            </a:r>
            <a:r>
              <a:rPr kumimoji="1" lang="en-US" altLang="zh-CN" dirty="0"/>
              <a:t>symmetric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dis.)</a:t>
            </a:r>
            <a:endParaRPr kumimoji="1" lang="en-US" altLang="zh-CN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81" y="4474028"/>
            <a:ext cx="2971341" cy="1951180"/>
          </a:xfrm>
          <a:prstGeom prst="rect">
            <a:avLst/>
          </a:prstGeom>
        </p:spPr>
      </p:pic>
      <p:pic>
        <p:nvPicPr>
          <p:cNvPr id="11" name="内容占位符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415753" y="1179630"/>
            <a:ext cx="2764752" cy="191210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742311" y="1801987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869 in </a:t>
            </a:r>
            <a:r>
              <a:rPr lang="zh-CN" altLang="en-US" sz="1000" dirty="0"/>
              <a:t>±</a:t>
            </a:r>
            <a:r>
              <a:rPr lang="en-US" altLang="zh-CN" sz="1000" dirty="0"/>
              <a:t>0.2ns</a:t>
            </a:r>
            <a:endParaRPr lang="en-US" altLang="zh-CN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706" y="94299"/>
            <a:ext cx="8229600" cy="785783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Charge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calibration: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diff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@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0.4%</a:t>
            </a:r>
            <a:endParaRPr kumimoji="1" lang="zh-CN" alt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>
          <a:xfrm>
            <a:off x="1010897" y="4898182"/>
            <a:ext cx="6659217" cy="1107508"/>
          </a:xfrm>
        </p:spPr>
        <p:txBody>
          <a:bodyPr>
            <a:normAutofit fontScale="92500"/>
          </a:bodyPr>
          <a:lstStyle/>
          <a:p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20190401-20190531: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daily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calibration</a:t>
            </a:r>
            <a:endParaRPr kumimoji="1" lang="en-US" altLang="zh-CN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20190601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–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now: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use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0531/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value</a:t>
            </a:r>
            <a:endParaRPr kumimoji="1" lang="zh-CN" alt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381964" y="1633326"/>
            <a:ext cx="8229600" cy="29460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5" y="706359"/>
            <a:ext cx="3186557" cy="295078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10087" y="3950124"/>
            <a:ext cx="233930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屋顶：  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2mm 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厚 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Steel</a:t>
            </a:r>
            <a:endParaRPr lang="en-US" altLang="zh-CN" sz="120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钢架：各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15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根（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small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），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30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根（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big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en-US" altLang="zh-CN" sz="120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钢柱：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PE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圆柱管包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方钢管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(300*8))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5m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+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方钢管</a:t>
            </a:r>
            <a:endParaRPr lang="en-US" altLang="zh-CN" sz="120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檩条 ：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C250X75X20X2.5</a:t>
            </a:r>
            <a:endParaRPr lang="en-US" altLang="zh-CN" sz="120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32(1C)+14(2C)+31(1C)+15(2C)=92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small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en-US" altLang="zh-CN" sz="120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23(1C)+11(2C)+23(1C)+11(2C)=68 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big</a:t>
            </a:r>
            <a:r>
              <a:rPr lang="zh-CN" altLang="en-US" sz="120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zh-CN" altLang="en-US" sz="120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82" y="870513"/>
            <a:ext cx="2581718" cy="25713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13" y="870513"/>
            <a:ext cx="2568762" cy="2558487"/>
          </a:xfrm>
          <a:prstGeom prst="rect">
            <a:avLst/>
          </a:prstGeom>
        </p:spPr>
      </p:pic>
      <p:sp>
        <p:nvSpPr>
          <p:cNvPr id="9" name="内容占位符 2"/>
          <p:cNvSpPr txBox="1">
            <a:spLocks noChangeArrowheads="1"/>
          </p:cNvSpPr>
          <p:nvPr/>
        </p:nvSpPr>
        <p:spPr bwMode="auto">
          <a:xfrm>
            <a:off x="148493" y="3783193"/>
            <a:ext cx="3852986" cy="264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4955" indent="-274955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549275" indent="-274955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200" dirty="0">
                <a:solidFill>
                  <a:schemeClr val="accent1"/>
                </a:solidFill>
                <a:ea typeface="黑体" panose="02010609060101010101" pitchFamily="49" charset="-122"/>
              </a:rPr>
              <a:t>3 water ponds:</a:t>
            </a:r>
            <a:endParaRPr lang="en-US" altLang="zh-CN" sz="1200" dirty="0">
              <a:solidFill>
                <a:schemeClr val="accent1"/>
              </a:solidFill>
              <a:ea typeface="黑体" panose="02010609060101010101" pitchFamily="49" charset="-122"/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1200" dirty="0">
                <a:solidFill>
                  <a:schemeClr val="accent1"/>
                </a:solidFill>
                <a:ea typeface="黑体" panose="02010609060101010101" pitchFamily="49" charset="-122"/>
                <a:sym typeface="Symbol" panose="05050102010706020507" pitchFamily="2" charset="2"/>
              </a:rPr>
              <a:t>3</a:t>
            </a:r>
            <a:r>
              <a:rPr lang="zh-CN" altLang="en-US" sz="1200" dirty="0">
                <a:solidFill>
                  <a:schemeClr val="accent1"/>
                </a:solidFill>
                <a:ea typeface="黑体" panose="02010609060101010101" pitchFamily="49" charset="-122"/>
                <a:sym typeface="Symbol" panose="05050102010706020507" pitchFamily="2" charset="2"/>
              </a:rPr>
              <a:t>12</a:t>
            </a:r>
            <a:r>
              <a:rPr lang="en-US" altLang="zh-CN" sz="1200" dirty="0">
                <a:solidFill>
                  <a:schemeClr val="accent1"/>
                </a:solidFill>
                <a:ea typeface="黑体" panose="02010609060101010101" pitchFamily="49" charset="-122"/>
                <a:sym typeface="Symbol" panose="05050102010706020507" pitchFamily="2" charset="2"/>
              </a:rPr>
              <a:t>0 cells;</a:t>
            </a:r>
            <a:endParaRPr lang="en-US" altLang="zh-CN" sz="1200" dirty="0">
              <a:solidFill>
                <a:schemeClr val="accent1"/>
              </a:solidFill>
              <a:ea typeface="黑体" panose="02010609060101010101" pitchFamily="49" charset="-122"/>
              <a:sym typeface="Symbol" panose="05050102010706020507" pitchFamily="2" charset="2"/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1200" dirty="0">
                <a:solidFill>
                  <a:schemeClr val="accent1"/>
                </a:solidFill>
                <a:ea typeface="黑体" panose="02010609060101010101" pitchFamily="49" charset="-122"/>
                <a:sym typeface="Symbol" panose="05050102010706020507" pitchFamily="2" charset="2"/>
              </a:rPr>
              <a:t>Cells are partitioned with black curtains;</a:t>
            </a:r>
            <a:endParaRPr lang="en-US" altLang="zh-CN" sz="1200" dirty="0">
              <a:solidFill>
                <a:schemeClr val="accent1"/>
              </a:solidFill>
              <a:ea typeface="黑体" panose="02010609060101010101" pitchFamily="49" charset="-122"/>
              <a:sym typeface="Symbol" panose="05050102010706020507" pitchFamily="2" charset="2"/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1200" dirty="0">
                <a:solidFill>
                  <a:schemeClr val="accent1"/>
                </a:solidFill>
                <a:ea typeface="黑体" panose="02010609060101010101" pitchFamily="49" charset="-122"/>
                <a:sym typeface="Symbol" panose="05050102010706020507" pitchFamily="2" charset="2"/>
              </a:rPr>
              <a:t>4 m effective depth;</a:t>
            </a:r>
            <a:endParaRPr lang="en-US" altLang="zh-CN" sz="1200" dirty="0">
              <a:solidFill>
                <a:schemeClr val="accent1"/>
              </a:solidFill>
              <a:ea typeface="黑体" panose="02010609060101010101" pitchFamily="49" charset="-122"/>
              <a:sym typeface="Symbol" panose="05050102010706020507" pitchFamily="2" charset="2"/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1200" dirty="0">
                <a:solidFill>
                  <a:schemeClr val="accent1"/>
                </a:solidFill>
                <a:ea typeface="黑体" panose="02010609060101010101" pitchFamily="49" charset="-122"/>
                <a:sym typeface="Symbol" panose="05050102010706020507" pitchFamily="2" charset="2"/>
              </a:rPr>
              <a:t>78,000 m</a:t>
            </a:r>
            <a:r>
              <a:rPr lang="en-US" altLang="zh-CN" sz="1200" baseline="30000" dirty="0">
                <a:solidFill>
                  <a:schemeClr val="accent1"/>
                </a:solidFill>
                <a:ea typeface="黑体" panose="02010609060101010101" pitchFamily="49" charset="-122"/>
                <a:sym typeface="Symbol" panose="05050102010706020507" pitchFamily="2" charset="2"/>
              </a:rPr>
              <a:t>2</a:t>
            </a:r>
            <a:r>
              <a:rPr lang="en-US" altLang="zh-CN" sz="1200" dirty="0">
                <a:solidFill>
                  <a:schemeClr val="accent1"/>
                </a:solidFill>
                <a:ea typeface="黑体" panose="02010609060101010101" pitchFamily="49" charset="-122"/>
                <a:sym typeface="Symbol" panose="05050102010706020507" pitchFamily="2" charset="2"/>
              </a:rPr>
              <a:t> in total;</a:t>
            </a:r>
            <a:endParaRPr lang="en-US" altLang="zh-CN" sz="1200" dirty="0">
              <a:solidFill>
                <a:schemeClr val="accent1"/>
              </a:solidFill>
              <a:ea typeface="黑体" panose="02010609060101010101" pitchFamily="49" charset="-122"/>
              <a:sym typeface="Symbol" panose="05050102010706020507" pitchFamily="2" charset="2"/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1200" dirty="0">
                <a:solidFill>
                  <a:schemeClr val="accent1"/>
                </a:solidFill>
                <a:ea typeface="黑体" panose="02010609060101010101" pitchFamily="49" charset="-122"/>
                <a:sym typeface="Symbol" panose="05050102010706020507" pitchFamily="2" charset="2"/>
              </a:rPr>
              <a:t>350,000 tons of purified water;</a:t>
            </a:r>
            <a:endParaRPr lang="en-US" altLang="zh-CN" sz="1200" dirty="0">
              <a:solidFill>
                <a:schemeClr val="accent1"/>
              </a:solidFill>
              <a:ea typeface="黑体" panose="02010609060101010101" pitchFamily="49" charset="-122"/>
              <a:sym typeface="Symbol" panose="05050102010706020507" pitchFamily="2" charset="2"/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1200" dirty="0">
                <a:solidFill>
                  <a:schemeClr val="accent1"/>
                </a:solidFill>
              </a:rPr>
              <a:t>first pond: 8’’ PMT and 1.5’’ PMT;</a:t>
            </a:r>
            <a:endParaRPr lang="en-US" altLang="zh-CN" sz="1200" dirty="0">
              <a:solidFill>
                <a:schemeClr val="accent1"/>
              </a:solidFill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1200" dirty="0">
                <a:solidFill>
                  <a:schemeClr val="accent1"/>
                </a:solidFill>
              </a:rPr>
              <a:t>In order to enhance the gamma ray detecting sensitivity at low energies;</a:t>
            </a:r>
            <a:endParaRPr lang="en-US" altLang="zh-CN" sz="1200" dirty="0">
              <a:solidFill>
                <a:schemeClr val="accent1"/>
              </a:solidFill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1200" dirty="0">
                <a:solidFill>
                  <a:schemeClr val="accent1"/>
                </a:solidFill>
              </a:rPr>
              <a:t>Others: 20’’ PMT and 3’’ PMT;</a:t>
            </a:r>
            <a:endParaRPr lang="en-US" altLang="zh-CN" sz="20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</a:pPr>
            <a:endParaRPr lang="en-US" altLang="zh-CN" sz="2000" dirty="0">
              <a:latin typeface="Arial" panose="020B0604020202020204" pitchFamily="34" charset="0"/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</a:pPr>
            <a:endParaRPr lang="en-US" altLang="zh-CN" sz="2000" dirty="0">
              <a:latin typeface="Arial" panose="020B0604020202020204" pitchFamily="34" charset="0"/>
            </a:endParaRPr>
          </a:p>
          <a:p>
            <a:pPr lvl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</a:pPr>
            <a:endParaRPr lang="en-US" altLang="zh-CN" sz="2000" dirty="0">
              <a:ea typeface="黑体" panose="02010609060101010101" pitchFamily="49" charset="-122"/>
              <a:sym typeface="Symbol" panose="05050102010706020507" pitchFamily="2" charset="2"/>
            </a:endParaRPr>
          </a:p>
        </p:txBody>
      </p:sp>
      <p:sp>
        <p:nvSpPr>
          <p:cNvPr id="10" name="标题 1"/>
          <p:cNvSpPr txBox="1">
            <a:spLocks noChangeArrowheads="1"/>
          </p:cNvSpPr>
          <p:nvPr/>
        </p:nvSpPr>
        <p:spPr>
          <a:xfrm>
            <a:off x="302325" y="179999"/>
            <a:ext cx="8198353" cy="437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WCDA</a:t>
            </a:r>
            <a:r>
              <a:rPr lang="zh-CN" altLang="en-US" sz="32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MC</a:t>
            </a:r>
            <a:r>
              <a:rPr lang="zh-CN" altLang="en-US" sz="32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simulation</a:t>
            </a:r>
            <a:r>
              <a:rPr lang="zh-CN" altLang="en-US" sz="32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Package:</a:t>
            </a:r>
            <a:r>
              <a:rPr lang="zh-CN" altLang="en-US" sz="32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G4WCDA</a:t>
            </a:r>
            <a:endParaRPr lang="zh-CN" altLang="en-US" sz="3200" dirty="0">
              <a:solidFill>
                <a:schemeClr val="accent1"/>
              </a:solidFill>
              <a:latin typeface="Comic Sans MS" panose="030F0702030302020204" pitchFamily="66" charset="0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57" y="4040190"/>
            <a:ext cx="2581718" cy="212819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编号占位符 3"/>
          <p:cNvSpPr txBox="1">
            <a:spLocks noGrp="1" noChangeArrowheads="1"/>
          </p:cNvSpPr>
          <p:nvPr/>
        </p:nvSpPr>
        <p:spPr bwMode="auto">
          <a:xfrm>
            <a:off x="612775" y="6356350"/>
            <a:ext cx="1981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fld id="{7CAFDAEA-1DC2-CB42-B129-F8BAE04C70BF}" type="slidenum">
              <a:rPr lang="zh-CN" altLang="en-US" sz="1400">
                <a:solidFill>
                  <a:schemeClr val="tx2"/>
                </a:solidFill>
              </a:rPr>
            </a:fld>
            <a:endParaRPr lang="zh-CN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1904035" y="173849"/>
            <a:ext cx="6070922" cy="766234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G4WCDA</a:t>
            </a:r>
            <a:r>
              <a:rPr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4.1+4.2</a:t>
            </a:r>
            <a:endParaRPr lang="zh-CN" altLang="en-US" sz="3600" dirty="0">
              <a:solidFill>
                <a:schemeClr val="accent1"/>
              </a:solidFill>
              <a:latin typeface="Comic Sans MS" panose="030F0702030302020204" pitchFamily="66" charset="0"/>
              <a:sym typeface="Arial" panose="020B0604020202020204" pitchFamily="34" charset="0"/>
            </a:endParaRPr>
          </a:p>
        </p:txBody>
      </p:sp>
      <p:sp>
        <p:nvSpPr>
          <p:cNvPr id="10244" name="灯片编号占位符 3"/>
          <p:cNvSpPr>
            <a:spLocks noGrp="1" noChangeArrowheads="1"/>
          </p:cNvSpPr>
          <p:nvPr/>
        </p:nvSpPr>
        <p:spPr bwMode="auto">
          <a:xfrm>
            <a:off x="612775" y="6356350"/>
            <a:ext cx="1981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fld id="{FD757E98-2F54-3741-AD50-A3D5E742E726}" type="slidenum">
              <a:rPr lang="zh-CN" altLang="en-US" sz="1400">
                <a:solidFill>
                  <a:schemeClr val="tx2"/>
                </a:solidFill>
              </a:rPr>
            </a:fld>
            <a:endParaRPr lang="zh-CN" altLang="en-US" sz="1400">
              <a:solidFill>
                <a:schemeClr val="tx2"/>
              </a:solidFill>
            </a:endParaRPr>
          </a:p>
        </p:txBody>
      </p:sp>
      <p:sp>
        <p:nvSpPr>
          <p:cNvPr id="10245" name="Rectangle 14"/>
          <p:cNvSpPr>
            <a:spLocks noGrp="1" noChangeArrowheads="1"/>
          </p:cNvSpPr>
          <p:nvPr/>
        </p:nvSpPr>
        <p:spPr bwMode="auto">
          <a:xfrm>
            <a:off x="2660088" y="2645480"/>
            <a:ext cx="6026712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74955" indent="-274955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Based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on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hit-stream;</a:t>
            </a:r>
            <a:r>
              <a:rPr lang="zh-CN" altLang="en-US" sz="1800" dirty="0">
                <a:solidFill>
                  <a:schemeClr val="accent1"/>
                </a:solidFill>
              </a:rPr>
              <a:t>、</a:t>
            </a:r>
            <a:endParaRPr lang="en-US" altLang="zh-CN" sz="18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In order to improve the simulation efficiency, two steps simulation are adopted in MC simulation procedure</a:t>
            </a:r>
            <a:r>
              <a:rPr lang="zh-CN" altLang="en-US" sz="1800" dirty="0">
                <a:solidFill>
                  <a:schemeClr val="accent1"/>
                </a:solidFill>
              </a:rPr>
              <a:t>；</a:t>
            </a:r>
            <a:endParaRPr lang="zh-CN" altLang="en-US" sz="18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first step </a:t>
            </a:r>
            <a:r>
              <a:rPr lang="zh-CN" altLang="en-US" sz="1800" dirty="0">
                <a:solidFill>
                  <a:schemeClr val="accent1"/>
                </a:solidFill>
              </a:rPr>
              <a:t>：</a:t>
            </a:r>
            <a:r>
              <a:rPr lang="en-US" altLang="zh-CN" sz="1800" dirty="0">
                <a:solidFill>
                  <a:schemeClr val="accent1"/>
                </a:solidFill>
              </a:rPr>
              <a:t>deal with secondary particles interaction inside the water pool without any water absorption consideration </a:t>
            </a:r>
            <a:r>
              <a:rPr lang="zh-CN" altLang="en-US" sz="1800" dirty="0">
                <a:solidFill>
                  <a:schemeClr val="accent1"/>
                </a:solidFill>
              </a:rPr>
              <a:t>；（</a:t>
            </a:r>
            <a:r>
              <a:rPr lang="sk-SK" altLang="en-US" sz="1800" dirty="0">
                <a:solidFill>
                  <a:schemeClr val="accent1"/>
                </a:solidFill>
              </a:rPr>
              <a:t>80 × 80 × 80 </a:t>
            </a:r>
            <a:r>
              <a:rPr lang="sk-SK" altLang="en-US" sz="1800" i="1" dirty="0">
                <a:solidFill>
                  <a:schemeClr val="accent1"/>
                </a:solidFill>
              </a:rPr>
              <a:t>cm</a:t>
            </a:r>
            <a:r>
              <a:rPr lang="sk-SK" altLang="en-US" sz="1800" baseline="30000" dirty="0">
                <a:solidFill>
                  <a:schemeClr val="accent1"/>
                </a:solidFill>
              </a:rPr>
              <a:t>3</a:t>
            </a:r>
            <a:r>
              <a:rPr lang="sk-SK" altLang="en-US" sz="1800" dirty="0">
                <a:solidFill>
                  <a:schemeClr val="accent1"/>
                </a:solidFill>
              </a:rPr>
              <a:t> </a:t>
            </a:r>
            <a:r>
              <a:rPr lang="zh-CN" altLang="en-US" sz="1800" dirty="0">
                <a:solidFill>
                  <a:schemeClr val="accent1"/>
                </a:solidFill>
              </a:rPr>
              <a:t>）</a:t>
            </a:r>
            <a:endParaRPr lang="sk-SK" altLang="en-US" sz="18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sk-SK" altLang="en-US" sz="1800" dirty="0" err="1">
                <a:solidFill>
                  <a:schemeClr val="accent1"/>
                </a:solidFill>
              </a:rPr>
              <a:t>once</a:t>
            </a:r>
            <a:r>
              <a:rPr lang="sk-SK" altLang="en-US" sz="1800" dirty="0">
                <a:solidFill>
                  <a:schemeClr val="accent1"/>
                </a:solidFill>
              </a:rPr>
              <a:t> </a:t>
            </a:r>
            <a:r>
              <a:rPr lang="sk-SK" altLang="en-US" sz="1800" dirty="0" err="1">
                <a:solidFill>
                  <a:schemeClr val="accent1"/>
                </a:solidFill>
              </a:rPr>
              <a:t>some</a:t>
            </a:r>
            <a:r>
              <a:rPr lang="sk-SK" altLang="en-US" sz="1800" dirty="0">
                <a:solidFill>
                  <a:schemeClr val="accent1"/>
                </a:solidFill>
              </a:rPr>
              <a:t> </a:t>
            </a:r>
            <a:r>
              <a:rPr lang="sk-SK" altLang="en-US" sz="1800" dirty="0" err="1">
                <a:solidFill>
                  <a:schemeClr val="accent1"/>
                </a:solidFill>
              </a:rPr>
              <a:t>changes</a:t>
            </a:r>
            <a:r>
              <a:rPr lang="sk-SK" altLang="en-US" sz="1800" dirty="0">
                <a:solidFill>
                  <a:schemeClr val="accent1"/>
                </a:solidFill>
              </a:rPr>
              <a:t> </a:t>
            </a:r>
            <a:r>
              <a:rPr lang="sk-SK" altLang="en-US" sz="1800" dirty="0" err="1">
                <a:solidFill>
                  <a:schemeClr val="accent1"/>
                </a:solidFill>
              </a:rPr>
              <a:t>happen</a:t>
            </a:r>
            <a:r>
              <a:rPr lang="sk-SK" altLang="en-US" sz="1800" dirty="0">
                <a:solidFill>
                  <a:schemeClr val="accent1"/>
                </a:solidFill>
              </a:rPr>
              <a:t>, a </a:t>
            </a:r>
            <a:r>
              <a:rPr lang="sk-SK" altLang="en-US" sz="1800" dirty="0" err="1">
                <a:solidFill>
                  <a:schemeClr val="accent1"/>
                </a:solidFill>
              </a:rPr>
              <a:t>very</a:t>
            </a:r>
            <a:r>
              <a:rPr lang="sk-SK" altLang="en-US" sz="1800" dirty="0">
                <a:solidFill>
                  <a:schemeClr val="accent1"/>
                </a:solidFill>
              </a:rPr>
              <a:t> </a:t>
            </a:r>
            <a:r>
              <a:rPr lang="sk-SK" altLang="en-US" sz="1800" dirty="0" err="1">
                <a:solidFill>
                  <a:schemeClr val="accent1"/>
                </a:solidFill>
              </a:rPr>
              <a:t>quick</a:t>
            </a:r>
            <a:r>
              <a:rPr lang="sk-SK" altLang="en-US" sz="1800" dirty="0">
                <a:solidFill>
                  <a:schemeClr val="accent1"/>
                </a:solidFill>
              </a:rPr>
              <a:t> parameter- </a:t>
            </a:r>
            <a:r>
              <a:rPr lang="sk-SK" altLang="en-US" sz="1800" dirty="0" err="1">
                <a:solidFill>
                  <a:schemeClr val="accent1"/>
                </a:solidFill>
              </a:rPr>
              <a:t>tuned</a:t>
            </a:r>
            <a:r>
              <a:rPr lang="sk-SK" altLang="en-US" sz="1800" dirty="0">
                <a:solidFill>
                  <a:schemeClr val="accent1"/>
                </a:solidFill>
              </a:rPr>
              <a:t> in </a:t>
            </a:r>
            <a:r>
              <a:rPr lang="sk-SK" altLang="en-US" sz="1800" dirty="0" err="1">
                <a:solidFill>
                  <a:schemeClr val="accent1"/>
                </a:solidFill>
              </a:rPr>
              <a:t>second</a:t>
            </a:r>
            <a:r>
              <a:rPr lang="sk-SK" altLang="en-US" sz="1800" dirty="0">
                <a:solidFill>
                  <a:schemeClr val="accent1"/>
                </a:solidFill>
              </a:rPr>
              <a:t> step </a:t>
            </a:r>
            <a:r>
              <a:rPr lang="sk-SK" altLang="en-US" sz="1800" dirty="0" err="1">
                <a:solidFill>
                  <a:schemeClr val="accent1"/>
                </a:solidFill>
              </a:rPr>
              <a:t>can</a:t>
            </a:r>
            <a:r>
              <a:rPr lang="sk-SK" altLang="en-US" sz="1800" dirty="0">
                <a:solidFill>
                  <a:schemeClr val="accent1"/>
                </a:solidFill>
              </a:rPr>
              <a:t> </a:t>
            </a:r>
            <a:r>
              <a:rPr lang="sk-SK" altLang="en-US" sz="1800" dirty="0" err="1">
                <a:solidFill>
                  <a:schemeClr val="accent1"/>
                </a:solidFill>
              </a:rPr>
              <a:t>be</a:t>
            </a:r>
            <a:r>
              <a:rPr lang="sk-SK" altLang="en-US" sz="1800" dirty="0">
                <a:solidFill>
                  <a:schemeClr val="accent1"/>
                </a:solidFill>
              </a:rPr>
              <a:t> </a:t>
            </a:r>
            <a:r>
              <a:rPr lang="sk-SK" altLang="en-US" sz="1800" dirty="0" err="1">
                <a:solidFill>
                  <a:schemeClr val="accent1"/>
                </a:solidFill>
              </a:rPr>
              <a:t>easily</a:t>
            </a:r>
            <a:r>
              <a:rPr lang="sk-SK" altLang="en-US" sz="1800" dirty="0">
                <a:solidFill>
                  <a:schemeClr val="accent1"/>
                </a:solidFill>
              </a:rPr>
              <a:t> </a:t>
            </a:r>
            <a:r>
              <a:rPr lang="sk-SK" altLang="en-US" sz="1800" dirty="0" err="1">
                <a:solidFill>
                  <a:schemeClr val="accent1"/>
                </a:solidFill>
              </a:rPr>
              <a:t>reproduce</a:t>
            </a:r>
            <a:r>
              <a:rPr lang="sk-SK" altLang="en-US" sz="1800" dirty="0">
                <a:solidFill>
                  <a:schemeClr val="accent1"/>
                </a:solidFill>
              </a:rPr>
              <a:t> </a:t>
            </a:r>
            <a:r>
              <a:rPr lang="sk-SK" altLang="en-US" sz="1800" dirty="0" err="1">
                <a:solidFill>
                  <a:schemeClr val="accent1"/>
                </a:solidFill>
              </a:rPr>
              <a:t>realistic</a:t>
            </a:r>
            <a:r>
              <a:rPr lang="sk-SK" altLang="en-US" sz="1800" dirty="0">
                <a:solidFill>
                  <a:schemeClr val="accent1"/>
                </a:solidFill>
              </a:rPr>
              <a:t> MC </a:t>
            </a:r>
            <a:r>
              <a:rPr lang="sk-SK" altLang="en-US" sz="1800" dirty="0" err="1">
                <a:solidFill>
                  <a:schemeClr val="accent1"/>
                </a:solidFill>
              </a:rPr>
              <a:t>samples</a:t>
            </a:r>
            <a:r>
              <a:rPr lang="en-US" altLang="zh-CN" sz="1800" dirty="0">
                <a:solidFill>
                  <a:schemeClr val="accent1"/>
                </a:solidFill>
              </a:rPr>
              <a:t>.</a:t>
            </a:r>
            <a:endParaRPr lang="sk-SK" altLang="en-US" sz="18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endParaRPr lang="en-US" altLang="zh-CN" sz="1800" dirty="0"/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endParaRPr lang="en-US" altLang="zh-CN" sz="1800" dirty="0"/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endParaRPr lang="en-US" altLang="zh-CN" sz="1800" dirty="0"/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endParaRPr lang="zh-CN" altLang="en-US" sz="1800" b="1" dirty="0">
              <a:solidFill>
                <a:srgbClr val="3E5D78"/>
              </a:solidFill>
              <a:latin typeface="宋体" panose="02010600030101010101" pitchFamily="2" charset="-122"/>
              <a:sym typeface="Tahoma" panose="020B0604030504040204" pitchFamily="34" charset="0"/>
            </a:endParaRPr>
          </a:p>
        </p:txBody>
      </p:sp>
      <p:pic>
        <p:nvPicPr>
          <p:cNvPr id="3" name="图片 2" descr="图片包含 文字, 地图, 天空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5142" y="998593"/>
            <a:ext cx="2984639" cy="15669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781" y="1064803"/>
            <a:ext cx="2984640" cy="1522167"/>
          </a:xfrm>
          <a:prstGeom prst="rect">
            <a:avLst/>
          </a:prstGeom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0" y="407506"/>
            <a:ext cx="2284922" cy="4640672"/>
          </a:xfrm>
          <a:prstGeom prst="rect">
            <a:avLst/>
          </a:prstGeom>
        </p:spPr>
      </p:pic>
      <p:sp>
        <p:nvSpPr>
          <p:cNvPr id="9" name="内容占位符 2"/>
          <p:cNvSpPr txBox="1"/>
          <p:nvPr/>
        </p:nvSpPr>
        <p:spPr>
          <a:xfrm>
            <a:off x="457200" y="5542701"/>
            <a:ext cx="8229600" cy="5760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ROOT tree</a:t>
            </a:r>
            <a:r>
              <a:rPr lang="zh-CN" altLang="en-US" dirty="0"/>
              <a:t>：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457200" y="6092994"/>
            <a:ext cx="82296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KEY: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TTree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t_runh;1	Run Header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KEY: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TTree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t_evth;1	Event Header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KEY: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TTree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t_hits;1	Hits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14"/>
          <p:cNvSpPr>
            <a:spLocks noGrp="1" noChangeArrowheads="1"/>
          </p:cNvSpPr>
          <p:nvPr/>
        </p:nvSpPr>
        <p:spPr bwMode="auto">
          <a:xfrm>
            <a:off x="100042" y="921587"/>
            <a:ext cx="8812463" cy="53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74955" indent="-274955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de-DE" altLang="en-US" sz="1800" dirty="0">
                <a:solidFill>
                  <a:schemeClr val="accent1"/>
                </a:solidFill>
              </a:rPr>
              <a:t>CORSIKA v7</a:t>
            </a:r>
            <a:r>
              <a:rPr lang="en-US" altLang="zh-CN" sz="1800" dirty="0">
                <a:solidFill>
                  <a:schemeClr val="accent1"/>
                </a:solidFill>
              </a:rPr>
              <a:t>4</a:t>
            </a:r>
            <a:r>
              <a:rPr lang="de-DE" altLang="en-US" sz="1800" dirty="0">
                <a:solidFill>
                  <a:schemeClr val="accent1"/>
                </a:solidFill>
              </a:rPr>
              <a:t>000</a:t>
            </a:r>
            <a:r>
              <a:rPr lang="zh-CN" altLang="en-US" sz="1800" dirty="0">
                <a:solidFill>
                  <a:schemeClr val="accent1"/>
                </a:solidFill>
              </a:rPr>
              <a:t>；</a:t>
            </a:r>
            <a:r>
              <a:rPr lang="en-US" altLang="zh-CN" sz="1800" dirty="0">
                <a:solidFill>
                  <a:schemeClr val="accent1"/>
                </a:solidFill>
              </a:rPr>
              <a:t>total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size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2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T</a:t>
            </a:r>
            <a:endParaRPr lang="en-US" altLang="zh-CN" sz="18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Hadronic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models:</a:t>
            </a:r>
            <a:endParaRPr lang="en-US" altLang="zh-CN" sz="1800" dirty="0">
              <a:solidFill>
                <a:schemeClr val="accent1"/>
              </a:solidFill>
            </a:endParaRPr>
          </a:p>
          <a:p>
            <a:pPr lvl="1"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accent1"/>
                </a:solidFill>
              </a:rPr>
              <a:t>FLUKA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+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EPOS-LHC</a:t>
            </a:r>
            <a:endParaRPr lang="en-US" altLang="zh-CN" sz="16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 err="1">
                <a:solidFill>
                  <a:schemeClr val="accent1"/>
                </a:solidFill>
              </a:rPr>
              <a:t>PrimaryID</a:t>
            </a:r>
            <a:r>
              <a:rPr lang="en-US" altLang="zh-CN" sz="1800" dirty="0">
                <a:solidFill>
                  <a:schemeClr val="accent1"/>
                </a:solidFill>
              </a:rPr>
              <a:t>: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endParaRPr lang="en-US" altLang="zh-CN" sz="1800" dirty="0">
              <a:solidFill>
                <a:schemeClr val="accent1"/>
              </a:solidFill>
            </a:endParaRPr>
          </a:p>
          <a:p>
            <a:pPr lvl="1"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accent1"/>
                </a:solidFill>
              </a:rPr>
              <a:t>Gamma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;</a:t>
            </a:r>
            <a:endParaRPr lang="en-US" altLang="zh-CN" sz="1600" dirty="0">
              <a:solidFill>
                <a:schemeClr val="accent1"/>
              </a:solidFill>
            </a:endParaRPr>
          </a:p>
          <a:p>
            <a:pPr lvl="1"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accent1"/>
                </a:solidFill>
              </a:rPr>
              <a:t>5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groups</a:t>
            </a:r>
            <a:r>
              <a:rPr lang="zh-CN" altLang="en-US" sz="1600" dirty="0">
                <a:solidFill>
                  <a:schemeClr val="accent1"/>
                </a:solidFill>
              </a:rPr>
              <a:t>（</a:t>
            </a:r>
            <a:r>
              <a:rPr lang="en-US" altLang="zh-CN" sz="1600" dirty="0">
                <a:solidFill>
                  <a:schemeClr val="accent1"/>
                </a:solidFill>
              </a:rPr>
              <a:t>H/He/CNO/</a:t>
            </a:r>
            <a:r>
              <a:rPr lang="en-US" altLang="zh-CN" sz="1600" dirty="0" err="1">
                <a:solidFill>
                  <a:schemeClr val="accent1"/>
                </a:solidFill>
              </a:rPr>
              <a:t>MgAlSi</a:t>
            </a:r>
            <a:r>
              <a:rPr lang="en-US" altLang="zh-CN" sz="1600" dirty="0">
                <a:solidFill>
                  <a:schemeClr val="accent1"/>
                </a:solidFill>
              </a:rPr>
              <a:t>/Fe) </a:t>
            </a:r>
            <a:endParaRPr lang="en-US" altLang="zh-CN" sz="1600" dirty="0">
              <a:solidFill>
                <a:schemeClr val="accent1"/>
              </a:solidFill>
            </a:endParaRPr>
          </a:p>
          <a:p>
            <a:pPr lvl="1"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accent1"/>
                </a:solidFill>
              </a:rPr>
              <a:t>Flux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from </a:t>
            </a:r>
            <a:r>
              <a:rPr lang="en-US" altLang="zh-CN" sz="1600" dirty="0" err="1">
                <a:solidFill>
                  <a:schemeClr val="accent1"/>
                </a:solidFill>
              </a:rPr>
              <a:t>Horandel</a:t>
            </a:r>
            <a:r>
              <a:rPr lang="en-US" altLang="zh-CN" sz="1600" dirty="0">
                <a:solidFill>
                  <a:schemeClr val="accent1"/>
                </a:solidFill>
              </a:rPr>
              <a:t> model</a:t>
            </a:r>
            <a:r>
              <a:rPr lang="zh-CN" altLang="en-US" sz="1600" dirty="0">
                <a:solidFill>
                  <a:schemeClr val="accent1"/>
                </a:solidFill>
              </a:rPr>
              <a:t>；</a:t>
            </a:r>
            <a:endParaRPr lang="en-US" altLang="zh-CN" sz="16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 primary energy 10 GeV to 100 </a:t>
            </a:r>
            <a:r>
              <a:rPr lang="en-US" altLang="zh-CN" sz="1800" dirty="0" err="1">
                <a:solidFill>
                  <a:schemeClr val="accent1"/>
                </a:solidFill>
              </a:rPr>
              <a:t>TeV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/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1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 err="1">
                <a:solidFill>
                  <a:schemeClr val="accent1"/>
                </a:solidFill>
              </a:rPr>
              <a:t>PeV</a:t>
            </a:r>
            <a:r>
              <a:rPr lang="en-US" altLang="zh-CN" sz="1800" dirty="0">
                <a:solidFill>
                  <a:schemeClr val="accent1"/>
                </a:solidFill>
              </a:rPr>
              <a:t>;</a:t>
            </a:r>
            <a:endParaRPr lang="en-US" altLang="zh-CN" sz="1800" dirty="0">
              <a:solidFill>
                <a:schemeClr val="accent1"/>
              </a:solidFill>
            </a:endParaRPr>
          </a:p>
          <a:p>
            <a:pPr lvl="1"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accent1"/>
                </a:solidFill>
              </a:rPr>
              <a:t>5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decades: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1.e10-1.e11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/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1.e11-1.e12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endParaRPr lang="en-US" altLang="zh-CN" sz="1600" dirty="0">
              <a:solidFill>
                <a:schemeClr val="accent1"/>
              </a:solidFill>
            </a:endParaRPr>
          </a:p>
          <a:p>
            <a:pPr lvl="1"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accent1"/>
                </a:solidFill>
              </a:rPr>
              <a:t>1.e12-1.e13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/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1.e13-1.e14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/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1.e14_1.e15</a:t>
            </a:r>
            <a:r>
              <a:rPr lang="de-DE" altLang="en-US" sz="1600" dirty="0">
                <a:solidFill>
                  <a:schemeClr val="accent1"/>
                </a:solidFill>
              </a:rPr>
              <a:t> </a:t>
            </a:r>
            <a:endParaRPr lang="de-DE" altLang="en-US" sz="16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Zenith angles: 0° – 60°</a:t>
            </a:r>
            <a:r>
              <a:rPr lang="zh-CN" altLang="en-US" sz="1800" dirty="0">
                <a:solidFill>
                  <a:schemeClr val="accent1"/>
                </a:solidFill>
              </a:rPr>
              <a:t>;</a:t>
            </a:r>
            <a:endParaRPr lang="en-US" altLang="zh-CN" sz="18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Azimuth angle 0° – 360°</a:t>
            </a:r>
            <a:r>
              <a:rPr lang="zh-CN" altLang="en-US" sz="1800" dirty="0">
                <a:solidFill>
                  <a:schemeClr val="accent1"/>
                </a:solidFill>
              </a:rPr>
              <a:t>；</a:t>
            </a:r>
            <a:endParaRPr lang="en-US" altLang="zh-CN" sz="18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Shower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core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projection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area: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2000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X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2000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m2</a:t>
            </a:r>
            <a:endParaRPr lang="en-US" altLang="zh-CN" sz="18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G4WCDA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4.1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+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4.2;</a:t>
            </a:r>
            <a:endParaRPr lang="de-DE" altLang="en-US" sz="1800" dirty="0">
              <a:solidFill>
                <a:schemeClr val="accent1"/>
              </a:solidFill>
            </a:endParaRPr>
          </a:p>
          <a:p>
            <a:pPr lvl="1"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accent1"/>
                </a:solidFill>
              </a:rPr>
              <a:t>11.e12-1.e13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eV</a:t>
            </a:r>
            <a:r>
              <a:rPr lang="zh-CN" altLang="en-US" sz="1600" dirty="0">
                <a:solidFill>
                  <a:schemeClr val="accent1"/>
                </a:solidFill>
              </a:rPr>
              <a:t>：</a:t>
            </a:r>
            <a:r>
              <a:rPr lang="en-US" altLang="zh-CN" sz="1600" dirty="0">
                <a:solidFill>
                  <a:schemeClr val="accent1"/>
                </a:solidFill>
              </a:rPr>
              <a:t>3e7</a:t>
            </a:r>
            <a:endParaRPr lang="en-US" altLang="zh-CN" sz="1600" dirty="0">
              <a:solidFill>
                <a:schemeClr val="accent1"/>
              </a:solidFill>
            </a:endParaRPr>
          </a:p>
          <a:p>
            <a:pPr lvl="1"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accent1"/>
                </a:solidFill>
              </a:rPr>
              <a:t>Total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size: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230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T</a:t>
            </a:r>
            <a:endParaRPr lang="en-US" altLang="zh-CN" sz="18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 C</a:t>
            </a:r>
            <a:r>
              <a:rPr lang="zh-CN" altLang="en-US" sz="1800" dirty="0">
                <a:solidFill>
                  <a:schemeClr val="accent1"/>
                </a:solidFill>
              </a:rPr>
              <a:t>ore </a:t>
            </a:r>
            <a:r>
              <a:rPr lang="en-US" altLang="zh-CN" sz="1800" dirty="0">
                <a:solidFill>
                  <a:schemeClr val="accent1"/>
                </a:solidFill>
              </a:rPr>
              <a:t>resolution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around</a:t>
            </a:r>
            <a:r>
              <a:rPr lang="zh-CN" altLang="en-US" sz="1800" dirty="0">
                <a:solidFill>
                  <a:schemeClr val="accent1"/>
                </a:solidFill>
              </a:rPr>
              <a:t> 10m</a:t>
            </a:r>
            <a:r>
              <a:rPr lang="en-US" altLang="zh-CN" sz="1800" dirty="0">
                <a:solidFill>
                  <a:schemeClr val="accent1"/>
                </a:solidFill>
              </a:rPr>
              <a:t> </a:t>
            </a:r>
            <a:r>
              <a:rPr lang="zh-CN" altLang="en-US" sz="1800" dirty="0">
                <a:solidFill>
                  <a:schemeClr val="accent1"/>
                </a:solidFill>
              </a:rPr>
              <a:t>@100N</a:t>
            </a:r>
            <a:r>
              <a:rPr lang="zh-CN" altLang="en-US" sz="1800" baseline="-25000" dirty="0">
                <a:solidFill>
                  <a:schemeClr val="accent1"/>
                </a:solidFill>
              </a:rPr>
              <a:t>fit  </a:t>
            </a:r>
            <a:r>
              <a:rPr lang="en-US" altLang="zh-CN" sz="1800" dirty="0">
                <a:solidFill>
                  <a:schemeClr val="accent1"/>
                </a:solidFill>
              </a:rPr>
              <a:t>and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angular</a:t>
            </a:r>
            <a:r>
              <a:rPr lang="zh-CN" altLang="en-US" sz="1800" dirty="0">
                <a:solidFill>
                  <a:schemeClr val="accent1"/>
                </a:solidFill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</a:rPr>
              <a:t>resolution</a:t>
            </a:r>
            <a:r>
              <a:rPr lang="zh-CN" altLang="en-US" sz="1800" dirty="0">
                <a:solidFill>
                  <a:schemeClr val="accent1"/>
                </a:solidFill>
              </a:rPr>
              <a:t> 0.5°@100 N</a:t>
            </a:r>
            <a:r>
              <a:rPr lang="zh-CN" altLang="en-US" sz="1800" baseline="-25000" dirty="0">
                <a:solidFill>
                  <a:schemeClr val="accent1"/>
                </a:solidFill>
              </a:rPr>
              <a:t>fit</a:t>
            </a:r>
            <a:endParaRPr lang="zh-CN" altLang="en-US" sz="1800" baseline="-250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endParaRPr lang="en-US" altLang="zh-CN" sz="18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endParaRPr lang="en-US" altLang="zh-CN" sz="1800" dirty="0"/>
          </a:p>
        </p:txBody>
      </p:sp>
      <p:pic>
        <p:nvPicPr>
          <p:cNvPr id="9222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62" y="167525"/>
            <a:ext cx="2427638" cy="182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6085" y="27825"/>
            <a:ext cx="5199707" cy="754062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MC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simulation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details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 descr="图片包含 天空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431" y="2164363"/>
            <a:ext cx="2882900" cy="215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4132789"/>
            <a:ext cx="2760312" cy="20942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4" y="729205"/>
            <a:ext cx="2865572" cy="269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95" y="954046"/>
            <a:ext cx="2711368" cy="25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Grp="1" noChangeArrowheads="1"/>
          </p:cNvSpPr>
          <p:nvPr/>
        </p:nvSpPr>
        <p:spPr bwMode="auto">
          <a:xfrm>
            <a:off x="457200" y="44450"/>
            <a:ext cx="8229600" cy="68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2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1pPr>
            <a:lvl2pPr>
              <a:defRPr sz="32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2pPr>
            <a:lvl3pPr>
              <a:defRPr sz="32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3pPr>
            <a:lvl4pPr>
              <a:defRPr sz="32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4pPr>
            <a:lvl5pPr>
              <a:defRPr sz="32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9pPr>
          </a:lstStyle>
          <a:p>
            <a:pPr>
              <a:buFontTx/>
              <a:buNone/>
            </a:pPr>
            <a:r>
              <a:rPr lang="en-US" altLang="zh-CN" b="0" dirty="0">
                <a:solidFill>
                  <a:schemeClr val="accent1"/>
                </a:solidFill>
                <a:sym typeface="Arial" panose="020B0604020202020204" pitchFamily="34" charset="0"/>
              </a:rPr>
              <a:t>Simulation</a:t>
            </a:r>
            <a:r>
              <a:rPr lang="zh-CN" altLang="en-US" b="0" dirty="0">
                <a:solidFill>
                  <a:schemeClr val="accent1"/>
                </a:solidFill>
                <a:sym typeface="Arial" panose="020B0604020202020204" pitchFamily="34" charset="0"/>
              </a:rPr>
              <a:t> </a:t>
            </a:r>
            <a:r>
              <a:rPr lang="en-US" altLang="zh-CN" b="0" dirty="0">
                <a:solidFill>
                  <a:schemeClr val="accent1"/>
                </a:solidFill>
                <a:sym typeface="Arial" panose="020B0604020202020204" pitchFamily="34" charset="0"/>
              </a:rPr>
              <a:t>results</a:t>
            </a:r>
            <a:endParaRPr lang="en-US" altLang="zh-CN" b="0" dirty="0">
              <a:solidFill>
                <a:schemeClr val="accent1"/>
              </a:solidFill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91" y="3433417"/>
            <a:ext cx="5454609" cy="34166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0376" y="1052748"/>
            <a:ext cx="4117181" cy="2795908"/>
          </a:xfrm>
          <a:prstGeom prst="rect">
            <a:avLst/>
          </a:prstGeom>
        </p:spPr>
      </p:pic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100806"/>
            <a:ext cx="8229600" cy="382587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--continued</a:t>
            </a:r>
            <a:endParaRPr lang="en-US" altLang="zh-CN" sz="3600" dirty="0">
              <a:solidFill>
                <a:schemeClr val="accent1"/>
              </a:solidFill>
              <a:latin typeface="Comic Sans MS" panose="030F0702030302020204" pitchFamily="66" charset="0"/>
              <a:sym typeface="Arial" panose="020B0604020202020204" pitchFamily="34" charset="0"/>
            </a:endParaRPr>
          </a:p>
        </p:txBody>
      </p:sp>
      <p:pic>
        <p:nvPicPr>
          <p:cNvPr id="1229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0" y="1041317"/>
            <a:ext cx="3674982" cy="275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185460" y="887015"/>
            <a:ext cx="14779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/>
              <a:t>B</a:t>
            </a:r>
            <a:r>
              <a:rPr lang="en-US" altLang="zh-CN" dirty="0" err="1"/>
              <a:t>ackground</a:t>
            </a:r>
            <a:r>
              <a:rPr lang="en-US" altLang="zh-CN" dirty="0"/>
              <a:t> </a:t>
            </a:r>
            <a:endParaRPr lang="en-US" altLang="zh-CN" dirty="0"/>
          </a:p>
        </p:txBody>
      </p:sp>
      <p:pic>
        <p:nvPicPr>
          <p:cNvPr id="8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89363"/>
            <a:ext cx="666908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Grp="1" noChangeArrowheads="1"/>
          </p:cNvSpPr>
          <p:nvPr/>
        </p:nvSpPr>
        <p:spPr bwMode="auto">
          <a:xfrm>
            <a:off x="457200" y="5697538"/>
            <a:ext cx="82296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74955" indent="-274955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</a:pPr>
            <a:r>
              <a:rPr lang="en-US" altLang="zh-CN" sz="1800" dirty="0">
                <a:solidFill>
                  <a:schemeClr val="accent1"/>
                </a:solidFill>
              </a:rPr>
              <a:t>The data trigger is about 22.1 </a:t>
            </a:r>
            <a:r>
              <a:rPr lang="en-US" altLang="zh-CN" sz="1800" dirty="0" err="1">
                <a:solidFill>
                  <a:schemeClr val="accent1"/>
                </a:solidFill>
              </a:rPr>
              <a:t>KHz</a:t>
            </a:r>
            <a:r>
              <a:rPr lang="en-US" altLang="zh-CN" sz="1800" dirty="0">
                <a:solidFill>
                  <a:schemeClr val="accent1"/>
                </a:solidFill>
              </a:rPr>
              <a:t> and the M.C is 20.5 </a:t>
            </a:r>
            <a:r>
              <a:rPr lang="en-US" altLang="zh-CN" sz="1800" dirty="0" err="1">
                <a:solidFill>
                  <a:schemeClr val="accent1"/>
                </a:solidFill>
              </a:rPr>
              <a:t>KHz</a:t>
            </a:r>
            <a:r>
              <a:rPr lang="en-US" altLang="zh-CN" sz="1800" dirty="0">
                <a:solidFill>
                  <a:schemeClr val="accent1"/>
                </a:solidFill>
              </a:rPr>
              <a:t>, thus the M.C. trigger rate is consistent with data within 8% level. </a:t>
            </a:r>
            <a:endParaRPr lang="en-US" altLang="zh-CN" sz="1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编号占位符 5"/>
          <p:cNvSpPr txBox="1">
            <a:spLocks noGrp="1" noChangeArrowheads="1"/>
          </p:cNvSpPr>
          <p:nvPr/>
        </p:nvSpPr>
        <p:spPr bwMode="auto">
          <a:xfrm>
            <a:off x="612775" y="6356350"/>
            <a:ext cx="1981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fld id="{FCBD0D86-3838-3947-9553-81B57E835075}" type="slidenum">
              <a:rPr lang="zh-CN" altLang="en-US" sz="1400">
                <a:solidFill>
                  <a:schemeClr val="tx2"/>
                </a:solidFill>
              </a:rPr>
            </a:fld>
            <a:endParaRPr lang="zh-CN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67771"/>
            <a:ext cx="8229600" cy="822722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--continued</a:t>
            </a:r>
            <a:endParaRPr lang="en-US" altLang="zh-CN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1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36052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npec-ma-data_nftic100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" y="3946771"/>
            <a:ext cx="3818732" cy="259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69" y="3707567"/>
            <a:ext cx="3442554" cy="27154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44" y="1120518"/>
            <a:ext cx="3634957" cy="24479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239" y="1907305"/>
            <a:ext cx="3407061" cy="33838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665" y="2407436"/>
            <a:ext cx="4645527" cy="2383622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17499" y="154731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G4WCDA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status: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6.1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+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6.2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644238" y="5715000"/>
            <a:ext cx="7902861" cy="1143000"/>
          </a:xfrm>
        </p:spPr>
        <p:txBody>
          <a:bodyPr/>
          <a:lstStyle/>
          <a:p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统一到了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LHAASO</a:t>
            </a:r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坐标系，</a:t>
            </a:r>
            <a:endParaRPr kumimoji="1" lang="en-US" altLang="zh-CN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加入了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ED,MD</a:t>
            </a:r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parameterization</a:t>
            </a:r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simulation;</a:t>
            </a:r>
            <a:endParaRPr kumimoji="1" lang="en-US" altLang="zh-CN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4657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Daily events from 20190426 to 20190815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304800" y="5826276"/>
            <a:ext cx="8229600" cy="794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Ntot~1.4e11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0" y="927100"/>
            <a:ext cx="7594600" cy="48991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5584" y="22393"/>
            <a:ext cx="4778416" cy="68356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8725"/>
            <a:ext cx="4660900" cy="994172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Outline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342900" y="1312610"/>
            <a:ext cx="4406900" cy="3877180"/>
          </a:xfrm>
        </p:spPr>
        <p:txBody>
          <a:bodyPr>
            <a:normAutofit fontScale="40000" lnSpcReduction="20000"/>
          </a:bodyPr>
          <a:lstStyle/>
          <a:p>
            <a:endParaRPr lang="en-US" altLang="zh-CN" sz="4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Data</a:t>
            </a:r>
            <a:r>
              <a:rPr lang="zh-CN" altLang="en-US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check</a:t>
            </a:r>
            <a:r>
              <a:rPr lang="zh-CN" altLang="en-US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and</a:t>
            </a:r>
            <a:r>
              <a:rPr lang="zh-CN" altLang="en-US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monitoring</a:t>
            </a:r>
            <a:endParaRPr lang="en-US" altLang="zh-CN" sz="41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lang="en-US" altLang="zh-CN" sz="41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lang="en-US" altLang="zh-CN" sz="4150" dirty="0">
                <a:solidFill>
                  <a:schemeClr val="accent1"/>
                </a:solidFill>
                <a:latin typeface="Comic Sans MS" panose="030F0702030302020204" pitchFamily="66" charset="0"/>
              </a:rPr>
              <a:t>Calibration</a:t>
            </a:r>
            <a:endParaRPr lang="en-US" altLang="zh-CN" sz="47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lang="en-US" altLang="zh-CN" sz="47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lang="en-US" altLang="zh-CN" sz="4750" dirty="0">
                <a:solidFill>
                  <a:schemeClr val="accent1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imulation</a:t>
            </a:r>
            <a:r>
              <a:rPr lang="zh-CN" altLang="en-US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and</a:t>
            </a:r>
            <a:r>
              <a:rPr lang="zh-CN" altLang="en-US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reconstruction</a:t>
            </a:r>
            <a:endParaRPr lang="en-US" altLang="zh-CN" sz="4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lang="en-US" altLang="zh-CN" sz="4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Preliminary</a:t>
            </a:r>
            <a:r>
              <a:rPr lang="zh-CN" altLang="en-US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data</a:t>
            </a:r>
            <a:r>
              <a:rPr lang="zh-CN" altLang="en-US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analysis</a:t>
            </a:r>
            <a:endParaRPr lang="en-US" altLang="zh-CN" sz="4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lang="en-US" altLang="zh-CN" sz="4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Summary</a:t>
            </a:r>
            <a:r>
              <a:rPr lang="zh-CN" altLang="en-US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and</a:t>
            </a:r>
            <a:r>
              <a:rPr lang="zh-CN" altLang="en-US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350" dirty="0">
                <a:solidFill>
                  <a:schemeClr val="accent1"/>
                </a:solidFill>
                <a:latin typeface="Comic Sans MS" panose="030F0702030302020204" pitchFamily="66" charset="0"/>
              </a:rPr>
              <a:t>Outlooks</a:t>
            </a:r>
            <a:endParaRPr lang="en-US" altLang="zh-CN" sz="4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lang="en-US" altLang="zh-CN" sz="3000" dirty="0">
              <a:latin typeface="Comic Sans MS" panose="030F0702030302020204" pitchFamily="66" charset="0"/>
            </a:endParaRPr>
          </a:p>
          <a:p>
            <a:endParaRPr lang="en-US" altLang="zh-CN" sz="3000" dirty="0"/>
          </a:p>
          <a:p>
            <a:pPr marL="0" indent="0">
              <a:buNone/>
            </a:pPr>
            <a:endParaRPr lang="en-US" altLang="zh-CN" sz="3000" dirty="0"/>
          </a:p>
          <a:p>
            <a:endParaRPr lang="en-US" altLang="zh-CN" sz="3000" dirty="0">
              <a:solidFill>
                <a:srgbClr val="FFFFFF"/>
              </a:solidFill>
            </a:endParaRPr>
          </a:p>
          <a:p>
            <a:r>
              <a:rPr lang="zh-CN" altLang="en-US" sz="3000" dirty="0">
                <a:solidFill>
                  <a:srgbClr val="FFFFFF"/>
                </a:solidFill>
              </a:rPr>
              <a:t>下一步计划</a:t>
            </a:r>
            <a:endParaRPr lang="zh-CN" altLang="en-US" sz="3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&#10;&#10;自动生成的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123" y="1052873"/>
            <a:ext cx="5515104" cy="48907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0000">
            <a:off x="1779467" y="3036528"/>
            <a:ext cx="1432374" cy="1143679"/>
          </a:xfrm>
          <a:prstGeom prst="rect">
            <a:avLst/>
          </a:prstGeom>
        </p:spPr>
      </p:pic>
      <p:cxnSp>
        <p:nvCxnSpPr>
          <p:cNvPr id="11" name="直线箭头连接符 10"/>
          <p:cNvCxnSpPr/>
          <p:nvPr/>
        </p:nvCxnSpPr>
        <p:spPr>
          <a:xfrm flipV="1">
            <a:off x="2139862" y="1084339"/>
            <a:ext cx="3031370" cy="2762504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567639" y="1880844"/>
            <a:ext cx="329417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dirty="0">
                <a:solidFill>
                  <a:schemeClr val="accent1"/>
                </a:solidFill>
              </a:rPr>
              <a:t>0) </a:t>
            </a:r>
            <a:r>
              <a:rPr kumimoji="1" lang="en-US" altLang="zh-CN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WFCTA is located at (-80,-60) ;</a:t>
            </a:r>
            <a:endParaRPr kumimoji="1" lang="en-US" altLang="zh-CN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kumimoji="1" lang="en-US" altLang="zh-CN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257175" indent="-257175">
              <a:buAutoNum type="arabicParenR"/>
            </a:pPr>
            <a:r>
              <a:rPr kumimoji="1" lang="en-US" altLang="zh-CN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Small WFCTA plot  is WFCTA  point direction relative to WCDA;</a:t>
            </a:r>
            <a:endParaRPr kumimoji="1" lang="en-US" altLang="zh-CN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257175" indent="-257175">
              <a:buAutoNum type="arabicParenR"/>
            </a:pPr>
            <a:endParaRPr kumimoji="1" lang="en-US" altLang="zh-CN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257175" indent="-257175">
              <a:buAutoNum type="arabicParenR"/>
            </a:pPr>
            <a:r>
              <a:rPr kumimoji="1" lang="en-US" altLang="zh-CN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The red line is WFCTA fitting line elongation;</a:t>
            </a:r>
            <a:endParaRPr kumimoji="1" lang="en-US" altLang="zh-CN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257175" indent="-257175">
              <a:buAutoNum type="arabicParenR"/>
            </a:pPr>
            <a:endParaRPr kumimoji="1" lang="en-US" altLang="zh-CN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257175" indent="-257175">
              <a:buAutoNum type="arabicParenR"/>
            </a:pPr>
            <a:r>
              <a:rPr kumimoji="1" lang="en-US" altLang="zh-CN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The shower core should be on  this red line; </a:t>
            </a:r>
            <a:endParaRPr kumimoji="1" lang="en-US" altLang="zh-CN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kumimoji="1" lang="en-US" altLang="zh-CN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5) For the good internal events, WCDA + WFCTA match quite well!!</a:t>
            </a:r>
            <a:endParaRPr kumimoji="1" lang="en-US" altLang="zh-CN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kumimoji="1" lang="en-US" altLang="zh-CN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6) Even for outer core events, WFCTA also can offer helpful information on core for WCDA reconstruction if necessary;</a:t>
            </a:r>
            <a:endParaRPr kumimoji="1" lang="zh-CN" altLang="en-US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2831" y="283303"/>
            <a:ext cx="43135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Hybrid</a:t>
            </a:r>
            <a:r>
              <a:rPr kumimoji="1" lang="zh-CN" altLang="en-US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event</a:t>
            </a:r>
            <a:r>
              <a:rPr kumimoji="1" lang="zh-CN" altLang="en-US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： </a:t>
            </a:r>
            <a:r>
              <a:rPr kumimoji="1" lang="en-US" altLang="zh-CN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WCDA+</a:t>
            </a:r>
            <a:r>
              <a:rPr kumimoji="1" lang="zh-CN" altLang="en-US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WFCTA</a:t>
            </a:r>
            <a:endParaRPr kumimoji="1" lang="zh-CN" altLang="en-US" sz="21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31900" y="49452"/>
            <a:ext cx="5994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Matched</a:t>
            </a:r>
            <a:r>
              <a:rPr kumimoji="1" lang="zh-CN" altLang="en-US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B-PMT</a:t>
            </a:r>
            <a:r>
              <a:rPr kumimoji="1" lang="zh-CN" altLang="en-US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+</a:t>
            </a:r>
            <a:r>
              <a:rPr kumimoji="1" lang="zh-CN" altLang="en-US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S-PMT</a:t>
            </a:r>
            <a:r>
              <a:rPr kumimoji="1" lang="zh-CN" altLang="en-US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event</a:t>
            </a:r>
            <a:r>
              <a:rPr kumimoji="1" lang="zh-CN" altLang="en-US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100" dirty="0">
                <a:solidFill>
                  <a:schemeClr val="accent1"/>
                </a:solidFill>
                <a:latin typeface="Comic Sans MS" panose="030F0702030302020204" pitchFamily="66" charset="0"/>
              </a:rPr>
              <a:t>analysis</a:t>
            </a:r>
            <a:endParaRPr kumimoji="1" lang="zh-CN" altLang="en-US" sz="21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4499809"/>
            <a:ext cx="6419850" cy="2358191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01217" y="575954"/>
            <a:ext cx="4449316" cy="209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342" y="2616646"/>
            <a:ext cx="2423898" cy="17521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775" y="2408654"/>
            <a:ext cx="2430633" cy="20406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398" y="95895"/>
            <a:ext cx="8594203" cy="682907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Moon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shadow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in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July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of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2019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图片 7" descr="图片包含 地图, 文字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8869" y="947191"/>
            <a:ext cx="5068631" cy="496361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1049" y="6193498"/>
            <a:ext cx="593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accent1"/>
                </a:solidFill>
              </a:rPr>
              <a:t>有效的月影的观测时间是</a:t>
            </a:r>
            <a:r>
              <a:rPr kumimoji="1" lang="en-US" altLang="zh-CN" dirty="0">
                <a:solidFill>
                  <a:schemeClr val="accent1"/>
                </a:solidFill>
              </a:rPr>
              <a:t>92.4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h</a:t>
            </a:r>
            <a:r>
              <a:rPr kumimoji="1" lang="zh-CN" altLang="en-US" dirty="0">
                <a:solidFill>
                  <a:schemeClr val="accent1"/>
                </a:solidFill>
              </a:rPr>
              <a:t>， </a:t>
            </a:r>
            <a:r>
              <a:rPr kumimoji="1" lang="en-US" altLang="zh-CN" dirty="0" err="1">
                <a:solidFill>
                  <a:schemeClr val="accent1"/>
                </a:solidFill>
              </a:rPr>
              <a:t>nfitc</a:t>
            </a:r>
            <a:r>
              <a:rPr kumimoji="1" lang="en-US" altLang="zh-CN" dirty="0">
                <a:solidFill>
                  <a:schemeClr val="accent1"/>
                </a:solidFill>
              </a:rPr>
              <a:t>&gt;100</a:t>
            </a:r>
            <a:r>
              <a:rPr kumimoji="1" lang="zh-CN" altLang="en-US" dirty="0">
                <a:solidFill>
                  <a:schemeClr val="accent1"/>
                </a:solidFill>
              </a:rPr>
              <a:t> 显著性是</a:t>
            </a:r>
            <a:r>
              <a:rPr kumimoji="1" lang="en-US" altLang="zh-CN" dirty="0">
                <a:solidFill>
                  <a:schemeClr val="accent1"/>
                </a:solidFill>
              </a:rPr>
              <a:t>-21.5</a:t>
            </a:r>
            <a:endParaRPr kumimoji="1" lang="zh-CN" alt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89"/>
          </a:xfrm>
        </p:spPr>
        <p:txBody>
          <a:bodyPr>
            <a:normAutofit fontScale="90000"/>
          </a:bodyPr>
          <a:lstStyle/>
          <a:p>
            <a:r>
              <a:rPr kumimoji="1" lang="en-US" altLang="zh-CN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Moon</a:t>
            </a:r>
            <a:r>
              <a:rPr kumimoji="1" lang="zh-CN" alt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shadow</a:t>
            </a:r>
            <a:r>
              <a:rPr kumimoji="1" lang="zh-CN" alt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@</a:t>
            </a:r>
            <a:r>
              <a:rPr kumimoji="1" lang="zh-CN" alt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20190501-20190731</a:t>
            </a:r>
            <a:r>
              <a:rPr kumimoji="1" lang="zh-CN" altLang="en-US" dirty="0"/>
              <a:t> </a:t>
            </a:r>
            <a:endParaRPr kumimoji="1"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687510" y="3244334"/>
            <a:ext cx="376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moon_20190501_20190731_20_50_1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2" y="1085617"/>
            <a:ext cx="6832599" cy="43174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6951" y="5827560"/>
            <a:ext cx="664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accent1"/>
                </a:solidFill>
              </a:rPr>
              <a:t>有效的月影的观测时间是</a:t>
            </a:r>
            <a:r>
              <a:rPr kumimoji="1" lang="en-US" altLang="zh-CN" dirty="0">
                <a:solidFill>
                  <a:schemeClr val="accent1"/>
                </a:solidFill>
              </a:rPr>
              <a:t>219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h</a:t>
            </a:r>
            <a:r>
              <a:rPr kumimoji="1" lang="zh-CN" altLang="en-US" dirty="0">
                <a:solidFill>
                  <a:schemeClr val="accent1"/>
                </a:solidFill>
              </a:rPr>
              <a:t>， </a:t>
            </a:r>
            <a:r>
              <a:rPr kumimoji="1" lang="en-US" altLang="zh-CN" dirty="0" err="1">
                <a:solidFill>
                  <a:schemeClr val="accent1"/>
                </a:solidFill>
              </a:rPr>
              <a:t>nhit</a:t>
            </a:r>
            <a:r>
              <a:rPr kumimoji="1" lang="en-US" altLang="zh-CN" dirty="0">
                <a:solidFill>
                  <a:schemeClr val="accent1"/>
                </a:solidFill>
              </a:rPr>
              <a:t>&gt;300</a:t>
            </a:r>
            <a:r>
              <a:rPr kumimoji="1" lang="zh-CN" altLang="en-US" dirty="0">
                <a:solidFill>
                  <a:schemeClr val="accent1"/>
                </a:solidFill>
              </a:rPr>
              <a:t> 指向精度小于</a:t>
            </a:r>
            <a:r>
              <a:rPr kumimoji="1" lang="en-US" altLang="zh-CN" dirty="0">
                <a:solidFill>
                  <a:schemeClr val="accent1"/>
                </a:solidFill>
              </a:rPr>
              <a:t>0.2</a:t>
            </a:r>
            <a:r>
              <a:rPr kumimoji="1" lang="zh-CN" altLang="en-US" dirty="0">
                <a:solidFill>
                  <a:schemeClr val="accent1"/>
                </a:solidFill>
              </a:rPr>
              <a:t> 度； </a:t>
            </a:r>
            <a:endParaRPr kumimoji="1" lang="zh-CN" altLang="en-US" dirty="0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88000" y="-495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2289"/>
            <a:ext cx="8229600" cy="531681"/>
          </a:xfrm>
        </p:spPr>
        <p:txBody>
          <a:bodyPr>
            <a:noAutofit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Sun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shadow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(20190501-20190815)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" y="926570"/>
            <a:ext cx="6483350" cy="39808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5016500"/>
            <a:ext cx="7215952" cy="1841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645236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G/P separation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内容占位符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3979188"/>
            <a:ext cx="4038600" cy="2609245"/>
          </a:xfrm>
          <a:prstGeom prst="rect">
            <a:avLst/>
          </a:prstGeom>
        </p:spPr>
      </p:pic>
      <p:pic>
        <p:nvPicPr>
          <p:cNvPr id="4" name="内容占位符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4" y="3979188"/>
            <a:ext cx="4038600" cy="2609245"/>
          </a:xfrm>
          <a:prstGeom prst="rect">
            <a:avLst/>
          </a:prstGeom>
        </p:spPr>
      </p:pic>
      <p:pic>
        <p:nvPicPr>
          <p:cNvPr id="5" name="内容占位符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84" y="668753"/>
            <a:ext cx="4499098" cy="30384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26" y="2679226"/>
            <a:ext cx="2780732" cy="29274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558" y="2679226"/>
            <a:ext cx="6225193" cy="3086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68338" y="3682336"/>
            <a:ext cx="562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FF0000"/>
                </a:solidFill>
              </a:rPr>
              <a:t>Crab</a:t>
            </a:r>
            <a:endParaRPr lang="zh-CN" altLang="en-US" sz="1350" b="1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52184" y="3405337"/>
            <a:ext cx="10755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FF0000"/>
                </a:solidFill>
              </a:rPr>
              <a:t>Mrk421</a:t>
            </a:r>
            <a:endParaRPr lang="zh-CN" altLang="en-US" sz="1350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31138" y="3266838"/>
            <a:ext cx="14652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FF0000"/>
                </a:solidFill>
              </a:rPr>
              <a:t>Cygnus region</a:t>
            </a:r>
            <a:endParaRPr lang="zh-CN" altLang="en-US" sz="1350" b="1" dirty="0">
              <a:solidFill>
                <a:srgbClr val="FF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794718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Sky map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sz="half" idx="1"/>
          </p:nvPr>
        </p:nvSpPr>
        <p:spPr>
          <a:xfrm>
            <a:off x="254000" y="1003857"/>
            <a:ext cx="8534400" cy="179014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Data </a:t>
            </a:r>
            <a:r>
              <a:rPr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20190401-20190731</a:t>
            </a:r>
            <a:endParaRPr lang="en-US" altLang="zh-CN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zh-CN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Live Time 75.267days </a:t>
            </a:r>
            <a:endParaRPr lang="en-US" altLang="zh-CN" sz="2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altLang="zh-CN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Crab 33.3</a:t>
            </a:r>
            <a:r>
              <a:rPr lang="el-GR" altLang="zh-CN" sz="2000" dirty="0">
                <a:solidFill>
                  <a:schemeClr val="accent1"/>
                </a:solidFill>
              </a:rPr>
              <a:t>σ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  + 7</a:t>
            </a:r>
            <a:r>
              <a:rPr lang="zh-CN" alt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个源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&gt;5 </a:t>
            </a:r>
            <a:r>
              <a:rPr lang="el-GR" altLang="zh-CN" sz="2000" dirty="0">
                <a:solidFill>
                  <a:schemeClr val="accent1"/>
                </a:solidFill>
              </a:rPr>
              <a:t>σ</a:t>
            </a:r>
            <a:endParaRPr lang="en-US" altLang="zh-CN" sz="2000" dirty="0">
              <a:solidFill>
                <a:schemeClr val="accent1"/>
              </a:solidFill>
            </a:endParaRPr>
          </a:p>
          <a:p>
            <a:pPr lvl="1"/>
            <a:r>
              <a:rPr lang="en-US" altLang="zh-CN" sz="2000" dirty="0">
                <a:solidFill>
                  <a:schemeClr val="accent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US" altLang="zh-CN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21</a:t>
            </a:r>
            <a:r>
              <a:rPr lang="zh-CN" alt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zh-CN" altLang="el-GR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显著性</a:t>
            </a:r>
            <a:r>
              <a:rPr lang="zh-CN" alt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每月</a:t>
            </a:r>
            <a:endParaRPr lang="en-US" altLang="zh-CN" sz="2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kumimoji="1" lang="zh-CN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583" y="261073"/>
            <a:ext cx="8229600" cy="549796"/>
          </a:xfrm>
        </p:spPr>
        <p:txBody>
          <a:bodyPr>
            <a:noAutofit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Summary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and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outlook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88437"/>
            <a:ext cx="8229600" cy="5635490"/>
          </a:xfrm>
        </p:spPr>
        <p:txBody>
          <a:bodyPr>
            <a:normAutofit lnSpcReduction="10000"/>
          </a:bodyPr>
          <a:lstStyle/>
          <a:p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数据质量检查软件的开发和运行                                      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离线标定软件的开发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探测器模拟软件的开发：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G4WCDA4.1+4.2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lvl="1"/>
            <a:r>
              <a:rPr kumimoji="1" lang="zh-CN" altLang="en-US" sz="1400" dirty="0">
                <a:solidFill>
                  <a:schemeClr val="accent1"/>
                </a:solidFill>
                <a:latin typeface="Comic Sans MS" panose="030F0702030302020204" pitchFamily="66" charset="0"/>
              </a:rPr>
              <a:t>模拟事例在</a:t>
            </a:r>
            <a:r>
              <a:rPr kumimoji="1" lang="en-US" altLang="zh-CN" sz="14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TeV</a:t>
            </a:r>
            <a:r>
              <a:rPr kumimoji="1" lang="zh-CN" altLang="en-US" sz="1400" dirty="0">
                <a:solidFill>
                  <a:schemeClr val="accent1"/>
                </a:solidFill>
                <a:latin typeface="Comic Sans MS" panose="030F0702030302020204" pitchFamily="66" charset="0"/>
              </a:rPr>
              <a:t> 能区事例数达到</a:t>
            </a:r>
            <a:r>
              <a:rPr kumimoji="1" lang="en-US" altLang="zh-CN" sz="1400" dirty="0">
                <a:solidFill>
                  <a:schemeClr val="accent1"/>
                </a:solidFill>
                <a:latin typeface="Comic Sans MS" panose="030F0702030302020204" pitchFamily="66" charset="0"/>
              </a:rPr>
              <a:t>3x10</a:t>
            </a:r>
            <a:r>
              <a:rPr kumimoji="1" lang="en-US" altLang="zh-CN" sz="1400" baseline="30000" dirty="0">
                <a:solidFill>
                  <a:schemeClr val="accent1"/>
                </a:solidFill>
                <a:latin typeface="Comic Sans MS" panose="030F0702030302020204" pitchFamily="66" charset="0"/>
              </a:rPr>
              <a:t>7</a:t>
            </a:r>
            <a:r>
              <a:rPr kumimoji="1" lang="zh-CN" altLang="en-US" sz="1400" baseline="300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endParaRPr kumimoji="1" lang="en-US" altLang="zh-CN" sz="1400" baseline="30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“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准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”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实时重建数据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WCDA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芯位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10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米，角度分辨率达到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0.6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度（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2TeV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）；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WCDA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+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WCDA</a:t>
            </a:r>
            <a:r>
              <a:rPr kumimoji="1" lang="en-US" altLang="zh-CN" sz="1800" baseline="30000" dirty="0">
                <a:solidFill>
                  <a:schemeClr val="accent1"/>
                </a:solidFill>
                <a:latin typeface="Comic Sans MS" panose="030F0702030302020204" pitchFamily="66" charset="0"/>
              </a:rPr>
              <a:t>++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复合数据的分析软件的开发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WCDA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月影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/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日影分析软软件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WCDA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月影显著性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20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倍标准偏差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/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月，</a:t>
            </a:r>
            <a:r>
              <a:rPr kumimoji="1" lang="zh-CN" altLang="en-US" sz="1800">
                <a:solidFill>
                  <a:schemeClr val="accent1"/>
                </a:solidFill>
                <a:latin typeface="Comic Sans MS" panose="030F0702030302020204" pitchFamily="66" charset="0"/>
              </a:rPr>
              <a:t>指向精度满足</a:t>
            </a:r>
            <a:r>
              <a:rPr kumimoji="1" lang="en-US" altLang="zh-CN" sz="1800">
                <a:solidFill>
                  <a:schemeClr val="accent1"/>
                </a:solidFill>
                <a:latin typeface="Comic Sans MS" panose="030F0702030302020204" pitchFamily="66" charset="0"/>
              </a:rPr>
              <a:t>0.4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度</a:t>
            </a:r>
            <a:endParaRPr kumimoji="1" lang="en-US" altLang="zh-CN" sz="2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WCDA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CRAB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显著性达到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20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倍标偏差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/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月。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G4WCDA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6.1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+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6.2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is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under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developing;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Further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understanding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on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time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calibration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；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Reconstruction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optimization;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G/P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separation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optimization;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Studying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on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CRAB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energy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spectrum;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Studying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on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flaring</a:t>
            </a:r>
            <a:r>
              <a:rPr kumimoji="1" lang="zh-CN" altLang="en-US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800" dirty="0">
                <a:solidFill>
                  <a:schemeClr val="accent1"/>
                </a:solidFill>
                <a:latin typeface="Comic Sans MS" panose="030F0702030302020204" pitchFamily="66" charset="0"/>
              </a:rPr>
              <a:t>events;</a:t>
            </a:r>
            <a:endParaRPr kumimoji="1" lang="en-US" altLang="zh-CN" sz="1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kumimoji="1" lang="en-US" altLang="zh-CN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lvl="1"/>
            <a:endParaRPr kumimoji="1" lang="en-US" altLang="zh-CN" sz="2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kumimoji="1" lang="en-US" altLang="zh-CN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kumimoji="1" lang="zh-CN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backup</a:t>
            </a:r>
            <a:endParaRPr kumimoji="1" lang="zh-CN" altLang="en-US" sz="4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endParaRPr kumimoji="1" lang="zh-CN" altLang="en-US" dirty="0"/>
          </a:p>
        </p:txBody>
      </p:sp>
      <p:pic>
        <p:nvPicPr>
          <p:cNvPr id="6" name="图片 5" descr="图片包含 地图, 文字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" y="1028700"/>
            <a:ext cx="84582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893"/>
            <a:ext cx="6212032" cy="659760"/>
          </a:xfrm>
        </p:spPr>
        <p:txBody>
          <a:bodyPr>
            <a:normAutofit/>
          </a:bodyPr>
          <a:lstStyle/>
          <a:p>
            <a:r>
              <a:rPr kumimoji="1" lang="en-US" altLang="zh-CN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WCDA#1</a:t>
            </a:r>
            <a:r>
              <a:rPr kumimoji="1" lang="zh-CN" alt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号水池安转运行的几个时标</a:t>
            </a:r>
            <a:endParaRPr kumimoji="1" lang="zh-CN" altLang="en-US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946" y="996544"/>
            <a:ext cx="5771244" cy="5722563"/>
          </a:xfrm>
        </p:spPr>
        <p:txBody>
          <a:bodyPr>
            <a:normAutofit/>
          </a:bodyPr>
          <a:lstStyle/>
          <a:p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2018/10/22: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探测器安装正式开始；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2019/01/10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：探测器组装完成；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2019/01/11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：探测器开始干运行状态；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2019/02/25: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开始边注水边运行状态；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2019/04/07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：达到目标水位，停止注水；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2019/04/26: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WCDA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科学观测启动仪式。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kumimoji="1" lang="en-US" altLang="zh-CN" sz="2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Running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mode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@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test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water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running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from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20190304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lvl="1"/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2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hours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+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multi-mode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looping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lvl="1"/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S3:90s E2:30m S3:90s SH4:20m S3:90s E2:30m S3:90s E2:30m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Normal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running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mode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from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20190511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lvl="1"/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EM17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GRBM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17</a:t>
            </a:r>
            <a:endParaRPr kumimoji="1" lang="en-US" altLang="zh-CN" sz="19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lvl="1"/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17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hits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within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300</a:t>
            </a:r>
            <a:r>
              <a:rPr kumimoji="1" lang="zh-CN" altLang="en-US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900" dirty="0">
                <a:solidFill>
                  <a:schemeClr val="accent1"/>
                </a:solidFill>
                <a:latin typeface="Comic Sans MS" panose="030F0702030302020204" pitchFamily="66" charset="0"/>
              </a:rPr>
              <a:t>ns;</a:t>
            </a:r>
            <a:endParaRPr kumimoji="1" lang="en-US" altLang="zh-CN" sz="23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kumimoji="1" lang="en-US" altLang="zh-CN" sz="2600" dirty="0"/>
          </a:p>
          <a:p>
            <a:endParaRPr kumimoji="1" lang="en-US" altLang="zh-CN" dirty="0"/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171699" y="278210"/>
            <a:ext cx="2832100" cy="17980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193695"/>
            <a:ext cx="2897654" cy="22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图片包含 室内, 地板, 建筑物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190" y="4730972"/>
            <a:ext cx="3042461" cy="203112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568" y="1869088"/>
            <a:ext cx="3571875" cy="3257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45564" y="5184837"/>
            <a:ext cx="57449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Aft</a:t>
            </a:r>
            <a:r>
              <a:rPr kumimoji="1" lang="en-US" altLang="zh-CN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er</a:t>
            </a:r>
            <a:r>
              <a:rPr kumimoji="1" lang="zh-CN" altLang="en-US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calibration,</a:t>
            </a:r>
            <a:r>
              <a:rPr kumimoji="1" lang="zh-CN" altLang="en-US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position</a:t>
            </a:r>
            <a:r>
              <a:rPr kumimoji="1" lang="zh-CN" altLang="en-US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and</a:t>
            </a:r>
            <a:r>
              <a:rPr kumimoji="1" lang="zh-CN" altLang="en-US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significance</a:t>
            </a:r>
            <a:r>
              <a:rPr kumimoji="1" lang="zh-CN" altLang="en-US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are</a:t>
            </a:r>
            <a:r>
              <a:rPr kumimoji="1" lang="zh-CN" altLang="en-US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both</a:t>
            </a:r>
            <a:r>
              <a:rPr kumimoji="1" lang="zh-CN" altLang="en-US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500" dirty="0">
                <a:solidFill>
                  <a:schemeClr val="accent1"/>
                </a:solidFill>
                <a:latin typeface="Comic Sans MS" panose="030F0702030302020204" pitchFamily="66" charset="0"/>
              </a:rPr>
              <a:t>improved</a:t>
            </a:r>
            <a:endParaRPr kumimoji="1" lang="zh-CN" altLang="en-US" sz="15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5576" y="1401407"/>
            <a:ext cx="24748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Without calibration </a:t>
            </a:r>
            <a:endParaRPr kumimoji="1" lang="zh-CN" altLang="en-US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15308" y="1442919"/>
            <a:ext cx="24748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With hardware</a:t>
            </a:r>
            <a:r>
              <a:rPr kumimoji="1" lang="zh-CN" altLang="en-US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1350" dirty="0">
                <a:solidFill>
                  <a:schemeClr val="accent1"/>
                </a:solidFill>
                <a:latin typeface="Comic Sans MS" panose="030F0702030302020204" pitchFamily="66" charset="0"/>
              </a:rPr>
              <a:t>calibration </a:t>
            </a:r>
            <a:endParaRPr kumimoji="1" lang="zh-CN" altLang="en-US" sz="135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640" y="1922141"/>
            <a:ext cx="3370181" cy="31514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96506"/>
            <a:ext cx="8229600" cy="490066"/>
          </a:xfrm>
        </p:spPr>
        <p:txBody>
          <a:bodyPr>
            <a:normAutofit fontScale="90000"/>
          </a:bodyPr>
          <a:lstStyle/>
          <a:p>
            <a:r>
              <a:rPr kumimoji="1" lang="en-US" altLang="zh-CN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Preliminary</a:t>
            </a:r>
            <a:r>
              <a:rPr kumimoji="1" lang="zh-CN" alt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result</a:t>
            </a:r>
            <a:endParaRPr kumimoji="1" lang="zh-CN" altLang="en-US" sz="4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1-&gt;2</a:t>
            </a:r>
            <a:r>
              <a:rPr lang="zh-CN" altLang="en-US" dirty="0">
                <a:solidFill>
                  <a:schemeClr val="accent1"/>
                </a:solidFill>
              </a:rPr>
              <a:t>、</a:t>
            </a:r>
            <a:r>
              <a:rPr lang="en-US" altLang="zh-CN" dirty="0">
                <a:solidFill>
                  <a:schemeClr val="accent1"/>
                </a:solidFill>
              </a:rPr>
              <a:t>3</a:t>
            </a:r>
            <a:r>
              <a:rPr lang="zh-CN" altLang="en-US" dirty="0">
                <a:solidFill>
                  <a:schemeClr val="accent1"/>
                </a:solidFill>
              </a:rPr>
              <a:t>号水池的</a:t>
            </a:r>
            <a:r>
              <a:rPr lang="en-US" altLang="zh-CN" dirty="0">
                <a:solidFill>
                  <a:schemeClr val="accent1"/>
                </a:solidFill>
              </a:rPr>
              <a:t>PMTs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825" y="1301875"/>
            <a:ext cx="8229600" cy="4495800"/>
          </a:xfrm>
        </p:spPr>
        <p:txBody>
          <a:bodyPr/>
          <a:lstStyle/>
          <a:p>
            <a:r>
              <a:rPr lang="zh-CN" altLang="en-US" dirty="0"/>
              <a:t>主要变化：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93422" y="6248402"/>
            <a:ext cx="2133600" cy="457200"/>
          </a:xfrm>
        </p:spPr>
        <p:txBody>
          <a:bodyPr/>
          <a:lstStyle/>
          <a:p>
            <a:fld id="{519DEFD0-B27D-4A92-930F-4A7B9F54FFA8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77788" y="2199480"/>
            <a:ext cx="8388424" cy="3221040"/>
            <a:chOff x="0" y="2080168"/>
            <a:chExt cx="9144000" cy="3666297"/>
          </a:xfrm>
        </p:grpSpPr>
        <p:pic>
          <p:nvPicPr>
            <p:cNvPr id="5" name="图片 3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265" b="31887"/>
            <a:stretch>
              <a:fillRect/>
            </a:stretch>
          </p:blipFill>
          <p:spPr bwMode="auto">
            <a:xfrm>
              <a:off x="0" y="2080168"/>
              <a:ext cx="3790348" cy="366629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3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17" r="9085" b="25756"/>
            <a:stretch>
              <a:fillRect/>
            </a:stretch>
          </p:blipFill>
          <p:spPr bwMode="auto">
            <a:xfrm>
              <a:off x="5355333" y="2080170"/>
              <a:ext cx="3788667" cy="366629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右箭头 6"/>
            <p:cNvSpPr/>
            <p:nvPr/>
          </p:nvSpPr>
          <p:spPr bwMode="auto">
            <a:xfrm>
              <a:off x="4031940" y="3422363"/>
              <a:ext cx="1080120" cy="490953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971600" y="5797675"/>
            <a:ext cx="750107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80808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100GeV</a:t>
            </a:r>
            <a:r>
              <a:rPr lang="zh-CN" altLang="en-US" sz="2400" dirty="0">
                <a:solidFill>
                  <a:srgbClr val="080808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的</a:t>
            </a:r>
            <a:r>
              <a:rPr lang="en-US" altLang="zh-CN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zh-CN" altLang="en-US" sz="2400" dirty="0">
                <a:solidFill>
                  <a:srgbClr val="080808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：</a:t>
            </a:r>
            <a:r>
              <a:rPr lang="en-US" altLang="zh-CN" sz="2400" dirty="0">
                <a:solidFill>
                  <a:srgbClr val="080808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8inch  </a:t>
            </a:r>
            <a:r>
              <a:rPr lang="en-US" altLang="zh-CN" sz="2400" dirty="0" err="1">
                <a:solidFill>
                  <a:srgbClr val="080808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eff</a:t>
            </a:r>
            <a:r>
              <a:rPr lang="en-US" altLang="zh-CN" sz="2400" dirty="0">
                <a:solidFill>
                  <a:srgbClr val="080808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=1.7% ；20inch  </a:t>
            </a:r>
            <a:r>
              <a:rPr lang="en-US" altLang="zh-CN" sz="2400" dirty="0" err="1">
                <a:solidFill>
                  <a:srgbClr val="080808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eff</a:t>
            </a:r>
            <a:r>
              <a:rPr lang="en-US" altLang="zh-CN" sz="2400" dirty="0">
                <a:solidFill>
                  <a:srgbClr val="080808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=10.</a:t>
            </a:r>
            <a:r>
              <a:rPr lang="zh-CN" altLang="en-US" sz="2400" dirty="0">
                <a:solidFill>
                  <a:srgbClr val="080808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5</a:t>
            </a:r>
            <a:r>
              <a:rPr lang="en-US" altLang="zh-CN" sz="2400" dirty="0">
                <a:solidFill>
                  <a:srgbClr val="080808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% </a:t>
            </a:r>
            <a:endParaRPr lang="en-US" altLang="zh-CN" sz="2400" dirty="0">
              <a:solidFill>
                <a:srgbClr val="080808"/>
              </a:solidFill>
              <a:latin typeface="Comic Sans MS" panose="030F0702030302020204" pitchFamily="66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881" y="250907"/>
            <a:ext cx="7886700" cy="802389"/>
          </a:xfrm>
        </p:spPr>
        <p:txBody>
          <a:bodyPr/>
          <a:lstStyle/>
          <a:p>
            <a:pPr algn="ctr"/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Valentine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day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event</a:t>
            </a:r>
            <a:endParaRPr kumimoji="1" lang="zh-CN" alt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4" descr="图片包含 地图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1812446"/>
            <a:ext cx="7620000" cy="38004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65966"/>
            <a:ext cx="5753100" cy="457199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Data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on-line</a:t>
            </a:r>
            <a:r>
              <a:rPr kumimoji="1" lang="zh-CN" alt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Comic Sans MS" panose="030F0702030302020204" pitchFamily="66" charset="0"/>
              </a:rPr>
              <a:t>monitor</a:t>
            </a:r>
            <a:endParaRPr kumimoji="1" lang="zh-CN" altLang="en-US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951" y="1119944"/>
            <a:ext cx="5753100" cy="34889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9" y="4883627"/>
            <a:ext cx="3412181" cy="1808488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99" y="1687480"/>
            <a:ext cx="1982569" cy="159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499" y="5064691"/>
            <a:ext cx="1982569" cy="17895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599" y="3492931"/>
            <a:ext cx="1982569" cy="1524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264" y="65966"/>
            <a:ext cx="2244804" cy="16470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0254" y="5016931"/>
            <a:ext cx="2150540" cy="167518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67908" y="636888"/>
            <a:ext cx="4483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http://202.38.128.103:9019/wcda_detectors/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965200"/>
            <a:ext cx="7200900" cy="2971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3886200"/>
            <a:ext cx="72009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500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DAQ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status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report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139700" y="619070"/>
            <a:ext cx="8229600" cy="658506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First</a:t>
            </a:r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level</a:t>
            </a:r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report</a:t>
            </a:r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about</a:t>
            </a:r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raw</a:t>
            </a:r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data</a:t>
            </a:r>
            <a:r>
              <a:rPr kumimoji="1" lang="zh-CN" alt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 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(/</a:t>
            </a:r>
            <a:r>
              <a:rPr kumimoji="1" lang="en-US" altLang="zh-CN" sz="24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afs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/</a:t>
            </a:r>
            <a:r>
              <a:rPr kumimoji="1" lang="en-US" altLang="zh-CN" sz="24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ihep.ac.cn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/users/w/</a:t>
            </a:r>
            <a:r>
              <a:rPr kumimoji="1" lang="en-US" altLang="zh-CN" sz="24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wcdarec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/</a:t>
            </a:r>
            <a:r>
              <a:rPr kumimoji="1" lang="en-US" altLang="zh-CN" sz="24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wcda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/</a:t>
            </a:r>
            <a:r>
              <a:rPr kumimoji="1" lang="en-US" altLang="zh-CN" sz="24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daq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/</a:t>
            </a:r>
            <a:r>
              <a:rPr kumimoji="1" lang="en-US" altLang="zh-CN" sz="24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mode.txt</a:t>
            </a:r>
            <a:r>
              <a:rPr kumimoji="1" lang="en-US" altLang="zh-CN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)</a:t>
            </a:r>
            <a:endParaRPr kumimoji="1" lang="en-US" altLang="zh-CN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kumimoji="1"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" y="1313393"/>
            <a:ext cx="9144000" cy="14333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8561"/>
            <a:ext cx="9144000" cy="14090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2985031"/>
            <a:ext cx="9144000" cy="19852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878" y="91634"/>
            <a:ext cx="2580428" cy="20661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610" y="285164"/>
            <a:ext cx="5774790" cy="531226"/>
          </a:xfrm>
        </p:spPr>
        <p:txBody>
          <a:bodyPr>
            <a:noAutofit/>
          </a:bodyPr>
          <a:lstStyle/>
          <a:p>
            <a:pPr algn="l"/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Charge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Calibration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8" y="1846960"/>
            <a:ext cx="3280216" cy="2626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5" y="4397043"/>
            <a:ext cx="2808683" cy="24173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78" y="1757908"/>
            <a:ext cx="3407233" cy="27281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74" y="4430232"/>
            <a:ext cx="2808683" cy="2417351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458386" y="1124715"/>
            <a:ext cx="5360404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Single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channel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data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19" y="3736646"/>
            <a:ext cx="3374757" cy="29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97820"/>
            <a:ext cx="3632199" cy="246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3011" y="-7672"/>
            <a:ext cx="8557976" cy="1210657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Charge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calibration: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AD</a:t>
            </a:r>
            <a:r>
              <a:rPr kumimoji="1" lang="zh-CN" altLang="en-US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ratio</a:t>
            </a:r>
            <a:endParaRPr kumimoji="1" lang="zh-CN" altLang="en-US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65" y="1197820"/>
            <a:ext cx="2819971" cy="260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1" y="4013200"/>
            <a:ext cx="3264836" cy="23806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4275</Words>
  <Application>WPS 演示</Application>
  <PresentationFormat>全屏显示(4:3)</PresentationFormat>
  <Paragraphs>249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7" baseType="lpstr">
      <vt:lpstr>Arial</vt:lpstr>
      <vt:lpstr>宋体</vt:lpstr>
      <vt:lpstr>Wingdings</vt:lpstr>
      <vt:lpstr>Arial</vt:lpstr>
      <vt:lpstr>Comic Sans MS</vt:lpstr>
      <vt:lpstr>Calibri</vt:lpstr>
      <vt:lpstr>微软雅黑</vt:lpstr>
      <vt:lpstr>Arial Unicode MS</vt:lpstr>
      <vt:lpstr>等线</vt:lpstr>
      <vt:lpstr>华文中宋</vt:lpstr>
      <vt:lpstr>黑体</vt:lpstr>
      <vt:lpstr>Symbol</vt:lpstr>
      <vt:lpstr>Tahoma</vt:lpstr>
      <vt:lpstr>Courier New</vt:lpstr>
      <vt:lpstr>Times New Roman</vt:lpstr>
      <vt:lpstr>Office 主题</vt:lpstr>
      <vt:lpstr>WCDA + WCDA++ 进展报告 </vt:lpstr>
      <vt:lpstr>Outline</vt:lpstr>
      <vt:lpstr>WCDA#1号水池安转运行的几个时标</vt:lpstr>
      <vt:lpstr>Valentine day event</vt:lpstr>
      <vt:lpstr>Data on-line monitor</vt:lpstr>
      <vt:lpstr>PowerPoint 演示文稿</vt:lpstr>
      <vt:lpstr>DAQ status report</vt:lpstr>
      <vt:lpstr>Charge Calibration</vt:lpstr>
      <vt:lpstr>Charge calibration: AD ratio</vt:lpstr>
      <vt:lpstr>Time calibration: Hardware  and offline </vt:lpstr>
      <vt:lpstr>Charge calibration: diff @ 0.4%</vt:lpstr>
      <vt:lpstr>PowerPoint 演示文稿</vt:lpstr>
      <vt:lpstr>G4WCDA 4.1+4.2</vt:lpstr>
      <vt:lpstr>MC simulation details</vt:lpstr>
      <vt:lpstr>PowerPoint 演示文稿</vt:lpstr>
      <vt:lpstr>--continued</vt:lpstr>
      <vt:lpstr>--continued</vt:lpstr>
      <vt:lpstr>G4WCDA status: 6.1 + 6.2 </vt:lpstr>
      <vt:lpstr>Daily events from 20190426 to 20190815</vt:lpstr>
      <vt:lpstr>PowerPoint 演示文稿</vt:lpstr>
      <vt:lpstr>PowerPoint 演示文稿</vt:lpstr>
      <vt:lpstr>Moon shadow in July of 2019</vt:lpstr>
      <vt:lpstr>Moon shadow @ 20190501-20190731 </vt:lpstr>
      <vt:lpstr>Sun shadow (20190501-20190815)</vt:lpstr>
      <vt:lpstr>G/P separation</vt:lpstr>
      <vt:lpstr>Sky map</vt:lpstr>
      <vt:lpstr>Summary and outlook</vt:lpstr>
      <vt:lpstr>backup</vt:lpstr>
      <vt:lpstr>PowerPoint 演示文稿</vt:lpstr>
      <vt:lpstr>Preliminary result</vt:lpstr>
      <vt:lpstr>1-&gt;2、3号水池的PMTs</vt:lpstr>
    </vt:vector>
  </TitlesOfParts>
  <Company>IHEP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WCDA的软件工作</dc:title>
  <dc:creator>Min Zha</dc:creator>
  <cp:lastModifiedBy>who</cp:lastModifiedBy>
  <cp:revision>196</cp:revision>
  <dcterms:created xsi:type="dcterms:W3CDTF">2018-09-07T03:30:00Z</dcterms:created>
  <dcterms:modified xsi:type="dcterms:W3CDTF">2019-09-03T04:42:21Z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