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38"/>
  </p:notesMasterIdLst>
  <p:handoutMasterIdLst>
    <p:handoutMasterId r:id="rId39"/>
  </p:handoutMasterIdLst>
  <p:sldIdLst>
    <p:sldId id="346" r:id="rId2"/>
    <p:sldId id="448" r:id="rId3"/>
    <p:sldId id="502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77" r:id="rId12"/>
    <p:sldId id="456" r:id="rId13"/>
    <p:sldId id="457" r:id="rId14"/>
    <p:sldId id="458" r:id="rId15"/>
    <p:sldId id="459" r:id="rId16"/>
    <p:sldId id="460" r:id="rId17"/>
    <p:sldId id="487" r:id="rId18"/>
    <p:sldId id="478" r:id="rId19"/>
    <p:sldId id="461" r:id="rId20"/>
    <p:sldId id="462" r:id="rId21"/>
    <p:sldId id="464" r:id="rId22"/>
    <p:sldId id="463" r:id="rId23"/>
    <p:sldId id="484" r:id="rId24"/>
    <p:sldId id="485" r:id="rId25"/>
    <p:sldId id="471" r:id="rId26"/>
    <p:sldId id="492" r:id="rId27"/>
    <p:sldId id="488" r:id="rId28"/>
    <p:sldId id="472" r:id="rId29"/>
    <p:sldId id="496" r:id="rId30"/>
    <p:sldId id="501" r:id="rId31"/>
    <p:sldId id="498" r:id="rId32"/>
    <p:sldId id="480" r:id="rId33"/>
    <p:sldId id="481" r:id="rId34"/>
    <p:sldId id="483" r:id="rId35"/>
    <p:sldId id="473" r:id="rId36"/>
    <p:sldId id="476" r:id="rId37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FCC00"/>
    <a:srgbClr val="FF0066"/>
    <a:srgbClr val="0033CC"/>
    <a:srgbClr val="0066FF"/>
    <a:srgbClr val="C3C3EB"/>
    <a:srgbClr val="FFFFCC"/>
    <a:srgbClr val="CC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9265" autoAdjust="0"/>
  </p:normalViewPr>
  <p:slideViewPr>
    <p:cSldViewPr>
      <p:cViewPr varScale="1">
        <p:scale>
          <a:sx n="74" d="100"/>
          <a:sy n="74" d="100"/>
        </p:scale>
        <p:origin x="540" y="54"/>
      </p:cViewPr>
      <p:guideLst>
        <p:guide orient="horz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2019/8/27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7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2019/8/27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0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ED&amp;pmt:r=0.054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0.8-1.0 </a:t>
            </a:r>
            <a:r>
              <a:rPr lang="zh-CN" altLang="en-US" smtClean="0"/>
              <a:t>极强相关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0.6-0.8 </a:t>
            </a:r>
            <a:r>
              <a:rPr lang="zh-CN" altLang="en-US" smtClean="0"/>
              <a:t>强相关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0.4-0.6 </a:t>
            </a:r>
            <a:r>
              <a:rPr lang="zh-CN" altLang="en-US" smtClean="0"/>
              <a:t>中等程度相关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0.2-0.4 </a:t>
            </a:r>
            <a:r>
              <a:rPr lang="zh-CN" altLang="en-US" smtClean="0"/>
              <a:t>弱相关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0.0-0.2 </a:t>
            </a:r>
            <a:r>
              <a:rPr lang="zh-CN" altLang="en-US" smtClean="0"/>
              <a:t>极弱相关或无相关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7F3A92E-E543-48F9-9066-C66BA7FF3B3E}" type="slidenum">
              <a:rPr lang="zh-CN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9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pPr>
                <a:defRPr/>
              </a:pPr>
              <a:t>2019/8/27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2639616" y="4581526"/>
            <a:ext cx="6624736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559-02A1-4B24-86EC-BE3DB242B9D9}" type="datetime1">
              <a:rPr lang="zh-CN" altLang="en-US"/>
              <a:pPr>
                <a:defRPr/>
              </a:pPr>
              <a:t>2019/8/27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C16-74D8-4C89-8613-5E45EB8B4208}" type="datetime1">
              <a:rPr lang="zh-CN" altLang="en-US"/>
              <a:pPr>
                <a:defRPr/>
              </a:pPr>
              <a:t>2019/8/27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2019/8/27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3148-A2A2-499D-8AD4-A42AA392E762}" type="datetime1">
              <a:rPr lang="zh-CN" altLang="en-US"/>
              <a:pPr>
                <a:defRPr/>
              </a:pPr>
              <a:t>2019/8/27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3E-36B2-40C1-B7AC-83420700120D}" type="datetime1">
              <a:rPr lang="zh-CN" altLang="en-US"/>
              <a:pPr>
                <a:defRPr/>
              </a:pPr>
              <a:t>2019/8/27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4D9-8DB8-45C9-BE2D-5E39827271F5}" type="datetime1">
              <a:rPr lang="zh-CN" altLang="en-US"/>
              <a:pPr>
                <a:defRPr/>
              </a:pPr>
              <a:t>2019/8/27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F6A-52DC-4802-83F2-94AEEBC406E5}" type="datetime1">
              <a:rPr lang="zh-CN" altLang="en-US"/>
              <a:pPr>
                <a:defRPr/>
              </a:pPr>
              <a:t>2019/8/27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6514-12AA-447E-822F-DD9EDA71C173}" type="datetime1">
              <a:rPr lang="zh-CN" altLang="en-US"/>
              <a:pPr>
                <a:defRPr/>
              </a:pPr>
              <a:t>2019/8/27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B66-8F1E-468F-A06B-AB51DFF38B68}" type="datetime1">
              <a:rPr lang="zh-CN" altLang="en-US"/>
              <a:pPr>
                <a:defRPr/>
              </a:pPr>
              <a:t>2019/8/27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FB9D-30A9-4BE6-B289-DEFC83ECD8DC}" type="datetime1">
              <a:rPr lang="zh-CN" altLang="en-US"/>
              <a:pPr>
                <a:defRPr/>
              </a:pPr>
              <a:t>2019/8/27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1531" y="53752"/>
            <a:ext cx="95188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DFA9564-8B1D-46BF-A8FC-7DF2AC969463}" type="datetime1">
              <a:rPr lang="zh-CN" altLang="en-US"/>
              <a:pPr>
                <a:defRPr/>
              </a:pPr>
              <a:t>2019/8/27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1"/>
            <a:ext cx="12192000" cy="646331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871069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11424" y="1268760"/>
            <a:ext cx="10297144" cy="1788681"/>
          </a:xfrm>
        </p:spPr>
        <p:txBody>
          <a:bodyPr/>
          <a:lstStyle/>
          <a:p>
            <a:r>
              <a:rPr lang="en-US" altLang="zh-CN" sz="5400" dirty="0" smtClean="0"/>
              <a:t>KM2A</a:t>
            </a:r>
            <a:r>
              <a:rPr lang="zh-CN" altLang="en-US" sz="5400" dirty="0" smtClean="0"/>
              <a:t>数据分析</a:t>
            </a:r>
            <a:r>
              <a:rPr lang="zh-CN" altLang="en-US" sz="5400" dirty="0"/>
              <a:t>进展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983432" y="3955590"/>
            <a:ext cx="10441160" cy="2425737"/>
          </a:xfrm>
        </p:spPr>
        <p:txBody>
          <a:bodyPr/>
          <a:lstStyle/>
          <a:p>
            <a:r>
              <a:rPr lang="zh-CN" altLang="en-US" sz="2400" b="1" dirty="0"/>
              <a:t>陈松</a:t>
            </a:r>
            <a:r>
              <a:rPr lang="zh-CN" altLang="en-US" sz="2400" b="1" dirty="0" smtClean="0"/>
              <a:t>战</a:t>
            </a:r>
            <a:r>
              <a:rPr lang="en-US" altLang="zh-CN" sz="2400" b="1" dirty="0" smtClean="0"/>
              <a:t>(</a:t>
            </a:r>
            <a:r>
              <a:rPr lang="zh-CN" altLang="en-US" sz="2400" b="1" dirty="0" smtClean="0"/>
              <a:t>中国科学院高能物理研究所</a:t>
            </a:r>
            <a:r>
              <a:rPr lang="en-US" altLang="zh-CN" sz="2400" b="1" dirty="0" smtClean="0"/>
              <a:t>)</a:t>
            </a:r>
            <a:endParaRPr lang="en-US" altLang="zh-CN" sz="2400" b="1" dirty="0"/>
          </a:p>
          <a:p>
            <a:endParaRPr lang="en-US" altLang="zh-CN" sz="2400" b="1" dirty="0" smtClean="0"/>
          </a:p>
          <a:p>
            <a:r>
              <a:rPr lang="zh-CN" altLang="en-US" sz="2400" b="1" dirty="0"/>
              <a:t>其他</a:t>
            </a:r>
            <a:r>
              <a:rPr lang="zh-CN" altLang="en-US" sz="2400" b="1" dirty="0" smtClean="0"/>
              <a:t>贡献者：李哲、吕洪奎、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南云程</a:t>
            </a:r>
            <a:r>
              <a:rPr lang="zh-CN" altLang="en-US" sz="2400" b="1" dirty="0" smtClean="0"/>
              <a:t>、左雄、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于艳红</a:t>
            </a:r>
            <a:r>
              <a:rPr lang="zh-CN" altLang="en-US" sz="2400" b="1" dirty="0" smtClean="0"/>
              <a:t>、赵静、武莎、靳超、王亚平、王玲玉等</a:t>
            </a:r>
            <a:endParaRPr lang="en-US" altLang="zh-CN" sz="2400" b="1" dirty="0" smtClean="0"/>
          </a:p>
          <a:p>
            <a:endParaRPr lang="en-US" altLang="zh-CN" sz="2400" b="1" dirty="0"/>
          </a:p>
          <a:p>
            <a:r>
              <a:rPr lang="en-US" altLang="zh-CN" sz="2400" b="1" dirty="0" smtClean="0"/>
              <a:t>2019-08-27@</a:t>
            </a:r>
            <a:r>
              <a:rPr lang="zh-CN" altLang="en-US" sz="2400" b="1" dirty="0"/>
              <a:t>青岛</a:t>
            </a:r>
          </a:p>
        </p:txBody>
      </p:sp>
      <p:sp>
        <p:nvSpPr>
          <p:cNvPr id="11" name="副标题 2"/>
          <p:cNvSpPr txBox="1">
            <a:spLocks/>
          </p:cNvSpPr>
          <p:nvPr/>
        </p:nvSpPr>
        <p:spPr>
          <a:xfrm>
            <a:off x="15886" y="0"/>
            <a:ext cx="8240354" cy="375041"/>
          </a:xfrm>
          <a:prstGeom prst="rect">
            <a:avLst/>
          </a:prstGeom>
          <a:solidFill>
            <a:srgbClr val="92D050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prstClr val="black"/>
                </a:solidFill>
                <a:latin typeface="Calibri Light" panose="020F0302020204030204"/>
              </a:rPr>
              <a:t>重点研发计划“基于高海拔宇宙线观测站</a:t>
            </a:r>
            <a:r>
              <a:rPr lang="en-US" altLang="zh-CN" sz="2000" dirty="0">
                <a:solidFill>
                  <a:prstClr val="black"/>
                </a:solidFill>
                <a:latin typeface="Calibri Light" panose="020F0302020204030204"/>
              </a:rPr>
              <a:t>LHAASO</a:t>
            </a:r>
            <a:r>
              <a:rPr lang="zh-CN" altLang="en-US" sz="2000" dirty="0">
                <a:solidFill>
                  <a:prstClr val="black"/>
                </a:solidFill>
                <a:latin typeface="Calibri Light" panose="020F0302020204030204"/>
              </a:rPr>
              <a:t>的科学研究”第一课题</a:t>
            </a:r>
            <a:endParaRPr lang="en-US" altLang="zh-CN" sz="2000" kern="0" dirty="0">
              <a:solidFill>
                <a:srgbClr val="0000FF"/>
              </a:solidFill>
              <a:latin typeface="Calibri Light" panose="020F0302020204030204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二、</a:t>
            </a:r>
            <a:r>
              <a:rPr lang="en-US" altLang="zh-CN" b="1" dirty="0" smtClean="0"/>
              <a:t>KM2A</a:t>
            </a:r>
            <a:r>
              <a:rPr lang="zh-CN" altLang="en-US" b="1" dirty="0" smtClean="0"/>
              <a:t>数据的标定进展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586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时间标定方法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1714972"/>
            <a:ext cx="6336704" cy="481037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b="1" dirty="0" smtClean="0">
                <a:solidFill>
                  <a:schemeClr val="accent2"/>
                </a:solidFill>
              </a:rPr>
              <a:t>ARGO</a:t>
            </a:r>
            <a:r>
              <a:rPr lang="zh-CN" altLang="en-US" b="1" dirty="0">
                <a:solidFill>
                  <a:schemeClr val="accent2"/>
                </a:solidFill>
              </a:rPr>
              <a:t>实验首次成功</a:t>
            </a:r>
            <a:r>
              <a:rPr lang="zh-CN" altLang="en-US" b="1" dirty="0" smtClean="0">
                <a:solidFill>
                  <a:schemeClr val="accent2"/>
                </a:solidFill>
              </a:rPr>
              <a:t>应用软件标定，主要经验要点：</a:t>
            </a:r>
            <a:endParaRPr lang="en-US" altLang="zh-CN" b="1" dirty="0" smtClean="0">
              <a:solidFill>
                <a:schemeClr val="accent2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特征面修正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多次迭代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合适的锥面修正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 smtClean="0">
                <a:solidFill>
                  <a:schemeClr val="accent2"/>
                </a:solidFill>
              </a:rPr>
              <a:t>模拟检验</a:t>
            </a:r>
            <a:r>
              <a:rPr lang="en-US" altLang="zh-CN" b="1" dirty="0" smtClean="0">
                <a:solidFill>
                  <a:schemeClr val="accent2"/>
                </a:solidFill>
              </a:rPr>
              <a:t>KM2A</a:t>
            </a:r>
            <a:r>
              <a:rPr lang="zh-CN" altLang="en-US" b="1" dirty="0" smtClean="0">
                <a:solidFill>
                  <a:schemeClr val="accent2"/>
                </a:solidFill>
              </a:rPr>
              <a:t>精度</a:t>
            </a:r>
            <a:r>
              <a:rPr lang="en-US" altLang="zh-CN" b="1" dirty="0">
                <a:solidFill>
                  <a:schemeClr val="accent2"/>
                </a:solidFill>
              </a:rPr>
              <a:t>&lt;0.1ns(7</a:t>
            </a:r>
            <a:r>
              <a:rPr lang="zh-CN" altLang="en-US" b="1" dirty="0">
                <a:solidFill>
                  <a:schemeClr val="accent2"/>
                </a:solidFill>
              </a:rPr>
              <a:t>次迭代</a:t>
            </a:r>
            <a:r>
              <a:rPr lang="en-US" altLang="zh-CN" b="1" dirty="0" smtClean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0000"/>
                </a:solidFill>
              </a:rPr>
              <a:t>目前正准备做硬件</a:t>
            </a:r>
            <a:r>
              <a:rPr lang="zh-CN" altLang="en-US" b="1" dirty="0" smtClean="0">
                <a:solidFill>
                  <a:srgbClr val="FF0000"/>
                </a:solidFill>
              </a:rPr>
              <a:t>标定，未来采取软硬结合方法。</a:t>
            </a:r>
            <a:endParaRPr lang="zh-CN" altLang="en-US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1900052"/>
            <a:ext cx="5158903" cy="44092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83563" y="1900052"/>
            <a:ext cx="9767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00FF"/>
                </a:solidFill>
              </a:rPr>
              <a:t>前锋面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77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时间标定结果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1200" y="1273042"/>
            <a:ext cx="11180147" cy="15798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200" b="1" dirty="0" smtClean="0">
                <a:solidFill>
                  <a:schemeClr val="accent2"/>
                </a:solidFill>
              </a:rPr>
              <a:t>标定结果发布在</a:t>
            </a:r>
            <a:r>
              <a:rPr lang="en-US" altLang="zh-CN" sz="2200" b="1" dirty="0" smtClean="0">
                <a:solidFill>
                  <a:schemeClr val="accent2"/>
                </a:solidFill>
              </a:rPr>
              <a:t>LHAASO</a:t>
            </a:r>
            <a:r>
              <a:rPr lang="zh-CN" altLang="en-US" sz="2200" b="1" dirty="0" smtClean="0">
                <a:solidFill>
                  <a:schemeClr val="accent2"/>
                </a:solidFill>
              </a:rPr>
              <a:t>专门目录 </a:t>
            </a:r>
            <a:r>
              <a:rPr lang="en-US" altLang="zh-CN" sz="2200" b="1" dirty="0" smtClean="0">
                <a:solidFill>
                  <a:schemeClr val="accent2"/>
                </a:solidFill>
              </a:rPr>
              <a:t>/</a:t>
            </a:r>
            <a:r>
              <a:rPr lang="en-US" altLang="zh-CN" sz="2200" b="1" dirty="0" err="1">
                <a:solidFill>
                  <a:schemeClr val="accent2"/>
                </a:solidFill>
              </a:rPr>
              <a:t>eos</a:t>
            </a:r>
            <a:r>
              <a:rPr lang="en-US" altLang="zh-CN" sz="2200" b="1" dirty="0">
                <a:solidFill>
                  <a:schemeClr val="accent2"/>
                </a:solidFill>
              </a:rPr>
              <a:t>/</a:t>
            </a:r>
            <a:r>
              <a:rPr lang="en-US" altLang="zh-CN" sz="2200" b="1" dirty="0" err="1">
                <a:solidFill>
                  <a:schemeClr val="accent2"/>
                </a:solidFill>
              </a:rPr>
              <a:t>lhaaso</a:t>
            </a:r>
            <a:r>
              <a:rPr lang="en-US" altLang="zh-CN" sz="2200" b="1" dirty="0">
                <a:solidFill>
                  <a:schemeClr val="accent2"/>
                </a:solidFill>
              </a:rPr>
              <a:t>/</a:t>
            </a:r>
            <a:r>
              <a:rPr lang="en-US" altLang="zh-CN" sz="2200" b="1" dirty="0" err="1">
                <a:solidFill>
                  <a:schemeClr val="accent2"/>
                </a:solidFill>
              </a:rPr>
              <a:t>cal</a:t>
            </a:r>
            <a:r>
              <a:rPr lang="en-US" altLang="zh-CN" sz="2200" b="1" dirty="0">
                <a:solidFill>
                  <a:schemeClr val="accent2"/>
                </a:solidFill>
              </a:rPr>
              <a:t>/km2a/</a:t>
            </a:r>
            <a:r>
              <a:rPr lang="en-US" altLang="zh-CN" sz="2200" b="1" dirty="0" err="1">
                <a:solidFill>
                  <a:schemeClr val="accent2"/>
                </a:solidFill>
              </a:rPr>
              <a:t>TDCcal</a:t>
            </a:r>
            <a:r>
              <a:rPr lang="en-US" altLang="zh-CN" sz="2200" b="1" dirty="0">
                <a:solidFill>
                  <a:schemeClr val="accent2"/>
                </a:solidFill>
              </a:rPr>
              <a:t>/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200" b="1" dirty="0" smtClean="0">
                <a:solidFill>
                  <a:srgbClr val="FF0000"/>
                </a:solidFill>
              </a:rPr>
              <a:t>33 ED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：            </a:t>
            </a:r>
            <a:r>
              <a:rPr lang="en-US" altLang="zh-CN" sz="2200" b="1" dirty="0" smtClean="0">
                <a:solidFill>
                  <a:schemeClr val="accent2"/>
                </a:solidFill>
              </a:rPr>
              <a:t>3</a:t>
            </a:r>
            <a:r>
              <a:rPr lang="zh-CN" altLang="en-US" sz="2200" b="1" dirty="0" smtClean="0">
                <a:solidFill>
                  <a:schemeClr val="accent2"/>
                </a:solidFill>
              </a:rPr>
              <a:t>次标定，主要因为</a:t>
            </a:r>
            <a:r>
              <a:rPr lang="en-US" altLang="zh-CN" sz="2200" b="1" dirty="0" smtClean="0">
                <a:solidFill>
                  <a:schemeClr val="accent2"/>
                </a:solidFill>
              </a:rPr>
              <a:t>PMT</a:t>
            </a:r>
            <a:r>
              <a:rPr lang="zh-CN" altLang="en-US" sz="2200" b="1" dirty="0" smtClean="0">
                <a:solidFill>
                  <a:schemeClr val="accent2"/>
                </a:solidFill>
              </a:rPr>
              <a:t>更换</a:t>
            </a:r>
            <a:endParaRPr lang="en-US" altLang="zh-CN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200" b="1" dirty="0" smtClean="0">
                <a:solidFill>
                  <a:srgbClr val="FF0000"/>
                </a:solidFill>
              </a:rPr>
              <a:t>71 ED+10 MD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200" b="1" dirty="0" smtClean="0">
                <a:solidFill>
                  <a:schemeClr val="accent2"/>
                </a:solidFill>
              </a:rPr>
              <a:t>1</a:t>
            </a:r>
            <a:r>
              <a:rPr lang="zh-CN" altLang="en-US" sz="2200" b="1" dirty="0" smtClean="0">
                <a:solidFill>
                  <a:schemeClr val="accent2"/>
                </a:solidFill>
              </a:rPr>
              <a:t>次标定</a:t>
            </a:r>
            <a:endParaRPr lang="en-US" altLang="zh-CN" sz="22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200" b="1" dirty="0" smtClean="0">
                <a:solidFill>
                  <a:srgbClr val="FF0000"/>
                </a:solidFill>
              </a:rPr>
              <a:t>99 ED+8 MD:    </a:t>
            </a:r>
            <a:r>
              <a:rPr lang="en-US" altLang="zh-CN" sz="2200" b="1" dirty="0" smtClean="0">
                <a:solidFill>
                  <a:schemeClr val="accent2"/>
                </a:solidFill>
              </a:rPr>
              <a:t>1</a:t>
            </a:r>
            <a:r>
              <a:rPr lang="zh-CN" altLang="en-US" sz="2200" b="1" dirty="0">
                <a:solidFill>
                  <a:schemeClr val="accent2"/>
                </a:solidFill>
              </a:rPr>
              <a:t>次</a:t>
            </a:r>
            <a:r>
              <a:rPr lang="zh-CN" altLang="en-US" sz="2200" b="1" dirty="0" smtClean="0">
                <a:solidFill>
                  <a:schemeClr val="accent2"/>
                </a:solidFill>
              </a:rPr>
              <a:t>标定</a:t>
            </a:r>
            <a:endParaRPr lang="zh-CN" altLang="en-US" sz="2200" b="1" dirty="0"/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7" y="3294767"/>
            <a:ext cx="3804401" cy="309826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</p:pic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08" y="3284031"/>
            <a:ext cx="3856827" cy="3109004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1084189" y="346562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33 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07484" y="337077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71 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83697" y="606431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标定参数分布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063" y="3283840"/>
            <a:ext cx="3832227" cy="3103636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10000287" y="3391839"/>
            <a:ext cx="194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10 MD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38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标题 1"/>
          <p:cNvSpPr>
            <a:spLocks noGrp="1"/>
          </p:cNvSpPr>
          <p:nvPr>
            <p:ph type="title"/>
          </p:nvPr>
        </p:nvSpPr>
        <p:spPr>
          <a:xfrm>
            <a:off x="1099953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zh-CN" altLang="en-US" dirty="0" smtClean="0"/>
              <a:t>时间标定的稳定性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16924" y="6119891"/>
            <a:ext cx="941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目前在与高卫进一步比较其它阵列结果，其差别在理解中</a:t>
            </a:r>
            <a:r>
              <a:rPr lang="en-US" altLang="zh-CN" sz="2400" b="1" dirty="0" smtClean="0"/>
              <a:t>….</a:t>
            </a:r>
            <a:endParaRPr lang="zh-CN" altLang="en-US" sz="24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54" y="2887521"/>
            <a:ext cx="6892007" cy="371369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56279" y="5642837"/>
            <a:ext cx="3165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2018</a:t>
            </a:r>
            <a:r>
              <a:rPr lang="zh-CN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年</a:t>
            </a:r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月至</a:t>
            </a:r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月</a:t>
            </a:r>
            <a:r>
              <a:rPr lang="en-US" altLang="zh-CN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endParaRPr lang="zh-CN" alt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839416" y="1443720"/>
            <a:ext cx="10394641" cy="132564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b="1" dirty="0" smtClean="0"/>
              <a:t>时间刻度值一般比较稳定，但是探测器更换硬件后需要更新标定参数。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11310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073" y="20024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时间</a:t>
            </a:r>
            <a:r>
              <a:rPr lang="zh-CN" altLang="en-US" dirty="0" smtClean="0"/>
              <a:t>标定对数据重建影响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4490" y="1712408"/>
            <a:ext cx="10903858" cy="804798"/>
          </a:xfrm>
        </p:spPr>
        <p:txBody>
          <a:bodyPr/>
          <a:lstStyle/>
          <a:p>
            <a:r>
              <a:rPr lang="zh-CN" altLang="en-US" b="1" dirty="0"/>
              <a:t>方位</a:t>
            </a:r>
            <a:r>
              <a:rPr lang="zh-CN" altLang="en-US" b="1" dirty="0" smtClean="0"/>
              <a:t>角分布影响，标定后方位角分布基本一致</a:t>
            </a:r>
            <a:endParaRPr lang="zh-CN" alt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53" y="2365520"/>
            <a:ext cx="5424178" cy="376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536160" y="6129150"/>
            <a:ext cx="3044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Calibri" panose="020F0502020204030204" pitchFamily="34" charset="0"/>
              </a:rPr>
              <a:t>2018</a:t>
            </a:r>
            <a:r>
              <a:rPr lang="zh-CN" alt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年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 pitchFamily="34" charset="0"/>
              </a:rPr>
              <a:t>8</a:t>
            </a:r>
            <a:r>
              <a:rPr lang="zh-CN" alt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月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 pitchFamily="34" charset="0"/>
              </a:rPr>
              <a:t>5</a:t>
            </a:r>
            <a:r>
              <a:rPr lang="zh-CN" alt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日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6" y="2551544"/>
            <a:ext cx="5085524" cy="357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4490" y="6129151"/>
            <a:ext cx="37444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Calibri" panose="020F0502020204030204" pitchFamily="34" charset="0"/>
              </a:rPr>
              <a:t>2018</a:t>
            </a:r>
            <a:r>
              <a:rPr lang="zh-CN" alt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年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 pitchFamily="34" charset="0"/>
              </a:rPr>
              <a:t>5</a:t>
            </a:r>
            <a:r>
              <a:rPr lang="zh-CN" alt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月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 pitchFamily="34" charset="0"/>
              </a:rPr>
              <a:t>19</a:t>
            </a:r>
            <a:r>
              <a:rPr lang="zh-CN" alt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222263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9955" y="81096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时间标定对日月影响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7320" y="1533728"/>
            <a:ext cx="10877359" cy="4808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400" b="1" dirty="0" smtClean="0"/>
              <a:t>时间标定能够明显改善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日影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+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月影</a:t>
            </a:r>
            <a:r>
              <a:rPr lang="zh-CN" altLang="en-US" sz="2400" b="1" dirty="0" smtClean="0"/>
              <a:t>的显著性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（角分布率）</a:t>
            </a:r>
            <a:r>
              <a:rPr lang="zh-CN" altLang="en-US" sz="2400" b="1" dirty="0" smtClean="0"/>
              <a:t>和位置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（指向精度）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031" y="3136525"/>
            <a:ext cx="3973938" cy="346978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57031" y="2238649"/>
            <a:ext cx="2947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altLang="zh-CN" sz="2700" b="1" dirty="0">
                <a:solidFill>
                  <a:schemeClr val="tx1"/>
                </a:solidFill>
              </a:rPr>
              <a:t>S=-4.</a:t>
            </a:r>
            <a:r>
              <a:rPr lang="en-US" altLang="zh-CN" sz="2700" b="1" dirty="0">
                <a:solidFill>
                  <a:schemeClr val="tx1"/>
                </a:solidFill>
              </a:rPr>
              <a:t>8</a:t>
            </a:r>
            <a:r>
              <a:rPr lang="mr-IN" altLang="zh-CN" sz="2700" b="1" dirty="0">
                <a:solidFill>
                  <a:schemeClr val="tx1"/>
                </a:solidFill>
              </a:rPr>
              <a:t> </a:t>
            </a:r>
            <a:endParaRPr lang="en-US" altLang="zh-CN" sz="2700" b="1" dirty="0" smtClean="0">
              <a:solidFill>
                <a:schemeClr val="tx1"/>
              </a:solidFill>
            </a:endParaRPr>
          </a:p>
          <a:p>
            <a:r>
              <a:rPr lang="mr-IN" altLang="zh-CN" sz="2700" b="1" dirty="0" smtClean="0">
                <a:solidFill>
                  <a:schemeClr val="tx1"/>
                </a:solidFill>
              </a:rPr>
              <a:t>Ra</a:t>
            </a:r>
            <a:r>
              <a:rPr lang="mr-IN" altLang="zh-CN" sz="2700" b="1" dirty="0">
                <a:solidFill>
                  <a:schemeClr val="tx1"/>
                </a:solidFill>
              </a:rPr>
              <a:t>=-0.50 Dec=0.10</a:t>
            </a:r>
            <a:endParaRPr lang="zh-CN" altLang="en-US" sz="2700" b="1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7" y="3136525"/>
            <a:ext cx="3938552" cy="35278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7985" y="2233347"/>
            <a:ext cx="3211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altLang="zh-CN" sz="2700" b="1" dirty="0">
                <a:solidFill>
                  <a:schemeClr val="tx1"/>
                </a:solidFill>
              </a:rPr>
              <a:t>S=-4.</a:t>
            </a:r>
            <a:r>
              <a:rPr lang="en-US" altLang="zh-CN" sz="2700" b="1" dirty="0">
                <a:solidFill>
                  <a:schemeClr val="tx1"/>
                </a:solidFill>
              </a:rPr>
              <a:t>4</a:t>
            </a:r>
            <a:r>
              <a:rPr lang="mr-IN" altLang="zh-CN" sz="2700" b="1" dirty="0">
                <a:solidFill>
                  <a:schemeClr val="tx1"/>
                </a:solidFill>
              </a:rPr>
              <a:t> </a:t>
            </a:r>
            <a:endParaRPr lang="en-US" altLang="zh-CN" sz="2700" b="1" dirty="0" smtClean="0">
              <a:solidFill>
                <a:schemeClr val="tx1"/>
              </a:solidFill>
            </a:endParaRPr>
          </a:p>
          <a:p>
            <a:r>
              <a:rPr lang="mr-IN" altLang="zh-CN" sz="2700" b="1" dirty="0" smtClean="0">
                <a:solidFill>
                  <a:schemeClr val="tx1"/>
                </a:solidFill>
              </a:rPr>
              <a:t>Ra</a:t>
            </a:r>
            <a:r>
              <a:rPr lang="mr-IN" altLang="zh-CN" sz="2700" b="1" dirty="0">
                <a:solidFill>
                  <a:schemeClr val="tx1"/>
                </a:solidFill>
              </a:rPr>
              <a:t>=</a:t>
            </a:r>
            <a:r>
              <a:rPr lang="en-US" altLang="zh-CN" sz="2700" b="1" dirty="0">
                <a:solidFill>
                  <a:schemeClr val="tx1"/>
                </a:solidFill>
              </a:rPr>
              <a:t>-</a:t>
            </a:r>
            <a:r>
              <a:rPr lang="en-US" altLang="zh-CN" sz="2700" b="1" dirty="0" smtClean="0">
                <a:solidFill>
                  <a:schemeClr val="tx1"/>
                </a:solidFill>
              </a:rPr>
              <a:t>1.27 </a:t>
            </a:r>
            <a:r>
              <a:rPr lang="mr-IN" altLang="zh-CN" sz="2700" b="1" dirty="0">
                <a:solidFill>
                  <a:schemeClr val="tx1"/>
                </a:solidFill>
              </a:rPr>
              <a:t>Dec=0.</a:t>
            </a:r>
            <a:r>
              <a:rPr lang="en-US" altLang="zh-CN" sz="2700" b="1" dirty="0" smtClean="0">
                <a:solidFill>
                  <a:schemeClr val="tx1"/>
                </a:solidFill>
              </a:rPr>
              <a:t>36</a:t>
            </a:r>
            <a:endParaRPr lang="zh-CN" altLang="en-US" sz="2700" b="1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456" y="3111107"/>
            <a:ext cx="3830587" cy="349519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740678" y="2233347"/>
            <a:ext cx="3259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altLang="zh-CN" sz="2700" b="1" dirty="0">
                <a:solidFill>
                  <a:schemeClr val="tx1"/>
                </a:solidFill>
              </a:rPr>
              <a:t>S</a:t>
            </a:r>
            <a:r>
              <a:rPr lang="mr-IN" altLang="zh-CN" sz="2700" b="1" dirty="0" smtClean="0">
                <a:solidFill>
                  <a:schemeClr val="tx1"/>
                </a:solidFill>
              </a:rPr>
              <a:t>=-</a:t>
            </a:r>
            <a:r>
              <a:rPr lang="en-US" altLang="zh-CN" sz="2700" b="1" dirty="0" smtClean="0">
                <a:solidFill>
                  <a:schemeClr val="tx1"/>
                </a:solidFill>
              </a:rPr>
              <a:t>5</a:t>
            </a:r>
            <a:r>
              <a:rPr lang="mr-IN" altLang="zh-CN" sz="2700" b="1" dirty="0" smtClean="0">
                <a:solidFill>
                  <a:schemeClr val="tx1"/>
                </a:solidFill>
              </a:rPr>
              <a:t>.</a:t>
            </a:r>
            <a:r>
              <a:rPr lang="en-US" altLang="zh-CN" sz="2700" b="1" dirty="0" smtClean="0">
                <a:solidFill>
                  <a:schemeClr val="tx1"/>
                </a:solidFill>
              </a:rPr>
              <a:t>9</a:t>
            </a:r>
            <a:r>
              <a:rPr lang="zh-CN" altLang="en-US" sz="27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700" b="1" dirty="0" smtClean="0">
                <a:solidFill>
                  <a:schemeClr val="tx1"/>
                </a:solidFill>
              </a:rPr>
              <a:t>-5.2</a:t>
            </a:r>
            <a:r>
              <a:rPr lang="zh-CN" altLang="en-US" sz="2700" b="1" dirty="0" smtClean="0">
                <a:solidFill>
                  <a:schemeClr val="tx1"/>
                </a:solidFill>
              </a:rPr>
              <a:t>）</a:t>
            </a:r>
            <a:r>
              <a:rPr lang="mr-IN" altLang="zh-CN" sz="2700" b="1" dirty="0" smtClean="0">
                <a:solidFill>
                  <a:schemeClr val="tx1"/>
                </a:solidFill>
              </a:rPr>
              <a:t> </a:t>
            </a:r>
            <a:endParaRPr lang="en-US" altLang="zh-CN" sz="2700" b="1" dirty="0" smtClean="0">
              <a:solidFill>
                <a:schemeClr val="tx1"/>
              </a:solidFill>
            </a:endParaRPr>
          </a:p>
          <a:p>
            <a:r>
              <a:rPr lang="mr-IN" altLang="zh-CN" sz="2700" b="1" dirty="0" smtClean="0">
                <a:solidFill>
                  <a:schemeClr val="tx1"/>
                </a:solidFill>
              </a:rPr>
              <a:t>Ra=-</a:t>
            </a:r>
            <a:r>
              <a:rPr lang="en-US" altLang="zh-CN" sz="2700" b="1" dirty="0" smtClean="0">
                <a:solidFill>
                  <a:schemeClr val="tx1"/>
                </a:solidFill>
              </a:rPr>
              <a:t>0</a:t>
            </a:r>
            <a:r>
              <a:rPr lang="mr-IN" altLang="zh-CN" sz="2700" b="1" dirty="0" smtClean="0">
                <a:solidFill>
                  <a:schemeClr val="tx1"/>
                </a:solidFill>
              </a:rPr>
              <a:t>.</a:t>
            </a:r>
            <a:r>
              <a:rPr lang="en-US" altLang="zh-CN" sz="2700" b="1" dirty="0" smtClean="0">
                <a:solidFill>
                  <a:schemeClr val="tx1"/>
                </a:solidFill>
              </a:rPr>
              <a:t>0</a:t>
            </a:r>
            <a:r>
              <a:rPr lang="mr-IN" altLang="zh-CN" sz="2700" b="1" dirty="0" smtClean="0">
                <a:solidFill>
                  <a:schemeClr val="tx1"/>
                </a:solidFill>
              </a:rPr>
              <a:t> </a:t>
            </a:r>
            <a:r>
              <a:rPr lang="mr-IN" altLang="zh-CN" sz="2700" b="1" dirty="0">
                <a:solidFill>
                  <a:schemeClr val="tx1"/>
                </a:solidFill>
              </a:rPr>
              <a:t>Dec=0.10</a:t>
            </a:r>
            <a:endParaRPr lang="zh-CN" altLang="en-US" sz="2700" b="1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9955" y="5868537"/>
            <a:ext cx="135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标定前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83979" y="5868537"/>
            <a:ext cx="245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标定（未迭代）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57917" y="5851429"/>
            <a:ext cx="245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标定（迭代）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31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电荷标定方法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7448" y="1505170"/>
            <a:ext cx="9374832" cy="96470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1" dirty="0" smtClean="0"/>
              <a:t>ED</a:t>
            </a:r>
            <a:r>
              <a:rPr lang="zh-CN" altLang="en-US" b="1" dirty="0" smtClean="0"/>
              <a:t>利用单粒子峰位对电荷进行标定</a:t>
            </a:r>
            <a:endParaRPr lang="en-US" altLang="zh-CN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1" dirty="0" smtClean="0"/>
              <a:t>MD</a:t>
            </a:r>
            <a:r>
              <a:rPr lang="zh-CN" altLang="en-US" b="1" dirty="0"/>
              <a:t>利用</a:t>
            </a:r>
            <a:r>
              <a:rPr lang="zh-CN" altLang="en-US" b="1" dirty="0" smtClean="0"/>
              <a:t>单</a:t>
            </a:r>
            <a:r>
              <a:rPr lang="el-GR" altLang="zh-CN" b="1" dirty="0" smtClean="0"/>
              <a:t>μ</a:t>
            </a:r>
            <a:r>
              <a:rPr lang="zh-CN" altLang="en-US" b="1" dirty="0" smtClean="0"/>
              <a:t>峰</a:t>
            </a:r>
            <a:r>
              <a:rPr lang="zh-CN" altLang="en-US" b="1" dirty="0"/>
              <a:t>位对电荷进行标定</a:t>
            </a:r>
            <a:endParaRPr lang="en-US" altLang="zh-CN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07153"/>
            <a:ext cx="5005250" cy="36941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07153"/>
            <a:ext cx="4464496" cy="366157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71464" y="537321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ED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32104" y="55172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MD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9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A/D</a:t>
            </a:r>
            <a:r>
              <a:rPr lang="zh-CN" altLang="en-US" dirty="0" smtClean="0"/>
              <a:t>比的标定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2559" y="1457173"/>
            <a:ext cx="9595961" cy="153977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1" dirty="0" smtClean="0"/>
              <a:t>ED</a:t>
            </a:r>
            <a:r>
              <a:rPr lang="zh-CN" altLang="en-US" b="1" dirty="0" smtClean="0"/>
              <a:t>和</a:t>
            </a:r>
            <a:r>
              <a:rPr lang="en-US" altLang="zh-CN" b="1" dirty="0" smtClean="0"/>
              <a:t>MD</a:t>
            </a:r>
            <a:r>
              <a:rPr lang="zh-CN" altLang="en-US" b="1" dirty="0" smtClean="0"/>
              <a:t>的电荷测量都采用双增益读出</a:t>
            </a:r>
            <a:endParaRPr lang="en-US" altLang="zh-CN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1" dirty="0" smtClean="0"/>
              <a:t>ED</a:t>
            </a:r>
            <a:r>
              <a:rPr lang="zh-CN" altLang="en-US" b="1" dirty="0" smtClean="0"/>
              <a:t>：   </a:t>
            </a:r>
            <a:r>
              <a:rPr lang="en-US" altLang="zh-CN" b="1" dirty="0" smtClean="0"/>
              <a:t>A/D</a:t>
            </a:r>
            <a:r>
              <a:rPr lang="zh-CN" altLang="en-US" b="1" dirty="0"/>
              <a:t>比值均值 </a:t>
            </a:r>
            <a:r>
              <a:rPr lang="en-US" altLang="zh-CN" b="1" dirty="0" smtClean="0"/>
              <a:t>68.0</a:t>
            </a:r>
            <a:r>
              <a:rPr lang="zh-CN" altLang="en-US" b="1" dirty="0" smtClean="0"/>
              <a:t>， </a:t>
            </a:r>
            <a:r>
              <a:rPr lang="zh-CN" altLang="en-US" b="1" dirty="0"/>
              <a:t>离散</a:t>
            </a:r>
            <a:r>
              <a:rPr lang="en-US" altLang="zh-CN" b="1" dirty="0"/>
              <a:t>RMS</a:t>
            </a:r>
            <a:r>
              <a:rPr lang="zh-CN" altLang="en-US" b="1" dirty="0"/>
              <a:t>为</a:t>
            </a:r>
            <a:r>
              <a:rPr lang="en-US" altLang="zh-CN" b="1" dirty="0"/>
              <a:t>13.8%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1" dirty="0" smtClean="0"/>
              <a:t>MD</a:t>
            </a:r>
            <a:r>
              <a:rPr lang="zh-CN" altLang="en-US" b="1" dirty="0" smtClean="0"/>
              <a:t>： </a:t>
            </a:r>
            <a:r>
              <a:rPr lang="en-US" altLang="zh-CN" b="1" dirty="0" smtClean="0"/>
              <a:t>A/D</a:t>
            </a:r>
            <a:r>
              <a:rPr lang="zh-CN" altLang="en-US" b="1" dirty="0"/>
              <a:t>比值均值 </a:t>
            </a:r>
            <a:r>
              <a:rPr lang="en-US" altLang="zh-CN" b="1" dirty="0" smtClean="0"/>
              <a:t>98.7</a:t>
            </a:r>
            <a:r>
              <a:rPr lang="zh-CN" altLang="en-US" b="1" dirty="0" smtClean="0"/>
              <a:t>， </a:t>
            </a:r>
            <a:r>
              <a:rPr lang="zh-CN" altLang="en-US" b="1" dirty="0"/>
              <a:t>离散</a:t>
            </a:r>
            <a:r>
              <a:rPr lang="en-US" altLang="zh-CN" b="1" dirty="0"/>
              <a:t>RMS</a:t>
            </a:r>
            <a:r>
              <a:rPr lang="zh-CN" altLang="en-US" b="1" dirty="0"/>
              <a:t>为</a:t>
            </a:r>
            <a:r>
              <a:rPr lang="en-US" altLang="zh-CN" b="1" dirty="0" smtClean="0"/>
              <a:t>10.1%</a:t>
            </a:r>
            <a:endParaRPr lang="en-US" altLang="zh-CN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5" y="2996951"/>
            <a:ext cx="5400601" cy="33577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2996950"/>
            <a:ext cx="5400600" cy="32759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11458" y="6254300"/>
            <a:ext cx="368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ED</a:t>
            </a:r>
            <a:r>
              <a:rPr lang="zh-CN" altLang="en-US" sz="2800" dirty="0" smtClean="0">
                <a:solidFill>
                  <a:schemeClr val="tx1"/>
                </a:solidFill>
              </a:rPr>
              <a:t>的</a:t>
            </a:r>
            <a:r>
              <a:rPr lang="en-US" altLang="zh-CN" sz="2800" dirty="0" smtClean="0">
                <a:solidFill>
                  <a:schemeClr val="tx1"/>
                </a:solidFill>
              </a:rPr>
              <a:t>A/D</a:t>
            </a:r>
            <a:r>
              <a:rPr lang="zh-CN" altLang="en-US" sz="2800" dirty="0" smtClean="0">
                <a:solidFill>
                  <a:schemeClr val="tx1"/>
                </a:solidFill>
              </a:rPr>
              <a:t>比值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04112" y="6254300"/>
            <a:ext cx="368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MD</a:t>
            </a:r>
            <a:r>
              <a:rPr lang="zh-CN" altLang="en-US" sz="2800" dirty="0" smtClean="0">
                <a:solidFill>
                  <a:schemeClr val="tx1"/>
                </a:solidFill>
              </a:rPr>
              <a:t>的</a:t>
            </a:r>
            <a:r>
              <a:rPr lang="en-US" altLang="zh-CN" sz="2800" dirty="0" smtClean="0">
                <a:solidFill>
                  <a:schemeClr val="tx1"/>
                </a:solidFill>
              </a:rPr>
              <a:t>A/D</a:t>
            </a:r>
            <a:r>
              <a:rPr lang="zh-CN" altLang="en-US" sz="2800" dirty="0" smtClean="0">
                <a:solidFill>
                  <a:schemeClr val="tx1"/>
                </a:solidFill>
              </a:rPr>
              <a:t>比值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6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电荷长期稳定</a:t>
            </a:r>
            <a:r>
              <a:rPr lang="zh-CN" altLang="en-US" dirty="0"/>
              <a:t>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7448" y="1505170"/>
            <a:ext cx="9374832" cy="964703"/>
          </a:xfrm>
        </p:spPr>
        <p:txBody>
          <a:bodyPr/>
          <a:lstStyle/>
          <a:p>
            <a:r>
              <a:rPr lang="en-US" altLang="zh-CN" b="1" dirty="0" smtClean="0"/>
              <a:t>ED</a:t>
            </a:r>
            <a:r>
              <a:rPr lang="zh-CN" altLang="en-US" b="1" dirty="0" smtClean="0"/>
              <a:t>单粒子峰位与温度关联，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温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漂系数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(~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0.3%/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℃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b="1" dirty="0"/>
          </a:p>
        </p:txBody>
      </p:sp>
      <p:pic>
        <p:nvPicPr>
          <p:cNvPr id="16" name="图片 15"/>
          <p:cNvPicPr/>
          <p:nvPr/>
        </p:nvPicPr>
        <p:blipFill>
          <a:blip r:embed="rId2"/>
          <a:stretch>
            <a:fillRect/>
          </a:stretch>
        </p:blipFill>
        <p:spPr>
          <a:xfrm>
            <a:off x="243710" y="2778292"/>
            <a:ext cx="3476026" cy="32068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2778291"/>
            <a:ext cx="3885736" cy="32444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983" y="2778291"/>
            <a:ext cx="3659903" cy="320687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955CE573-526E-4EA7-B327-354D5E0CCB8E}"/>
              </a:ext>
            </a:extLst>
          </p:cNvPr>
          <p:cNvSpPr txBox="1"/>
          <p:nvPr/>
        </p:nvSpPr>
        <p:spPr>
          <a:xfrm>
            <a:off x="8902196" y="3877094"/>
            <a:ext cx="1303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0" dirty="0" smtClean="0">
                <a:solidFill>
                  <a:srgbClr val="0000FF"/>
                </a:solidFill>
                <a:latin typeface="Calibri" panose="020F0502020204030204"/>
                <a:ea typeface="宋体" panose="02010600030101010101" pitchFamily="2" charset="-122"/>
              </a:rPr>
              <a:t>ED40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altLang="zh-CN" sz="1400" b="0" dirty="0" smtClean="0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0" dirty="0" smtClea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ED11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9518" y="6031973"/>
            <a:ext cx="368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峰值与温度关联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75766" y="6069547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峰值长期变化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69256" y="606954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温度补偿后长期变化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53782" y="5101812"/>
            <a:ext cx="3165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2018</a:t>
            </a:r>
            <a:r>
              <a:rPr lang="zh-CN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年</a:t>
            </a:r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月至</a:t>
            </a:r>
            <a:r>
              <a:rPr lang="en-US" altLang="zh-CN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月</a:t>
            </a:r>
            <a:r>
              <a:rPr lang="en-US" altLang="zh-CN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endParaRPr lang="zh-CN" alt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0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87" y="2203160"/>
            <a:ext cx="11483316" cy="33349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48" y="188930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 smtClean="0"/>
              <a:t>标定后粒子数分布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969339" y="1741495"/>
            <a:ext cx="276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ED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阵列测量粒子数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12741" y="1741495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MD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阵列测量</a:t>
            </a:r>
            <a:r>
              <a:rPr lang="el-GR" altLang="zh-CN" sz="2400" b="1" dirty="0" smtClean="0">
                <a:solidFill>
                  <a:srgbClr val="0000FF"/>
                </a:solidFill>
              </a:rPr>
              <a:t>μ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子数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70503" y="1754457"/>
            <a:ext cx="1897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Nu vs Ne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51584" y="593443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2"/>
                </a:solidFill>
              </a:rPr>
              <a:t>电荷标定之后实验和模拟预期基本吻合</a:t>
            </a:r>
            <a:endParaRPr lang="zh-CN" alt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61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5480" y="137883"/>
            <a:ext cx="7886700" cy="1130878"/>
          </a:xfrm>
        </p:spPr>
        <p:txBody>
          <a:bodyPr/>
          <a:lstStyle/>
          <a:p>
            <a:pPr algn="ctr"/>
            <a:r>
              <a:rPr lang="en-US" altLang="zh-CN" sz="5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LHAASO</a:t>
            </a:r>
            <a:r>
              <a:rPr lang="zh-CN" altLang="en-US" sz="5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探测器</a:t>
            </a:r>
            <a:endParaRPr lang="zh-CN" altLang="en-US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598442" y="2141105"/>
            <a:ext cx="2925047" cy="3837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rgbClr val="FF0000"/>
                </a:solidFill>
              </a:rPr>
              <a:t>5195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台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ED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lvl="1"/>
            <a:r>
              <a:rPr lang="en-US" altLang="zh-CN" sz="2400" b="1" dirty="0"/>
              <a:t>1 m</a:t>
            </a:r>
            <a:r>
              <a:rPr lang="en-US" altLang="zh-CN" sz="2400" b="1" baseline="30000" dirty="0"/>
              <a:t>2</a:t>
            </a:r>
            <a:r>
              <a:rPr lang="en-US" altLang="zh-CN" sz="2400" b="1" dirty="0"/>
              <a:t> </a:t>
            </a:r>
          </a:p>
          <a:p>
            <a:pPr lvl="1"/>
            <a:r>
              <a:rPr lang="zh-CN" altLang="en-US" sz="2400" b="1" dirty="0" smtClean="0"/>
              <a:t>间距</a:t>
            </a:r>
            <a:r>
              <a:rPr lang="en-US" altLang="zh-CN" sz="2400" b="1" dirty="0" smtClean="0"/>
              <a:t>15 </a:t>
            </a:r>
            <a:r>
              <a:rPr lang="en-US" altLang="zh-CN" sz="2400" b="1" dirty="0"/>
              <a:t>m 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1171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台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MD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lvl="1"/>
            <a:r>
              <a:rPr lang="en-US" altLang="zh-CN" sz="2400" b="1" dirty="0"/>
              <a:t>36 m</a:t>
            </a:r>
            <a:r>
              <a:rPr lang="en-US" altLang="zh-CN" sz="2400" b="1" baseline="30000" dirty="0"/>
              <a:t>2</a:t>
            </a:r>
            <a:r>
              <a:rPr lang="en-US" altLang="zh-CN" sz="2400" b="1" dirty="0"/>
              <a:t> </a:t>
            </a:r>
          </a:p>
          <a:p>
            <a:pPr lvl="1"/>
            <a:r>
              <a:rPr lang="zh-CN" altLang="en-US" sz="2400" b="1" dirty="0" smtClean="0"/>
              <a:t>间距</a:t>
            </a:r>
            <a:r>
              <a:rPr lang="en-US" altLang="zh-CN" sz="2400" b="1" dirty="0" smtClean="0"/>
              <a:t>30 </a:t>
            </a:r>
            <a:r>
              <a:rPr lang="en-US" altLang="zh-CN" sz="2400" b="1" dirty="0"/>
              <a:t>m 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3120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个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WCD</a:t>
            </a:r>
            <a:endParaRPr lang="en-US" altLang="zh-CN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/>
            <a:r>
              <a:rPr lang="en-US" altLang="zh-CN" sz="2400" b="1" dirty="0">
                <a:latin typeface="Times New Roman"/>
                <a:cs typeface="Times New Roman"/>
              </a:rPr>
              <a:t>25 m</a:t>
            </a:r>
            <a:r>
              <a:rPr lang="en-US" altLang="zh-CN" sz="2400" b="1" baseline="30000" dirty="0">
                <a:latin typeface="Times New Roman"/>
                <a:cs typeface="Times New Roman"/>
              </a:rPr>
              <a:t>2</a:t>
            </a:r>
            <a:r>
              <a:rPr lang="en-US" altLang="zh-CN" sz="2400" b="1" dirty="0">
                <a:latin typeface="Times New Roman"/>
                <a:cs typeface="Times New Roman"/>
              </a:rPr>
              <a:t> 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台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WFCT</a:t>
            </a:r>
            <a:endParaRPr lang="en-US" altLang="zh-CN" sz="24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altLang="zh-CN" sz="2400" b="1" dirty="0">
              <a:latin typeface="Times New Roman"/>
              <a:cs typeface="Times New Roman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1753673"/>
            <a:ext cx="6168449" cy="42593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30365" y="6024549"/>
            <a:ext cx="6373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1.3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km</a:t>
            </a:r>
            <a:r>
              <a:rPr lang="en-US" altLang="zh-CN" sz="4000" b="1" baseline="30000" dirty="0" smtClean="0">
                <a:solidFill>
                  <a:srgbClr val="FF0000"/>
                </a:solidFill>
              </a:rPr>
              <a:t>2 </a:t>
            </a:r>
            <a:r>
              <a:rPr lang="en-US" altLang="zh-CN" sz="4000" dirty="0" smtClean="0">
                <a:solidFill>
                  <a:srgbClr val="FF0000"/>
                </a:solidFill>
              </a:rPr>
              <a:t>@4410</a:t>
            </a:r>
            <a:r>
              <a:rPr lang="zh-CN" altLang="en-US" sz="4000" dirty="0" smtClean="0">
                <a:solidFill>
                  <a:srgbClr val="FF0000"/>
                </a:solidFill>
              </a:rPr>
              <a:t>米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右大括号 5"/>
          <p:cNvSpPr/>
          <p:nvPr/>
        </p:nvSpPr>
        <p:spPr>
          <a:xfrm>
            <a:off x="8861661" y="2141105"/>
            <a:ext cx="373892" cy="253976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523489" y="3038393"/>
            <a:ext cx="172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KM2A 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2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三、</a:t>
            </a:r>
            <a:r>
              <a:rPr lang="en-US" altLang="zh-CN" b="1" dirty="0" smtClean="0"/>
              <a:t>KM2A</a:t>
            </a:r>
            <a:r>
              <a:rPr lang="zh-CN" altLang="en-US" b="1" dirty="0" smtClean="0"/>
              <a:t>数据的重建进展</a:t>
            </a:r>
            <a:endParaRPr lang="en-US" altLang="zh-CN" b="1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976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重建软件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620" y="2828151"/>
            <a:ext cx="5127287" cy="342025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821940"/>
            <a:ext cx="5097849" cy="3253369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055440" y="1258150"/>
            <a:ext cx="10585176" cy="156379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 smtClean="0"/>
              <a:t>完成了重建程序，模拟给出不同阵列分辨率</a:t>
            </a:r>
            <a:endParaRPr lang="en-US" altLang="zh-CN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 smtClean="0"/>
              <a:t>模拟重建软件发布在</a:t>
            </a:r>
            <a:r>
              <a:rPr lang="en-US" altLang="zh-CN" dirty="0"/>
              <a:t>/</a:t>
            </a:r>
            <a:r>
              <a:rPr lang="en-US" altLang="zh-CN" dirty="0" err="1"/>
              <a:t>workfs</a:t>
            </a:r>
            <a:r>
              <a:rPr lang="en-US" altLang="zh-CN" dirty="0"/>
              <a:t>/</a:t>
            </a:r>
            <a:r>
              <a:rPr lang="en-US" altLang="zh-CN" dirty="0" err="1"/>
              <a:t>ybj</a:t>
            </a:r>
            <a:r>
              <a:rPr lang="en-US" altLang="zh-CN" dirty="0"/>
              <a:t>/chensz/LHAASO</a:t>
            </a:r>
            <a:r>
              <a:rPr lang="en-US" altLang="zh-CN" dirty="0" smtClean="0"/>
              <a:t>/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 smtClean="0"/>
              <a:t>适用数据的重建软件发布在</a:t>
            </a:r>
            <a:r>
              <a:rPr lang="en-US" altLang="zh-CN" dirty="0"/>
              <a:t>/</a:t>
            </a:r>
            <a:r>
              <a:rPr lang="en-US" altLang="zh-CN" dirty="0" err="1"/>
              <a:t>eos</a:t>
            </a:r>
            <a:r>
              <a:rPr lang="en-US" altLang="zh-CN" dirty="0"/>
              <a:t>/</a:t>
            </a:r>
            <a:r>
              <a:rPr lang="en-US" altLang="zh-CN" dirty="0" err="1"/>
              <a:t>lhaaso</a:t>
            </a:r>
            <a:r>
              <a:rPr lang="en-US" altLang="zh-CN" dirty="0"/>
              <a:t>/rec/km2a/software/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880372" y="603287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角分辨率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32103" y="621166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</a:rPr>
              <a:t>芯位</a:t>
            </a:r>
            <a:r>
              <a:rPr lang="zh-CN" altLang="en-US" dirty="0" smtClean="0">
                <a:solidFill>
                  <a:schemeClr val="accent2"/>
                </a:solidFill>
              </a:rPr>
              <a:t>分辨率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58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738" y="2496545"/>
            <a:ext cx="5300935" cy="3597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60" y="2496545"/>
            <a:ext cx="4969702" cy="363383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876301" y="285491"/>
            <a:ext cx="7992875" cy="707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5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日月影与预期比较</a:t>
            </a:r>
            <a:endParaRPr lang="en-US" altLang="zh-CN" sz="3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85287" y="17472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月影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222845" y="15625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月影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661957" y="608671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日影角扩展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数据重建情况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511491" y="1220281"/>
            <a:ext cx="9337037" cy="125273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 smtClean="0"/>
              <a:t>完成了</a:t>
            </a:r>
            <a:r>
              <a:rPr lang="en-US" altLang="zh-CN" b="1" dirty="0" smtClean="0"/>
              <a:t>2018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月至</a:t>
            </a:r>
            <a:r>
              <a:rPr lang="en-US" altLang="zh-CN" b="1" dirty="0" smtClean="0"/>
              <a:t>2019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5</a:t>
            </a:r>
            <a:r>
              <a:rPr lang="zh-CN" altLang="en-US" b="1" dirty="0" smtClean="0"/>
              <a:t>月数据重建</a:t>
            </a:r>
            <a:endParaRPr lang="en-US" altLang="zh-CN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/>
              <a:t>测</a:t>
            </a:r>
            <a:r>
              <a:rPr lang="zh-CN" altLang="en-US" b="1" dirty="0" smtClean="0"/>
              <a:t>得日月影基本符合预期</a:t>
            </a:r>
            <a:endParaRPr lang="zh-CN" altLang="en-US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7032273" y="608671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日影缺失数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0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542290"/>
            <a:ext cx="9633007" cy="411515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876301" y="285491"/>
            <a:ext cx="7992875" cy="707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5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日月影与预期比较</a:t>
            </a:r>
            <a:endParaRPr lang="en-US" altLang="zh-CN" sz="3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85287" y="17472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月影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222845" y="15625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月影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 smtClean="0"/>
              <a:t>重建软件的检验情况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53274" y="1372023"/>
            <a:ext cx="10238928" cy="1252735"/>
          </a:xfrm>
        </p:spPr>
        <p:txBody>
          <a:bodyPr/>
          <a:lstStyle/>
          <a:p>
            <a:r>
              <a:rPr lang="zh-CN" altLang="en-US" b="1" dirty="0" smtClean="0"/>
              <a:t>将</a:t>
            </a:r>
            <a:r>
              <a:rPr lang="en-US" altLang="zh-CN" b="1" dirty="0" smtClean="0"/>
              <a:t>KM2A</a:t>
            </a:r>
            <a:r>
              <a:rPr lang="zh-CN" altLang="en-US" b="1" dirty="0" smtClean="0"/>
              <a:t>的</a:t>
            </a:r>
            <a:r>
              <a:rPr lang="zh-CN" altLang="en-US" b="1" dirty="0" smtClean="0">
                <a:solidFill>
                  <a:srgbClr val="FF0000"/>
                </a:solidFill>
              </a:rPr>
              <a:t>数据解码程序和重建程序</a:t>
            </a:r>
            <a:r>
              <a:rPr lang="zh-CN" altLang="en-US" b="1" dirty="0" smtClean="0"/>
              <a:t>也在</a:t>
            </a:r>
            <a:r>
              <a:rPr lang="en-US" altLang="zh-CN" b="1" dirty="0" smtClean="0"/>
              <a:t>WCDA</a:t>
            </a:r>
            <a:r>
              <a:rPr lang="zh-CN" altLang="en-US" b="1" dirty="0" smtClean="0"/>
              <a:t>数据上进行了应用，检验了程序的可靠性！</a:t>
            </a:r>
            <a:endParaRPr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071664" y="419622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Crab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99856" y="3559086"/>
            <a:ext cx="1323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Mrk421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38777" y="2691812"/>
            <a:ext cx="396767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WCDA</a:t>
            </a:r>
            <a:r>
              <a:rPr lang="zh-CN" altLang="en-US" sz="2000" dirty="0" smtClean="0">
                <a:solidFill>
                  <a:srgbClr val="FF0000"/>
                </a:solidFill>
              </a:rPr>
              <a:t>数据截止到</a:t>
            </a:r>
            <a:r>
              <a:rPr lang="en-US" altLang="zh-CN" sz="2000" dirty="0" smtClean="0">
                <a:solidFill>
                  <a:srgbClr val="FF0000"/>
                </a:solidFill>
              </a:rPr>
              <a:t>2019</a:t>
            </a:r>
            <a:r>
              <a:rPr lang="zh-CN" altLang="en-US" sz="2000" dirty="0" smtClean="0">
                <a:solidFill>
                  <a:srgbClr val="FF0000"/>
                </a:solidFill>
              </a:rPr>
              <a:t>年</a:t>
            </a:r>
            <a:r>
              <a:rPr lang="en-US" altLang="zh-CN" sz="2000" dirty="0" smtClean="0">
                <a:solidFill>
                  <a:srgbClr val="FF0000"/>
                </a:solidFill>
              </a:rPr>
              <a:t>7</a:t>
            </a:r>
            <a:r>
              <a:rPr lang="zh-CN" altLang="en-US" sz="2000" dirty="0" smtClean="0">
                <a:solidFill>
                  <a:srgbClr val="FF0000"/>
                </a:solidFill>
              </a:rPr>
              <a:t>月</a:t>
            </a:r>
            <a:r>
              <a:rPr lang="en-US" altLang="zh-CN" sz="2000" dirty="0" smtClean="0">
                <a:solidFill>
                  <a:srgbClr val="FF0000"/>
                </a:solidFill>
              </a:rPr>
              <a:t>31</a:t>
            </a:r>
            <a:r>
              <a:rPr lang="zh-CN" altLang="en-US" sz="2000" dirty="0" smtClean="0">
                <a:solidFill>
                  <a:srgbClr val="FF0000"/>
                </a:solidFill>
              </a:rPr>
              <a:t>日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45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876301" y="285491"/>
            <a:ext cx="7992875" cy="707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5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日月影与预期比较</a:t>
            </a:r>
            <a:endParaRPr lang="en-US" altLang="zh-CN" sz="3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85287" y="17472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月影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222845" y="15625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月影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9362470" y="42873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日影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成分区分新方法探索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28696" y="1600419"/>
            <a:ext cx="10551880" cy="125273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 smtClean="0"/>
              <a:t>基于</a:t>
            </a:r>
            <a:r>
              <a:rPr lang="en-US" altLang="zh-CN" b="1" dirty="0" smtClean="0"/>
              <a:t>Google</a:t>
            </a:r>
            <a:r>
              <a:rPr lang="zh-CN" altLang="en-US" b="1" dirty="0" smtClean="0"/>
              <a:t>公司的</a:t>
            </a:r>
            <a:r>
              <a:rPr lang="zh-CN" altLang="zh-CN" b="1" dirty="0"/>
              <a:t>人工智能框架</a:t>
            </a:r>
            <a:r>
              <a:rPr lang="en-US" altLang="zh-CN" b="1" dirty="0" err="1" smtClean="0"/>
              <a:t>TensorFlow</a:t>
            </a:r>
            <a:r>
              <a:rPr lang="zh-CN" altLang="en-US" b="1" dirty="0" smtClean="0"/>
              <a:t>探索了</a:t>
            </a:r>
            <a:r>
              <a:rPr lang="en-US" altLang="zh-CN" b="1" dirty="0" smtClean="0"/>
              <a:t>KM2A</a:t>
            </a:r>
            <a:r>
              <a:rPr lang="zh-CN" altLang="en-US" b="1" dirty="0" smtClean="0"/>
              <a:t>的成分区分新方法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959" y="3461029"/>
            <a:ext cx="5904656" cy="3118132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48661"/>
              </p:ext>
            </p:extLst>
          </p:nvPr>
        </p:nvGraphicFramePr>
        <p:xfrm>
          <a:off x="191344" y="3606963"/>
          <a:ext cx="5926615" cy="2099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098"/>
                <a:gridCol w="887739"/>
                <a:gridCol w="887739"/>
                <a:gridCol w="916376"/>
                <a:gridCol w="902059"/>
                <a:gridCol w="1016604"/>
              </a:tblGrid>
              <a:tr h="7641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altLang="zh-CN" sz="2000" b="1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hit</a:t>
                      </a:r>
                      <a:endParaRPr lang="zh-CN" sz="2000" b="1" baseline="-25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7-19</a:t>
                      </a:r>
                      <a:endParaRPr lang="zh-CN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19-32</a:t>
                      </a:r>
                      <a:endParaRPr lang="zh-CN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32-52</a:t>
                      </a:r>
                      <a:endParaRPr lang="zh-C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52-84</a:t>
                      </a:r>
                      <a:endParaRPr lang="zh-CN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84-136</a:t>
                      </a:r>
                      <a:endParaRPr lang="zh-CN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7641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Base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ine</a:t>
                      </a:r>
                      <a:endParaRPr lang="zh-C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2.20</a:t>
                      </a:r>
                      <a:endParaRPr lang="zh-CN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4.32</a:t>
                      </a:r>
                      <a:endParaRPr lang="zh-CN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7.88</a:t>
                      </a:r>
                      <a:endParaRPr lang="zh-CN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14.27</a:t>
                      </a:r>
                      <a:endParaRPr lang="zh-CN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25.20</a:t>
                      </a:r>
                      <a:endParaRPr lang="zh-C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5711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CNN</a:t>
                      </a:r>
                      <a:endParaRPr lang="zh-CN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2.05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4.55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8.26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15.22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26.00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 bwMode="auto">
          <a:xfrm>
            <a:off x="8897938" y="4855561"/>
            <a:ext cx="1230510" cy="1512168"/>
          </a:xfrm>
          <a:prstGeom prst="rect">
            <a:avLst/>
          </a:prstGeom>
          <a:solidFill>
            <a:srgbClr val="FF0000">
              <a:alpha val="0"/>
            </a:srgbClr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2308" y="289101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伽马</a:t>
            </a:r>
            <a:r>
              <a:rPr lang="en-US" altLang="zh-CN" sz="2800" dirty="0">
                <a:solidFill>
                  <a:srgbClr val="FF0000"/>
                </a:solidFill>
              </a:rPr>
              <a:t>/</a:t>
            </a:r>
            <a:r>
              <a:rPr lang="zh-CN" altLang="en-US" sz="2800" dirty="0">
                <a:solidFill>
                  <a:srgbClr val="FF0000"/>
                </a:solidFill>
              </a:rPr>
              <a:t>质子区分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305624" y="2773164"/>
            <a:ext cx="408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不同宇宙线成分区分</a:t>
            </a:r>
          </a:p>
        </p:txBody>
      </p:sp>
    </p:spTree>
    <p:extLst>
      <p:ext uri="{BB962C8B-B14F-4D97-AF65-F5344CB8AC3E}">
        <p14:creationId xmlns:p14="http://schemas.microsoft.com/office/powerpoint/2010/main" val="1581243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四、</a:t>
            </a:r>
            <a:r>
              <a:rPr lang="en-US" altLang="zh-CN" b="1" dirty="0" smtClean="0"/>
              <a:t>KM2A</a:t>
            </a:r>
            <a:r>
              <a:rPr lang="zh-CN" altLang="en-US" b="1" dirty="0" smtClean="0"/>
              <a:t>数据的监测进展</a:t>
            </a:r>
            <a:endParaRPr lang="en-US" altLang="zh-CN" b="1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126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40" y="3588445"/>
            <a:ext cx="2979134" cy="3168351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74" y="2579620"/>
            <a:ext cx="4104456" cy="3720699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97" y="3617018"/>
            <a:ext cx="3476063" cy="3111207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6240016" y="3158183"/>
            <a:ext cx="23051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运行探测器数目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64401" y="2924143"/>
            <a:ext cx="233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定时邮件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14346" y="3239018"/>
            <a:ext cx="233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触发事例率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789" y="3588445"/>
            <a:ext cx="3294211" cy="3118104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9480376" y="3158183"/>
            <a:ext cx="23051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00FF"/>
                </a:solidFill>
              </a:rPr>
              <a:t>探测器平均噪声率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5" name="标题 2"/>
          <p:cNvSpPr txBox="1">
            <a:spLocks/>
          </p:cNvSpPr>
          <p:nvPr/>
        </p:nvSpPr>
        <p:spPr bwMode="auto">
          <a:xfrm>
            <a:off x="1847528" y="149271"/>
            <a:ext cx="95188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kern="0" dirty="0"/>
              <a:t>KM2A</a:t>
            </a:r>
            <a:r>
              <a:rPr lang="zh-CN" altLang="en-US" kern="0" dirty="0"/>
              <a:t>原始数据解码</a:t>
            </a:r>
            <a:r>
              <a:rPr lang="zh-CN" altLang="en-US" kern="0" dirty="0" smtClean="0"/>
              <a:t>与概况监测</a:t>
            </a:r>
            <a:endParaRPr lang="zh-CN" altLang="en-US" kern="0" dirty="0"/>
          </a:p>
        </p:txBody>
      </p:sp>
      <p:sp>
        <p:nvSpPr>
          <p:cNvPr id="16" name="内容占位符 3"/>
          <p:cNvSpPr txBox="1">
            <a:spLocks/>
          </p:cNvSpPr>
          <p:nvPr/>
        </p:nvSpPr>
        <p:spPr bwMode="auto">
          <a:xfrm>
            <a:off x="814496" y="1383729"/>
            <a:ext cx="10551880" cy="12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kern="0" dirty="0"/>
              <a:t>建立实验数据的自动解码和监测程序，每天定时邮件发报进展和图片。</a:t>
            </a:r>
          </a:p>
        </p:txBody>
      </p:sp>
    </p:spTree>
    <p:extLst>
      <p:ext uri="{BB962C8B-B14F-4D97-AF65-F5344CB8AC3E}">
        <p14:creationId xmlns:p14="http://schemas.microsoft.com/office/powerpoint/2010/main" val="165208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2"/>
          <p:cNvSpPr txBox="1">
            <a:spLocks noChangeArrowheads="1"/>
          </p:cNvSpPr>
          <p:nvPr/>
        </p:nvSpPr>
        <p:spPr bwMode="auto">
          <a:xfrm>
            <a:off x="2135560" y="357902"/>
            <a:ext cx="87129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000" kern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ED</a:t>
            </a:r>
            <a:r>
              <a:rPr lang="zh-CN" altLang="en-US" sz="4000" kern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数据质量监测系统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B1A7626-EA7F-444A-9519-B70F076C5453}"/>
              </a:ext>
            </a:extLst>
          </p:cNvPr>
          <p:cNvSpPr txBox="1"/>
          <p:nvPr/>
        </p:nvSpPr>
        <p:spPr>
          <a:xfrm>
            <a:off x="6998448" y="3707012"/>
            <a:ext cx="4999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>
                <a:latin typeface="+mn-ea"/>
              </a:rPr>
              <a:t>左图：</a:t>
            </a:r>
            <a:r>
              <a:rPr lang="en-US" altLang="zh-CN" sz="1400" dirty="0">
                <a:latin typeface="+mn-ea"/>
              </a:rPr>
              <a:t>ED</a:t>
            </a:r>
            <a:r>
              <a:rPr lang="zh-CN" altLang="en-US" sz="1400" dirty="0">
                <a:latin typeface="+mn-ea"/>
              </a:rPr>
              <a:t> 占用率随位置分布；</a:t>
            </a:r>
            <a:endParaRPr lang="en-US" altLang="zh-CN" sz="1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>
                <a:latin typeface="+mn-ea"/>
              </a:rPr>
              <a:t>右图</a:t>
            </a:r>
            <a:r>
              <a:rPr lang="zh-CN" altLang="en-US" sz="1400" dirty="0" smtClean="0">
                <a:latin typeface="+mn-ea"/>
              </a:rPr>
              <a:t>：相邻事例</a:t>
            </a:r>
            <a:r>
              <a:rPr lang="zh-CN" altLang="en-US" sz="1400" dirty="0">
                <a:latin typeface="+mn-ea"/>
              </a:rPr>
              <a:t>时间间隔分布，由此得到阵列触发率</a:t>
            </a:r>
            <a:r>
              <a:rPr lang="en-US" altLang="zh-CN" sz="1400" dirty="0" smtClean="0">
                <a:latin typeface="+mn-ea"/>
              </a:rPr>
              <a:t>~236 </a:t>
            </a:r>
            <a:r>
              <a:rPr lang="en-US" altLang="zh-CN" sz="1400" dirty="0">
                <a:latin typeface="+mn-ea"/>
              </a:rPr>
              <a:t>Hz</a:t>
            </a:r>
            <a:r>
              <a:rPr lang="zh-CN" altLang="en-US" sz="1400" dirty="0">
                <a:latin typeface="+mn-ea"/>
              </a:rPr>
              <a:t>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AA85BB2-E886-40A3-9B79-19F081F8528B}"/>
              </a:ext>
            </a:extLst>
          </p:cNvPr>
          <p:cNvSpPr txBox="1"/>
          <p:nvPr/>
        </p:nvSpPr>
        <p:spPr>
          <a:xfrm>
            <a:off x="6998448" y="6182250"/>
            <a:ext cx="499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左图：探测器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(ID. 25)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输出电荷量分布；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右图：探测器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(ID. 3)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输出电荷量峰位值随时间的变化；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27F710B-F4C5-404D-8B19-9E027F2B6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309" y="4545671"/>
            <a:ext cx="2745977" cy="2083838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" y="2603193"/>
            <a:ext cx="4150557" cy="387381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309" y="2561007"/>
            <a:ext cx="2745977" cy="1984663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681" y="2459444"/>
            <a:ext cx="4937818" cy="4170065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12" name="内容占位符 3"/>
          <p:cNvSpPr>
            <a:spLocks noGrp="1"/>
          </p:cNvSpPr>
          <p:nvPr>
            <p:ph idx="1"/>
          </p:nvPr>
        </p:nvSpPr>
        <p:spPr>
          <a:xfrm>
            <a:off x="767408" y="1206709"/>
            <a:ext cx="10729192" cy="125273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/>
              <a:t>基于</a:t>
            </a:r>
            <a:r>
              <a:rPr lang="en-US" altLang="zh-CN" b="1" dirty="0"/>
              <a:t>Decode</a:t>
            </a:r>
            <a:r>
              <a:rPr lang="zh-CN" altLang="en-US" b="1" dirty="0"/>
              <a:t>数据对每个</a:t>
            </a:r>
            <a:r>
              <a:rPr lang="en-US" altLang="zh-CN" b="1" dirty="0"/>
              <a:t>ED</a:t>
            </a:r>
            <a:r>
              <a:rPr lang="zh-CN" altLang="en-US" b="1" dirty="0"/>
              <a:t>探测器自动监测分析，对性能异常的探测器发出警告，并将监测结果定时发送到用户界面</a:t>
            </a:r>
            <a:r>
              <a:rPr lang="en-US" altLang="zh-CN" b="1" dirty="0"/>
              <a:t>(</a:t>
            </a:r>
            <a:r>
              <a:rPr lang="zh-CN" altLang="en-US" b="1" dirty="0"/>
              <a:t>网页</a:t>
            </a:r>
            <a:r>
              <a:rPr lang="en-US" altLang="zh-CN" b="1" dirty="0"/>
              <a:t>)</a:t>
            </a:r>
            <a:r>
              <a:rPr lang="zh-CN" altLang="en-US" b="1" dirty="0"/>
              <a:t>上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6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五、</a:t>
            </a:r>
            <a:r>
              <a:rPr lang="en-US" altLang="zh-CN" b="1" dirty="0" smtClean="0"/>
              <a:t>KM2A</a:t>
            </a:r>
            <a:r>
              <a:rPr lang="zh-CN" altLang="en-US" b="1" dirty="0" smtClean="0"/>
              <a:t>数据的模拟进展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82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KM2A</a:t>
            </a:r>
            <a:r>
              <a:rPr lang="zh-CN" altLang="en-US" dirty="0" smtClean="0"/>
              <a:t>模拟程序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42862" y="1336694"/>
            <a:ext cx="10310936" cy="146875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 smtClean="0"/>
              <a:t>基于</a:t>
            </a:r>
            <a:r>
              <a:rPr lang="en-US" altLang="zh-CN" b="1" dirty="0" smtClean="0"/>
              <a:t>Geant4</a:t>
            </a:r>
            <a:r>
              <a:rPr lang="zh-CN" altLang="en-US" b="1" dirty="0" smtClean="0"/>
              <a:t>建立了</a:t>
            </a:r>
            <a:r>
              <a:rPr lang="en-US" altLang="zh-CN" b="1" dirty="0" smtClean="0"/>
              <a:t>KM2A</a:t>
            </a:r>
            <a:r>
              <a:rPr lang="zh-CN" altLang="en-US" b="1" dirty="0" smtClean="0"/>
              <a:t>的探测模拟程序</a:t>
            </a:r>
            <a:r>
              <a:rPr lang="en-US" altLang="zh-CN" b="1" dirty="0" smtClean="0"/>
              <a:t>G4KM2A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 smtClean="0"/>
              <a:t>通过优化程序解决内存溢出并大幅提高程序运行速度</a:t>
            </a:r>
            <a:endParaRPr lang="en-US" altLang="zh-CN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 smtClean="0"/>
              <a:t>相应程序发布在</a:t>
            </a:r>
            <a:r>
              <a:rPr lang="en-US" altLang="zh-CN" b="1" dirty="0"/>
              <a:t>/</a:t>
            </a:r>
            <a:r>
              <a:rPr lang="en-US" altLang="zh-CN" b="1" dirty="0" err="1"/>
              <a:t>workfs</a:t>
            </a:r>
            <a:r>
              <a:rPr lang="en-US" altLang="zh-CN" b="1" dirty="0"/>
              <a:t>/</a:t>
            </a:r>
            <a:r>
              <a:rPr lang="en-US" altLang="zh-CN" b="1" dirty="0" err="1"/>
              <a:t>ybj</a:t>
            </a:r>
            <a:r>
              <a:rPr lang="en-US" altLang="zh-CN" b="1" dirty="0"/>
              <a:t>/chensz/LHAASO/</a:t>
            </a:r>
            <a:endParaRPr lang="zh-CN" altLang="en-US" b="1" dirty="0"/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249" y="3412689"/>
            <a:ext cx="3657862" cy="31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astE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0216" y="3135968"/>
            <a:ext cx="4047769" cy="345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760" y="3375691"/>
            <a:ext cx="3685157" cy="320384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9376" y="3573016"/>
            <a:ext cx="119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74034" y="3095962"/>
            <a:ext cx="1832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ED</a:t>
            </a:r>
            <a:r>
              <a:rPr lang="zh-CN" altLang="en-US" sz="2800" dirty="0" smtClean="0">
                <a:solidFill>
                  <a:srgbClr val="FF0000"/>
                </a:solidFill>
              </a:rPr>
              <a:t>运行速度优化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68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/>
          <p:cNvSpPr/>
          <p:nvPr/>
        </p:nvSpPr>
        <p:spPr bwMode="auto">
          <a:xfrm>
            <a:off x="8420297" y="4592857"/>
            <a:ext cx="2180299" cy="1936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9" name="圆角矩形 28"/>
          <p:cNvSpPr/>
          <p:nvPr/>
        </p:nvSpPr>
        <p:spPr bwMode="auto">
          <a:xfrm>
            <a:off x="9511880" y="2429373"/>
            <a:ext cx="1420911" cy="172819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57156" y="212792"/>
            <a:ext cx="9518848" cy="1143000"/>
          </a:xfrm>
        </p:spPr>
        <p:txBody>
          <a:bodyPr/>
          <a:lstStyle/>
          <a:p>
            <a:r>
              <a:rPr lang="en-US" altLang="zh-CN" sz="4400" dirty="0" smtClean="0"/>
              <a:t>LHAASO</a:t>
            </a:r>
            <a:r>
              <a:rPr lang="zh-CN" altLang="en-US" sz="4400" dirty="0" smtClean="0"/>
              <a:t>数据流程</a:t>
            </a:r>
            <a:endParaRPr lang="zh-CN" alt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5" y="4352806"/>
            <a:ext cx="3275641" cy="226186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 bwMode="auto">
          <a:xfrm>
            <a:off x="486321" y="2492896"/>
            <a:ext cx="1573655" cy="1512168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/>
            <a:endParaRPr lang="zh-CN" altLang="en-US"/>
          </a:p>
        </p:txBody>
      </p:sp>
      <p:sp>
        <p:nvSpPr>
          <p:cNvPr id="6" name="右箭头 5"/>
          <p:cNvSpPr/>
          <p:nvPr/>
        </p:nvSpPr>
        <p:spPr bwMode="auto">
          <a:xfrm rot="16200000">
            <a:off x="1020692" y="4070800"/>
            <a:ext cx="508487" cy="377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7081" y="2751311"/>
            <a:ext cx="1196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0000FF"/>
                </a:solidFill>
              </a:rPr>
              <a:t>DAQ</a:t>
            </a:r>
            <a:r>
              <a:rPr lang="zh-CN" altLang="en-US" sz="1800" dirty="0" smtClean="0">
                <a:solidFill>
                  <a:srgbClr val="0000FF"/>
                </a:solidFill>
              </a:rPr>
              <a:t>触发判选，数据存储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2859070" y="2492896"/>
            <a:ext cx="1577231" cy="1512168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69830" y="2751311"/>
            <a:ext cx="1196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自动传输数据至高能所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5072566" y="2492896"/>
            <a:ext cx="1577231" cy="1512168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83326" y="2751311"/>
            <a:ext cx="1196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数据自动解码为</a:t>
            </a:r>
            <a:r>
              <a:rPr lang="en-US" altLang="zh-CN" sz="1800" dirty="0" smtClean="0">
                <a:solidFill>
                  <a:srgbClr val="0000FF"/>
                </a:solidFill>
              </a:rPr>
              <a:t>root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sp>
        <p:nvSpPr>
          <p:cNvPr id="12" name="右箭头 11"/>
          <p:cNvSpPr/>
          <p:nvPr/>
        </p:nvSpPr>
        <p:spPr bwMode="auto">
          <a:xfrm>
            <a:off x="2142806" y="3068960"/>
            <a:ext cx="693997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3" name="右箭头 12"/>
          <p:cNvSpPr/>
          <p:nvPr/>
        </p:nvSpPr>
        <p:spPr bwMode="auto">
          <a:xfrm>
            <a:off x="4439816" y="3068960"/>
            <a:ext cx="602565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7262220" y="2492896"/>
            <a:ext cx="1577231" cy="1512168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72633" y="2786883"/>
            <a:ext cx="1196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00FF"/>
                </a:solidFill>
              </a:rPr>
              <a:t>数据自动重建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6" name="右箭头 15"/>
          <p:cNvSpPr/>
          <p:nvPr/>
        </p:nvSpPr>
        <p:spPr bwMode="auto">
          <a:xfrm>
            <a:off x="6652815" y="3068960"/>
            <a:ext cx="595313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8" name="右箭头 17"/>
          <p:cNvSpPr/>
          <p:nvPr/>
        </p:nvSpPr>
        <p:spPr bwMode="auto">
          <a:xfrm>
            <a:off x="8832304" y="3041441"/>
            <a:ext cx="595313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07417" y="4623578"/>
            <a:ext cx="2006130" cy="193899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每天早上收到</a:t>
            </a:r>
            <a:r>
              <a:rPr lang="en-US" altLang="zh-CN" sz="2400" dirty="0" smtClean="0">
                <a:solidFill>
                  <a:srgbClr val="FF0000"/>
                </a:solidFill>
              </a:rPr>
              <a:t>KM2A</a:t>
            </a:r>
            <a:r>
              <a:rPr lang="zh-CN" altLang="en-US" sz="2400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dirty="0" smtClean="0">
                <a:solidFill>
                  <a:srgbClr val="FF0000"/>
                </a:solidFill>
              </a:rPr>
              <a:t>WCDA</a:t>
            </a:r>
            <a:r>
              <a:rPr lang="zh-CN" altLang="en-US" sz="2400" dirty="0" smtClean="0">
                <a:solidFill>
                  <a:srgbClr val="FF0000"/>
                </a:solidFill>
              </a:rPr>
              <a:t>、</a:t>
            </a:r>
            <a:r>
              <a:rPr lang="en-US" altLang="zh-CN" sz="2400" dirty="0" smtClean="0">
                <a:solidFill>
                  <a:srgbClr val="FF0000"/>
                </a:solidFill>
              </a:rPr>
              <a:t>WFCTA</a:t>
            </a:r>
            <a:r>
              <a:rPr lang="zh-CN" altLang="en-US" sz="2400" dirty="0" smtClean="0">
                <a:solidFill>
                  <a:srgbClr val="FF0000"/>
                </a:solidFill>
              </a:rPr>
              <a:t>状态报告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6137645" y="4493741"/>
            <a:ext cx="1577231" cy="1512168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75970" y="4902854"/>
            <a:ext cx="119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0000FF"/>
                </a:solidFill>
              </a:rPr>
              <a:t>数据状态自动监测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sp>
        <p:nvSpPr>
          <p:cNvPr id="23" name="下箭头 22"/>
          <p:cNvSpPr/>
          <p:nvPr/>
        </p:nvSpPr>
        <p:spPr bwMode="auto">
          <a:xfrm rot="19865863">
            <a:off x="6180022" y="3935272"/>
            <a:ext cx="436724" cy="64807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4" name="下箭头 23"/>
          <p:cNvSpPr/>
          <p:nvPr/>
        </p:nvSpPr>
        <p:spPr bwMode="auto">
          <a:xfrm rot="1733613">
            <a:off x="7315564" y="3937385"/>
            <a:ext cx="436724" cy="64807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5" name="右箭头 24"/>
          <p:cNvSpPr/>
          <p:nvPr/>
        </p:nvSpPr>
        <p:spPr bwMode="auto">
          <a:xfrm>
            <a:off x="7753177" y="4948386"/>
            <a:ext cx="595313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10447" y="2714500"/>
            <a:ext cx="121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各种物理分析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3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KM2A</a:t>
            </a:r>
            <a:r>
              <a:rPr lang="zh-CN" altLang="en-US" dirty="0" smtClean="0"/>
              <a:t>部分阵列模拟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23392" y="1391493"/>
            <a:ext cx="11377264" cy="8656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CN" altLang="en-US" b="1" dirty="0" smtClean="0"/>
              <a:t>宇宙线成分和流强假设</a:t>
            </a:r>
            <a:r>
              <a:rPr lang="en-US" altLang="zh-CN" b="1" dirty="0" err="1" smtClean="0"/>
              <a:t>Gaisser</a:t>
            </a:r>
            <a:r>
              <a:rPr lang="zh-CN" altLang="en-US" b="1" dirty="0"/>
              <a:t>模型</a:t>
            </a:r>
            <a:r>
              <a:rPr lang="zh-CN" altLang="en-US" b="1" dirty="0" smtClean="0"/>
              <a:t>，模拟和实验事例率差别</a:t>
            </a:r>
            <a:r>
              <a:rPr lang="en-US" altLang="zh-CN" b="1" dirty="0" smtClean="0"/>
              <a:t>~10%</a:t>
            </a:r>
            <a:endParaRPr lang="zh-CN" altLang="en-US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29776"/>
              </p:ext>
            </p:extLst>
          </p:nvPr>
        </p:nvGraphicFramePr>
        <p:xfrm>
          <a:off x="1559496" y="2255736"/>
          <a:ext cx="793643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  <a:gridCol w="12130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25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25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4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9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29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5087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37769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Proton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He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CNO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MgAlSi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Fe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模拟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实验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04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33 ED(Hz)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+mn-lt"/>
                          <a:ea typeface="+mn-ea"/>
                        </a:rPr>
                        <a:t>21.52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+mn-lt"/>
                          <a:ea typeface="+mn-ea"/>
                        </a:rPr>
                        <a:t>13.39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+mn-lt"/>
                          <a:ea typeface="+mn-ea"/>
                        </a:rPr>
                        <a:t>2.85</a:t>
                      </a:r>
                      <a:endParaRPr lang="zh-CN" altLang="en-US" sz="2000" b="1" dirty="0" smtClean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+mn-lt"/>
                          <a:ea typeface="+mn-ea"/>
                        </a:rPr>
                        <a:t>0.98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+mn-lt"/>
                          <a:ea typeface="+mn-ea"/>
                        </a:rPr>
                        <a:t>1.45</a:t>
                      </a:r>
                      <a:endParaRPr lang="zh-CN" altLang="en-US" sz="2000" b="1" dirty="0" smtClean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40.21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43.71</a:t>
                      </a:r>
                      <a:endParaRPr lang="zh-CN" alt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04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71 ED(Hz)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+mn-lt"/>
                          <a:ea typeface="+mn-ea"/>
                        </a:rPr>
                        <a:t>48.91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+mn-lt"/>
                          <a:ea typeface="+mn-ea"/>
                        </a:rPr>
                        <a:t>29.75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+mn-lt"/>
                          <a:ea typeface="+mn-ea"/>
                        </a:rPr>
                        <a:t>6.32</a:t>
                      </a:r>
                      <a:endParaRPr lang="zh-CN" altLang="en-US" sz="2000" b="1" dirty="0" smtClean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+mn-lt"/>
                          <a:ea typeface="+mn-ea"/>
                        </a:rPr>
                        <a:t>2.21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+mn-lt"/>
                          <a:ea typeface="+mn-ea"/>
                        </a:rPr>
                        <a:t>3.24</a:t>
                      </a:r>
                      <a:endParaRPr lang="zh-CN" altLang="en-US" sz="2000" b="1" dirty="0" smtClean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90.42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104.8</a:t>
                      </a:r>
                      <a:endParaRPr lang="zh-CN" alt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3573016"/>
            <a:ext cx="4967100" cy="309634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99456" y="443711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中</a:t>
            </a:r>
            <a:r>
              <a:rPr lang="zh-CN" altLang="en-US" dirty="0" smtClean="0">
                <a:solidFill>
                  <a:schemeClr val="tx1"/>
                </a:solidFill>
              </a:rPr>
              <a:t>值能量：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~25 </a:t>
            </a:r>
            <a:r>
              <a:rPr lang="en-US" altLang="zh-CN" dirty="0" err="1" smtClean="0">
                <a:solidFill>
                  <a:schemeClr val="tx1"/>
                </a:solidFill>
              </a:rPr>
              <a:t>TeV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67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67608" y="40466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4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KM2A</a:t>
            </a:r>
            <a:r>
              <a:rPr lang="zh-CN" altLang="en-US" sz="4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模拟与实验的</a:t>
            </a:r>
            <a:r>
              <a:rPr lang="zh-CN" altLang="en-US" sz="4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对比</a:t>
            </a:r>
            <a:endParaRPr lang="zh-CN" altLang="en-US" sz="4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426" y="1400880"/>
            <a:ext cx="3528392" cy="251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572" y="1408177"/>
            <a:ext cx="3356722" cy="24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628" y="3950762"/>
            <a:ext cx="3549036" cy="254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5741" y="3979040"/>
            <a:ext cx="3456384" cy="251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文本框 20"/>
          <p:cNvSpPr txBox="1"/>
          <p:nvPr/>
        </p:nvSpPr>
        <p:spPr>
          <a:xfrm>
            <a:off x="1049605" y="312898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到中心距离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5559267" y="2924944"/>
            <a:ext cx="67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dt</a:t>
            </a:r>
            <a:r>
              <a:rPr kumimoji="1" lang="en-US" altLang="zh-CN" baseline="30000" dirty="0" smtClean="0"/>
              <a:t>2</a:t>
            </a:r>
            <a:r>
              <a:rPr kumimoji="1" lang="zh-CN" altLang="en-US" dirty="0" smtClean="0"/>
              <a:t>值</a:t>
            </a:r>
            <a:endParaRPr kumimoji="1" lang="zh-CN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84232" y="1375184"/>
            <a:ext cx="3312368" cy="238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9424" y="3862915"/>
            <a:ext cx="3268929" cy="242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文本框 26"/>
          <p:cNvSpPr txBox="1"/>
          <p:nvPr/>
        </p:nvSpPr>
        <p:spPr>
          <a:xfrm>
            <a:off x="6960096" y="29249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天顶角</a:t>
            </a:r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8805892" y="403462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00FF"/>
                </a:solidFill>
              </a:rPr>
              <a:t>方位角</a:t>
            </a:r>
            <a:endParaRPr kumimoji="1"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24062" y="4732624"/>
            <a:ext cx="117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Hit</a:t>
            </a:r>
            <a:r>
              <a:rPr kumimoji="1" lang="zh-CN" altLang="en-US" dirty="0" smtClean="0"/>
              <a:t>多重度</a:t>
            </a:r>
            <a:endParaRPr kumimoji="1"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6600056" y="56466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能量重建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9364901" y="306344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00FF"/>
                </a:solidFill>
              </a:rPr>
              <a:t>天顶角</a:t>
            </a:r>
            <a:endParaRPr kumimoji="1"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35741" y="395076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>
                <a:solidFill>
                  <a:srgbClr val="0000FF"/>
                </a:solidFill>
              </a:rPr>
              <a:t>Nhit</a:t>
            </a:r>
            <a:endParaRPr kumimoji="1"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6947" y="304699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00FF"/>
                </a:solidFill>
              </a:rPr>
              <a:t>芯位距</a:t>
            </a:r>
            <a:endParaRPr kumimoji="1"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28771" y="299774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0000FF"/>
                </a:solidFill>
              </a:rPr>
              <a:t>锥面</a:t>
            </a:r>
            <a:r>
              <a:rPr kumimoji="1" lang="zh-CN" altLang="en-US" sz="2400" dirty="0" smtClean="0">
                <a:solidFill>
                  <a:srgbClr val="0000FF"/>
                </a:solidFill>
              </a:rPr>
              <a:t>拟合开方</a:t>
            </a:r>
            <a:endParaRPr kumimoji="1"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67808" y="639236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33</a:t>
            </a:r>
            <a:r>
              <a:rPr lang="zh-CN" altLang="en-US" dirty="0" smtClean="0">
                <a:solidFill>
                  <a:srgbClr val="0000FF"/>
                </a:solidFill>
              </a:rPr>
              <a:t>个</a:t>
            </a:r>
            <a:r>
              <a:rPr lang="en-US" altLang="zh-CN" dirty="0" smtClean="0">
                <a:solidFill>
                  <a:srgbClr val="0000FF"/>
                </a:solidFill>
              </a:rPr>
              <a:t>ED</a:t>
            </a:r>
            <a:r>
              <a:rPr lang="zh-CN" altLang="en-US" dirty="0" smtClean="0">
                <a:solidFill>
                  <a:srgbClr val="0000FF"/>
                </a:solidFill>
              </a:rPr>
              <a:t>阵列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44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920" y="2165982"/>
            <a:ext cx="5379055" cy="4414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7" y="2316962"/>
            <a:ext cx="4422357" cy="4323830"/>
          </a:xfrm>
          <a:prstGeom prst="rect">
            <a:avLst/>
          </a:prstGeom>
        </p:spPr>
      </p:pic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2242208" y="53752"/>
            <a:ext cx="8174272" cy="1143000"/>
          </a:xfrm>
        </p:spPr>
        <p:txBody>
          <a:bodyPr/>
          <a:lstStyle/>
          <a:p>
            <a:r>
              <a:rPr lang="en-US" altLang="zh-CN" kern="1200" dirty="0"/>
              <a:t>KM2A</a:t>
            </a:r>
            <a:r>
              <a:rPr lang="zh-CN" altLang="en-US" kern="1200" dirty="0"/>
              <a:t>的</a:t>
            </a:r>
            <a:r>
              <a:rPr lang="en-US" altLang="zh-CN" kern="1200" dirty="0"/>
              <a:t>1/4</a:t>
            </a:r>
            <a:r>
              <a:rPr lang="zh-CN" altLang="en-US" kern="1200" dirty="0"/>
              <a:t>灵敏度</a:t>
            </a:r>
            <a:r>
              <a:rPr lang="zh-CN" altLang="en-US" kern="1200" dirty="0" smtClean="0"/>
              <a:t>估计</a:t>
            </a:r>
            <a:endParaRPr lang="zh-CN" altLang="en-US" kern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7723265" y="1988840"/>
            <a:ext cx="20882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00FF"/>
                </a:solidFill>
              </a:rPr>
              <a:t>积分</a:t>
            </a:r>
            <a:r>
              <a:rPr lang="zh-CN" altLang="en-US" sz="2800" dirty="0">
                <a:solidFill>
                  <a:srgbClr val="0000FF"/>
                </a:solidFill>
              </a:rPr>
              <a:t>灵敏度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42208" y="2985916"/>
            <a:ext cx="2332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</a:rPr>
              <a:t>阵列布局</a:t>
            </a:r>
          </a:p>
        </p:txBody>
      </p:sp>
      <p:sp>
        <p:nvSpPr>
          <p:cNvPr id="12" name="内容占位符 4"/>
          <p:cNvSpPr txBox="1">
            <a:spLocks/>
          </p:cNvSpPr>
          <p:nvPr/>
        </p:nvSpPr>
        <p:spPr bwMode="auto">
          <a:xfrm>
            <a:off x="983432" y="1248563"/>
            <a:ext cx="10997754" cy="86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 smtClean="0"/>
              <a:t>首次</a:t>
            </a:r>
            <a:r>
              <a:rPr lang="zh-CN" altLang="en-US" dirty="0"/>
              <a:t>基于全模拟</a:t>
            </a:r>
            <a:r>
              <a:rPr lang="zh-CN" altLang="en-US" dirty="0" smtClean="0"/>
              <a:t>得到</a:t>
            </a:r>
            <a:r>
              <a:rPr lang="en-US" altLang="zh-CN" dirty="0" smtClean="0"/>
              <a:t>KM2A</a:t>
            </a:r>
            <a:r>
              <a:rPr lang="zh-CN" altLang="en-US" dirty="0" smtClean="0"/>
              <a:t>的</a:t>
            </a:r>
            <a:r>
              <a:rPr lang="en-US" altLang="zh-CN" dirty="0"/>
              <a:t>1/4</a:t>
            </a:r>
            <a:r>
              <a:rPr lang="zh-CN" altLang="en-US" dirty="0"/>
              <a:t>阵列灵敏度曲</a:t>
            </a:r>
            <a:r>
              <a:rPr lang="zh-CN" altLang="en-US" dirty="0" smtClean="0"/>
              <a:t>线，一年灵敏度优于</a:t>
            </a:r>
            <a:r>
              <a:rPr lang="en-US" altLang="zh-CN" dirty="0" smtClean="0"/>
              <a:t>10% </a:t>
            </a:r>
            <a:r>
              <a:rPr lang="en-US" altLang="zh-CN" dirty="0" err="1" smtClean="0"/>
              <a:t>Icrab</a:t>
            </a:r>
            <a:r>
              <a:rPr lang="zh-CN" altLang="en-US" dirty="0" smtClean="0"/>
              <a:t>。</a:t>
            </a:r>
            <a:endParaRPr lang="zh-CN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9290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5682" y="140517"/>
            <a:ext cx="8944894" cy="1143000"/>
          </a:xfrm>
        </p:spPr>
        <p:txBody>
          <a:bodyPr/>
          <a:lstStyle/>
          <a:p>
            <a:r>
              <a:rPr lang="en-US" altLang="zh-CN" dirty="0" smtClean="0"/>
              <a:t>¼ KM2A</a:t>
            </a:r>
            <a:r>
              <a:rPr lang="zh-CN" altLang="en-US" dirty="0" smtClean="0"/>
              <a:t>阵列全粒子谱测量预期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7448" y="1608486"/>
            <a:ext cx="10298360" cy="124444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b="1" dirty="0" smtClean="0"/>
              <a:t>基于</a:t>
            </a:r>
            <a:r>
              <a:rPr lang="en-US" altLang="zh-CN" b="1" dirty="0" smtClean="0"/>
              <a:t>1/4</a:t>
            </a:r>
            <a:r>
              <a:rPr lang="zh-CN" altLang="en-US" b="1" dirty="0" smtClean="0"/>
              <a:t>阵列模拟数据完成了全粒子谱的测量预期研究，得益于</a:t>
            </a:r>
            <a:r>
              <a:rPr lang="el-GR" altLang="zh-CN" b="1" dirty="0" smtClean="0"/>
              <a:t>μ</a:t>
            </a:r>
            <a:r>
              <a:rPr lang="zh-CN" altLang="en-US" b="1" dirty="0" smtClean="0"/>
              <a:t>子测量，全粒子谱结果具有较弱的成分依赖。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4576"/>
            <a:ext cx="5278371" cy="38654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2744575"/>
            <a:ext cx="5760640" cy="382652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04112" y="516950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模拟中输入能谱与测量结果对比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68373" y="5199163"/>
            <a:ext cx="1552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00FF"/>
                </a:solidFill>
              </a:rPr>
              <a:t>预期</a:t>
            </a:r>
            <a:r>
              <a:rPr lang="en-US" altLang="zh-CN" sz="2400" dirty="0" smtClean="0">
                <a:solidFill>
                  <a:srgbClr val="0000FF"/>
                </a:solidFill>
              </a:rPr>
              <a:t>1</a:t>
            </a:r>
            <a:r>
              <a:rPr lang="zh-CN" altLang="en-US" sz="2400" dirty="0" smtClean="0">
                <a:solidFill>
                  <a:srgbClr val="0000FF"/>
                </a:solidFill>
              </a:rPr>
              <a:t>年事例数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22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KM2A</a:t>
            </a:r>
            <a:r>
              <a:rPr lang="zh-CN" altLang="en-US" dirty="0" smtClean="0"/>
              <a:t>全阵列宇宙线成分能谱测量预期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15" y="2075012"/>
            <a:ext cx="10687793" cy="42060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26996" y="6264329"/>
            <a:ext cx="297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</a:rPr>
              <a:t>一天测量预期结果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80176" y="6200346"/>
            <a:ext cx="303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</a:rPr>
              <a:t>一月测量预期结果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506745" y="1297064"/>
            <a:ext cx="9725167" cy="893824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基于深度学习区分对</a:t>
            </a:r>
            <a:r>
              <a:rPr lang="en-US" altLang="zh-CN" b="1" dirty="0" smtClean="0"/>
              <a:t>KM2A</a:t>
            </a:r>
            <a:r>
              <a:rPr lang="zh-CN" altLang="en-US" b="1" dirty="0" smtClean="0"/>
              <a:t>全阵列分成谱的预期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02840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六、总结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386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4129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b="1" dirty="0" smtClean="0"/>
              <a:t>KM2A</a:t>
            </a:r>
            <a:r>
              <a:rPr lang="zh-CN" altLang="en-US" sz="2400" b="1" dirty="0" smtClean="0"/>
              <a:t>小部分阵列从</a:t>
            </a:r>
            <a:r>
              <a:rPr lang="en-US" altLang="zh-CN" sz="2400" b="1" dirty="0" smtClean="0"/>
              <a:t>2018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月开始运行，基于部分阵列数据建立数据解码、监测、标定、重建和分析相关流程和程序，并在运行过程中逐步检验和完善。相应的数据和程序软件已经公开给</a:t>
            </a:r>
            <a:r>
              <a:rPr lang="en-US" altLang="zh-CN" sz="2400" b="1" dirty="0" smtClean="0"/>
              <a:t>LHAASO</a:t>
            </a:r>
            <a:r>
              <a:rPr lang="zh-CN" altLang="en-US" sz="2400" b="1" dirty="0" smtClean="0"/>
              <a:t>合作组使用。</a:t>
            </a:r>
            <a:endParaRPr lang="en-US" altLang="zh-CN" sz="2400" b="1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b="1" dirty="0" smtClean="0"/>
              <a:t>基于部分阵列数据也检验了探测器的模拟程序，同时也基于模拟数据开展了</a:t>
            </a:r>
            <a:r>
              <a:rPr lang="en-US" altLang="zh-CN" sz="2400" b="1" dirty="0" smtClean="0"/>
              <a:t>1/4</a:t>
            </a:r>
            <a:r>
              <a:rPr lang="zh-CN" altLang="en-US" sz="2400" b="1" dirty="0" smtClean="0"/>
              <a:t>阵列和全阵列的灵敏度估计，为短时间内的</a:t>
            </a:r>
            <a:r>
              <a:rPr lang="en-US" altLang="zh-CN" sz="2400" b="1" dirty="0" smtClean="0"/>
              <a:t>1/4</a:t>
            </a:r>
            <a:r>
              <a:rPr lang="zh-CN" altLang="en-US" sz="2400" b="1" dirty="0" smtClean="0"/>
              <a:t>阵列数据分析进行了前期准备。</a:t>
            </a:r>
            <a:endParaRPr lang="zh-CN" altLang="en-US" sz="2400" b="1" dirty="0"/>
          </a:p>
        </p:txBody>
      </p:sp>
      <p:sp>
        <p:nvSpPr>
          <p:cNvPr id="4" name="矩形 3"/>
          <p:cNvSpPr/>
          <p:nvPr/>
        </p:nvSpPr>
        <p:spPr>
          <a:xfrm>
            <a:off x="3431704" y="5589240"/>
            <a:ext cx="55707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0" cap="none" spc="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谢谢各位专家！</a:t>
            </a:r>
            <a:endParaRPr lang="zh-CN" altLang="en-US" sz="6000" b="0" cap="none" spc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8725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23592" y="1412776"/>
            <a:ext cx="7792872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一、</a:t>
            </a:r>
            <a:r>
              <a:rPr lang="en-US" altLang="zh-CN" b="1" dirty="0" smtClean="0"/>
              <a:t>KM2</a:t>
            </a:r>
            <a:r>
              <a:rPr lang="en-US" altLang="zh-CN" b="1" dirty="0" smtClean="0">
                <a:solidFill>
                  <a:schemeClr val="accent2"/>
                </a:solidFill>
              </a:rPr>
              <a:t>A</a:t>
            </a:r>
            <a:r>
              <a:rPr lang="zh-CN" altLang="en-US" b="1" dirty="0" smtClean="0">
                <a:solidFill>
                  <a:schemeClr val="accent2"/>
                </a:solidFill>
              </a:rPr>
              <a:t>探测器</a:t>
            </a:r>
            <a:r>
              <a:rPr lang="zh-CN" altLang="en-US" b="1" dirty="0" smtClean="0"/>
              <a:t>安装进展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二、</a:t>
            </a:r>
            <a:r>
              <a:rPr lang="en-US" altLang="zh-CN" b="1" dirty="0" smtClean="0"/>
              <a:t>KM2A</a:t>
            </a:r>
            <a:r>
              <a:rPr lang="zh-CN" altLang="en-US" b="1" dirty="0" smtClean="0"/>
              <a:t>数据的标定进展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三、</a:t>
            </a:r>
            <a:r>
              <a:rPr lang="en-US" altLang="zh-CN" b="1" dirty="0" smtClean="0"/>
              <a:t>KM2A</a:t>
            </a:r>
            <a:r>
              <a:rPr lang="zh-CN" altLang="en-US" b="1" dirty="0" smtClean="0"/>
              <a:t>数据的重建进展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四、</a:t>
            </a:r>
            <a:r>
              <a:rPr lang="en-US" altLang="zh-CN" b="1" dirty="0" smtClean="0"/>
              <a:t>KM2A</a:t>
            </a:r>
            <a:r>
              <a:rPr lang="zh-CN" altLang="en-US" b="1" dirty="0" smtClean="0"/>
              <a:t>数据的监测进展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五、</a:t>
            </a:r>
            <a:r>
              <a:rPr lang="en-US" altLang="zh-CN" b="1" dirty="0" smtClean="0"/>
              <a:t>KM2A</a:t>
            </a:r>
            <a:r>
              <a:rPr lang="zh-CN" altLang="en-US" b="1" dirty="0" smtClean="0"/>
              <a:t>数据的模拟进展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六、总结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317134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一、</a:t>
            </a:r>
            <a:r>
              <a:rPr lang="en-US" altLang="zh-CN" b="1" dirty="0" smtClean="0"/>
              <a:t>KM2A</a:t>
            </a:r>
            <a:r>
              <a:rPr lang="zh-CN" altLang="en-US" b="1" dirty="0" smtClean="0"/>
              <a:t>探测器安装进展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34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1483" y="60333"/>
            <a:ext cx="7886700" cy="1325563"/>
          </a:xfrm>
        </p:spPr>
        <p:txBody>
          <a:bodyPr/>
          <a:lstStyle/>
          <a:p>
            <a:pPr algn="ctr"/>
            <a:r>
              <a:rPr lang="en-US" altLang="zh-CN" b="1" dirty="0" smtClean="0"/>
              <a:t>KM2A</a:t>
            </a:r>
            <a:r>
              <a:rPr lang="zh-CN" altLang="en-US" b="1" dirty="0" smtClean="0"/>
              <a:t>部分阵列运行</a:t>
            </a:r>
            <a:r>
              <a:rPr lang="zh-CN" altLang="en-US" dirty="0" smtClean="0"/>
              <a:t>概况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817" y="2524836"/>
            <a:ext cx="4026089" cy="391268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" y="2524836"/>
            <a:ext cx="3903260" cy="39126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407368" y="1716237"/>
            <a:ext cx="348118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33CC"/>
                </a:solidFill>
              </a:rPr>
              <a:t>2018.2—2018.12</a:t>
            </a:r>
          </a:p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33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个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ED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2595" y="1688806"/>
            <a:ext cx="351696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33CC"/>
                </a:solidFill>
              </a:rPr>
              <a:t>2019.1—2019.3</a:t>
            </a:r>
          </a:p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71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个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ED+10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个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MD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872" y="2524836"/>
            <a:ext cx="3877536" cy="39126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8628607" y="1700808"/>
            <a:ext cx="338346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33CC"/>
                </a:solidFill>
              </a:rPr>
              <a:t>2019.4—2019.7</a:t>
            </a:r>
          </a:p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99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个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EDs+8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个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MD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目前状态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1554" y="1463937"/>
            <a:ext cx="10448825" cy="11729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 smtClean="0">
                <a:solidFill>
                  <a:schemeClr val="accent2"/>
                </a:solidFill>
              </a:rPr>
              <a:t>自</a:t>
            </a:r>
            <a:r>
              <a:rPr lang="en-US" altLang="zh-CN" b="1" dirty="0" smtClean="0">
                <a:solidFill>
                  <a:schemeClr val="accent2"/>
                </a:solidFill>
              </a:rPr>
              <a:t>7</a:t>
            </a:r>
            <a:r>
              <a:rPr lang="zh-CN" altLang="en-US" b="1" dirty="0" smtClean="0">
                <a:solidFill>
                  <a:schemeClr val="accent2"/>
                </a:solidFill>
              </a:rPr>
              <a:t>月初以来，探测器数目在逐渐增加，</a:t>
            </a:r>
            <a:r>
              <a:rPr lang="en-US" altLang="zh-CN" b="1" dirty="0" smtClean="0">
                <a:solidFill>
                  <a:schemeClr val="accent2"/>
                </a:solidFill>
              </a:rPr>
              <a:t>8</a:t>
            </a:r>
            <a:r>
              <a:rPr lang="zh-CN" altLang="en-US" b="1" dirty="0" smtClean="0">
                <a:solidFill>
                  <a:schemeClr val="accent2"/>
                </a:solidFill>
              </a:rPr>
              <a:t>月</a:t>
            </a:r>
            <a:r>
              <a:rPr lang="en-US" altLang="zh-CN" b="1" dirty="0" smtClean="0">
                <a:solidFill>
                  <a:schemeClr val="accent2"/>
                </a:solidFill>
              </a:rPr>
              <a:t>22</a:t>
            </a:r>
            <a:r>
              <a:rPr lang="zh-CN" altLang="en-US" b="1" dirty="0" smtClean="0">
                <a:solidFill>
                  <a:schemeClr val="accent2"/>
                </a:solidFill>
              </a:rPr>
              <a:t>日</a:t>
            </a:r>
            <a:r>
              <a:rPr lang="en-US" altLang="zh-CN" b="1" dirty="0" smtClean="0">
                <a:solidFill>
                  <a:schemeClr val="accent2"/>
                </a:solidFill>
              </a:rPr>
              <a:t>DAQ</a:t>
            </a:r>
            <a:r>
              <a:rPr lang="zh-CN" altLang="en-US" b="1" dirty="0" smtClean="0">
                <a:solidFill>
                  <a:schemeClr val="accent2"/>
                </a:solidFill>
              </a:rPr>
              <a:t>开始稳定，目前正在</a:t>
            </a:r>
            <a:r>
              <a:rPr lang="zh-CN" altLang="en-US" b="1" dirty="0">
                <a:solidFill>
                  <a:schemeClr val="accent2"/>
                </a:solidFill>
              </a:rPr>
              <a:t>取数的有</a:t>
            </a:r>
            <a:r>
              <a:rPr lang="en-US" altLang="zh-CN" b="1" dirty="0">
                <a:solidFill>
                  <a:srgbClr val="FF0000"/>
                </a:solidFill>
              </a:rPr>
              <a:t>359</a:t>
            </a:r>
            <a:r>
              <a:rPr lang="zh-CN" altLang="en-US" b="1" dirty="0">
                <a:solidFill>
                  <a:srgbClr val="FF0000"/>
                </a:solidFill>
              </a:rPr>
              <a:t>个</a:t>
            </a:r>
            <a:r>
              <a:rPr lang="en-US" altLang="zh-CN" b="1" dirty="0">
                <a:solidFill>
                  <a:srgbClr val="FF0000"/>
                </a:solidFill>
              </a:rPr>
              <a:t>ED+81</a:t>
            </a:r>
            <a:r>
              <a:rPr lang="zh-CN" altLang="en-US" b="1" dirty="0">
                <a:solidFill>
                  <a:srgbClr val="FF0000"/>
                </a:solidFill>
              </a:rPr>
              <a:t>个</a:t>
            </a:r>
            <a:r>
              <a:rPr lang="en-US" altLang="zh-CN" b="1" dirty="0" smtClean="0">
                <a:solidFill>
                  <a:srgbClr val="FF0000"/>
                </a:solidFill>
              </a:rPr>
              <a:t>MD</a:t>
            </a:r>
            <a:r>
              <a:rPr lang="zh-CN" altLang="en-US" b="1" dirty="0" smtClean="0">
                <a:solidFill>
                  <a:schemeClr val="accent2"/>
                </a:solidFill>
              </a:rPr>
              <a:t>，事例率</a:t>
            </a:r>
            <a:r>
              <a:rPr lang="en-US" altLang="zh-CN" b="1" dirty="0" smtClean="0">
                <a:solidFill>
                  <a:schemeClr val="accent2"/>
                </a:solidFill>
              </a:rPr>
              <a:t>900Hz.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3109450"/>
            <a:ext cx="9978982" cy="37623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10287" y="5229200"/>
            <a:ext cx="18722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2019-8-23</a:t>
            </a:r>
          </a:p>
          <a:p>
            <a:r>
              <a:rPr lang="en-US" altLang="zh-CN" sz="2400" dirty="0" err="1" smtClean="0">
                <a:solidFill>
                  <a:srgbClr val="FF0000"/>
                </a:solidFill>
              </a:rPr>
              <a:t>Nhit</a:t>
            </a:r>
            <a:r>
              <a:rPr lang="en-US" altLang="zh-CN" sz="2400" dirty="0" smtClean="0">
                <a:solidFill>
                  <a:srgbClr val="FF0000"/>
                </a:solidFill>
              </a:rPr>
              <a:t>=664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Zenith=28.7</a:t>
            </a:r>
            <a:r>
              <a:rPr lang="zh-CN" altLang="en-US" sz="2400" baseline="30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34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DAQ</a:t>
            </a:r>
            <a:r>
              <a:rPr lang="zh-CN" altLang="en-US" dirty="0" smtClean="0"/>
              <a:t>运行占空比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9456" y="1412776"/>
            <a:ext cx="10515600" cy="1122291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1" dirty="0" smtClean="0">
                <a:solidFill>
                  <a:schemeClr val="accent2"/>
                </a:solidFill>
              </a:rPr>
              <a:t>DAQ</a:t>
            </a:r>
            <a:r>
              <a:rPr lang="zh-CN" altLang="en-US" b="1" dirty="0" smtClean="0">
                <a:solidFill>
                  <a:schemeClr val="accent2"/>
                </a:solidFill>
              </a:rPr>
              <a:t>稳定时运行时间接近</a:t>
            </a:r>
            <a:r>
              <a:rPr lang="en-US" altLang="zh-CN" b="1" dirty="0" smtClean="0">
                <a:solidFill>
                  <a:schemeClr val="accent2"/>
                </a:solidFill>
              </a:rPr>
              <a:t>100%</a:t>
            </a:r>
            <a:r>
              <a:rPr lang="zh-CN" altLang="en-US" b="1" dirty="0" smtClean="0">
                <a:solidFill>
                  <a:schemeClr val="accent2"/>
                </a:solidFill>
              </a:rPr>
              <a:t>，但是因为安装</a:t>
            </a:r>
            <a:r>
              <a:rPr lang="zh-CN" altLang="en-US" b="1" dirty="0">
                <a:solidFill>
                  <a:schemeClr val="accent2"/>
                </a:solidFill>
              </a:rPr>
              <a:t>和</a:t>
            </a:r>
            <a:r>
              <a:rPr lang="zh-CN" altLang="en-US" b="1" dirty="0" smtClean="0">
                <a:solidFill>
                  <a:schemeClr val="accent2"/>
                </a:solidFill>
              </a:rPr>
              <a:t>调试等各种原因，</a:t>
            </a:r>
            <a:r>
              <a:rPr lang="en-US" altLang="zh-CN" b="1" dirty="0" smtClean="0">
                <a:solidFill>
                  <a:schemeClr val="accent2"/>
                </a:solidFill>
              </a:rPr>
              <a:t>DAQ</a:t>
            </a:r>
            <a:r>
              <a:rPr lang="zh-CN" altLang="en-US" b="1" dirty="0" smtClean="0">
                <a:solidFill>
                  <a:schemeClr val="accent2"/>
                </a:solidFill>
              </a:rPr>
              <a:t>会停止运行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636912"/>
            <a:ext cx="11558517" cy="400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5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2210767"/>
            <a:ext cx="6332561" cy="43880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5004" y="101276"/>
            <a:ext cx="8381475" cy="1325563"/>
          </a:xfrm>
        </p:spPr>
        <p:txBody>
          <a:bodyPr/>
          <a:lstStyle/>
          <a:p>
            <a:pPr algn="ctr"/>
            <a:r>
              <a:rPr lang="en-US" altLang="zh-CN" b="1" dirty="0" smtClean="0"/>
              <a:t>LHAASO-KM2A</a:t>
            </a:r>
            <a:r>
              <a:rPr lang="zh-CN" altLang="en-US" b="1" dirty="0" smtClean="0"/>
              <a:t>已安装探测器情况</a:t>
            </a:r>
            <a:endParaRPr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71593" y="2342529"/>
            <a:ext cx="5519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00FF"/>
                </a:solidFill>
              </a:rPr>
              <a:t>目前已经安装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964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个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ED+247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个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MD</a:t>
            </a:r>
          </a:p>
          <a:p>
            <a:pPr algn="ctr"/>
            <a:r>
              <a:rPr lang="zh-CN" altLang="en-US" sz="2800" b="1" dirty="0" smtClean="0">
                <a:solidFill>
                  <a:srgbClr val="0000FF"/>
                </a:solidFill>
              </a:rPr>
              <a:t>预期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9-10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月能够运行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1/4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阵列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309" y="1844825"/>
            <a:ext cx="4860527" cy="47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11802</TotalTime>
  <Words>1352</Words>
  <Application>Microsoft Office PowerPoint</Application>
  <PresentationFormat>宽屏</PresentationFormat>
  <Paragraphs>246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黑体</vt:lpstr>
      <vt:lpstr>华文中宋</vt:lpstr>
      <vt:lpstr>宋体</vt:lpstr>
      <vt:lpstr>微软雅黑</vt:lpstr>
      <vt:lpstr>Arial</vt:lpstr>
      <vt:lpstr>Calibri</vt:lpstr>
      <vt:lpstr>Calibri Light</vt:lpstr>
      <vt:lpstr>Tahoma</vt:lpstr>
      <vt:lpstr>Times New Roman</vt:lpstr>
      <vt:lpstr>Wingdings</vt:lpstr>
      <vt:lpstr>自定义设计方案</vt:lpstr>
      <vt:lpstr>KM2A数据分析进展</vt:lpstr>
      <vt:lpstr>LHAASO探测器</vt:lpstr>
      <vt:lpstr>LHAASO数据流程</vt:lpstr>
      <vt:lpstr>内容</vt:lpstr>
      <vt:lpstr>一、KM2A探测器安装进展</vt:lpstr>
      <vt:lpstr>KM2A部分阵列运行概况</vt:lpstr>
      <vt:lpstr>目前状态</vt:lpstr>
      <vt:lpstr>DAQ运行占空比</vt:lpstr>
      <vt:lpstr>LHAASO-KM2A已安装探测器情况</vt:lpstr>
      <vt:lpstr>二、KM2A数据的标定进展</vt:lpstr>
      <vt:lpstr>时间标定方法</vt:lpstr>
      <vt:lpstr>时间标定结果</vt:lpstr>
      <vt:lpstr>时间标定的稳定性</vt:lpstr>
      <vt:lpstr>时间标定对数据重建影响</vt:lpstr>
      <vt:lpstr>时间标定对日月影响</vt:lpstr>
      <vt:lpstr>电荷标定方法</vt:lpstr>
      <vt:lpstr>A/D比的标定</vt:lpstr>
      <vt:lpstr>电荷长期稳定性</vt:lpstr>
      <vt:lpstr>标定后粒子数分布</vt:lpstr>
      <vt:lpstr>三、KM2A数据的重建进展</vt:lpstr>
      <vt:lpstr>重建软件</vt:lpstr>
      <vt:lpstr>数据重建情况</vt:lpstr>
      <vt:lpstr>重建软件的检验情况</vt:lpstr>
      <vt:lpstr>成分区分新方法探索</vt:lpstr>
      <vt:lpstr>四、KM2A数据的监测进展</vt:lpstr>
      <vt:lpstr>PowerPoint 演示文稿</vt:lpstr>
      <vt:lpstr>PowerPoint 演示文稿</vt:lpstr>
      <vt:lpstr>五、KM2A数据的模拟进展</vt:lpstr>
      <vt:lpstr>KM2A模拟程序</vt:lpstr>
      <vt:lpstr>KM2A部分阵列模拟</vt:lpstr>
      <vt:lpstr>PowerPoint 演示文稿</vt:lpstr>
      <vt:lpstr>KM2A的1/4灵敏度估计</vt:lpstr>
      <vt:lpstr>¼ KM2A阵列全粒子谱测量预期</vt:lpstr>
      <vt:lpstr>KM2A全阵列宇宙线成分能谱测量预期</vt:lpstr>
      <vt:lpstr>六、总结</vt:lpstr>
      <vt:lpstr>总结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chensz</cp:lastModifiedBy>
  <cp:revision>1392</cp:revision>
  <dcterms:created xsi:type="dcterms:W3CDTF">2010-03-12T08:32:26Z</dcterms:created>
  <dcterms:modified xsi:type="dcterms:W3CDTF">2019-08-26T16:52:00Z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