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62" r:id="rId5"/>
    <p:sldId id="263" r:id="rId6"/>
    <p:sldId id="266" r:id="rId7"/>
    <p:sldId id="283" r:id="rId8"/>
    <p:sldId id="284" r:id="rId9"/>
    <p:sldId id="280" r:id="rId10"/>
    <p:sldId id="286" r:id="rId11"/>
    <p:sldId id="288" r:id="rId12"/>
    <p:sldId id="272" r:id="rId13"/>
    <p:sldId id="273" r:id="rId14"/>
    <p:sldId id="275" r:id="rId15"/>
    <p:sldId id="757" r:id="rId16"/>
    <p:sldId id="759" r:id="rId17"/>
    <p:sldId id="278" r:id="rId18"/>
    <p:sldId id="279" r:id="rId19"/>
    <p:sldId id="285" r:id="rId20"/>
    <p:sldId id="289" r:id="rId21"/>
    <p:sldId id="760" r:id="rId22"/>
    <p:sldId id="333" r:id="rId23"/>
    <p:sldId id="334" r:id="rId24"/>
    <p:sldId id="335" r:id="rId25"/>
    <p:sldId id="336" r:id="rId26"/>
    <p:sldId id="290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haaso_youzy" initials="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92" d="100"/>
          <a:sy n="92" d="100"/>
        </p:scale>
        <p:origin x="-45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1471BC-7671-4ECA-BDB4-87F32B2DE594}" type="datetimeFigureOut">
              <a:rPr lang="zh-CN" altLang="en-US" smtClean="0"/>
              <a:t>19/8/27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B655CC-35EB-40AB-ADBF-C328151600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1BC-7671-4ECA-BDB4-87F32B2DE594}" type="datetimeFigureOut">
              <a:rPr lang="zh-CN" altLang="en-US" smtClean="0"/>
              <a:t>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55CC-35EB-40AB-ADBF-C328151600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1BC-7671-4ECA-BDB4-87F32B2DE594}" type="datetimeFigureOut">
              <a:rPr lang="zh-CN" altLang="en-US" smtClean="0"/>
              <a:t>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55CC-35EB-40AB-ADBF-C328151600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1BC-7671-4ECA-BDB4-87F32B2DE594}" type="datetimeFigureOut">
              <a:rPr lang="zh-CN" altLang="en-US" smtClean="0"/>
              <a:t>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55CC-35EB-40AB-ADBF-C328151600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1BC-7671-4ECA-BDB4-87F32B2DE594}" type="datetimeFigureOut">
              <a:rPr lang="zh-CN" altLang="en-US" smtClean="0"/>
              <a:t>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55CC-35EB-40AB-ADBF-C328151600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1BC-7671-4ECA-BDB4-87F32B2DE594}" type="datetimeFigureOut">
              <a:rPr lang="zh-CN" altLang="en-US" smtClean="0"/>
              <a:t>19/8/27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55CC-35EB-40AB-ADBF-C328151600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1BC-7671-4ECA-BDB4-87F32B2DE594}" type="datetimeFigureOut">
              <a:rPr lang="zh-CN" altLang="en-US" smtClean="0"/>
              <a:t>19/8/27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55CC-35EB-40AB-ADBF-C328151600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1BC-7671-4ECA-BDB4-87F32B2DE594}" type="datetimeFigureOut">
              <a:rPr lang="zh-CN" altLang="en-US" smtClean="0"/>
              <a:t>19/8/27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55CC-35EB-40AB-ADBF-C328151600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1BC-7671-4ECA-BDB4-87F32B2DE594}" type="datetimeFigureOut">
              <a:rPr lang="zh-CN" altLang="en-US" smtClean="0"/>
              <a:t>19/8/27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55CC-35EB-40AB-ADBF-C328151600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31471BC-7671-4ECA-BDB4-87F32B2DE594}" type="datetimeFigureOut">
              <a:rPr lang="zh-CN" altLang="en-US" smtClean="0"/>
              <a:t>19/8/27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55CC-35EB-40AB-ADBF-C328151600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1471BC-7671-4ECA-BDB4-87F32B2DE594}" type="datetimeFigureOut">
              <a:rPr lang="zh-CN" altLang="en-US" smtClean="0"/>
              <a:t>19/8/27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B655CC-35EB-40AB-ADBF-C328151600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1471BC-7671-4ECA-BDB4-87F32B2DE594}" type="datetimeFigureOut">
              <a:rPr lang="zh-CN" altLang="en-US" smtClean="0"/>
              <a:t>19/8/27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B655CC-35EB-40AB-ADBF-C328151600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5.jp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image" Target="../media/image36.gif"/><Relationship Id="rId7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4" Type="http://schemas.openxmlformats.org/officeDocument/2006/relationships/image" Target="../media/image340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gif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5" Type="http://schemas.openxmlformats.org/officeDocument/2006/relationships/image" Target="../media/image260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04856" cy="1829761"/>
          </a:xfrm>
        </p:spPr>
        <p:txBody>
          <a:bodyPr/>
          <a:lstStyle/>
          <a:p>
            <a:pPr algn="l"/>
            <a:r>
              <a:rPr lang="zh-CN" altLang="en-US" dirty="0"/>
              <a:t> </a:t>
            </a:r>
            <a:r>
              <a:rPr lang="en-US" altLang="zh-CN" dirty="0"/>
              <a:t>WFCTA</a:t>
            </a:r>
            <a:r>
              <a:rPr lang="zh-CN" altLang="en-US" dirty="0"/>
              <a:t>数据分析进展报告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772400" cy="1199704"/>
          </a:xfrm>
        </p:spPr>
        <p:txBody>
          <a:bodyPr/>
          <a:lstStyle/>
          <a:p>
            <a:pPr algn="ctr"/>
            <a:r>
              <a:rPr lang="zh-CN" altLang="en-US" dirty="0"/>
              <a:t>张寿山，马玲玲，尹丽巧，游智勇，李秀荣</a:t>
            </a:r>
            <a:endParaRPr lang="en-US" altLang="zh-CN" dirty="0"/>
          </a:p>
          <a:p>
            <a:pPr algn="ctr"/>
            <a:r>
              <a:rPr lang="zh-CN" altLang="en-US" dirty="0"/>
              <a:t>祝凤荣，刘虎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44371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高能物理研究所</a:t>
            </a:r>
            <a:endParaRPr lang="en-US" altLang="zh-CN" dirty="0"/>
          </a:p>
          <a:p>
            <a:r>
              <a:rPr lang="zh-CN" altLang="en-US" dirty="0"/>
              <a:t>西南交通大学</a:t>
            </a:r>
          </a:p>
        </p:txBody>
      </p:sp>
    </p:spTree>
    <p:extLst>
      <p:ext uri="{BB962C8B-B14F-4D97-AF65-F5344CB8AC3E}">
        <p14:creationId xmlns:p14="http://schemas.microsoft.com/office/powerpoint/2010/main" val="35850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1CF0A1BB-0371-4C90-88C3-DFFF22A4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33937"/>
            <a:ext cx="8229600" cy="4525963"/>
          </a:xfrm>
        </p:spPr>
        <p:txBody>
          <a:bodyPr/>
          <a:lstStyle/>
          <a:p>
            <a:r>
              <a:rPr lang="en-US" altLang="zh-CN" dirty="0" err="1">
                <a:solidFill>
                  <a:srgbClr val="FF0000"/>
                </a:solidFill>
              </a:rPr>
              <a:t>SiPM</a:t>
            </a:r>
            <a:r>
              <a:rPr lang="zh-CN" altLang="en-US" dirty="0">
                <a:solidFill>
                  <a:srgbClr val="FF0000"/>
                </a:solidFill>
              </a:rPr>
              <a:t>本身存在差异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sz="3600" dirty="0">
                <a:solidFill>
                  <a:srgbClr val="00B050"/>
                </a:solidFill>
              </a:rPr>
              <a:t>几何因素：</a:t>
            </a:r>
            <a:endParaRPr lang="en-US" altLang="zh-CN" sz="3600" dirty="0">
              <a:solidFill>
                <a:srgbClr val="00B05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温度因素：</a:t>
            </a:r>
            <a:endParaRPr lang="en-US" altLang="zh-CN" dirty="0">
              <a:solidFill>
                <a:srgbClr val="00206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7886ADC-02B4-417F-8274-490D46B3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LHAASO-WFCTA</a:t>
            </a:r>
            <a:r>
              <a:rPr lang="zh-CN" altLang="en-US" dirty="0"/>
              <a:t>像素不一致性标定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6F78039-4B79-4BF0-821F-570640694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6" y="2708312"/>
            <a:ext cx="3480902" cy="322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7252BD5-9EE5-4931-860A-1C6167C01B11}"/>
              </a:ext>
            </a:extLst>
          </p:cNvPr>
          <p:cNvSpPr txBox="1"/>
          <p:nvPr/>
        </p:nvSpPr>
        <p:spPr>
          <a:xfrm>
            <a:off x="323528" y="5937031"/>
            <a:ext cx="3041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</a:rPr>
              <a:t>被位于反射镜中心的</a:t>
            </a:r>
            <a:r>
              <a:rPr lang="en-US" altLang="zh-CN" sz="2000" b="1" dirty="0">
                <a:solidFill>
                  <a:srgbClr val="002060"/>
                </a:solidFill>
              </a:rPr>
              <a:t>led</a:t>
            </a:r>
            <a:r>
              <a:rPr lang="zh-CN" altLang="en-US" sz="2000" b="1" dirty="0">
                <a:solidFill>
                  <a:srgbClr val="002060"/>
                </a:solidFill>
              </a:rPr>
              <a:t>照亮</a:t>
            </a:r>
            <a:r>
              <a:rPr lang="en-US" altLang="zh-CN" sz="2000" b="1" dirty="0" err="1">
                <a:solidFill>
                  <a:srgbClr val="002060"/>
                </a:solidFill>
              </a:rPr>
              <a:t>SiPM</a:t>
            </a:r>
            <a:r>
              <a:rPr lang="zh-CN" altLang="en-US" sz="2000" b="1" dirty="0">
                <a:solidFill>
                  <a:srgbClr val="002060"/>
                </a:solidFill>
              </a:rPr>
              <a:t>信号分布图，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8F7AB685-7FDC-44BF-B966-B1DC21074B97}"/>
              </a:ext>
            </a:extLst>
          </p:cNvPr>
          <p:cNvGrpSpPr/>
          <p:nvPr/>
        </p:nvGrpSpPr>
        <p:grpSpPr>
          <a:xfrm>
            <a:off x="4938628" y="1233937"/>
            <a:ext cx="3676602" cy="2471413"/>
            <a:chOff x="618947" y="692696"/>
            <a:chExt cx="3676602" cy="2471413"/>
          </a:xfrm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xmlns="" id="{E3AA7D5E-C537-44FE-A9D1-B780B3E45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47" y="791637"/>
              <a:ext cx="264619" cy="2372472"/>
            </a:xfrm>
            <a:custGeom>
              <a:avLst/>
              <a:gdLst>
                <a:gd name="T0" fmla="*/ 174 w 504"/>
                <a:gd name="T1" fmla="*/ 0 h 2064"/>
                <a:gd name="T2" fmla="*/ 8 w 504"/>
                <a:gd name="T3" fmla="*/ 734 h 2064"/>
                <a:gd name="T4" fmla="*/ 124 w 504"/>
                <a:gd name="T5" fmla="*/ 1503 h 20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4" h="2064">
                  <a:moveTo>
                    <a:pt x="504" y="0"/>
                  </a:moveTo>
                  <a:cubicBezTo>
                    <a:pt x="276" y="332"/>
                    <a:pt x="48" y="664"/>
                    <a:pt x="24" y="1008"/>
                  </a:cubicBezTo>
                  <a:cubicBezTo>
                    <a:pt x="0" y="1352"/>
                    <a:pt x="304" y="1880"/>
                    <a:pt x="360" y="206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  <a:latin typeface="Corbel" panose="020B0503020204020204"/>
              </a:endParaRPr>
            </a:p>
          </p:txBody>
        </p: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xmlns="" id="{03932F15-D292-42D4-A017-E064BFCCE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399" y="692696"/>
              <a:ext cx="748232" cy="364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Corbel" panose="020B0503020204020204"/>
                </a:rPr>
                <a:t>Mirror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F3B4D643-E0B4-41A1-B981-47C63B37C411}"/>
                </a:ext>
              </a:extLst>
            </p:cNvPr>
            <p:cNvGrpSpPr/>
            <p:nvPr/>
          </p:nvGrpSpPr>
          <p:grpSpPr>
            <a:xfrm>
              <a:off x="2816974" y="1315053"/>
              <a:ext cx="1406523" cy="1188662"/>
              <a:chOff x="7482025" y="5157192"/>
              <a:chExt cx="1105619" cy="858699"/>
            </a:xfrm>
          </p:grpSpPr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xmlns="" id="{5B4AB202-9969-493D-BB1F-185EDB357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2025" y="5157192"/>
                <a:ext cx="1105619" cy="8586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>
                  <a:solidFill>
                    <a:prstClr val="black"/>
                  </a:solidFill>
                  <a:latin typeface="Corbel" panose="020B0503020204020204"/>
                </a:endParaRPr>
              </a:p>
            </p:txBody>
          </p:sp>
          <p:grpSp>
            <p:nvGrpSpPr>
              <p:cNvPr id="20" name="Group 23">
                <a:extLst>
                  <a:ext uri="{FF2B5EF4-FFF2-40B4-BE49-F238E27FC236}">
                    <a16:creationId xmlns:a16="http://schemas.microsoft.com/office/drawing/2014/main" xmlns="" id="{669CE86C-1981-4DDE-8A00-E70E2FDE0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29170" y="5221910"/>
                <a:ext cx="1025016" cy="746626"/>
                <a:chOff x="271" y="231"/>
                <a:chExt cx="5217" cy="3698"/>
              </a:xfrm>
            </p:grpSpPr>
            <p:sp>
              <p:nvSpPr>
                <p:cNvPr id="21" name="AutoShape 24">
                  <a:extLst>
                    <a:ext uri="{FF2B5EF4-FFF2-40B4-BE49-F238E27FC236}">
                      <a16:creationId xmlns:a16="http://schemas.microsoft.com/office/drawing/2014/main" xmlns="" id="{CCAC9AC2-C77B-4B10-A792-39F8BF4F0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4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2" name="AutoShape 25">
                  <a:extLst>
                    <a:ext uri="{FF2B5EF4-FFF2-40B4-BE49-F238E27FC236}">
                      <a16:creationId xmlns:a16="http://schemas.microsoft.com/office/drawing/2014/main" xmlns="" id="{A6C1FD94-692F-4CFE-B88B-88D6958F2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612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3" name="AutoShape 26">
                  <a:extLst>
                    <a:ext uri="{FF2B5EF4-FFF2-40B4-BE49-F238E27FC236}">
                      <a16:creationId xmlns:a16="http://schemas.microsoft.com/office/drawing/2014/main" xmlns="" id="{BD157EC6-6381-4B13-812F-269B0981F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929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24" name="AutoShape 27">
                  <a:extLst>
                    <a:ext uri="{FF2B5EF4-FFF2-40B4-BE49-F238E27FC236}">
                      <a16:creationId xmlns:a16="http://schemas.microsoft.com/office/drawing/2014/main" xmlns="" id="{0467B3E0-A87F-4158-AE3C-52F999281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247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5" name="AutoShape 28">
                  <a:extLst>
                    <a:ext uri="{FF2B5EF4-FFF2-40B4-BE49-F238E27FC236}">
                      <a16:creationId xmlns:a16="http://schemas.microsoft.com/office/drawing/2014/main" xmlns="" id="{D0E53F18-5BB5-49FB-B838-D7921D118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564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6" name="AutoShape 29">
                  <a:extLst>
                    <a:ext uri="{FF2B5EF4-FFF2-40B4-BE49-F238E27FC236}">
                      <a16:creationId xmlns:a16="http://schemas.microsoft.com/office/drawing/2014/main" xmlns="" id="{AA4947B5-38CC-4ECA-8101-166DEA3D9E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882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7" name="AutoShape 30">
                  <a:extLst>
                    <a:ext uri="{FF2B5EF4-FFF2-40B4-BE49-F238E27FC236}">
                      <a16:creationId xmlns:a16="http://schemas.microsoft.com/office/drawing/2014/main" xmlns="" id="{829CA261-81A3-4032-87AA-6DBD500B3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199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8" name="AutoShape 31">
                  <a:extLst>
                    <a:ext uri="{FF2B5EF4-FFF2-40B4-BE49-F238E27FC236}">
                      <a16:creationId xmlns:a16="http://schemas.microsoft.com/office/drawing/2014/main" xmlns="" id="{4157298F-0B57-472E-95EB-F26850C4D4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517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9" name="AutoShape 32">
                  <a:extLst>
                    <a:ext uri="{FF2B5EF4-FFF2-40B4-BE49-F238E27FC236}">
                      <a16:creationId xmlns:a16="http://schemas.microsoft.com/office/drawing/2014/main" xmlns="" id="{781E2CE6-AB1D-4EEB-BDCF-A834682BB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34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30" name="AutoShape 33">
                  <a:extLst>
                    <a:ext uri="{FF2B5EF4-FFF2-40B4-BE49-F238E27FC236}">
                      <a16:creationId xmlns:a16="http://schemas.microsoft.com/office/drawing/2014/main" xmlns="" id="{B801C088-B8B7-4E97-9E90-4B31188F0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152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31" name="AutoShape 34">
                  <a:extLst>
                    <a:ext uri="{FF2B5EF4-FFF2-40B4-BE49-F238E27FC236}">
                      <a16:creationId xmlns:a16="http://schemas.microsoft.com/office/drawing/2014/main" xmlns="" id="{A56B6E3A-4AB1-4B20-A5A1-587DB84B6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469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32" name="AutoShape 35">
                  <a:extLst>
                    <a:ext uri="{FF2B5EF4-FFF2-40B4-BE49-F238E27FC236}">
                      <a16:creationId xmlns:a16="http://schemas.microsoft.com/office/drawing/2014/main" xmlns="" id="{94B6343E-0712-44FF-BA1D-D89A13F18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787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33" name="AutoShape 36">
                  <a:extLst>
                    <a:ext uri="{FF2B5EF4-FFF2-40B4-BE49-F238E27FC236}">
                      <a16:creationId xmlns:a16="http://schemas.microsoft.com/office/drawing/2014/main" xmlns="" id="{DEFCAADA-6302-4998-AAC5-53B494702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104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34" name="AutoShape 37">
                  <a:extLst>
                    <a:ext uri="{FF2B5EF4-FFF2-40B4-BE49-F238E27FC236}">
                      <a16:creationId xmlns:a16="http://schemas.microsoft.com/office/drawing/2014/main" xmlns="" id="{D227D125-FE97-4556-8A98-C70128716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422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35" name="AutoShape 38">
                  <a:extLst>
                    <a:ext uri="{FF2B5EF4-FFF2-40B4-BE49-F238E27FC236}">
                      <a16:creationId xmlns:a16="http://schemas.microsoft.com/office/drawing/2014/main" xmlns="" id="{653F3604-5521-4BF5-B3B9-5D4E6522B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739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36" name="AutoShape 39">
                  <a:extLst>
                    <a:ext uri="{FF2B5EF4-FFF2-40B4-BE49-F238E27FC236}">
                      <a16:creationId xmlns:a16="http://schemas.microsoft.com/office/drawing/2014/main" xmlns="" id="{62B3FB03-7EAE-4F6F-92C5-8376861D8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057" y="231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37" name="AutoShape 40">
                  <a:extLst>
                    <a:ext uri="{FF2B5EF4-FFF2-40B4-BE49-F238E27FC236}">
                      <a16:creationId xmlns:a16="http://schemas.microsoft.com/office/drawing/2014/main" xmlns="" id="{7E74B000-0534-4133-B407-6947321BB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30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38" name="AutoShape 41">
                  <a:extLst>
                    <a:ext uri="{FF2B5EF4-FFF2-40B4-BE49-F238E27FC236}">
                      <a16:creationId xmlns:a16="http://schemas.microsoft.com/office/drawing/2014/main" xmlns="" id="{1D55D1F8-0831-4F38-A1DD-DBA406F16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748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39" name="AutoShape 42">
                  <a:extLst>
                    <a:ext uri="{FF2B5EF4-FFF2-40B4-BE49-F238E27FC236}">
                      <a16:creationId xmlns:a16="http://schemas.microsoft.com/office/drawing/2014/main" xmlns="" id="{7078AA62-84A0-4C58-988B-11917B213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065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 dirty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40" name="AutoShape 43">
                  <a:extLst>
                    <a:ext uri="{FF2B5EF4-FFF2-40B4-BE49-F238E27FC236}">
                      <a16:creationId xmlns:a16="http://schemas.microsoft.com/office/drawing/2014/main" xmlns="" id="{6F594176-08A9-4B6C-8645-5EA2AA418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383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41" name="AutoShape 44">
                  <a:extLst>
                    <a:ext uri="{FF2B5EF4-FFF2-40B4-BE49-F238E27FC236}">
                      <a16:creationId xmlns:a16="http://schemas.microsoft.com/office/drawing/2014/main" xmlns="" id="{D01003D5-E5B3-4925-880E-9D452D03A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700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42" name="AutoShape 45">
                  <a:extLst>
                    <a:ext uri="{FF2B5EF4-FFF2-40B4-BE49-F238E27FC236}">
                      <a16:creationId xmlns:a16="http://schemas.microsoft.com/office/drawing/2014/main" xmlns="" id="{9DC01E25-EE05-4C59-A0F8-ED8FC36D15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018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43" name="AutoShape 46">
                  <a:extLst>
                    <a:ext uri="{FF2B5EF4-FFF2-40B4-BE49-F238E27FC236}">
                      <a16:creationId xmlns:a16="http://schemas.microsoft.com/office/drawing/2014/main" xmlns="" id="{69E8F56F-9710-4F22-B789-574E61F8C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335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44" name="AutoShape 47">
                  <a:extLst>
                    <a:ext uri="{FF2B5EF4-FFF2-40B4-BE49-F238E27FC236}">
                      <a16:creationId xmlns:a16="http://schemas.microsoft.com/office/drawing/2014/main" xmlns="" id="{31F8AA21-1D18-4B43-97A7-FF24580FC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653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45" name="AutoShape 48">
                  <a:extLst>
                    <a:ext uri="{FF2B5EF4-FFF2-40B4-BE49-F238E27FC236}">
                      <a16:creationId xmlns:a16="http://schemas.microsoft.com/office/drawing/2014/main" xmlns="" id="{F6217ACF-3CA4-48C0-B129-3E8AE70F4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70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46" name="AutoShape 49">
                  <a:extLst>
                    <a:ext uri="{FF2B5EF4-FFF2-40B4-BE49-F238E27FC236}">
                      <a16:creationId xmlns:a16="http://schemas.microsoft.com/office/drawing/2014/main" xmlns="" id="{A0C5E04F-E5DF-44AF-B78B-B78001BC94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288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47" name="AutoShape 50">
                  <a:extLst>
                    <a:ext uri="{FF2B5EF4-FFF2-40B4-BE49-F238E27FC236}">
                      <a16:creationId xmlns:a16="http://schemas.microsoft.com/office/drawing/2014/main" xmlns="" id="{BC6F88F9-D12D-49A6-A77A-36DA9F1BCE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605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48" name="AutoShape 51">
                  <a:extLst>
                    <a:ext uri="{FF2B5EF4-FFF2-40B4-BE49-F238E27FC236}">
                      <a16:creationId xmlns:a16="http://schemas.microsoft.com/office/drawing/2014/main" xmlns="" id="{8E410FF3-BD35-4377-9614-2166B9BB3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923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49" name="AutoShape 52">
                  <a:extLst>
                    <a:ext uri="{FF2B5EF4-FFF2-40B4-BE49-F238E27FC236}">
                      <a16:creationId xmlns:a16="http://schemas.microsoft.com/office/drawing/2014/main" xmlns="" id="{A7B2F31C-30F7-4B05-AF7A-FE507A32A5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40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50" name="AutoShape 53">
                  <a:extLst>
                    <a:ext uri="{FF2B5EF4-FFF2-40B4-BE49-F238E27FC236}">
                      <a16:creationId xmlns:a16="http://schemas.microsoft.com/office/drawing/2014/main" xmlns="" id="{40274810-7971-4FB0-B11E-28D961C352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558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51" name="AutoShape 54">
                  <a:extLst>
                    <a:ext uri="{FF2B5EF4-FFF2-40B4-BE49-F238E27FC236}">
                      <a16:creationId xmlns:a16="http://schemas.microsoft.com/office/drawing/2014/main" xmlns="" id="{B3EA12AE-7325-4B3F-B812-D9D4073B3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875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52" name="AutoShape 55">
                  <a:extLst>
                    <a:ext uri="{FF2B5EF4-FFF2-40B4-BE49-F238E27FC236}">
                      <a16:creationId xmlns:a16="http://schemas.microsoft.com/office/drawing/2014/main" xmlns="" id="{85FACB6F-BAF5-4477-A6A0-29A893D85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193" y="45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53" name="AutoShape 56">
                  <a:extLst>
                    <a:ext uri="{FF2B5EF4-FFF2-40B4-BE49-F238E27FC236}">
                      <a16:creationId xmlns:a16="http://schemas.microsoft.com/office/drawing/2014/main" xmlns="" id="{13BFD8BD-AC1C-4FD6-8DC1-FA07C2E253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4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54" name="AutoShape 57">
                  <a:extLst>
                    <a:ext uri="{FF2B5EF4-FFF2-40B4-BE49-F238E27FC236}">
                      <a16:creationId xmlns:a16="http://schemas.microsoft.com/office/drawing/2014/main" xmlns="" id="{9E2312BB-B631-4B11-B64E-BFC124EDD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612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55" name="AutoShape 58">
                  <a:extLst>
                    <a:ext uri="{FF2B5EF4-FFF2-40B4-BE49-F238E27FC236}">
                      <a16:creationId xmlns:a16="http://schemas.microsoft.com/office/drawing/2014/main" xmlns="" id="{289E3104-683F-430A-BA89-CA479FEC8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929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56" name="AutoShape 59">
                  <a:extLst>
                    <a:ext uri="{FF2B5EF4-FFF2-40B4-BE49-F238E27FC236}">
                      <a16:creationId xmlns:a16="http://schemas.microsoft.com/office/drawing/2014/main" xmlns="" id="{564F9FA0-B6B0-438B-AE05-176582AE3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247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57" name="AutoShape 60">
                  <a:extLst>
                    <a:ext uri="{FF2B5EF4-FFF2-40B4-BE49-F238E27FC236}">
                      <a16:creationId xmlns:a16="http://schemas.microsoft.com/office/drawing/2014/main" xmlns="" id="{C9AB013B-876C-4858-A28A-860E1DEDB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564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58" name="AutoShape 61">
                  <a:extLst>
                    <a:ext uri="{FF2B5EF4-FFF2-40B4-BE49-F238E27FC236}">
                      <a16:creationId xmlns:a16="http://schemas.microsoft.com/office/drawing/2014/main" xmlns="" id="{9A705FCE-B4BB-4A10-88D2-24D097C853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882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59" name="AutoShape 62">
                  <a:extLst>
                    <a:ext uri="{FF2B5EF4-FFF2-40B4-BE49-F238E27FC236}">
                      <a16:creationId xmlns:a16="http://schemas.microsoft.com/office/drawing/2014/main" xmlns="" id="{B6BA5E6C-FD38-47B2-AF64-FD509FCC8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199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60" name="AutoShape 63">
                  <a:extLst>
                    <a:ext uri="{FF2B5EF4-FFF2-40B4-BE49-F238E27FC236}">
                      <a16:creationId xmlns:a16="http://schemas.microsoft.com/office/drawing/2014/main" xmlns="" id="{BF227D3D-65C7-445A-8200-05C96F1AD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517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61" name="AutoShape 64">
                  <a:extLst>
                    <a:ext uri="{FF2B5EF4-FFF2-40B4-BE49-F238E27FC236}">
                      <a16:creationId xmlns:a16="http://schemas.microsoft.com/office/drawing/2014/main" xmlns="" id="{E724391A-7A60-4BDB-A4EA-702695A92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34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62" name="AutoShape 65">
                  <a:extLst>
                    <a:ext uri="{FF2B5EF4-FFF2-40B4-BE49-F238E27FC236}">
                      <a16:creationId xmlns:a16="http://schemas.microsoft.com/office/drawing/2014/main" xmlns="" id="{AD2B2895-322D-430C-8D7C-CAD822A861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152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63" name="AutoShape 66">
                  <a:extLst>
                    <a:ext uri="{FF2B5EF4-FFF2-40B4-BE49-F238E27FC236}">
                      <a16:creationId xmlns:a16="http://schemas.microsoft.com/office/drawing/2014/main" xmlns="" id="{05656D9F-392C-45B1-B001-C8700AFC7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469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64" name="AutoShape 67">
                  <a:extLst>
                    <a:ext uri="{FF2B5EF4-FFF2-40B4-BE49-F238E27FC236}">
                      <a16:creationId xmlns:a16="http://schemas.microsoft.com/office/drawing/2014/main" xmlns="" id="{2B472E1C-81AF-4CF5-BD3F-49C39A06B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787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65" name="AutoShape 68">
                  <a:extLst>
                    <a:ext uri="{FF2B5EF4-FFF2-40B4-BE49-F238E27FC236}">
                      <a16:creationId xmlns:a16="http://schemas.microsoft.com/office/drawing/2014/main" xmlns="" id="{1F2EABB3-C46A-43DB-8B3A-01D2C037AB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104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66" name="AutoShape 69">
                  <a:extLst>
                    <a:ext uri="{FF2B5EF4-FFF2-40B4-BE49-F238E27FC236}">
                      <a16:creationId xmlns:a16="http://schemas.microsoft.com/office/drawing/2014/main" xmlns="" id="{53B293F6-D160-40C0-937C-4C2DD6930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422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67" name="AutoShape 70">
                  <a:extLst>
                    <a:ext uri="{FF2B5EF4-FFF2-40B4-BE49-F238E27FC236}">
                      <a16:creationId xmlns:a16="http://schemas.microsoft.com/office/drawing/2014/main" xmlns="" id="{87B967EA-42EE-421F-B139-B3720AFDE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739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68" name="AutoShape 71">
                  <a:extLst>
                    <a:ext uri="{FF2B5EF4-FFF2-40B4-BE49-F238E27FC236}">
                      <a16:creationId xmlns:a16="http://schemas.microsoft.com/office/drawing/2014/main" xmlns="" id="{BB512DB4-C1B2-4F9E-BC85-BDBCF2A98B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057" y="68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69" name="AutoShape 72">
                  <a:extLst>
                    <a:ext uri="{FF2B5EF4-FFF2-40B4-BE49-F238E27FC236}">
                      <a16:creationId xmlns:a16="http://schemas.microsoft.com/office/drawing/2014/main" xmlns="" id="{AE7CAF7C-E2A3-45F6-BA9A-F0B9A4302E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383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70" name="AutoShape 73">
                  <a:extLst>
                    <a:ext uri="{FF2B5EF4-FFF2-40B4-BE49-F238E27FC236}">
                      <a16:creationId xmlns:a16="http://schemas.microsoft.com/office/drawing/2014/main" xmlns="" id="{14269E70-349A-40F5-8BE0-480EB1AD2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700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71" name="AutoShape 74">
                  <a:extLst>
                    <a:ext uri="{FF2B5EF4-FFF2-40B4-BE49-F238E27FC236}">
                      <a16:creationId xmlns:a16="http://schemas.microsoft.com/office/drawing/2014/main" xmlns="" id="{4B63D9B5-9281-43B9-B492-81CAD2D42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018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72" name="AutoShape 75">
                  <a:extLst>
                    <a:ext uri="{FF2B5EF4-FFF2-40B4-BE49-F238E27FC236}">
                      <a16:creationId xmlns:a16="http://schemas.microsoft.com/office/drawing/2014/main" xmlns="" id="{1D705142-5350-43D9-AEF6-21325A9B4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335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73" name="AutoShape 76">
                  <a:extLst>
                    <a:ext uri="{FF2B5EF4-FFF2-40B4-BE49-F238E27FC236}">
                      <a16:creationId xmlns:a16="http://schemas.microsoft.com/office/drawing/2014/main" xmlns="" id="{E5D93A38-35E2-46B6-ADB9-31CA18852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653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74" name="AutoShape 77">
                  <a:extLst>
                    <a:ext uri="{FF2B5EF4-FFF2-40B4-BE49-F238E27FC236}">
                      <a16:creationId xmlns:a16="http://schemas.microsoft.com/office/drawing/2014/main" xmlns="" id="{FA358A0E-1426-4A00-8686-79B27D60F5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70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75" name="AutoShape 78">
                  <a:extLst>
                    <a:ext uri="{FF2B5EF4-FFF2-40B4-BE49-F238E27FC236}">
                      <a16:creationId xmlns:a16="http://schemas.microsoft.com/office/drawing/2014/main" xmlns="" id="{5215B759-B959-4F64-8B24-0DF8A28177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288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76" name="AutoShape 79">
                  <a:extLst>
                    <a:ext uri="{FF2B5EF4-FFF2-40B4-BE49-F238E27FC236}">
                      <a16:creationId xmlns:a16="http://schemas.microsoft.com/office/drawing/2014/main" xmlns="" id="{B75541A9-165E-4BE7-AD96-7A9E74129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605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77" name="AutoShape 80">
                  <a:extLst>
                    <a:ext uri="{FF2B5EF4-FFF2-40B4-BE49-F238E27FC236}">
                      <a16:creationId xmlns:a16="http://schemas.microsoft.com/office/drawing/2014/main" xmlns="" id="{B02F6491-ED02-4CDF-ABDD-2B7A8E0985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923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78" name="AutoShape 81">
                  <a:extLst>
                    <a:ext uri="{FF2B5EF4-FFF2-40B4-BE49-F238E27FC236}">
                      <a16:creationId xmlns:a16="http://schemas.microsoft.com/office/drawing/2014/main" xmlns="" id="{45B0DFCE-9A8A-458C-8D7C-FE19A0596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40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79" name="AutoShape 82">
                  <a:extLst>
                    <a:ext uri="{FF2B5EF4-FFF2-40B4-BE49-F238E27FC236}">
                      <a16:creationId xmlns:a16="http://schemas.microsoft.com/office/drawing/2014/main" xmlns="" id="{838F0B7A-2020-4DBA-BC3C-FB67458FC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558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80" name="AutoShape 83">
                  <a:extLst>
                    <a:ext uri="{FF2B5EF4-FFF2-40B4-BE49-F238E27FC236}">
                      <a16:creationId xmlns:a16="http://schemas.microsoft.com/office/drawing/2014/main" xmlns="" id="{19CCC3A7-A829-4191-AA16-5159F764B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875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81" name="AutoShape 84">
                  <a:extLst>
                    <a:ext uri="{FF2B5EF4-FFF2-40B4-BE49-F238E27FC236}">
                      <a16:creationId xmlns:a16="http://schemas.microsoft.com/office/drawing/2014/main" xmlns="" id="{C271B4C4-3000-401C-B80E-D1CAF32D11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193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82" name="AutoShape 85">
                  <a:extLst>
                    <a:ext uri="{FF2B5EF4-FFF2-40B4-BE49-F238E27FC236}">
                      <a16:creationId xmlns:a16="http://schemas.microsoft.com/office/drawing/2014/main" xmlns="" id="{7552C895-4620-4803-A926-86949F5FC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247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83" name="AutoShape 86">
                  <a:extLst>
                    <a:ext uri="{FF2B5EF4-FFF2-40B4-BE49-F238E27FC236}">
                      <a16:creationId xmlns:a16="http://schemas.microsoft.com/office/drawing/2014/main" xmlns="" id="{5DF944A4-7F42-4DF6-AE9B-C7E1E5FA3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564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84" name="AutoShape 87">
                  <a:extLst>
                    <a:ext uri="{FF2B5EF4-FFF2-40B4-BE49-F238E27FC236}">
                      <a16:creationId xmlns:a16="http://schemas.microsoft.com/office/drawing/2014/main" xmlns="" id="{3837E4C9-81B8-472C-BE78-0C0129BFE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882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85" name="AutoShape 88">
                  <a:extLst>
                    <a:ext uri="{FF2B5EF4-FFF2-40B4-BE49-F238E27FC236}">
                      <a16:creationId xmlns:a16="http://schemas.microsoft.com/office/drawing/2014/main" xmlns="" id="{C164D22A-38DC-4A6F-A120-0A06A2246D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199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86" name="AutoShape 89">
                  <a:extLst>
                    <a:ext uri="{FF2B5EF4-FFF2-40B4-BE49-F238E27FC236}">
                      <a16:creationId xmlns:a16="http://schemas.microsoft.com/office/drawing/2014/main" xmlns="" id="{D26E6068-477C-4EE1-B1E1-47C5B230E4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517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87" name="AutoShape 90">
                  <a:extLst>
                    <a:ext uri="{FF2B5EF4-FFF2-40B4-BE49-F238E27FC236}">
                      <a16:creationId xmlns:a16="http://schemas.microsoft.com/office/drawing/2014/main" xmlns="" id="{9224D335-A99E-481C-A731-39BC28D82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34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88" name="AutoShape 91">
                  <a:extLst>
                    <a:ext uri="{FF2B5EF4-FFF2-40B4-BE49-F238E27FC236}">
                      <a16:creationId xmlns:a16="http://schemas.microsoft.com/office/drawing/2014/main" xmlns="" id="{8FD7E182-7F03-4FDF-BA16-FA7FFB95A2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152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89" name="AutoShape 92">
                  <a:extLst>
                    <a:ext uri="{FF2B5EF4-FFF2-40B4-BE49-F238E27FC236}">
                      <a16:creationId xmlns:a16="http://schemas.microsoft.com/office/drawing/2014/main" xmlns="" id="{DF5B8B01-48E1-4491-8903-DAA30A536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469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90" name="AutoShape 93">
                  <a:extLst>
                    <a:ext uri="{FF2B5EF4-FFF2-40B4-BE49-F238E27FC236}">
                      <a16:creationId xmlns:a16="http://schemas.microsoft.com/office/drawing/2014/main" xmlns="" id="{FAD8FE6F-2826-484A-9AA1-50F7355C1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787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91" name="AutoShape 94">
                  <a:extLst>
                    <a:ext uri="{FF2B5EF4-FFF2-40B4-BE49-F238E27FC236}">
                      <a16:creationId xmlns:a16="http://schemas.microsoft.com/office/drawing/2014/main" xmlns="" id="{0B9F3739-7C11-4071-BA5B-E4A56DCF97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104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92" name="AutoShape 95">
                  <a:extLst>
                    <a:ext uri="{FF2B5EF4-FFF2-40B4-BE49-F238E27FC236}">
                      <a16:creationId xmlns:a16="http://schemas.microsoft.com/office/drawing/2014/main" xmlns="" id="{8E95F969-B732-4AF9-BD05-E04FB8029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422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93" name="AutoShape 96">
                  <a:extLst>
                    <a:ext uri="{FF2B5EF4-FFF2-40B4-BE49-F238E27FC236}">
                      <a16:creationId xmlns:a16="http://schemas.microsoft.com/office/drawing/2014/main" xmlns="" id="{A332324B-E4A4-471A-AAE1-E26D2B188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739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94" name="AutoShape 97">
                  <a:extLst>
                    <a:ext uri="{FF2B5EF4-FFF2-40B4-BE49-F238E27FC236}">
                      <a16:creationId xmlns:a16="http://schemas.microsoft.com/office/drawing/2014/main" xmlns="" id="{D63F0B1A-0FDB-4EE6-B607-9F782652D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057" y="1138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95" name="AutoShape 98">
                  <a:extLst>
                    <a:ext uri="{FF2B5EF4-FFF2-40B4-BE49-F238E27FC236}">
                      <a16:creationId xmlns:a16="http://schemas.microsoft.com/office/drawing/2014/main" xmlns="" id="{9BB9CBF1-C2F9-4FAE-9BF1-2FF83D031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065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96" name="AutoShape 99">
                  <a:extLst>
                    <a:ext uri="{FF2B5EF4-FFF2-40B4-BE49-F238E27FC236}">
                      <a16:creationId xmlns:a16="http://schemas.microsoft.com/office/drawing/2014/main" xmlns="" id="{1B070CA6-6FCC-45F2-A774-A42C248249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383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97" name="AutoShape 100">
                  <a:extLst>
                    <a:ext uri="{FF2B5EF4-FFF2-40B4-BE49-F238E27FC236}">
                      <a16:creationId xmlns:a16="http://schemas.microsoft.com/office/drawing/2014/main" xmlns="" id="{B4936E5E-6C06-4DAF-B6D1-25EB56DCB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700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98" name="AutoShape 101">
                  <a:extLst>
                    <a:ext uri="{FF2B5EF4-FFF2-40B4-BE49-F238E27FC236}">
                      <a16:creationId xmlns:a16="http://schemas.microsoft.com/office/drawing/2014/main" xmlns="" id="{75567D73-0033-4C98-82CE-C629632DD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018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99" name="AutoShape 102">
                  <a:extLst>
                    <a:ext uri="{FF2B5EF4-FFF2-40B4-BE49-F238E27FC236}">
                      <a16:creationId xmlns:a16="http://schemas.microsoft.com/office/drawing/2014/main" xmlns="" id="{63673E5D-6524-4D6A-A771-781389A1EB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335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00" name="AutoShape 103">
                  <a:extLst>
                    <a:ext uri="{FF2B5EF4-FFF2-40B4-BE49-F238E27FC236}">
                      <a16:creationId xmlns:a16="http://schemas.microsoft.com/office/drawing/2014/main" xmlns="" id="{F16B0020-0851-4191-8454-AA4EB4E734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653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01" name="AutoShape 104">
                  <a:extLst>
                    <a:ext uri="{FF2B5EF4-FFF2-40B4-BE49-F238E27FC236}">
                      <a16:creationId xmlns:a16="http://schemas.microsoft.com/office/drawing/2014/main" xmlns="" id="{4DCC061C-5319-4485-BFDA-6E74177F0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70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02" name="AutoShape 105">
                  <a:extLst>
                    <a:ext uri="{FF2B5EF4-FFF2-40B4-BE49-F238E27FC236}">
                      <a16:creationId xmlns:a16="http://schemas.microsoft.com/office/drawing/2014/main" xmlns="" id="{C94C2B3B-8579-452A-B759-EFFD73210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288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03" name="AutoShape 106">
                  <a:extLst>
                    <a:ext uri="{FF2B5EF4-FFF2-40B4-BE49-F238E27FC236}">
                      <a16:creationId xmlns:a16="http://schemas.microsoft.com/office/drawing/2014/main" xmlns="" id="{B23F8AF6-ADF6-43B8-9F76-C0A35708B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605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04" name="AutoShape 107">
                  <a:extLst>
                    <a:ext uri="{FF2B5EF4-FFF2-40B4-BE49-F238E27FC236}">
                      <a16:creationId xmlns:a16="http://schemas.microsoft.com/office/drawing/2014/main" xmlns="" id="{7B940CEC-AF03-471B-A014-00FB476076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923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05" name="AutoShape 108">
                  <a:extLst>
                    <a:ext uri="{FF2B5EF4-FFF2-40B4-BE49-F238E27FC236}">
                      <a16:creationId xmlns:a16="http://schemas.microsoft.com/office/drawing/2014/main" xmlns="" id="{5A11626E-52BB-46D7-BB5C-2E709FD37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40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06" name="AutoShape 109">
                  <a:extLst>
                    <a:ext uri="{FF2B5EF4-FFF2-40B4-BE49-F238E27FC236}">
                      <a16:creationId xmlns:a16="http://schemas.microsoft.com/office/drawing/2014/main" xmlns="" id="{F0A43273-DC02-454F-BEEC-E390BD079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558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07" name="AutoShape 110">
                  <a:extLst>
                    <a:ext uri="{FF2B5EF4-FFF2-40B4-BE49-F238E27FC236}">
                      <a16:creationId xmlns:a16="http://schemas.microsoft.com/office/drawing/2014/main" xmlns="" id="{224AD9F4-2881-4175-A221-93F78573A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875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08" name="AutoShape 111">
                  <a:extLst>
                    <a:ext uri="{FF2B5EF4-FFF2-40B4-BE49-F238E27FC236}">
                      <a16:creationId xmlns:a16="http://schemas.microsoft.com/office/drawing/2014/main" xmlns="" id="{608D9255-7C01-4B80-9B71-052011D4AC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193" y="1365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09" name="AutoShape 112">
                  <a:extLst>
                    <a:ext uri="{FF2B5EF4-FFF2-40B4-BE49-F238E27FC236}">
                      <a16:creationId xmlns:a16="http://schemas.microsoft.com/office/drawing/2014/main" xmlns="" id="{FB2120C7-FA6B-498A-8733-10E8FEC48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4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10" name="AutoShape 113">
                  <a:extLst>
                    <a:ext uri="{FF2B5EF4-FFF2-40B4-BE49-F238E27FC236}">
                      <a16:creationId xmlns:a16="http://schemas.microsoft.com/office/drawing/2014/main" xmlns="" id="{C8752A81-495A-45C2-9E0C-3018877A9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612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11" name="AutoShape 114">
                  <a:extLst>
                    <a:ext uri="{FF2B5EF4-FFF2-40B4-BE49-F238E27FC236}">
                      <a16:creationId xmlns:a16="http://schemas.microsoft.com/office/drawing/2014/main" xmlns="" id="{BD81373A-F9BB-4E7E-85C8-52F2B940FC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929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112" name="AutoShape 115">
                  <a:extLst>
                    <a:ext uri="{FF2B5EF4-FFF2-40B4-BE49-F238E27FC236}">
                      <a16:creationId xmlns:a16="http://schemas.microsoft.com/office/drawing/2014/main" xmlns="" id="{0A4925C6-0D50-48C1-A6FA-D40FCAE93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247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13" name="AutoShape 116">
                  <a:extLst>
                    <a:ext uri="{FF2B5EF4-FFF2-40B4-BE49-F238E27FC236}">
                      <a16:creationId xmlns:a16="http://schemas.microsoft.com/office/drawing/2014/main" xmlns="" id="{48DCDDAC-5694-4503-B2BD-0A45721C45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564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14" name="AutoShape 117">
                  <a:extLst>
                    <a:ext uri="{FF2B5EF4-FFF2-40B4-BE49-F238E27FC236}">
                      <a16:creationId xmlns:a16="http://schemas.microsoft.com/office/drawing/2014/main" xmlns="" id="{F963D72A-FD7D-463D-A62E-0E1801FCB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882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15" name="AutoShape 118">
                  <a:extLst>
                    <a:ext uri="{FF2B5EF4-FFF2-40B4-BE49-F238E27FC236}">
                      <a16:creationId xmlns:a16="http://schemas.microsoft.com/office/drawing/2014/main" xmlns="" id="{9B3CFF48-01A2-4BDB-B5FA-7CB429334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199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16" name="AutoShape 119">
                  <a:extLst>
                    <a:ext uri="{FF2B5EF4-FFF2-40B4-BE49-F238E27FC236}">
                      <a16:creationId xmlns:a16="http://schemas.microsoft.com/office/drawing/2014/main" xmlns="" id="{41FF4311-50B7-4105-9899-D7BEBE97E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517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17" name="AutoShape 120">
                  <a:extLst>
                    <a:ext uri="{FF2B5EF4-FFF2-40B4-BE49-F238E27FC236}">
                      <a16:creationId xmlns:a16="http://schemas.microsoft.com/office/drawing/2014/main" xmlns="" id="{59CB1A57-B00E-4854-BF7A-2880BF485C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34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18" name="AutoShape 121">
                  <a:extLst>
                    <a:ext uri="{FF2B5EF4-FFF2-40B4-BE49-F238E27FC236}">
                      <a16:creationId xmlns:a16="http://schemas.microsoft.com/office/drawing/2014/main" xmlns="" id="{C0079445-F122-449E-B5BA-D8E9149A1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152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19" name="AutoShape 122">
                  <a:extLst>
                    <a:ext uri="{FF2B5EF4-FFF2-40B4-BE49-F238E27FC236}">
                      <a16:creationId xmlns:a16="http://schemas.microsoft.com/office/drawing/2014/main" xmlns="" id="{22ECA83D-381F-4FA2-AECB-34B5CF40D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469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20" name="AutoShape 123">
                  <a:extLst>
                    <a:ext uri="{FF2B5EF4-FFF2-40B4-BE49-F238E27FC236}">
                      <a16:creationId xmlns:a16="http://schemas.microsoft.com/office/drawing/2014/main" xmlns="" id="{C60E7A29-A15D-4F17-9AC2-684E07E679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787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21" name="AutoShape 124">
                  <a:extLst>
                    <a:ext uri="{FF2B5EF4-FFF2-40B4-BE49-F238E27FC236}">
                      <a16:creationId xmlns:a16="http://schemas.microsoft.com/office/drawing/2014/main" xmlns="" id="{94B5B2C7-DFF8-461C-BEE8-9F81B113A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104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22" name="AutoShape 125">
                  <a:extLst>
                    <a:ext uri="{FF2B5EF4-FFF2-40B4-BE49-F238E27FC236}">
                      <a16:creationId xmlns:a16="http://schemas.microsoft.com/office/drawing/2014/main" xmlns="" id="{0D77CE1D-6CF4-45A3-BB8C-7C05F0B4C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422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23" name="AutoShape 126">
                  <a:extLst>
                    <a:ext uri="{FF2B5EF4-FFF2-40B4-BE49-F238E27FC236}">
                      <a16:creationId xmlns:a16="http://schemas.microsoft.com/office/drawing/2014/main" xmlns="" id="{65FB5887-070F-4C41-B005-F5A9BEE82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739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24" name="AutoShape 127">
                  <a:extLst>
                    <a:ext uri="{FF2B5EF4-FFF2-40B4-BE49-F238E27FC236}">
                      <a16:creationId xmlns:a16="http://schemas.microsoft.com/office/drawing/2014/main" xmlns="" id="{545361E6-5DDB-42B5-B33C-E91A943C0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057" y="159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25" name="AutoShape 128">
                  <a:extLst>
                    <a:ext uri="{FF2B5EF4-FFF2-40B4-BE49-F238E27FC236}">
                      <a16:creationId xmlns:a16="http://schemas.microsoft.com/office/drawing/2014/main" xmlns="" id="{CD81BFD4-699E-4336-8313-47B36378D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30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26" name="AutoShape 129">
                  <a:extLst>
                    <a:ext uri="{FF2B5EF4-FFF2-40B4-BE49-F238E27FC236}">
                      <a16:creationId xmlns:a16="http://schemas.microsoft.com/office/drawing/2014/main" xmlns="" id="{216F7F62-F806-4446-AEB2-9ECD7DDD3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748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27" name="AutoShape 130">
                  <a:extLst>
                    <a:ext uri="{FF2B5EF4-FFF2-40B4-BE49-F238E27FC236}">
                      <a16:creationId xmlns:a16="http://schemas.microsoft.com/office/drawing/2014/main" xmlns="" id="{B4AE868F-8AEF-42D4-9C08-428B23308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065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128" name="AutoShape 131">
                  <a:extLst>
                    <a:ext uri="{FF2B5EF4-FFF2-40B4-BE49-F238E27FC236}">
                      <a16:creationId xmlns:a16="http://schemas.microsoft.com/office/drawing/2014/main" xmlns="" id="{7BC38F95-C29D-4762-AD41-A85CE151FD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383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29" name="AutoShape 132">
                  <a:extLst>
                    <a:ext uri="{FF2B5EF4-FFF2-40B4-BE49-F238E27FC236}">
                      <a16:creationId xmlns:a16="http://schemas.microsoft.com/office/drawing/2014/main" xmlns="" id="{B5EAFCC3-A600-41AB-A3E1-F16268C51F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700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30" name="AutoShape 133">
                  <a:extLst>
                    <a:ext uri="{FF2B5EF4-FFF2-40B4-BE49-F238E27FC236}">
                      <a16:creationId xmlns:a16="http://schemas.microsoft.com/office/drawing/2014/main" xmlns="" id="{E5919EC8-4956-4A1E-93DC-422E1AAC0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018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31" name="AutoShape 134">
                  <a:extLst>
                    <a:ext uri="{FF2B5EF4-FFF2-40B4-BE49-F238E27FC236}">
                      <a16:creationId xmlns:a16="http://schemas.microsoft.com/office/drawing/2014/main" xmlns="" id="{A2FFAA6E-BACA-429A-8F9D-059583EE2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335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32" name="AutoShape 135">
                  <a:extLst>
                    <a:ext uri="{FF2B5EF4-FFF2-40B4-BE49-F238E27FC236}">
                      <a16:creationId xmlns:a16="http://schemas.microsoft.com/office/drawing/2014/main" xmlns="" id="{B7698B0A-C36D-4203-921A-87F327D05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653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33" name="AutoShape 136">
                  <a:extLst>
                    <a:ext uri="{FF2B5EF4-FFF2-40B4-BE49-F238E27FC236}">
                      <a16:creationId xmlns:a16="http://schemas.microsoft.com/office/drawing/2014/main" xmlns="" id="{0439EA79-30FA-4531-8C52-1A0D2189F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70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34" name="AutoShape 137">
                  <a:extLst>
                    <a:ext uri="{FF2B5EF4-FFF2-40B4-BE49-F238E27FC236}">
                      <a16:creationId xmlns:a16="http://schemas.microsoft.com/office/drawing/2014/main" xmlns="" id="{195EF931-063B-4B5B-988A-12E536700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288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35" name="AutoShape 138">
                  <a:extLst>
                    <a:ext uri="{FF2B5EF4-FFF2-40B4-BE49-F238E27FC236}">
                      <a16:creationId xmlns:a16="http://schemas.microsoft.com/office/drawing/2014/main" xmlns="" id="{3BE3EE76-C8CC-452F-AE7A-FF9407B9D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605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36" name="AutoShape 139">
                  <a:extLst>
                    <a:ext uri="{FF2B5EF4-FFF2-40B4-BE49-F238E27FC236}">
                      <a16:creationId xmlns:a16="http://schemas.microsoft.com/office/drawing/2014/main" xmlns="" id="{86456669-650A-46BC-8071-66D1380614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923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37" name="AutoShape 140">
                  <a:extLst>
                    <a:ext uri="{FF2B5EF4-FFF2-40B4-BE49-F238E27FC236}">
                      <a16:creationId xmlns:a16="http://schemas.microsoft.com/office/drawing/2014/main" xmlns="" id="{3E2CE4FB-8D2F-4EA5-9ED0-0A3D0AD057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40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38" name="AutoShape 141">
                  <a:extLst>
                    <a:ext uri="{FF2B5EF4-FFF2-40B4-BE49-F238E27FC236}">
                      <a16:creationId xmlns:a16="http://schemas.microsoft.com/office/drawing/2014/main" xmlns="" id="{ACE61D96-4509-46D7-9C6D-803E2931E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558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39" name="AutoShape 142">
                  <a:extLst>
                    <a:ext uri="{FF2B5EF4-FFF2-40B4-BE49-F238E27FC236}">
                      <a16:creationId xmlns:a16="http://schemas.microsoft.com/office/drawing/2014/main" xmlns="" id="{8D14B172-07AE-47EB-8DEC-D16D414B9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875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40" name="AutoShape 143">
                  <a:extLst>
                    <a:ext uri="{FF2B5EF4-FFF2-40B4-BE49-F238E27FC236}">
                      <a16:creationId xmlns:a16="http://schemas.microsoft.com/office/drawing/2014/main" xmlns="" id="{A58D2527-D222-43A6-949F-49B8619A1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193" y="181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41" name="AutoShape 144">
                  <a:extLst>
                    <a:ext uri="{FF2B5EF4-FFF2-40B4-BE49-F238E27FC236}">
                      <a16:creationId xmlns:a16="http://schemas.microsoft.com/office/drawing/2014/main" xmlns="" id="{678F2197-2B44-4FF3-8036-973115A70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71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42" name="AutoShape 145">
                  <a:extLst>
                    <a:ext uri="{FF2B5EF4-FFF2-40B4-BE49-F238E27FC236}">
                      <a16:creationId xmlns:a16="http://schemas.microsoft.com/office/drawing/2014/main" xmlns="" id="{7C889886-49F7-4AE6-A9F9-0E0F30911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589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43" name="AutoShape 146">
                  <a:extLst>
                    <a:ext uri="{FF2B5EF4-FFF2-40B4-BE49-F238E27FC236}">
                      <a16:creationId xmlns:a16="http://schemas.microsoft.com/office/drawing/2014/main" xmlns="" id="{241400D7-3D1E-4EA8-80D9-21EF4E49E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906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144" name="AutoShape 147">
                  <a:extLst>
                    <a:ext uri="{FF2B5EF4-FFF2-40B4-BE49-F238E27FC236}">
                      <a16:creationId xmlns:a16="http://schemas.microsoft.com/office/drawing/2014/main" xmlns="" id="{C0C2B3BB-3D7F-48E3-9925-C5262DEA24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224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45" name="AutoShape 148">
                  <a:extLst>
                    <a:ext uri="{FF2B5EF4-FFF2-40B4-BE49-F238E27FC236}">
                      <a16:creationId xmlns:a16="http://schemas.microsoft.com/office/drawing/2014/main" xmlns="" id="{D8C050DC-A742-4FEF-A2BC-112E3829F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541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46" name="AutoShape 149">
                  <a:extLst>
                    <a:ext uri="{FF2B5EF4-FFF2-40B4-BE49-F238E27FC236}">
                      <a16:creationId xmlns:a16="http://schemas.microsoft.com/office/drawing/2014/main" xmlns="" id="{3DAF8E31-9062-45E0-9455-0895121F7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859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47" name="AutoShape 150">
                  <a:extLst>
                    <a:ext uri="{FF2B5EF4-FFF2-40B4-BE49-F238E27FC236}">
                      <a16:creationId xmlns:a16="http://schemas.microsoft.com/office/drawing/2014/main" xmlns="" id="{01145C06-5C5A-428D-AAD5-B66FBB41C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176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48" name="AutoShape 151">
                  <a:extLst>
                    <a:ext uri="{FF2B5EF4-FFF2-40B4-BE49-F238E27FC236}">
                      <a16:creationId xmlns:a16="http://schemas.microsoft.com/office/drawing/2014/main" xmlns="" id="{570B7211-11A9-4566-A4BA-FD836CD6B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494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49" name="AutoShape 152">
                  <a:extLst>
                    <a:ext uri="{FF2B5EF4-FFF2-40B4-BE49-F238E27FC236}">
                      <a16:creationId xmlns:a16="http://schemas.microsoft.com/office/drawing/2014/main" xmlns="" id="{2C7D4D89-AA33-4AC1-99D2-0721E2509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11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50" name="AutoShape 153">
                  <a:extLst>
                    <a:ext uri="{FF2B5EF4-FFF2-40B4-BE49-F238E27FC236}">
                      <a16:creationId xmlns:a16="http://schemas.microsoft.com/office/drawing/2014/main" xmlns="" id="{B8FDEE8E-5971-4090-821B-748DB316C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129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51" name="AutoShape 154">
                  <a:extLst>
                    <a:ext uri="{FF2B5EF4-FFF2-40B4-BE49-F238E27FC236}">
                      <a16:creationId xmlns:a16="http://schemas.microsoft.com/office/drawing/2014/main" xmlns="" id="{D8EE4004-7304-4EAD-BE8E-41E97D0BBB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446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52" name="AutoShape 155">
                  <a:extLst>
                    <a:ext uri="{FF2B5EF4-FFF2-40B4-BE49-F238E27FC236}">
                      <a16:creationId xmlns:a16="http://schemas.microsoft.com/office/drawing/2014/main" xmlns="" id="{4F86D449-90CE-4F59-AED9-B468E2BED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764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53" name="AutoShape 156">
                  <a:extLst>
                    <a:ext uri="{FF2B5EF4-FFF2-40B4-BE49-F238E27FC236}">
                      <a16:creationId xmlns:a16="http://schemas.microsoft.com/office/drawing/2014/main" xmlns="" id="{687BB54F-DEDE-436D-8558-858F75C87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81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54" name="AutoShape 157">
                  <a:extLst>
                    <a:ext uri="{FF2B5EF4-FFF2-40B4-BE49-F238E27FC236}">
                      <a16:creationId xmlns:a16="http://schemas.microsoft.com/office/drawing/2014/main" xmlns="" id="{D9F86D58-DA7D-4D4C-BFE8-BFA25147E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399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55" name="AutoShape 158">
                  <a:extLst>
                    <a:ext uri="{FF2B5EF4-FFF2-40B4-BE49-F238E27FC236}">
                      <a16:creationId xmlns:a16="http://schemas.microsoft.com/office/drawing/2014/main" xmlns="" id="{6D83C20D-D7FF-4A5A-A0AC-EAD59619E3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716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56" name="AutoShape 159">
                  <a:extLst>
                    <a:ext uri="{FF2B5EF4-FFF2-40B4-BE49-F238E27FC236}">
                      <a16:creationId xmlns:a16="http://schemas.microsoft.com/office/drawing/2014/main" xmlns="" id="{85EC0F16-ECAC-4BB7-8D9C-07DDE9525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034" y="204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57" name="AutoShape 160">
                  <a:extLst>
                    <a:ext uri="{FF2B5EF4-FFF2-40B4-BE49-F238E27FC236}">
                      <a16:creationId xmlns:a16="http://schemas.microsoft.com/office/drawing/2014/main" xmlns="" id="{8FB4F724-DE67-4155-90B0-FE540653F6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7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58" name="AutoShape 161">
                  <a:extLst>
                    <a:ext uri="{FF2B5EF4-FFF2-40B4-BE49-F238E27FC236}">
                      <a16:creationId xmlns:a16="http://schemas.microsoft.com/office/drawing/2014/main" xmlns="" id="{46791B99-4388-4473-B121-74E2118D0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725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59" name="AutoShape 162">
                  <a:extLst>
                    <a:ext uri="{FF2B5EF4-FFF2-40B4-BE49-F238E27FC236}">
                      <a16:creationId xmlns:a16="http://schemas.microsoft.com/office/drawing/2014/main" xmlns="" id="{7448DAEA-AFDF-4DD3-A468-68116B1A28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042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160" name="AutoShape 163">
                  <a:extLst>
                    <a:ext uri="{FF2B5EF4-FFF2-40B4-BE49-F238E27FC236}">
                      <a16:creationId xmlns:a16="http://schemas.microsoft.com/office/drawing/2014/main" xmlns="" id="{67C8C808-761B-48EE-A988-3A81DEA20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360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61" name="AutoShape 164">
                  <a:extLst>
                    <a:ext uri="{FF2B5EF4-FFF2-40B4-BE49-F238E27FC236}">
                      <a16:creationId xmlns:a16="http://schemas.microsoft.com/office/drawing/2014/main" xmlns="" id="{ACC9CEBE-36F6-4F54-868B-67D73865F1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677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62" name="AutoShape 165">
                  <a:extLst>
                    <a:ext uri="{FF2B5EF4-FFF2-40B4-BE49-F238E27FC236}">
                      <a16:creationId xmlns:a16="http://schemas.microsoft.com/office/drawing/2014/main" xmlns="" id="{0D8F06E5-00EE-4C10-9A9A-7A4309CC8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995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63" name="AutoShape 166">
                  <a:extLst>
                    <a:ext uri="{FF2B5EF4-FFF2-40B4-BE49-F238E27FC236}">
                      <a16:creationId xmlns:a16="http://schemas.microsoft.com/office/drawing/2014/main" xmlns="" id="{3348A0F3-0F0C-43C9-9EAA-72F9A513A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312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64" name="AutoShape 167">
                  <a:extLst>
                    <a:ext uri="{FF2B5EF4-FFF2-40B4-BE49-F238E27FC236}">
                      <a16:creationId xmlns:a16="http://schemas.microsoft.com/office/drawing/2014/main" xmlns="" id="{951951CF-6CA8-4A14-9DC7-49542BF42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630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65" name="AutoShape 168">
                  <a:extLst>
                    <a:ext uri="{FF2B5EF4-FFF2-40B4-BE49-F238E27FC236}">
                      <a16:creationId xmlns:a16="http://schemas.microsoft.com/office/drawing/2014/main" xmlns="" id="{710C02B6-B53F-414E-9175-B03DA824DA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47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66" name="AutoShape 169">
                  <a:extLst>
                    <a:ext uri="{FF2B5EF4-FFF2-40B4-BE49-F238E27FC236}">
                      <a16:creationId xmlns:a16="http://schemas.microsoft.com/office/drawing/2014/main" xmlns="" id="{ABFC3C90-0EA5-4E40-9AFB-4C060C5E7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265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67" name="AutoShape 170">
                  <a:extLst>
                    <a:ext uri="{FF2B5EF4-FFF2-40B4-BE49-F238E27FC236}">
                      <a16:creationId xmlns:a16="http://schemas.microsoft.com/office/drawing/2014/main" xmlns="" id="{997278BE-E3DF-4B45-B55B-6398EF1137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582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68" name="AutoShape 171">
                  <a:extLst>
                    <a:ext uri="{FF2B5EF4-FFF2-40B4-BE49-F238E27FC236}">
                      <a16:creationId xmlns:a16="http://schemas.microsoft.com/office/drawing/2014/main" xmlns="" id="{D1027E3D-9F4B-4CD2-AC59-4AD3481D3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900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69" name="AutoShape 172">
                  <a:extLst>
                    <a:ext uri="{FF2B5EF4-FFF2-40B4-BE49-F238E27FC236}">
                      <a16:creationId xmlns:a16="http://schemas.microsoft.com/office/drawing/2014/main" xmlns="" id="{187B2494-327E-436A-B90D-F0CFBBF55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17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70" name="AutoShape 173">
                  <a:extLst>
                    <a:ext uri="{FF2B5EF4-FFF2-40B4-BE49-F238E27FC236}">
                      <a16:creationId xmlns:a16="http://schemas.microsoft.com/office/drawing/2014/main" xmlns="" id="{64122AC5-8C64-4676-BBD1-DB97F0E9C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535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71" name="AutoShape 174">
                  <a:extLst>
                    <a:ext uri="{FF2B5EF4-FFF2-40B4-BE49-F238E27FC236}">
                      <a16:creationId xmlns:a16="http://schemas.microsoft.com/office/drawing/2014/main" xmlns="" id="{18A324F7-653C-4CE8-9666-24D436AF9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852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72" name="AutoShape 175">
                  <a:extLst>
                    <a:ext uri="{FF2B5EF4-FFF2-40B4-BE49-F238E27FC236}">
                      <a16:creationId xmlns:a16="http://schemas.microsoft.com/office/drawing/2014/main" xmlns="" id="{A2C44C93-72DC-42A8-9D76-D6ACB6885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170" y="227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73" name="AutoShape 176">
                  <a:extLst>
                    <a:ext uri="{FF2B5EF4-FFF2-40B4-BE49-F238E27FC236}">
                      <a16:creationId xmlns:a16="http://schemas.microsoft.com/office/drawing/2014/main" xmlns="" id="{BCA38D94-113A-4A59-A78F-2F11A80A59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71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74" name="AutoShape 177">
                  <a:extLst>
                    <a:ext uri="{FF2B5EF4-FFF2-40B4-BE49-F238E27FC236}">
                      <a16:creationId xmlns:a16="http://schemas.microsoft.com/office/drawing/2014/main" xmlns="" id="{481B96F3-96F1-4664-B844-4F1E10A450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89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75" name="AutoShape 178">
                  <a:extLst>
                    <a:ext uri="{FF2B5EF4-FFF2-40B4-BE49-F238E27FC236}">
                      <a16:creationId xmlns:a16="http://schemas.microsoft.com/office/drawing/2014/main" xmlns="" id="{3EA94452-F3AE-4D47-A1E7-0CF9D0EB2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906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176" name="AutoShape 179">
                  <a:extLst>
                    <a:ext uri="{FF2B5EF4-FFF2-40B4-BE49-F238E27FC236}">
                      <a16:creationId xmlns:a16="http://schemas.microsoft.com/office/drawing/2014/main" xmlns="" id="{830851B7-9373-4901-B895-594EB1908E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224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77" name="AutoShape 180">
                  <a:extLst>
                    <a:ext uri="{FF2B5EF4-FFF2-40B4-BE49-F238E27FC236}">
                      <a16:creationId xmlns:a16="http://schemas.microsoft.com/office/drawing/2014/main" xmlns="" id="{079DF9A5-9EB5-4503-A5E2-9ABB21CC6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541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78" name="AutoShape 181">
                  <a:extLst>
                    <a:ext uri="{FF2B5EF4-FFF2-40B4-BE49-F238E27FC236}">
                      <a16:creationId xmlns:a16="http://schemas.microsoft.com/office/drawing/2014/main" xmlns="" id="{B15047DF-3BBA-44E0-9B9A-451FC1A126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859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79" name="AutoShape 182">
                  <a:extLst>
                    <a:ext uri="{FF2B5EF4-FFF2-40B4-BE49-F238E27FC236}">
                      <a16:creationId xmlns:a16="http://schemas.microsoft.com/office/drawing/2014/main" xmlns="" id="{A4CBC74E-DEEA-4558-939C-276C0D7040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176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80" name="AutoShape 183">
                  <a:extLst>
                    <a:ext uri="{FF2B5EF4-FFF2-40B4-BE49-F238E27FC236}">
                      <a16:creationId xmlns:a16="http://schemas.microsoft.com/office/drawing/2014/main" xmlns="" id="{CC13CB57-1292-4579-987D-326295842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494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81" name="AutoShape 184">
                  <a:extLst>
                    <a:ext uri="{FF2B5EF4-FFF2-40B4-BE49-F238E27FC236}">
                      <a16:creationId xmlns:a16="http://schemas.microsoft.com/office/drawing/2014/main" xmlns="" id="{082DC348-5D67-4E6C-8F86-7143B13361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11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82" name="AutoShape 185">
                  <a:extLst>
                    <a:ext uri="{FF2B5EF4-FFF2-40B4-BE49-F238E27FC236}">
                      <a16:creationId xmlns:a16="http://schemas.microsoft.com/office/drawing/2014/main" xmlns="" id="{193D2E86-7D59-4DE5-8A6D-E9803A83EF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129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83" name="AutoShape 186">
                  <a:extLst>
                    <a:ext uri="{FF2B5EF4-FFF2-40B4-BE49-F238E27FC236}">
                      <a16:creationId xmlns:a16="http://schemas.microsoft.com/office/drawing/2014/main" xmlns="" id="{221AEEB7-00B9-4E4F-8E6C-EDCBD7D56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446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84" name="AutoShape 187">
                  <a:extLst>
                    <a:ext uri="{FF2B5EF4-FFF2-40B4-BE49-F238E27FC236}">
                      <a16:creationId xmlns:a16="http://schemas.microsoft.com/office/drawing/2014/main" xmlns="" id="{FBBDE30C-B478-4775-A5A7-DDEEDFD8AA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764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85" name="AutoShape 188">
                  <a:extLst>
                    <a:ext uri="{FF2B5EF4-FFF2-40B4-BE49-F238E27FC236}">
                      <a16:creationId xmlns:a16="http://schemas.microsoft.com/office/drawing/2014/main" xmlns="" id="{850E865F-592C-4504-B4C8-D999F4A5D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81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86" name="AutoShape 189">
                  <a:extLst>
                    <a:ext uri="{FF2B5EF4-FFF2-40B4-BE49-F238E27FC236}">
                      <a16:creationId xmlns:a16="http://schemas.microsoft.com/office/drawing/2014/main" xmlns="" id="{6EE9E916-479F-494F-BD3F-B3B5751C5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399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87" name="AutoShape 190">
                  <a:extLst>
                    <a:ext uri="{FF2B5EF4-FFF2-40B4-BE49-F238E27FC236}">
                      <a16:creationId xmlns:a16="http://schemas.microsoft.com/office/drawing/2014/main" xmlns="" id="{6F4F2226-3C65-4B14-801A-E2400CDF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716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88" name="AutoShape 191">
                  <a:extLst>
                    <a:ext uri="{FF2B5EF4-FFF2-40B4-BE49-F238E27FC236}">
                      <a16:creationId xmlns:a16="http://schemas.microsoft.com/office/drawing/2014/main" xmlns="" id="{A6EE62CE-1246-4EB2-9AC2-8922B3AC8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034" y="250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89" name="AutoShape 192">
                  <a:extLst>
                    <a:ext uri="{FF2B5EF4-FFF2-40B4-BE49-F238E27FC236}">
                      <a16:creationId xmlns:a16="http://schemas.microsoft.com/office/drawing/2014/main" xmlns="" id="{72760DAF-5A27-4C9D-8895-41330660A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7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90" name="AutoShape 193">
                  <a:extLst>
                    <a:ext uri="{FF2B5EF4-FFF2-40B4-BE49-F238E27FC236}">
                      <a16:creationId xmlns:a16="http://schemas.microsoft.com/office/drawing/2014/main" xmlns="" id="{67656586-CE00-4220-BCA1-7B1EDFEE5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725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91" name="AutoShape 194">
                  <a:extLst>
                    <a:ext uri="{FF2B5EF4-FFF2-40B4-BE49-F238E27FC236}">
                      <a16:creationId xmlns:a16="http://schemas.microsoft.com/office/drawing/2014/main" xmlns="" id="{B005077B-8B90-4A85-8EAA-ACA3E8381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042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192" name="AutoShape 195">
                  <a:extLst>
                    <a:ext uri="{FF2B5EF4-FFF2-40B4-BE49-F238E27FC236}">
                      <a16:creationId xmlns:a16="http://schemas.microsoft.com/office/drawing/2014/main" xmlns="" id="{E335AB37-8A84-4FE3-9FDD-0B2B3DF3B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360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93" name="AutoShape 196">
                  <a:extLst>
                    <a:ext uri="{FF2B5EF4-FFF2-40B4-BE49-F238E27FC236}">
                      <a16:creationId xmlns:a16="http://schemas.microsoft.com/office/drawing/2014/main" xmlns="" id="{64FCF612-5F59-4E00-928B-AD6C4CEB0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677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94" name="AutoShape 197">
                  <a:extLst>
                    <a:ext uri="{FF2B5EF4-FFF2-40B4-BE49-F238E27FC236}">
                      <a16:creationId xmlns:a16="http://schemas.microsoft.com/office/drawing/2014/main" xmlns="" id="{2B2FB0C0-656E-4E31-A27E-DBA82B4A13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995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95" name="AutoShape 198">
                  <a:extLst>
                    <a:ext uri="{FF2B5EF4-FFF2-40B4-BE49-F238E27FC236}">
                      <a16:creationId xmlns:a16="http://schemas.microsoft.com/office/drawing/2014/main" xmlns="" id="{E5CBB465-B28F-44B4-A628-69F1D8CA8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312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96" name="AutoShape 199">
                  <a:extLst>
                    <a:ext uri="{FF2B5EF4-FFF2-40B4-BE49-F238E27FC236}">
                      <a16:creationId xmlns:a16="http://schemas.microsoft.com/office/drawing/2014/main" xmlns="" id="{BFFF3291-689D-4455-B4FA-B93332773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630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97" name="AutoShape 200">
                  <a:extLst>
                    <a:ext uri="{FF2B5EF4-FFF2-40B4-BE49-F238E27FC236}">
                      <a16:creationId xmlns:a16="http://schemas.microsoft.com/office/drawing/2014/main" xmlns="" id="{B52782A9-1A5A-43C4-97D1-8D821A5F8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47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98" name="AutoShape 201">
                  <a:extLst>
                    <a:ext uri="{FF2B5EF4-FFF2-40B4-BE49-F238E27FC236}">
                      <a16:creationId xmlns:a16="http://schemas.microsoft.com/office/drawing/2014/main" xmlns="" id="{FB4E0D98-A48F-4EDD-A911-D01659223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265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199" name="AutoShape 202">
                  <a:extLst>
                    <a:ext uri="{FF2B5EF4-FFF2-40B4-BE49-F238E27FC236}">
                      <a16:creationId xmlns:a16="http://schemas.microsoft.com/office/drawing/2014/main" xmlns="" id="{723E70F7-5DE8-4D51-8ECF-5703171CC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582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00" name="AutoShape 203">
                  <a:extLst>
                    <a:ext uri="{FF2B5EF4-FFF2-40B4-BE49-F238E27FC236}">
                      <a16:creationId xmlns:a16="http://schemas.microsoft.com/office/drawing/2014/main" xmlns="" id="{4EB9C789-8CC7-479C-A3A1-E8593F2A7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900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01" name="AutoShape 204">
                  <a:extLst>
                    <a:ext uri="{FF2B5EF4-FFF2-40B4-BE49-F238E27FC236}">
                      <a16:creationId xmlns:a16="http://schemas.microsoft.com/office/drawing/2014/main" xmlns="" id="{A3A4FC79-BC33-4F2A-AC32-2F16E861B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17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02" name="AutoShape 205">
                  <a:extLst>
                    <a:ext uri="{FF2B5EF4-FFF2-40B4-BE49-F238E27FC236}">
                      <a16:creationId xmlns:a16="http://schemas.microsoft.com/office/drawing/2014/main" xmlns="" id="{2F1329B5-2905-4778-8C7D-08AA4AF722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535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03" name="AutoShape 206">
                  <a:extLst>
                    <a:ext uri="{FF2B5EF4-FFF2-40B4-BE49-F238E27FC236}">
                      <a16:creationId xmlns:a16="http://schemas.microsoft.com/office/drawing/2014/main" xmlns="" id="{3D562FF4-8329-4B84-B67C-0F78425FD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852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04" name="AutoShape 207">
                  <a:extLst>
                    <a:ext uri="{FF2B5EF4-FFF2-40B4-BE49-F238E27FC236}">
                      <a16:creationId xmlns:a16="http://schemas.microsoft.com/office/drawing/2014/main" xmlns="" id="{7DC87B4B-1E7A-4499-9D62-5143CF9913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170" y="272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05" name="AutoShape 208">
                  <a:extLst>
                    <a:ext uri="{FF2B5EF4-FFF2-40B4-BE49-F238E27FC236}">
                      <a16:creationId xmlns:a16="http://schemas.microsoft.com/office/drawing/2014/main" xmlns="" id="{597AF45E-ADF7-4B18-BCFB-D5F4F0FA8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71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06" name="AutoShape 209">
                  <a:extLst>
                    <a:ext uri="{FF2B5EF4-FFF2-40B4-BE49-F238E27FC236}">
                      <a16:creationId xmlns:a16="http://schemas.microsoft.com/office/drawing/2014/main" xmlns="" id="{FBA8C819-C904-4F4A-867A-F8AE7C13B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89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07" name="AutoShape 210">
                  <a:extLst>
                    <a:ext uri="{FF2B5EF4-FFF2-40B4-BE49-F238E27FC236}">
                      <a16:creationId xmlns:a16="http://schemas.microsoft.com/office/drawing/2014/main" xmlns="" id="{388D35D1-425C-4BC1-9DBF-BD2D96A968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906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208" name="AutoShape 211">
                  <a:extLst>
                    <a:ext uri="{FF2B5EF4-FFF2-40B4-BE49-F238E27FC236}">
                      <a16:creationId xmlns:a16="http://schemas.microsoft.com/office/drawing/2014/main" xmlns="" id="{92B9E063-78A0-44AB-9E44-85C1552F9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224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09" name="AutoShape 212">
                  <a:extLst>
                    <a:ext uri="{FF2B5EF4-FFF2-40B4-BE49-F238E27FC236}">
                      <a16:creationId xmlns:a16="http://schemas.microsoft.com/office/drawing/2014/main" xmlns="" id="{09C2F51B-D06C-4DA3-A30A-0CB4E715FB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541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10" name="AutoShape 213">
                  <a:extLst>
                    <a:ext uri="{FF2B5EF4-FFF2-40B4-BE49-F238E27FC236}">
                      <a16:creationId xmlns:a16="http://schemas.microsoft.com/office/drawing/2014/main" xmlns="" id="{1CCB2203-6FB5-462D-8139-F8B9B3839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859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11" name="AutoShape 214">
                  <a:extLst>
                    <a:ext uri="{FF2B5EF4-FFF2-40B4-BE49-F238E27FC236}">
                      <a16:creationId xmlns:a16="http://schemas.microsoft.com/office/drawing/2014/main" xmlns="" id="{67DB7E73-562B-4A8E-B5F1-5CCB93D9E2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176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12" name="AutoShape 215">
                  <a:extLst>
                    <a:ext uri="{FF2B5EF4-FFF2-40B4-BE49-F238E27FC236}">
                      <a16:creationId xmlns:a16="http://schemas.microsoft.com/office/drawing/2014/main" xmlns="" id="{50144267-2D50-4196-B537-024F61A28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494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13" name="AutoShape 216">
                  <a:extLst>
                    <a:ext uri="{FF2B5EF4-FFF2-40B4-BE49-F238E27FC236}">
                      <a16:creationId xmlns:a16="http://schemas.microsoft.com/office/drawing/2014/main" xmlns="" id="{8554A114-81E3-4554-8A02-6C62D8DD8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11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14" name="AutoShape 217">
                  <a:extLst>
                    <a:ext uri="{FF2B5EF4-FFF2-40B4-BE49-F238E27FC236}">
                      <a16:creationId xmlns:a16="http://schemas.microsoft.com/office/drawing/2014/main" xmlns="" id="{C0E2C571-5C76-4801-823F-F34A3E71C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129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15" name="AutoShape 218">
                  <a:extLst>
                    <a:ext uri="{FF2B5EF4-FFF2-40B4-BE49-F238E27FC236}">
                      <a16:creationId xmlns:a16="http://schemas.microsoft.com/office/drawing/2014/main" xmlns="" id="{533548D7-3FC2-42DE-B72C-93E3D2490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446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16" name="AutoShape 219">
                  <a:extLst>
                    <a:ext uri="{FF2B5EF4-FFF2-40B4-BE49-F238E27FC236}">
                      <a16:creationId xmlns:a16="http://schemas.microsoft.com/office/drawing/2014/main" xmlns="" id="{FC802F7F-1479-4DD0-A200-DA5A81374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764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17" name="AutoShape 220">
                  <a:extLst>
                    <a:ext uri="{FF2B5EF4-FFF2-40B4-BE49-F238E27FC236}">
                      <a16:creationId xmlns:a16="http://schemas.microsoft.com/office/drawing/2014/main" xmlns="" id="{CA7673F9-DA5F-48A5-B35A-D4EDA84545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81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18" name="AutoShape 221">
                  <a:extLst>
                    <a:ext uri="{FF2B5EF4-FFF2-40B4-BE49-F238E27FC236}">
                      <a16:creationId xmlns:a16="http://schemas.microsoft.com/office/drawing/2014/main" xmlns="" id="{F0B94572-8B3E-482C-810B-CC48F19A3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399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19" name="AutoShape 222">
                  <a:extLst>
                    <a:ext uri="{FF2B5EF4-FFF2-40B4-BE49-F238E27FC236}">
                      <a16:creationId xmlns:a16="http://schemas.microsoft.com/office/drawing/2014/main" xmlns="" id="{53D48389-0A5E-4C1D-8538-33BF8EF304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716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20" name="AutoShape 223">
                  <a:extLst>
                    <a:ext uri="{FF2B5EF4-FFF2-40B4-BE49-F238E27FC236}">
                      <a16:creationId xmlns:a16="http://schemas.microsoft.com/office/drawing/2014/main" xmlns="" id="{3A6288F0-634F-448F-86BE-3CD7A9024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034" y="2953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21" name="AutoShape 224">
                  <a:extLst>
                    <a:ext uri="{FF2B5EF4-FFF2-40B4-BE49-F238E27FC236}">
                      <a16:creationId xmlns:a16="http://schemas.microsoft.com/office/drawing/2014/main" xmlns="" id="{3782CFA3-BCC1-4BF4-921B-7DD5412153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7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22" name="AutoShape 225">
                  <a:extLst>
                    <a:ext uri="{FF2B5EF4-FFF2-40B4-BE49-F238E27FC236}">
                      <a16:creationId xmlns:a16="http://schemas.microsoft.com/office/drawing/2014/main" xmlns="" id="{39A61431-9D36-434D-8A88-EAD9B0C64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725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23" name="AutoShape 226">
                  <a:extLst>
                    <a:ext uri="{FF2B5EF4-FFF2-40B4-BE49-F238E27FC236}">
                      <a16:creationId xmlns:a16="http://schemas.microsoft.com/office/drawing/2014/main" xmlns="" id="{45FCA58F-A4A6-419F-AC72-ACB6EC947C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042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224" name="AutoShape 227">
                  <a:extLst>
                    <a:ext uri="{FF2B5EF4-FFF2-40B4-BE49-F238E27FC236}">
                      <a16:creationId xmlns:a16="http://schemas.microsoft.com/office/drawing/2014/main" xmlns="" id="{DDE5C8F2-5401-49D5-8AF6-47641EB18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360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25" name="AutoShape 228">
                  <a:extLst>
                    <a:ext uri="{FF2B5EF4-FFF2-40B4-BE49-F238E27FC236}">
                      <a16:creationId xmlns:a16="http://schemas.microsoft.com/office/drawing/2014/main" xmlns="" id="{678B2D48-57C6-4FFC-A463-65DF4BC0A0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677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26" name="AutoShape 229">
                  <a:extLst>
                    <a:ext uri="{FF2B5EF4-FFF2-40B4-BE49-F238E27FC236}">
                      <a16:creationId xmlns:a16="http://schemas.microsoft.com/office/drawing/2014/main" xmlns="" id="{719B1129-EB04-4E2C-B52D-99F06F52E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995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27" name="AutoShape 230">
                  <a:extLst>
                    <a:ext uri="{FF2B5EF4-FFF2-40B4-BE49-F238E27FC236}">
                      <a16:creationId xmlns:a16="http://schemas.microsoft.com/office/drawing/2014/main" xmlns="" id="{07C152F3-798C-492C-8630-081E7B6DF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312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28" name="AutoShape 231">
                  <a:extLst>
                    <a:ext uri="{FF2B5EF4-FFF2-40B4-BE49-F238E27FC236}">
                      <a16:creationId xmlns:a16="http://schemas.microsoft.com/office/drawing/2014/main" xmlns="" id="{A6D3F4F2-2B3D-424F-A735-0C79B01E72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630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29" name="AutoShape 232">
                  <a:extLst>
                    <a:ext uri="{FF2B5EF4-FFF2-40B4-BE49-F238E27FC236}">
                      <a16:creationId xmlns:a16="http://schemas.microsoft.com/office/drawing/2014/main" xmlns="" id="{218534FD-41A2-4AA2-A408-A5B1B483D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47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30" name="AutoShape 233">
                  <a:extLst>
                    <a:ext uri="{FF2B5EF4-FFF2-40B4-BE49-F238E27FC236}">
                      <a16:creationId xmlns:a16="http://schemas.microsoft.com/office/drawing/2014/main" xmlns="" id="{BB8A7EC7-D17A-47AD-8E3E-E95D61BAC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265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31" name="AutoShape 234">
                  <a:extLst>
                    <a:ext uri="{FF2B5EF4-FFF2-40B4-BE49-F238E27FC236}">
                      <a16:creationId xmlns:a16="http://schemas.microsoft.com/office/drawing/2014/main" xmlns="" id="{7F98D3A8-D4AC-4614-BBB2-F1315178C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582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32" name="AutoShape 235">
                  <a:extLst>
                    <a:ext uri="{FF2B5EF4-FFF2-40B4-BE49-F238E27FC236}">
                      <a16:creationId xmlns:a16="http://schemas.microsoft.com/office/drawing/2014/main" xmlns="" id="{DA05E24B-56D6-443C-8DE4-7B73FE29D2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900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33" name="AutoShape 236">
                  <a:extLst>
                    <a:ext uri="{FF2B5EF4-FFF2-40B4-BE49-F238E27FC236}">
                      <a16:creationId xmlns:a16="http://schemas.microsoft.com/office/drawing/2014/main" xmlns="" id="{679D705A-1972-4B4D-BB80-35BDC9B5B6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17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34" name="AutoShape 237">
                  <a:extLst>
                    <a:ext uri="{FF2B5EF4-FFF2-40B4-BE49-F238E27FC236}">
                      <a16:creationId xmlns:a16="http://schemas.microsoft.com/office/drawing/2014/main" xmlns="" id="{CC3890DE-30A3-4D27-B409-24C76C9A5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535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35" name="AutoShape 238">
                  <a:extLst>
                    <a:ext uri="{FF2B5EF4-FFF2-40B4-BE49-F238E27FC236}">
                      <a16:creationId xmlns:a16="http://schemas.microsoft.com/office/drawing/2014/main" xmlns="" id="{6668AC13-1D97-494B-90E0-45FCC5AEA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852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36" name="AutoShape 239">
                  <a:extLst>
                    <a:ext uri="{FF2B5EF4-FFF2-40B4-BE49-F238E27FC236}">
                      <a16:creationId xmlns:a16="http://schemas.microsoft.com/office/drawing/2014/main" xmlns="" id="{E9FA3167-F496-44D5-BDA4-76E139CF6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170" y="3180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37" name="AutoShape 240">
                  <a:extLst>
                    <a:ext uri="{FF2B5EF4-FFF2-40B4-BE49-F238E27FC236}">
                      <a16:creationId xmlns:a16="http://schemas.microsoft.com/office/drawing/2014/main" xmlns="" id="{9F6033DF-5FFC-448F-B10B-E5AB2E5EF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71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38" name="AutoShape 241">
                  <a:extLst>
                    <a:ext uri="{FF2B5EF4-FFF2-40B4-BE49-F238E27FC236}">
                      <a16:creationId xmlns:a16="http://schemas.microsoft.com/office/drawing/2014/main" xmlns="" id="{F2AD1FC4-352C-4B06-9E5B-28B237781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89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39" name="AutoShape 242">
                  <a:extLst>
                    <a:ext uri="{FF2B5EF4-FFF2-40B4-BE49-F238E27FC236}">
                      <a16:creationId xmlns:a16="http://schemas.microsoft.com/office/drawing/2014/main" xmlns="" id="{1D46BCFD-E04A-4C9A-9CCA-6A7C3E1D80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906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240" name="AutoShape 243">
                  <a:extLst>
                    <a:ext uri="{FF2B5EF4-FFF2-40B4-BE49-F238E27FC236}">
                      <a16:creationId xmlns:a16="http://schemas.microsoft.com/office/drawing/2014/main" xmlns="" id="{16AAF16F-B71C-49B9-B519-0024BFB08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224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41" name="AutoShape 244">
                  <a:extLst>
                    <a:ext uri="{FF2B5EF4-FFF2-40B4-BE49-F238E27FC236}">
                      <a16:creationId xmlns:a16="http://schemas.microsoft.com/office/drawing/2014/main" xmlns="" id="{4DF68A56-41E4-4F5B-8FD9-77E1123FD7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541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42" name="AutoShape 245">
                  <a:extLst>
                    <a:ext uri="{FF2B5EF4-FFF2-40B4-BE49-F238E27FC236}">
                      <a16:creationId xmlns:a16="http://schemas.microsoft.com/office/drawing/2014/main" xmlns="" id="{29B2A10C-8549-4CCC-B89D-740CA10585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859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43" name="AutoShape 246">
                  <a:extLst>
                    <a:ext uri="{FF2B5EF4-FFF2-40B4-BE49-F238E27FC236}">
                      <a16:creationId xmlns:a16="http://schemas.microsoft.com/office/drawing/2014/main" xmlns="" id="{9D43CBBA-C91C-43D3-A526-D30BBFD49F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176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44" name="AutoShape 247">
                  <a:extLst>
                    <a:ext uri="{FF2B5EF4-FFF2-40B4-BE49-F238E27FC236}">
                      <a16:creationId xmlns:a16="http://schemas.microsoft.com/office/drawing/2014/main" xmlns="" id="{4300BDF0-478D-4FAE-8E06-A5D12EADBA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494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45" name="AutoShape 248">
                  <a:extLst>
                    <a:ext uri="{FF2B5EF4-FFF2-40B4-BE49-F238E27FC236}">
                      <a16:creationId xmlns:a16="http://schemas.microsoft.com/office/drawing/2014/main" xmlns="" id="{C121EA3D-E097-440C-97BF-E16A7466A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11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46" name="AutoShape 249">
                  <a:extLst>
                    <a:ext uri="{FF2B5EF4-FFF2-40B4-BE49-F238E27FC236}">
                      <a16:creationId xmlns:a16="http://schemas.microsoft.com/office/drawing/2014/main" xmlns="" id="{D3F99CF4-2FC3-4D3C-A631-66B86F45A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129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47" name="AutoShape 250">
                  <a:extLst>
                    <a:ext uri="{FF2B5EF4-FFF2-40B4-BE49-F238E27FC236}">
                      <a16:creationId xmlns:a16="http://schemas.microsoft.com/office/drawing/2014/main" xmlns="" id="{2D64BD08-5268-40E8-97CA-243E93D87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446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48" name="AutoShape 251">
                  <a:extLst>
                    <a:ext uri="{FF2B5EF4-FFF2-40B4-BE49-F238E27FC236}">
                      <a16:creationId xmlns:a16="http://schemas.microsoft.com/office/drawing/2014/main" xmlns="" id="{BAADDEB8-CF2E-462E-B089-B16EEAFB5E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764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49" name="AutoShape 252">
                  <a:extLst>
                    <a:ext uri="{FF2B5EF4-FFF2-40B4-BE49-F238E27FC236}">
                      <a16:creationId xmlns:a16="http://schemas.microsoft.com/office/drawing/2014/main" xmlns="" id="{671B0097-089E-446C-BAB6-D2C63D210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81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50" name="AutoShape 253">
                  <a:extLst>
                    <a:ext uri="{FF2B5EF4-FFF2-40B4-BE49-F238E27FC236}">
                      <a16:creationId xmlns:a16="http://schemas.microsoft.com/office/drawing/2014/main" xmlns="" id="{637DE1EE-F351-478B-94C6-C657D7FD03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399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51" name="AutoShape 254">
                  <a:extLst>
                    <a:ext uri="{FF2B5EF4-FFF2-40B4-BE49-F238E27FC236}">
                      <a16:creationId xmlns:a16="http://schemas.microsoft.com/office/drawing/2014/main" xmlns="" id="{3FA08D88-13A6-4679-8A12-F2B3BD89C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716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52" name="AutoShape 255">
                  <a:extLst>
                    <a:ext uri="{FF2B5EF4-FFF2-40B4-BE49-F238E27FC236}">
                      <a16:creationId xmlns:a16="http://schemas.microsoft.com/office/drawing/2014/main" xmlns="" id="{F5B94F6C-9E1C-492E-81EA-97DF1874A6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034" y="3407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53" name="AutoShape 256">
                  <a:extLst>
                    <a:ext uri="{FF2B5EF4-FFF2-40B4-BE49-F238E27FC236}">
                      <a16:creationId xmlns:a16="http://schemas.microsoft.com/office/drawing/2014/main" xmlns="" id="{0E3DD0E1-5401-4AE6-82B2-572155139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07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54" name="AutoShape 257">
                  <a:extLst>
                    <a:ext uri="{FF2B5EF4-FFF2-40B4-BE49-F238E27FC236}">
                      <a16:creationId xmlns:a16="http://schemas.microsoft.com/office/drawing/2014/main" xmlns="" id="{4BE5FD47-5F0A-43BC-BE9B-F9B5C0021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725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55" name="AutoShape 258">
                  <a:extLst>
                    <a:ext uri="{FF2B5EF4-FFF2-40B4-BE49-F238E27FC236}">
                      <a16:creationId xmlns:a16="http://schemas.microsoft.com/office/drawing/2014/main" xmlns="" id="{050BCDFF-DC14-4659-90C3-A921F668A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042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256" name="AutoShape 259">
                  <a:extLst>
                    <a:ext uri="{FF2B5EF4-FFF2-40B4-BE49-F238E27FC236}">
                      <a16:creationId xmlns:a16="http://schemas.microsoft.com/office/drawing/2014/main" xmlns="" id="{FC5ECE82-7CF6-4F7F-A7A5-8E1753EA9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360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57" name="AutoShape 260">
                  <a:extLst>
                    <a:ext uri="{FF2B5EF4-FFF2-40B4-BE49-F238E27FC236}">
                      <a16:creationId xmlns:a16="http://schemas.microsoft.com/office/drawing/2014/main" xmlns="" id="{2463142D-AF03-4D26-9693-55BAFB23B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677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58" name="AutoShape 261">
                  <a:extLst>
                    <a:ext uri="{FF2B5EF4-FFF2-40B4-BE49-F238E27FC236}">
                      <a16:creationId xmlns:a16="http://schemas.microsoft.com/office/drawing/2014/main" xmlns="" id="{43E19AD1-C8B1-4B88-9248-53E55CF504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995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59" name="AutoShape 262">
                  <a:extLst>
                    <a:ext uri="{FF2B5EF4-FFF2-40B4-BE49-F238E27FC236}">
                      <a16:creationId xmlns:a16="http://schemas.microsoft.com/office/drawing/2014/main" xmlns="" id="{6887E104-0DB1-45E9-B709-2BDDE5C01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312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60" name="AutoShape 263">
                  <a:extLst>
                    <a:ext uri="{FF2B5EF4-FFF2-40B4-BE49-F238E27FC236}">
                      <a16:creationId xmlns:a16="http://schemas.microsoft.com/office/drawing/2014/main" xmlns="" id="{846B57A8-DE02-4B98-B4AB-350AB56B9E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630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61" name="AutoShape 264">
                  <a:extLst>
                    <a:ext uri="{FF2B5EF4-FFF2-40B4-BE49-F238E27FC236}">
                      <a16:creationId xmlns:a16="http://schemas.microsoft.com/office/drawing/2014/main" xmlns="" id="{E5819BCD-84BA-464F-A055-0B2D384A9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947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62" name="AutoShape 265">
                  <a:extLst>
                    <a:ext uri="{FF2B5EF4-FFF2-40B4-BE49-F238E27FC236}">
                      <a16:creationId xmlns:a16="http://schemas.microsoft.com/office/drawing/2014/main" xmlns="" id="{CE271569-340B-4634-993A-8B57358D3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265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63" name="AutoShape 266">
                  <a:extLst>
                    <a:ext uri="{FF2B5EF4-FFF2-40B4-BE49-F238E27FC236}">
                      <a16:creationId xmlns:a16="http://schemas.microsoft.com/office/drawing/2014/main" xmlns="" id="{558F94D6-D585-4FB5-8893-3002AD33B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582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64" name="AutoShape 267">
                  <a:extLst>
                    <a:ext uri="{FF2B5EF4-FFF2-40B4-BE49-F238E27FC236}">
                      <a16:creationId xmlns:a16="http://schemas.microsoft.com/office/drawing/2014/main" xmlns="" id="{828234C8-AAFE-48EB-BD23-3ACE725E4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900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65" name="AutoShape 268">
                  <a:extLst>
                    <a:ext uri="{FF2B5EF4-FFF2-40B4-BE49-F238E27FC236}">
                      <a16:creationId xmlns:a16="http://schemas.microsoft.com/office/drawing/2014/main" xmlns="" id="{FFE32C14-1110-4EAA-B1A7-5D7C98D17A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17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66" name="AutoShape 269">
                  <a:extLst>
                    <a:ext uri="{FF2B5EF4-FFF2-40B4-BE49-F238E27FC236}">
                      <a16:creationId xmlns:a16="http://schemas.microsoft.com/office/drawing/2014/main" xmlns="" id="{2DF8518E-E4D8-4CAD-ADDE-C8E4ACEEA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535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67" name="AutoShape 270">
                  <a:extLst>
                    <a:ext uri="{FF2B5EF4-FFF2-40B4-BE49-F238E27FC236}">
                      <a16:creationId xmlns:a16="http://schemas.microsoft.com/office/drawing/2014/main" xmlns="" id="{3CD44E2C-BF97-4DE4-84AE-A8B10F514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852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68" name="AutoShape 271">
                  <a:extLst>
                    <a:ext uri="{FF2B5EF4-FFF2-40B4-BE49-F238E27FC236}">
                      <a16:creationId xmlns:a16="http://schemas.microsoft.com/office/drawing/2014/main" xmlns="" id="{BE118812-B057-4C92-98C1-F29A0BB74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170" y="3634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69" name="AutoShape 272">
                  <a:extLst>
                    <a:ext uri="{FF2B5EF4-FFF2-40B4-BE49-F238E27FC236}">
                      <a16:creationId xmlns:a16="http://schemas.microsoft.com/office/drawing/2014/main" xmlns="" id="{376A6349-3D2A-4BAA-888A-ABDF6189A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1100" y="916"/>
                  <a:ext cx="295" cy="288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70" name="AutoShape 273">
                  <a:extLst>
                    <a:ext uri="{FF2B5EF4-FFF2-40B4-BE49-F238E27FC236}">
                      <a16:creationId xmlns:a16="http://schemas.microsoft.com/office/drawing/2014/main" xmlns="" id="{6D195A18-B53D-42D3-956D-856AA8977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62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71" name="AutoShape 274">
                  <a:extLst>
                    <a:ext uri="{FF2B5EF4-FFF2-40B4-BE49-F238E27FC236}">
                      <a16:creationId xmlns:a16="http://schemas.microsoft.com/office/drawing/2014/main" xmlns="" id="{DE3999C8-957A-4C62-BF8B-AD317956EA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779" y="912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272" name="AutoShape 275">
                  <a:extLst>
                    <a:ext uri="{FF2B5EF4-FFF2-40B4-BE49-F238E27FC236}">
                      <a16:creationId xmlns:a16="http://schemas.microsoft.com/office/drawing/2014/main" xmlns="" id="{AC49A471-38CA-4848-A078-37F725B84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80" y="113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73" name="AutoShape 276">
                  <a:extLst>
                    <a:ext uri="{FF2B5EF4-FFF2-40B4-BE49-F238E27FC236}">
                      <a16:creationId xmlns:a16="http://schemas.microsoft.com/office/drawing/2014/main" xmlns="" id="{84CA91CD-CB96-4DE3-8A54-9172667B7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98" y="113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74" name="AutoShape 277">
                  <a:extLst>
                    <a:ext uri="{FF2B5EF4-FFF2-40B4-BE49-F238E27FC236}">
                      <a16:creationId xmlns:a16="http://schemas.microsoft.com/office/drawing/2014/main" xmlns="" id="{EC35ED1A-4EDC-4ACA-A88B-449852463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915" y="1139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  <p:sp>
              <p:nvSpPr>
                <p:cNvPr id="275" name="AutoShape 278">
                  <a:extLst>
                    <a:ext uri="{FF2B5EF4-FFF2-40B4-BE49-F238E27FC236}">
                      <a16:creationId xmlns:a16="http://schemas.microsoft.com/office/drawing/2014/main" xmlns="" id="{EAA992B1-A894-493B-924C-2CAC9FA44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62" y="136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endParaRPr lang="zh-CN" altLang="zh-CN" kern="0">
                    <a:solidFill>
                      <a:prstClr val="black"/>
                    </a:solidFill>
                    <a:latin typeface="Corbel" panose="020B0503020204020204"/>
                  </a:endParaRPr>
                </a:p>
              </p:txBody>
            </p:sp>
            <p:sp>
              <p:nvSpPr>
                <p:cNvPr id="276" name="AutoShape 279">
                  <a:extLst>
                    <a:ext uri="{FF2B5EF4-FFF2-40B4-BE49-F238E27FC236}">
                      <a16:creationId xmlns:a16="http://schemas.microsoft.com/office/drawing/2014/main" xmlns="" id="{9AFF3D81-FC03-48BB-B27C-DEEC33BB2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779" y="1366"/>
                  <a:ext cx="295" cy="295"/>
                </a:xfrm>
                <a:prstGeom prst="flowChartPreparation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r">
                    <a:defRPr/>
                  </a:pPr>
                  <a:r>
                    <a:rPr lang="en-US" altLang="zh-CN" kern="0">
                      <a:solidFill>
                        <a:prstClr val="black"/>
                      </a:solidFill>
                      <a:latin typeface="Corbel" panose="020B0503020204020204"/>
                    </a:rPr>
                    <a:t> </a:t>
                  </a:r>
                </a:p>
              </p:txBody>
            </p:sp>
          </p:grpSp>
        </p:grpSp>
        <p:sp>
          <p:nvSpPr>
            <p:cNvPr id="13" name="Line 280">
              <a:extLst>
                <a:ext uri="{FF2B5EF4-FFF2-40B4-BE49-F238E27FC236}">
                  <a16:creationId xmlns:a16="http://schemas.microsoft.com/office/drawing/2014/main" xmlns="" id="{C2A99D89-28EF-4121-A499-29E7FC850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6992" y="1598246"/>
              <a:ext cx="1347425" cy="30307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orbel" panose="020B0503020204020204"/>
              </a:endParaRPr>
            </a:p>
          </p:txBody>
        </p:sp>
        <p:sp>
          <p:nvSpPr>
            <p:cNvPr id="14" name="Line 281">
              <a:extLst>
                <a:ext uri="{FF2B5EF4-FFF2-40B4-BE49-F238E27FC236}">
                  <a16:creationId xmlns:a16="http://schemas.microsoft.com/office/drawing/2014/main" xmlns="" id="{3AD2106D-06D2-48BA-A6E1-7B5E31993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992" y="1953406"/>
              <a:ext cx="1347425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orbel" panose="020B0503020204020204"/>
              </a:endParaRPr>
            </a:p>
          </p:txBody>
        </p:sp>
        <p:sp>
          <p:nvSpPr>
            <p:cNvPr id="15" name="Line 282">
              <a:extLst>
                <a:ext uri="{FF2B5EF4-FFF2-40B4-BE49-F238E27FC236}">
                  <a16:creationId xmlns:a16="http://schemas.microsoft.com/office/drawing/2014/main" xmlns="" id="{5AA41A72-8881-4DBC-BC24-0083BBA9A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992" y="2002340"/>
              <a:ext cx="1347425" cy="20204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  <a:latin typeface="Corbel" panose="020B0503020204020204"/>
              </a:endParaRPr>
            </a:p>
          </p:txBody>
        </p:sp>
        <p:sp>
          <p:nvSpPr>
            <p:cNvPr id="16" name="Rectangle 283">
              <a:extLst>
                <a:ext uri="{FF2B5EF4-FFF2-40B4-BE49-F238E27FC236}">
                  <a16:creationId xmlns:a16="http://schemas.microsoft.com/office/drawing/2014/main" xmlns="" id="{9F784C83-0927-4923-90EF-6845B58A6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607" y="1321897"/>
              <a:ext cx="1105619" cy="30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dirty="0">
                  <a:solidFill>
                    <a:prstClr val="black"/>
                  </a:solidFill>
                  <a:latin typeface="Corbel" panose="020B0503020204020204"/>
                </a:rPr>
                <a:t>UV light 405 nm</a:t>
              </a:r>
            </a:p>
          </p:txBody>
        </p:sp>
        <p:sp>
          <p:nvSpPr>
            <p:cNvPr id="17" name="Text Box 284">
              <a:extLst>
                <a:ext uri="{FF2B5EF4-FFF2-40B4-BE49-F238E27FC236}">
                  <a16:creationId xmlns:a16="http://schemas.microsoft.com/office/drawing/2014/main" xmlns="" id="{51C9B733-54E3-4760-A920-C282E6812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1252" y="2611612"/>
              <a:ext cx="1484297" cy="36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prstClr val="black"/>
                  </a:solidFill>
                  <a:latin typeface="Corbel" panose="020B0503020204020204"/>
                </a:rPr>
                <a:t>SiPM camera</a:t>
              </a:r>
              <a:endParaRPr lang="zh-CN" altLang="en-US" dirty="0">
                <a:solidFill>
                  <a:prstClr val="black"/>
                </a:solidFill>
                <a:latin typeface="Corbel" panose="020B0503020204020204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xmlns="" id="{55D023EF-2E40-41D7-943E-508AED653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80" y="1825369"/>
              <a:ext cx="778647" cy="268945"/>
            </a:xfrm>
            <a:prstGeom prst="rect">
              <a:avLst/>
            </a:prstGeom>
            <a:solidFill>
              <a:srgbClr val="DF532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kern="0" dirty="0">
                  <a:solidFill>
                    <a:prstClr val="black"/>
                  </a:solidFill>
                  <a:latin typeface="Corbel" panose="020B0503020204020204"/>
                </a:rPr>
                <a:t>UV LED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矩形 276">
                <a:extLst>
                  <a:ext uri="{FF2B5EF4-FFF2-40B4-BE49-F238E27FC236}">
                    <a16:creationId xmlns:a16="http://schemas.microsoft.com/office/drawing/2014/main" xmlns="" id="{FF21C37D-32CB-4AB5-95A8-7DD901C17423}"/>
                  </a:ext>
                </a:extLst>
              </p:cNvPr>
              <p:cNvSpPr/>
              <p:nvPr/>
            </p:nvSpPr>
            <p:spPr>
              <a:xfrm>
                <a:off x="2602116" y="1856294"/>
                <a:ext cx="22142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•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7" name="矩形 276">
                <a:extLst>
                  <a:ext uri="{FF2B5EF4-FFF2-40B4-BE49-F238E27FC236}">
                    <a16:creationId xmlns:a16="http://schemas.microsoft.com/office/drawing/2014/main" id="{FF21C37D-32CB-4AB5-95A8-7DD901C17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116" y="1856294"/>
                <a:ext cx="2214214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8" name="图片 277">
            <a:extLst>
              <a:ext uri="{FF2B5EF4-FFF2-40B4-BE49-F238E27FC236}">
                <a16:creationId xmlns:a16="http://schemas.microsoft.com/office/drawing/2014/main" xmlns="" id="{74ED433C-5B09-4732-8799-2FEE62501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84" y="3691858"/>
            <a:ext cx="3480902" cy="3160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矩形 278">
                <a:extLst>
                  <a:ext uri="{FF2B5EF4-FFF2-40B4-BE49-F238E27FC236}">
                    <a16:creationId xmlns:a16="http://schemas.microsoft.com/office/drawing/2014/main" xmlns="" id="{20AE25DE-EB4A-4599-9A62-986ACB8FF2E1}"/>
                  </a:ext>
                </a:extLst>
              </p:cNvPr>
              <p:cNvSpPr/>
              <p:nvPr/>
            </p:nvSpPr>
            <p:spPr>
              <a:xfrm>
                <a:off x="5033685" y="5305314"/>
                <a:ext cx="22142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•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9" name="矩形 278">
                <a:extLst>
                  <a:ext uri="{FF2B5EF4-FFF2-40B4-BE49-F238E27FC236}">
                    <a16:creationId xmlns:a16="http://schemas.microsoft.com/office/drawing/2014/main" id="{20AE25DE-EB4A-4599-9A62-986ACB8FF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685" y="5305314"/>
                <a:ext cx="2214214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47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1CF0A1BB-0371-4C90-88C3-DFFF22A4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33937"/>
            <a:ext cx="8229600" cy="4525963"/>
          </a:xfrm>
        </p:spPr>
        <p:txBody>
          <a:bodyPr/>
          <a:lstStyle/>
          <a:p>
            <a:r>
              <a:rPr lang="en-US" altLang="zh-CN" dirty="0" err="1">
                <a:solidFill>
                  <a:srgbClr val="FF0000"/>
                </a:solidFill>
              </a:rPr>
              <a:t>SiPM</a:t>
            </a:r>
            <a:r>
              <a:rPr lang="zh-CN" altLang="en-US" dirty="0">
                <a:solidFill>
                  <a:srgbClr val="FF0000"/>
                </a:solidFill>
              </a:rPr>
              <a:t>本身存在差异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几何因素：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zh-CN" altLang="en-US" sz="4000" dirty="0">
                <a:solidFill>
                  <a:srgbClr val="00B050"/>
                </a:solidFill>
              </a:rPr>
              <a:t>温度因素：</a:t>
            </a:r>
            <a:endParaRPr lang="en-US" altLang="zh-CN" sz="4000" dirty="0">
              <a:solidFill>
                <a:srgbClr val="00B05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7886ADC-02B4-417F-8274-490D46B3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LHAASO-WFCTA</a:t>
            </a:r>
            <a:r>
              <a:rPr lang="zh-CN" altLang="en-US" dirty="0"/>
              <a:t>像素不一致性标定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6F78039-4B79-4BF0-821F-570640694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6" y="2708312"/>
            <a:ext cx="3480902" cy="322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7252BD5-9EE5-4931-860A-1C6167C01B11}"/>
              </a:ext>
            </a:extLst>
          </p:cNvPr>
          <p:cNvSpPr txBox="1"/>
          <p:nvPr/>
        </p:nvSpPr>
        <p:spPr>
          <a:xfrm>
            <a:off x="323528" y="5937031"/>
            <a:ext cx="3041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</a:rPr>
              <a:t>被位于反射镜中心的</a:t>
            </a:r>
            <a:r>
              <a:rPr lang="en-US" altLang="zh-CN" sz="2000" b="1" dirty="0">
                <a:solidFill>
                  <a:srgbClr val="002060"/>
                </a:solidFill>
              </a:rPr>
              <a:t>led</a:t>
            </a:r>
            <a:r>
              <a:rPr lang="zh-CN" altLang="en-US" sz="2000" b="1" dirty="0">
                <a:solidFill>
                  <a:srgbClr val="002060"/>
                </a:solidFill>
              </a:rPr>
              <a:t>照亮</a:t>
            </a:r>
            <a:r>
              <a:rPr lang="en-US" altLang="zh-CN" sz="2000" b="1" dirty="0" err="1">
                <a:solidFill>
                  <a:srgbClr val="002060"/>
                </a:solidFill>
              </a:rPr>
              <a:t>SiPM</a:t>
            </a:r>
            <a:r>
              <a:rPr lang="zh-CN" altLang="en-US" sz="2000" b="1" dirty="0">
                <a:solidFill>
                  <a:srgbClr val="002060"/>
                </a:solidFill>
              </a:rPr>
              <a:t>信号分布图，</a:t>
            </a:r>
          </a:p>
        </p:txBody>
      </p:sp>
      <p:pic>
        <p:nvPicPr>
          <p:cNvPr id="280" name="Picture 3">
            <a:extLst>
              <a:ext uri="{FF2B5EF4-FFF2-40B4-BE49-F238E27FC236}">
                <a16:creationId xmlns:a16="http://schemas.microsoft.com/office/drawing/2014/main" xmlns="" id="{80D5EBD2-891F-42FD-8055-D892844B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52" y="1303901"/>
            <a:ext cx="3004303" cy="297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9338532-3A6F-4ECA-A894-D80CA8640C67}"/>
              </a:ext>
            </a:extLst>
          </p:cNvPr>
          <p:cNvSpPr/>
          <p:nvPr/>
        </p:nvSpPr>
        <p:spPr>
          <a:xfrm>
            <a:off x="4836824" y="222936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机箱内温度场的分布</a:t>
            </a:r>
          </a:p>
        </p:txBody>
      </p:sp>
      <p:pic>
        <p:nvPicPr>
          <p:cNvPr id="281" name="Picture 2">
            <a:extLst>
              <a:ext uri="{FF2B5EF4-FFF2-40B4-BE49-F238E27FC236}">
                <a16:creationId xmlns:a16="http://schemas.microsoft.com/office/drawing/2014/main" xmlns="" id="{1306F453-B119-4EF1-8256-A03B919B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200337"/>
            <a:ext cx="3557067" cy="247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3B02B68C-8741-47AD-BC48-2F3AD5FB38C8}"/>
              </a:ext>
            </a:extLst>
          </p:cNvPr>
          <p:cNvSpPr txBox="1"/>
          <p:nvPr/>
        </p:nvSpPr>
        <p:spPr>
          <a:xfrm>
            <a:off x="7470055" y="6453336"/>
            <a:ext cx="76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温度</a:t>
            </a:r>
          </a:p>
        </p:txBody>
      </p:sp>
      <p:sp>
        <p:nvSpPr>
          <p:cNvPr id="282" name="文本框 281">
            <a:extLst>
              <a:ext uri="{FF2B5EF4-FFF2-40B4-BE49-F238E27FC236}">
                <a16:creationId xmlns:a16="http://schemas.microsoft.com/office/drawing/2014/main" xmlns="" id="{A90F2F40-30D8-4888-A3A8-76F6F699407B}"/>
              </a:ext>
            </a:extLst>
          </p:cNvPr>
          <p:cNvSpPr txBox="1"/>
          <p:nvPr/>
        </p:nvSpPr>
        <p:spPr>
          <a:xfrm>
            <a:off x="4355976" y="4149080"/>
            <a:ext cx="25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增益</a:t>
            </a:r>
          </a:p>
        </p:txBody>
      </p:sp>
    </p:spTree>
    <p:extLst>
      <p:ext uri="{BB962C8B-B14F-4D97-AF65-F5344CB8AC3E}">
        <p14:creationId xmlns:p14="http://schemas.microsoft.com/office/powerpoint/2010/main" val="400784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443597" y="1102650"/>
                <a:ext cx="5987008" cy="266765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zh-CN" altLang="en-US" dirty="0"/>
                  <a:t>将每个</a:t>
                </a:r>
                <a:r>
                  <a:rPr lang="en-US" altLang="zh-CN" dirty="0"/>
                  <a:t>SIPM</a:t>
                </a:r>
                <a:r>
                  <a:rPr lang="zh-CN" altLang="en-US" dirty="0"/>
                  <a:t>的增益修正至</a:t>
                </a:r>
                <a:r>
                  <a:rPr lang="en-US" altLang="zh-CN" dirty="0"/>
                  <a:t>20</a:t>
                </a:r>
                <a:r>
                  <a:rPr lang="zh-CN" altLang="en-US" dirty="0"/>
                  <a:t>度时的增益</a:t>
                </a:r>
                <a:endParaRPr lang="en-US" altLang="zh-CN" dirty="0"/>
              </a:p>
              <a:p>
                <a:r>
                  <a:rPr lang="zh-CN" altLang="en-US" dirty="0"/>
                  <a:t>根据</a:t>
                </a:r>
                <a:r>
                  <a:rPr lang="en-US" altLang="zh-CN" dirty="0"/>
                  <a:t>SIPM</a:t>
                </a:r>
                <a:r>
                  <a:rPr lang="zh-CN" altLang="en-US" dirty="0"/>
                  <a:t>与</a:t>
                </a:r>
                <a:r>
                  <a:rPr lang="en-US" altLang="zh-CN" dirty="0"/>
                  <a:t>LED</a:t>
                </a:r>
                <a:r>
                  <a:rPr lang="zh-CN" altLang="en-US" dirty="0"/>
                  <a:t>之间的夹角，对</a:t>
                </a:r>
                <a:r>
                  <a:rPr lang="en-US" altLang="zh-CN" dirty="0"/>
                  <a:t>SIPM</a:t>
                </a:r>
                <a:r>
                  <a:rPr lang="zh-CN" altLang="en-US" dirty="0"/>
                  <a:t>的增益进行几何效应的修正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>
                        <a:latin typeface="Cambria Math" panose="02040503050406030204" pitchFamily="18" charset="0"/>
                      </a:rPr>
                      <m:t>•</m:t>
                    </m:r>
                    <m:sSup>
                      <m:sSup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CN" altLang="en-US" dirty="0"/>
              </a:p>
              <a:p>
                <a:r>
                  <a:rPr lang="zh-CN" altLang="en-US" dirty="0"/>
                  <a:t>取中心</a:t>
                </a:r>
                <a:r>
                  <a:rPr lang="en-US" altLang="zh-CN" dirty="0"/>
                  <a:t>SIPM</a:t>
                </a:r>
                <a:r>
                  <a:rPr lang="zh-CN" altLang="en-US" dirty="0"/>
                  <a:t>为参考，建立修正表格</a:t>
                </a:r>
                <a:endParaRPr lang="en-US" altLang="zh-CN" dirty="0"/>
              </a:p>
              <a:p>
                <a:r>
                  <a:rPr lang="zh-CN" altLang="en-US" dirty="0"/>
                  <a:t>利用此表格，对每一个</a:t>
                </a:r>
                <a:r>
                  <a:rPr lang="en-US" altLang="zh-CN" dirty="0"/>
                  <a:t>LED</a:t>
                </a:r>
                <a:r>
                  <a:rPr lang="zh-CN" altLang="en-US" dirty="0"/>
                  <a:t>事例进行修正</a:t>
                </a:r>
                <a:endParaRPr lang="en-US" altLang="zh-CN" dirty="0"/>
              </a:p>
              <a:p>
                <a:r>
                  <a:rPr lang="zh-CN" altLang="en-US" dirty="0"/>
                  <a:t>根据温度系数对</a:t>
                </a:r>
                <a:r>
                  <a:rPr lang="en-US" altLang="zh-CN" dirty="0"/>
                  <a:t>LED</a:t>
                </a:r>
                <a:r>
                  <a:rPr lang="zh-CN" altLang="en-US" dirty="0"/>
                  <a:t>事例进行温度修正。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597" y="1102650"/>
                <a:ext cx="5987008" cy="2667653"/>
              </a:xfrm>
              <a:blipFill rotWithShape="1">
                <a:blip r:embed="rId2"/>
                <a:stretch>
                  <a:fillRect t="-4119" r="-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LHAASO-WFCTA</a:t>
            </a:r>
            <a:r>
              <a:rPr lang="zh-CN" altLang="en-US" dirty="0"/>
              <a:t>像素不一致性标定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903964"/>
            <a:ext cx="27241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0" y="3601691"/>
            <a:ext cx="2880320" cy="266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76" y="3580323"/>
            <a:ext cx="2827142" cy="268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79" y="3719440"/>
            <a:ext cx="2736213" cy="254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4866" y="3278525"/>
            <a:ext cx="247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温度为</a:t>
            </a:r>
            <a:r>
              <a:rPr lang="en-US" altLang="zh-CN" dirty="0"/>
              <a:t>20</a:t>
            </a:r>
            <a:r>
              <a:rPr lang="zh-CN" altLang="en-US" dirty="0"/>
              <a:t>度时的修正参数分布图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280" y="626778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当前温度下，经过修正表格修正后的</a:t>
            </a:r>
            <a:r>
              <a:rPr lang="en-US" altLang="zh-CN" dirty="0">
                <a:solidFill>
                  <a:srgbClr val="FF0000"/>
                </a:solidFill>
              </a:rPr>
              <a:t>LED</a:t>
            </a:r>
            <a:r>
              <a:rPr lang="zh-CN" altLang="en-US" dirty="0">
                <a:solidFill>
                  <a:srgbClr val="FF0000"/>
                </a:solidFill>
              </a:rPr>
              <a:t>信号分布图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62677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当前温度场的分布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7789" y="62433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将增益都修正到</a:t>
            </a:r>
            <a:r>
              <a:rPr lang="en-US" altLang="zh-CN" dirty="0">
                <a:solidFill>
                  <a:srgbClr val="FF0000"/>
                </a:solidFill>
              </a:rPr>
              <a:t>20</a:t>
            </a:r>
            <a:r>
              <a:rPr lang="zh-CN" altLang="en-US" dirty="0">
                <a:solidFill>
                  <a:srgbClr val="FF0000"/>
                </a:solidFill>
              </a:rPr>
              <a:t>度时的</a:t>
            </a:r>
            <a:r>
              <a:rPr lang="en-US" altLang="zh-CN" dirty="0">
                <a:solidFill>
                  <a:srgbClr val="FF0000"/>
                </a:solidFill>
              </a:rPr>
              <a:t>LED</a:t>
            </a:r>
            <a:r>
              <a:rPr lang="zh-CN" altLang="en-US" dirty="0">
                <a:solidFill>
                  <a:srgbClr val="FF0000"/>
                </a:solidFill>
              </a:rPr>
              <a:t>信号的分布</a:t>
            </a:r>
          </a:p>
        </p:txBody>
      </p:sp>
    </p:spTree>
    <p:extLst>
      <p:ext uri="{BB962C8B-B14F-4D97-AF65-F5344CB8AC3E}">
        <p14:creationId xmlns:p14="http://schemas.microsoft.com/office/powerpoint/2010/main" val="76880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11" y="2760273"/>
            <a:ext cx="3826957" cy="194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/>
              <a:t>不一致性修正前后比较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2" y="2645990"/>
            <a:ext cx="297214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65666" y="4806230"/>
            <a:ext cx="3376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修正前（蓝）后（红）</a:t>
            </a:r>
            <a:r>
              <a:rPr lang="en-US" altLang="zh-CN" dirty="0"/>
              <a:t>LED</a:t>
            </a:r>
            <a:r>
              <a:rPr lang="zh-CN" altLang="en-US" dirty="0"/>
              <a:t>事例</a:t>
            </a:r>
            <a:endParaRPr lang="en-US" altLang="zh-CN" dirty="0"/>
          </a:p>
          <a:p>
            <a:r>
              <a:rPr lang="zh-CN" altLang="en-US" dirty="0"/>
              <a:t>单道信号的比较。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62253" y="4535829"/>
            <a:ext cx="2516306" cy="169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12" y="4386862"/>
            <a:ext cx="3764932" cy="213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186" y="5453538"/>
            <a:ext cx="438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修正后单道信号分布为高斯分布</a:t>
            </a:r>
            <a:endParaRPr lang="en-US" altLang="zh-CN" dirty="0"/>
          </a:p>
          <a:p>
            <a:r>
              <a:rPr lang="zh-CN" altLang="en-US" dirty="0"/>
              <a:t>电荷分辨率约为</a:t>
            </a:r>
            <a:r>
              <a:rPr lang="en-US" altLang="zh-CN" dirty="0"/>
              <a:t>6%</a:t>
            </a:r>
            <a:r>
              <a:rPr lang="zh-CN" altLang="en-US" dirty="0"/>
              <a:t>。</a:t>
            </a:r>
          </a:p>
        </p:txBody>
      </p:sp>
      <p:sp>
        <p:nvSpPr>
          <p:cNvPr id="9" name="内容占位符 1"/>
          <p:cNvSpPr>
            <a:spLocks noGrp="1"/>
          </p:cNvSpPr>
          <p:nvPr>
            <p:ph idx="1"/>
          </p:nvPr>
        </p:nvSpPr>
        <p:spPr>
          <a:xfrm>
            <a:off x="0" y="1111348"/>
            <a:ext cx="5987008" cy="2667653"/>
          </a:xfrm>
        </p:spPr>
        <p:txBody>
          <a:bodyPr>
            <a:normAutofit/>
          </a:bodyPr>
          <a:lstStyle/>
          <a:p>
            <a:r>
              <a:rPr lang="zh-CN" altLang="en-US" dirty="0"/>
              <a:t>契伦科夫像的比较</a:t>
            </a:r>
            <a:endParaRPr lang="en-US" altLang="zh-CN" dirty="0"/>
          </a:p>
          <a:p>
            <a:r>
              <a:rPr lang="zh-CN" altLang="en-US" dirty="0"/>
              <a:t>单道信号的比较</a:t>
            </a:r>
            <a:endParaRPr lang="en-US" altLang="zh-CN" dirty="0"/>
          </a:p>
          <a:p>
            <a:r>
              <a:rPr lang="en-US" altLang="zh-CN" dirty="0"/>
              <a:t>LED</a:t>
            </a:r>
            <a:r>
              <a:rPr lang="zh-CN" altLang="en-US" dirty="0"/>
              <a:t>信号随时间的变化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06" y="836713"/>
            <a:ext cx="4609062" cy="192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14928" y="6455851"/>
            <a:ext cx="332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修正后</a:t>
            </a:r>
            <a:r>
              <a:rPr lang="en-US" altLang="zh-CN" dirty="0"/>
              <a:t>LED</a:t>
            </a:r>
            <a:r>
              <a:rPr lang="zh-CN" altLang="en-US" dirty="0"/>
              <a:t>信号随时间的变化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41" y="1126390"/>
            <a:ext cx="452198" cy="43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52" y="1490471"/>
            <a:ext cx="469670" cy="4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11" y="2001068"/>
            <a:ext cx="470049" cy="45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56376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old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93852" y="573053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564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修正前后宇宙线事例</a:t>
            </a:r>
            <a:r>
              <a:rPr lang="en-US" altLang="zh-CN" dirty="0"/>
              <a:t>size</a:t>
            </a:r>
            <a:r>
              <a:rPr lang="zh-CN" altLang="en-US" dirty="0"/>
              <a:t>的比较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41" y="1308547"/>
            <a:ext cx="60007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835696" y="5661248"/>
            <a:ext cx="6313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修正后</a:t>
            </a:r>
            <a:r>
              <a:rPr lang="en-US" altLang="zh-CN" dirty="0"/>
              <a:t>size</a:t>
            </a:r>
            <a:r>
              <a:rPr lang="zh-CN" altLang="en-US" dirty="0"/>
              <a:t>整体减小，谱的形状变化不大</a:t>
            </a:r>
            <a:endParaRPr lang="en-US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红色：修正前</a:t>
            </a:r>
            <a:endParaRPr lang="en-US" altLang="zh-CN" dirty="0"/>
          </a:p>
          <a:p>
            <a:r>
              <a:rPr lang="zh-CN" altLang="en-US" dirty="0"/>
              <a:t>蓝色：修正后</a:t>
            </a:r>
          </a:p>
        </p:txBody>
      </p:sp>
    </p:spTree>
    <p:extLst>
      <p:ext uri="{BB962C8B-B14F-4D97-AF65-F5344CB8AC3E}">
        <p14:creationId xmlns:p14="http://schemas.microsoft.com/office/powerpoint/2010/main" val="165384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图片 5" descr="图片 5"/>
          <p:cNvPicPr>
            <a:picLocks noChangeAspect="1"/>
          </p:cNvPicPr>
          <p:nvPr/>
        </p:nvPicPr>
        <p:blipFill>
          <a:blip r:embed="rId2"/>
          <a:srcRect l="18318" t="33299" r="758" b="20187"/>
          <a:stretch>
            <a:fillRect/>
          </a:stretch>
        </p:blipFill>
        <p:spPr>
          <a:xfrm>
            <a:off x="4162000" y="4656844"/>
            <a:ext cx="4772564" cy="20571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1" name="频率1-20Hz可调，实验过程中频率调为1Hz…"/>
          <p:cNvSpPr txBox="1"/>
          <p:nvPr/>
        </p:nvSpPr>
        <p:spPr>
          <a:xfrm>
            <a:off x="240403" y="5059681"/>
            <a:ext cx="7331993" cy="52321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 marL="250825" indent="-250825">
              <a:buSzPct val="60000"/>
              <a:buBlip>
                <a:blip r:embed="rId3"/>
              </a:buBlip>
              <a:defRPr sz="25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800" b="1" dirty="0"/>
          </a:p>
        </p:txBody>
      </p:sp>
      <p:sp>
        <p:nvSpPr>
          <p:cNvPr id="292" name="2.2 2套N2分子激光器系统的调试运行"/>
          <p:cNvSpPr txBox="1"/>
          <p:nvPr/>
        </p:nvSpPr>
        <p:spPr>
          <a:xfrm>
            <a:off x="0" y="922998"/>
            <a:ext cx="9317611" cy="52321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3000">
                <a:latin typeface="+mn-lt"/>
                <a:ea typeface="+mn-ea"/>
                <a:cs typeface="+mn-cs"/>
                <a:sym typeface="Avenir Roman"/>
              </a:defRPr>
            </a:lvl1pPr>
          </a:lstStyle>
          <a:p>
            <a:r>
              <a:rPr lang="en-US" altLang="zh-CN" sz="2800" b="1" dirty="0"/>
              <a:t>4</a:t>
            </a:r>
            <a:r>
              <a:rPr lang="zh-CN" altLang="en-US" sz="2800" b="1" dirty="0"/>
              <a:t>套激光标定系统、高精度</a:t>
            </a:r>
            <a:r>
              <a:rPr lang="en-US" altLang="zh-CN" sz="2800" b="1" dirty="0"/>
              <a:t>4</a:t>
            </a:r>
            <a:r>
              <a:rPr lang="zh-CN" altLang="en-US" sz="2800" b="1" dirty="0"/>
              <a:t>维激光转台完成研制和试运行</a:t>
            </a:r>
            <a:endParaRPr sz="2800" b="1" dirty="0"/>
          </a:p>
        </p:txBody>
      </p:sp>
      <p:sp>
        <p:nvSpPr>
          <p:cNvPr id="8" name="标题 2">
            <a:extLst>
              <a:ext uri="{FF2B5EF4-FFF2-40B4-BE49-F238E27FC236}">
                <a16:creationId xmlns:a16="http://schemas.microsoft.com/office/drawing/2014/main" xmlns="" id="{43CCF21D-C97A-46B5-A41B-A5F95576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76" y="-2870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LHAASO-WFCTA</a:t>
            </a:r>
            <a:r>
              <a:rPr lang="zh-CN" altLang="en-US" dirty="0"/>
              <a:t>的绝对标定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D44A4FFA-4D8D-4AC1-AB4C-96879926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24" y="3249585"/>
            <a:ext cx="1080120" cy="176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97B2235B-D334-425F-A68D-3A511B172254}"/>
              </a:ext>
            </a:extLst>
          </p:cNvPr>
          <p:cNvCxnSpPr/>
          <p:nvPr/>
        </p:nvCxnSpPr>
        <p:spPr>
          <a:xfrm flipV="1">
            <a:off x="4698487" y="567535"/>
            <a:ext cx="4914073" cy="3494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92733696-FCFC-4C74-B8CF-62FE331C06D2}"/>
              </a:ext>
            </a:extLst>
          </p:cNvPr>
          <p:cNvCxnSpPr/>
          <p:nvPr/>
        </p:nvCxnSpPr>
        <p:spPr>
          <a:xfrm>
            <a:off x="7164288" y="2385489"/>
            <a:ext cx="1008112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D53C66D0-2B83-4ECA-A113-8804FDF7FA6D}"/>
              </a:ext>
            </a:extLst>
          </p:cNvPr>
          <p:cNvCxnSpPr/>
          <p:nvPr/>
        </p:nvCxnSpPr>
        <p:spPr>
          <a:xfrm>
            <a:off x="7544863" y="2080554"/>
            <a:ext cx="894416" cy="1961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E1801498-CF1D-4A44-9FCC-E2F7C2925D2C}"/>
              </a:ext>
            </a:extLst>
          </p:cNvPr>
          <p:cNvCxnSpPr/>
          <p:nvPr/>
        </p:nvCxnSpPr>
        <p:spPr>
          <a:xfrm>
            <a:off x="7821234" y="1953441"/>
            <a:ext cx="543250" cy="210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D4CD35F7-0C97-47DC-A8FF-7DBB6A8BFD75}"/>
              </a:ext>
            </a:extLst>
          </p:cNvPr>
          <p:cNvCxnSpPr/>
          <p:nvPr/>
        </p:nvCxnSpPr>
        <p:spPr>
          <a:xfrm>
            <a:off x="8170805" y="1655369"/>
            <a:ext cx="192084" cy="2406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9B141A45-41C4-41EB-80A2-B774424D6CC1}"/>
              </a:ext>
            </a:extLst>
          </p:cNvPr>
          <p:cNvCxnSpPr/>
          <p:nvPr/>
        </p:nvCxnSpPr>
        <p:spPr>
          <a:xfrm>
            <a:off x="8430366" y="1479651"/>
            <a:ext cx="0" cy="2418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xmlns="" id="{F3C17DB6-1677-4A39-8A4C-B439B68FA03B}"/>
              </a:ext>
            </a:extLst>
          </p:cNvPr>
          <p:cNvCxnSpPr/>
          <p:nvPr/>
        </p:nvCxnSpPr>
        <p:spPr>
          <a:xfrm flipH="1">
            <a:off x="8415914" y="1266799"/>
            <a:ext cx="385575" cy="2756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97B9818-3BF7-420F-A2EE-75CB39589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749">
            <a:off x="4097284" y="3814358"/>
            <a:ext cx="1095528" cy="5620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F06F466-09F3-49E4-923F-71E3B50A8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" y="1411456"/>
            <a:ext cx="4191557" cy="284255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FADD96C8-927D-43DF-A3A1-2A92480F698B}"/>
              </a:ext>
            </a:extLst>
          </p:cNvPr>
          <p:cNvSpPr txBox="1"/>
          <p:nvPr/>
        </p:nvSpPr>
        <p:spPr>
          <a:xfrm>
            <a:off x="611560" y="206599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YAG</a:t>
            </a:r>
            <a:r>
              <a:rPr lang="zh-CN" altLang="en-US" sz="2000" dirty="0">
                <a:solidFill>
                  <a:srgbClr val="FF0000"/>
                </a:solidFill>
              </a:rPr>
              <a:t>能量分辨率</a:t>
            </a:r>
          </a:p>
        </p:txBody>
      </p:sp>
      <p:pic>
        <p:nvPicPr>
          <p:cNvPr id="30" name="图片 9" descr="图片 9">
            <a:extLst>
              <a:ext uri="{FF2B5EF4-FFF2-40B4-BE49-F238E27FC236}">
                <a16:creationId xmlns:a16="http://schemas.microsoft.com/office/drawing/2014/main" xmlns="" id="{EC0D1E6D-1B4E-4CF7-B5B9-ED1AF69DF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82" y="4229599"/>
            <a:ext cx="3597017" cy="256899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647420B9-DE5D-4D59-B0D4-1DC550F8C156}"/>
              </a:ext>
            </a:extLst>
          </p:cNvPr>
          <p:cNvSpPr txBox="1"/>
          <p:nvPr/>
        </p:nvSpPr>
        <p:spPr>
          <a:xfrm>
            <a:off x="673584" y="455062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氮分子激光器的能量分辨率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1E225E48-8CAC-471A-819C-6389477B0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163889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xmlns="" id="{AFC97A38-963F-470E-98EE-EDD20C0D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633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21746" y="554692"/>
            <a:ext cx="757771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dirty="0"/>
              <a:t>Tool: CORSIKA -74005 + QJSJET-II04 + FLUKA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/>
              <a:t>能量范围</a:t>
            </a:r>
            <a:r>
              <a:rPr lang="en-US" altLang="zh-CN" sz="2400" dirty="0"/>
              <a:t>: 1 </a:t>
            </a:r>
            <a:r>
              <a:rPr lang="en-US" altLang="zh-CN" sz="2400" dirty="0" err="1"/>
              <a:t>TeV</a:t>
            </a:r>
            <a:r>
              <a:rPr lang="en-US" altLang="zh-CN" sz="2400" dirty="0"/>
              <a:t> – 500 </a:t>
            </a:r>
            <a:r>
              <a:rPr lang="en-US" altLang="zh-CN" sz="2400" dirty="0" err="1"/>
              <a:t>TeV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/>
              <a:t>成份</a:t>
            </a:r>
            <a:r>
              <a:rPr lang="en-US" altLang="zh-CN" sz="2400" dirty="0"/>
              <a:t>: proton, helium, CNO, </a:t>
            </a:r>
            <a:r>
              <a:rPr lang="en-US" altLang="zh-CN" sz="2400" dirty="0" err="1"/>
              <a:t>MgAlSi</a:t>
            </a:r>
            <a:r>
              <a:rPr lang="en-US" altLang="zh-CN" sz="2400" dirty="0"/>
              <a:t>, iron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6" y="2326758"/>
            <a:ext cx="8110472" cy="39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-771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阈能研究</a:t>
            </a:r>
            <a:endParaRPr lang="en-US" altLang="zh-C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82371" y="6071903"/>
                <a:ext cx="43027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(Triggered neighboring tubes </a:t>
                </a:r>
                <a14:m>
                  <m:oMath xmlns:m="http://schemas.openxmlformats.org/officeDocument/2006/math" xmlns="">
                    <m:r>
                      <a:rPr lang="en-US" altLang="zh-CN" sz="2400" b="0" i="1" smtClean="0">
                        <a:latin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5)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71" y="6071903"/>
                <a:ext cx="4302781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3399" r="-3399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6845" y="6071903"/>
                <a:ext cx="4495526" cy="57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(Triggered neighboring tubes </a:t>
                </a:r>
                <a14:m>
                  <m:oMath xmlns:m="http://schemas.openxmlformats.org/officeDocument/2006/math" xmlns="">
                    <m:r>
                      <a:rPr lang="en-US" altLang="zh-CN" sz="2400" b="0" i="1" smtClean="0">
                        <a:latin typeface="Cambria Math"/>
                        <a:cs typeface="Times New Roman" pitchFamily="18" charset="0"/>
                      </a:rPr>
                      <m:t>&gt;</m:t>
                    </m:r>
                  </m:oMath>
                </a14:m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 2)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5" y="6071903"/>
                <a:ext cx="4495526" cy="579967"/>
              </a:xfrm>
              <a:prstGeom prst="rect">
                <a:avLst/>
              </a:prstGeom>
              <a:blipFill rotWithShape="1">
                <a:blip r:embed="rId4"/>
                <a:stretch>
                  <a:fillRect r="-1626" b="-2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EE5ABFD-DD5A-49CC-B344-4303A9137394}"/>
              </a:ext>
            </a:extLst>
          </p:cNvPr>
          <p:cNvSpPr/>
          <p:nvPr/>
        </p:nvSpPr>
        <p:spPr>
          <a:xfrm>
            <a:off x="5699479" y="4761566"/>
            <a:ext cx="25922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285826" y="2717331"/>
            <a:ext cx="4184384" cy="3352126"/>
            <a:chOff x="285826" y="2717331"/>
            <a:chExt cx="4184384" cy="33521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53" y="2717331"/>
              <a:ext cx="4062857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直接连接符 9"/>
            <p:cNvCxnSpPr/>
            <p:nvPr/>
          </p:nvCxnSpPr>
          <p:spPr>
            <a:xfrm>
              <a:off x="1691680" y="2943862"/>
              <a:ext cx="0" cy="223224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1691680" y="5259106"/>
              <a:ext cx="0" cy="33822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圆角矩形 21"/>
            <p:cNvSpPr/>
            <p:nvPr/>
          </p:nvSpPr>
          <p:spPr>
            <a:xfrm>
              <a:off x="285826" y="5605516"/>
              <a:ext cx="3888432" cy="4639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Energy Threshold: 7TeV</a:t>
              </a: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71" y="2717330"/>
            <a:ext cx="408478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直接连接符 34"/>
          <p:cNvCxnSpPr/>
          <p:nvPr/>
        </p:nvCxnSpPr>
        <p:spPr>
          <a:xfrm>
            <a:off x="6516216" y="2836268"/>
            <a:ext cx="0" cy="226783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6509277" y="5267292"/>
            <a:ext cx="0" cy="3382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>
            <a:off x="4768986" y="5612728"/>
            <a:ext cx="4021722" cy="45575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Energy Threshold: 10TeV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90E05F9-DA3B-4DE1-B7BE-58D57859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B83-368C-4912-B655-540D170D93C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62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3358" y="90985"/>
            <a:ext cx="8637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WFCTA</a:t>
            </a:r>
            <a:r>
              <a:rPr lang="zh-CN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模拟与数据的对比</a:t>
            </a:r>
          </a:p>
        </p:txBody>
      </p:sp>
      <p:sp>
        <p:nvSpPr>
          <p:cNvPr id="8" name="矩形 7"/>
          <p:cNvSpPr/>
          <p:nvPr/>
        </p:nvSpPr>
        <p:spPr>
          <a:xfrm>
            <a:off x="1045759" y="737316"/>
            <a:ext cx="7133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Simulation and data is consistent in 10%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8" y="1178760"/>
            <a:ext cx="403453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48" y="1124744"/>
            <a:ext cx="423799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0783"/>
            <a:ext cx="428533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11" y="3978000"/>
            <a:ext cx="401769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3E309A6D-7BFE-4185-AA9C-C5B650D7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B83-368C-4912-B655-540D170D93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91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1BF791D-EBDC-4969-BE13-B253D890E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7" y="3591954"/>
            <a:ext cx="4108107" cy="30066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4241E2B-0F74-4040-9532-407F4DDCD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04" y="3405256"/>
            <a:ext cx="4591896" cy="3178106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22663749-08BB-4535-A19A-9938D4FF82CF}"/>
              </a:ext>
            </a:extLst>
          </p:cNvPr>
          <p:cNvSpPr/>
          <p:nvPr/>
        </p:nvSpPr>
        <p:spPr>
          <a:xfrm>
            <a:off x="3131840" y="404664"/>
            <a:ext cx="5688632" cy="535194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4690864" cy="2481609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WCDA</a:t>
            </a:r>
            <a:r>
              <a:rPr lang="zh-CN" altLang="en-US" dirty="0"/>
              <a:t>事例的</a:t>
            </a:r>
            <a:r>
              <a:rPr lang="en-US" altLang="zh-CN" dirty="0"/>
              <a:t>20</a:t>
            </a:r>
            <a:r>
              <a:rPr lang="el-GR" altLang="zh-CN" dirty="0"/>
              <a:t>μ</a:t>
            </a:r>
            <a:r>
              <a:rPr lang="en-US" altLang="zh-CN" dirty="0"/>
              <a:t>s</a:t>
            </a:r>
            <a:r>
              <a:rPr lang="zh-CN" altLang="en-US" dirty="0"/>
              <a:t>时间窗口内寻找</a:t>
            </a:r>
            <a:r>
              <a:rPr lang="en-US" altLang="zh-CN" dirty="0"/>
              <a:t>WFCTA</a:t>
            </a:r>
            <a:r>
              <a:rPr lang="zh-CN" altLang="en-US" dirty="0"/>
              <a:t>事例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望远镜事例符合率</a:t>
            </a:r>
            <a:r>
              <a:rPr lang="en-US" altLang="zh-CN" dirty="0"/>
              <a:t>93%</a:t>
            </a:r>
          </a:p>
          <a:p>
            <a:endParaRPr lang="en-US" altLang="zh-CN" dirty="0"/>
          </a:p>
          <a:p>
            <a:r>
              <a:rPr lang="zh-CN" altLang="en-US" dirty="0"/>
              <a:t>芯内事例挑选：</a:t>
            </a:r>
            <a:endParaRPr lang="en-US" altLang="zh-CN" dirty="0"/>
          </a:p>
          <a:p>
            <a:pPr lvl="1"/>
            <a:r>
              <a:rPr lang="zh-CN" altLang="en-US" dirty="0"/>
              <a:t>包含小管子着火的事例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LHAASO-WFCTA</a:t>
            </a:r>
            <a:r>
              <a:rPr lang="zh-CN" altLang="en-US" dirty="0"/>
              <a:t>与</a:t>
            </a:r>
            <a:r>
              <a:rPr lang="en-US" altLang="zh-CN" dirty="0"/>
              <a:t>LHAASO-WCDA</a:t>
            </a:r>
            <a:r>
              <a:rPr lang="zh-CN" altLang="en-US" dirty="0"/>
              <a:t>的离线符合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FF47164-F498-4F01-9D6A-195950F45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27" y="947391"/>
            <a:ext cx="3300873" cy="2481609"/>
          </a:xfrm>
          <a:prstGeom prst="rect">
            <a:avLst/>
          </a:prstGeom>
        </p:spPr>
      </p:pic>
      <p:sp>
        <p:nvSpPr>
          <p:cNvPr id="12" name="星形: 五角 11">
            <a:extLst>
              <a:ext uri="{FF2B5EF4-FFF2-40B4-BE49-F238E27FC236}">
                <a16:creationId xmlns:a16="http://schemas.microsoft.com/office/drawing/2014/main" xmlns="" id="{039C1C16-2C72-428C-B866-1F913CE3FB7D}"/>
              </a:ext>
            </a:extLst>
          </p:cNvPr>
          <p:cNvSpPr/>
          <p:nvPr/>
        </p:nvSpPr>
        <p:spPr>
          <a:xfrm>
            <a:off x="5724128" y="2852936"/>
            <a:ext cx="144016" cy="182301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4A98695-87A7-47B3-A94E-62554C21FBA8}"/>
              </a:ext>
            </a:extLst>
          </p:cNvPr>
          <p:cNvSpPr/>
          <p:nvPr/>
        </p:nvSpPr>
        <p:spPr>
          <a:xfrm>
            <a:off x="5127104" y="35919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zh-CN" sz="1600" dirty="0">
                <a:solidFill>
                  <a:srgbClr val="FF0000"/>
                </a:solidFill>
              </a:rPr>
              <a:t>Chi2 = 0.80</a:t>
            </a:r>
          </a:p>
          <a:p>
            <a:r>
              <a:rPr lang="it-IT" altLang="zh-CN" sz="1600" dirty="0">
                <a:solidFill>
                  <a:srgbClr val="FF0000"/>
                </a:solidFill>
              </a:rPr>
              <a:t>NDf  = 13</a:t>
            </a:r>
          </a:p>
          <a:p>
            <a:r>
              <a:rPr lang="it-IT" altLang="zh-CN" sz="1600" dirty="0">
                <a:solidFill>
                  <a:srgbClr val="FF0000"/>
                </a:solidFill>
              </a:rPr>
              <a:t>p0 =-0.11 +/-  0.49</a:t>
            </a:r>
          </a:p>
          <a:p>
            <a:r>
              <a:rPr lang="it-IT" altLang="zh-CN" sz="1600" dirty="0">
                <a:solidFill>
                  <a:srgbClr val="FF0000"/>
                </a:solidFill>
              </a:rPr>
              <a:t>p1 =  1.12 +/- 0.09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5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/>
          <a:lstStyle/>
          <a:p>
            <a:r>
              <a:rPr lang="en-US" altLang="zh-CN" dirty="0"/>
              <a:t>LHAASO-WFCTA</a:t>
            </a:r>
            <a:r>
              <a:rPr lang="zh-CN" altLang="en-US" dirty="0"/>
              <a:t>简介</a:t>
            </a:r>
            <a:endParaRPr lang="en-US" altLang="zh-CN" dirty="0"/>
          </a:p>
          <a:p>
            <a:r>
              <a:rPr lang="en-US" altLang="zh-CN" dirty="0"/>
              <a:t>LHAASO-WFCTA</a:t>
            </a:r>
            <a:r>
              <a:rPr lang="zh-CN" altLang="en-US" dirty="0"/>
              <a:t>运行及数据情况介绍</a:t>
            </a:r>
            <a:endParaRPr lang="en-US" altLang="zh-CN" dirty="0"/>
          </a:p>
          <a:p>
            <a:r>
              <a:rPr lang="en-US" altLang="zh-CN" dirty="0"/>
              <a:t>LHAASO-WFCTA</a:t>
            </a:r>
            <a:r>
              <a:rPr lang="zh-CN" altLang="en-US" dirty="0"/>
              <a:t>指向标定</a:t>
            </a:r>
            <a:endParaRPr lang="en-US" altLang="zh-CN" dirty="0"/>
          </a:p>
          <a:p>
            <a:r>
              <a:rPr lang="en-US" altLang="zh-CN" dirty="0"/>
              <a:t>LHAASO-WFCTA</a:t>
            </a:r>
            <a:r>
              <a:rPr lang="zh-CN" altLang="en-US" dirty="0"/>
              <a:t>像素之间不一致性相对标定</a:t>
            </a:r>
            <a:endParaRPr lang="en-US" altLang="zh-CN" dirty="0"/>
          </a:p>
          <a:p>
            <a:r>
              <a:rPr lang="en-US" altLang="zh-CN" dirty="0"/>
              <a:t>LHAASO-WFCTA</a:t>
            </a:r>
            <a:r>
              <a:rPr lang="zh-CN" altLang="en-US" dirty="0"/>
              <a:t>的绝对标定</a:t>
            </a:r>
            <a:endParaRPr lang="en-US" altLang="zh-CN" dirty="0"/>
          </a:p>
          <a:p>
            <a:r>
              <a:rPr lang="en-US" altLang="zh-CN" dirty="0"/>
              <a:t>LHAASO-WFCTA</a:t>
            </a:r>
            <a:r>
              <a:rPr lang="zh-CN" altLang="en-US" dirty="0"/>
              <a:t>阈能研究及模拟与实验的对比</a:t>
            </a:r>
            <a:endParaRPr lang="en-US" altLang="zh-CN" dirty="0"/>
          </a:p>
          <a:p>
            <a:r>
              <a:rPr lang="en-US" altLang="zh-CN" dirty="0"/>
              <a:t>LHAASO-WFCTA</a:t>
            </a:r>
            <a:r>
              <a:rPr lang="zh-CN" altLang="en-US" dirty="0"/>
              <a:t>与</a:t>
            </a:r>
            <a:r>
              <a:rPr lang="en-US" altLang="zh-CN" dirty="0"/>
              <a:t>LHAASO-WCDA</a:t>
            </a:r>
            <a:r>
              <a:rPr lang="zh-CN" altLang="en-US" dirty="0"/>
              <a:t>的离线符合</a:t>
            </a:r>
            <a:endParaRPr lang="en-US" altLang="zh-CN" dirty="0"/>
          </a:p>
          <a:p>
            <a:r>
              <a:rPr lang="en-US" altLang="zh-CN" dirty="0"/>
              <a:t>1/4LHAASO</a:t>
            </a:r>
            <a:r>
              <a:rPr lang="zh-CN" altLang="en-US" dirty="0"/>
              <a:t>对轻成分能谱的预期</a:t>
            </a:r>
            <a:endParaRPr lang="en-US" altLang="zh-CN" dirty="0"/>
          </a:p>
          <a:p>
            <a:r>
              <a:rPr lang="zh-CN" altLang="en-US" dirty="0"/>
              <a:t>总结与展望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</a:p>
        </p:txBody>
      </p:sp>
    </p:spTree>
    <p:extLst>
      <p:ext uri="{BB962C8B-B14F-4D97-AF65-F5344CB8AC3E}">
        <p14:creationId xmlns:p14="http://schemas.microsoft.com/office/powerpoint/2010/main" val="2723991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lhaaso_youzy\Desktop\picture\pic3\cwcda2_recsm20190531040227_big20190531041508.root_wfcta20190530233840_0531044802.4.90degree.root.root_Event_371995_iEntry32_ibig12632092_bignhit1044_smnhit194_ang16.98.png">
            <a:extLst>
              <a:ext uri="{FF2B5EF4-FFF2-40B4-BE49-F238E27FC236}">
                <a16:creationId xmlns:a16="http://schemas.microsoft.com/office/drawing/2014/main" xmlns="" id="{44DB3B1A-8218-40F8-BF10-E3DF6898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23936"/>
            <a:ext cx="26257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70D1B5F5-2110-4272-8AD8-A3769A540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通过望远镜</a:t>
            </a:r>
            <a:r>
              <a:rPr lang="en-US" altLang="zh-CN" dirty="0"/>
              <a:t>-</a:t>
            </a:r>
            <a:r>
              <a:rPr lang="zh-CN" altLang="en-US" dirty="0"/>
              <a:t>簇射轴平面与地面的交线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通过其伦科夫像在焦平面的位置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8DC6B78B-EC8C-408A-B830-D0CE7F6E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/>
              <a:t>通过符合事例改善芯位重建</a:t>
            </a:r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xmlns="" id="{06D9021C-0101-44D9-A3D3-50122491498B}"/>
              </a:ext>
            </a:extLst>
          </p:cNvPr>
          <p:cNvSpPr/>
          <p:nvPr/>
        </p:nvSpPr>
        <p:spPr>
          <a:xfrm>
            <a:off x="6012160" y="4005064"/>
            <a:ext cx="216024" cy="28803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709C6E70-29CC-4998-9C73-F79EB2812BD9}"/>
              </a:ext>
            </a:extLst>
          </p:cNvPr>
          <p:cNvCxnSpPr>
            <a:cxnSpLocks/>
          </p:cNvCxnSpPr>
          <p:nvPr/>
        </p:nvCxnSpPr>
        <p:spPr>
          <a:xfrm flipV="1">
            <a:off x="5724128" y="1904493"/>
            <a:ext cx="720080" cy="410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F9EAA58D-C6C0-425F-B94F-91321D061807}"/>
              </a:ext>
            </a:extLst>
          </p:cNvPr>
          <p:cNvCxnSpPr>
            <a:cxnSpLocks/>
          </p:cNvCxnSpPr>
          <p:nvPr/>
        </p:nvCxnSpPr>
        <p:spPr>
          <a:xfrm>
            <a:off x="4110575" y="3717032"/>
            <a:ext cx="5221588" cy="1222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lhaaso_youzy\Desktop\picture\pic3\cwfcta_recsm20190531040227_big20190531041508.root_wfcta20190530233840_0531044802.4.90degree.root.root_Event_371995_iEntry32_ibig12632092_bignhit1044_smnhit194_ang16.98.png">
            <a:extLst>
              <a:ext uri="{FF2B5EF4-FFF2-40B4-BE49-F238E27FC236}">
                <a16:creationId xmlns:a16="http://schemas.microsoft.com/office/drawing/2014/main" xmlns="" id="{24F5F2D5-F0AA-4CDE-B9EA-EF8E0F9D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4667295" y="3189359"/>
            <a:ext cx="1838913" cy="176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A7269B2-BB8F-4163-BC6E-C066F106BE2B}"/>
              </a:ext>
            </a:extLst>
          </p:cNvPr>
          <p:cNvSpPr/>
          <p:nvPr/>
        </p:nvSpPr>
        <p:spPr>
          <a:xfrm>
            <a:off x="7234972" y="4370310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8’’ PMT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3F647631-F130-447C-B8F1-13598DF6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" y="3038512"/>
            <a:ext cx="3332995" cy="340225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xmlns="" id="{7814BCC1-FD8A-46C4-A782-1F0860293C53}"/>
              </a:ext>
            </a:extLst>
          </p:cNvPr>
          <p:cNvCxnSpPr>
            <a:cxnSpLocks/>
          </p:cNvCxnSpPr>
          <p:nvPr/>
        </p:nvCxnSpPr>
        <p:spPr>
          <a:xfrm>
            <a:off x="2974614" y="5275920"/>
            <a:ext cx="1008112" cy="201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22D0D7CC-1BCC-444D-9216-DCFA783C1F0E}"/>
              </a:ext>
            </a:extLst>
          </p:cNvPr>
          <p:cNvSpPr txBox="1"/>
          <p:nvPr/>
        </p:nvSpPr>
        <p:spPr>
          <a:xfrm>
            <a:off x="3372997" y="567104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望远镜</a:t>
            </a:r>
            <a:r>
              <a:rPr lang="en-US" altLang="zh-CN" sz="2400" b="1" dirty="0">
                <a:solidFill>
                  <a:srgbClr val="0070C0"/>
                </a:solidFill>
              </a:rPr>
              <a:t>-</a:t>
            </a:r>
            <a:r>
              <a:rPr lang="zh-CN" altLang="en-US" sz="2400" b="1" dirty="0">
                <a:solidFill>
                  <a:srgbClr val="0070C0"/>
                </a:solidFill>
              </a:rPr>
              <a:t>簇射轴平面</a:t>
            </a:r>
          </a:p>
        </p:txBody>
      </p:sp>
    </p:spTree>
    <p:extLst>
      <p:ext uri="{BB962C8B-B14F-4D97-AF65-F5344CB8AC3E}">
        <p14:creationId xmlns:p14="http://schemas.microsoft.com/office/powerpoint/2010/main" val="31355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54056"/>
            <a:ext cx="65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/>
            </a:lvl1pPr>
          </a:lstStyle>
          <a:p>
            <a:endParaRPr lang="zh-CN" altLang="en-US" sz="3600" dirty="0"/>
          </a:p>
        </p:txBody>
      </p:sp>
      <p:sp>
        <p:nvSpPr>
          <p:cNvPr id="10" name="矩形 9"/>
          <p:cNvSpPr/>
          <p:nvPr/>
        </p:nvSpPr>
        <p:spPr>
          <a:xfrm>
            <a:off x="180000" y="1188000"/>
            <a:ext cx="3923736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1" indent="-274320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/>
            </a:pPr>
            <a:r>
              <a:rPr lang="zh-CN" altLang="en-US" sz="2400" dirty="0">
                <a:solidFill>
                  <a:schemeClr val="tx1"/>
                </a:solidFill>
                <a:ea typeface="+mj-ea"/>
                <a:cs typeface="Tahoma" pitchFamily="34" charset="0"/>
              </a:rPr>
              <a:t>联合观测</a:t>
            </a:r>
            <a:endParaRPr lang="en-US" altLang="zh-CN" sz="2400" dirty="0">
              <a:solidFill>
                <a:schemeClr val="tx1"/>
              </a:solidFill>
              <a:ea typeface="+mj-ea"/>
              <a:cs typeface="Tahoma" pitchFamily="34" charset="0"/>
            </a:endParaRP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b="1" dirty="0">
                <a:solidFill>
                  <a:schemeClr val="tx1"/>
                </a:solidFill>
                <a:ea typeface="+mj-ea"/>
              </a:rPr>
              <a:t>WCDA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NKG fit -&gt; </a:t>
            </a:r>
            <a:r>
              <a:rPr lang="zh-CN" altLang="en-US" dirty="0">
                <a:solidFill>
                  <a:schemeClr val="tx1"/>
                </a:solidFill>
              </a:rPr>
              <a:t>簇射几何信息</a:t>
            </a:r>
            <a:endParaRPr lang="en-US" altLang="zh-CN" dirty="0">
              <a:solidFill>
                <a:schemeClr val="tx1"/>
              </a:solidFill>
            </a:endParaRP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b="1" dirty="0">
                <a:solidFill>
                  <a:schemeClr val="tx1"/>
                </a:solidFill>
                <a:ea typeface="+mj-ea"/>
              </a:rPr>
              <a:t>6</a:t>
            </a:r>
            <a:r>
              <a:rPr lang="zh-CN" altLang="en-US" b="1" dirty="0">
                <a:solidFill>
                  <a:schemeClr val="tx1"/>
                </a:solidFill>
                <a:ea typeface="+mj-ea"/>
              </a:rPr>
              <a:t>台</a:t>
            </a:r>
            <a:r>
              <a:rPr lang="en-US" altLang="zh-CN" b="1" dirty="0">
                <a:solidFill>
                  <a:schemeClr val="tx1"/>
                </a:solidFill>
                <a:ea typeface="+mj-ea"/>
              </a:rPr>
              <a:t>WFCTA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Cherenkov image -&gt; </a:t>
            </a:r>
            <a:r>
              <a:rPr lang="zh-CN" altLang="en-US" dirty="0">
                <a:solidFill>
                  <a:schemeClr val="tx1"/>
                </a:solidFill>
              </a:rPr>
              <a:t>簇射能量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b="1" dirty="0">
                <a:solidFill>
                  <a:schemeClr val="tx1"/>
                </a:solidFill>
                <a:ea typeface="+mj-ea"/>
              </a:rPr>
              <a:t>KM2A - MD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tx1"/>
                </a:solidFill>
              </a:rPr>
              <a:t>Muon</a:t>
            </a:r>
            <a:r>
              <a:rPr lang="zh-CN" altLang="en-US" dirty="0">
                <a:solidFill>
                  <a:schemeClr val="tx1"/>
                </a:solidFill>
              </a:rPr>
              <a:t> 信息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9512" y="3861047"/>
            <a:ext cx="4608512" cy="27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1" indent="-274320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/>
            </a:pPr>
            <a:r>
              <a:rPr lang="zh-CN" altLang="en-US" sz="2400" dirty="0">
                <a:solidFill>
                  <a:schemeClr val="tx1"/>
                </a:solidFill>
                <a:ea typeface="+mj-ea"/>
                <a:cs typeface="Tahoma" pitchFamily="34" charset="0"/>
              </a:rPr>
              <a:t>模拟数据说明</a:t>
            </a:r>
            <a:endParaRPr lang="en-US" altLang="zh-CN" sz="2400" dirty="0">
              <a:solidFill>
                <a:schemeClr val="tx1"/>
              </a:solidFill>
              <a:ea typeface="+mj-ea"/>
              <a:cs typeface="Tahoma" pitchFamily="34" charset="0"/>
            </a:endParaRP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b="1" dirty="0">
                <a:solidFill>
                  <a:schemeClr val="tx1"/>
                </a:solidFill>
                <a:ea typeface="+mj-ea"/>
              </a:rPr>
              <a:t>CORSIKA 6990</a:t>
            </a: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b="1" dirty="0">
                <a:solidFill>
                  <a:schemeClr val="tx1"/>
                </a:solidFill>
                <a:ea typeface="+mj-ea"/>
              </a:rPr>
              <a:t>QGSJET02 + GHEISHA</a:t>
            </a: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zh-CN" altLang="en-US" b="1" dirty="0">
                <a:solidFill>
                  <a:schemeClr val="tx1"/>
                </a:solidFill>
                <a:ea typeface="+mj-ea"/>
              </a:rPr>
              <a:t>质子</a:t>
            </a:r>
            <a:r>
              <a:rPr lang="en-US" altLang="zh-CN" b="1" dirty="0">
                <a:solidFill>
                  <a:schemeClr val="tx1"/>
                </a:solidFill>
                <a:ea typeface="+mj-ea"/>
              </a:rPr>
              <a:t>(proton/H)</a:t>
            </a:r>
            <a:r>
              <a:rPr lang="zh-CN" altLang="en-US" b="1" dirty="0">
                <a:solidFill>
                  <a:schemeClr val="tx1"/>
                </a:solidFill>
                <a:ea typeface="+mj-ea"/>
              </a:rPr>
              <a:t>、氦核</a:t>
            </a:r>
            <a:r>
              <a:rPr lang="en-US" altLang="zh-CN" b="1" dirty="0">
                <a:solidFill>
                  <a:schemeClr val="tx1"/>
                </a:solidFill>
                <a:ea typeface="+mj-ea"/>
              </a:rPr>
              <a:t>(He)</a:t>
            </a:r>
            <a:r>
              <a:rPr lang="zh-CN" altLang="en-US" b="1" dirty="0">
                <a:solidFill>
                  <a:schemeClr val="tx1"/>
                </a:solidFill>
                <a:ea typeface="+mj-ea"/>
              </a:rPr>
              <a:t>、碳氮氧</a:t>
            </a:r>
            <a:r>
              <a:rPr lang="en-US" altLang="zh-CN" b="1" dirty="0">
                <a:solidFill>
                  <a:schemeClr val="tx1"/>
                </a:solidFill>
                <a:ea typeface="+mj-ea"/>
              </a:rPr>
              <a:t>(CNO)</a:t>
            </a:r>
            <a:r>
              <a:rPr lang="zh-CN" altLang="en-US" b="1" dirty="0">
                <a:solidFill>
                  <a:schemeClr val="tx1"/>
                </a:solidFill>
                <a:ea typeface="+mj-ea"/>
              </a:rPr>
              <a:t>、镁铝硅</a:t>
            </a:r>
            <a:r>
              <a:rPr lang="en-US" altLang="zh-CN" b="1" dirty="0">
                <a:solidFill>
                  <a:schemeClr val="tx1"/>
                </a:solidFill>
                <a:ea typeface="+mj-ea"/>
              </a:rPr>
              <a:t>(</a:t>
            </a:r>
            <a:r>
              <a:rPr lang="en-US" altLang="zh-CN" b="1" dirty="0" err="1">
                <a:solidFill>
                  <a:schemeClr val="tx1"/>
                </a:solidFill>
                <a:ea typeface="+mj-ea"/>
              </a:rPr>
              <a:t>MgAlSi</a:t>
            </a:r>
            <a:r>
              <a:rPr lang="en-US" altLang="zh-CN" b="1" dirty="0">
                <a:solidFill>
                  <a:schemeClr val="tx1"/>
                </a:solidFill>
                <a:ea typeface="+mj-ea"/>
              </a:rPr>
              <a:t>)</a:t>
            </a:r>
            <a:r>
              <a:rPr lang="zh-CN" altLang="en-US" b="1" dirty="0">
                <a:solidFill>
                  <a:schemeClr val="tx1"/>
                </a:solidFill>
                <a:ea typeface="+mj-ea"/>
              </a:rPr>
              <a:t>、铁核</a:t>
            </a:r>
            <a:r>
              <a:rPr lang="en-US" altLang="zh-CN" b="1" dirty="0">
                <a:solidFill>
                  <a:schemeClr val="tx1"/>
                </a:solidFill>
                <a:ea typeface="+mj-ea"/>
              </a:rPr>
              <a:t>(iron/Fe)</a:t>
            </a: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l-GR" altLang="zh-CN" b="1" dirty="0">
                <a:solidFill>
                  <a:schemeClr val="tx1"/>
                </a:solidFill>
                <a:ea typeface="+mj-ea"/>
              </a:rPr>
              <a:t>θ </a:t>
            </a:r>
            <a:r>
              <a:rPr lang="zh-CN" altLang="en-US" b="1" dirty="0">
                <a:solidFill>
                  <a:schemeClr val="tx1"/>
                </a:solidFill>
                <a:ea typeface="+mj-ea"/>
              </a:rPr>
              <a:t>：</a:t>
            </a:r>
            <a:r>
              <a:rPr lang="en-US" altLang="zh-CN" b="1" dirty="0">
                <a:solidFill>
                  <a:schemeClr val="tx1"/>
                </a:solidFill>
                <a:ea typeface="+mj-ea"/>
              </a:rPr>
              <a:t>24°- 38°</a:t>
            </a:r>
            <a:r>
              <a:rPr lang="zh-CN" altLang="en-US" b="1" dirty="0">
                <a:solidFill>
                  <a:schemeClr val="tx1"/>
                </a:solidFill>
                <a:ea typeface="+mj-ea"/>
              </a:rPr>
              <a:t>，</a:t>
            </a:r>
            <a:r>
              <a:rPr lang="el-GR" altLang="zh-CN" b="1" dirty="0">
                <a:solidFill>
                  <a:schemeClr val="tx1"/>
                </a:solidFill>
                <a:ea typeface="+mj-ea"/>
              </a:rPr>
              <a:t> φ </a:t>
            </a:r>
            <a:r>
              <a:rPr lang="zh-CN" altLang="en-US" b="1" dirty="0">
                <a:solidFill>
                  <a:schemeClr val="tx1"/>
                </a:solidFill>
                <a:ea typeface="+mj-ea"/>
              </a:rPr>
              <a:t>：</a:t>
            </a:r>
            <a:r>
              <a:rPr lang="en-US" altLang="zh-CN" b="1" dirty="0">
                <a:solidFill>
                  <a:schemeClr val="tx1"/>
                </a:solidFill>
                <a:ea typeface="+mj-ea"/>
              </a:rPr>
              <a:t>77°-103°</a:t>
            </a:r>
          </a:p>
          <a:p>
            <a:pPr marL="548640" lvl="1" indent="-274320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zh-CN" altLang="en-US" b="1" dirty="0">
                <a:solidFill>
                  <a:schemeClr val="tx1"/>
                </a:solidFill>
                <a:ea typeface="+mj-ea"/>
              </a:rPr>
              <a:t>投点面积</a:t>
            </a:r>
            <a:r>
              <a:rPr lang="en-US" altLang="zh-CN" b="1" dirty="0">
                <a:solidFill>
                  <a:schemeClr val="tx1"/>
                </a:solidFill>
                <a:ea typeface="+mj-ea"/>
              </a:rPr>
              <a:t>230m×230m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220072" y="755904"/>
            <a:ext cx="3311928" cy="3249160"/>
            <a:chOff x="5760472" y="1620000"/>
            <a:chExt cx="3060000" cy="306001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472" y="1620000"/>
              <a:ext cx="3060000" cy="3060012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 flipH="1">
              <a:off x="5940152" y="3089063"/>
              <a:ext cx="1311346" cy="7719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241964" y="3092520"/>
              <a:ext cx="786420" cy="13445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49386" y="4005064"/>
              <a:ext cx="126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¼ LHAASO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744416" cy="280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标题 2">
            <a:extLst>
              <a:ext uri="{FF2B5EF4-FFF2-40B4-BE49-F238E27FC236}">
                <a16:creationId xmlns:a16="http://schemas.microsoft.com/office/drawing/2014/main" xmlns="" id="{70ACCB26-6764-49FE-A89D-9434B06DAFE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sz="4400" dirty="0"/>
              <a:t>¼ LHAASO </a:t>
            </a:r>
            <a:r>
              <a:rPr lang="zh-CN" altLang="en-US" sz="4400" dirty="0"/>
              <a:t>阵列轻成份能谱预期</a:t>
            </a:r>
          </a:p>
        </p:txBody>
      </p:sp>
    </p:spTree>
    <p:extLst>
      <p:ext uri="{BB962C8B-B14F-4D97-AF65-F5344CB8AC3E}">
        <p14:creationId xmlns:p14="http://schemas.microsoft.com/office/powerpoint/2010/main" val="247012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EBFC67-BD63-45EB-9C06-4271B214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1DBEA3-74DF-4312-8FE2-4B336955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" y="1714488"/>
            <a:ext cx="4237659" cy="407196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776E930-FD61-44CD-96CD-5CC4B1568742}"/>
              </a:ext>
            </a:extLst>
          </p:cNvPr>
          <p:cNvSpPr/>
          <p:nvPr/>
        </p:nvSpPr>
        <p:spPr>
          <a:xfrm>
            <a:off x="402085" y="1627388"/>
            <a:ext cx="5682083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1" indent="-205740">
              <a:spcBef>
                <a:spcPts val="375"/>
              </a:spcBef>
              <a:spcAft>
                <a:spcPts val="15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sz="2100" b="1" dirty="0"/>
              <a:t>WCDA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Energy flux near the core (full coverage)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zh-CN" dirty="0"/>
              <a:t>Core reconstruction:  3m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zh-CN" dirty="0"/>
              <a:t>Arrival direction reconstruction: 0.3°</a:t>
            </a:r>
          </a:p>
          <a:p>
            <a:pPr marL="411480" lvl="1" indent="-205740">
              <a:spcBef>
                <a:spcPts val="375"/>
              </a:spcBef>
              <a:spcAft>
                <a:spcPts val="15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sz="2100" b="1" dirty="0"/>
              <a:t>WFCTA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zh-CN" dirty="0"/>
              <a:t>SIZE (total PE in image)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Width, Length	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Angular offset between arrival directions 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    to the image center</a:t>
            </a:r>
            <a:endParaRPr lang="en-US" altLang="zh-CN" b="1" dirty="0"/>
          </a:p>
          <a:p>
            <a:pPr marL="411480" lvl="1" indent="-205740">
              <a:spcBef>
                <a:spcPts val="375"/>
              </a:spcBef>
              <a:spcAft>
                <a:spcPts val="15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/>
            </a:pPr>
            <a:r>
              <a:rPr lang="en-US" altLang="zh-CN" sz="2100" b="1" dirty="0"/>
              <a:t>KM2A - MD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Lateral distribution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 of Muon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8865758-7840-4F68-BAA8-81B805E4081E}"/>
              </a:ext>
            </a:extLst>
          </p:cNvPr>
          <p:cNvGrpSpPr/>
          <p:nvPr/>
        </p:nvGrpSpPr>
        <p:grpSpPr>
          <a:xfrm>
            <a:off x="5189153" y="3663453"/>
            <a:ext cx="3841328" cy="2199107"/>
            <a:chOff x="5033807" y="4257860"/>
            <a:chExt cx="3264920" cy="1980000"/>
          </a:xfrm>
        </p:grpSpPr>
        <p:pic>
          <p:nvPicPr>
            <p:cNvPr id="6" name="Picture 4" descr="C:\Users\yinlq\Desktop\fitC_ievt1_1.1PeV.png">
              <a:extLst>
                <a:ext uri="{FF2B5EF4-FFF2-40B4-BE49-F238E27FC236}">
                  <a16:creationId xmlns:a16="http://schemas.microsoft.com/office/drawing/2014/main" xmlns="" id="{02D07D64-80D7-4A1C-A2CF-5AD34F18A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807" y="4257860"/>
              <a:ext cx="3264920" cy="19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8">
              <a:extLst>
                <a:ext uri="{FF2B5EF4-FFF2-40B4-BE49-F238E27FC236}">
                  <a16:creationId xmlns:a16="http://schemas.microsoft.com/office/drawing/2014/main" xmlns="" id="{0BB0753E-5DE9-4CDE-AE1C-D7034F7F8AF2}"/>
                </a:ext>
              </a:extLst>
            </p:cNvPr>
            <p:cNvSpPr txBox="1"/>
            <p:nvPr/>
          </p:nvSpPr>
          <p:spPr>
            <a:xfrm>
              <a:off x="6041568" y="4485569"/>
              <a:ext cx="2016004" cy="810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50" b="1" dirty="0"/>
                <a:t>* Measured </a:t>
              </a:r>
              <a:r>
                <a:rPr lang="en-US" altLang="zh-CN" sz="1050" b="1" dirty="0" err="1"/>
                <a:t>Muon</a:t>
              </a:r>
              <a:r>
                <a:rPr lang="en-US" altLang="zh-CN" sz="1050" b="1" dirty="0"/>
                <a:t> lateral distribution </a:t>
              </a:r>
            </a:p>
            <a:p>
              <a:r>
                <a:rPr lang="zh-CN" altLang="en-US" sz="675" b="1" dirty="0">
                  <a:solidFill>
                    <a:srgbClr val="0000FF"/>
                  </a:solidFill>
                </a:rPr>
                <a:t>● </a:t>
              </a:r>
              <a:r>
                <a:rPr lang="en-US" altLang="zh-CN" sz="1050" b="1" dirty="0">
                  <a:solidFill>
                    <a:srgbClr val="0000FF"/>
                  </a:solidFill>
                </a:rPr>
                <a:t>Average </a:t>
              </a:r>
              <a:r>
                <a:rPr lang="en-US" altLang="zh-CN" sz="1050" b="1" dirty="0" err="1">
                  <a:solidFill>
                    <a:srgbClr val="0000FF"/>
                  </a:solidFill>
                </a:rPr>
                <a:t>Muon</a:t>
              </a:r>
              <a:r>
                <a:rPr lang="en-US" altLang="zh-CN" sz="1050" b="1" dirty="0">
                  <a:solidFill>
                    <a:srgbClr val="0000FF"/>
                  </a:solidFill>
                </a:rPr>
                <a:t> lateral distribution</a:t>
              </a:r>
            </a:p>
            <a:p>
              <a:r>
                <a:rPr lang="en-US" altLang="zh-CN" sz="1050" b="1" dirty="0">
                  <a:solidFill>
                    <a:srgbClr val="FF0000"/>
                  </a:solidFill>
                </a:rPr>
                <a:t>― </a:t>
              </a:r>
              <a:r>
                <a:rPr lang="en-US" altLang="zh-CN" sz="1050" b="1" dirty="0" err="1">
                  <a:solidFill>
                    <a:srgbClr val="FF0000"/>
                  </a:solidFill>
                </a:rPr>
                <a:t>Fiting</a:t>
              </a:r>
              <a:r>
                <a:rPr lang="en-US" altLang="zh-CN" sz="1050" b="1" dirty="0">
                  <a:solidFill>
                    <a:srgbClr val="0000FF"/>
                  </a:solidFill>
                </a:rPr>
                <a:t>  </a:t>
              </a:r>
              <a:endParaRPr lang="zh-CN" altLang="en-US" sz="105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90E3C9AA-E503-4D95-9042-91A12D3FDDC8}"/>
              </a:ext>
            </a:extLst>
          </p:cNvPr>
          <p:cNvGrpSpPr/>
          <p:nvPr/>
        </p:nvGrpSpPr>
        <p:grpSpPr>
          <a:xfrm>
            <a:off x="5481964" y="1161198"/>
            <a:ext cx="3102386" cy="2341451"/>
            <a:chOff x="5148064" y="188640"/>
            <a:chExt cx="3816424" cy="3024336"/>
          </a:xfrm>
        </p:grpSpPr>
        <p:grpSp>
          <p:nvGrpSpPr>
            <p:cNvPr id="9" name="组合 13">
              <a:extLst>
                <a:ext uri="{FF2B5EF4-FFF2-40B4-BE49-F238E27FC236}">
                  <a16:creationId xmlns:a16="http://schemas.microsoft.com/office/drawing/2014/main" xmlns="" id="{44191E80-9B98-4ADF-84D4-EF36469CE1E8}"/>
                </a:ext>
              </a:extLst>
            </p:cNvPr>
            <p:cNvGrpSpPr/>
            <p:nvPr/>
          </p:nvGrpSpPr>
          <p:grpSpPr>
            <a:xfrm>
              <a:off x="5148064" y="188640"/>
              <a:ext cx="3816424" cy="3024336"/>
              <a:chOff x="7524328" y="1124744"/>
              <a:chExt cx="4632702" cy="3837476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36C4421E-B48B-43E1-809D-8CE788025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1124744"/>
                <a:ext cx="4632702" cy="3837476"/>
              </a:xfrm>
              <a:prstGeom prst="rect">
                <a:avLst/>
              </a:prstGeom>
            </p:spPr>
          </p:pic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xmlns="" id="{93DD0BDC-58FF-413A-AD27-45EC6F7AD86D}"/>
                  </a:ext>
                </a:extLst>
              </p:cNvPr>
              <p:cNvCxnSpPr/>
              <p:nvPr/>
            </p:nvCxnSpPr>
            <p:spPr>
              <a:xfrm>
                <a:off x="10234349" y="1793801"/>
                <a:ext cx="14818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27">
                <a:extLst>
                  <a:ext uri="{FF2B5EF4-FFF2-40B4-BE49-F238E27FC236}">
                    <a16:creationId xmlns:a16="http://schemas.microsoft.com/office/drawing/2014/main" xmlns="" id="{BA45ED68-2398-4791-B30D-B06A32508740}"/>
                  </a:ext>
                </a:extLst>
              </p:cNvPr>
              <p:cNvSpPr txBox="1"/>
              <p:nvPr/>
            </p:nvSpPr>
            <p:spPr>
              <a:xfrm>
                <a:off x="10420759" y="1508568"/>
                <a:ext cx="1115951" cy="491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="1" dirty="0"/>
                  <a:t>proton</a:t>
                </a:r>
                <a:endParaRPr lang="zh-CN" altLang="en-US" sz="1350" b="1" dirty="0"/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xmlns="" id="{0154D059-CE7E-4AFD-840C-30041F0D10A1}"/>
                  </a:ext>
                </a:extLst>
              </p:cNvPr>
              <p:cNvCxnSpPr/>
              <p:nvPr/>
            </p:nvCxnSpPr>
            <p:spPr>
              <a:xfrm>
                <a:off x="10234349" y="2148980"/>
                <a:ext cx="1481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29">
                <a:extLst>
                  <a:ext uri="{FF2B5EF4-FFF2-40B4-BE49-F238E27FC236}">
                    <a16:creationId xmlns:a16="http://schemas.microsoft.com/office/drawing/2014/main" xmlns="" id="{A5ED9888-F56F-4C03-BB44-5FE167AF6B8E}"/>
                  </a:ext>
                </a:extLst>
              </p:cNvPr>
              <p:cNvSpPr txBox="1"/>
              <p:nvPr/>
            </p:nvSpPr>
            <p:spPr>
              <a:xfrm>
                <a:off x="10450260" y="1891818"/>
                <a:ext cx="773650" cy="491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="1" dirty="0">
                    <a:solidFill>
                      <a:srgbClr val="0070C0"/>
                    </a:solidFill>
                  </a:rPr>
                  <a:t>iron</a:t>
                </a:r>
                <a:endParaRPr lang="zh-CN" altLang="en-US" sz="1350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CED5293D-2DD6-484F-93C6-6F121D1E18A6}"/>
                </a:ext>
              </a:extLst>
            </p:cNvPr>
            <p:cNvCxnSpPr/>
            <p:nvPr/>
          </p:nvCxnSpPr>
          <p:spPr>
            <a:xfrm>
              <a:off x="5796136" y="404664"/>
              <a:ext cx="0" cy="244827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40">
            <a:extLst>
              <a:ext uri="{FF2B5EF4-FFF2-40B4-BE49-F238E27FC236}">
                <a16:creationId xmlns:a16="http://schemas.microsoft.com/office/drawing/2014/main" xmlns="" id="{00624086-20D6-45CE-BD17-D5C8B4B79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4129443"/>
            <a:ext cx="2157649" cy="166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477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367401-B031-4712-8A2F-EDF2DBD8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成分鉴别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0531A26-5BA0-4A41-BBFB-368910D1A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Picture 2" descr="C:\Users\yinlq\Desktop\plots\Parameters\pf.png">
            <a:extLst>
              <a:ext uri="{FF2B5EF4-FFF2-40B4-BE49-F238E27FC236}">
                <a16:creationId xmlns:a16="http://schemas.microsoft.com/office/drawing/2014/main" xmlns="" id="{96A2C6B4-1ABF-4EAF-9145-55EFF925E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1" y="1591431"/>
            <a:ext cx="2674438" cy="20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9CDAA31B-060C-48D8-8DA5-9C45BA855CB3}"/>
              </a:ext>
            </a:extLst>
          </p:cNvPr>
          <p:cNvGrpSpPr/>
          <p:nvPr/>
        </p:nvGrpSpPr>
        <p:grpSpPr>
          <a:xfrm>
            <a:off x="6065953" y="1736604"/>
            <a:ext cx="2341969" cy="2051588"/>
            <a:chOff x="504000" y="3672000"/>
            <a:chExt cx="3986721" cy="2871732"/>
          </a:xfrm>
        </p:grpSpPr>
        <p:pic>
          <p:nvPicPr>
            <p:cNvPr id="7" name="Picture 3" descr="C:\Users\yinlq\Desktop\plots\MuonSize.png">
              <a:extLst>
                <a:ext uri="{FF2B5EF4-FFF2-40B4-BE49-F238E27FC236}">
                  <a16:creationId xmlns:a16="http://schemas.microsoft.com/office/drawing/2014/main" xmlns="" id="{2FEF6E73-1BF1-4C66-8FDA-60FBAA64A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0" y="3672000"/>
              <a:ext cx="3986721" cy="27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43453-40A3-4374-A2CA-85B4711849DB}"/>
                </a:ext>
              </a:extLst>
            </p:cNvPr>
            <p:cNvSpPr txBox="1"/>
            <p:nvPr/>
          </p:nvSpPr>
          <p:spPr>
            <a:xfrm>
              <a:off x="1980002" y="6156000"/>
              <a:ext cx="1259999" cy="3877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CE714BB-BFB1-45DF-87FE-81C354455C3A}"/>
                </a:ext>
              </a:extLst>
            </p:cNvPr>
            <p:cNvSpPr txBox="1"/>
            <p:nvPr/>
          </p:nvSpPr>
          <p:spPr>
            <a:xfrm>
              <a:off x="2051719" y="6011999"/>
              <a:ext cx="1080000" cy="38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pμ1</a:t>
              </a:r>
              <a:endParaRPr lang="zh-CN" altLang="en-US" sz="1200" dirty="0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D08771E-FE32-4BD8-9F3E-169C25425F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63" y="1688844"/>
            <a:ext cx="2563415" cy="19975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7B995A41-29C1-496A-8DC5-9740C43124C7}"/>
              </a:ext>
            </a:extLst>
          </p:cNvPr>
          <p:cNvGrpSpPr/>
          <p:nvPr/>
        </p:nvGrpSpPr>
        <p:grpSpPr>
          <a:xfrm>
            <a:off x="6005107" y="3806637"/>
            <a:ext cx="2666225" cy="1928901"/>
            <a:chOff x="365023" y="875771"/>
            <a:chExt cx="3240000" cy="2391948"/>
          </a:xfrm>
        </p:grpSpPr>
        <p:pic>
          <p:nvPicPr>
            <p:cNvPr id="12" name="Picture 2" descr="C:\Users\yinlq\Desktop\plots_1\overtrain_BDTG.png">
              <a:extLst>
                <a:ext uri="{FF2B5EF4-FFF2-40B4-BE49-F238E27FC236}">
                  <a16:creationId xmlns:a16="http://schemas.microsoft.com/office/drawing/2014/main" xmlns="" id="{5427BCCA-C202-449C-BEA6-A42E5D396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23" y="875771"/>
              <a:ext cx="3240000" cy="2391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1E6FBB7-B6D2-4554-BCFC-1BBB89CD5E60}"/>
                </a:ext>
              </a:extLst>
            </p:cNvPr>
            <p:cNvSpPr txBox="1"/>
            <p:nvPr/>
          </p:nvSpPr>
          <p:spPr>
            <a:xfrm>
              <a:off x="1547664" y="1961898"/>
              <a:ext cx="1008112" cy="88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50" b="1" dirty="0"/>
                <a:t>Proton + Helium</a:t>
              </a:r>
              <a:endParaRPr lang="zh-CN" altLang="en-US" sz="1350" b="1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196A6126-E3E9-4A3F-857C-AF0E0691298A}"/>
              </a:ext>
            </a:extLst>
          </p:cNvPr>
          <p:cNvGrpSpPr/>
          <p:nvPr/>
        </p:nvGrpSpPr>
        <p:grpSpPr>
          <a:xfrm>
            <a:off x="280829" y="3753059"/>
            <a:ext cx="2826360" cy="2052500"/>
            <a:chOff x="1907704" y="3717035"/>
            <a:chExt cx="3240000" cy="2391947"/>
          </a:xfrm>
        </p:grpSpPr>
        <p:pic>
          <p:nvPicPr>
            <p:cNvPr id="15" name="Picture 2" descr="C:\Users\yinlq\Desktop\plots\plots\overtrain_BDTG.png">
              <a:extLst>
                <a:ext uri="{FF2B5EF4-FFF2-40B4-BE49-F238E27FC236}">
                  <a16:creationId xmlns:a16="http://schemas.microsoft.com/office/drawing/2014/main" xmlns="" id="{10842205-7352-4977-AAF4-3B6E5EFD8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3717035"/>
              <a:ext cx="3240000" cy="2391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DAEEE38-91AB-4036-BF60-EBE40F34FB13}"/>
                </a:ext>
              </a:extLst>
            </p:cNvPr>
            <p:cNvSpPr txBox="1"/>
            <p:nvPr/>
          </p:nvSpPr>
          <p:spPr>
            <a:xfrm>
              <a:off x="3059903" y="5048671"/>
              <a:ext cx="1008112" cy="34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50" b="1" dirty="0"/>
                <a:t>Proton </a:t>
              </a:r>
              <a:endParaRPr lang="zh-CN" altLang="en-US" sz="1350" b="1" dirty="0"/>
            </a:p>
          </p:txBody>
        </p:sp>
      </p:grpSp>
      <p:pic>
        <p:nvPicPr>
          <p:cNvPr id="17" name="Picture 2" descr="C:\Users\yinlq\Desktop\ROC_comp.png">
            <a:extLst>
              <a:ext uri="{FF2B5EF4-FFF2-40B4-BE49-F238E27FC236}">
                <a16:creationId xmlns:a16="http://schemas.microsoft.com/office/drawing/2014/main" xmlns="" id="{1ADD38CC-F7B7-43F7-A1AD-A043CC17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38" y="3788761"/>
            <a:ext cx="2970000" cy="20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40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1B8ED4-AE86-40AC-97EA-048005E7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有效面积及能量分辨率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4AB150A-8053-476A-94CA-8BD7AEE5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F95455E-0859-4AC9-947E-C646D78719B1}"/>
              </a:ext>
            </a:extLst>
          </p:cNvPr>
          <p:cNvGrpSpPr/>
          <p:nvPr/>
        </p:nvGrpSpPr>
        <p:grpSpPr>
          <a:xfrm>
            <a:off x="3941606" y="1416865"/>
            <a:ext cx="3438706" cy="2452623"/>
            <a:chOff x="4647023" y="1053056"/>
            <a:chExt cx="4246780" cy="2880000"/>
          </a:xfrm>
        </p:grpSpPr>
        <p:pic>
          <p:nvPicPr>
            <p:cNvPr id="5" name="Picture 3" descr="C:\Users\yinlq\Desktop\plots\cont_light.png">
              <a:extLst>
                <a:ext uri="{FF2B5EF4-FFF2-40B4-BE49-F238E27FC236}">
                  <a16:creationId xmlns:a16="http://schemas.microsoft.com/office/drawing/2014/main" xmlns="" id="{2061526D-974F-4155-BA2F-F1ADED5ED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023" y="1053056"/>
              <a:ext cx="4246780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79AB4D19-8A58-41F0-89CA-ACCA0964D0FE}"/>
                </a:ext>
              </a:extLst>
            </p:cNvPr>
            <p:cNvCxnSpPr/>
            <p:nvPr/>
          </p:nvCxnSpPr>
          <p:spPr>
            <a:xfrm>
              <a:off x="5256000" y="2772000"/>
              <a:ext cx="324036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A6796471-82A4-41DD-8489-A2A07017C064}"/>
                </a:ext>
              </a:extLst>
            </p:cNvPr>
            <p:cNvCxnSpPr/>
            <p:nvPr/>
          </p:nvCxnSpPr>
          <p:spPr>
            <a:xfrm>
              <a:off x="5256000" y="3240000"/>
              <a:ext cx="324036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CF319B64-CE42-4D33-995E-2EAB3157C1AB}"/>
              </a:ext>
            </a:extLst>
          </p:cNvPr>
          <p:cNvGrpSpPr/>
          <p:nvPr/>
        </p:nvGrpSpPr>
        <p:grpSpPr>
          <a:xfrm>
            <a:off x="55760" y="1417638"/>
            <a:ext cx="3885846" cy="2452641"/>
            <a:chOff x="274128" y="1053056"/>
            <a:chExt cx="4246780" cy="2880000"/>
          </a:xfrm>
        </p:grpSpPr>
        <p:pic>
          <p:nvPicPr>
            <p:cNvPr id="9" name="Picture 2" descr="C:\Users\yinlq\Desktop\plots\apert_light.png">
              <a:extLst>
                <a:ext uri="{FF2B5EF4-FFF2-40B4-BE49-F238E27FC236}">
                  <a16:creationId xmlns:a16="http://schemas.microsoft.com/office/drawing/2014/main" xmlns="" id="{C765992C-1B43-482F-B8DA-99C78E974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28" y="1053056"/>
              <a:ext cx="4246780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21F04CC1-9F9F-4B38-BB68-3006B9D3E732}"/>
                </a:ext>
              </a:extLst>
            </p:cNvPr>
            <p:cNvCxnSpPr/>
            <p:nvPr/>
          </p:nvCxnSpPr>
          <p:spPr>
            <a:xfrm>
              <a:off x="864000" y="2412000"/>
              <a:ext cx="3276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E6A3C95A-CE5A-4BCD-BBF9-4853A8363465}"/>
                </a:ext>
              </a:extLst>
            </p:cNvPr>
            <p:cNvCxnSpPr/>
            <p:nvPr/>
          </p:nvCxnSpPr>
          <p:spPr>
            <a:xfrm>
              <a:off x="864000" y="2988000"/>
              <a:ext cx="3276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12A50DE7-2E34-4BE5-87D3-2924A35B8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59121"/>
              </p:ext>
            </p:extLst>
          </p:nvPr>
        </p:nvGraphicFramePr>
        <p:xfrm>
          <a:off x="344212" y="4135206"/>
          <a:ext cx="5019876" cy="882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3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3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8415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Proton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/>
                        <a:t>Proton+Helium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Aperture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~900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~1800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Contamination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~10%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&lt;4%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D90AD44-604E-4617-B2F8-43DFCBFBA72D}"/>
              </a:ext>
            </a:extLst>
          </p:cNvPr>
          <p:cNvSpPr txBox="1"/>
          <p:nvPr/>
        </p:nvSpPr>
        <p:spPr>
          <a:xfrm>
            <a:off x="1331640" y="2429695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</a:rPr>
              <a:t>Aperture</a:t>
            </a:r>
            <a:endParaRPr lang="zh-CN" altLang="en-US" sz="2100" b="1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73BD7F9-E9F3-4275-AB16-D249E8A4BB67}"/>
              </a:ext>
            </a:extLst>
          </p:cNvPr>
          <p:cNvSpPr txBox="1"/>
          <p:nvPr/>
        </p:nvSpPr>
        <p:spPr>
          <a:xfrm>
            <a:off x="4172170" y="2367621"/>
            <a:ext cx="21665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</a:rPr>
              <a:t>Contamination</a:t>
            </a:r>
            <a:endParaRPr lang="zh-CN" altLang="en-US" sz="2100" b="1" dirty="0">
              <a:solidFill>
                <a:srgbClr val="FF0000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67E70CE4-CF06-4C7D-B1B3-C5CAFEA9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377" y="4066861"/>
            <a:ext cx="3911623" cy="27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5D8679F9-D608-4244-8F95-C2E449C75C05}"/>
              </a:ext>
            </a:extLst>
          </p:cNvPr>
          <p:cNvSpPr txBox="1"/>
          <p:nvPr/>
        </p:nvSpPr>
        <p:spPr>
          <a:xfrm>
            <a:off x="5746600" y="5744901"/>
            <a:ext cx="38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E = E(</a:t>
            </a:r>
            <a:r>
              <a:rPr lang="en-US" altLang="zh-CN" sz="2400" b="1" dirty="0">
                <a:solidFill>
                  <a:srgbClr val="FF0000"/>
                </a:solidFill>
                <a:sym typeface="Symbol"/>
              </a:rPr>
              <a:t></a:t>
            </a:r>
            <a:r>
              <a:rPr lang="en-US" altLang="zh-CN" sz="2400" b="1" dirty="0" err="1">
                <a:solidFill>
                  <a:srgbClr val="FF0000"/>
                </a:solidFill>
              </a:rPr>
              <a:t>N</a:t>
            </a:r>
            <a:r>
              <a:rPr lang="en-US" altLang="zh-CN" sz="2400" b="1" baseline="-25000" dirty="0" err="1">
                <a:solidFill>
                  <a:srgbClr val="FF0000"/>
                </a:solidFill>
              </a:rPr>
              <a:t>pe</a:t>
            </a:r>
            <a:r>
              <a:rPr lang="en-US" altLang="zh-CN" sz="2400" b="1" dirty="0">
                <a:solidFill>
                  <a:srgbClr val="FF0000"/>
                </a:solidFill>
              </a:rPr>
              <a:t>; </a:t>
            </a:r>
            <a:r>
              <a:rPr lang="en-US" altLang="zh-CN" sz="2400" b="1" dirty="0" err="1">
                <a:solidFill>
                  <a:srgbClr val="FF0000"/>
                </a:solidFill>
              </a:rPr>
              <a:t>R</a:t>
            </a:r>
            <a:r>
              <a:rPr lang="en-US" altLang="zh-CN" sz="2400" b="1" baseline="-25000" dirty="0" err="1">
                <a:solidFill>
                  <a:srgbClr val="FF0000"/>
                </a:solidFill>
              </a:rPr>
              <a:t>p</a:t>
            </a:r>
            <a:r>
              <a:rPr lang="en-US" altLang="zh-CN" sz="2400" b="1" dirty="0">
                <a:solidFill>
                  <a:srgbClr val="FF0000"/>
                </a:solidFill>
              </a:rPr>
              <a:t>,  </a:t>
            </a:r>
            <a:r>
              <a:rPr lang="en-US" altLang="zh-CN" sz="2400" b="1" dirty="0">
                <a:solidFill>
                  <a:srgbClr val="FF0000"/>
                </a:solidFill>
                <a:sym typeface="Symbol"/>
              </a:rPr>
              <a:t>)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19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D28C14-5474-4AC0-8CB6-93EAA8F0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对宇宙线轻成分能谱的预期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D23BC42-5AC0-4996-B1B2-DF533A1D055B}"/>
              </a:ext>
            </a:extLst>
          </p:cNvPr>
          <p:cNvSpPr/>
          <p:nvPr/>
        </p:nvSpPr>
        <p:spPr>
          <a:xfrm>
            <a:off x="1571604" y="1418536"/>
            <a:ext cx="2936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/>
              <a:t>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9986A15-49C5-4C55-916E-0C7C6E6DE431}"/>
              </a:ext>
            </a:extLst>
          </p:cNvPr>
          <p:cNvGrpSpPr/>
          <p:nvPr/>
        </p:nvGrpSpPr>
        <p:grpSpPr>
          <a:xfrm>
            <a:off x="4649195" y="2231750"/>
            <a:ext cx="4441554" cy="3740355"/>
            <a:chOff x="4932040" y="2132856"/>
            <a:chExt cx="3715930" cy="2520000"/>
          </a:xfrm>
        </p:grpSpPr>
        <p:pic>
          <p:nvPicPr>
            <p:cNvPr id="6" name="Picture 3" descr="C:\Users\yinlq\Desktop\plots\spec_argo_Erec100TeV-4PeV.png">
              <a:extLst>
                <a:ext uri="{FF2B5EF4-FFF2-40B4-BE49-F238E27FC236}">
                  <a16:creationId xmlns:a16="http://schemas.microsoft.com/office/drawing/2014/main" xmlns="" id="{353D1336-CB86-470D-9230-DFB967DF9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132856"/>
              <a:ext cx="371593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标注 14">
              <a:extLst>
                <a:ext uri="{FF2B5EF4-FFF2-40B4-BE49-F238E27FC236}">
                  <a16:creationId xmlns:a16="http://schemas.microsoft.com/office/drawing/2014/main" xmlns="" id="{BCF5EB88-DDCB-42AC-9576-688CB3911F30}"/>
                </a:ext>
              </a:extLst>
            </p:cNvPr>
            <p:cNvSpPr/>
            <p:nvPr/>
          </p:nvSpPr>
          <p:spPr>
            <a:xfrm>
              <a:off x="6588224" y="2813902"/>
              <a:ext cx="554400" cy="288000"/>
            </a:xfrm>
            <a:prstGeom prst="wedgeRectCallout">
              <a:avLst>
                <a:gd name="adj1" fmla="val 45996"/>
                <a:gd name="adj2" fmla="val 116971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6461</a:t>
              </a:r>
            </a:p>
          </p:txBody>
        </p:sp>
        <p:sp>
          <p:nvSpPr>
            <p:cNvPr id="8" name="矩形标注 18">
              <a:extLst>
                <a:ext uri="{FF2B5EF4-FFF2-40B4-BE49-F238E27FC236}">
                  <a16:creationId xmlns:a16="http://schemas.microsoft.com/office/drawing/2014/main" xmlns="" id="{5BC96052-D46F-4AA8-B4DE-628698BEEBF5}"/>
                </a:ext>
              </a:extLst>
            </p:cNvPr>
            <p:cNvSpPr/>
            <p:nvPr/>
          </p:nvSpPr>
          <p:spPr>
            <a:xfrm>
              <a:off x="6624000" y="3960000"/>
              <a:ext cx="554648" cy="288000"/>
            </a:xfrm>
            <a:prstGeom prst="wedgeRectCallout">
              <a:avLst>
                <a:gd name="adj1" fmla="val 41925"/>
                <a:gd name="adj2" fmla="val -120092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1476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8FC83598-BFDB-4518-9E6B-9C145875F9D9}"/>
              </a:ext>
            </a:extLst>
          </p:cNvPr>
          <p:cNvGrpSpPr/>
          <p:nvPr/>
        </p:nvGrpSpPr>
        <p:grpSpPr>
          <a:xfrm>
            <a:off x="291722" y="2268004"/>
            <a:ext cx="4423501" cy="3704101"/>
            <a:chOff x="857767" y="2132856"/>
            <a:chExt cx="3715930" cy="2520000"/>
          </a:xfrm>
        </p:grpSpPr>
        <p:pic>
          <p:nvPicPr>
            <p:cNvPr id="10" name="Picture 2" descr="C:\Users\yinlq\Desktop\plots\spec_hrd_Erec100TeV-4PeV.png">
              <a:extLst>
                <a:ext uri="{FF2B5EF4-FFF2-40B4-BE49-F238E27FC236}">
                  <a16:creationId xmlns:a16="http://schemas.microsoft.com/office/drawing/2014/main" xmlns="" id="{90C5277E-12AA-4702-AC0C-D22E7CB6B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7" y="2132856"/>
              <a:ext cx="371593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标注 12">
              <a:extLst>
                <a:ext uri="{FF2B5EF4-FFF2-40B4-BE49-F238E27FC236}">
                  <a16:creationId xmlns:a16="http://schemas.microsoft.com/office/drawing/2014/main" xmlns="" id="{FEBF3F1A-9AAF-468C-94DF-FC2AAE2C06E3}"/>
                </a:ext>
              </a:extLst>
            </p:cNvPr>
            <p:cNvSpPr/>
            <p:nvPr/>
          </p:nvSpPr>
          <p:spPr>
            <a:xfrm>
              <a:off x="2556000" y="2664000"/>
              <a:ext cx="576000" cy="288000"/>
            </a:xfrm>
            <a:prstGeom prst="wedgeRectCallout">
              <a:avLst>
                <a:gd name="adj1" fmla="val 45996"/>
                <a:gd name="adj2" fmla="val 116971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5121</a:t>
              </a:r>
            </a:p>
          </p:txBody>
        </p:sp>
        <p:sp>
          <p:nvSpPr>
            <p:cNvPr id="12" name="矩形标注 16">
              <a:extLst>
                <a:ext uri="{FF2B5EF4-FFF2-40B4-BE49-F238E27FC236}">
                  <a16:creationId xmlns:a16="http://schemas.microsoft.com/office/drawing/2014/main" xmlns="" id="{DB1C446D-4E4A-485A-B4D4-B38CD94BF135}"/>
                </a:ext>
              </a:extLst>
            </p:cNvPr>
            <p:cNvSpPr/>
            <p:nvPr/>
          </p:nvSpPr>
          <p:spPr>
            <a:xfrm>
              <a:off x="2556000" y="3708000"/>
              <a:ext cx="554648" cy="288000"/>
            </a:xfrm>
            <a:prstGeom prst="wedgeRectCallout">
              <a:avLst>
                <a:gd name="adj1" fmla="val 48031"/>
                <a:gd name="adj2" fmla="val -112252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1130</a:t>
              </a:r>
            </a:p>
          </p:txBody>
        </p:sp>
      </p:grpSp>
      <p:sp>
        <p:nvSpPr>
          <p:cNvPr id="13" name="TextBox 20">
            <a:extLst>
              <a:ext uri="{FF2B5EF4-FFF2-40B4-BE49-F238E27FC236}">
                <a16:creationId xmlns:a16="http://schemas.microsoft.com/office/drawing/2014/main" xmlns="" id="{E1834D47-D199-450B-8016-7548EBB141B0}"/>
              </a:ext>
            </a:extLst>
          </p:cNvPr>
          <p:cNvSpPr txBox="1"/>
          <p:nvPr/>
        </p:nvSpPr>
        <p:spPr>
          <a:xfrm>
            <a:off x="736540" y="1478172"/>
            <a:ext cx="6332606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lvl="1" indent="-205740">
              <a:spcBef>
                <a:spcPts val="450"/>
              </a:spcBef>
              <a:spcAft>
                <a:spcPts val="15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/>
            </a:pPr>
            <a:r>
              <a:rPr lang="en-US" altLang="zh-CN" sz="2400" b="1" dirty="0">
                <a:solidFill>
                  <a:srgbClr val="002060"/>
                </a:solidFill>
                <a:ea typeface="+mj-ea"/>
                <a:cs typeface="Tahoma" pitchFamily="34" charset="0"/>
              </a:rPr>
              <a:t>One year statistics, 10% duty cycle</a:t>
            </a:r>
          </a:p>
          <a:p>
            <a:pPr marL="205740" lvl="1" indent="-205740">
              <a:spcBef>
                <a:spcPts val="450"/>
              </a:spcBef>
              <a:spcAft>
                <a:spcPts val="15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/>
            </a:pPr>
            <a:r>
              <a:rPr lang="en-US" altLang="zh-CN" sz="2400" b="1" dirty="0">
                <a:solidFill>
                  <a:srgbClr val="002060"/>
                </a:solidFill>
                <a:ea typeface="+mj-ea"/>
                <a:cs typeface="Tahoma" pitchFamily="34" charset="0"/>
              </a:rPr>
              <a:t>6 Cherenkov Telescopes</a:t>
            </a:r>
            <a:endParaRPr lang="zh-CN" altLang="en-US" sz="2400" b="1" dirty="0">
              <a:solidFill>
                <a:srgbClr val="002060"/>
              </a:solidFill>
              <a:ea typeface="+mj-ea"/>
              <a:cs typeface="Tahoma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BA5D761-1E86-48F8-9559-773598570F45}"/>
              </a:ext>
            </a:extLst>
          </p:cNvPr>
          <p:cNvSpPr/>
          <p:nvPr/>
        </p:nvSpPr>
        <p:spPr>
          <a:xfrm>
            <a:off x="1589994" y="6008359"/>
            <a:ext cx="2170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002060"/>
                </a:solidFill>
              </a:rPr>
              <a:t>Horandel</a:t>
            </a:r>
            <a:r>
              <a:rPr lang="en-US" altLang="zh-CN" sz="2000" b="1" dirty="0">
                <a:solidFill>
                  <a:srgbClr val="002060"/>
                </a:solidFill>
              </a:rPr>
              <a:t> model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xmlns="" id="{1127E2C0-B2B3-4511-A8CD-528FD8DE40D8}"/>
              </a:ext>
            </a:extLst>
          </p:cNvPr>
          <p:cNvSpPr txBox="1"/>
          <p:nvPr/>
        </p:nvSpPr>
        <p:spPr>
          <a:xfrm>
            <a:off x="5355280" y="5972105"/>
            <a:ext cx="349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</a:rPr>
              <a:t>ARGO-YBJ &amp; WFCT Model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77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9733F4B9-2EB6-4100-AEB8-CE262907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045298"/>
            <a:ext cx="8867328" cy="578890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WFCTA</a:t>
            </a:r>
            <a:r>
              <a:rPr lang="zh-CN" altLang="en-US" dirty="0">
                <a:solidFill>
                  <a:srgbClr val="0070C0"/>
                </a:solidFill>
              </a:rPr>
              <a:t>与</a:t>
            </a:r>
            <a:r>
              <a:rPr lang="en-US" altLang="zh-CN" dirty="0">
                <a:solidFill>
                  <a:srgbClr val="0070C0"/>
                </a:solidFill>
              </a:rPr>
              <a:t>WCDA</a:t>
            </a:r>
            <a:r>
              <a:rPr lang="zh-CN" altLang="en-US" dirty="0">
                <a:solidFill>
                  <a:srgbClr val="0070C0"/>
                </a:solidFill>
              </a:rPr>
              <a:t>联合观测</a:t>
            </a:r>
            <a:r>
              <a:rPr lang="en-US" altLang="zh-CN" dirty="0">
                <a:solidFill>
                  <a:srgbClr val="0070C0"/>
                </a:solidFill>
              </a:rPr>
              <a:t>10</a:t>
            </a:r>
            <a:r>
              <a:rPr lang="zh-CN" altLang="en-US" dirty="0">
                <a:solidFill>
                  <a:srgbClr val="0070C0"/>
                </a:solidFill>
              </a:rPr>
              <a:t>个夜晚，其中无云无月条件下，有</a:t>
            </a:r>
            <a:r>
              <a:rPr lang="en-US" altLang="zh-CN" dirty="0">
                <a:solidFill>
                  <a:srgbClr val="0070C0"/>
                </a:solidFill>
              </a:rPr>
              <a:t>4</a:t>
            </a:r>
            <a:r>
              <a:rPr lang="zh-CN" altLang="en-US" dirty="0">
                <a:solidFill>
                  <a:srgbClr val="0070C0"/>
                </a:solidFill>
              </a:rPr>
              <a:t>个夜晚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zh-CN" altLang="en-US" dirty="0"/>
              <a:t>利用亮星对</a:t>
            </a:r>
            <a:r>
              <a:rPr lang="en-US" altLang="zh-CN" dirty="0"/>
              <a:t>WFCTA</a:t>
            </a:r>
            <a:r>
              <a:rPr lang="zh-CN" altLang="en-US" dirty="0"/>
              <a:t>的指向进行标定，精度为</a:t>
            </a:r>
            <a:r>
              <a:rPr lang="en-US" altLang="zh-CN" dirty="0"/>
              <a:t>0.05</a:t>
            </a:r>
            <a:r>
              <a:rPr lang="zh-CN" altLang="en-US" dirty="0"/>
              <a:t>度</a:t>
            </a:r>
            <a:endParaRPr lang="en-US" altLang="zh-CN" dirty="0"/>
          </a:p>
          <a:p>
            <a:pPr lvl="1"/>
            <a:r>
              <a:rPr lang="zh-CN" altLang="en-US" dirty="0"/>
              <a:t>在温度，几何修正的基础上对</a:t>
            </a:r>
            <a:r>
              <a:rPr lang="en-US" altLang="zh-CN" dirty="0" err="1"/>
              <a:t>SiPM</a:t>
            </a:r>
            <a:r>
              <a:rPr lang="zh-CN" altLang="en-US" dirty="0"/>
              <a:t>之间的不一致性进行了标定</a:t>
            </a:r>
            <a:endParaRPr lang="en-US" altLang="zh-CN" dirty="0"/>
          </a:p>
          <a:p>
            <a:pPr lvl="1"/>
            <a:r>
              <a:rPr lang="zh-CN" altLang="en-US" dirty="0"/>
              <a:t>模拟数据和实验数据进行了对比，并在此基础上计算了望远镜的阈能</a:t>
            </a:r>
            <a:r>
              <a:rPr lang="en-US" altLang="zh-CN" dirty="0"/>
              <a:t>10TeV</a:t>
            </a:r>
          </a:p>
          <a:p>
            <a:pPr lvl="1"/>
            <a:r>
              <a:rPr lang="zh-CN" altLang="en-US" dirty="0"/>
              <a:t>研究了</a:t>
            </a:r>
            <a:r>
              <a:rPr lang="en-US" altLang="zh-CN" dirty="0"/>
              <a:t>WFCTA</a:t>
            </a:r>
            <a:r>
              <a:rPr lang="zh-CN" altLang="en-US" dirty="0"/>
              <a:t>与</a:t>
            </a:r>
            <a:r>
              <a:rPr lang="en-US" altLang="zh-CN" dirty="0"/>
              <a:t>WCDA</a:t>
            </a:r>
            <a:r>
              <a:rPr lang="zh-CN" altLang="en-US" dirty="0"/>
              <a:t>对能量相应的关系</a:t>
            </a:r>
            <a:endParaRPr lang="en-US" altLang="zh-CN" dirty="0"/>
          </a:p>
          <a:p>
            <a:r>
              <a:rPr lang="zh-CN" altLang="en-US" dirty="0">
                <a:solidFill>
                  <a:srgbClr val="0070C0"/>
                </a:solidFill>
              </a:rPr>
              <a:t>估计了</a:t>
            </a:r>
            <a:r>
              <a:rPr lang="en-US" altLang="zh-CN" dirty="0">
                <a:solidFill>
                  <a:srgbClr val="0070C0"/>
                </a:solidFill>
              </a:rPr>
              <a:t>LHAASO</a:t>
            </a:r>
            <a:r>
              <a:rPr lang="zh-CN" altLang="en-US" dirty="0">
                <a:solidFill>
                  <a:srgbClr val="0070C0"/>
                </a:solidFill>
              </a:rPr>
              <a:t>对轻成分的测量能力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在联合观测时，通过</a:t>
            </a:r>
            <a:r>
              <a:rPr lang="en-US" altLang="zh-CN" dirty="0">
                <a:solidFill>
                  <a:srgbClr val="FF0000"/>
                </a:solidFill>
              </a:rPr>
              <a:t>WFCTA</a:t>
            </a:r>
            <a:r>
              <a:rPr lang="zh-CN" altLang="en-US" dirty="0">
                <a:solidFill>
                  <a:srgbClr val="FF0000"/>
                </a:solidFill>
              </a:rPr>
              <a:t>像的特点，去除芯外事例</a:t>
            </a:r>
            <a:endParaRPr lang="en-US" altLang="zh-CN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获取</a:t>
            </a:r>
            <a:r>
              <a:rPr lang="en-US" altLang="zh-CN" dirty="0">
                <a:solidFill>
                  <a:srgbClr val="FF0000"/>
                </a:solidFill>
              </a:rPr>
              <a:t>WFCTA</a:t>
            </a:r>
            <a:r>
              <a:rPr lang="zh-CN" altLang="en-US" dirty="0">
                <a:solidFill>
                  <a:srgbClr val="FF0000"/>
                </a:solidFill>
              </a:rPr>
              <a:t>与</a:t>
            </a:r>
            <a:r>
              <a:rPr lang="en-US" altLang="zh-CN" dirty="0">
                <a:solidFill>
                  <a:srgbClr val="FF0000"/>
                </a:solidFill>
              </a:rPr>
              <a:t>WCDA</a:t>
            </a:r>
            <a:r>
              <a:rPr lang="zh-CN" altLang="en-US" dirty="0">
                <a:solidFill>
                  <a:srgbClr val="FF0000"/>
                </a:solidFill>
              </a:rPr>
              <a:t>之间的能量关系，实现能标的传递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109728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F04C155C-B999-46C0-B57B-B11DE26B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6362"/>
            <a:ext cx="8229600" cy="1143000"/>
          </a:xfrm>
        </p:spPr>
        <p:txBody>
          <a:bodyPr/>
          <a:lstStyle/>
          <a:p>
            <a:r>
              <a:rPr lang="zh-CN" altLang="en-US" dirty="0"/>
              <a:t>总结与展望</a:t>
            </a:r>
          </a:p>
        </p:txBody>
      </p:sp>
    </p:spTree>
    <p:extLst>
      <p:ext uri="{BB962C8B-B14F-4D97-AF65-F5344CB8AC3E}">
        <p14:creationId xmlns:p14="http://schemas.microsoft.com/office/powerpoint/2010/main" val="393294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79512"/>
          </a:xfrm>
        </p:spPr>
        <p:txBody>
          <a:bodyPr/>
          <a:lstStyle/>
          <a:p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</a:rPr>
              <a:t>LHAASO-WFCTA</a:t>
            </a: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</a:rPr>
              <a:t>简介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59888" y="1052736"/>
            <a:ext cx="5122912" cy="2890178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</a:rPr>
              <a:t>宽视场契伦科夫望远镜阵列</a:t>
            </a:r>
            <a:r>
              <a:rPr lang="en-US" altLang="zh-CN" b="1" dirty="0">
                <a:solidFill>
                  <a:srgbClr val="FF0000"/>
                </a:solidFill>
              </a:rPr>
              <a:t>W</a:t>
            </a: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ide </a:t>
            </a:r>
            <a:r>
              <a:rPr lang="en-US" altLang="zh-CN" b="1" dirty="0">
                <a:solidFill>
                  <a:srgbClr val="FF0000"/>
                </a:solidFill>
              </a:rPr>
              <a:t>F</a:t>
            </a: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ield of view </a:t>
            </a:r>
            <a:r>
              <a:rPr lang="en-US" altLang="zh-CN" b="1" dirty="0">
                <a:solidFill>
                  <a:srgbClr val="FF0000"/>
                </a:solidFill>
              </a:rPr>
              <a:t>C</a:t>
            </a: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herenkov </a:t>
            </a:r>
            <a:r>
              <a:rPr lang="en-US" altLang="zh-CN" b="1" dirty="0">
                <a:solidFill>
                  <a:srgbClr val="FF0000"/>
                </a:solidFill>
              </a:rPr>
              <a:t>T</a:t>
            </a: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elescope </a:t>
            </a:r>
            <a:r>
              <a:rPr lang="en-US" altLang="zh-CN" b="1" dirty="0">
                <a:solidFill>
                  <a:srgbClr val="FF0000"/>
                </a:solidFill>
              </a:rPr>
              <a:t>A</a:t>
            </a: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rray</a:t>
            </a:r>
          </a:p>
          <a:p>
            <a:pPr lvl="1"/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</a:rPr>
              <a:t>Pixel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r>
              <a:rPr lang="en-US" altLang="zh-CN" sz="1800" b="1" dirty="0" err="1">
                <a:solidFill>
                  <a:schemeClr val="accent1">
                    <a:lumMod val="50000"/>
                  </a:schemeClr>
                </a:solidFill>
              </a:rPr>
              <a:t>SiPM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</a:rPr>
              <a:t> + Weston Cone </a:t>
            </a:r>
          </a:p>
          <a:p>
            <a:pPr lvl="2"/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</a:rPr>
              <a:t>32 X 32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</a:rPr>
              <a:t>0.5°X  0.5°</a:t>
            </a:r>
          </a:p>
          <a:p>
            <a:pPr lvl="1"/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</a:rPr>
              <a:t>FOV: 16°X  16°</a:t>
            </a:r>
          </a:p>
          <a:p>
            <a:r>
              <a:rPr lang="zh-CN" altLang="en-US" dirty="0"/>
              <a:t>现指向天顶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010988" cy="491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 b="2691"/>
          <a:stretch/>
        </p:blipFill>
        <p:spPr>
          <a:xfrm>
            <a:off x="6660484" y="4637681"/>
            <a:ext cx="1534475" cy="1743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216" y="3951776"/>
            <a:ext cx="2808312" cy="29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8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LHAASO-WFCTA</a:t>
            </a:r>
            <a:r>
              <a:rPr lang="zh-CN" altLang="en-US" dirty="0"/>
              <a:t>运行及数据情况介绍</a:t>
            </a:r>
            <a:endParaRPr lang="en-US" altLang="zh-CN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289080"/>
              </p:ext>
            </p:extLst>
          </p:nvPr>
        </p:nvGraphicFramePr>
        <p:xfrm>
          <a:off x="366248" y="2152020"/>
          <a:ext cx="8229599" cy="383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无月，有云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  <a:p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无云，无月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  <a:p>
                      <a:r>
                        <a:rPr lang="zh-CN" altLang="en-US" dirty="0">
                          <a:solidFill>
                            <a:srgbClr val="002060"/>
                          </a:solidFill>
                        </a:rPr>
                        <a:t>无月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</a:p>
                    <a:p>
                      <a:r>
                        <a:rPr lang="zh-CN" altLang="en-US" dirty="0"/>
                        <a:t>有月到无月，天气变化大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</a:p>
                    <a:p>
                      <a:r>
                        <a:rPr lang="zh-CN" altLang="en-US" dirty="0"/>
                        <a:t>有月到无月，无云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</a:t>
                      </a:r>
                    </a:p>
                    <a:p>
                      <a:r>
                        <a:rPr lang="zh-CN" altLang="en-US" dirty="0"/>
                        <a:t>有月到无月，无云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</a:t>
                      </a:r>
                    </a:p>
                    <a:p>
                      <a:r>
                        <a:rPr lang="zh-CN" altLang="en-US" dirty="0"/>
                        <a:t>有月到无月，无云，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激光事例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</a:t>
                      </a:r>
                    </a:p>
                    <a:p>
                      <a:r>
                        <a:rPr lang="zh-CN" altLang="en-US" dirty="0"/>
                        <a:t>有月， 无云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</a:t>
                      </a:r>
                    </a:p>
                    <a:p>
                      <a:r>
                        <a:rPr lang="zh-CN" altLang="en-US" dirty="0"/>
                        <a:t>有月，无云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628800"/>
            <a:ext cx="190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201904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931954"/>
              </p:ext>
            </p:extLst>
          </p:nvPr>
        </p:nvGraphicFramePr>
        <p:xfrm>
          <a:off x="611560" y="764704"/>
          <a:ext cx="8229599" cy="6153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48074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</a:p>
                    <a:p>
                      <a:r>
                        <a:rPr lang="zh-CN" altLang="en-US" dirty="0"/>
                        <a:t>无月，无云，仰角</a:t>
                      </a:r>
                      <a:r>
                        <a:rPr lang="en-US" altLang="zh-CN" dirty="0"/>
                        <a:t>60</a:t>
                      </a:r>
                      <a:r>
                        <a:rPr lang="zh-CN" altLang="en-US" dirty="0"/>
                        <a:t>度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51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</a:p>
                    <a:p>
                      <a:r>
                        <a:rPr lang="zh-CN" altLang="en-US" dirty="0"/>
                        <a:t>有月到无月，少云，仰角</a:t>
                      </a:r>
                      <a:r>
                        <a:rPr lang="en-US" altLang="zh-CN" dirty="0"/>
                        <a:t>60</a:t>
                      </a:r>
                      <a:r>
                        <a:rPr lang="zh-CN" altLang="en-US" dirty="0"/>
                        <a:t>度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</a:p>
                    <a:p>
                      <a:r>
                        <a:rPr lang="zh-CN" altLang="en-US" dirty="0"/>
                        <a:t>有月到无月，无云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仰角</a:t>
                      </a:r>
                      <a:r>
                        <a:rPr lang="en-US" altLang="zh-CN" dirty="0"/>
                        <a:t>60</a:t>
                      </a:r>
                      <a:r>
                        <a:rPr lang="zh-CN" altLang="en-US" dirty="0"/>
                        <a:t>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</a:t>
                      </a:r>
                    </a:p>
                    <a:p>
                      <a:r>
                        <a:rPr lang="zh-CN" altLang="en-US" dirty="0"/>
                        <a:t>有月到无月，少云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</a:t>
                      </a:r>
                    </a:p>
                    <a:p>
                      <a:r>
                        <a:rPr lang="zh-CN" altLang="en-US" dirty="0"/>
                        <a:t>有月到无月，少云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5556">
                <a:tc>
                  <a:txBody>
                    <a:bodyPr/>
                    <a:lstStyle/>
                    <a:p>
                      <a:r>
                        <a:rPr lang="en-US" altLang="zh-CN" dirty="0"/>
                        <a:t>15</a:t>
                      </a:r>
                    </a:p>
                    <a:p>
                      <a:r>
                        <a:rPr lang="zh-CN" altLang="en-US" dirty="0"/>
                        <a:t>有月到无月，无云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</a:t>
                      </a:r>
                    </a:p>
                    <a:p>
                      <a:r>
                        <a:rPr lang="zh-CN" altLang="en-US" dirty="0"/>
                        <a:t>有月到无月，少云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</a:t>
                      </a:r>
                    </a:p>
                    <a:p>
                      <a:r>
                        <a:rPr lang="zh-CN" altLang="en-US" dirty="0"/>
                        <a:t>有月，无云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</a:t>
                      </a:r>
                    </a:p>
                    <a:p>
                      <a:r>
                        <a:rPr lang="zh-CN" altLang="en-US" dirty="0"/>
                        <a:t>有月，无云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</a:p>
                    <a:p>
                      <a:r>
                        <a:rPr lang="zh-CN" altLang="en-US" dirty="0"/>
                        <a:t>无月到有月，无云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</a:t>
                      </a:r>
                    </a:p>
                    <a:p>
                      <a:r>
                        <a:rPr lang="zh-CN" altLang="en-US" dirty="0"/>
                        <a:t>无月到有月，天气待查，仰角</a:t>
                      </a:r>
                      <a:r>
                        <a:rPr lang="en-US" altLang="zh-CN" dirty="0"/>
                        <a:t>60</a:t>
                      </a:r>
                      <a:r>
                        <a:rPr lang="zh-CN" altLang="en-US" dirty="0"/>
                        <a:t>度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51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无月到有月，无云，仰角</a:t>
                      </a:r>
                      <a:r>
                        <a:rPr lang="en-US" altLang="zh-CN" dirty="0"/>
                        <a:t>60</a:t>
                      </a:r>
                      <a:r>
                        <a:rPr lang="zh-CN" altLang="en-US" dirty="0"/>
                        <a:t>度</a:t>
                      </a:r>
                      <a:endParaRPr lang="en-US" altLang="zh-C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无月到有月，无云到有云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4723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无月，无云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无月，多云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260648"/>
            <a:ext cx="190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201905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2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352" y="3204720"/>
            <a:ext cx="1913684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266440" y="8583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WFCTA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与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WCDA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离线符合事例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817" y="869219"/>
            <a:ext cx="6072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2019.04 ~ 2019.05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zh-CN" sz="2000" b="1" kern="0" dirty="0">
                <a:solidFill>
                  <a:srgbClr val="000000"/>
                </a:solidFill>
              </a:rPr>
              <a:t>WFCTA</a:t>
            </a:r>
            <a:r>
              <a:rPr lang="zh-CN" altLang="en-US" sz="2000" b="1" kern="0" dirty="0">
                <a:solidFill>
                  <a:srgbClr val="000000"/>
                </a:solidFill>
              </a:rPr>
              <a:t>与</a:t>
            </a:r>
            <a:r>
              <a:rPr lang="en-US" altLang="zh-CN" sz="2000" b="1" kern="0" dirty="0">
                <a:solidFill>
                  <a:srgbClr val="000000"/>
                </a:solidFill>
              </a:rPr>
              <a:t>WCDA</a:t>
            </a:r>
            <a:r>
              <a:rPr lang="zh-CN" altLang="en-US" sz="2000" b="1" kern="0" dirty="0">
                <a:solidFill>
                  <a:srgbClr val="000000"/>
                </a:solidFill>
              </a:rPr>
              <a:t>同时正常运行约为</a:t>
            </a:r>
            <a:r>
              <a:rPr lang="en-US" altLang="zh-CN" sz="2000" b="1" kern="0" dirty="0">
                <a:solidFill>
                  <a:srgbClr val="000000"/>
                </a:solidFill>
              </a:rPr>
              <a:t>10</a:t>
            </a:r>
            <a:r>
              <a:rPr lang="zh-CN" altLang="en-US" sz="2000" b="1" kern="0" dirty="0">
                <a:solidFill>
                  <a:srgbClr val="000000"/>
                </a:solidFill>
              </a:rPr>
              <a:t>个夜晚</a:t>
            </a:r>
            <a:endParaRPr lang="en-US" altLang="zh-CN" sz="2000" b="1" kern="0" dirty="0">
              <a:solidFill>
                <a:srgbClr val="00000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400" b="1" dirty="0"/>
              <a:t>无云无月</a:t>
            </a:r>
            <a:r>
              <a:rPr lang="en-US" altLang="zh-CN" sz="2400" b="1" dirty="0"/>
              <a:t>(4</a:t>
            </a:r>
            <a:r>
              <a:rPr lang="zh-CN" altLang="en-US" sz="2400" b="1" dirty="0"/>
              <a:t>个夜晚</a:t>
            </a:r>
            <a:r>
              <a:rPr lang="en-US" altLang="zh-CN" sz="2400" b="1" dirty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数据挑选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>
              <a:buFont typeface="Arial" pitchFamily="34" charset="0"/>
              <a:buChar char="•"/>
            </a:pP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天气挑选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>
              <a:buFont typeface="Arial" pitchFamily="34" charset="0"/>
              <a:buChar char="•"/>
            </a:pPr>
            <a:r>
              <a:rPr lang="en-US" altLang="zh-CN" sz="2000" b="1" dirty="0"/>
              <a:t>Number of fired </a:t>
            </a:r>
            <a:r>
              <a:rPr lang="en-US" altLang="zh-CN" sz="2000" b="1" dirty="0" err="1"/>
              <a:t>sipm</a:t>
            </a:r>
            <a:r>
              <a:rPr lang="en-US" altLang="zh-CN" sz="2000" b="1" dirty="0"/>
              <a:t> &gt; 5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altLang="zh-CN" sz="2000" b="1" dirty="0"/>
              <a:t>Centroid of image:</a:t>
            </a:r>
            <a:endParaRPr lang="en-US" altLang="zh-CN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挑选后事例数</a:t>
            </a:r>
            <a:r>
              <a:rPr lang="en-US" altLang="zh-C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101,940</a:t>
            </a:r>
            <a:r>
              <a:rPr lang="en-US" altLang="zh-C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880268" y="820737"/>
            <a:ext cx="3275856" cy="3096722"/>
            <a:chOff x="5852884" y="3587622"/>
            <a:chExt cx="3275856" cy="3096722"/>
          </a:xfrm>
        </p:grpSpPr>
        <p:grpSp>
          <p:nvGrpSpPr>
            <p:cNvPr id="2" name="组合 1"/>
            <p:cNvGrpSpPr/>
            <p:nvPr/>
          </p:nvGrpSpPr>
          <p:grpSpPr>
            <a:xfrm>
              <a:off x="5852884" y="3587622"/>
              <a:ext cx="3275856" cy="3096722"/>
              <a:chOff x="5868144" y="3761278"/>
              <a:chExt cx="3275856" cy="3096722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xmlns="" id="{530A2419-C11C-4746-AF1A-4F65EAECE677}"/>
                  </a:ext>
                </a:extLst>
              </p:cNvPr>
              <p:cNvGrpSpPr/>
              <p:nvPr/>
            </p:nvGrpSpPr>
            <p:grpSpPr>
              <a:xfrm>
                <a:off x="5868144" y="3761278"/>
                <a:ext cx="3275856" cy="3096722"/>
                <a:chOff x="5868144" y="3668469"/>
                <a:chExt cx="3275856" cy="3096722"/>
              </a:xfrm>
            </p:grpSpPr>
            <p:pic>
              <p:nvPicPr>
                <p:cNvPr id="3074" name="Picture 2" descr="C:\Users\lhaaso_youzy\Desktop\TelCompare\4\Tel.04.iEvent.120042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2160" y="4065191"/>
                  <a:ext cx="2813287" cy="270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" name="直接箭头连接符 4">
                  <a:extLst>
                    <a:ext uri="{FF2B5EF4-FFF2-40B4-BE49-F238E27FC236}">
                      <a16:creationId xmlns:a16="http://schemas.microsoft.com/office/drawing/2014/main" xmlns="" id="{DECC2A19-5425-4821-BD32-FBE0A49ACF9A}"/>
                    </a:ext>
                  </a:extLst>
                </p:cNvPr>
                <p:cNvCxnSpPr/>
                <p:nvPr/>
              </p:nvCxnSpPr>
              <p:spPr>
                <a:xfrm>
                  <a:off x="5868144" y="5407516"/>
                  <a:ext cx="3275856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接箭头连接符 6">
                  <a:extLst>
                    <a:ext uri="{FF2B5EF4-FFF2-40B4-BE49-F238E27FC236}">
                      <a16:creationId xmlns:a16="http://schemas.microsoft.com/office/drawing/2014/main" xmlns="" id="{B62ED60C-C855-419B-9250-F63039F2ABD9}"/>
                    </a:ext>
                  </a:extLst>
                </p:cNvPr>
                <p:cNvCxnSpPr>
                  <a:cxnSpLocks/>
                  <a:stCxn id="3074" idx="2"/>
                </p:cNvCxnSpPr>
                <p:nvPr/>
              </p:nvCxnSpPr>
              <p:spPr>
                <a:xfrm flipV="1">
                  <a:off x="7418804" y="3717032"/>
                  <a:ext cx="0" cy="304815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xmlns="" id="{F1F47692-FE62-45B5-B43E-C48E6FD7897D}"/>
                    </a:ext>
                  </a:extLst>
                </p:cNvPr>
                <p:cNvSpPr/>
                <p:nvPr/>
              </p:nvSpPr>
              <p:spPr>
                <a:xfrm>
                  <a:off x="8785355" y="5045859"/>
                  <a:ext cx="3048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/>
                    <a:t>X</a:t>
                  </a:r>
                  <a:endParaRPr lang="zh-CN" altLang="en-US" dirty="0"/>
                </a:p>
              </p:txBody>
            </p:sp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xmlns="" id="{D68FE2A5-2B81-42FF-88A4-64C6BAC91732}"/>
                    </a:ext>
                  </a:extLst>
                </p:cNvPr>
                <p:cNvSpPr/>
                <p:nvPr/>
              </p:nvSpPr>
              <p:spPr>
                <a:xfrm>
                  <a:off x="7121927" y="3668469"/>
                  <a:ext cx="2968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/>
                    <a:t>Y</a:t>
                  </a:r>
                  <a:endParaRPr lang="zh-CN" altLang="en-US" dirty="0"/>
                </a:p>
              </p:txBody>
            </p:sp>
          </p:grp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xmlns="" id="{CBD95727-2393-4DD0-A4D5-CF17AB9C542B}"/>
                  </a:ext>
                </a:extLst>
              </p:cNvPr>
              <p:cNvSpPr/>
              <p:nvPr/>
            </p:nvSpPr>
            <p:spPr>
              <a:xfrm>
                <a:off x="6967125" y="591616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6633501" y="5876627"/>
                  <a:ext cx="7807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3501" y="5876627"/>
                  <a:ext cx="78072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63"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xmlns="" id="{568C2067-61DD-45BF-B31D-86AAE70A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B83-368C-4912-B655-540D170D93C8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0" y="3806516"/>
            <a:ext cx="8835931" cy="269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57656" y="4883367"/>
            <a:ext cx="103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Cloudy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0058" y="4799901"/>
            <a:ext cx="1238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</a:rPr>
              <a:t>Cloudy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2806" y="4553161"/>
            <a:ext cx="106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clear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824580" y="4430569"/>
            <a:ext cx="857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clear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F8098D7-C521-41C2-B231-110CCB96F6F5}"/>
              </a:ext>
            </a:extLst>
          </p:cNvPr>
          <p:cNvSpPr/>
          <p:nvPr/>
        </p:nvSpPr>
        <p:spPr>
          <a:xfrm>
            <a:off x="2242140" y="3892162"/>
            <a:ext cx="2077277" cy="2417153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E65B668-E730-47D7-8078-59060D90D111}"/>
              </a:ext>
            </a:extLst>
          </p:cNvPr>
          <p:cNvSpPr/>
          <p:nvPr/>
        </p:nvSpPr>
        <p:spPr>
          <a:xfrm>
            <a:off x="5711100" y="3892162"/>
            <a:ext cx="1453188" cy="241715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437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LHAASO-WFCTA</a:t>
            </a:r>
            <a:r>
              <a:rPr lang="zh-CN" altLang="en-US" sz="3200" dirty="0"/>
              <a:t>指向标定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利用明亮的恒星</a:t>
            </a:r>
            <a:endParaRPr lang="zh-CN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73" y="1905133"/>
            <a:ext cx="4523068" cy="302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11" y="1895989"/>
            <a:ext cx="2619161" cy="203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44522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当亮星经过</a:t>
            </a:r>
            <a:r>
              <a:rPr lang="en-US" altLang="zh-CN" sz="2400" dirty="0" err="1"/>
              <a:t>SiPM</a:t>
            </a:r>
            <a:r>
              <a:rPr lang="zh-CN" altLang="en-US" sz="2400" dirty="0"/>
              <a:t>视场时，星光会叠加在原有的背景光上，亮星进出</a:t>
            </a:r>
            <a:r>
              <a:rPr lang="en-US" altLang="zh-CN" sz="2400" dirty="0" err="1"/>
              <a:t>SiPM</a:t>
            </a:r>
            <a:r>
              <a:rPr lang="zh-CN" altLang="en-US" sz="2400" dirty="0"/>
              <a:t>视场，会引起基线的变化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2" y="475901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一个</a:t>
            </a:r>
            <a:r>
              <a:rPr lang="en-US" altLang="zh-CN" dirty="0" err="1"/>
              <a:t>SiPM</a:t>
            </a:r>
            <a:r>
              <a:rPr lang="zh-CN" altLang="en-US" dirty="0"/>
              <a:t>基线随时间的变化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25703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Bright stars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>
            <a:cxnSpLocks/>
          </p:cNvCxnSpPr>
          <p:nvPr/>
        </p:nvCxnSpPr>
        <p:spPr>
          <a:xfrm>
            <a:off x="6588226" y="293966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7624" y="414908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2"/>
                </a:solidFill>
              </a:rPr>
              <a:t>契伦科夫光</a:t>
            </a:r>
            <a:endParaRPr lang="en-US" altLang="zh-CN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2"/>
                </a:solidFill>
              </a:rPr>
              <a:t>星光</a:t>
            </a:r>
            <a:endParaRPr lang="en-US" altLang="zh-CN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2"/>
                </a:solidFill>
              </a:rPr>
              <a:t>城市背景光</a:t>
            </a:r>
          </a:p>
        </p:txBody>
      </p:sp>
    </p:spTree>
    <p:extLst>
      <p:ext uri="{BB962C8B-B14F-4D97-AF65-F5344CB8AC3E}">
        <p14:creationId xmlns:p14="http://schemas.microsoft.com/office/powerpoint/2010/main" val="373404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利用亮星标定</a:t>
            </a:r>
            <a:r>
              <a:rPr lang="en-US" altLang="zh-CN" sz="4000" dirty="0"/>
              <a:t>WFCTA</a:t>
            </a:r>
            <a:r>
              <a:rPr lang="zh-CN" altLang="en-US" sz="4000" dirty="0"/>
              <a:t>指向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3340968"/>
          </a:xfrm>
        </p:spPr>
        <p:txBody>
          <a:bodyPr>
            <a:normAutofit fontScale="92500"/>
          </a:bodyPr>
          <a:lstStyle/>
          <a:p>
            <a:r>
              <a:rPr lang="zh-CN" altLang="en-US" b="1" dirty="0">
                <a:solidFill>
                  <a:srgbClr val="002060"/>
                </a:solidFill>
              </a:rPr>
              <a:t>亮星可以作为望远镜的向导</a:t>
            </a:r>
            <a:endParaRPr lang="en-US" altLang="zh-CN" b="1" dirty="0">
              <a:solidFill>
                <a:srgbClr val="002060"/>
              </a:solidFill>
            </a:endParaRPr>
          </a:p>
          <a:p>
            <a:pPr lvl="1"/>
            <a:r>
              <a:rPr lang="zh-CN" altLang="en-US" b="1" dirty="0">
                <a:solidFill>
                  <a:srgbClr val="002060"/>
                </a:solidFill>
              </a:rPr>
              <a:t>亮星的位置可以从星表中得到</a:t>
            </a:r>
            <a:endParaRPr lang="en-US" altLang="zh-CN" b="1" dirty="0">
              <a:solidFill>
                <a:srgbClr val="002060"/>
              </a:solidFill>
            </a:endParaRPr>
          </a:p>
          <a:p>
            <a:endParaRPr lang="en-US" altLang="zh-CN" b="1" dirty="0">
              <a:solidFill>
                <a:srgbClr val="00206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亮星在望远镜视场内的径迹可以通过其照亮的</a:t>
            </a:r>
            <a:r>
              <a:rPr lang="en-US" altLang="zh-CN" b="1" dirty="0" err="1">
                <a:solidFill>
                  <a:srgbClr val="002060"/>
                </a:solidFill>
              </a:rPr>
              <a:t>SiPM</a:t>
            </a:r>
            <a:r>
              <a:rPr lang="zh-CN" altLang="en-US" b="1" dirty="0">
                <a:solidFill>
                  <a:srgbClr val="002060"/>
                </a:solidFill>
              </a:rPr>
              <a:t>的加权位置得到 （红线）</a:t>
            </a:r>
            <a:endParaRPr lang="en-US" altLang="zh-CN" b="1" dirty="0">
              <a:solidFill>
                <a:srgbClr val="002060"/>
              </a:solidFill>
            </a:endParaRPr>
          </a:p>
          <a:p>
            <a:endParaRPr lang="en-US" altLang="zh-CN" b="1" dirty="0">
              <a:solidFill>
                <a:srgbClr val="00206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亮星的真实径迹（蓝线）</a:t>
            </a:r>
            <a:endParaRPr lang="en-US" altLang="zh-CN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988840"/>
            <a:ext cx="369250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827584" y="4941168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两条线的夹角，反应了方位角方向，望远镜指向的偏差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两条线截距上的差别，反应了天顶角方向，望远镜指向的偏差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57318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572" y="429760"/>
            <a:ext cx="8229600" cy="836712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结果及精度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0278" y="1351309"/>
            <a:ext cx="8229600" cy="2947581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>
                <a:solidFill>
                  <a:srgbClr val="002060"/>
                </a:solidFill>
              </a:rPr>
              <a:t>结果</a:t>
            </a:r>
            <a:r>
              <a:rPr lang="en-US" altLang="zh-CN" b="1" dirty="0">
                <a:solidFill>
                  <a:srgbClr val="002060"/>
                </a:solidFill>
              </a:rPr>
              <a:t>: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方位角方向：</a:t>
            </a:r>
            <a:r>
              <a:rPr lang="en-US" altLang="zh-CN" b="1" dirty="0">
                <a:solidFill>
                  <a:srgbClr val="FF0000"/>
                </a:solidFill>
              </a:rPr>
              <a:t>-16.32°</a:t>
            </a:r>
            <a:r>
              <a:rPr lang="zh-CN" altLang="en-US" b="1" dirty="0">
                <a:solidFill>
                  <a:srgbClr val="FF0000"/>
                </a:solidFill>
              </a:rPr>
              <a:t> （北偏西）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天顶角方向：</a:t>
            </a:r>
            <a:r>
              <a:rPr lang="en-US" altLang="zh-CN" b="1" dirty="0">
                <a:solidFill>
                  <a:srgbClr val="FF0000"/>
                </a:solidFill>
              </a:rPr>
              <a:t>0.082°</a:t>
            </a:r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机箱中心的偏移：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2"/>
            <a:r>
              <a:rPr lang="en-US" altLang="zh-CN" b="1" dirty="0">
                <a:solidFill>
                  <a:srgbClr val="FF0000"/>
                </a:solidFill>
              </a:rPr>
              <a:t>x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rgbClr val="FF0000"/>
                </a:solidFill>
              </a:rPr>
              <a:t>0.51°</a:t>
            </a:r>
            <a:r>
              <a:rPr lang="zh-CN" altLang="en-US" b="1" dirty="0">
                <a:solidFill>
                  <a:srgbClr val="FF0000"/>
                </a:solidFill>
              </a:rPr>
              <a:t>；</a:t>
            </a:r>
            <a:r>
              <a:rPr lang="en-US" altLang="zh-CN" b="1" dirty="0">
                <a:solidFill>
                  <a:srgbClr val="FF0000"/>
                </a:solidFill>
              </a:rPr>
              <a:t>y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rgbClr val="FF0000"/>
                </a:solidFill>
              </a:rPr>
              <a:t>0.12</a:t>
            </a:r>
            <a:r>
              <a:rPr lang="en-US" altLang="zh-CN" dirty="0">
                <a:solidFill>
                  <a:srgbClr val="FF0000"/>
                </a:solidFill>
              </a:rPr>
              <a:t>°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002060"/>
                </a:solidFill>
              </a:rPr>
              <a:t>精度：</a:t>
            </a:r>
            <a:endParaRPr lang="en-US" altLang="zh-CN" b="1" dirty="0">
              <a:solidFill>
                <a:srgbClr val="002060"/>
              </a:solidFill>
            </a:endParaRPr>
          </a:p>
          <a:p>
            <a:pPr lvl="1"/>
            <a:r>
              <a:rPr lang="en-US" altLang="zh-CN" b="1" dirty="0" err="1">
                <a:solidFill>
                  <a:srgbClr val="FF0000"/>
                </a:solidFill>
              </a:rPr>
              <a:t>DeltaX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rgbClr val="FF0000"/>
                </a:solidFill>
              </a:rPr>
              <a:t>0.05°</a:t>
            </a:r>
          </a:p>
          <a:p>
            <a:pPr lvl="1"/>
            <a:r>
              <a:rPr lang="en-US" altLang="zh-CN" b="1" dirty="0" err="1">
                <a:solidFill>
                  <a:srgbClr val="FF0000"/>
                </a:solidFill>
              </a:rPr>
              <a:t>DeltaY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rgbClr val="FF0000"/>
                </a:solidFill>
              </a:rPr>
              <a:t>0.07°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74" y="859813"/>
            <a:ext cx="3622054" cy="317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9" y="4126107"/>
            <a:ext cx="3024336" cy="269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3517"/>
            <a:ext cx="3154769" cy="28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62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675</TotalTime>
  <Words>1132</Words>
  <Application>Microsoft Macintosh PowerPoint</Application>
  <PresentationFormat>全屏显示(4:3)</PresentationFormat>
  <Paragraphs>329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聚合</vt:lpstr>
      <vt:lpstr> WFCTA数据分析进展报告</vt:lpstr>
      <vt:lpstr>主要内容</vt:lpstr>
      <vt:lpstr>LHAASO-WFCTA简介</vt:lpstr>
      <vt:lpstr>LHAASO-WFCTA运行及数据情况介绍</vt:lpstr>
      <vt:lpstr>PowerPoint 演示文稿</vt:lpstr>
      <vt:lpstr>PowerPoint 演示文稿</vt:lpstr>
      <vt:lpstr>LHAASO-WFCTA指向标定 利用明亮的恒星</vt:lpstr>
      <vt:lpstr>利用亮星标定WFCTA指向</vt:lpstr>
      <vt:lpstr>结果及精度</vt:lpstr>
      <vt:lpstr>LHAASO-WFCTA像素不一致性标定</vt:lpstr>
      <vt:lpstr>LHAASO-WFCTA像素不一致性标定</vt:lpstr>
      <vt:lpstr>LHAASO-WFCTA像素不一致性标定</vt:lpstr>
      <vt:lpstr>不一致性修正前后比较</vt:lpstr>
      <vt:lpstr>修正前后宇宙线事例size的比较</vt:lpstr>
      <vt:lpstr>LHAASO-WFCTA的绝对标定</vt:lpstr>
      <vt:lpstr>PowerPoint 演示文稿</vt:lpstr>
      <vt:lpstr>PowerPoint 演示文稿</vt:lpstr>
      <vt:lpstr>PowerPoint 演示文稿</vt:lpstr>
      <vt:lpstr>LHAASO-WFCTA与LHAASO-WCDA的离线符合</vt:lpstr>
      <vt:lpstr>通过符合事例改善芯位重建</vt:lpstr>
      <vt:lpstr>PowerPoint 演示文稿</vt:lpstr>
      <vt:lpstr>PowerPoint 演示文稿</vt:lpstr>
      <vt:lpstr>成分鉴别</vt:lpstr>
      <vt:lpstr>有效面积及能量分辨率</vt:lpstr>
      <vt:lpstr>对宇宙线轻成分能谱的预期</vt:lpstr>
      <vt:lpstr>总结与展望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LHAASO-WFCTA数据分析进展报告</dc:title>
  <dc:creator>[马玲玲2]</dc:creator>
  <cp:lastModifiedBy>Zhe Li</cp:lastModifiedBy>
  <cp:revision>58</cp:revision>
  <dcterms:created xsi:type="dcterms:W3CDTF">2019-08-17T08:57:46Z</dcterms:created>
  <dcterms:modified xsi:type="dcterms:W3CDTF">2019-08-27T00:06:12Z</dcterms:modified>
</cp:coreProperties>
</file>