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75" r:id="rId4"/>
    <p:sldId id="274" r:id="rId5"/>
    <p:sldId id="276" r:id="rId6"/>
    <p:sldId id="303" r:id="rId7"/>
    <p:sldId id="311" r:id="rId8"/>
    <p:sldId id="304" r:id="rId9"/>
    <p:sldId id="312" r:id="rId10"/>
    <p:sldId id="291" r:id="rId11"/>
    <p:sldId id="299" r:id="rId12"/>
    <p:sldId id="261" r:id="rId13"/>
    <p:sldId id="283" r:id="rId14"/>
    <p:sldId id="272" r:id="rId15"/>
    <p:sldId id="295" r:id="rId16"/>
    <p:sldId id="279" r:id="rId17"/>
    <p:sldId id="294" r:id="rId18"/>
    <p:sldId id="313" r:id="rId19"/>
    <p:sldId id="306" r:id="rId20"/>
    <p:sldId id="298" r:id="rId21"/>
    <p:sldId id="265" r:id="rId22"/>
    <p:sldId id="302" r:id="rId23"/>
    <p:sldId id="308" r:id="rId24"/>
    <p:sldId id="309" r:id="rId25"/>
    <p:sldId id="297" r:id="rId26"/>
    <p:sldId id="314" r:id="rId27"/>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FF7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777" autoAdjust="0"/>
  </p:normalViewPr>
  <p:slideViewPr>
    <p:cSldViewPr showGuides="1">
      <p:cViewPr>
        <p:scale>
          <a:sx n="66" d="100"/>
          <a:sy n="66" d="100"/>
        </p:scale>
        <p:origin x="-1266" y="-40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759AF-4269-4ED6-B0CB-4D2E16436857}" type="datetimeFigureOut">
              <a:rPr lang="zh-CN" altLang="en-US" smtClean="0"/>
              <a:t>2019/8/29</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DE971-4B14-4414-A4D0-4832C846A938}" type="slidenum">
              <a:rPr lang="zh-CN" altLang="en-US" smtClean="0"/>
              <a:t>‹#›</a:t>
            </a:fld>
            <a:endParaRPr lang="zh-CN" altLang="en-US"/>
          </a:p>
        </p:txBody>
      </p:sp>
    </p:spTree>
    <p:extLst>
      <p:ext uri="{BB962C8B-B14F-4D97-AF65-F5344CB8AC3E}">
        <p14:creationId xmlns:p14="http://schemas.microsoft.com/office/powerpoint/2010/main" val="138075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大家好，我是四川大学博士一年级研究生姚玉华，然后研究生阶段一直高能所学习，感谢</a:t>
            </a:r>
            <a:r>
              <a:rPr lang="en-US" altLang="zh-CN" dirty="0" smtClean="0"/>
              <a:t>WCDA</a:t>
            </a:r>
            <a:r>
              <a:rPr lang="zh-CN" altLang="en-US" dirty="0" smtClean="0"/>
              <a:t>组和</a:t>
            </a:r>
            <a:r>
              <a:rPr lang="en-US" altLang="zh-CN" dirty="0" smtClean="0"/>
              <a:t>GRB</a:t>
            </a:r>
            <a:r>
              <a:rPr lang="zh-CN" altLang="en-US" dirty="0" smtClean="0"/>
              <a:t>组给我的支持和帮助，今天大概介绍一下</a:t>
            </a:r>
            <a:r>
              <a:rPr lang="zh-CN" altLang="en-US" baseline="0" dirty="0" smtClean="0"/>
              <a:t> </a:t>
            </a:r>
            <a:r>
              <a:rPr lang="zh-CN" altLang="en-US" dirty="0" smtClean="0"/>
              <a:t>利用</a:t>
            </a:r>
            <a:r>
              <a:rPr lang="en-US" altLang="zh-CN" dirty="0" smtClean="0"/>
              <a:t>WCDA</a:t>
            </a:r>
            <a:r>
              <a:rPr lang="zh-CN" altLang="en-US" dirty="0" smtClean="0"/>
              <a:t>观测分析</a:t>
            </a:r>
            <a:r>
              <a:rPr lang="en-US" altLang="zh-CN" dirty="0" smtClean="0"/>
              <a:t>GRB</a:t>
            </a:r>
            <a:r>
              <a:rPr lang="zh-CN" altLang="en-US" dirty="0" smtClean="0"/>
              <a:t>的进展状况。</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a:t>
            </a:fld>
            <a:endParaRPr lang="zh-CN" altLang="en-US"/>
          </a:p>
        </p:txBody>
      </p:sp>
    </p:spTree>
    <p:extLst>
      <p:ext uri="{BB962C8B-B14F-4D97-AF65-F5344CB8AC3E}">
        <p14:creationId xmlns:p14="http://schemas.microsoft.com/office/powerpoint/2010/main" val="298549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又或者是这个报告里用到的方法：筛选时间和空间窗口后，再对</a:t>
            </a:r>
            <a:r>
              <a:rPr lang="en-US" altLang="zh-CN" dirty="0" smtClean="0"/>
              <a:t>hits</a:t>
            </a:r>
            <a:r>
              <a:rPr lang="zh-CN" altLang="en-US" dirty="0" smtClean="0"/>
              <a:t>进行组合成事例进行重建。利用时间和空间窗口可以排除噪声，我们还将</a:t>
            </a:r>
            <a:r>
              <a:rPr lang="en-US" altLang="zh-CN" dirty="0" smtClean="0"/>
              <a:t>hits</a:t>
            </a:r>
            <a:r>
              <a:rPr lang="zh-CN" altLang="en-US" dirty="0" smtClean="0"/>
              <a:t>重建得到的方向与预警得到到的方向信息的角度差来排除来自其他方向上的宇宙线本底。</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10</a:t>
            </a:fld>
            <a:endParaRPr lang="zh-CN" altLang="en-US"/>
          </a:p>
        </p:txBody>
      </p:sp>
    </p:spTree>
    <p:extLst>
      <p:ext uri="{BB962C8B-B14F-4D97-AF65-F5344CB8AC3E}">
        <p14:creationId xmlns:p14="http://schemas.microsoft.com/office/powerpoint/2010/main" val="82743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在直接分析实验数据之前，先用模拟数据样本来检验方法和确定相关的参数。</a:t>
            </a:r>
            <a:endParaRPr lang="en-US" altLang="zh-CN" dirty="0" smtClean="0"/>
          </a:p>
          <a:p>
            <a:r>
              <a:rPr lang="zh-CN" altLang="en-US" dirty="0" smtClean="0"/>
              <a:t>这里列出来了用到的模拟数据样本。用的数据是</a:t>
            </a:r>
            <a:r>
              <a:rPr lang="en-US" altLang="zh-CN" dirty="0" smtClean="0"/>
              <a:t>10GeV-1TeV</a:t>
            </a:r>
            <a:r>
              <a:rPr lang="zh-CN" altLang="en-US" dirty="0" smtClean="0"/>
              <a:t>的</a:t>
            </a:r>
            <a:r>
              <a:rPr lang="en-US" altLang="zh-CN" dirty="0" smtClean="0"/>
              <a:t>gamma event</a:t>
            </a:r>
            <a:r>
              <a:rPr lang="zh-CN" altLang="en-US" dirty="0" smtClean="0"/>
              <a:t>事例数据，在阵列上方投点的样本。</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11</a:t>
            </a:fld>
            <a:endParaRPr lang="zh-CN" altLang="en-US"/>
          </a:p>
        </p:txBody>
      </p:sp>
    </p:spTree>
    <p:extLst>
      <p:ext uri="{BB962C8B-B14F-4D97-AF65-F5344CB8AC3E}">
        <p14:creationId xmlns:p14="http://schemas.microsoft.com/office/powerpoint/2010/main" val="251172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aseline="0" dirty="0" smtClean="0"/>
              <a:t>利用事例的原初方向，然后</a:t>
            </a:r>
            <a:r>
              <a:rPr lang="zh-CN" altLang="en-US" dirty="0" smtClean="0"/>
              <a:t>将每个事例中的</a:t>
            </a:r>
            <a:r>
              <a:rPr lang="en-US" altLang="zh-CN" dirty="0" smtClean="0"/>
              <a:t>hit</a:t>
            </a:r>
            <a:r>
              <a:rPr lang="zh-CN" altLang="en-US" dirty="0" smtClean="0"/>
              <a:t>的时间，先投影到它的方向前锋面后，这个事例的</a:t>
            </a:r>
            <a:r>
              <a:rPr lang="en-US" altLang="zh-CN" dirty="0" smtClean="0"/>
              <a:t>hit</a:t>
            </a:r>
            <a:r>
              <a:rPr lang="zh-CN" altLang="en-US" baseline="0" dirty="0" smtClean="0"/>
              <a:t>会分布在</a:t>
            </a:r>
            <a:r>
              <a:rPr lang="zh-CN" altLang="en-US" dirty="0" smtClean="0"/>
              <a:t>窄窄的时间窗口和较为聚集的空间的窗口内，而随机噪声（红色）则是随机分布在时间和空间窗口内。根据原初方向选定时间窗和空间窗口，能够很大程度排除噪声并保留来自源方向上的</a:t>
            </a:r>
            <a:r>
              <a:rPr lang="en-US" altLang="zh-CN" dirty="0" smtClean="0"/>
              <a:t>hits</a:t>
            </a:r>
            <a:r>
              <a:rPr lang="zh-CN" altLang="en-US" dirty="0" smtClean="0"/>
              <a:t>，</a:t>
            </a:r>
            <a:r>
              <a:rPr lang="zh-CN" altLang="en-US" baseline="0" dirty="0" smtClean="0"/>
              <a:t> </a:t>
            </a:r>
            <a:r>
              <a:rPr lang="zh-CN" altLang="en-US" dirty="0" smtClean="0"/>
              <a:t>当选定窗口后，</a:t>
            </a:r>
            <a:r>
              <a:rPr lang="zh-CN" altLang="en-US" baseline="0" dirty="0" smtClean="0"/>
              <a:t>我们再自行触发和进行事例组合并重建。</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12</a:t>
            </a:fld>
            <a:endParaRPr lang="zh-CN" altLang="en-US"/>
          </a:p>
        </p:txBody>
      </p:sp>
    </p:spTree>
    <p:extLst>
      <p:ext uri="{BB962C8B-B14F-4D97-AF65-F5344CB8AC3E}">
        <p14:creationId xmlns:p14="http://schemas.microsoft.com/office/powerpoint/2010/main" val="135380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这个展示了在改进之前和改进之后，</a:t>
            </a:r>
            <a:r>
              <a:rPr lang="zh-CN" altLang="en-US" baseline="0" dirty="0" smtClean="0"/>
              <a:t> 重建出来的方向与真实方向的</a:t>
            </a:r>
            <a:r>
              <a:rPr lang="zh-CN" altLang="en-US" dirty="0" smtClean="0"/>
              <a:t>角差。从图中可以看出，当我们对</a:t>
            </a:r>
            <a:r>
              <a:rPr lang="en-US" altLang="zh-CN" dirty="0" smtClean="0"/>
              <a:t>hit</a:t>
            </a:r>
            <a:r>
              <a:rPr lang="zh-CN" altLang="en-US" dirty="0" smtClean="0"/>
              <a:t>的时间投影选择窗口后，重建出来的事例的角差将比正常的</a:t>
            </a:r>
            <a:r>
              <a:rPr lang="en-US" altLang="zh-CN" dirty="0" smtClean="0"/>
              <a:t>shower</a:t>
            </a:r>
            <a:r>
              <a:rPr lang="zh-CN" altLang="en-US" dirty="0" smtClean="0"/>
              <a:t>模式下的角度分辨率大大提高。</a:t>
            </a:r>
            <a:r>
              <a:rPr lang="zh-CN" altLang="en-US" baseline="0" dirty="0" smtClean="0"/>
              <a:t>这个主要是由于在小</a:t>
            </a:r>
            <a:r>
              <a:rPr lang="en-US" altLang="zh-CN" baseline="0" dirty="0" smtClean="0"/>
              <a:t>hits </a:t>
            </a:r>
            <a:r>
              <a:rPr lang="zh-CN" altLang="en-US" baseline="0" dirty="0" smtClean="0"/>
              <a:t>的时候，随机噪声的贡献比较多，当选了时间和空间窗口后，可以排除掉很大部分的噪声，从而提高了方向重建的准确性。</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13</a:t>
            </a:fld>
            <a:endParaRPr lang="zh-CN" altLang="en-US"/>
          </a:p>
        </p:txBody>
      </p:sp>
    </p:spTree>
    <p:extLst>
      <p:ext uri="{BB962C8B-B14F-4D97-AF65-F5344CB8AC3E}">
        <p14:creationId xmlns:p14="http://schemas.microsoft.com/office/powerpoint/2010/main" val="309239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伽玛原初能量在</a:t>
            </a:r>
            <a:r>
              <a:rPr lang="en-US" altLang="zh-CN" dirty="0" smtClean="0"/>
              <a:t>10Gev-1TeV</a:t>
            </a:r>
            <a:r>
              <a:rPr lang="zh-CN" altLang="en-US" dirty="0" smtClean="0"/>
              <a:t>之间时，有效面积随原初能量的分布，其中不同的颜色代表了不同天顶角的事例。</a:t>
            </a:r>
            <a:r>
              <a:rPr lang="zh-CN" altLang="en-US" baseline="0" dirty="0" smtClean="0"/>
              <a:t> 实线和虚线分别是改进前和改进后的结果。可以看出，尤其是在几十</a:t>
            </a:r>
            <a:r>
              <a:rPr lang="en-US" altLang="zh-CN" baseline="0" dirty="0" smtClean="0"/>
              <a:t>GeV</a:t>
            </a:r>
            <a:r>
              <a:rPr lang="zh-CN" altLang="en-US" baseline="0" dirty="0" smtClean="0"/>
              <a:t>，有效面积提高了快接近</a:t>
            </a:r>
            <a:r>
              <a:rPr lang="en-US" altLang="zh-CN" baseline="0" dirty="0" smtClean="0"/>
              <a:t>1</a:t>
            </a:r>
            <a:r>
              <a:rPr lang="zh-CN" altLang="en-US" baseline="0" dirty="0" smtClean="0"/>
              <a:t>个量级。</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14</a:t>
            </a:fld>
            <a:endParaRPr lang="zh-CN" altLang="en-US"/>
          </a:p>
        </p:txBody>
      </p:sp>
    </p:spTree>
    <p:extLst>
      <p:ext uri="{BB962C8B-B14F-4D97-AF65-F5344CB8AC3E}">
        <p14:creationId xmlns:p14="http://schemas.microsoft.com/office/powerpoint/2010/main" val="2486811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看完信号之后，这个图里红色的线给出了，本底其重建出来的方向与源方向的角差分布。这儿的本底指的是，来自其他方向上的事例，在进行时间和空间窗口后的，也被挑选保留下来并重建出来了，但是其方向与源的方向的角差比较大，所以可以根据角差的分布来筛选掉大量的宇宙线本底事例。右图给出来角差选择前后的本底的事例率。</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15</a:t>
            </a:fld>
            <a:endParaRPr lang="zh-CN" altLang="en-US"/>
          </a:p>
        </p:txBody>
      </p:sp>
    </p:spTree>
    <p:extLst>
      <p:ext uri="{BB962C8B-B14F-4D97-AF65-F5344CB8AC3E}">
        <p14:creationId xmlns:p14="http://schemas.microsoft.com/office/powerpoint/2010/main" val="190111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根据前面给的有效面积，角度分辨率和本底的事例率，根据</a:t>
            </a:r>
            <a:r>
              <a:rPr lang="en-US" altLang="zh-CN" dirty="0" smtClean="0"/>
              <a:t>Fermi</a:t>
            </a:r>
            <a:r>
              <a:rPr lang="zh-CN" altLang="en-US" dirty="0" smtClean="0"/>
              <a:t>的低能部分的伽玛暴样本来确定了</a:t>
            </a:r>
            <a:r>
              <a:rPr lang="en-US" altLang="zh-CN" dirty="0" smtClean="0"/>
              <a:t>band</a:t>
            </a:r>
            <a:r>
              <a:rPr lang="zh-CN" altLang="en-US" dirty="0" smtClean="0"/>
              <a:t>模型中的参数，当</a:t>
            </a:r>
            <a:r>
              <a:rPr lang="en-US" altLang="zh-CN" dirty="0" smtClean="0"/>
              <a:t>GRB</a:t>
            </a:r>
            <a:r>
              <a:rPr lang="zh-CN" altLang="en-US" dirty="0" smtClean="0"/>
              <a:t>高能部分有超出幂指数为</a:t>
            </a:r>
            <a:r>
              <a:rPr lang="en-US" altLang="zh-CN" dirty="0" smtClean="0"/>
              <a:t>1.5</a:t>
            </a:r>
            <a:r>
              <a:rPr lang="zh-CN" altLang="en-US" dirty="0" smtClean="0"/>
              <a:t>时，预期我们一年将看到</a:t>
            </a:r>
            <a:r>
              <a:rPr lang="en-US" altLang="zh-CN" dirty="0" smtClean="0"/>
              <a:t>1</a:t>
            </a:r>
            <a:r>
              <a:rPr lang="zh-CN" altLang="en-US" dirty="0" smtClean="0"/>
              <a:t>个左右的事例数。</a:t>
            </a:r>
            <a:endParaRPr lang="en-US" altLang="zh-CN" dirty="0" smtClean="0"/>
          </a:p>
          <a:p>
            <a:r>
              <a:rPr lang="en-US" altLang="zh-CN" dirty="0" err="1" smtClean="0"/>
              <a:t>FermiLAT</a:t>
            </a:r>
            <a:r>
              <a:rPr lang="en-US" altLang="zh-CN" baseline="0" dirty="0" smtClean="0"/>
              <a:t> </a:t>
            </a:r>
            <a:r>
              <a:rPr lang="zh-CN" altLang="en-US" baseline="0" dirty="0" smtClean="0"/>
              <a:t>的</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16</a:t>
            </a:fld>
            <a:endParaRPr lang="zh-CN" altLang="en-US"/>
          </a:p>
        </p:txBody>
      </p:sp>
    </p:spTree>
    <p:extLst>
      <p:ext uri="{BB962C8B-B14F-4D97-AF65-F5344CB8AC3E}">
        <p14:creationId xmlns:p14="http://schemas.microsoft.com/office/powerpoint/2010/main" val="4121521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这个表格里列出来了从今年</a:t>
            </a:r>
            <a:r>
              <a:rPr lang="en-US" altLang="zh-CN" dirty="0" smtClean="0"/>
              <a:t>6</a:t>
            </a:r>
            <a:r>
              <a:rPr lang="zh-CN" altLang="en-US" baseline="0" dirty="0" smtClean="0"/>
              <a:t> </a:t>
            </a:r>
            <a:r>
              <a:rPr lang="en-US" altLang="zh-CN" baseline="0" dirty="0" smtClean="0"/>
              <a:t>7</a:t>
            </a:r>
            <a:r>
              <a:rPr lang="zh-CN" altLang="en-US" baseline="0" dirty="0" smtClean="0"/>
              <a:t>月份存盘的</a:t>
            </a:r>
            <a:r>
              <a:rPr lang="en-US" altLang="zh-CN" baseline="0" dirty="0" smtClean="0"/>
              <a:t>10</a:t>
            </a:r>
            <a:r>
              <a:rPr lang="zh-CN" altLang="en-US" baseline="0" dirty="0" smtClean="0"/>
              <a:t>个暴的信息。由于六七月份我们一直做</a:t>
            </a:r>
            <a:r>
              <a:rPr lang="en-US" altLang="zh-CN" baseline="0" dirty="0" smtClean="0"/>
              <a:t>17</a:t>
            </a:r>
            <a:r>
              <a:rPr lang="zh-CN" altLang="en-US" baseline="0" dirty="0" smtClean="0"/>
              <a:t>年宇宙线会议的报告，</a:t>
            </a:r>
            <a:r>
              <a:rPr lang="en-US" altLang="zh-CN" baseline="0" dirty="0" smtClean="0"/>
              <a:t>8</a:t>
            </a:r>
            <a:r>
              <a:rPr lang="zh-CN" altLang="en-US" baseline="0" dirty="0" smtClean="0"/>
              <a:t>月初会议忙完才开始做一些</a:t>
            </a:r>
            <a:r>
              <a:rPr lang="en-US" altLang="zh-CN" baseline="0" dirty="0" smtClean="0"/>
              <a:t>WCDA</a:t>
            </a:r>
            <a:r>
              <a:rPr lang="zh-CN" altLang="en-US" baseline="0" dirty="0" smtClean="0"/>
              <a:t>的事情，所以这个报告里我只给出了对</a:t>
            </a:r>
            <a:r>
              <a:rPr lang="en-US" altLang="zh-CN" baseline="0" dirty="0" smtClean="0"/>
              <a:t>0619</a:t>
            </a:r>
            <a:r>
              <a:rPr lang="zh-CN" altLang="en-US" baseline="0" dirty="0" smtClean="0"/>
              <a:t>和</a:t>
            </a:r>
            <a:r>
              <a:rPr lang="en-US" altLang="zh-CN" baseline="0" dirty="0" smtClean="0"/>
              <a:t>0620</a:t>
            </a:r>
            <a:r>
              <a:rPr lang="zh-CN" altLang="en-US" baseline="0" dirty="0" smtClean="0"/>
              <a:t>号这两个暴的部分分析近况。选这两个暴是因为他们的低能部分流强比较高，</a:t>
            </a:r>
            <a:r>
              <a:rPr lang="en-US" altLang="zh-CN" baseline="0" dirty="0" smtClean="0"/>
              <a:t>T90</a:t>
            </a:r>
            <a:r>
              <a:rPr lang="zh-CN" altLang="en-US" baseline="0" dirty="0" smtClean="0"/>
              <a:t>很长，且天顶角比较小。</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17</a:t>
            </a:fld>
            <a:endParaRPr lang="zh-CN" altLang="en-US"/>
          </a:p>
        </p:txBody>
      </p:sp>
    </p:spTree>
    <p:extLst>
      <p:ext uri="{BB962C8B-B14F-4D97-AF65-F5344CB8AC3E}">
        <p14:creationId xmlns:p14="http://schemas.microsoft.com/office/powerpoint/2010/main" val="328218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预期，在什么条件下预期的？  放</a:t>
            </a:r>
            <a:r>
              <a:rPr lang="en-US" altLang="zh-CN" dirty="0" smtClean="0"/>
              <a:t>ICRC2019</a:t>
            </a:r>
            <a:r>
              <a:rPr lang="zh-CN" altLang="en-US" dirty="0" smtClean="0"/>
              <a:t>的</a:t>
            </a:r>
            <a:r>
              <a:rPr lang="en-US" altLang="zh-CN" dirty="0" smtClean="0"/>
              <a:t>poster</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23</a:t>
            </a:fld>
            <a:endParaRPr lang="zh-CN" altLang="en-US"/>
          </a:p>
        </p:txBody>
      </p:sp>
    </p:spTree>
    <p:extLst>
      <p:ext uri="{BB962C8B-B14F-4D97-AF65-F5344CB8AC3E}">
        <p14:creationId xmlns:p14="http://schemas.microsoft.com/office/powerpoint/2010/main" val="142424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这个是主要内容。</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2</a:t>
            </a:fld>
            <a:endParaRPr lang="zh-CN" altLang="en-US"/>
          </a:p>
        </p:txBody>
      </p:sp>
    </p:spTree>
    <p:extLst>
      <p:ext uri="{BB962C8B-B14F-4D97-AF65-F5344CB8AC3E}">
        <p14:creationId xmlns:p14="http://schemas.microsoft.com/office/powerpoint/2010/main" val="329516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伽玛暴，是除了宇宙大爆炸外活动最剧烈的天体活动。它在毫秒到千秒的量级可以释放出</a:t>
            </a:r>
            <a:r>
              <a:rPr lang="en-US" altLang="zh-CN" dirty="0" smtClean="0"/>
              <a:t>10</a:t>
            </a:r>
            <a:r>
              <a:rPr lang="zh-CN" altLang="en-US" dirty="0" smtClean="0"/>
              <a:t>的</a:t>
            </a:r>
            <a:r>
              <a:rPr lang="en-US" altLang="zh-CN" dirty="0" smtClean="0"/>
              <a:t>48-51</a:t>
            </a:r>
            <a:r>
              <a:rPr lang="zh-CN" altLang="en-US" dirty="0" smtClean="0"/>
              <a:t>次方</a:t>
            </a:r>
            <a:r>
              <a:rPr lang="en-US" altLang="zh-CN" dirty="0" smtClean="0"/>
              <a:t>erg</a:t>
            </a:r>
            <a:r>
              <a:rPr lang="zh-CN" altLang="en-US" dirty="0" smtClean="0"/>
              <a:t>的能量，它伽玛暴几分钟释放的能量是太阳亿万年释放的能量之和。这个伽玛暴</a:t>
            </a:r>
            <a:r>
              <a:rPr lang="en-US" altLang="zh-CN" dirty="0" smtClean="0"/>
              <a:t>T90</a:t>
            </a:r>
            <a:r>
              <a:rPr lang="zh-CN" altLang="en-US" dirty="0" smtClean="0"/>
              <a:t>分布的统计示意图，</a:t>
            </a:r>
            <a:r>
              <a:rPr lang="zh-CN" altLang="en-US" baseline="0" dirty="0" smtClean="0"/>
              <a:t>一般来说，短暴，也就是</a:t>
            </a:r>
            <a:r>
              <a:rPr lang="en-US" altLang="zh-CN" baseline="0" dirty="0" smtClean="0"/>
              <a:t>T90</a:t>
            </a:r>
            <a:r>
              <a:rPr lang="zh-CN" altLang="en-US" baseline="0" dirty="0" smtClean="0"/>
              <a:t>小于</a:t>
            </a:r>
            <a:r>
              <a:rPr lang="en-US" altLang="zh-CN" baseline="0" dirty="0" smtClean="0"/>
              <a:t>2</a:t>
            </a:r>
            <a:r>
              <a:rPr lang="zh-CN" altLang="en-US" baseline="0" dirty="0" smtClean="0"/>
              <a:t>秒的，认为其起源于双星并合过程中产生的高能伽玛快速释放，而长暴，</a:t>
            </a:r>
            <a:r>
              <a:rPr lang="en-US" altLang="zh-CN" baseline="0" dirty="0" smtClean="0"/>
              <a:t>T90</a:t>
            </a:r>
            <a:r>
              <a:rPr lang="zh-CN" altLang="en-US" baseline="0" dirty="0" smtClean="0"/>
              <a:t>大于</a:t>
            </a:r>
            <a:r>
              <a:rPr lang="en-US" altLang="zh-CN" baseline="0" dirty="0" smtClean="0"/>
              <a:t>2</a:t>
            </a:r>
            <a:r>
              <a:rPr lang="zh-CN" altLang="en-US" baseline="0" dirty="0" smtClean="0"/>
              <a:t>秒的这些暴，认为是</a:t>
            </a:r>
            <a:r>
              <a:rPr lang="zh-CN" altLang="en-US" dirty="0" smtClean="0"/>
              <a:t>由大质量恒星坍缩过程产生伽玛辐射。它在空间上呈现各项同性均匀分布。</a:t>
            </a:r>
            <a:endParaRPr lang="en-US" altLang="zh-CN" dirty="0" smtClean="0"/>
          </a:p>
          <a:p>
            <a:r>
              <a:rPr lang="zh-CN" altLang="en-US" dirty="0" smtClean="0"/>
              <a:t>伽玛暴的低能能谱</a:t>
            </a:r>
            <a:r>
              <a:rPr lang="en-US" altLang="zh-CN" dirty="0" err="1" smtClean="0"/>
              <a:t>KeV</a:t>
            </a:r>
            <a:r>
              <a:rPr lang="en-US" altLang="zh-CN" dirty="0" smtClean="0"/>
              <a:t>-MeV</a:t>
            </a:r>
            <a:r>
              <a:rPr lang="en-US" altLang="zh-CN" baseline="0" dirty="0" smtClean="0"/>
              <a:t> </a:t>
            </a:r>
            <a:r>
              <a:rPr lang="zh-CN" altLang="en-US" dirty="0" smtClean="0"/>
              <a:t>一般由</a:t>
            </a:r>
            <a:r>
              <a:rPr lang="en-US" altLang="zh-CN" dirty="0" smtClean="0"/>
              <a:t>band</a:t>
            </a:r>
            <a:r>
              <a:rPr lang="zh-CN" altLang="en-US" dirty="0" smtClean="0"/>
              <a:t>经验公式拟合，在高能部分的能谱，现在实验上观测上有</a:t>
            </a:r>
            <a:r>
              <a:rPr lang="en-US" altLang="zh-CN" dirty="0" smtClean="0"/>
              <a:t>20%</a:t>
            </a:r>
            <a:r>
              <a:rPr lang="zh-CN" altLang="en-US" dirty="0" smtClean="0"/>
              <a:t>左右的</a:t>
            </a:r>
            <a:r>
              <a:rPr lang="en-US" altLang="zh-CN" dirty="0" smtClean="0"/>
              <a:t>GRB</a:t>
            </a:r>
            <a:r>
              <a:rPr lang="zh-CN" altLang="en-US" dirty="0" smtClean="0"/>
              <a:t>的高能需要有硬成分贡献才能解释其能谱。</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3</a:t>
            </a:fld>
            <a:endParaRPr lang="zh-CN" altLang="en-US"/>
          </a:p>
        </p:txBody>
      </p:sp>
    </p:spTree>
    <p:extLst>
      <p:ext uri="{BB962C8B-B14F-4D97-AF65-F5344CB8AC3E}">
        <p14:creationId xmlns:p14="http://schemas.microsoft.com/office/powerpoint/2010/main" val="142173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对于高能光子的实验观测，天上卫星实验</a:t>
            </a:r>
            <a:r>
              <a:rPr lang="en-US" altLang="zh-CN" dirty="0" smtClean="0"/>
              <a:t>Fermi</a:t>
            </a:r>
            <a:r>
              <a:rPr lang="zh-CN" altLang="en-US" dirty="0" smtClean="0"/>
              <a:t>迄今为止观测到的高能光子有</a:t>
            </a:r>
            <a:r>
              <a:rPr lang="en-US" altLang="zh-CN" dirty="0" smtClean="0"/>
              <a:t>94GeV</a:t>
            </a:r>
            <a:r>
              <a:rPr lang="zh-CN" altLang="en-US" dirty="0" smtClean="0"/>
              <a:t>，是</a:t>
            </a:r>
            <a:r>
              <a:rPr lang="en-US" altLang="zh-CN" dirty="0" smtClean="0"/>
              <a:t>13</a:t>
            </a:r>
            <a:r>
              <a:rPr lang="zh-CN" altLang="en-US" dirty="0" smtClean="0"/>
              <a:t>年</a:t>
            </a:r>
            <a:r>
              <a:rPr lang="en-US" altLang="zh-CN" dirty="0" smtClean="0"/>
              <a:t>4</a:t>
            </a:r>
            <a:r>
              <a:rPr lang="zh-CN" altLang="en-US" dirty="0" smtClean="0"/>
              <a:t>月</a:t>
            </a:r>
            <a:r>
              <a:rPr lang="en-US" altLang="zh-CN" dirty="0" smtClean="0"/>
              <a:t>27</a:t>
            </a:r>
            <a:r>
              <a:rPr lang="zh-CN" altLang="en-US" dirty="0" smtClean="0"/>
              <a:t>日的一个暴，这儿列出了它的红移和</a:t>
            </a:r>
            <a:r>
              <a:rPr lang="en-US" altLang="zh-CN" dirty="0" smtClean="0"/>
              <a:t>T90</a:t>
            </a:r>
            <a:r>
              <a:rPr lang="zh-CN" altLang="en-US" dirty="0" smtClean="0"/>
              <a:t>。</a:t>
            </a:r>
            <a:endParaRPr lang="en-US" altLang="zh-CN" dirty="0" smtClean="0"/>
          </a:p>
          <a:p>
            <a:r>
              <a:rPr lang="zh-CN" altLang="en-US" dirty="0" smtClean="0"/>
              <a:t>地面阵列</a:t>
            </a:r>
            <a:r>
              <a:rPr lang="en-US" altLang="zh-CN" dirty="0" smtClean="0"/>
              <a:t>MAGIC</a:t>
            </a:r>
            <a:r>
              <a:rPr lang="zh-CN" altLang="en-US" dirty="0" smtClean="0"/>
              <a:t>在</a:t>
            </a:r>
            <a:r>
              <a:rPr lang="en-US" altLang="zh-CN" dirty="0" smtClean="0"/>
              <a:t>2019</a:t>
            </a:r>
            <a:r>
              <a:rPr lang="zh-CN" altLang="en-US" dirty="0" smtClean="0"/>
              <a:t>年观测观测了它的首个大于</a:t>
            </a:r>
            <a:r>
              <a:rPr lang="en-US" altLang="zh-CN" dirty="0" smtClean="0"/>
              <a:t>300Gev</a:t>
            </a:r>
            <a:r>
              <a:rPr lang="zh-CN" altLang="en-US" dirty="0" smtClean="0"/>
              <a:t>的光子，</a:t>
            </a:r>
            <a:r>
              <a:rPr lang="en-US" altLang="zh-CN" dirty="0" smtClean="0"/>
              <a:t>HESS</a:t>
            </a:r>
            <a:r>
              <a:rPr lang="zh-CN" altLang="en-US" dirty="0" smtClean="0"/>
              <a:t>也在</a:t>
            </a:r>
            <a:r>
              <a:rPr lang="en-US" altLang="zh-CN" dirty="0" smtClean="0"/>
              <a:t>GRB180720B</a:t>
            </a:r>
            <a:r>
              <a:rPr lang="zh-CN" altLang="en-US" dirty="0" smtClean="0"/>
              <a:t>爆发</a:t>
            </a:r>
            <a:r>
              <a:rPr lang="en-US" altLang="zh-CN" dirty="0" smtClean="0"/>
              <a:t>10</a:t>
            </a:r>
            <a:r>
              <a:rPr lang="zh-CN" altLang="en-US" dirty="0" smtClean="0"/>
              <a:t>个小时候观测到的</a:t>
            </a:r>
            <a:r>
              <a:rPr lang="en-US" altLang="zh-CN" dirty="0" smtClean="0"/>
              <a:t>100GeV</a:t>
            </a:r>
            <a:r>
              <a:rPr lang="zh-CN" altLang="en-US" dirty="0" smtClean="0"/>
              <a:t>以上的辐射。</a:t>
            </a:r>
            <a:r>
              <a:rPr lang="zh-CN" altLang="en-US" baseline="0" dirty="0" smtClean="0"/>
              <a:t> 可以看出这几个暴的红移都比较小，</a:t>
            </a:r>
            <a:r>
              <a:rPr lang="en-US" altLang="zh-CN" baseline="0" dirty="0" smtClean="0"/>
              <a:t>T90</a:t>
            </a:r>
            <a:r>
              <a:rPr lang="zh-CN" altLang="en-US" baseline="0" dirty="0" smtClean="0"/>
              <a:t>时间较长。 当然我们会不由自主地想到正在建设中的地面复合阵列</a:t>
            </a:r>
            <a:r>
              <a:rPr lang="en-US" altLang="zh-CN" baseline="0" dirty="0" smtClean="0"/>
              <a:t>LHAASO</a:t>
            </a:r>
            <a:r>
              <a:rPr lang="zh-CN" altLang="en-US" baseline="0" dirty="0" smtClean="0"/>
              <a:t>对于伽玛暴的观测。</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4</a:t>
            </a:fld>
            <a:endParaRPr lang="zh-CN" altLang="en-US"/>
          </a:p>
        </p:txBody>
      </p:sp>
    </p:spTree>
    <p:extLst>
      <p:ext uri="{BB962C8B-B14F-4D97-AF65-F5344CB8AC3E}">
        <p14:creationId xmlns:p14="http://schemas.microsoft.com/office/powerpoint/2010/main" val="379982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LHAASO</a:t>
            </a:r>
            <a:r>
              <a:rPr lang="zh-CN" altLang="en-US" dirty="0" smtClean="0"/>
              <a:t>要观测</a:t>
            </a:r>
            <a:r>
              <a:rPr lang="en-US" altLang="zh-CN" dirty="0" smtClean="0"/>
              <a:t>GRB</a:t>
            </a:r>
            <a:r>
              <a:rPr lang="zh-CN" altLang="en-US" dirty="0" smtClean="0"/>
              <a:t>的话，是用</a:t>
            </a:r>
            <a:r>
              <a:rPr lang="en-US" altLang="zh-CN" dirty="0" smtClean="0"/>
              <a:t>WCDA</a:t>
            </a:r>
            <a:r>
              <a:rPr lang="zh-CN" altLang="en-US" dirty="0" smtClean="0"/>
              <a:t>，因为</a:t>
            </a:r>
            <a:r>
              <a:rPr lang="en-US" altLang="zh-CN" dirty="0" smtClean="0"/>
              <a:t>WCDA</a:t>
            </a:r>
            <a:r>
              <a:rPr lang="zh-CN" altLang="en-US" dirty="0" smtClean="0"/>
              <a:t>是几个探测阵列中的阈能最低的探测器。</a:t>
            </a:r>
            <a:endParaRPr lang="en-US" altLang="zh-CN" dirty="0" smtClean="0"/>
          </a:p>
          <a:p>
            <a:r>
              <a:rPr lang="zh-CN" altLang="en-US" dirty="0" smtClean="0"/>
              <a:t>这里给出来</a:t>
            </a:r>
            <a:r>
              <a:rPr lang="en-US" altLang="zh-CN" dirty="0" smtClean="0"/>
              <a:t>WCDA</a:t>
            </a:r>
            <a:r>
              <a:rPr lang="zh-CN" altLang="en-US" dirty="0" smtClean="0"/>
              <a:t>的一个布局示意图，它的主体是由</a:t>
            </a:r>
            <a:r>
              <a:rPr lang="en-US" altLang="zh-CN" dirty="0" smtClean="0"/>
              <a:t>3</a:t>
            </a:r>
            <a:r>
              <a:rPr lang="zh-CN" altLang="en-US" dirty="0" smtClean="0"/>
              <a:t>个水池子，共</a:t>
            </a:r>
            <a:r>
              <a:rPr lang="en-US" altLang="zh-CN" dirty="0" smtClean="0"/>
              <a:t>3120</a:t>
            </a:r>
            <a:r>
              <a:rPr lang="zh-CN" altLang="en-US" dirty="0" smtClean="0"/>
              <a:t>个</a:t>
            </a:r>
            <a:r>
              <a:rPr lang="en-US" altLang="zh-CN" dirty="0" smtClean="0"/>
              <a:t>cell</a:t>
            </a:r>
            <a:r>
              <a:rPr lang="zh-CN" altLang="en-US" dirty="0" smtClean="0"/>
              <a:t>，构成近</a:t>
            </a:r>
            <a:r>
              <a:rPr lang="en-US" altLang="zh-CN" dirty="0" smtClean="0"/>
              <a:t>7.8</a:t>
            </a:r>
            <a:r>
              <a:rPr lang="zh-CN" altLang="en-US" dirty="0" smtClean="0"/>
              <a:t>万平米的探测器阵列。</a:t>
            </a:r>
            <a:r>
              <a:rPr lang="zh-CN" altLang="en-US" baseline="0" dirty="0" smtClean="0"/>
              <a:t> 已经建成的</a:t>
            </a:r>
            <a:r>
              <a:rPr lang="en-US" altLang="zh-CN" baseline="0" dirty="0" smtClean="0"/>
              <a:t>1</a:t>
            </a:r>
            <a:r>
              <a:rPr lang="zh-CN" altLang="en-US" baseline="0" dirty="0" smtClean="0"/>
              <a:t>号池子中的</a:t>
            </a:r>
            <a:r>
              <a:rPr lang="en-US" altLang="zh-CN" baseline="0" dirty="0" smtClean="0"/>
              <a:t>PMT</a:t>
            </a:r>
            <a:r>
              <a:rPr lang="zh-CN" altLang="en-US" baseline="0" dirty="0" smtClean="0"/>
              <a:t>用的</a:t>
            </a:r>
            <a:r>
              <a:rPr lang="en-US" altLang="zh-CN" baseline="0" dirty="0" smtClean="0"/>
              <a:t>8</a:t>
            </a:r>
            <a:r>
              <a:rPr lang="zh-CN" altLang="en-US" baseline="0" dirty="0" smtClean="0"/>
              <a:t>英寸的管子，而现在正在建的和将来会建的</a:t>
            </a:r>
            <a:r>
              <a:rPr lang="en-US" altLang="zh-CN" baseline="0" dirty="0" smtClean="0"/>
              <a:t>23</a:t>
            </a:r>
            <a:r>
              <a:rPr lang="zh-CN" altLang="en-US" baseline="0" dirty="0" smtClean="0"/>
              <a:t>号池子将会用</a:t>
            </a:r>
            <a:r>
              <a:rPr lang="en-US" altLang="zh-CN" baseline="0" dirty="0" smtClean="0"/>
              <a:t>20</a:t>
            </a:r>
            <a:r>
              <a:rPr lang="zh-CN" altLang="en-US" baseline="0" dirty="0" smtClean="0"/>
              <a:t>英寸的管子，</a:t>
            </a:r>
            <a:r>
              <a:rPr lang="en-US" altLang="zh-CN" baseline="0" dirty="0" smtClean="0"/>
              <a:t>PMT</a:t>
            </a:r>
            <a:r>
              <a:rPr lang="zh-CN" altLang="en-US" baseline="0" dirty="0" smtClean="0"/>
              <a:t>的尺寸变大可以降低探测阈能，</a:t>
            </a:r>
            <a:r>
              <a:rPr lang="en-US" altLang="zh-CN" baseline="0" dirty="0" smtClean="0"/>
              <a:t>WCDA</a:t>
            </a:r>
            <a:r>
              <a:rPr lang="zh-CN" altLang="en-US" baseline="0" dirty="0" smtClean="0"/>
              <a:t>现在的观测阈能是几十？？？，将来会变成？？？。 探测带电粒子在水中产生切伦科夫光进入到</a:t>
            </a:r>
            <a:r>
              <a:rPr lang="en-US" altLang="zh-CN" baseline="0" dirty="0" smtClean="0"/>
              <a:t>PMT</a:t>
            </a:r>
            <a:r>
              <a:rPr lang="zh-CN" altLang="en-US" baseline="0" dirty="0" smtClean="0"/>
              <a:t>中，转换成打电信号并被读出，同时记录时间。</a:t>
            </a:r>
            <a:r>
              <a:rPr lang="zh-CN" altLang="en-US" dirty="0" smtClean="0"/>
              <a:t>在今年</a:t>
            </a:r>
            <a:r>
              <a:rPr lang="en-US" altLang="zh-CN" dirty="0" smtClean="0"/>
              <a:t>2</a:t>
            </a:r>
            <a:r>
              <a:rPr lang="zh-CN" altLang="en-US" dirty="0" smtClean="0"/>
              <a:t>月份开始，</a:t>
            </a:r>
            <a:r>
              <a:rPr lang="en-US" altLang="zh-CN" dirty="0" smtClean="0"/>
              <a:t>1</a:t>
            </a:r>
            <a:r>
              <a:rPr lang="zh-CN" altLang="en-US" dirty="0" smtClean="0"/>
              <a:t>号水池子已经建成并开始取数，</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5</a:t>
            </a:fld>
            <a:endParaRPr lang="zh-CN" altLang="en-US"/>
          </a:p>
        </p:txBody>
      </p:sp>
    </p:spTree>
    <p:extLst>
      <p:ext uri="{BB962C8B-B14F-4D97-AF65-F5344CB8AC3E}">
        <p14:creationId xmlns:p14="http://schemas.microsoft.com/office/powerpoint/2010/main" val="34711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正常的取数模式是</a:t>
            </a:r>
            <a:r>
              <a:rPr lang="en-US" altLang="zh-CN" dirty="0" smtClean="0"/>
              <a:t>shower</a:t>
            </a:r>
            <a:r>
              <a:rPr lang="zh-CN" altLang="en-US" dirty="0" smtClean="0"/>
              <a:t>模式：当在</a:t>
            </a:r>
            <a:r>
              <a:rPr lang="en-US" altLang="zh-CN" dirty="0" smtClean="0"/>
              <a:t>2μs</a:t>
            </a:r>
            <a:r>
              <a:rPr lang="zh-CN" altLang="en-US" dirty="0" smtClean="0"/>
              <a:t>的时间窗口内，同时有</a:t>
            </a:r>
            <a:r>
              <a:rPr lang="en-US" altLang="zh-CN" dirty="0" smtClean="0"/>
              <a:t>11</a:t>
            </a:r>
            <a:r>
              <a:rPr lang="zh-CN" altLang="en-US" dirty="0" smtClean="0"/>
              <a:t>个以上探测器有信号找过则认为触发，并进行数据记录。</a:t>
            </a:r>
            <a:r>
              <a:rPr lang="en-US" altLang="zh-CN" dirty="0" smtClean="0"/>
              <a:t>Shower</a:t>
            </a:r>
            <a:r>
              <a:rPr lang="zh-CN" altLang="en-US" dirty="0" smtClean="0"/>
              <a:t>模式下的设计阈能是</a:t>
            </a:r>
            <a:r>
              <a:rPr lang="en-US" altLang="zh-CN" dirty="0" smtClean="0"/>
              <a:t>100GeV-30TeV</a:t>
            </a:r>
            <a:r>
              <a:rPr lang="zh-CN" altLang="en-US" dirty="0" smtClean="0"/>
              <a:t>，</a:t>
            </a:r>
            <a:endParaRPr lang="en-US" altLang="zh-CN" dirty="0" smtClean="0"/>
          </a:p>
          <a:p>
            <a:r>
              <a:rPr lang="zh-CN" altLang="en-US" dirty="0" smtClean="0"/>
              <a:t>为了进一步降低探测阈能，从今年</a:t>
            </a:r>
            <a:r>
              <a:rPr lang="en-US" altLang="zh-CN" dirty="0" smtClean="0"/>
              <a:t>6</a:t>
            </a:r>
            <a:r>
              <a:rPr lang="zh-CN" altLang="en-US" dirty="0" smtClean="0"/>
              <a:t>月份取数开始，增加了</a:t>
            </a:r>
            <a:r>
              <a:rPr lang="en-US" altLang="zh-CN" dirty="0" smtClean="0"/>
              <a:t>GRB</a:t>
            </a:r>
            <a:r>
              <a:rPr lang="zh-CN" altLang="en-US" dirty="0" smtClean="0"/>
              <a:t>模式，也就是根据其他实验的</a:t>
            </a:r>
            <a:r>
              <a:rPr lang="en-US" altLang="zh-CN" dirty="0" smtClean="0"/>
              <a:t>GRB</a:t>
            </a:r>
            <a:r>
              <a:rPr lang="zh-CN" altLang="en-US" dirty="0" smtClean="0"/>
              <a:t>预警，提供</a:t>
            </a:r>
            <a:r>
              <a:rPr lang="en-US" altLang="zh-CN" dirty="0" smtClean="0"/>
              <a:t>GRB</a:t>
            </a:r>
            <a:r>
              <a:rPr lang="zh-CN" altLang="en-US" dirty="0" smtClean="0"/>
              <a:t>的触发时间和方向后，只要在我们的视场范围内，</a:t>
            </a:r>
            <a:r>
              <a:rPr lang="en-US" altLang="zh-CN" dirty="0" smtClean="0"/>
              <a:t>WCDA</a:t>
            </a:r>
            <a:r>
              <a:rPr lang="zh-CN" altLang="en-US" dirty="0" smtClean="0"/>
              <a:t>进行</a:t>
            </a:r>
            <a:r>
              <a:rPr lang="en-US" altLang="zh-CN" dirty="0" smtClean="0"/>
              <a:t>2.5</a:t>
            </a:r>
            <a:r>
              <a:rPr lang="zh-CN" altLang="en-US" dirty="0" smtClean="0"/>
              <a:t>个小时的数据全存盘模式，在这个模式下没有多重度触发。</a:t>
            </a:r>
            <a:endParaRPr lang="en-US" altLang="zh-CN" dirty="0" smtClean="0"/>
          </a:p>
          <a:p>
            <a:r>
              <a:rPr lang="zh-CN" altLang="en-US" dirty="0" smtClean="0"/>
              <a:t>由中山大学的谭柏轩老师和高能所的张毅老师等主要负责了前期的预警触发等工作。</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6</a:t>
            </a:fld>
            <a:endParaRPr lang="zh-CN" altLang="en-US"/>
          </a:p>
        </p:txBody>
      </p:sp>
    </p:spTree>
    <p:extLst>
      <p:ext uri="{BB962C8B-B14F-4D97-AF65-F5344CB8AC3E}">
        <p14:creationId xmlns:p14="http://schemas.microsoft.com/office/powerpoint/2010/main" val="23045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预警触发后，只要探测器着火，就记录在他们上面沉积的能量，和着火的时间，一个探测上的一次记录叫做一个</a:t>
            </a:r>
            <a:r>
              <a:rPr lang="en-US" altLang="zh-CN" dirty="0" smtClean="0"/>
              <a:t>hit</a:t>
            </a:r>
          </a:p>
          <a:p>
            <a:r>
              <a:rPr lang="zh-CN" altLang="en-US" dirty="0" smtClean="0"/>
              <a:t>现在我们</a:t>
            </a:r>
            <a:r>
              <a:rPr lang="en-US" altLang="zh-CN" dirty="0" smtClean="0"/>
              <a:t>GRB</a:t>
            </a:r>
            <a:r>
              <a:rPr lang="zh-CN" altLang="en-US" dirty="0" smtClean="0"/>
              <a:t>小组有</a:t>
            </a:r>
            <a:r>
              <a:rPr lang="en-US" altLang="zh-CN" dirty="0" smtClean="0"/>
              <a:t>3</a:t>
            </a:r>
            <a:r>
              <a:rPr lang="zh-CN" altLang="en-US" dirty="0" smtClean="0"/>
              <a:t>个原理近似的方法在分析</a:t>
            </a:r>
            <a:r>
              <a:rPr lang="en-US" altLang="zh-CN" dirty="0" smtClean="0"/>
              <a:t>GRB</a:t>
            </a:r>
            <a:r>
              <a:rPr lang="zh-CN" altLang="en-US" dirty="0" smtClean="0"/>
              <a:t>的数据，因为原理相近似，也方便后期进行</a:t>
            </a:r>
            <a:r>
              <a:rPr lang="en-US" altLang="zh-CN" dirty="0" smtClean="0"/>
              <a:t>cross</a:t>
            </a:r>
            <a:r>
              <a:rPr lang="en-US" altLang="zh-CN" baseline="0" dirty="0" smtClean="0"/>
              <a:t> Check</a:t>
            </a:r>
            <a:r>
              <a:rPr lang="zh-CN" altLang="en-US" baseline="0" dirty="0" smtClean="0"/>
              <a:t>。 其中的原理就是，根据伽玛暴预警得到的方向信息，将每个探测上记录到的着火时间投影到垂直于伽玛暴的方向上。 根据投影后的时间分布特征，来进行后期的工作。</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7</a:t>
            </a:fld>
            <a:endParaRPr lang="zh-CN" altLang="en-US"/>
          </a:p>
        </p:txBody>
      </p:sp>
    </p:spTree>
    <p:extLst>
      <p:ext uri="{BB962C8B-B14F-4D97-AF65-F5344CB8AC3E}">
        <p14:creationId xmlns:p14="http://schemas.microsoft.com/office/powerpoint/2010/main" val="3413669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比如姚志国老师和王晓洁师姐用到的“基于快速遍举法”的方法，他们就是利用投影后的时间随着火探测数目的分布，如果在短时间内有大量探测器着火，那么将会出现一个平台，根据挑选平台并数数的方法来确定</a:t>
            </a:r>
            <a:r>
              <a:rPr lang="en-US" altLang="zh-CN" dirty="0" smtClean="0"/>
              <a:t>GRB</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8</a:t>
            </a:fld>
            <a:endParaRPr lang="zh-CN" altLang="en-US"/>
          </a:p>
        </p:txBody>
      </p:sp>
    </p:spTree>
    <p:extLst>
      <p:ext uri="{BB962C8B-B14F-4D97-AF65-F5344CB8AC3E}">
        <p14:creationId xmlns:p14="http://schemas.microsoft.com/office/powerpoint/2010/main" val="160946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又或者是陈良他们的工作，也是将时间投影到前锋面后，直接数在某个时间和距离范围内</a:t>
            </a:r>
            <a:r>
              <a:rPr lang="en-US" altLang="zh-CN" dirty="0" smtClean="0"/>
              <a:t>hit</a:t>
            </a:r>
            <a:r>
              <a:rPr lang="zh-CN" altLang="en-US" dirty="0" smtClean="0"/>
              <a:t>个数来确定是否对于明确的超出本底的信号。</a:t>
            </a:r>
            <a:endParaRPr lang="zh-CN" altLang="en-US" dirty="0"/>
          </a:p>
        </p:txBody>
      </p:sp>
      <p:sp>
        <p:nvSpPr>
          <p:cNvPr id="4" name="灯片编号占位符 3"/>
          <p:cNvSpPr>
            <a:spLocks noGrp="1"/>
          </p:cNvSpPr>
          <p:nvPr>
            <p:ph type="sldNum" sz="quarter" idx="10"/>
          </p:nvPr>
        </p:nvSpPr>
        <p:spPr/>
        <p:txBody>
          <a:bodyPr/>
          <a:lstStyle/>
          <a:p>
            <a:fld id="{924DE971-4B14-4414-A4D0-4832C846A938}" type="slidenum">
              <a:rPr lang="zh-CN" altLang="en-US" smtClean="0"/>
              <a:t>9</a:t>
            </a:fld>
            <a:endParaRPr lang="zh-CN" altLang="en-US"/>
          </a:p>
        </p:txBody>
      </p:sp>
    </p:spTree>
    <p:extLst>
      <p:ext uri="{BB962C8B-B14F-4D97-AF65-F5344CB8AC3E}">
        <p14:creationId xmlns:p14="http://schemas.microsoft.com/office/powerpoint/2010/main" val="324963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775355"/>
            <a:ext cx="7772400" cy="1225021"/>
          </a:xfrm>
        </p:spPr>
        <p:txBody>
          <a:bodyPr/>
          <a:lstStyle>
            <a:lvl1pPr>
              <a:defRPr/>
            </a:lvl1pPr>
          </a:lstStyle>
          <a:p>
            <a:r>
              <a:rPr lang="en-US" altLang="zh-CN" dirty="0" smtClean="0"/>
              <a:t>Title </a:t>
            </a:r>
            <a:endParaRPr lang="zh-CN" altLang="en-US" dirty="0"/>
          </a:p>
        </p:txBody>
      </p:sp>
      <p:sp>
        <p:nvSpPr>
          <p:cNvPr id="3" name="副标题 2"/>
          <p:cNvSpPr>
            <a:spLocks noGrp="1"/>
          </p:cNvSpPr>
          <p:nvPr>
            <p:ph type="subTitle" idx="1" hasCustomPrompt="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subtitle</a:t>
            </a:r>
            <a:endParaRPr lang="zh-CN" altLang="en-US" dirty="0"/>
          </a:p>
        </p:txBody>
      </p:sp>
      <p:sp>
        <p:nvSpPr>
          <p:cNvPr id="4" name="日期占位符 3"/>
          <p:cNvSpPr>
            <a:spLocks noGrp="1"/>
          </p:cNvSpPr>
          <p:nvPr>
            <p:ph type="dt" sz="half" idx="10"/>
          </p:nvPr>
        </p:nvSpPr>
        <p:spPr/>
        <p:txBody>
          <a:bodyPr/>
          <a:lstStyle/>
          <a:p>
            <a:fld id="{6DF554FA-9153-4D00-AB5F-940A33E7EAFC}"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151266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BC1445-76D9-43AD-AAF8-FF6528B743F3}"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288942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28865"/>
            <a:ext cx="2057400" cy="4876271"/>
          </a:xfrm>
        </p:spPr>
        <p:txBody>
          <a:bodyPr vert="eaVert"/>
          <a:lstStyle>
            <a:lvl1pPr>
              <a:defRPr baseline="0"/>
            </a:lvl1pPr>
          </a:lstStyle>
          <a:p>
            <a:r>
              <a:rPr lang="en-US" altLang="zh-CN" dirty="0" smtClean="0"/>
              <a:t>The style of the title</a:t>
            </a:r>
            <a:endParaRPr lang="zh-CN" altLang="en-US" dirty="0"/>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61AE82-4C78-423C-9B76-6E749E192689}"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342364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dirty="0" smtClean="0"/>
              <a:t>title</a:t>
            </a:r>
            <a:endParaRPr lang="zh-CN" altLang="en-US" dirty="0"/>
          </a:p>
        </p:txBody>
      </p:sp>
      <p:sp>
        <p:nvSpPr>
          <p:cNvPr id="3" name="内容占位符 2"/>
          <p:cNvSpPr>
            <a:spLocks noGrp="1"/>
          </p:cNvSpPr>
          <p:nvPr>
            <p:ph idx="1" hasCustomPrompt="1"/>
          </p:nvPr>
        </p:nvSpPr>
        <p:spPr/>
        <p:txBody>
          <a:bodyPr/>
          <a:lstStyle>
            <a:lvl1pPr>
              <a:defRPr>
                <a:latin typeface="Arial Unicode MS" panose="020B0604020202020204" pitchFamily="34" charset="-122"/>
                <a:ea typeface="Arial Unicode MS" panose="020B0604020202020204" pitchFamily="34" charset="-122"/>
                <a:cs typeface="Arial Unicode MS" panose="020B0604020202020204" pitchFamily="34" charset="-122"/>
              </a:defRPr>
            </a:lvl1pPr>
            <a:lvl2pPr marL="742950" indent="-285750">
              <a:buFont typeface="Wingdings" panose="05000000000000000000" pitchFamily="2" charset="2"/>
              <a:buChar char="ü"/>
              <a:defRPr/>
            </a:lvl2pPr>
            <a:lvl3pPr marL="1257300" indent="-342900">
              <a:buFont typeface="Wingdings" panose="05000000000000000000" pitchFamily="2" charset="2"/>
              <a:buChar char="Ø"/>
              <a:defRPr/>
            </a:lvl3pPr>
            <a:lvl4pPr marL="1600200" indent="-228600">
              <a:buFont typeface="Wingdings" panose="05000000000000000000" pitchFamily="2" charset="2"/>
              <a:buChar char="l"/>
              <a:defRPr/>
            </a:lvl4pPr>
            <a:lvl5pPr>
              <a:defRPr/>
            </a:lvl5pPr>
          </a:lstStyle>
          <a:p>
            <a:pPr lvl="0"/>
            <a:r>
              <a:rPr lang="en-US" altLang="zh-CN" dirty="0" smtClean="0"/>
              <a:t>First</a:t>
            </a:r>
            <a:endParaRPr lang="zh-CN" altLang="en-US" dirty="0" smtClean="0"/>
          </a:p>
          <a:p>
            <a:pPr lvl="1"/>
            <a:r>
              <a:rPr lang="en-US" altLang="zh-CN" dirty="0" smtClean="0"/>
              <a:t>second</a:t>
            </a:r>
            <a:endParaRPr lang="zh-CN" altLang="en-US" dirty="0" smtClean="0"/>
          </a:p>
          <a:p>
            <a:pPr lvl="2"/>
            <a:r>
              <a:rPr lang="en-US" altLang="zh-CN" dirty="0" smtClean="0"/>
              <a:t>third</a:t>
            </a:r>
            <a:endParaRPr lang="zh-CN" altLang="en-US" dirty="0" smtClean="0"/>
          </a:p>
          <a:p>
            <a:pPr lvl="3"/>
            <a:r>
              <a:rPr lang="en-US" altLang="zh-CN" dirty="0" smtClean="0"/>
              <a:t>fourth</a:t>
            </a:r>
            <a:endParaRPr lang="zh-CN" altLang="en-US" dirty="0" smtClean="0"/>
          </a:p>
          <a:p>
            <a:pPr lvl="4"/>
            <a:r>
              <a:rPr lang="en-US" altLang="zh-CN" dirty="0" smtClean="0"/>
              <a:t>fifth</a:t>
            </a:r>
            <a:endParaRPr lang="zh-CN" altLang="en-US" dirty="0"/>
          </a:p>
        </p:txBody>
      </p:sp>
      <p:sp>
        <p:nvSpPr>
          <p:cNvPr id="4" name="日期占位符 3"/>
          <p:cNvSpPr>
            <a:spLocks noGrp="1"/>
          </p:cNvSpPr>
          <p:nvPr>
            <p:ph type="dt" sz="half" idx="10"/>
          </p:nvPr>
        </p:nvSpPr>
        <p:spPr/>
        <p:txBody>
          <a:bodyPr/>
          <a:lstStyle/>
          <a:p>
            <a:fld id="{9B4D712F-7CB9-4C43-B4C1-4446F9F4F643}"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87343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3672417"/>
            <a:ext cx="7772400" cy="1135063"/>
          </a:xfrm>
        </p:spPr>
        <p:txBody>
          <a:bodyPr anchor="t"/>
          <a:lstStyle>
            <a:lvl1pPr algn="l">
              <a:defRPr sz="4000" b="1" cap="all"/>
            </a:lvl1pPr>
          </a:lstStyle>
          <a:p>
            <a:r>
              <a:rPr lang="en-US" altLang="zh-CN" dirty="0" smtClean="0"/>
              <a:t>title</a:t>
            </a:r>
            <a:endParaRPr lang="zh-CN" altLang="en-US" dirty="0"/>
          </a:p>
        </p:txBody>
      </p:sp>
      <p:sp>
        <p:nvSpPr>
          <p:cNvPr id="3" name="文本占位符 2"/>
          <p:cNvSpPr>
            <a:spLocks noGrp="1"/>
          </p:cNvSpPr>
          <p:nvPr>
            <p:ph type="body" idx="1" hasCustomPrompt="1"/>
          </p:nvPr>
        </p:nvSpPr>
        <p:spPr>
          <a:xfrm>
            <a:off x="722313" y="2422261"/>
            <a:ext cx="7772400" cy="125015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The style of the title</a:t>
            </a:r>
            <a:endParaRPr lang="zh-CN" altLang="en-US" dirty="0" smtClean="0"/>
          </a:p>
        </p:txBody>
      </p:sp>
      <p:sp>
        <p:nvSpPr>
          <p:cNvPr id="4" name="日期占位符 3"/>
          <p:cNvSpPr>
            <a:spLocks noGrp="1"/>
          </p:cNvSpPr>
          <p:nvPr>
            <p:ph type="dt" sz="half" idx="10"/>
          </p:nvPr>
        </p:nvSpPr>
        <p:spPr/>
        <p:txBody>
          <a:bodyPr/>
          <a:lstStyle/>
          <a:p>
            <a:fld id="{A2DC9027-A39F-4989-AB20-0695A094CF6E}"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110127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baseline="0"/>
            </a:lvl1pPr>
          </a:lstStyle>
          <a:p>
            <a:r>
              <a:rPr lang="en-US" altLang="zh-CN" dirty="0" smtClean="0"/>
              <a:t>The style of the title </a:t>
            </a:r>
            <a:endParaRPr lang="zh-CN" altLang="en-US" dirty="0"/>
          </a:p>
        </p:txBody>
      </p:sp>
      <p:sp>
        <p:nvSpPr>
          <p:cNvPr id="3" name="内容占位符 2"/>
          <p:cNvSpPr>
            <a:spLocks noGrp="1"/>
          </p:cNvSpPr>
          <p:nvPr>
            <p:ph sz="half" idx="1" hasCustomPrompt="1"/>
          </p:nvPr>
        </p:nvSpPr>
        <p:spPr>
          <a:xfrm>
            <a:off x="457200" y="1333500"/>
            <a:ext cx="4038600" cy="3771636"/>
          </a:xfrm>
        </p:spPr>
        <p:txBody>
          <a:bodyPr/>
          <a:lstStyle>
            <a:lvl1pPr>
              <a:defRPr sz="2800"/>
            </a:lvl1pPr>
            <a:lvl2pPr>
              <a:defRPr sz="2400" baseline="0"/>
            </a:lvl2pPr>
            <a:lvl3pPr>
              <a:defRPr sz="2000" baseline="0"/>
            </a:lvl3pPr>
            <a:lvl4pPr>
              <a:defRPr sz="1800"/>
            </a:lvl4pPr>
            <a:lvl5pPr>
              <a:defRPr sz="1800"/>
            </a:lvl5pPr>
            <a:lvl6pPr>
              <a:defRPr sz="1800"/>
            </a:lvl6pPr>
            <a:lvl7pPr>
              <a:defRPr sz="1800"/>
            </a:lvl7pPr>
            <a:lvl8pPr>
              <a:defRPr sz="1800"/>
            </a:lvl8pPr>
            <a:lvl9pPr>
              <a:defRPr sz="1800"/>
            </a:lvl9pPr>
          </a:lstStyle>
          <a:p>
            <a:pPr lvl="0"/>
            <a:r>
              <a:rPr lang="en-US" altLang="zh-CN" dirty="0" smtClean="0"/>
              <a:t>First line </a:t>
            </a:r>
            <a:endParaRPr lang="zh-CN" altLang="en-US" dirty="0" smtClean="0"/>
          </a:p>
          <a:p>
            <a:pPr lvl="1"/>
            <a:r>
              <a:rPr lang="en-US" altLang="zh-CN" dirty="0" smtClean="0"/>
              <a:t>Second </a:t>
            </a:r>
            <a:endParaRPr lang="zh-CN" altLang="en-US" dirty="0" smtClean="0"/>
          </a:p>
          <a:p>
            <a:pPr lvl="2"/>
            <a:r>
              <a:rPr lang="en-US" altLang="zh-CN" dirty="0" smtClean="0"/>
              <a:t>Third </a:t>
            </a:r>
            <a:endParaRPr lang="zh-CN" altLang="en-US" dirty="0" smtClean="0"/>
          </a:p>
          <a:p>
            <a:pPr lvl="3"/>
            <a:r>
              <a:rPr lang="en-US" altLang="zh-CN" dirty="0" smtClean="0"/>
              <a:t>forth</a:t>
            </a:r>
            <a:endParaRPr lang="zh-CN" altLang="en-US" dirty="0" smtClean="0"/>
          </a:p>
          <a:p>
            <a:pPr lvl="4"/>
            <a:r>
              <a:rPr lang="en-US" altLang="zh-CN" dirty="0" smtClean="0"/>
              <a:t>fifth</a:t>
            </a:r>
            <a:endParaRPr lang="zh-CN" altLang="en-US" dirty="0"/>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A1ED1B3-0F64-490B-94E8-47BBC18DB95B}" type="datetime1">
              <a:rPr lang="zh-CN" altLang="en-US" smtClean="0"/>
              <a:t>2019/8/29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31632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96977E5-D3F3-446A-BF73-C32FEBBDD3B9}" type="datetime1">
              <a:rPr lang="zh-CN" altLang="en-US" smtClean="0"/>
              <a:t>2019/8/29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289737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197512D-AE7F-4DB1-A334-FE43CCAFADF4}" type="datetime1">
              <a:rPr lang="zh-CN" altLang="en-US" smtClean="0"/>
              <a:t>2019/8/29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232340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2486A6-19FA-411E-8047-DB7C2C82E07A}" type="datetime1">
              <a:rPr lang="zh-CN" altLang="en-US" smtClean="0"/>
              <a:t>2019/8/29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231751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809129-0881-4A86-B565-D6BDCAC38A8B}" type="datetime1">
              <a:rPr lang="zh-CN" altLang="en-US" smtClean="0"/>
              <a:t>2019/8/29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154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BE1DE79-3568-4CAD-8153-DF97D34DB536}" type="datetime1">
              <a:rPr lang="zh-CN" altLang="en-US" smtClean="0"/>
              <a:t>2019/8/29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381907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ltLang="zh-CN" dirty="0" smtClean="0"/>
              <a:t>Title</a:t>
            </a:r>
            <a:endParaRPr lang="zh-CN" altLang="en-US" dirty="0"/>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ltLang="zh-CN" dirty="0" smtClean="0"/>
              <a:t>style</a:t>
            </a:r>
            <a:endParaRPr lang="zh-CN" altLang="en-US" dirty="0" smtClean="0"/>
          </a:p>
          <a:p>
            <a:pPr lvl="1"/>
            <a:r>
              <a:rPr lang="en-US" altLang="zh-CN" dirty="0" smtClean="0"/>
              <a:t>second</a:t>
            </a:r>
            <a:endParaRPr lang="zh-CN" altLang="en-US" dirty="0" smtClean="0"/>
          </a:p>
          <a:p>
            <a:pPr lvl="2"/>
            <a:r>
              <a:rPr lang="en-US" altLang="zh-CN" dirty="0" smtClean="0"/>
              <a:t>third</a:t>
            </a:r>
            <a:endParaRPr lang="zh-CN" altLang="en-US" dirty="0" smtClean="0"/>
          </a:p>
          <a:p>
            <a:pPr lvl="3"/>
            <a:r>
              <a:rPr lang="en-US" altLang="zh-CN" dirty="0" smtClean="0"/>
              <a:t>fourth</a:t>
            </a:r>
            <a:endParaRPr lang="zh-CN" altLang="en-US" dirty="0" smtClean="0"/>
          </a:p>
          <a:p>
            <a:pPr lvl="4"/>
            <a:r>
              <a:rPr lang="en-US" altLang="zh-CN" dirty="0" smtClean="0"/>
              <a:t>fifth</a:t>
            </a:r>
            <a:endParaRPr lang="zh-CN" altLang="en-US" dirty="0"/>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F6237F5-FBBD-4186-867E-11785BA7C3C6}" type="datetime1">
              <a:rPr lang="zh-CN" altLang="en-US" smtClean="0"/>
              <a:t>2019/8/29</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5A36DAC-74F4-4819-A294-BC5D254CCF29}" type="slidenum">
              <a:rPr lang="zh-CN" altLang="en-US" smtClean="0"/>
              <a:t>‹#›</a:t>
            </a:fld>
            <a:endParaRPr lang="zh-CN" altLang="en-US"/>
          </a:p>
        </p:txBody>
      </p:sp>
    </p:spTree>
    <p:extLst>
      <p:ext uri="{BB962C8B-B14F-4D97-AF65-F5344CB8AC3E}">
        <p14:creationId xmlns:p14="http://schemas.microsoft.com/office/powerpoint/2010/main" val="1149015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Rounded MT Bold" panose="020F0704030504030204" pitchFamily="34" charset="0"/>
          <a:ea typeface="华文琥珀" panose="02010800040101010101" pitchFamily="2" charset="-122"/>
          <a:cs typeface="Verdana" panose="020B0604030504040204" pitchFamily="34" charset="0"/>
        </a:defRPr>
      </a:lvl1pPr>
    </p:titleStyle>
    <p:bodyStyle>
      <a:lvl1pPr marL="342900" indent="-342900" algn="l" defTabSz="914400" rtl="0" eaLnBrk="1" latinLnBrk="0" hangingPunct="1">
        <a:lnSpc>
          <a:spcPct val="15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150000"/>
        </a:lnSpc>
        <a:spcBef>
          <a:spcPct val="20000"/>
        </a:spcBef>
        <a:buFont typeface="Wingdings" panose="05000000000000000000" pitchFamily="2" charset="2"/>
        <a:buChar char="ü"/>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yaoyh\Desktop\年会报告\Pic\wc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906" y="-393948"/>
            <a:ext cx="12947950" cy="6635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矩形 3"/>
          <p:cNvSpPr/>
          <p:nvPr/>
        </p:nvSpPr>
        <p:spPr>
          <a:xfrm>
            <a:off x="-972616" y="-382860"/>
            <a:ext cx="10657184" cy="648072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p:txBody>
          <a:bodyPr>
            <a:normAutofit fontScale="90000"/>
          </a:bodyPr>
          <a:lstStyle/>
          <a:p>
            <a:r>
              <a:rPr lang="en-US" altLang="zh-CN" b="1" dirty="0">
                <a:effectLst>
                  <a:outerShdw blurRad="38100" dist="38100" dir="2700000" algn="tl">
                    <a:srgbClr val="000000">
                      <a:alpha val="43137"/>
                    </a:srgbClr>
                  </a:outerShdw>
                </a:effectLst>
              </a:rPr>
              <a:t>S</a:t>
            </a:r>
            <a:r>
              <a:rPr lang="en-US" altLang="zh-CN" b="1" dirty="0" smtClean="0">
                <a:effectLst>
                  <a:outerShdw blurRad="38100" dist="38100" dir="2700000" algn="tl">
                    <a:srgbClr val="000000">
                      <a:alpha val="43137"/>
                    </a:srgbClr>
                  </a:outerShdw>
                </a:effectLst>
              </a:rPr>
              <a:t>earch </a:t>
            </a:r>
            <a:r>
              <a:rPr lang="en-US" altLang="zh-CN" b="1" dirty="0">
                <a:effectLst>
                  <a:outerShdw blurRad="38100" dist="38100" dir="2700000" algn="tl">
                    <a:srgbClr val="000000">
                      <a:alpha val="43137"/>
                    </a:srgbClr>
                  </a:outerShdw>
                </a:effectLst>
              </a:rPr>
              <a:t>for </a:t>
            </a:r>
            <a:r>
              <a:rPr lang="en-US" altLang="zh-CN" b="1" dirty="0" smtClean="0">
                <a:effectLst>
                  <a:outerShdw blurRad="38100" dist="38100" dir="2700000" algn="tl">
                    <a:srgbClr val="000000">
                      <a:alpha val="43137"/>
                    </a:srgbClr>
                  </a:outerShdw>
                </a:effectLst>
              </a:rPr>
              <a:t>GRBs </a:t>
            </a:r>
            <a:r>
              <a:rPr lang="en-US" altLang="zh-CN" b="1" dirty="0">
                <a:effectLst>
                  <a:outerShdw blurRad="38100" dist="38100" dir="2700000" algn="tl">
                    <a:srgbClr val="000000">
                      <a:alpha val="43137"/>
                    </a:srgbClr>
                  </a:outerShdw>
                </a:effectLst>
              </a:rPr>
              <a:t>with LHAASO- WCDA</a:t>
            </a:r>
            <a:endParaRPr lang="zh-CN" altLang="en-US" b="1" dirty="0">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1371600" y="3238500"/>
            <a:ext cx="6584776" cy="1851248"/>
          </a:xfrm>
        </p:spPr>
        <p:txBody>
          <a:bodyPr>
            <a:normAutofit fontScale="62500" lnSpcReduction="20000"/>
          </a:bodyPr>
          <a:lstStyle/>
          <a:p>
            <a:r>
              <a:rPr lang="en-US" altLang="zh-CN" sz="4400" b="1" dirty="0" err="1" smtClean="0"/>
              <a:t>Yuhua</a:t>
            </a:r>
            <a:r>
              <a:rPr lang="en-US" altLang="zh-CN" sz="4400" b="1" dirty="0" smtClean="0"/>
              <a:t>-Yao (Sichuan University/IHEP)</a:t>
            </a:r>
          </a:p>
          <a:p>
            <a:r>
              <a:rPr lang="en-US" altLang="zh-CN" sz="4400" b="1" dirty="0" smtClean="0"/>
              <a:t>On behalf of </a:t>
            </a:r>
            <a:r>
              <a:rPr lang="en-US" altLang="zh-CN" sz="4400" b="1" smtClean="0"/>
              <a:t>LHAASO collaboration</a:t>
            </a:r>
            <a:endParaRPr lang="en-US" altLang="zh-CN" sz="4400" b="1" dirty="0" smtClean="0"/>
          </a:p>
          <a:p>
            <a:r>
              <a:rPr lang="en-US" altLang="zh-CN" dirty="0" smtClean="0"/>
              <a:t>August 27, 2019 </a:t>
            </a:r>
            <a:endParaRPr lang="zh-CN" altLang="en-US" dirty="0"/>
          </a:p>
        </p:txBody>
      </p:sp>
      <p:sp>
        <p:nvSpPr>
          <p:cNvPr id="7" name="灯片编号占位符 6"/>
          <p:cNvSpPr>
            <a:spLocks noGrp="1"/>
          </p:cNvSpPr>
          <p:nvPr>
            <p:ph type="sldNum" sz="quarter" idx="12"/>
          </p:nvPr>
        </p:nvSpPr>
        <p:spPr/>
        <p:txBody>
          <a:bodyPr/>
          <a:lstStyle/>
          <a:p>
            <a:fld id="{95A36DAC-74F4-4819-A294-BC5D254CCF29}" type="slidenum">
              <a:rPr lang="zh-CN" altLang="en-US" smtClean="0"/>
              <a:t>1</a:t>
            </a:fld>
            <a:endParaRPr lang="zh-CN" altLang="en-US"/>
          </a:p>
        </p:txBody>
      </p:sp>
    </p:spTree>
    <p:extLst>
      <p:ext uri="{BB962C8B-B14F-4D97-AF65-F5344CB8AC3E}">
        <p14:creationId xmlns:p14="http://schemas.microsoft.com/office/powerpoint/2010/main" val="2944427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25144" y="1453344"/>
            <a:ext cx="4211960" cy="2808312"/>
            <a:chOff x="3923928" y="-310852"/>
            <a:chExt cx="5008547" cy="3064214"/>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0852"/>
              <a:ext cx="5008547" cy="306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7207268" y="2151934"/>
              <a:ext cx="864096" cy="162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b="1" dirty="0" smtClean="0">
                <a:effectLst>
                  <a:outerShdw blurRad="38100" dist="38100" dir="2700000" algn="tl">
                    <a:srgbClr val="000000">
                      <a:alpha val="43137"/>
                    </a:srgbClr>
                  </a:outerShdw>
                </a:effectLst>
              </a:rPr>
              <a:t> method</a:t>
            </a:r>
            <a:endParaRPr lang="zh-CN" altLang="en-US"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p:txBody>
          <a:bodyPr>
            <a:normAutofit fontScale="92500" lnSpcReduction="10000"/>
          </a:bodyPr>
          <a:lstStyle/>
          <a:p>
            <a:pPr marL="0" indent="0">
              <a:buNone/>
            </a:pPr>
            <a:r>
              <a:rPr lang="en-US" altLang="zh-CN" sz="4300" dirty="0" smtClean="0">
                <a:effectLst>
                  <a:outerShdw blurRad="38100" dist="38100" dir="2700000" algn="tl">
                    <a:srgbClr val="000000">
                      <a:alpha val="43137"/>
                    </a:srgbClr>
                  </a:outerShdw>
                </a:effectLst>
                <a:latin typeface="Arial Rounded MT Bold" panose="020F0704030504030204" pitchFamily="34" charset="0"/>
              </a:rPr>
              <a:t>Two Steps:</a:t>
            </a:r>
          </a:p>
          <a:p>
            <a:pPr>
              <a:buFont typeface="Wingdings" panose="05000000000000000000" pitchFamily="2" charset="2"/>
              <a:buChar char="Ø"/>
            </a:pPr>
            <a:r>
              <a:rPr lang="en-US" altLang="zh-CN" dirty="0" smtClean="0">
                <a:solidFill>
                  <a:srgbClr val="0070C0"/>
                </a:solidFill>
                <a:effectLst>
                  <a:outerShdw blurRad="38100" dist="38100" dir="2700000" algn="tl">
                    <a:srgbClr val="000000">
                      <a:alpha val="43137"/>
                    </a:srgbClr>
                  </a:outerShdw>
                </a:effectLst>
              </a:rPr>
              <a:t>Hit level</a:t>
            </a:r>
            <a:r>
              <a:rPr lang="en-US" altLang="zh-CN" dirty="0" smtClean="0">
                <a:solidFill>
                  <a:srgbClr val="0070C0"/>
                </a:solidFill>
                <a:effectLst>
                  <a:outerShdw blurRad="38100" dist="38100" dir="2700000" algn="tl">
                    <a:srgbClr val="000000">
                      <a:alpha val="43137"/>
                    </a:srgbClr>
                  </a:outerShdw>
                </a:effectLst>
                <a:sym typeface="Wingdings" panose="05000000000000000000" pitchFamily="2" charset="2"/>
              </a:rPr>
              <a:t> </a:t>
            </a:r>
            <a:r>
              <a:rPr lang="en-US" altLang="zh-CN" dirty="0" smtClean="0">
                <a:effectLst>
                  <a:outerShdw blurRad="38100" dist="38100" dir="2700000" algn="tl">
                    <a:srgbClr val="000000">
                      <a:alpha val="43137"/>
                    </a:srgbClr>
                  </a:outerShdw>
                </a:effectLst>
                <a:sym typeface="Wingdings" panose="05000000000000000000" pitchFamily="2" charset="2"/>
              </a:rPr>
              <a:t>Reject</a:t>
            </a:r>
            <a:r>
              <a:rPr lang="en-US" altLang="zh-CN" dirty="0" smtClean="0">
                <a:solidFill>
                  <a:srgbClr val="0070C0"/>
                </a:solidFill>
                <a:effectLst>
                  <a:outerShdw blurRad="38100" dist="38100" dir="2700000" algn="tl">
                    <a:srgbClr val="000000">
                      <a:alpha val="43137"/>
                    </a:srgbClr>
                  </a:outerShdw>
                </a:effectLst>
                <a:sym typeface="Wingdings" panose="05000000000000000000" pitchFamily="2" charset="2"/>
              </a:rPr>
              <a:t> Noise</a:t>
            </a:r>
          </a:p>
          <a:p>
            <a:pPr lvl="1">
              <a:buFont typeface="Wingdings" panose="05000000000000000000" pitchFamily="2" charset="2"/>
              <a:buChar char="l"/>
            </a:pPr>
            <a:r>
              <a:rPr lang="en-US" altLang="zh-CN" dirty="0" smtClean="0">
                <a:effectLst>
                  <a:outerShdw blurRad="38100" dist="38100" dir="2700000" algn="tl">
                    <a:srgbClr val="000000">
                      <a:alpha val="43137"/>
                    </a:srgbClr>
                  </a:outerShdw>
                </a:effectLst>
                <a:sym typeface="Wingdings" panose="05000000000000000000" pitchFamily="2" charset="2"/>
              </a:rPr>
              <a:t>Time window</a:t>
            </a:r>
          </a:p>
          <a:p>
            <a:pPr lvl="1">
              <a:buFont typeface="Wingdings" panose="05000000000000000000" pitchFamily="2" charset="2"/>
              <a:buChar char="l"/>
            </a:pPr>
            <a:r>
              <a:rPr lang="en-US" altLang="zh-CN" dirty="0" smtClean="0">
                <a:effectLst>
                  <a:outerShdw blurRad="38100" dist="38100" dir="2700000" algn="tl">
                    <a:srgbClr val="000000">
                      <a:alpha val="43137"/>
                    </a:srgbClr>
                  </a:outerShdw>
                </a:effectLst>
                <a:sym typeface="Wingdings" panose="05000000000000000000" pitchFamily="2" charset="2"/>
              </a:rPr>
              <a:t>Spatial window</a:t>
            </a:r>
          </a:p>
          <a:p>
            <a:pPr>
              <a:buFont typeface="Wingdings" panose="05000000000000000000" pitchFamily="2" charset="2"/>
              <a:buChar char="Ø"/>
            </a:pPr>
            <a:r>
              <a:rPr lang="en-US" altLang="zh-CN" dirty="0" smtClean="0">
                <a:solidFill>
                  <a:srgbClr val="FF0000"/>
                </a:solidFill>
                <a:effectLst>
                  <a:outerShdw blurRad="38100" dist="38100" dir="2700000" algn="tl">
                    <a:srgbClr val="000000">
                      <a:alpha val="43137"/>
                    </a:srgbClr>
                  </a:outerShdw>
                </a:effectLst>
                <a:sym typeface="Wingdings" panose="05000000000000000000" pitchFamily="2" charset="2"/>
              </a:rPr>
              <a:t>Event level  </a:t>
            </a:r>
            <a:r>
              <a:rPr lang="en-US" altLang="zh-CN" dirty="0" smtClean="0">
                <a:effectLst>
                  <a:outerShdw blurRad="38100" dist="38100" dir="2700000" algn="tl">
                    <a:srgbClr val="000000">
                      <a:alpha val="43137"/>
                    </a:srgbClr>
                  </a:outerShdw>
                </a:effectLst>
                <a:sym typeface="Wingdings" panose="05000000000000000000" pitchFamily="2" charset="2"/>
              </a:rPr>
              <a:t>Reject </a:t>
            </a:r>
            <a:r>
              <a:rPr lang="en-US" altLang="zh-CN" dirty="0" smtClean="0">
                <a:solidFill>
                  <a:srgbClr val="FF0000"/>
                </a:solidFill>
                <a:effectLst>
                  <a:outerShdw blurRad="38100" dist="38100" dir="2700000" algn="tl">
                    <a:srgbClr val="000000">
                      <a:alpha val="43137"/>
                    </a:srgbClr>
                  </a:outerShdw>
                </a:effectLst>
                <a:sym typeface="Wingdings" panose="05000000000000000000" pitchFamily="2" charset="2"/>
              </a:rPr>
              <a:t>CR background</a:t>
            </a:r>
            <a:endParaRPr lang="zh-CN" altLang="en-US" dirty="0">
              <a:solidFill>
                <a:srgbClr val="FF0000"/>
              </a:solidFill>
              <a:effectLst>
                <a:outerShdw blurRad="38100" dist="38100" dir="2700000" algn="tl">
                  <a:srgbClr val="000000">
                    <a:alpha val="43137"/>
                  </a:srgbClr>
                </a:outerShdw>
              </a:effectLst>
            </a:endParaRPr>
          </a:p>
        </p:txBody>
      </p:sp>
      <p:sp>
        <p:nvSpPr>
          <p:cNvPr id="8" name="灯片编号占位符 7"/>
          <p:cNvSpPr>
            <a:spLocks noGrp="1"/>
          </p:cNvSpPr>
          <p:nvPr>
            <p:ph type="sldNum" sz="quarter" idx="12"/>
          </p:nvPr>
        </p:nvSpPr>
        <p:spPr/>
        <p:txBody>
          <a:bodyPr/>
          <a:lstStyle/>
          <a:p>
            <a:fld id="{95A36DAC-74F4-4819-A294-BC5D254CCF29}" type="slidenum">
              <a:rPr lang="zh-CN" altLang="en-US" smtClean="0"/>
              <a:t>10</a:t>
            </a:fld>
            <a:endParaRPr lang="zh-CN" altLang="en-US"/>
          </a:p>
        </p:txBody>
      </p:sp>
    </p:spTree>
    <p:extLst>
      <p:ext uri="{BB962C8B-B14F-4D97-AF65-F5344CB8AC3E}">
        <p14:creationId xmlns:p14="http://schemas.microsoft.com/office/powerpoint/2010/main" val="3994600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Monte Carlo samples</a:t>
            </a:r>
            <a:endParaRPr lang="zh-CN" altLang="en-US" dirty="0"/>
          </a:p>
        </p:txBody>
      </p:sp>
      <p:sp>
        <p:nvSpPr>
          <p:cNvPr id="4" name="内容占位符 2"/>
          <p:cNvSpPr>
            <a:spLocks noGrp="1"/>
          </p:cNvSpPr>
          <p:nvPr>
            <p:ph idx="1"/>
          </p:nvPr>
        </p:nvSpPr>
        <p:spPr/>
        <p:txBody>
          <a:bodyPr rtlCol="0">
            <a:noAutofit/>
          </a:bodyPr>
          <a:lstStyle/>
          <a:p>
            <a:pPr marL="0" indent="0" eaLnBrk="1" fontAlgn="auto" hangingPunct="1">
              <a:spcAft>
                <a:spcPts val="0"/>
              </a:spcAft>
              <a:buFont typeface="Arial" panose="020B0604020202020204" pitchFamily="34" charset="0"/>
              <a:buNone/>
              <a:defRPr/>
            </a:pPr>
            <a:r>
              <a:rPr lang="en-US" altLang="zh-CN" sz="2000" b="1" dirty="0" smtClean="0">
                <a:solidFill>
                  <a:srgbClr val="C00000"/>
                </a:solidFill>
              </a:rPr>
              <a:t>Corsika</a:t>
            </a:r>
            <a:r>
              <a:rPr lang="en-US" altLang="zh-CN" sz="2000" b="1" dirty="0" smtClean="0"/>
              <a:t>+</a:t>
            </a:r>
            <a:r>
              <a:rPr lang="en-US" altLang="zh-CN" sz="2000" b="1" dirty="0" smtClean="0">
                <a:solidFill>
                  <a:srgbClr val="C00000"/>
                </a:solidFill>
              </a:rPr>
              <a:t>g4wcda</a:t>
            </a:r>
            <a:r>
              <a:rPr lang="en-US" altLang="zh-CN" sz="2000" b="1" dirty="0" smtClean="0"/>
              <a:t>+</a:t>
            </a:r>
            <a:r>
              <a:rPr lang="en-US" altLang="zh-CN" sz="2000" b="1" dirty="0" smtClean="0">
                <a:solidFill>
                  <a:srgbClr val="C00000"/>
                </a:solidFill>
              </a:rPr>
              <a:t>hitsreader_recon3</a:t>
            </a:r>
          </a:p>
          <a:p>
            <a:pPr marL="0" indent="0" eaLnBrk="1" fontAlgn="auto" hangingPunct="1">
              <a:spcAft>
                <a:spcPts val="0"/>
              </a:spcAft>
              <a:buFont typeface="Arial" panose="020B0604020202020204" pitchFamily="34" charset="0"/>
              <a:buNone/>
              <a:defRPr/>
            </a:pPr>
            <a:r>
              <a:rPr lang="en-US" altLang="zh-CN" sz="1600" dirty="0">
                <a:solidFill>
                  <a:srgbClr val="0070C0"/>
                </a:solidFill>
                <a:effectLst/>
              </a:rPr>
              <a:t>/</a:t>
            </a:r>
            <a:r>
              <a:rPr lang="en-US" altLang="zh-CN" sz="1600" dirty="0" err="1" smtClean="0">
                <a:solidFill>
                  <a:srgbClr val="0070C0"/>
                </a:solidFill>
                <a:effectLst/>
              </a:rPr>
              <a:t>eos</a:t>
            </a:r>
            <a:r>
              <a:rPr lang="en-US" altLang="zh-CN" sz="1600" dirty="0" smtClean="0">
                <a:solidFill>
                  <a:srgbClr val="0070C0"/>
                </a:solidFill>
                <a:effectLst/>
              </a:rPr>
              <a:t>/</a:t>
            </a:r>
            <a:r>
              <a:rPr lang="en-US" altLang="zh-CN" sz="1600" dirty="0" err="1" smtClean="0">
                <a:solidFill>
                  <a:srgbClr val="0070C0"/>
                </a:solidFill>
                <a:effectLst/>
              </a:rPr>
              <a:t>wcda</a:t>
            </a:r>
            <a:r>
              <a:rPr lang="en-US" altLang="zh-CN" sz="1600" dirty="0" smtClean="0">
                <a:solidFill>
                  <a:srgbClr val="0070C0"/>
                </a:solidFill>
                <a:effectLst/>
              </a:rPr>
              <a:t>/g4wcda/</a:t>
            </a:r>
            <a:r>
              <a:rPr lang="en-US" altLang="zh-CN" sz="1600" dirty="0" err="1" smtClean="0">
                <a:solidFill>
                  <a:srgbClr val="0070C0"/>
                </a:solidFill>
                <a:effectLst/>
              </a:rPr>
              <a:t>full_sky</a:t>
            </a:r>
            <a:r>
              <a:rPr lang="en-US" altLang="zh-CN" sz="1600" dirty="0" smtClean="0">
                <a:solidFill>
                  <a:srgbClr val="0070C0"/>
                </a:solidFill>
                <a:effectLst/>
              </a:rPr>
              <a:t>/Gamma/1.e10_1.e12</a:t>
            </a:r>
          </a:p>
          <a:p>
            <a:pPr marL="0" indent="0" eaLnBrk="1" fontAlgn="auto" hangingPunct="1">
              <a:spcAft>
                <a:spcPts val="0"/>
              </a:spcAft>
              <a:buFont typeface="Arial" panose="020B0604020202020204" pitchFamily="34" charset="0"/>
              <a:buNone/>
              <a:defRPr/>
            </a:pPr>
            <a:r>
              <a:rPr lang="en-US" altLang="zh-CN" sz="2000" dirty="0" smtClean="0"/>
              <a:t>Gamma-ray : 10-1e3 [GeV]</a:t>
            </a:r>
          </a:p>
          <a:p>
            <a:pPr marL="0" indent="0" eaLnBrk="1" fontAlgn="auto" hangingPunct="1">
              <a:spcAft>
                <a:spcPts val="0"/>
              </a:spcAft>
              <a:buFont typeface="Arial" panose="020B0604020202020204" pitchFamily="34" charset="0"/>
              <a:buNone/>
              <a:defRPr/>
            </a:pPr>
            <a:r>
              <a:rPr lang="en-US" altLang="zh-CN" sz="2000" dirty="0" smtClean="0"/>
              <a:t>Slope of spectrum</a:t>
            </a:r>
            <a:r>
              <a:rPr lang="zh-CN" altLang="en-US" sz="2000" dirty="0" smtClean="0"/>
              <a:t>：</a:t>
            </a:r>
            <a:r>
              <a:rPr lang="en-US" altLang="zh-CN" sz="2000" dirty="0" smtClean="0"/>
              <a:t>-2.62</a:t>
            </a:r>
          </a:p>
          <a:p>
            <a:pPr eaLnBrk="1" fontAlgn="auto" hangingPunct="1">
              <a:spcBef>
                <a:spcPct val="0"/>
              </a:spcBef>
              <a:spcAft>
                <a:spcPts val="0"/>
              </a:spcAft>
              <a:buFont typeface="Arial" panose="020B0604020202020204" pitchFamily="34" charset="0"/>
              <a:buNone/>
              <a:defRPr/>
            </a:pPr>
            <a:r>
              <a:rPr lang="en-US" altLang="zh-CN" sz="2000" dirty="0" smtClean="0"/>
              <a:t>Zenith </a:t>
            </a:r>
            <a:r>
              <a:rPr lang="zh-CN" altLang="en-US" sz="2000" dirty="0" smtClean="0"/>
              <a:t>：</a:t>
            </a:r>
            <a:r>
              <a:rPr lang="en-US" altLang="zh-CN" sz="2000" dirty="0" smtClean="0"/>
              <a:t>0-60 [degree]</a:t>
            </a:r>
          </a:p>
          <a:p>
            <a:pPr eaLnBrk="1" fontAlgn="auto" hangingPunct="1">
              <a:spcBef>
                <a:spcPct val="0"/>
              </a:spcBef>
              <a:spcAft>
                <a:spcPts val="0"/>
              </a:spcAft>
              <a:buFont typeface="Arial" panose="020B0604020202020204" pitchFamily="34" charset="0"/>
              <a:buNone/>
              <a:defRPr/>
            </a:pPr>
            <a:r>
              <a:rPr lang="en-US" altLang="zh-CN" sz="2000" dirty="0" smtClean="0"/>
              <a:t>Azimuth</a:t>
            </a:r>
            <a:r>
              <a:rPr lang="zh-CN" altLang="en-US" sz="2000" dirty="0" smtClean="0"/>
              <a:t>：</a:t>
            </a:r>
            <a:r>
              <a:rPr lang="en-US" altLang="zh-CN" sz="2000" dirty="0" smtClean="0"/>
              <a:t>0-360 [degree]</a:t>
            </a:r>
            <a:endParaRPr lang="en-US" altLang="zh-CN" sz="2000" dirty="0"/>
          </a:p>
          <a:p>
            <a:pPr eaLnBrk="1" fontAlgn="auto" hangingPunct="1">
              <a:spcBef>
                <a:spcPct val="0"/>
              </a:spcBef>
              <a:spcAft>
                <a:spcPts val="0"/>
              </a:spcAft>
              <a:buFont typeface="Arial" panose="020B0604020202020204" pitchFamily="34" charset="0"/>
              <a:buNone/>
              <a:defRPr/>
            </a:pPr>
            <a:r>
              <a:rPr lang="en-US" altLang="zh-CN" sz="2000" dirty="0" smtClean="0"/>
              <a:t>Total sample </a:t>
            </a:r>
            <a:r>
              <a:rPr lang="zh-CN" altLang="en-US" sz="2000" dirty="0" smtClean="0"/>
              <a:t>：</a:t>
            </a:r>
            <a:r>
              <a:rPr lang="en-US" altLang="zh-CN" sz="2000" dirty="0" smtClean="0"/>
              <a:t>1.4e7 [events]</a:t>
            </a:r>
          </a:p>
          <a:p>
            <a:pPr eaLnBrk="1" fontAlgn="auto" hangingPunct="1">
              <a:spcBef>
                <a:spcPct val="0"/>
              </a:spcBef>
              <a:spcAft>
                <a:spcPts val="0"/>
              </a:spcAft>
              <a:buFont typeface="Arial" panose="020B0604020202020204" pitchFamily="34" charset="0"/>
              <a:buNone/>
              <a:defRPr/>
            </a:pPr>
            <a:r>
              <a:rPr lang="en-US" altLang="zh-CN" sz="2000" dirty="0" smtClean="0"/>
              <a:t>Area</a:t>
            </a:r>
            <a:r>
              <a:rPr lang="en-US" altLang="zh-CN" sz="2000" dirty="0"/>
              <a:t>: </a:t>
            </a:r>
            <a:r>
              <a:rPr lang="en-US" altLang="zh-CN" sz="2000" dirty="0" smtClean="0"/>
              <a:t>150m×150m( </a:t>
            </a:r>
            <a:r>
              <a:rPr lang="en-US" altLang="zh-CN" sz="2000" b="1" dirty="0" smtClean="0">
                <a:solidFill>
                  <a:srgbClr val="FF0000"/>
                </a:solidFill>
              </a:rPr>
              <a:t>one pool</a:t>
            </a:r>
            <a:r>
              <a:rPr lang="en-US" altLang="zh-CN" sz="2000" dirty="0" smtClean="0"/>
              <a:t>)</a:t>
            </a:r>
            <a:endParaRPr lang="en-US" altLang="zh-CN" sz="2000" dirty="0"/>
          </a:p>
          <a:p>
            <a:pPr eaLnBrk="1" fontAlgn="auto" hangingPunct="1">
              <a:spcBef>
                <a:spcPct val="0"/>
              </a:spcBef>
              <a:spcAft>
                <a:spcPts val="0"/>
              </a:spcAft>
              <a:buFont typeface="Arial" panose="020B0604020202020204" pitchFamily="34" charset="0"/>
              <a:buNone/>
              <a:defRPr/>
            </a:pPr>
            <a:endParaRPr lang="en-US" altLang="zh-CN" sz="2000" dirty="0"/>
          </a:p>
        </p:txBody>
      </p:sp>
      <p:pic>
        <p:nvPicPr>
          <p:cNvPr id="5"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4593" y="3555782"/>
            <a:ext cx="2529752" cy="17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
          <p:cNvSpPr>
            <a:spLocks noChangeArrowheads="1"/>
          </p:cNvSpPr>
          <p:nvPr/>
        </p:nvSpPr>
        <p:spPr bwMode="auto">
          <a:xfrm>
            <a:off x="5669367" y="3299416"/>
            <a:ext cx="2568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50000"/>
              </a:lnSpc>
              <a:spcBef>
                <a:spcPct val="20000"/>
              </a:spcBef>
              <a:buFont typeface="Arial" charset="0"/>
              <a:buChar char="•"/>
              <a:defRPr sz="3200">
                <a:solidFill>
                  <a:schemeClr val="tx1"/>
                </a:solidFill>
                <a:latin typeface="Arial Rounded MT Bold" pitchFamily="34" charset="0"/>
                <a:ea typeface="黑体" pitchFamily="49" charset="-122"/>
              </a:defRPr>
            </a:lvl1pPr>
            <a:lvl2pPr marL="742950" indent="-285750" eaLnBrk="0" hangingPunct="0">
              <a:lnSpc>
                <a:spcPct val="150000"/>
              </a:lnSpc>
              <a:spcBef>
                <a:spcPct val="20000"/>
              </a:spcBef>
              <a:buFont typeface="Wingdings" pitchFamily="2" charset="2"/>
              <a:buChar char="ü"/>
              <a:defRPr sz="2800">
                <a:solidFill>
                  <a:schemeClr val="tx1"/>
                </a:solidFill>
                <a:latin typeface="Arial Rounded MT Bold" pitchFamily="34" charset="0"/>
                <a:ea typeface="黑体" pitchFamily="49" charset="-122"/>
              </a:defRPr>
            </a:lvl2pPr>
            <a:lvl3pPr marL="1143000" indent="-228600" eaLnBrk="0" hangingPunct="0">
              <a:spcBef>
                <a:spcPct val="20000"/>
              </a:spcBef>
              <a:buFont typeface="Arial" charset="0"/>
              <a:buChar char="•"/>
              <a:defRPr sz="2400">
                <a:solidFill>
                  <a:schemeClr val="tx1"/>
                </a:solidFill>
                <a:latin typeface="黑体" pitchFamily="49" charset="-122"/>
                <a:ea typeface="黑体" pitchFamily="49" charset="-122"/>
              </a:defRPr>
            </a:lvl3pPr>
            <a:lvl4pPr marL="1600200" indent="-228600" eaLnBrk="0" hangingPunct="0">
              <a:spcBef>
                <a:spcPct val="20000"/>
              </a:spcBef>
              <a:buFont typeface="Arial" charset="0"/>
              <a:buChar char="–"/>
              <a:defRPr sz="2000">
                <a:solidFill>
                  <a:schemeClr val="tx1"/>
                </a:solidFill>
                <a:latin typeface="黑体" pitchFamily="49" charset="-122"/>
                <a:ea typeface="黑体" pitchFamily="49" charset="-122"/>
              </a:defRPr>
            </a:lvl4pPr>
            <a:lvl5pPr marL="2057400" indent="-228600" eaLnBrk="0" hangingPunct="0">
              <a:spcBef>
                <a:spcPct val="20000"/>
              </a:spcBef>
              <a:buFont typeface="Arial" charset="0"/>
              <a:buChar char="»"/>
              <a:defRPr sz="2000">
                <a:solidFill>
                  <a:schemeClr val="tx1"/>
                </a:solidFill>
                <a:latin typeface="黑体" pitchFamily="49" charset="-122"/>
                <a:ea typeface="黑体" pitchFamily="49" charset="-122"/>
              </a:defRPr>
            </a:lvl5pPr>
            <a:lvl6pPr marL="25146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6pPr>
            <a:lvl7pPr marL="29718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7pPr>
            <a:lvl8pPr marL="34290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8pPr>
            <a:lvl9pPr marL="38862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9pPr>
          </a:lstStyle>
          <a:p>
            <a:pPr eaLnBrk="1" hangingPunct="1">
              <a:lnSpc>
                <a:spcPct val="100000"/>
              </a:lnSpc>
              <a:spcBef>
                <a:spcPct val="0"/>
              </a:spcBef>
              <a:buFont typeface="Arial" charset="0"/>
              <a:buNone/>
            </a:pPr>
            <a:r>
              <a:rPr lang="en-US" altLang="zh-CN" sz="1000" b="1" dirty="0">
                <a:solidFill>
                  <a:srgbClr val="0070C0"/>
                </a:solidFill>
                <a:latin typeface="Verdana" pitchFamily="34" charset="0"/>
                <a:ea typeface="宋体" pitchFamily="2" charset="-122"/>
              </a:rPr>
              <a:t>Distribution of primary</a:t>
            </a:r>
            <a:r>
              <a:rPr lang="en-US" altLang="zh-CN" sz="1000" b="1" dirty="0" smtClean="0">
                <a:solidFill>
                  <a:srgbClr val="0070C0"/>
                </a:solidFill>
                <a:latin typeface="Verdana" pitchFamily="34" charset="0"/>
                <a:ea typeface="宋体" pitchFamily="2" charset="-122"/>
              </a:rPr>
              <a:t> </a:t>
            </a:r>
            <a:r>
              <a:rPr lang="en-US" altLang="zh-CN" sz="1000" b="1" dirty="0">
                <a:solidFill>
                  <a:srgbClr val="0070C0"/>
                </a:solidFill>
                <a:latin typeface="Verdana" pitchFamily="34" charset="0"/>
                <a:ea typeface="宋体" pitchFamily="2" charset="-122"/>
              </a:rPr>
              <a:t>zenith</a:t>
            </a:r>
            <a:endParaRPr lang="zh-CN" altLang="en-US" sz="1000" b="1" dirty="0">
              <a:solidFill>
                <a:srgbClr val="0070C0"/>
              </a:solidFill>
              <a:latin typeface="Verdana" pitchFamily="34" charset="0"/>
              <a:ea typeface="宋体" pitchFamily="2" charset="-122"/>
            </a:endParaRPr>
          </a:p>
        </p:txBody>
      </p:sp>
      <p:sp>
        <p:nvSpPr>
          <p:cNvPr id="7" name="矩形 12"/>
          <p:cNvSpPr>
            <a:spLocks noChangeArrowheads="1"/>
          </p:cNvSpPr>
          <p:nvPr/>
        </p:nvSpPr>
        <p:spPr bwMode="auto">
          <a:xfrm>
            <a:off x="5661431" y="5259480"/>
            <a:ext cx="2806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Arial" charset="0"/>
              <a:buChar char="•"/>
              <a:defRPr sz="3200">
                <a:solidFill>
                  <a:schemeClr val="tx1"/>
                </a:solidFill>
                <a:latin typeface="Arial Rounded MT Bold" pitchFamily="34" charset="0"/>
                <a:ea typeface="黑体" pitchFamily="49" charset="-122"/>
              </a:defRPr>
            </a:lvl1pPr>
            <a:lvl2pPr marL="742950" indent="-285750" eaLnBrk="0" hangingPunct="0">
              <a:lnSpc>
                <a:spcPct val="150000"/>
              </a:lnSpc>
              <a:spcBef>
                <a:spcPct val="20000"/>
              </a:spcBef>
              <a:buFont typeface="Wingdings" pitchFamily="2" charset="2"/>
              <a:buChar char="ü"/>
              <a:defRPr sz="2800">
                <a:solidFill>
                  <a:schemeClr val="tx1"/>
                </a:solidFill>
                <a:latin typeface="Arial Rounded MT Bold" pitchFamily="34" charset="0"/>
                <a:ea typeface="黑体" pitchFamily="49" charset="-122"/>
              </a:defRPr>
            </a:lvl2pPr>
            <a:lvl3pPr marL="1143000" indent="-228600" eaLnBrk="0" hangingPunct="0">
              <a:spcBef>
                <a:spcPct val="20000"/>
              </a:spcBef>
              <a:buFont typeface="Arial" charset="0"/>
              <a:buChar char="•"/>
              <a:defRPr sz="2400">
                <a:solidFill>
                  <a:schemeClr val="tx1"/>
                </a:solidFill>
                <a:latin typeface="黑体" pitchFamily="49" charset="-122"/>
                <a:ea typeface="黑体" pitchFamily="49" charset="-122"/>
              </a:defRPr>
            </a:lvl3pPr>
            <a:lvl4pPr marL="1600200" indent="-228600" eaLnBrk="0" hangingPunct="0">
              <a:spcBef>
                <a:spcPct val="20000"/>
              </a:spcBef>
              <a:buFont typeface="Arial" charset="0"/>
              <a:buChar char="–"/>
              <a:defRPr sz="2000">
                <a:solidFill>
                  <a:schemeClr val="tx1"/>
                </a:solidFill>
                <a:latin typeface="黑体" pitchFamily="49" charset="-122"/>
                <a:ea typeface="黑体" pitchFamily="49" charset="-122"/>
              </a:defRPr>
            </a:lvl4pPr>
            <a:lvl5pPr marL="2057400" indent="-228600" eaLnBrk="0" hangingPunct="0">
              <a:spcBef>
                <a:spcPct val="20000"/>
              </a:spcBef>
              <a:buFont typeface="Arial" charset="0"/>
              <a:buChar char="»"/>
              <a:defRPr sz="2000">
                <a:solidFill>
                  <a:schemeClr val="tx1"/>
                </a:solidFill>
                <a:latin typeface="黑体" pitchFamily="49" charset="-122"/>
                <a:ea typeface="黑体" pitchFamily="49" charset="-122"/>
              </a:defRPr>
            </a:lvl5pPr>
            <a:lvl6pPr marL="25146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6pPr>
            <a:lvl7pPr marL="29718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7pPr>
            <a:lvl8pPr marL="34290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8pPr>
            <a:lvl9pPr marL="38862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9pPr>
          </a:lstStyle>
          <a:p>
            <a:pPr eaLnBrk="1" hangingPunct="1">
              <a:lnSpc>
                <a:spcPct val="100000"/>
              </a:lnSpc>
              <a:spcBef>
                <a:spcPct val="0"/>
              </a:spcBef>
              <a:buFont typeface="Arial" charset="0"/>
              <a:buNone/>
            </a:pPr>
            <a:r>
              <a:rPr lang="en-US" altLang="zh-CN" sz="1000" b="1" dirty="0">
                <a:solidFill>
                  <a:srgbClr val="0070C0"/>
                </a:solidFill>
                <a:latin typeface="Verdana" pitchFamily="34" charset="0"/>
                <a:ea typeface="宋体" pitchFamily="2" charset="-122"/>
              </a:rPr>
              <a:t>Distribution </a:t>
            </a:r>
            <a:r>
              <a:rPr lang="en-US" altLang="zh-CN" sz="1000" b="1" dirty="0" smtClean="0">
                <a:solidFill>
                  <a:srgbClr val="0070C0"/>
                </a:solidFill>
                <a:latin typeface="Verdana" pitchFamily="34" charset="0"/>
                <a:ea typeface="宋体" pitchFamily="2" charset="-122"/>
              </a:rPr>
              <a:t>of primary </a:t>
            </a:r>
            <a:r>
              <a:rPr lang="en-US" altLang="zh-CN" sz="1000" b="1" dirty="0">
                <a:solidFill>
                  <a:srgbClr val="0070C0"/>
                </a:solidFill>
                <a:latin typeface="Verdana" pitchFamily="34" charset="0"/>
                <a:ea typeface="宋体" pitchFamily="2" charset="-122"/>
              </a:rPr>
              <a:t>azimuth</a:t>
            </a:r>
            <a:endParaRPr lang="zh-CN" altLang="en-US" sz="1000" b="1" dirty="0">
              <a:solidFill>
                <a:srgbClr val="0070C0"/>
              </a:solidFill>
              <a:latin typeface="Verdana" pitchFamily="34" charset="0"/>
              <a:ea typeface="宋体" pitchFamily="2" charset="-122"/>
            </a:endParaRPr>
          </a:p>
        </p:txBody>
      </p:sp>
      <p:pic>
        <p:nvPicPr>
          <p:cNvPr id="8"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4593" y="1528494"/>
            <a:ext cx="2529752" cy="177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8"/>
          <p:cNvSpPr>
            <a:spLocks noGrp="1"/>
          </p:cNvSpPr>
          <p:nvPr>
            <p:ph type="sldNum" sz="quarter" idx="12"/>
          </p:nvPr>
        </p:nvSpPr>
        <p:spPr/>
        <p:txBody>
          <a:bodyPr/>
          <a:lstStyle/>
          <a:p>
            <a:fld id="{95A36DAC-74F4-4819-A294-BC5D254CCF29}" type="slidenum">
              <a:rPr lang="zh-CN" altLang="en-US" smtClean="0"/>
              <a:t>11</a:t>
            </a:fld>
            <a:endParaRPr lang="zh-CN" altLang="en-US"/>
          </a:p>
        </p:txBody>
      </p:sp>
    </p:spTree>
    <p:extLst>
      <p:ext uri="{BB962C8B-B14F-4D97-AF65-F5344CB8AC3E}">
        <p14:creationId xmlns:p14="http://schemas.microsoft.com/office/powerpoint/2010/main" val="297833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32" y="2794216"/>
            <a:ext cx="3838576"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内容占位符 2"/>
          <p:cNvSpPr>
            <a:spLocks noGrp="1"/>
          </p:cNvSpPr>
          <p:nvPr>
            <p:ph idx="1"/>
          </p:nvPr>
        </p:nvSpPr>
        <p:spPr/>
        <p:txBody>
          <a:bodyPr/>
          <a:lstStyle/>
          <a:p>
            <a:pPr marL="0" indent="0">
              <a:buNone/>
            </a:pPr>
            <a:r>
              <a:rPr lang="en-US" altLang="zh-CN" dirty="0" smtClean="0"/>
              <a:t> </a:t>
            </a:r>
            <a:endParaRPr lang="zh-CN" altLang="en-US"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145" y="2840735"/>
            <a:ext cx="37973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2"/>
          <p:cNvSpPr txBox="1">
            <a:spLocks noChangeArrowheads="1"/>
          </p:cNvSpPr>
          <p:nvPr/>
        </p:nvSpPr>
        <p:spPr bwMode="auto">
          <a:xfrm>
            <a:off x="4932040" y="3207692"/>
            <a:ext cx="361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Arial" charset="0"/>
              <a:buChar char="•"/>
              <a:defRPr sz="3200">
                <a:solidFill>
                  <a:schemeClr val="tx1"/>
                </a:solidFill>
                <a:latin typeface="黑体" pitchFamily="49" charset="-122"/>
                <a:ea typeface="黑体" pitchFamily="49" charset="-122"/>
              </a:defRPr>
            </a:lvl1pPr>
            <a:lvl2pPr marL="742950" indent="-285750" eaLnBrk="0" hangingPunct="0">
              <a:lnSpc>
                <a:spcPct val="150000"/>
              </a:lnSpc>
              <a:spcBef>
                <a:spcPct val="20000"/>
              </a:spcBef>
              <a:buFont typeface="Wingdings" pitchFamily="2" charset="2"/>
              <a:buChar char="ü"/>
              <a:defRPr sz="2800">
                <a:solidFill>
                  <a:schemeClr val="tx1"/>
                </a:solidFill>
                <a:latin typeface="黑体" pitchFamily="49" charset="-122"/>
                <a:ea typeface="黑体" pitchFamily="49" charset="-122"/>
              </a:defRPr>
            </a:lvl2pPr>
            <a:lvl3pPr marL="1143000" indent="-228600" eaLnBrk="0" hangingPunct="0">
              <a:spcBef>
                <a:spcPct val="20000"/>
              </a:spcBef>
              <a:buFont typeface="Arial" charset="0"/>
              <a:buChar char="•"/>
              <a:defRPr sz="2400">
                <a:solidFill>
                  <a:schemeClr val="tx1"/>
                </a:solidFill>
                <a:latin typeface="黑体" pitchFamily="49" charset="-122"/>
                <a:ea typeface="黑体" pitchFamily="49" charset="-122"/>
              </a:defRPr>
            </a:lvl3pPr>
            <a:lvl4pPr marL="1600200" indent="-228600" eaLnBrk="0" hangingPunct="0">
              <a:spcBef>
                <a:spcPct val="20000"/>
              </a:spcBef>
              <a:buFont typeface="Arial" charset="0"/>
              <a:buChar char="–"/>
              <a:defRPr sz="2000">
                <a:solidFill>
                  <a:schemeClr val="tx1"/>
                </a:solidFill>
                <a:latin typeface="黑体" pitchFamily="49" charset="-122"/>
                <a:ea typeface="黑体" pitchFamily="49" charset="-122"/>
              </a:defRPr>
            </a:lvl4pPr>
            <a:lvl5pPr marL="2057400" indent="-228600" eaLnBrk="0" hangingPunct="0">
              <a:spcBef>
                <a:spcPct val="20000"/>
              </a:spcBef>
              <a:buFont typeface="Arial" charset="0"/>
              <a:buChar char="»"/>
              <a:defRPr sz="2000">
                <a:solidFill>
                  <a:schemeClr val="tx1"/>
                </a:solidFill>
                <a:latin typeface="黑体" pitchFamily="49" charset="-122"/>
                <a:ea typeface="黑体" pitchFamily="49" charset="-122"/>
              </a:defRPr>
            </a:lvl5pPr>
            <a:lvl6pPr marL="25146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6pPr>
            <a:lvl7pPr marL="29718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7pPr>
            <a:lvl8pPr marL="34290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8pPr>
            <a:lvl9pPr marL="3886200" indent="-228600" eaLnBrk="0" fontAlgn="base" hangingPunct="0">
              <a:spcBef>
                <a:spcPct val="20000"/>
              </a:spcBef>
              <a:spcAft>
                <a:spcPct val="0"/>
              </a:spcAft>
              <a:buFont typeface="Arial" charset="0"/>
              <a:buChar char="»"/>
              <a:defRPr sz="2000">
                <a:solidFill>
                  <a:schemeClr val="tx1"/>
                </a:solidFill>
                <a:latin typeface="黑体" pitchFamily="49" charset="-122"/>
                <a:ea typeface="黑体" pitchFamily="49" charset="-122"/>
              </a:defRPr>
            </a:lvl9pPr>
          </a:lstStyle>
          <a:p>
            <a:pPr eaLnBrk="1" hangingPunct="1">
              <a:lnSpc>
                <a:spcPct val="100000"/>
              </a:lnSpc>
              <a:spcBef>
                <a:spcPct val="0"/>
              </a:spcBef>
              <a:buFontTx/>
              <a:buNone/>
              <a:defRPr/>
            </a:pPr>
            <a:r>
              <a:rPr lang="en-US" altLang="zh-CN" sz="1800" dirty="0" smtClean="0">
                <a:effectLst>
                  <a:outerShdw blurRad="38100" dist="38100" dir="2700000" algn="tl">
                    <a:srgbClr val="000000">
                      <a:alpha val="43137"/>
                    </a:srgbClr>
                  </a:outerShdw>
                </a:effectLst>
                <a:latin typeface="Calibri" pitchFamily="34" charset="0"/>
                <a:ea typeface="宋体" charset="-122"/>
              </a:rPr>
              <a:t>A MC γ-ray event </a:t>
            </a:r>
            <a:endParaRPr lang="zh-CN" altLang="en-US" sz="1800" dirty="0" smtClean="0">
              <a:effectLst>
                <a:outerShdw blurRad="38100" dist="38100" dir="2700000" algn="tl">
                  <a:srgbClr val="000000">
                    <a:alpha val="43137"/>
                  </a:srgbClr>
                </a:outerShdw>
              </a:effectLst>
              <a:latin typeface="Calibri" pitchFamily="34" charset="0"/>
              <a:ea typeface="宋体" charset="-122"/>
            </a:endParaRPr>
          </a:p>
        </p:txBody>
      </p:sp>
      <p:sp>
        <p:nvSpPr>
          <p:cNvPr id="8" name="TextBox 7"/>
          <p:cNvSpPr txBox="1"/>
          <p:nvPr/>
        </p:nvSpPr>
        <p:spPr>
          <a:xfrm>
            <a:off x="467544" y="711776"/>
            <a:ext cx="3888432" cy="1569660"/>
          </a:xfrm>
          <a:prstGeom prst="rect">
            <a:avLst/>
          </a:prstGeom>
          <a:noFill/>
        </p:spPr>
        <p:txBody>
          <a:bodyPr wrap="square" rtlCol="0">
            <a:spAutoFit/>
          </a:bodyPr>
          <a:lstStyle/>
          <a:p>
            <a:r>
              <a:rPr lang="en-US" altLang="zh-CN" sz="3200" b="1" dirty="0" smtClean="0">
                <a:effectLst>
                  <a:outerShdw blurRad="38100" dist="38100" dir="2700000" algn="tl">
                    <a:srgbClr val="000000">
                      <a:alpha val="43137"/>
                    </a:srgbClr>
                  </a:outerShdw>
                </a:effectLst>
              </a:rPr>
              <a:t>Hit Level:</a:t>
            </a:r>
          </a:p>
          <a:p>
            <a:r>
              <a:rPr lang="en-US" altLang="zh-CN" sz="3200" b="1" dirty="0" smtClean="0">
                <a:solidFill>
                  <a:srgbClr val="C00000"/>
                </a:solidFill>
                <a:effectLst>
                  <a:outerShdw blurRad="38100" dist="38100" dir="2700000" algn="tl">
                    <a:srgbClr val="000000">
                      <a:alpha val="43137"/>
                    </a:srgbClr>
                  </a:outerShdw>
                </a:effectLst>
              </a:rPr>
              <a:t>Time &amp; Spatial </a:t>
            </a:r>
            <a:r>
              <a:rPr lang="en-US" altLang="zh-CN" sz="3200" b="1" dirty="0" smtClean="0">
                <a:effectLst>
                  <a:outerShdw blurRad="38100" dist="38100" dir="2700000" algn="tl">
                    <a:srgbClr val="000000">
                      <a:alpha val="43137"/>
                    </a:srgbClr>
                  </a:outerShdw>
                </a:effectLst>
              </a:rPr>
              <a:t>Window selection</a:t>
            </a:r>
          </a:p>
        </p:txBody>
      </p:sp>
      <p:sp>
        <p:nvSpPr>
          <p:cNvPr id="4" name="TextBox 3"/>
          <p:cNvSpPr txBox="1"/>
          <p:nvPr/>
        </p:nvSpPr>
        <p:spPr>
          <a:xfrm>
            <a:off x="2147612" y="5296480"/>
            <a:ext cx="2496396" cy="369332"/>
          </a:xfrm>
          <a:prstGeom prst="rect">
            <a:avLst/>
          </a:prstGeom>
          <a:noFill/>
        </p:spPr>
        <p:txBody>
          <a:bodyPr wrap="square" rtlCol="0">
            <a:spAutoFit/>
          </a:bodyPr>
          <a:lstStyle/>
          <a:p>
            <a:r>
              <a:rPr lang="en-US" altLang="zh-CN" b="1" dirty="0" smtClean="0">
                <a:effectLst>
                  <a:outerShdw blurRad="38100" dist="38100" dir="2700000" algn="tl">
                    <a:srgbClr val="000000">
                      <a:alpha val="43137"/>
                    </a:srgbClr>
                  </a:outerShdw>
                </a:effectLst>
              </a:rPr>
              <a:t>Core  Distance[m]</a:t>
            </a:r>
            <a:endParaRPr lang="zh-CN" altLang="en-US" b="1" dirty="0">
              <a:effectLst>
                <a:outerShdw blurRad="38100" dist="38100" dir="2700000" algn="tl">
                  <a:srgbClr val="000000">
                    <a:alpha val="43137"/>
                  </a:srgbClr>
                </a:outerShdw>
              </a:effectLst>
            </a:endParaRPr>
          </a:p>
        </p:txBody>
      </p:sp>
      <p:sp>
        <p:nvSpPr>
          <p:cNvPr id="12" name="TextBox 11"/>
          <p:cNvSpPr txBox="1"/>
          <p:nvPr/>
        </p:nvSpPr>
        <p:spPr>
          <a:xfrm rot="16200000">
            <a:off x="-893312" y="3705008"/>
            <a:ext cx="2496396" cy="369332"/>
          </a:xfrm>
          <a:prstGeom prst="rect">
            <a:avLst/>
          </a:prstGeom>
          <a:noFill/>
        </p:spPr>
        <p:txBody>
          <a:bodyPr wrap="square" rtlCol="0">
            <a:spAutoFit/>
          </a:bodyPr>
          <a:lstStyle/>
          <a:p>
            <a:r>
              <a:rPr lang="en-US" altLang="zh-CN" b="1" dirty="0" smtClean="0">
                <a:effectLst>
                  <a:outerShdw blurRad="38100" dist="38100" dir="2700000" algn="tl">
                    <a:srgbClr val="000000">
                      <a:alpha val="43137"/>
                    </a:srgbClr>
                  </a:outerShdw>
                </a:effectLst>
              </a:rPr>
              <a:t>Residual Time [ns]</a:t>
            </a:r>
            <a:endParaRPr lang="zh-CN" altLang="en-US" b="1" dirty="0">
              <a:effectLst>
                <a:outerShdw blurRad="38100" dist="38100" dir="2700000" algn="tl">
                  <a:srgbClr val="000000">
                    <a:alpha val="43137"/>
                  </a:srgbClr>
                </a:outerShdw>
              </a:effectLst>
            </a:endParaRPr>
          </a:p>
        </p:txBody>
      </p:sp>
      <p:sp>
        <p:nvSpPr>
          <p:cNvPr id="13" name="TextBox 12"/>
          <p:cNvSpPr txBox="1"/>
          <p:nvPr/>
        </p:nvSpPr>
        <p:spPr>
          <a:xfrm>
            <a:off x="5868144" y="5296480"/>
            <a:ext cx="2496396" cy="369332"/>
          </a:xfrm>
          <a:prstGeom prst="rect">
            <a:avLst/>
          </a:prstGeom>
          <a:noFill/>
        </p:spPr>
        <p:txBody>
          <a:bodyPr wrap="square" rtlCol="0">
            <a:spAutoFit/>
          </a:bodyPr>
          <a:lstStyle/>
          <a:p>
            <a:r>
              <a:rPr lang="en-US" altLang="zh-CN" b="1" dirty="0" smtClean="0">
                <a:effectLst>
                  <a:outerShdw blurRad="38100" dist="38100" dir="2700000" algn="tl">
                    <a:srgbClr val="000000">
                      <a:alpha val="43137"/>
                    </a:srgbClr>
                  </a:outerShdw>
                </a:effectLst>
              </a:rPr>
              <a:t>Residual Time [ns]</a:t>
            </a:r>
            <a:endParaRPr lang="zh-CN" altLang="en-US" b="1" dirty="0">
              <a:effectLst>
                <a:outerShdw blurRad="38100" dist="38100" dir="2700000" algn="tl">
                  <a:srgbClr val="000000">
                    <a:alpha val="43137"/>
                  </a:srgbClr>
                </a:outerShdw>
              </a:effectLst>
            </a:endParaRPr>
          </a:p>
        </p:txBody>
      </p:sp>
      <p:sp>
        <p:nvSpPr>
          <p:cNvPr id="14" name="TextBox 13"/>
          <p:cNvSpPr txBox="1"/>
          <p:nvPr/>
        </p:nvSpPr>
        <p:spPr>
          <a:xfrm rot="16200000">
            <a:off x="3455634" y="3200952"/>
            <a:ext cx="2496396" cy="369332"/>
          </a:xfrm>
          <a:prstGeom prst="rect">
            <a:avLst/>
          </a:prstGeom>
          <a:noFill/>
        </p:spPr>
        <p:txBody>
          <a:bodyPr wrap="square" rtlCol="0">
            <a:spAutoFit/>
          </a:bodyPr>
          <a:lstStyle/>
          <a:p>
            <a:r>
              <a:rPr lang="en-US" altLang="zh-CN" b="1" dirty="0" smtClean="0">
                <a:effectLst>
                  <a:outerShdw blurRad="38100" dist="38100" dir="2700000" algn="tl">
                    <a:srgbClr val="000000">
                      <a:alpha val="43137"/>
                    </a:srgbClr>
                  </a:outerShdw>
                </a:effectLst>
              </a:rPr>
              <a:t>Number of Hits</a:t>
            </a:r>
            <a:endParaRPr lang="zh-CN" altLang="en-US" b="1" dirty="0">
              <a:effectLst>
                <a:outerShdw blurRad="38100" dist="38100" dir="2700000" algn="tl">
                  <a:srgbClr val="000000">
                    <a:alpha val="43137"/>
                  </a:srgbClr>
                </a:outerShdw>
              </a:effectLst>
            </a:endParaRPr>
          </a:p>
        </p:txBody>
      </p:sp>
      <p:sp>
        <p:nvSpPr>
          <p:cNvPr id="5" name="矩形 4"/>
          <p:cNvSpPr/>
          <p:nvPr/>
        </p:nvSpPr>
        <p:spPr>
          <a:xfrm>
            <a:off x="3816586" y="2119277"/>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28620" y="4125178"/>
            <a:ext cx="1396661" cy="144976"/>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923928" y="-310852"/>
            <a:ext cx="5008547" cy="3064214"/>
            <a:chOff x="3923928" y="-310852"/>
            <a:chExt cx="5008547" cy="3064214"/>
          </a:xfrm>
        </p:grpSpPr>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10852"/>
              <a:ext cx="5008547" cy="306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7207268" y="2151934"/>
              <a:ext cx="864096" cy="162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灯片编号占位符 14"/>
          <p:cNvSpPr>
            <a:spLocks noGrp="1"/>
          </p:cNvSpPr>
          <p:nvPr>
            <p:ph type="sldNum" sz="quarter" idx="12"/>
          </p:nvPr>
        </p:nvSpPr>
        <p:spPr/>
        <p:txBody>
          <a:bodyPr/>
          <a:lstStyle/>
          <a:p>
            <a:fld id="{95A36DAC-74F4-4819-A294-BC5D254CCF29}" type="slidenum">
              <a:rPr lang="zh-CN" altLang="en-US" smtClean="0"/>
              <a:t>12</a:t>
            </a:fld>
            <a:endParaRPr lang="zh-CN" altLang="en-US"/>
          </a:p>
        </p:txBody>
      </p:sp>
    </p:spTree>
    <p:extLst>
      <p:ext uri="{BB962C8B-B14F-4D97-AF65-F5344CB8AC3E}">
        <p14:creationId xmlns:p14="http://schemas.microsoft.com/office/powerpoint/2010/main" val="72585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20"/>
            <a:ext cx="8229600" cy="952500"/>
          </a:xfrm>
        </p:spPr>
        <p:txBody>
          <a:bodyPr/>
          <a:lstStyle/>
          <a:p>
            <a:r>
              <a:rPr lang="en-US" altLang="zh-CN" b="1" dirty="0" smtClean="0">
                <a:effectLst>
                  <a:outerShdw blurRad="38100" dist="38100" dir="2700000" algn="tl">
                    <a:srgbClr val="000000">
                      <a:alpha val="43137"/>
                    </a:srgbClr>
                  </a:outerShdw>
                </a:effectLst>
              </a:rPr>
              <a:t>Angular resolution</a:t>
            </a:r>
            <a:endParaRPr lang="zh-CN" altLang="en-US" b="1"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13284"/>
            <a:ext cx="707803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灯片编号占位符 3"/>
          <p:cNvSpPr>
            <a:spLocks noGrp="1"/>
          </p:cNvSpPr>
          <p:nvPr>
            <p:ph type="sldNum" sz="quarter" idx="12"/>
          </p:nvPr>
        </p:nvSpPr>
        <p:spPr/>
        <p:txBody>
          <a:bodyPr/>
          <a:lstStyle/>
          <a:p>
            <a:fld id="{95A36DAC-74F4-4819-A294-BC5D254CCF29}" type="slidenum">
              <a:rPr lang="zh-CN" altLang="en-US" smtClean="0"/>
              <a:t>13</a:t>
            </a:fld>
            <a:endParaRPr lang="zh-CN" altLang="en-US"/>
          </a:p>
        </p:txBody>
      </p:sp>
    </p:spTree>
    <p:extLst>
      <p:ext uri="{BB962C8B-B14F-4D97-AF65-F5344CB8AC3E}">
        <p14:creationId xmlns:p14="http://schemas.microsoft.com/office/powerpoint/2010/main" val="233813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77" y="45739"/>
            <a:ext cx="8275679" cy="566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596993" y="753786"/>
            <a:ext cx="2941623" cy="687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7704" y="841276"/>
            <a:ext cx="3096344" cy="646331"/>
          </a:xfrm>
          <a:prstGeom prst="rect">
            <a:avLst/>
          </a:prstGeom>
          <a:noFill/>
        </p:spPr>
        <p:txBody>
          <a:bodyPr wrap="square" rtlCol="0">
            <a:spAutoFit/>
          </a:bodyPr>
          <a:lstStyle/>
          <a:p>
            <a:r>
              <a:rPr lang="en-US" altLang="zh-CN" b="1" dirty="0" smtClean="0"/>
              <a:t>Solid line </a:t>
            </a:r>
            <a:r>
              <a:rPr lang="zh-CN" altLang="en-US" b="1" dirty="0" smtClean="0"/>
              <a:t>： </a:t>
            </a:r>
            <a:r>
              <a:rPr lang="en-US" altLang="zh-CN" b="1" dirty="0" smtClean="0"/>
              <a:t>this work</a:t>
            </a:r>
          </a:p>
          <a:p>
            <a:r>
              <a:rPr lang="en-US" altLang="zh-CN" b="1" dirty="0" smtClean="0"/>
              <a:t>Dash line </a:t>
            </a:r>
            <a:r>
              <a:rPr lang="zh-CN" altLang="en-US" b="1" dirty="0" smtClean="0"/>
              <a:t>： </a:t>
            </a:r>
            <a:r>
              <a:rPr lang="en-US" altLang="zh-CN" b="1" dirty="0" smtClean="0"/>
              <a:t>standard</a:t>
            </a:r>
          </a:p>
        </p:txBody>
      </p:sp>
      <p:sp>
        <p:nvSpPr>
          <p:cNvPr id="5" name="灯片编号占位符 4"/>
          <p:cNvSpPr>
            <a:spLocks noGrp="1"/>
          </p:cNvSpPr>
          <p:nvPr>
            <p:ph type="sldNum" sz="quarter" idx="12"/>
          </p:nvPr>
        </p:nvSpPr>
        <p:spPr/>
        <p:txBody>
          <a:bodyPr/>
          <a:lstStyle/>
          <a:p>
            <a:fld id="{95A36DAC-74F4-4819-A294-BC5D254CCF29}" type="slidenum">
              <a:rPr lang="zh-CN" altLang="en-US" smtClean="0"/>
              <a:t>14</a:t>
            </a:fld>
            <a:endParaRPr lang="zh-CN" altLang="en-US"/>
          </a:p>
        </p:txBody>
      </p:sp>
    </p:spTree>
    <p:extLst>
      <p:ext uri="{BB962C8B-B14F-4D97-AF65-F5344CB8AC3E}">
        <p14:creationId xmlns:p14="http://schemas.microsoft.com/office/powerpoint/2010/main" val="2462312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0" y="1661180"/>
            <a:ext cx="457930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706920" y="1085116"/>
            <a:ext cx="0" cy="4320480"/>
          </a:xfrm>
          <a:prstGeom prst="line">
            <a:avLst/>
          </a:prstGeom>
          <a:ln w="317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95A36DAC-74F4-4819-A294-BC5D254CCF29}" type="slidenum">
              <a:rPr lang="zh-CN" altLang="en-US" smtClean="0"/>
              <a:t>15</a:t>
            </a:fld>
            <a:endParaRPr lang="zh-CN" altLang="en-US"/>
          </a:p>
        </p:txBody>
      </p:sp>
      <p:sp>
        <p:nvSpPr>
          <p:cNvPr id="2" name="矩形 1"/>
          <p:cNvSpPr/>
          <p:nvPr/>
        </p:nvSpPr>
        <p:spPr>
          <a:xfrm>
            <a:off x="2843808" y="193204"/>
            <a:ext cx="25202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a:spLocks/>
          </p:cNvSpPr>
          <p:nvPr/>
        </p:nvSpPr>
        <p:spPr>
          <a:xfrm>
            <a:off x="457200" y="228865"/>
            <a:ext cx="8229600" cy="952500"/>
          </a:xfrm>
          <a:prstGeom prst="rect">
            <a:avLst/>
          </a:prstGeom>
        </p:spPr>
        <p:txBody>
          <a:bodyPr/>
          <a:lstStyle>
            <a:lvl1pPr algn="ctr" defTabSz="914400" rtl="0" eaLnBrk="1" latinLnBrk="0" hangingPunct="1">
              <a:spcBef>
                <a:spcPct val="0"/>
              </a:spcBef>
              <a:buNone/>
              <a:defRPr sz="4400" kern="1200">
                <a:solidFill>
                  <a:schemeClr val="tx1"/>
                </a:solidFill>
                <a:latin typeface="Arial Rounded MT Bold" panose="020F0704030504030204" pitchFamily="34" charset="0"/>
                <a:ea typeface="华文琥珀" panose="02010800040101010101" pitchFamily="2" charset="-122"/>
                <a:cs typeface="Verdana" panose="020B0604030504040204" pitchFamily="34" charset="0"/>
              </a:defRPr>
            </a:lvl1pPr>
          </a:lstStyle>
          <a:p>
            <a:r>
              <a:rPr lang="en-US" altLang="zh-CN" b="1" dirty="0" smtClean="0">
                <a:effectLst>
                  <a:outerShdw blurRad="38100" dist="38100" dir="2700000" algn="tl">
                    <a:srgbClr val="000000">
                      <a:alpha val="43137"/>
                    </a:srgbClr>
                  </a:outerShdw>
                </a:effectLst>
              </a:rPr>
              <a:t>CR background</a:t>
            </a:r>
            <a:endParaRPr lang="zh-CN" altLang="en-US" b="1" dirty="0">
              <a:effectLst>
                <a:outerShdw blurRad="38100" dist="38100" dir="2700000" algn="tl">
                  <a:srgbClr val="000000">
                    <a:alpha val="43137"/>
                  </a:srgbClr>
                </a:outerShdw>
              </a:effectLst>
            </a:endParaRPr>
          </a:p>
        </p:txBody>
      </p:sp>
      <p:sp>
        <p:nvSpPr>
          <p:cNvPr id="8" name="TextBox 7"/>
          <p:cNvSpPr txBox="1"/>
          <p:nvPr/>
        </p:nvSpPr>
        <p:spPr>
          <a:xfrm>
            <a:off x="2247279" y="2444557"/>
            <a:ext cx="4484961" cy="584775"/>
          </a:xfrm>
          <a:prstGeom prst="rect">
            <a:avLst/>
          </a:prstGeom>
          <a:noFill/>
        </p:spPr>
        <p:txBody>
          <a:bodyPr wrap="square" rtlCol="0">
            <a:spAutoFit/>
          </a:bodyPr>
          <a:lstStyle/>
          <a:p>
            <a:r>
              <a:rPr lang="en-US" altLang="zh-CN" sz="3200" dirty="0">
                <a:solidFill>
                  <a:srgbClr val="FF0000"/>
                </a:solidFill>
              </a:rPr>
              <a:t>Background</a:t>
            </a:r>
            <a:r>
              <a:rPr lang="en-US" altLang="zh-CN" sz="3200" dirty="0" smtClean="0">
                <a:solidFill>
                  <a:srgbClr val="FF0000"/>
                </a:solidFill>
              </a:rPr>
              <a:t> </a:t>
            </a:r>
            <a:endParaRPr lang="zh-CN" altLang="en-US" sz="3200" dirty="0">
              <a:solidFill>
                <a:srgbClr val="FF0000"/>
              </a:solidFill>
            </a:endParaRPr>
          </a:p>
        </p:txBody>
      </p:sp>
      <p:sp>
        <p:nvSpPr>
          <p:cNvPr id="9" name="TextBox 8"/>
          <p:cNvSpPr txBox="1"/>
          <p:nvPr/>
        </p:nvSpPr>
        <p:spPr>
          <a:xfrm>
            <a:off x="1187624" y="1661180"/>
            <a:ext cx="1702421" cy="584775"/>
          </a:xfrm>
          <a:prstGeom prst="rect">
            <a:avLst/>
          </a:prstGeom>
          <a:noFill/>
        </p:spPr>
        <p:txBody>
          <a:bodyPr wrap="square" rtlCol="0">
            <a:spAutoFit/>
          </a:bodyPr>
          <a:lstStyle/>
          <a:p>
            <a:r>
              <a:rPr lang="en-US" altLang="zh-CN" sz="3200" dirty="0">
                <a:solidFill>
                  <a:srgbClr val="0070C0"/>
                </a:solidFill>
              </a:rPr>
              <a:t>Signal</a:t>
            </a:r>
            <a:r>
              <a:rPr lang="en-US" altLang="zh-CN" sz="3200" dirty="0" smtClean="0">
                <a:solidFill>
                  <a:srgbClr val="0070C0"/>
                </a:solidFill>
              </a:rPr>
              <a:t> </a:t>
            </a:r>
            <a:endParaRPr lang="zh-CN" altLang="en-US" sz="3200" dirty="0">
              <a:solidFill>
                <a:srgbClr val="0070C0"/>
              </a:soli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903" y="1661180"/>
            <a:ext cx="4672578" cy="298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229735" y="1777380"/>
            <a:ext cx="3022785" cy="523220"/>
          </a:xfrm>
          <a:prstGeom prst="rect">
            <a:avLst/>
          </a:prstGeom>
          <a:noFill/>
        </p:spPr>
        <p:txBody>
          <a:bodyPr wrap="square" rtlCol="0">
            <a:spAutoFit/>
          </a:bodyPr>
          <a:lstStyle/>
          <a:p>
            <a:r>
              <a:rPr lang="en-US" altLang="zh-CN" sz="2800" dirty="0" smtClean="0">
                <a:solidFill>
                  <a:srgbClr val="FF0000"/>
                </a:solidFill>
              </a:rPr>
              <a:t>Before Selection </a:t>
            </a:r>
            <a:endParaRPr lang="zh-CN" altLang="en-US" sz="2800" dirty="0">
              <a:solidFill>
                <a:srgbClr val="FF0000"/>
              </a:solidFill>
            </a:endParaRPr>
          </a:p>
        </p:txBody>
      </p:sp>
      <p:sp>
        <p:nvSpPr>
          <p:cNvPr id="12" name="TextBox 11"/>
          <p:cNvSpPr txBox="1"/>
          <p:nvPr/>
        </p:nvSpPr>
        <p:spPr>
          <a:xfrm>
            <a:off x="6588224" y="2885316"/>
            <a:ext cx="2829260" cy="523220"/>
          </a:xfrm>
          <a:prstGeom prst="rect">
            <a:avLst/>
          </a:prstGeom>
          <a:noFill/>
        </p:spPr>
        <p:txBody>
          <a:bodyPr wrap="square" rtlCol="0">
            <a:spAutoFit/>
          </a:bodyPr>
          <a:lstStyle/>
          <a:p>
            <a:r>
              <a:rPr lang="en-US" altLang="zh-CN" sz="2800" dirty="0" smtClean="0">
                <a:solidFill>
                  <a:srgbClr val="0070C0"/>
                </a:solidFill>
              </a:rPr>
              <a:t>After </a:t>
            </a:r>
            <a:r>
              <a:rPr lang="en-US" altLang="zh-CN" sz="2800" dirty="0">
                <a:solidFill>
                  <a:srgbClr val="0070C0"/>
                </a:solidFill>
              </a:rPr>
              <a:t>Selection</a:t>
            </a:r>
            <a:r>
              <a:rPr lang="en-US" altLang="zh-CN" sz="2800" dirty="0" smtClean="0">
                <a:solidFill>
                  <a:srgbClr val="0070C0"/>
                </a:solidFill>
              </a:rPr>
              <a:t> </a:t>
            </a:r>
            <a:endParaRPr lang="zh-CN" altLang="en-US" sz="2800" dirty="0">
              <a:solidFill>
                <a:srgbClr val="0070C0"/>
              </a:solidFill>
            </a:endParaRPr>
          </a:p>
        </p:txBody>
      </p:sp>
    </p:spTree>
    <p:extLst>
      <p:ext uri="{BB962C8B-B14F-4D97-AF65-F5344CB8AC3E}">
        <p14:creationId xmlns:p14="http://schemas.microsoft.com/office/powerpoint/2010/main" val="3378692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841" y="1940634"/>
            <a:ext cx="5274679" cy="343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5281736" y="824880"/>
            <a:ext cx="3682752" cy="952500"/>
          </a:xfrm>
        </p:spPr>
        <p:txBody>
          <a:bodyPr/>
          <a:lstStyle/>
          <a:p>
            <a:r>
              <a:rPr lang="en-US" altLang="zh-CN" b="1" dirty="0">
                <a:effectLst>
                  <a:outerShdw blurRad="38100" dist="38100" dir="2700000" algn="tl">
                    <a:srgbClr val="000000">
                      <a:alpha val="43137"/>
                    </a:srgbClr>
                  </a:outerShdw>
                </a:effectLst>
              </a:rPr>
              <a:t>E</a:t>
            </a:r>
            <a:r>
              <a:rPr lang="en-US" altLang="zh-CN" b="1" dirty="0" smtClean="0">
                <a:effectLst>
                  <a:outerShdw blurRad="38100" dist="38100" dir="2700000" algn="tl">
                    <a:srgbClr val="000000">
                      <a:alpha val="43137"/>
                    </a:srgbClr>
                  </a:outerShdw>
                </a:effectLst>
              </a:rPr>
              <a:t>xpectation</a:t>
            </a:r>
            <a:endParaRPr lang="zh-CN" altLang="en-US" b="1" dirty="0">
              <a:effectLst>
                <a:outerShdw blurRad="38100" dist="38100" dir="2700000" algn="tl">
                  <a:srgbClr val="000000">
                    <a:alpha val="43137"/>
                  </a:srgbClr>
                </a:outerShdw>
              </a:effectLst>
            </a:endParaRPr>
          </a:p>
        </p:txBody>
      </p:sp>
      <p:sp>
        <p:nvSpPr>
          <p:cNvPr id="5" name="灯片编号占位符 4"/>
          <p:cNvSpPr>
            <a:spLocks noGrp="1"/>
          </p:cNvSpPr>
          <p:nvPr>
            <p:ph type="sldNum" sz="quarter" idx="12"/>
          </p:nvPr>
        </p:nvSpPr>
        <p:spPr/>
        <p:txBody>
          <a:bodyPr/>
          <a:lstStyle/>
          <a:p>
            <a:fld id="{95A36DAC-74F4-4819-A294-BC5D254CCF29}" type="slidenum">
              <a:rPr lang="zh-CN" altLang="en-US" smtClean="0"/>
              <a:t>16</a:t>
            </a:fld>
            <a:endParaRPr lang="zh-CN" altLang="en-US"/>
          </a:p>
        </p:txBody>
      </p:sp>
      <p:sp>
        <p:nvSpPr>
          <p:cNvPr id="3" name="TextBox 2"/>
          <p:cNvSpPr txBox="1"/>
          <p:nvPr/>
        </p:nvSpPr>
        <p:spPr>
          <a:xfrm>
            <a:off x="7164288" y="2200136"/>
            <a:ext cx="2448272" cy="369332"/>
          </a:xfrm>
          <a:prstGeom prst="rect">
            <a:avLst/>
          </a:prstGeom>
          <a:noFill/>
        </p:spPr>
        <p:txBody>
          <a:bodyPr wrap="square" rtlCol="0">
            <a:spAutoFit/>
          </a:bodyPr>
          <a:lstStyle/>
          <a:p>
            <a:r>
              <a:rPr lang="en-US" altLang="zh-CN" dirty="0" smtClean="0"/>
              <a:t>¼  WCDA array</a:t>
            </a:r>
            <a:endParaRPr lang="zh-CN" alt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22" y="32708"/>
            <a:ext cx="3921338" cy="2808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7" y="3083276"/>
            <a:ext cx="4021164" cy="2582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460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814437685"/>
                  </p:ext>
                </p:extLst>
              </p:nvPr>
            </p:nvGraphicFramePr>
            <p:xfrm>
              <a:off x="35496" y="115295"/>
              <a:ext cx="9073008" cy="5612448"/>
            </p:xfrm>
            <a:graphic>
              <a:graphicData uri="http://schemas.openxmlformats.org/drawingml/2006/table">
                <a:tbl>
                  <a:tblPr firstRow="1" bandRow="1">
                    <a:tableStyleId>{C083E6E3-FA7D-4D7B-A595-EF9225AFEA82}</a:tableStyleId>
                  </a:tblPr>
                  <a:tblGrid>
                    <a:gridCol w="1257590"/>
                    <a:gridCol w="1430708"/>
                    <a:gridCol w="2908590"/>
                    <a:gridCol w="1276942"/>
                    <a:gridCol w="2199178"/>
                  </a:tblGrid>
                  <a:tr h="457751">
                    <a:tc>
                      <a:txBody>
                        <a:bodyPr/>
                        <a:lstStyle/>
                        <a:p>
                          <a:pPr algn="ctr"/>
                          <a:r>
                            <a:rPr lang="en-US" altLang="zh-CN" sz="2000" dirty="0" smtClean="0"/>
                            <a:t>No.</a:t>
                          </a:r>
                          <a:r>
                            <a:rPr lang="en-US" altLang="zh-CN" sz="2000" baseline="0" dirty="0" smtClean="0"/>
                            <a:t> In </a:t>
                          </a:r>
                          <a:r>
                            <a:rPr lang="en-US" altLang="zh-CN" sz="2000" baseline="0" dirty="0" err="1" smtClean="0"/>
                            <a:t>Lhaaso</a:t>
                          </a:r>
                          <a:endParaRPr lang="zh-CN" altLang="en-US" sz="2000" b="1" dirty="0">
                            <a:solidFill>
                              <a:schemeClr val="tx1"/>
                            </a:solidFill>
                            <a:latin typeface="Arial Rounded MT Bold" panose="020F0704030504030204" pitchFamily="34" charset="0"/>
                          </a:endParaRPr>
                        </a:p>
                      </a:txBody>
                      <a:tcPr/>
                    </a:tc>
                    <a:tc>
                      <a:txBody>
                        <a:bodyPr/>
                        <a:lstStyle/>
                        <a:p>
                          <a:pPr algn="ctr"/>
                          <a:r>
                            <a:rPr lang="en-US" altLang="zh-CN" sz="2000" kern="1200" dirty="0" err="1" smtClean="0">
                              <a:effectLst/>
                            </a:rPr>
                            <a:t>GRB_name</a:t>
                          </a:r>
                          <a:endParaRPr lang="en-US" altLang="zh-CN" sz="2000" kern="1200" dirty="0" smtClean="0">
                            <a:effectLst/>
                          </a:endParaRPr>
                        </a:p>
                      </a:txBody>
                      <a:tcPr/>
                    </a:tc>
                    <a:tc>
                      <a:txBody>
                        <a:bodyPr/>
                        <a:lstStyle/>
                        <a:p>
                          <a:pPr algn="ctr"/>
                          <a:r>
                            <a:rPr lang="en-US" altLang="zh-CN" sz="2000" dirty="0" err="1" smtClean="0"/>
                            <a:t>Fluence</a:t>
                          </a:r>
                          <a:r>
                            <a:rPr lang="en-US" altLang="zh-CN" sz="2000" dirty="0" smtClean="0"/>
                            <a:t> [erg/cm2]</a:t>
                          </a:r>
                          <a:endParaRPr lang="zh-CN" altLang="en-US" sz="2000" b="1" dirty="0">
                            <a:solidFill>
                              <a:schemeClr val="tx1"/>
                            </a:solidFill>
                            <a:latin typeface="Arial Rounded MT Bold" panose="020F0704030504030204" pitchFamily="34" charset="0"/>
                          </a:endParaRPr>
                        </a:p>
                      </a:txBody>
                      <a:tcPr/>
                    </a:tc>
                    <a:tc>
                      <a:txBody>
                        <a:bodyPr/>
                        <a:lstStyle/>
                        <a:p>
                          <a:pPr algn="ctr"/>
                          <a:r>
                            <a:rPr lang="en-US" altLang="zh-CN" sz="2000" dirty="0" smtClean="0"/>
                            <a:t>T90 [s]</a:t>
                          </a:r>
                          <a:endParaRPr lang="zh-CN" altLang="en-US" sz="2000" b="1" dirty="0">
                            <a:solidFill>
                              <a:schemeClr val="tx1"/>
                            </a:solidFill>
                            <a:latin typeface="Arial Rounded MT Bold" panose="020F0704030504030204" pitchFamily="34" charset="0"/>
                          </a:endParaRPr>
                        </a:p>
                      </a:txBody>
                      <a:tcPr/>
                    </a:tc>
                    <a:tc>
                      <a:txBody>
                        <a:bodyPr/>
                        <a:lstStyle/>
                        <a:p>
                          <a:pPr algn="ctr"/>
                          <a:r>
                            <a:rPr lang="en-US" altLang="zh-CN" sz="2000" dirty="0" smtClean="0"/>
                            <a:t>Zenith at </a:t>
                          </a:r>
                          <a:r>
                            <a:rPr lang="en-US" altLang="zh-CN" sz="2000" dirty="0" err="1" smtClean="0"/>
                            <a:t>wcda</a:t>
                          </a:r>
                          <a:r>
                            <a:rPr lang="en-US" altLang="zh-CN" sz="2000" dirty="0" smtClean="0"/>
                            <a:t> </a:t>
                          </a:r>
                          <a:r>
                            <a:rPr lang="en-US" altLang="zh-CN" sz="2000" dirty="0" err="1" smtClean="0"/>
                            <a:t>deg</a:t>
                          </a:r>
                          <a:r>
                            <a:rPr lang="en-US" altLang="zh-CN" sz="2000" dirty="0" smtClean="0"/>
                            <a:t>]</a:t>
                          </a:r>
                          <a:endParaRPr lang="zh-CN" altLang="en-US" sz="2000" b="1" dirty="0">
                            <a:solidFill>
                              <a:schemeClr val="tx1"/>
                            </a:solidFill>
                            <a:latin typeface="Arial Rounded MT Bold" panose="020F0704030504030204" pitchFamily="34" charset="0"/>
                          </a:endParaRPr>
                        </a:p>
                      </a:txBody>
                      <a:tcPr/>
                    </a:tc>
                  </a:tr>
                  <a:tr h="316924">
                    <a:tc>
                      <a:txBody>
                        <a:bodyPr/>
                        <a:lstStyle/>
                        <a:p>
                          <a:pPr algn="ctr"/>
                          <a:r>
                            <a:rPr lang="en-US" altLang="zh-CN" sz="1600" dirty="0" smtClean="0"/>
                            <a:t>  0604</a:t>
                          </a:r>
                          <a:endParaRPr lang="zh-CN" altLang="en-US" sz="1600" b="0" dirty="0">
                            <a:solidFill>
                              <a:schemeClr val="tx1"/>
                            </a:solidFill>
                            <a:latin typeface="+mn-lt"/>
                          </a:endParaRPr>
                        </a:p>
                      </a:txBody>
                      <a:tcPr/>
                    </a:tc>
                    <a:tc>
                      <a:txBody>
                        <a:bodyPr/>
                        <a:lstStyle/>
                        <a:p>
                          <a:pPr algn="ctr" fontAlgn="t"/>
                          <a:r>
                            <a:rPr lang="en-US" sz="1600" u="none" strike="noStrike" dirty="0">
                              <a:effectLst/>
                            </a:rPr>
                            <a:t>  </a:t>
                          </a:r>
                          <a:r>
                            <a:rPr lang="en-US" sz="1600" u="none" strike="noStrike" dirty="0" smtClean="0">
                              <a:effectLst/>
                            </a:rPr>
                            <a:t>GRB190603</a:t>
                          </a:r>
                          <a:r>
                            <a:rPr lang="en-US" altLang="zh-CN" sz="1600" u="none" strike="noStrike" dirty="0" smtClean="0">
                              <a:effectLst/>
                            </a:rPr>
                            <a:t>A</a:t>
                          </a:r>
                          <a:endParaRPr lang="en-US" sz="1600" b="0" i="0" u="none" strike="noStrike" dirty="0">
                            <a:solidFill>
                              <a:srgbClr val="000000"/>
                            </a:solidFill>
                            <a:effectLst/>
                            <a:latin typeface="+mn-lt"/>
                          </a:endParaRPr>
                        </a:p>
                      </a:txBody>
                      <a:tcPr marL="9525" marR="9525" marT="9525" marB="0"/>
                    </a:tc>
                    <a:tc>
                      <a:txBody>
                        <a:bodyPr/>
                        <a:lstStyle/>
                        <a:p>
                          <a:pPr algn="ctr" fontAlgn="t"/>
                          <a14:m>
                            <m:oMathPara xmlns:m="http://schemas.openxmlformats.org/officeDocument/2006/math">
                              <m:oMathParaPr>
                                <m:jc m:val="centerGroup"/>
                              </m:oMathParaPr>
                              <m:oMath xmlns:m="http://schemas.openxmlformats.org/officeDocument/2006/math">
                                <m:r>
                                  <a:rPr lang="en-US" sz="1600" u="none" strike="noStrike" smtClean="0">
                                    <a:effectLst/>
                                    <a:latin typeface="Cambria Math"/>
                                  </a:rPr>
                                  <m:t>1.76×</m:t>
                                </m:r>
                                <m:sSup>
                                  <m:sSupPr>
                                    <m:ctrlPr>
                                      <a:rPr lang="en-US" altLang="zh-CN" sz="1600" i="1" u="none" strike="noStrike" smtClean="0">
                                        <a:effectLst/>
                                        <a:latin typeface="Cambria Math"/>
                                      </a:rPr>
                                    </m:ctrlPr>
                                  </m:sSupPr>
                                  <m:e>
                                    <m:r>
                                      <a:rPr lang="en-US" altLang="zh-CN" sz="1600" u="none" strike="noStrike" smtClean="0">
                                        <a:effectLst/>
                                        <a:latin typeface="Cambria Math"/>
                                      </a:rPr>
                                      <m:t>10</m:t>
                                    </m:r>
                                  </m:e>
                                  <m:sup>
                                    <m:r>
                                      <a:rPr lang="en-US" altLang="zh-CN" sz="1600" u="none" strike="noStrike" smtClean="0">
                                        <a:effectLst/>
                                        <a:latin typeface="Cambria Math"/>
                                      </a:rPr>
                                      <m:t>−6</m:t>
                                    </m:r>
                                  </m:sup>
                                </m:sSup>
                              </m:oMath>
                            </m:oMathPara>
                          </a14:m>
                          <a:endParaRPr lang="en-US" sz="1600" b="0" i="0" u="none" strike="noStrike" dirty="0">
                            <a:solidFill>
                              <a:srgbClr val="000000"/>
                            </a:solidFill>
                            <a:effectLst/>
                            <a:latin typeface="+mn-lt"/>
                          </a:endParaRPr>
                        </a:p>
                      </a:txBody>
                      <a:tcPr marL="9525" marR="9525" marT="9525" marB="0"/>
                    </a:tc>
                    <a:tc>
                      <a:txBody>
                        <a:bodyPr/>
                        <a:lstStyle/>
                        <a:p>
                          <a:pPr algn="ctr" fontAlgn="t"/>
                          <a:r>
                            <a:rPr lang="en-US" altLang="zh-CN" sz="1600" u="none" strike="noStrike">
                              <a:effectLst/>
                            </a:rPr>
                            <a:t>22.528</a:t>
                          </a:r>
                          <a:endParaRPr lang="en-US" altLang="zh-CN" sz="1600" b="0" i="0" u="none" strike="noStrike">
                            <a:solidFill>
                              <a:srgbClr val="000000"/>
                            </a:solidFill>
                            <a:effectLst/>
                            <a:latin typeface="+mn-lt"/>
                          </a:endParaRPr>
                        </a:p>
                      </a:txBody>
                      <a:tcPr marL="9525" marR="9525" marT="9525" marB="0"/>
                    </a:tc>
                    <a:tc>
                      <a:txBody>
                        <a:bodyPr/>
                        <a:lstStyle/>
                        <a:p>
                          <a:pPr algn="ctr" fontAlgn="t"/>
                          <a:r>
                            <a:rPr lang="en-US" altLang="zh-CN" sz="1600" u="none" strike="noStrike">
                              <a:effectLst/>
                            </a:rPr>
                            <a:t>79.31</a:t>
                          </a:r>
                          <a:endParaRPr lang="en-US" altLang="zh-CN" sz="1600" b="0" i="0" u="none" strike="noStrike">
                            <a:solidFill>
                              <a:srgbClr val="000000"/>
                            </a:solidFill>
                            <a:effectLst/>
                            <a:latin typeface="+mn-lt"/>
                          </a:endParaRPr>
                        </a:p>
                      </a:txBody>
                      <a:tcPr marL="9525" marR="9525" marT="9525" marB="0"/>
                    </a:tc>
                  </a:tr>
                  <a:tr h="721331">
                    <a:tc>
                      <a:txBody>
                        <a:bodyPr/>
                        <a:lstStyle/>
                        <a:p>
                          <a:pPr algn="ctr"/>
                          <a:r>
                            <a:rPr lang="en-US" altLang="zh-CN" sz="1600" dirty="0" smtClean="0"/>
                            <a:t>0606</a:t>
                          </a:r>
                          <a:endParaRPr lang="zh-CN" altLang="en-US" sz="1600" b="0" dirty="0">
                            <a:solidFill>
                              <a:schemeClr val="tx1"/>
                            </a:solidFill>
                            <a:latin typeface="+mn-lt"/>
                          </a:endParaRPr>
                        </a:p>
                      </a:txBody>
                      <a:tcPr/>
                    </a:tc>
                    <a:tc>
                      <a:txBody>
                        <a:bodyPr/>
                        <a:lstStyle/>
                        <a:p>
                          <a:pPr algn="ctr" fontAlgn="t"/>
                          <a:r>
                            <a:rPr lang="en-US" sz="1600" u="none" strike="noStrike" dirty="0">
                              <a:effectLst/>
                            </a:rPr>
                            <a:t>  </a:t>
                          </a:r>
                          <a:r>
                            <a:rPr lang="en-US" sz="1600" u="none" strike="noStrike" dirty="0" smtClean="0">
                              <a:effectLst/>
                            </a:rPr>
                            <a:t>GRB190605</a:t>
                          </a:r>
                          <a:r>
                            <a:rPr lang="en-US" altLang="zh-CN" sz="1600" u="none" strike="noStrike" dirty="0" smtClean="0">
                              <a:effectLst/>
                            </a:rPr>
                            <a:t>A</a:t>
                          </a:r>
                          <a:r>
                            <a:rPr lang="en-US" sz="1600" u="none" strike="noStrike" dirty="0" smtClean="0">
                              <a:effectLst/>
                            </a:rPr>
                            <a:t> </a:t>
                          </a:r>
                          <a:endParaRPr lang="en-US" sz="1600" b="0" i="0" u="none" strike="noStrike" dirty="0">
                            <a:solidFill>
                              <a:srgbClr val="000000"/>
                            </a:solidFill>
                            <a:effectLst/>
                            <a:latin typeface="+mn-lt"/>
                          </a:endParaRPr>
                        </a:p>
                      </a:txBody>
                      <a:tcPr marL="9525" marR="9525" marT="9525" marB="0"/>
                    </a:tc>
                    <a:tc>
                      <a:txBody>
                        <a:bodyPr/>
                        <a:lstStyle/>
                        <a:p>
                          <a:pPr algn="ctr" fontAlgn="t"/>
                          <a:endParaRPr lang="en-US" sz="1600" u="none" strike="noStrike" dirty="0" smtClean="0">
                            <a:effectLst/>
                          </a:endParaRPr>
                        </a:p>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u="none" strike="noStrike" smtClean="0">
                                    <a:effectLst/>
                                    <a:latin typeface="Cambria Math"/>
                                  </a:rPr>
                                  <m:t>9.64×</m:t>
                                </m:r>
                                <m:sSup>
                                  <m:sSupPr>
                                    <m:ctrlPr>
                                      <a:rPr lang="en-US" altLang="zh-CN" sz="1600" i="1" u="none" strike="noStrike" smtClean="0">
                                        <a:effectLst/>
                                        <a:latin typeface="Cambria Math"/>
                                      </a:rPr>
                                    </m:ctrlPr>
                                  </m:sSupPr>
                                  <m:e>
                                    <m:r>
                                      <a:rPr lang="en-US" altLang="zh-CN" sz="1600" u="none" strike="noStrike" smtClean="0">
                                        <a:effectLst/>
                                        <a:latin typeface="Cambria Math"/>
                                      </a:rPr>
                                      <m:t>10</m:t>
                                    </m:r>
                                  </m:e>
                                  <m:sup>
                                    <m:r>
                                      <a:rPr lang="en-US" altLang="zh-CN" sz="1600" u="none" strike="noStrike" smtClean="0">
                                        <a:effectLst/>
                                        <a:latin typeface="Cambria Math"/>
                                      </a:rPr>
                                      <m:t>−7</m:t>
                                    </m:r>
                                  </m:sup>
                                </m:sSup>
                              </m:oMath>
                            </m:oMathPara>
                          </a14:m>
                          <a:endParaRPr lang="en-US" altLang="zh-CN" sz="1600" u="none" strike="noStrike" dirty="0">
                            <a:effectLst/>
                          </a:endParaRPr>
                        </a:p>
                        <a:p>
                          <a:pPr algn="ctr" fontAlgn="t"/>
                          <a:endParaRPr lang="en-US" sz="1600" b="0" i="0" u="none" strike="noStrike" dirty="0">
                            <a:solidFill>
                              <a:srgbClr val="000000"/>
                            </a:solidFill>
                            <a:effectLst/>
                            <a:latin typeface="+mn-lt"/>
                          </a:endParaRPr>
                        </a:p>
                      </a:txBody>
                      <a:tcPr marL="9525" marR="9525" marT="9525" marB="0"/>
                    </a:tc>
                    <a:tc>
                      <a:txBody>
                        <a:bodyPr/>
                        <a:lstStyle/>
                        <a:p>
                          <a:pPr algn="ctr" fontAlgn="t"/>
                          <a:r>
                            <a:rPr lang="en-US" altLang="zh-CN" sz="1600" u="none" strike="noStrike">
                              <a:effectLst/>
                            </a:rPr>
                            <a:t>3.584</a:t>
                          </a:r>
                          <a:endParaRPr lang="en-US" altLang="zh-CN" sz="1600" b="0" i="0" u="none" strike="noStrike">
                            <a:solidFill>
                              <a:srgbClr val="000000"/>
                            </a:solidFill>
                            <a:effectLst/>
                            <a:latin typeface="+mn-lt"/>
                          </a:endParaRPr>
                        </a:p>
                      </a:txBody>
                      <a:tcPr marL="9525" marR="9525" marT="9525" marB="0"/>
                    </a:tc>
                    <a:tc>
                      <a:txBody>
                        <a:bodyPr/>
                        <a:lstStyle/>
                        <a:p>
                          <a:pPr algn="ctr" fontAlgn="t"/>
                          <a:r>
                            <a:rPr lang="en-US" altLang="zh-CN" sz="1600" u="none" strike="noStrike" dirty="0">
                              <a:effectLst/>
                            </a:rPr>
                            <a:t>25.6</a:t>
                          </a:r>
                          <a:endParaRPr lang="en-US" altLang="zh-CN" sz="1600" b="0" i="0" u="none" strike="noStrike" dirty="0">
                            <a:solidFill>
                              <a:srgbClr val="000000"/>
                            </a:solidFill>
                            <a:effectLst/>
                            <a:latin typeface="+mn-lt"/>
                          </a:endParaRPr>
                        </a:p>
                      </a:txBody>
                      <a:tcPr marL="9525" marR="9525" marT="9525" marB="0"/>
                    </a:tc>
                  </a:tr>
                  <a:tr h="5546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0609</a:t>
                          </a:r>
                          <a:endParaRPr lang="zh-CN" altLang="en-US" sz="1600" dirty="0" smtClean="0"/>
                        </a:p>
                        <a:p>
                          <a:pPr algn="ctr"/>
                          <a:endParaRPr lang="zh-CN" altLang="en-US" sz="1600" b="0" dirty="0">
                            <a:solidFill>
                              <a:schemeClr val="tx1"/>
                            </a:solidFill>
                            <a:latin typeface="+mn-lt"/>
                          </a:endParaRPr>
                        </a:p>
                      </a:txBody>
                      <a:tcPr/>
                    </a:tc>
                    <a:tc>
                      <a:txBody>
                        <a:bodyPr/>
                        <a:lstStyle/>
                        <a:p>
                          <a:pPr algn="ctr" fontAlgn="t"/>
                          <a:r>
                            <a:rPr lang="en-US" altLang="zh-CN" sz="1600" u="none" strike="noStrike" dirty="0" smtClean="0">
                              <a:effectLst/>
                            </a:rPr>
                            <a:t>GRB190609A</a:t>
                          </a:r>
                          <a:endParaRPr lang="zh-CN" altLang="en-US" sz="1600" b="0" i="0" u="none" strike="noStrike" dirty="0">
                            <a:solidFill>
                              <a:srgbClr val="000000"/>
                            </a:solidFill>
                            <a:effectLst/>
                            <a:latin typeface="+mn-lt"/>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u="none" strike="noStrike" smtClean="0">
                                    <a:effectLst/>
                                    <a:latin typeface="Cambria Math"/>
                                  </a:rPr>
                                  <m:t>−999</m:t>
                                </m:r>
                              </m:oMath>
                            </m:oMathPara>
                          </a14:m>
                          <a:endParaRPr lang="en-US" altLang="zh-CN" sz="1600" u="none" strike="noStrike" dirty="0">
                            <a:effectLst/>
                          </a:endParaRPr>
                        </a:p>
                        <a:p>
                          <a:pPr marL="0" algn="ctr" defTabSz="914400" rtl="0" eaLnBrk="1" fontAlgn="t" latinLnBrk="0" hangingPunct="1"/>
                          <a:endParaRPr lang="zh-CN" altLang="en-US" sz="1600" b="0" u="none" strike="noStrike" kern="1200" dirty="0">
                            <a:solidFill>
                              <a:schemeClr val="dk1"/>
                            </a:solidFill>
                            <a:effectLst/>
                            <a:latin typeface="+mn-lt"/>
                            <a:ea typeface="+mn-ea"/>
                            <a:cs typeface="+mn-cs"/>
                          </a:endParaRPr>
                        </a:p>
                      </a:txBody>
                      <a:tcPr marL="9525" marR="9525" marT="9525" marB="0"/>
                    </a:tc>
                    <a:tc>
                      <a:txBody>
                        <a:bodyPr/>
                        <a:lstStyle/>
                        <a:p>
                          <a:pPr marL="0" algn="ctr" defTabSz="914400" rtl="0" eaLnBrk="1" fontAlgn="t" latinLnBrk="0" hangingPunct="1"/>
                          <a:r>
                            <a:rPr lang="en-US" altLang="zh-CN" sz="1600" u="none" strike="noStrike" kern="1200" dirty="0" smtClean="0">
                              <a:effectLst/>
                            </a:rPr>
                            <a:t>-999</a:t>
                          </a:r>
                          <a:endParaRPr lang="zh-CN" altLang="en-US" sz="1600" b="0" u="none" strike="noStrike" kern="1200" dirty="0">
                            <a:solidFill>
                              <a:schemeClr val="dk1"/>
                            </a:solidFill>
                            <a:effectLst/>
                            <a:latin typeface="+mn-lt"/>
                            <a:ea typeface="+mn-ea"/>
                            <a:cs typeface="+mn-cs"/>
                          </a:endParaRPr>
                        </a:p>
                      </a:txBody>
                      <a:tcPr marL="9525" marR="9525" marT="9525" marB="0"/>
                    </a:tc>
                    <a:tc>
                      <a:txBody>
                        <a:bodyPr/>
                        <a:lstStyle/>
                        <a:p>
                          <a:pPr algn="ctr" fontAlgn="t"/>
                          <a:r>
                            <a:rPr lang="en-US" altLang="zh-CN" sz="1600" u="none" strike="noStrike" dirty="0">
                              <a:effectLst/>
                            </a:rPr>
                            <a:t>35.14</a:t>
                          </a:r>
                          <a:endParaRPr lang="en-US" altLang="zh-CN" sz="1600" b="0" i="0" u="none" strike="noStrike" dirty="0">
                            <a:solidFill>
                              <a:srgbClr val="000000"/>
                            </a:solidFill>
                            <a:effectLst/>
                            <a:latin typeface="+mn-lt"/>
                          </a:endParaRPr>
                        </a:p>
                      </a:txBody>
                      <a:tcPr marL="9525" marR="9525" marT="9525" marB="0"/>
                    </a:tc>
                  </a:tr>
                  <a:tr h="486280">
                    <a:tc>
                      <a:txBody>
                        <a:bodyPr/>
                        <a:lstStyle/>
                        <a:p>
                          <a:pPr algn="ctr"/>
                          <a:r>
                            <a:rPr lang="en-US" altLang="zh-CN" sz="1600" dirty="0" smtClean="0"/>
                            <a:t> 0611</a:t>
                          </a:r>
                          <a:endParaRPr lang="zh-CN" altLang="en-US" sz="1600" b="0" dirty="0">
                            <a:solidFill>
                              <a:schemeClr val="tx1"/>
                            </a:solidFill>
                            <a:latin typeface="+mn-lt"/>
                          </a:endParaRPr>
                        </a:p>
                      </a:txBody>
                      <a:tcPr/>
                    </a:tc>
                    <a:tc>
                      <a:txBody>
                        <a:bodyPr/>
                        <a:lstStyle/>
                        <a:p>
                          <a:pPr algn="ctr" fontAlgn="t"/>
                          <a:r>
                            <a:rPr lang="en-US" sz="1600" u="none" strike="noStrike" dirty="0">
                              <a:effectLst/>
                            </a:rPr>
                            <a:t> </a:t>
                          </a:r>
                          <a:r>
                            <a:rPr lang="en-US" sz="1600" u="none" strike="noStrike" dirty="0" smtClean="0">
                              <a:effectLst/>
                            </a:rPr>
                            <a:t>GRB190610</a:t>
                          </a:r>
                          <a:r>
                            <a:rPr lang="en-US" altLang="zh-CN" sz="1600" u="none" strike="noStrike" dirty="0" smtClean="0">
                              <a:effectLst/>
                            </a:rPr>
                            <a:t>B</a:t>
                          </a:r>
                          <a:r>
                            <a:rPr lang="en-US" sz="1600" u="none" strike="noStrike" dirty="0" smtClean="0">
                              <a:effectLst/>
                            </a:rPr>
                            <a:t>  </a:t>
                          </a:r>
                          <a:endParaRPr lang="en-US" sz="1600" b="0" i="0" u="none" strike="noStrike" dirty="0">
                            <a:solidFill>
                              <a:srgbClr val="000000"/>
                            </a:solidFill>
                            <a:effectLst/>
                            <a:latin typeface="+mn-lt"/>
                          </a:endParaRPr>
                        </a:p>
                      </a:txBody>
                      <a:tcPr marL="9525" marR="9525" marT="9525" marB="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u="none" strike="noStrike" smtClean="0">
                                    <a:effectLst/>
                                    <a:latin typeface="Cambria Math"/>
                                  </a:rPr>
                                  <m:t>1.10×</m:t>
                                </m:r>
                                <m:sSup>
                                  <m:sSupPr>
                                    <m:ctrlPr>
                                      <a:rPr lang="en-US" altLang="zh-CN" sz="1600" i="1" u="none" strike="noStrike" smtClean="0">
                                        <a:effectLst/>
                                        <a:latin typeface="Cambria Math"/>
                                      </a:rPr>
                                    </m:ctrlPr>
                                  </m:sSupPr>
                                  <m:e>
                                    <m:r>
                                      <a:rPr lang="en-US" altLang="zh-CN" sz="1600" u="none" strike="noStrike" smtClean="0">
                                        <a:effectLst/>
                                        <a:latin typeface="Cambria Math"/>
                                      </a:rPr>
                                      <m:t>10</m:t>
                                    </m:r>
                                  </m:e>
                                  <m:sup>
                                    <m:r>
                                      <a:rPr lang="en-US" altLang="zh-CN" sz="1600" u="none" strike="noStrike" smtClean="0">
                                        <a:effectLst/>
                                        <a:latin typeface="Cambria Math"/>
                                      </a:rPr>
                                      <m:t>−5</m:t>
                                    </m:r>
                                  </m:sup>
                                </m:sSup>
                              </m:oMath>
                            </m:oMathPara>
                          </a14:m>
                          <a:endParaRPr lang="en-US" altLang="zh-CN" sz="1600" u="none" strike="noStrike" dirty="0">
                            <a:effectLst/>
                          </a:endParaRPr>
                        </a:p>
                        <a:p>
                          <a:pPr algn="ctr" fontAlgn="ctr"/>
                          <a:endParaRPr lang="en-US" altLang="zh-CN" sz="1600" b="0" i="0" u="none" strike="noStrike" dirty="0">
                            <a:solidFill>
                              <a:srgbClr val="000000"/>
                            </a:solidFill>
                            <a:effectLst/>
                            <a:latin typeface="+mn-lt"/>
                          </a:endParaRPr>
                        </a:p>
                      </a:txBody>
                      <a:tcPr marL="9525" marR="9525" marT="9525" marB="0" anchor="ctr"/>
                    </a:tc>
                    <a:tc>
                      <a:txBody>
                        <a:bodyPr/>
                        <a:lstStyle/>
                        <a:p>
                          <a:pPr algn="ctr" fontAlgn="t"/>
                          <a:r>
                            <a:rPr lang="en-US" altLang="zh-CN" sz="1600" u="none" strike="noStrike" dirty="0">
                              <a:effectLst/>
                            </a:rPr>
                            <a:t>37.889</a:t>
                          </a:r>
                          <a:endParaRPr lang="en-US" altLang="zh-CN" sz="1600" b="0" i="0" u="none" strike="noStrike" dirty="0">
                            <a:solidFill>
                              <a:srgbClr val="000000"/>
                            </a:solidFill>
                            <a:effectLst/>
                            <a:latin typeface="+mn-lt"/>
                          </a:endParaRPr>
                        </a:p>
                      </a:txBody>
                      <a:tcPr marL="9525" marR="9525" marT="9525" marB="0"/>
                    </a:tc>
                    <a:tc>
                      <a:txBody>
                        <a:bodyPr/>
                        <a:lstStyle/>
                        <a:p>
                          <a:pPr algn="ctr" fontAlgn="ctr"/>
                          <a:r>
                            <a:rPr lang="en-US" altLang="zh-CN" sz="1600" u="none" strike="noStrike">
                              <a:effectLst/>
                            </a:rPr>
                            <a:t>48.15</a:t>
                          </a:r>
                          <a:endParaRPr lang="en-US" altLang="zh-CN" sz="1600" b="0" i="0" u="none" strike="noStrike">
                            <a:solidFill>
                              <a:srgbClr val="000000"/>
                            </a:solidFill>
                            <a:effectLst/>
                            <a:latin typeface="+mn-lt"/>
                          </a:endParaRPr>
                        </a:p>
                      </a:txBody>
                      <a:tcPr marL="9525" marR="9525" marT="9525" marB="0" anchor="ctr"/>
                    </a:tc>
                  </a:tr>
                  <a:tr h="488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rgbClr val="FF0000"/>
                              </a:solidFill>
                            </a:rPr>
                            <a:t>0619</a:t>
                          </a:r>
                          <a:endParaRPr lang="zh-CN" altLang="en-US" sz="1600" b="1" dirty="0">
                            <a:solidFill>
                              <a:srgbClr val="FF0000"/>
                            </a:solidFill>
                            <a:latin typeface="+mn-lt"/>
                          </a:endParaRPr>
                        </a:p>
                      </a:txBody>
                      <a:tcPr/>
                    </a:tc>
                    <a:tc>
                      <a:txBody>
                        <a:bodyPr/>
                        <a:lstStyle/>
                        <a:p>
                          <a:pPr algn="ctr" fontAlgn="t"/>
                          <a:r>
                            <a:rPr lang="en-US" sz="1600" b="1" u="none" strike="noStrike" dirty="0" smtClean="0">
                              <a:solidFill>
                                <a:srgbClr val="FF0000"/>
                              </a:solidFill>
                              <a:effectLst/>
                            </a:rPr>
                            <a:t>GRB190619</a:t>
                          </a:r>
                          <a:r>
                            <a:rPr lang="en-US" altLang="zh-CN" sz="1600" b="1" u="none" strike="noStrike" dirty="0" smtClean="0">
                              <a:solidFill>
                                <a:srgbClr val="FF0000"/>
                              </a:solidFill>
                              <a:effectLst/>
                            </a:rPr>
                            <a:t>A</a:t>
                          </a:r>
                          <a:endParaRPr lang="en-US" sz="1600" b="1" i="0" u="none" strike="noStrike" dirty="0">
                            <a:solidFill>
                              <a:srgbClr val="FF0000"/>
                            </a:solidFill>
                            <a:effectLst/>
                            <a:latin typeface="+mn-lt"/>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u="none" strike="noStrike" smtClean="0">
                                    <a:solidFill>
                                      <a:srgbClr val="FF0000"/>
                                    </a:solidFill>
                                    <a:effectLst/>
                                    <a:latin typeface="Cambria Math"/>
                                  </a:rPr>
                                  <m:t>𝟔</m:t>
                                </m:r>
                                <m:r>
                                  <a:rPr lang="en-US" sz="1600" b="1" u="none" strike="noStrike" smtClean="0">
                                    <a:solidFill>
                                      <a:srgbClr val="FF0000"/>
                                    </a:solidFill>
                                    <a:effectLst/>
                                    <a:latin typeface="Cambria Math"/>
                                  </a:rPr>
                                  <m:t>.</m:t>
                                </m:r>
                                <m:r>
                                  <a:rPr lang="en-US" sz="1600" b="1" u="none" strike="noStrike" smtClean="0">
                                    <a:solidFill>
                                      <a:srgbClr val="FF0000"/>
                                    </a:solidFill>
                                    <a:effectLst/>
                                    <a:latin typeface="Cambria Math"/>
                                  </a:rPr>
                                  <m:t>𝟕𝟗</m:t>
                                </m:r>
                                <m:r>
                                  <a:rPr lang="en-US" altLang="zh-CN" sz="1600" b="1" u="none" strike="noStrike" smtClean="0">
                                    <a:solidFill>
                                      <a:srgbClr val="FF0000"/>
                                    </a:solidFill>
                                    <a:effectLst/>
                                    <a:latin typeface="Cambria Math"/>
                                  </a:rPr>
                                  <m:t>×</m:t>
                                </m:r>
                                <m:sSup>
                                  <m:sSupPr>
                                    <m:ctrlPr>
                                      <a:rPr lang="en-US" altLang="zh-CN" sz="1600" b="1" i="1" u="none" strike="noStrike" smtClean="0">
                                        <a:solidFill>
                                          <a:srgbClr val="FF0000"/>
                                        </a:solidFill>
                                        <a:effectLst/>
                                        <a:latin typeface="Cambria Math"/>
                                      </a:rPr>
                                    </m:ctrlPr>
                                  </m:sSupPr>
                                  <m:e>
                                    <m:r>
                                      <a:rPr lang="en-US" altLang="zh-CN" sz="1600" b="1" u="none" strike="noStrike" smtClean="0">
                                        <a:solidFill>
                                          <a:srgbClr val="FF0000"/>
                                        </a:solidFill>
                                        <a:effectLst/>
                                        <a:latin typeface="Cambria Math"/>
                                      </a:rPr>
                                      <m:t>𝟏𝟎</m:t>
                                    </m:r>
                                  </m:e>
                                  <m:sup>
                                    <m:r>
                                      <a:rPr lang="en-US" altLang="zh-CN" sz="1600" b="1" u="none" strike="noStrike" smtClean="0">
                                        <a:solidFill>
                                          <a:srgbClr val="FF0000"/>
                                        </a:solidFill>
                                        <a:effectLst/>
                                        <a:latin typeface="Cambria Math"/>
                                      </a:rPr>
                                      <m:t>−</m:t>
                                    </m:r>
                                    <m:r>
                                      <a:rPr lang="en-US" altLang="zh-CN" sz="1600" b="1" u="none" strike="noStrike" smtClean="0">
                                        <a:solidFill>
                                          <a:srgbClr val="FF0000"/>
                                        </a:solidFill>
                                        <a:effectLst/>
                                        <a:latin typeface="Cambria Math"/>
                                      </a:rPr>
                                      <m:t>𝟔</m:t>
                                    </m:r>
                                  </m:sup>
                                </m:sSup>
                              </m:oMath>
                            </m:oMathPara>
                          </a14:m>
                          <a:endParaRPr lang="en-US" altLang="zh-CN" sz="1600" b="1" u="none" strike="noStrike" dirty="0">
                            <a:solidFill>
                              <a:srgbClr val="FF0000"/>
                            </a:solidFill>
                            <a:effectLst/>
                          </a:endParaRPr>
                        </a:p>
                        <a:p>
                          <a:pPr algn="ctr" fontAlgn="t"/>
                          <a:endParaRPr lang="en-US" sz="1600" b="1" i="0" u="none" strike="noStrike" dirty="0">
                            <a:solidFill>
                              <a:srgbClr val="FF0000"/>
                            </a:solidFill>
                            <a:effectLst/>
                            <a:latin typeface="+mn-lt"/>
                          </a:endParaRPr>
                        </a:p>
                      </a:txBody>
                      <a:tcPr marL="9525" marR="9525" marT="9525" marB="0"/>
                    </a:tc>
                    <a:tc>
                      <a:txBody>
                        <a:bodyPr/>
                        <a:lstStyle/>
                        <a:p>
                          <a:pPr algn="ctr" fontAlgn="t"/>
                          <a:r>
                            <a:rPr lang="en-US" altLang="zh-CN" sz="1600" b="1" u="none" strike="noStrike" dirty="0">
                              <a:solidFill>
                                <a:srgbClr val="FF0000"/>
                              </a:solidFill>
                              <a:effectLst/>
                            </a:rPr>
                            <a:t>177.92</a:t>
                          </a:r>
                          <a:endParaRPr lang="en-US" altLang="zh-CN" sz="1600" b="1" i="0" u="none" strike="noStrike" dirty="0">
                            <a:solidFill>
                              <a:srgbClr val="FF0000"/>
                            </a:solidFill>
                            <a:effectLst/>
                            <a:latin typeface="+mn-lt"/>
                          </a:endParaRPr>
                        </a:p>
                      </a:txBody>
                      <a:tcPr marL="9525" marR="9525" marT="9525" marB="0"/>
                    </a:tc>
                    <a:tc>
                      <a:txBody>
                        <a:bodyPr/>
                        <a:lstStyle/>
                        <a:p>
                          <a:pPr algn="ctr" fontAlgn="ctr"/>
                          <a:r>
                            <a:rPr lang="en-US" altLang="zh-CN" sz="1600" b="1" u="none" strike="noStrike">
                              <a:solidFill>
                                <a:srgbClr val="FF0000"/>
                              </a:solidFill>
                              <a:effectLst/>
                            </a:rPr>
                            <a:t>27.61</a:t>
                          </a:r>
                          <a:endParaRPr lang="en-US" altLang="zh-CN" sz="1600" b="1" i="0" u="none" strike="noStrike">
                            <a:solidFill>
                              <a:srgbClr val="FF0000"/>
                            </a:solidFill>
                            <a:effectLst/>
                            <a:latin typeface="+mn-lt"/>
                          </a:endParaRPr>
                        </a:p>
                      </a:txBody>
                      <a:tcPr marL="9525" marR="9525" marT="9525" marB="0" anchor="ctr"/>
                    </a:tc>
                  </a:tr>
                  <a:tr h="4924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rgbClr val="FF0000"/>
                              </a:solidFill>
                            </a:rPr>
                            <a:t>0620</a:t>
                          </a:r>
                          <a:endParaRPr lang="zh-CN" altLang="en-US" sz="1600" b="1" dirty="0">
                            <a:solidFill>
                              <a:srgbClr val="FF0000"/>
                            </a:solidFill>
                            <a:latin typeface="+mn-lt"/>
                          </a:endParaRPr>
                        </a:p>
                      </a:txBody>
                      <a:tcPr/>
                    </a:tc>
                    <a:tc>
                      <a:txBody>
                        <a:bodyPr/>
                        <a:lstStyle/>
                        <a:p>
                          <a:pPr algn="ctr" fontAlgn="t"/>
                          <a:r>
                            <a:rPr lang="en-US" sz="1600" b="1" u="none" strike="noStrike" dirty="0" smtClean="0">
                              <a:solidFill>
                                <a:srgbClr val="FF0000"/>
                              </a:solidFill>
                              <a:effectLst/>
                            </a:rPr>
                            <a:t>GRB190620</a:t>
                          </a:r>
                          <a:r>
                            <a:rPr lang="en-US" altLang="zh-CN" sz="1600" b="1" u="none" strike="noStrike" dirty="0" smtClean="0">
                              <a:solidFill>
                                <a:srgbClr val="FF0000"/>
                              </a:solidFill>
                              <a:effectLst/>
                            </a:rPr>
                            <a:t>A</a:t>
                          </a:r>
                          <a:r>
                            <a:rPr lang="en-US" sz="1600" b="1" u="none" strike="noStrike" dirty="0" smtClean="0">
                              <a:solidFill>
                                <a:srgbClr val="FF0000"/>
                              </a:solidFill>
                              <a:effectLst/>
                            </a:rPr>
                            <a:t>  </a:t>
                          </a:r>
                          <a:endParaRPr lang="en-US" sz="1600" b="1" i="0" u="none" strike="noStrike" dirty="0">
                            <a:solidFill>
                              <a:srgbClr val="FF0000"/>
                            </a:solidFill>
                            <a:effectLst/>
                            <a:latin typeface="+mn-lt"/>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1" u="none" strike="noStrike" smtClean="0">
                                    <a:solidFill>
                                      <a:srgbClr val="FF0000"/>
                                    </a:solidFill>
                                    <a:effectLst/>
                                    <a:latin typeface="Cambria Math"/>
                                  </a:rPr>
                                  <m:t>𝟓</m:t>
                                </m:r>
                                <m:r>
                                  <a:rPr lang="en-US" altLang="zh-CN" sz="1600" b="1" u="none" strike="noStrike" smtClean="0">
                                    <a:solidFill>
                                      <a:srgbClr val="FF0000"/>
                                    </a:solidFill>
                                    <a:effectLst/>
                                    <a:latin typeface="Cambria Math"/>
                                  </a:rPr>
                                  <m:t>.</m:t>
                                </m:r>
                                <m:r>
                                  <a:rPr lang="en-US" altLang="zh-CN" sz="1600" b="1" u="none" strike="noStrike" smtClean="0">
                                    <a:solidFill>
                                      <a:srgbClr val="FF0000"/>
                                    </a:solidFill>
                                    <a:effectLst/>
                                    <a:latin typeface="Cambria Math"/>
                                  </a:rPr>
                                  <m:t>𝟏𝟓</m:t>
                                </m:r>
                                <m:r>
                                  <a:rPr lang="en-US" altLang="zh-CN" sz="1600" b="1" u="none" strike="noStrike" smtClean="0">
                                    <a:solidFill>
                                      <a:srgbClr val="FF0000"/>
                                    </a:solidFill>
                                    <a:effectLst/>
                                    <a:latin typeface="Cambria Math"/>
                                  </a:rPr>
                                  <m:t>×</m:t>
                                </m:r>
                                <m:sSup>
                                  <m:sSupPr>
                                    <m:ctrlPr>
                                      <a:rPr lang="en-US" altLang="zh-CN" sz="1600" b="1" i="1" u="none" strike="noStrike" smtClean="0">
                                        <a:solidFill>
                                          <a:srgbClr val="FF0000"/>
                                        </a:solidFill>
                                        <a:effectLst/>
                                        <a:latin typeface="Cambria Math"/>
                                      </a:rPr>
                                    </m:ctrlPr>
                                  </m:sSupPr>
                                  <m:e>
                                    <m:r>
                                      <a:rPr lang="en-US" altLang="zh-CN" sz="1600" b="1" u="none" strike="noStrike" smtClean="0">
                                        <a:solidFill>
                                          <a:srgbClr val="FF0000"/>
                                        </a:solidFill>
                                        <a:effectLst/>
                                        <a:latin typeface="Cambria Math"/>
                                      </a:rPr>
                                      <m:t>𝟏𝟎</m:t>
                                    </m:r>
                                  </m:e>
                                  <m:sup>
                                    <m:r>
                                      <a:rPr lang="en-US" altLang="zh-CN" sz="1600" b="1" u="none" strike="noStrike" smtClean="0">
                                        <a:solidFill>
                                          <a:srgbClr val="FF0000"/>
                                        </a:solidFill>
                                        <a:effectLst/>
                                        <a:latin typeface="Cambria Math"/>
                                      </a:rPr>
                                      <m:t>−</m:t>
                                    </m:r>
                                    <m:r>
                                      <a:rPr lang="en-US" altLang="zh-CN" sz="1600" b="1" u="none" strike="noStrike" smtClean="0">
                                        <a:solidFill>
                                          <a:srgbClr val="FF0000"/>
                                        </a:solidFill>
                                        <a:effectLst/>
                                        <a:latin typeface="Cambria Math"/>
                                      </a:rPr>
                                      <m:t>𝟓</m:t>
                                    </m:r>
                                  </m:sup>
                                </m:sSup>
                              </m:oMath>
                            </m:oMathPara>
                          </a14:m>
                          <a:endParaRPr lang="en-US" altLang="zh-CN" sz="1600" b="1" u="none" strike="noStrike" dirty="0">
                            <a:solidFill>
                              <a:srgbClr val="FF0000"/>
                            </a:solidFill>
                            <a:effectLst/>
                          </a:endParaRPr>
                        </a:p>
                        <a:p>
                          <a:pPr algn="ctr" fontAlgn="t"/>
                          <a:endParaRPr lang="en-US" altLang="zh-CN" sz="1600" b="1" i="0" u="none" strike="noStrike" dirty="0">
                            <a:solidFill>
                              <a:srgbClr val="FF0000"/>
                            </a:solidFill>
                            <a:effectLst/>
                            <a:latin typeface="+mn-lt"/>
                          </a:endParaRPr>
                        </a:p>
                      </a:txBody>
                      <a:tcPr marL="9525" marR="9525" marT="9525" marB="0"/>
                    </a:tc>
                    <a:tc>
                      <a:txBody>
                        <a:bodyPr/>
                        <a:lstStyle/>
                        <a:p>
                          <a:pPr algn="ctr" fontAlgn="t"/>
                          <a:r>
                            <a:rPr lang="en-US" altLang="zh-CN" sz="1600" b="1" u="none" strike="noStrike" dirty="0">
                              <a:solidFill>
                                <a:srgbClr val="FF0000"/>
                              </a:solidFill>
                              <a:effectLst/>
                            </a:rPr>
                            <a:t>51.713</a:t>
                          </a:r>
                          <a:endParaRPr lang="en-US" altLang="zh-CN" sz="1600" b="1" i="0" u="none" strike="noStrike" dirty="0">
                            <a:solidFill>
                              <a:srgbClr val="FF0000"/>
                            </a:solidFill>
                            <a:effectLst/>
                            <a:latin typeface="+mn-lt"/>
                          </a:endParaRPr>
                        </a:p>
                      </a:txBody>
                      <a:tcPr marL="9525" marR="9525" marT="9525" marB="0"/>
                    </a:tc>
                    <a:tc>
                      <a:txBody>
                        <a:bodyPr/>
                        <a:lstStyle/>
                        <a:p>
                          <a:pPr algn="ctr" fontAlgn="t"/>
                          <a:r>
                            <a:rPr lang="en-US" altLang="zh-CN" sz="1600" b="1" u="none" strike="noStrike" dirty="0">
                              <a:solidFill>
                                <a:srgbClr val="FF0000"/>
                              </a:solidFill>
                              <a:effectLst/>
                            </a:rPr>
                            <a:t>25.11</a:t>
                          </a:r>
                          <a:endParaRPr lang="en-US" altLang="zh-CN" sz="1600" b="1" i="0" u="none" strike="noStrike" dirty="0">
                            <a:solidFill>
                              <a:srgbClr val="FF0000"/>
                            </a:solidFill>
                            <a:effectLst/>
                            <a:latin typeface="+mn-lt"/>
                          </a:endParaRPr>
                        </a:p>
                      </a:txBody>
                      <a:tcPr marL="9525" marR="9525" marT="9525" marB="0"/>
                    </a:tc>
                  </a:tr>
                  <a:tr h="316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0626</a:t>
                          </a:r>
                          <a:endParaRPr lang="en-US" altLang="zh-CN" sz="1600" b="0" dirty="0" smtClean="0">
                            <a:solidFill>
                              <a:srgbClr val="FF0000"/>
                            </a:solidFill>
                            <a:effectLst>
                              <a:outerShdw blurRad="38100" dist="38100" dir="2700000" algn="tl">
                                <a:srgbClr val="000000">
                                  <a:alpha val="43137"/>
                                </a:srgbClr>
                              </a:outerShdw>
                            </a:effectLst>
                            <a:latin typeface="+mn-lt"/>
                          </a:endParaRPr>
                        </a:p>
                      </a:txBody>
                      <a:tcPr/>
                    </a:tc>
                    <a:tc>
                      <a:txBody>
                        <a:bodyPr/>
                        <a:lstStyle/>
                        <a:p>
                          <a:pPr algn="ctr" fontAlgn="t"/>
                          <a:r>
                            <a:rPr lang="en-US" altLang="zh-CN" sz="1600" u="none" strike="noStrike" dirty="0" smtClean="0">
                              <a:effectLst/>
                            </a:rPr>
                            <a:t>GRB19</a:t>
                          </a:r>
                          <a:r>
                            <a:rPr lang="en-US" sz="1600" u="none" strike="noStrike" dirty="0" smtClean="0">
                              <a:effectLst/>
                            </a:rPr>
                            <a:t>0626</a:t>
                          </a:r>
                          <a:r>
                            <a:rPr lang="en-US" altLang="zh-CN" sz="1600" u="none" strike="noStrike" dirty="0" smtClean="0">
                              <a:effectLst/>
                            </a:rPr>
                            <a:t>B</a:t>
                          </a:r>
                          <a:endParaRPr lang="en-US" sz="1600" b="0" i="0" u="none" strike="noStrike" dirty="0">
                            <a:solidFill>
                              <a:srgbClr val="000000"/>
                            </a:solidFill>
                            <a:effectLst/>
                            <a:latin typeface="+mn-lt"/>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u="none" strike="noStrike" smtClean="0">
                                    <a:effectLst/>
                                    <a:latin typeface="Cambria Math"/>
                                  </a:rPr>
                                  <m:t>−999</m:t>
                                </m:r>
                              </m:oMath>
                            </m:oMathPara>
                          </a14:m>
                          <a:endParaRPr lang="en-US" altLang="zh-CN" sz="1600" b="0" i="0" u="none" strike="noStrike" dirty="0">
                            <a:solidFill>
                              <a:srgbClr val="000000"/>
                            </a:solidFill>
                            <a:effectLst/>
                            <a:latin typeface="+mn-lt"/>
                          </a:endParaRPr>
                        </a:p>
                      </a:txBody>
                      <a:tcPr marL="9525" marR="9525" marT="9525" marB="0"/>
                    </a:tc>
                    <a:tc>
                      <a:txBody>
                        <a:bodyPr/>
                        <a:lstStyle/>
                        <a:p>
                          <a:pPr algn="ctr" fontAlgn="t"/>
                          <a:r>
                            <a:rPr lang="en-US" altLang="zh-CN" sz="1600" u="none" strike="noStrike" dirty="0">
                              <a:effectLst/>
                            </a:rPr>
                            <a:t>-999</a:t>
                          </a:r>
                          <a:endParaRPr lang="en-US" altLang="zh-CN" sz="1600" b="0" i="0" u="none" strike="noStrike" dirty="0">
                            <a:solidFill>
                              <a:srgbClr val="000000"/>
                            </a:solidFill>
                            <a:effectLst/>
                            <a:latin typeface="+mn-lt"/>
                          </a:endParaRPr>
                        </a:p>
                      </a:txBody>
                      <a:tcPr marL="9525" marR="9525" marT="9525" marB="0"/>
                    </a:tc>
                    <a:tc>
                      <a:txBody>
                        <a:bodyPr/>
                        <a:lstStyle/>
                        <a:p>
                          <a:pPr algn="ctr" fontAlgn="ctr"/>
                          <a:r>
                            <a:rPr lang="en-US" altLang="zh-CN" sz="1600" u="none" strike="noStrike" dirty="0">
                              <a:effectLst/>
                            </a:rPr>
                            <a:t>16.02</a:t>
                          </a:r>
                          <a:endParaRPr lang="en-US" altLang="zh-CN" sz="1600" b="0" i="0" u="none" strike="noStrike" dirty="0">
                            <a:solidFill>
                              <a:srgbClr val="000000"/>
                            </a:solidFill>
                            <a:effectLst/>
                            <a:latin typeface="+mn-lt"/>
                          </a:endParaRPr>
                        </a:p>
                      </a:txBody>
                      <a:tcPr marL="9525" marR="9525" marT="9525" marB="0" anchor="ctr"/>
                    </a:tc>
                  </a:tr>
                  <a:tr h="4135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0703 </a:t>
                          </a:r>
                          <a:endParaRPr lang="zh-CN" altLang="en-US" sz="1600" dirty="0" smtClean="0"/>
                        </a:p>
                        <a:p>
                          <a:pPr algn="ctr"/>
                          <a:endParaRPr lang="zh-CN" altLang="en-US" sz="1600" b="0" dirty="0">
                            <a:solidFill>
                              <a:schemeClr val="tx1"/>
                            </a:solidFill>
                            <a:latin typeface="+mn-lt"/>
                          </a:endParaRPr>
                        </a:p>
                      </a:txBody>
                      <a:tcPr/>
                    </a:tc>
                    <a:tc>
                      <a:txBody>
                        <a:bodyPr/>
                        <a:lstStyle/>
                        <a:p>
                          <a:pPr algn="ctr" fontAlgn="t"/>
                          <a:r>
                            <a:rPr lang="en-US" sz="1600" u="none" strike="noStrike" dirty="0" smtClean="0">
                              <a:effectLst/>
                            </a:rPr>
                            <a:t>GRB190703A</a:t>
                          </a:r>
                          <a:endParaRPr lang="en-US" sz="1600" b="0" i="0" u="none" strike="noStrike" dirty="0">
                            <a:solidFill>
                              <a:srgbClr val="000000"/>
                            </a:solidFill>
                            <a:effectLst/>
                            <a:latin typeface="+mn-lt"/>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u="none" strike="noStrike" smtClean="0">
                                    <a:effectLst/>
                                    <a:latin typeface="Cambria Math"/>
                                  </a:rPr>
                                  <m:t>−999</m:t>
                                </m:r>
                              </m:oMath>
                            </m:oMathPara>
                          </a14:m>
                          <a:endParaRPr lang="en-US" altLang="zh-CN" sz="1600" b="0" i="0" u="none" strike="noStrike" dirty="0">
                            <a:solidFill>
                              <a:srgbClr val="000000"/>
                            </a:solidFill>
                            <a:effectLst/>
                            <a:latin typeface="+mn-lt"/>
                          </a:endParaRPr>
                        </a:p>
                      </a:txBody>
                      <a:tcPr marL="9525" marR="9525" marT="9525" marB="0"/>
                    </a:tc>
                    <a:tc>
                      <a:txBody>
                        <a:bodyPr/>
                        <a:lstStyle/>
                        <a:p>
                          <a:pPr algn="ctr" fontAlgn="t"/>
                          <a:r>
                            <a:rPr lang="en-US" altLang="zh-CN" sz="1600" u="none" strike="noStrike" dirty="0">
                              <a:effectLst/>
                            </a:rPr>
                            <a:t>-999</a:t>
                          </a:r>
                          <a:endParaRPr lang="en-US" altLang="zh-CN" sz="1600" b="0" i="0" u="none" strike="noStrike" dirty="0">
                            <a:solidFill>
                              <a:srgbClr val="000000"/>
                            </a:solidFill>
                            <a:effectLst/>
                            <a:latin typeface="+mn-lt"/>
                          </a:endParaRPr>
                        </a:p>
                      </a:txBody>
                      <a:tcPr marL="9525" marR="9525" marT="9525" marB="0"/>
                    </a:tc>
                    <a:tc>
                      <a:txBody>
                        <a:bodyPr/>
                        <a:lstStyle/>
                        <a:p>
                          <a:pPr marL="0" algn="ctr" defTabSz="914400" rtl="0" eaLnBrk="1" fontAlgn="ctr" latinLnBrk="0" hangingPunct="1"/>
                          <a:r>
                            <a:rPr lang="en-US" altLang="zh-CN" sz="1600" u="none" strike="noStrike" kern="1200" dirty="0">
                              <a:effectLst/>
                            </a:rPr>
                            <a:t>4.63</a:t>
                          </a:r>
                          <a:endParaRPr lang="en-US" altLang="zh-CN" sz="1600" b="0" u="none" strike="noStrike" kern="1200" dirty="0">
                            <a:solidFill>
                              <a:schemeClr val="dk1"/>
                            </a:solidFill>
                            <a:effectLst/>
                            <a:latin typeface="+mn-lt"/>
                            <a:ea typeface="+mn-ea"/>
                            <a:cs typeface="+mn-cs"/>
                          </a:endParaRPr>
                        </a:p>
                      </a:txBody>
                      <a:tcPr marL="9525" marR="9525" marT="9525" marB="0"/>
                    </a:tc>
                  </a:tr>
                  <a:tr h="316924">
                    <a:tc>
                      <a:txBody>
                        <a:bodyPr/>
                        <a:lstStyle/>
                        <a:p>
                          <a:pPr algn="ctr"/>
                          <a:r>
                            <a:rPr lang="en-US" altLang="zh-CN" sz="1600" dirty="0" smtClean="0"/>
                            <a:t>0713</a:t>
                          </a:r>
                          <a:endParaRPr lang="zh-CN" altLang="en-US" sz="1600" b="0" dirty="0">
                            <a:solidFill>
                              <a:schemeClr val="tx1"/>
                            </a:solidFill>
                            <a:latin typeface="+mn-lt"/>
                          </a:endParaRPr>
                        </a:p>
                      </a:txBody>
                      <a:tcPr/>
                    </a:tc>
                    <a:tc>
                      <a:txBody>
                        <a:bodyPr/>
                        <a:lstStyle/>
                        <a:p>
                          <a:pPr algn="ctr" fontAlgn="t"/>
                          <a:r>
                            <a:rPr lang="en-US" sz="1600" u="none" strike="noStrike" dirty="0" smtClean="0">
                              <a:effectLst/>
                            </a:rPr>
                            <a:t>GRB190713A</a:t>
                          </a:r>
                          <a:endParaRPr lang="en-US" sz="1600" b="0" i="0" u="none" strike="noStrike" dirty="0">
                            <a:solidFill>
                              <a:srgbClr val="000000"/>
                            </a:solidFill>
                            <a:effectLst/>
                            <a:latin typeface="+mn-lt"/>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u="none" strike="noStrike" smtClean="0">
                                    <a:effectLst/>
                                    <a:latin typeface="Cambria Math"/>
                                  </a:rPr>
                                  <m:t>−999</m:t>
                                </m:r>
                              </m:oMath>
                            </m:oMathPara>
                          </a14:m>
                          <a:endParaRPr lang="en-US" altLang="zh-CN" sz="1600" b="0" i="0" u="none" strike="noStrike" dirty="0">
                            <a:solidFill>
                              <a:srgbClr val="000000"/>
                            </a:solidFill>
                            <a:effectLst/>
                            <a:latin typeface="+mn-lt"/>
                          </a:endParaRPr>
                        </a:p>
                      </a:txBody>
                      <a:tcPr marL="9525" marR="9525" marT="9525" marB="0"/>
                    </a:tc>
                    <a:tc>
                      <a:txBody>
                        <a:bodyPr/>
                        <a:lstStyle/>
                        <a:p>
                          <a:pPr algn="ctr" fontAlgn="t"/>
                          <a:r>
                            <a:rPr lang="en-US" altLang="zh-CN" sz="1600" u="none" strike="noStrike" dirty="0" smtClean="0">
                              <a:effectLst/>
                            </a:rPr>
                            <a:t>-999</a:t>
                          </a:r>
                          <a:endParaRPr lang="en-US" altLang="zh-CN" sz="1600" b="0" i="0" u="none" strike="noStrike" dirty="0">
                            <a:solidFill>
                              <a:srgbClr val="000000"/>
                            </a:solidFill>
                            <a:effectLst/>
                            <a:latin typeface="+mn-lt"/>
                          </a:endParaRPr>
                        </a:p>
                      </a:txBody>
                      <a:tcPr marL="9525" marR="9525" marT="9525" marB="0"/>
                    </a:tc>
                    <a:tc>
                      <a:txBody>
                        <a:bodyPr/>
                        <a:lstStyle/>
                        <a:p>
                          <a:pPr marL="0" algn="ctr" defTabSz="914400" rtl="0" eaLnBrk="1" fontAlgn="ctr" latinLnBrk="0" hangingPunct="1"/>
                          <a:r>
                            <a:rPr lang="en-US" altLang="zh-CN" sz="1600" u="none" strike="noStrike" kern="1200" dirty="0" smtClean="0">
                              <a:effectLst/>
                            </a:rPr>
                            <a:t>8.01</a:t>
                          </a:r>
                          <a:endParaRPr lang="en-US" altLang="zh-CN" sz="1600" b="0" u="none" strike="noStrike" kern="1200" dirty="0">
                            <a:solidFill>
                              <a:schemeClr val="dk1"/>
                            </a:solidFill>
                            <a:effectLst/>
                            <a:latin typeface="+mn-lt"/>
                            <a:ea typeface="+mn-ea"/>
                            <a:cs typeface="+mn-cs"/>
                          </a:endParaRPr>
                        </a:p>
                      </a:txBody>
                      <a:tcPr marL="9525" marR="9525" marT="9525" marB="0"/>
                    </a:tc>
                  </a:tr>
                  <a:tr h="483639">
                    <a:tc>
                      <a:txBody>
                        <a:bodyPr/>
                        <a:lstStyle/>
                        <a:p>
                          <a:pPr algn="ctr"/>
                          <a:r>
                            <a:rPr lang="en-US" altLang="zh-CN" sz="1600" dirty="0" smtClean="0"/>
                            <a:t>0716</a:t>
                          </a:r>
                          <a:endParaRPr lang="zh-CN" altLang="en-US" sz="1600" b="0" dirty="0">
                            <a:solidFill>
                              <a:schemeClr val="tx1"/>
                            </a:solidFill>
                            <a:latin typeface="+mn-lt"/>
                          </a:endParaRPr>
                        </a:p>
                      </a:txBody>
                      <a:tcPr/>
                    </a:tc>
                    <a:tc>
                      <a:txBody>
                        <a:bodyPr/>
                        <a:lstStyle/>
                        <a:p>
                          <a:pPr algn="ctr" fontAlgn="t"/>
                          <a:r>
                            <a:rPr lang="en-US" sz="1600" u="none" strike="noStrike" dirty="0" smtClean="0">
                              <a:effectLst/>
                            </a:rPr>
                            <a:t>GRB190716B</a:t>
                          </a:r>
                          <a:endParaRPr lang="en-US" sz="1600" b="0" i="0" u="none" strike="noStrike" dirty="0">
                            <a:solidFill>
                              <a:srgbClr val="000000"/>
                            </a:solidFill>
                            <a:effectLst/>
                            <a:latin typeface="+mn-lt"/>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u="none" strike="noStrike" smtClean="0">
                                    <a:effectLst/>
                                    <a:latin typeface="Cambria Math"/>
                                  </a:rPr>
                                  <m:t>2.57×</m:t>
                                </m:r>
                                <m:sSup>
                                  <m:sSupPr>
                                    <m:ctrlPr>
                                      <a:rPr lang="en-US" altLang="zh-CN" sz="1600" i="1" u="none" strike="noStrike" smtClean="0">
                                        <a:effectLst/>
                                        <a:latin typeface="Cambria Math"/>
                                      </a:rPr>
                                    </m:ctrlPr>
                                  </m:sSupPr>
                                  <m:e>
                                    <m:r>
                                      <a:rPr lang="en-US" altLang="zh-CN" sz="1600" u="none" strike="noStrike" smtClean="0">
                                        <a:effectLst/>
                                        <a:latin typeface="Cambria Math"/>
                                      </a:rPr>
                                      <m:t>10</m:t>
                                    </m:r>
                                  </m:e>
                                  <m:sup>
                                    <m:r>
                                      <a:rPr lang="en-US" altLang="zh-CN" sz="1600" u="none" strike="noStrike" smtClean="0">
                                        <a:effectLst/>
                                        <a:latin typeface="Cambria Math"/>
                                      </a:rPr>
                                      <m:t>−6</m:t>
                                    </m:r>
                                  </m:sup>
                                </m:sSup>
                              </m:oMath>
                            </m:oMathPara>
                          </a14:m>
                          <a:endParaRPr lang="en-US" altLang="zh-CN" sz="1600" u="none" strike="noStrike" dirty="0">
                            <a:effectLst/>
                          </a:endParaRPr>
                        </a:p>
                        <a:p>
                          <a:pPr algn="ctr" fontAlgn="t"/>
                          <a:endParaRPr lang="en-US" altLang="zh-CN" sz="1600" b="0" i="0" u="none" strike="noStrike" dirty="0">
                            <a:solidFill>
                              <a:srgbClr val="000000"/>
                            </a:solidFill>
                            <a:effectLst/>
                            <a:latin typeface="+mn-lt"/>
                          </a:endParaRPr>
                        </a:p>
                      </a:txBody>
                      <a:tcPr marL="9525" marR="9525" marT="9525" marB="0"/>
                    </a:tc>
                    <a:tc>
                      <a:txBody>
                        <a:bodyPr/>
                        <a:lstStyle/>
                        <a:p>
                          <a:pPr algn="ctr" fontAlgn="t"/>
                          <a:r>
                            <a:rPr lang="en-US" altLang="zh-CN" sz="1600" u="none" strike="noStrike" dirty="0" smtClean="0">
                              <a:effectLst/>
                            </a:rPr>
                            <a:t>61.184</a:t>
                          </a:r>
                          <a:endParaRPr lang="en-US" altLang="zh-CN" sz="1600" b="0" i="0" u="none" strike="noStrike" dirty="0">
                            <a:solidFill>
                              <a:srgbClr val="000000"/>
                            </a:solidFill>
                            <a:effectLst/>
                            <a:latin typeface="+mn-lt"/>
                          </a:endParaRPr>
                        </a:p>
                      </a:txBody>
                      <a:tcPr marL="9525" marR="9525" marT="9525" marB="0"/>
                    </a:tc>
                    <a:tc>
                      <a:txBody>
                        <a:bodyPr/>
                        <a:lstStyle/>
                        <a:p>
                          <a:pPr marL="0" algn="ctr" defTabSz="914400" rtl="0" eaLnBrk="1" fontAlgn="ctr" latinLnBrk="0" hangingPunct="1"/>
                          <a:r>
                            <a:rPr lang="en-US" altLang="zh-CN" sz="1600" u="none" strike="noStrike" kern="1200" dirty="0" smtClean="0">
                              <a:effectLst/>
                            </a:rPr>
                            <a:t>30.32</a:t>
                          </a:r>
                          <a:endParaRPr lang="en-US" altLang="zh-CN" sz="1600" b="0" u="none" strike="noStrike" kern="1200" dirty="0">
                            <a:solidFill>
                              <a:schemeClr val="dk1"/>
                            </a:solidFill>
                            <a:effectLst/>
                            <a:latin typeface="+mn-lt"/>
                            <a:ea typeface="+mn-ea"/>
                            <a:cs typeface="+mn-cs"/>
                          </a:endParaRPr>
                        </a:p>
                      </a:txBody>
                      <a:tcPr marL="9525" marR="9525" marT="9525" marB="0"/>
                    </a:tc>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814437685"/>
                  </p:ext>
                </p:extLst>
              </p:nvPr>
            </p:nvGraphicFramePr>
            <p:xfrm>
              <a:off x="35496" y="115295"/>
              <a:ext cx="9073008" cy="5713477"/>
            </p:xfrm>
            <a:graphic>
              <a:graphicData uri="http://schemas.openxmlformats.org/drawingml/2006/table">
                <a:tbl>
                  <a:tblPr firstRow="1" bandRow="1">
                    <a:tableStyleId>{C083E6E3-FA7D-4D7B-A595-EF9225AFEA82}</a:tableStyleId>
                  </a:tblPr>
                  <a:tblGrid>
                    <a:gridCol w="1257590"/>
                    <a:gridCol w="1430708"/>
                    <a:gridCol w="2908590"/>
                    <a:gridCol w="1276942"/>
                    <a:gridCol w="2199178"/>
                  </a:tblGrid>
                  <a:tr h="701040">
                    <a:tc>
                      <a:txBody>
                        <a:bodyPr/>
                        <a:lstStyle/>
                        <a:p>
                          <a:pPr algn="ctr"/>
                          <a:r>
                            <a:rPr lang="en-US" altLang="zh-CN" sz="2000" dirty="0" smtClean="0"/>
                            <a:t>No.</a:t>
                          </a:r>
                          <a:r>
                            <a:rPr lang="en-US" altLang="zh-CN" sz="2000" baseline="0" dirty="0" smtClean="0"/>
                            <a:t> In </a:t>
                          </a:r>
                          <a:r>
                            <a:rPr lang="en-US" altLang="zh-CN" sz="2000" baseline="0" dirty="0" err="1" smtClean="0"/>
                            <a:t>Lhaaso</a:t>
                          </a:r>
                          <a:endParaRPr lang="zh-CN" altLang="en-US" sz="2000" b="1" dirty="0">
                            <a:solidFill>
                              <a:schemeClr val="tx1"/>
                            </a:solidFill>
                            <a:latin typeface="Arial Rounded MT Bold" panose="020F0704030504030204" pitchFamily="34" charset="0"/>
                          </a:endParaRPr>
                        </a:p>
                      </a:txBody>
                      <a:tcPr/>
                    </a:tc>
                    <a:tc>
                      <a:txBody>
                        <a:bodyPr/>
                        <a:lstStyle/>
                        <a:p>
                          <a:pPr algn="ctr"/>
                          <a:r>
                            <a:rPr lang="en-US" altLang="zh-CN" sz="2000" kern="1200" dirty="0" err="1" smtClean="0">
                              <a:effectLst/>
                            </a:rPr>
                            <a:t>GRB_name</a:t>
                          </a:r>
                          <a:endParaRPr lang="en-US" altLang="zh-CN" sz="2000" kern="1200" dirty="0" smtClean="0">
                            <a:effectLst/>
                          </a:endParaRPr>
                        </a:p>
                      </a:txBody>
                      <a:tcPr/>
                    </a:tc>
                    <a:tc>
                      <a:txBody>
                        <a:bodyPr/>
                        <a:lstStyle/>
                        <a:p>
                          <a:pPr algn="ctr"/>
                          <a:r>
                            <a:rPr lang="en-US" altLang="zh-CN" sz="2000" dirty="0" err="1" smtClean="0"/>
                            <a:t>Fluence</a:t>
                          </a:r>
                          <a:r>
                            <a:rPr lang="en-US" altLang="zh-CN" sz="2000" dirty="0" smtClean="0"/>
                            <a:t> [erg/cm2</a:t>
                          </a:r>
                          <a:r>
                            <a:rPr lang="en-US" altLang="zh-CN" sz="2000" dirty="0" smtClean="0"/>
                            <a:t>]</a:t>
                          </a:r>
                          <a:endParaRPr lang="zh-CN" altLang="en-US" sz="2000" b="1" dirty="0">
                            <a:solidFill>
                              <a:schemeClr val="tx1"/>
                            </a:solidFill>
                            <a:latin typeface="Arial Rounded MT Bold" panose="020F0704030504030204" pitchFamily="34" charset="0"/>
                          </a:endParaRPr>
                        </a:p>
                      </a:txBody>
                      <a:tcPr/>
                    </a:tc>
                    <a:tc>
                      <a:txBody>
                        <a:bodyPr/>
                        <a:lstStyle/>
                        <a:p>
                          <a:pPr algn="ctr"/>
                          <a:r>
                            <a:rPr lang="en-US" altLang="zh-CN" sz="2000" dirty="0" smtClean="0"/>
                            <a:t>T90 [s</a:t>
                          </a:r>
                          <a:r>
                            <a:rPr lang="en-US" altLang="zh-CN" sz="2000" dirty="0" smtClean="0"/>
                            <a:t>]</a:t>
                          </a:r>
                          <a:endParaRPr lang="zh-CN" altLang="en-US" sz="2000" b="1" dirty="0">
                            <a:solidFill>
                              <a:schemeClr val="tx1"/>
                            </a:solidFill>
                            <a:latin typeface="Arial Rounded MT Bold" panose="020F0704030504030204" pitchFamily="34" charset="0"/>
                          </a:endParaRPr>
                        </a:p>
                      </a:txBody>
                      <a:tcPr/>
                    </a:tc>
                    <a:tc>
                      <a:txBody>
                        <a:bodyPr/>
                        <a:lstStyle/>
                        <a:p>
                          <a:pPr algn="ctr"/>
                          <a:r>
                            <a:rPr lang="en-US" altLang="zh-CN" sz="2000" dirty="0" smtClean="0"/>
                            <a:t>Zenith at </a:t>
                          </a:r>
                          <a:r>
                            <a:rPr lang="en-US" altLang="zh-CN" sz="2000" dirty="0" err="1" smtClean="0"/>
                            <a:t>wcda</a:t>
                          </a:r>
                          <a:r>
                            <a:rPr lang="en-US" altLang="zh-CN" sz="2000" dirty="0" smtClean="0"/>
                            <a:t> </a:t>
                          </a:r>
                          <a:r>
                            <a:rPr lang="en-US" altLang="zh-CN" sz="2000" dirty="0" err="1" smtClean="0"/>
                            <a:t>deg</a:t>
                          </a:r>
                          <a:r>
                            <a:rPr lang="en-US" altLang="zh-CN" sz="2000" dirty="0" smtClean="0"/>
                            <a:t>]</a:t>
                          </a:r>
                          <a:endParaRPr lang="zh-CN" altLang="en-US" sz="2000" b="1" dirty="0">
                            <a:solidFill>
                              <a:schemeClr val="tx1"/>
                            </a:solidFill>
                            <a:latin typeface="Arial Rounded MT Bold" panose="020F0704030504030204" pitchFamily="34" charset="0"/>
                          </a:endParaRPr>
                        </a:p>
                      </a:txBody>
                      <a:tcPr/>
                    </a:tc>
                  </a:tr>
                  <a:tr h="335280">
                    <a:tc>
                      <a:txBody>
                        <a:bodyPr/>
                        <a:lstStyle/>
                        <a:p>
                          <a:pPr algn="ctr"/>
                          <a:r>
                            <a:rPr lang="en-US" altLang="zh-CN" sz="1600" dirty="0" smtClean="0"/>
                            <a:t>  0604</a:t>
                          </a:r>
                          <a:endParaRPr lang="zh-CN" altLang="en-US" sz="1600" b="0" dirty="0">
                            <a:solidFill>
                              <a:schemeClr val="tx1"/>
                            </a:solidFill>
                            <a:latin typeface="+mn-lt"/>
                          </a:endParaRPr>
                        </a:p>
                      </a:txBody>
                      <a:tcPr/>
                    </a:tc>
                    <a:tc>
                      <a:txBody>
                        <a:bodyPr/>
                        <a:lstStyle/>
                        <a:p>
                          <a:pPr algn="ctr" fontAlgn="t"/>
                          <a:r>
                            <a:rPr lang="en-US" sz="1600" u="none" strike="noStrike" dirty="0">
                              <a:effectLst/>
                            </a:rPr>
                            <a:t>  </a:t>
                          </a:r>
                          <a:r>
                            <a:rPr lang="en-US" sz="1600" u="none" strike="noStrike" dirty="0" smtClean="0">
                              <a:effectLst/>
                            </a:rPr>
                            <a:t>GRB190603</a:t>
                          </a:r>
                          <a:r>
                            <a:rPr lang="en-US" altLang="zh-CN" sz="1600" u="none" strike="noStrike" dirty="0" smtClean="0">
                              <a:effectLst/>
                            </a:rPr>
                            <a:t>A</a:t>
                          </a:r>
                          <a:endParaRPr 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218182" r="-119706" b="-1396364"/>
                          </a:stretch>
                        </a:blipFill>
                      </a:tcPr>
                    </a:tc>
                    <a:tc>
                      <a:txBody>
                        <a:bodyPr/>
                        <a:lstStyle/>
                        <a:p>
                          <a:pPr algn="ctr" fontAlgn="t"/>
                          <a:r>
                            <a:rPr lang="en-US" altLang="zh-CN" sz="1600" u="none" strike="noStrike">
                              <a:effectLst/>
                            </a:rPr>
                            <a:t>22.528</a:t>
                          </a:r>
                          <a:endParaRPr lang="en-US" altLang="zh-CN" sz="1600" b="0" i="0" u="none" strike="noStrike">
                            <a:solidFill>
                              <a:srgbClr val="000000"/>
                            </a:solidFill>
                            <a:effectLst/>
                            <a:latin typeface="+mn-lt"/>
                          </a:endParaRPr>
                        </a:p>
                      </a:txBody>
                      <a:tcPr marL="9525" marR="9525" marT="9525" marB="0"/>
                    </a:tc>
                    <a:tc>
                      <a:txBody>
                        <a:bodyPr/>
                        <a:lstStyle/>
                        <a:p>
                          <a:pPr algn="ctr" fontAlgn="t"/>
                          <a:r>
                            <a:rPr lang="en-US" altLang="zh-CN" sz="1600" u="none" strike="noStrike">
                              <a:effectLst/>
                            </a:rPr>
                            <a:t>79.31</a:t>
                          </a:r>
                          <a:endParaRPr lang="en-US" altLang="zh-CN" sz="1600" b="0" i="0" u="none" strike="noStrike">
                            <a:solidFill>
                              <a:srgbClr val="000000"/>
                            </a:solidFill>
                            <a:effectLst/>
                            <a:latin typeface="+mn-lt"/>
                          </a:endParaRPr>
                        </a:p>
                      </a:txBody>
                      <a:tcPr marL="9525" marR="9525" marT="9525" marB="0"/>
                    </a:tc>
                  </a:tr>
                  <a:tr h="762381">
                    <a:tc>
                      <a:txBody>
                        <a:bodyPr/>
                        <a:lstStyle/>
                        <a:p>
                          <a:pPr algn="ctr"/>
                          <a:r>
                            <a:rPr lang="en-US" altLang="zh-CN" sz="1600" dirty="0" smtClean="0"/>
                            <a:t>0606</a:t>
                          </a:r>
                          <a:endParaRPr lang="zh-CN" altLang="en-US" sz="1600" b="0" dirty="0">
                            <a:solidFill>
                              <a:schemeClr val="tx1"/>
                            </a:solidFill>
                            <a:latin typeface="+mn-lt"/>
                          </a:endParaRPr>
                        </a:p>
                      </a:txBody>
                      <a:tcPr/>
                    </a:tc>
                    <a:tc>
                      <a:txBody>
                        <a:bodyPr/>
                        <a:lstStyle/>
                        <a:p>
                          <a:pPr algn="ctr" fontAlgn="t"/>
                          <a:r>
                            <a:rPr lang="en-US" sz="1600" u="none" strike="noStrike" dirty="0">
                              <a:effectLst/>
                            </a:rPr>
                            <a:t>  </a:t>
                          </a:r>
                          <a:r>
                            <a:rPr lang="en-US" sz="1600" u="none" strike="noStrike" dirty="0" smtClean="0">
                              <a:effectLst/>
                            </a:rPr>
                            <a:t>GRB190605</a:t>
                          </a:r>
                          <a:r>
                            <a:rPr lang="en-US" altLang="zh-CN" sz="1600" u="none" strike="noStrike" dirty="0" smtClean="0">
                              <a:effectLst/>
                            </a:rPr>
                            <a:t>A</a:t>
                          </a:r>
                          <a:r>
                            <a:rPr lang="en-US" sz="1600" u="none" strike="noStrike" dirty="0" smtClean="0">
                              <a:effectLst/>
                            </a:rPr>
                            <a:t> </a:t>
                          </a:r>
                          <a:endParaRPr 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140000" r="-119706" b="-514400"/>
                          </a:stretch>
                        </a:blipFill>
                      </a:tcPr>
                    </a:tc>
                    <a:tc>
                      <a:txBody>
                        <a:bodyPr/>
                        <a:lstStyle/>
                        <a:p>
                          <a:pPr algn="ctr" fontAlgn="t"/>
                          <a:r>
                            <a:rPr lang="en-US" altLang="zh-CN" sz="1600" u="none" strike="noStrike">
                              <a:effectLst/>
                            </a:rPr>
                            <a:t>3.584</a:t>
                          </a:r>
                          <a:endParaRPr lang="en-US" altLang="zh-CN" sz="1600" b="0" i="0" u="none" strike="noStrike">
                            <a:solidFill>
                              <a:srgbClr val="000000"/>
                            </a:solidFill>
                            <a:effectLst/>
                            <a:latin typeface="+mn-lt"/>
                          </a:endParaRPr>
                        </a:p>
                      </a:txBody>
                      <a:tcPr marL="9525" marR="9525" marT="9525" marB="0"/>
                    </a:tc>
                    <a:tc>
                      <a:txBody>
                        <a:bodyPr/>
                        <a:lstStyle/>
                        <a:p>
                          <a:pPr algn="ctr" fontAlgn="t"/>
                          <a:r>
                            <a:rPr lang="en-US" altLang="zh-CN" sz="1600" u="none" strike="noStrike" dirty="0">
                              <a:effectLst/>
                            </a:rPr>
                            <a:t>25.6</a:t>
                          </a:r>
                          <a:endParaRPr lang="en-US" altLang="zh-CN" sz="1600" b="0" i="0" u="none" strike="noStrike" dirty="0">
                            <a:solidFill>
                              <a:srgbClr val="000000"/>
                            </a:solidFill>
                            <a:effectLst/>
                            <a:latin typeface="+mn-lt"/>
                          </a:endParaRPr>
                        </a:p>
                      </a:txBody>
                      <a:tcPr marL="9525" marR="9525" marT="9525" marB="0"/>
                    </a:tc>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0609</a:t>
                          </a:r>
                          <a:endParaRPr lang="zh-CN" altLang="en-US" sz="1600" dirty="0" smtClean="0"/>
                        </a:p>
                        <a:p>
                          <a:pPr algn="ctr"/>
                          <a:endParaRPr lang="zh-CN" altLang="en-US" sz="1600" b="0" dirty="0">
                            <a:solidFill>
                              <a:schemeClr val="tx1"/>
                            </a:solidFill>
                            <a:latin typeface="+mn-lt"/>
                          </a:endParaRPr>
                        </a:p>
                      </a:txBody>
                      <a:tcPr/>
                    </a:tc>
                    <a:tc>
                      <a:txBody>
                        <a:bodyPr/>
                        <a:lstStyle/>
                        <a:p>
                          <a:pPr algn="ctr" fontAlgn="t"/>
                          <a:r>
                            <a:rPr lang="en-US" altLang="zh-CN" sz="1600" u="none" strike="noStrike" dirty="0" smtClean="0">
                              <a:effectLst/>
                            </a:rPr>
                            <a:t>GRB190609A</a:t>
                          </a:r>
                          <a:endParaRPr lang="zh-CN" alt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315789" r="-119706" b="-576842"/>
                          </a:stretch>
                        </a:blipFill>
                      </a:tcPr>
                    </a:tc>
                    <a:tc>
                      <a:txBody>
                        <a:bodyPr/>
                        <a:lstStyle/>
                        <a:p>
                          <a:pPr marL="0" algn="ctr" defTabSz="914400" rtl="0" eaLnBrk="1" fontAlgn="t" latinLnBrk="0" hangingPunct="1"/>
                          <a:r>
                            <a:rPr lang="en-US" altLang="zh-CN" sz="1600" u="none" strike="noStrike" kern="1200" dirty="0" smtClean="0">
                              <a:effectLst/>
                            </a:rPr>
                            <a:t>-999</a:t>
                          </a:r>
                          <a:endParaRPr lang="zh-CN" altLang="en-US" sz="1600" b="0" u="none" strike="noStrike" kern="1200" dirty="0">
                            <a:solidFill>
                              <a:schemeClr val="dk1"/>
                            </a:solidFill>
                            <a:effectLst/>
                            <a:latin typeface="+mn-lt"/>
                            <a:ea typeface="+mn-ea"/>
                            <a:cs typeface="+mn-cs"/>
                          </a:endParaRPr>
                        </a:p>
                      </a:txBody>
                      <a:tcPr marL="9525" marR="9525" marT="9525" marB="0"/>
                    </a:tc>
                    <a:tc>
                      <a:txBody>
                        <a:bodyPr/>
                        <a:lstStyle/>
                        <a:p>
                          <a:pPr algn="ctr" fontAlgn="t"/>
                          <a:r>
                            <a:rPr lang="en-US" altLang="zh-CN" sz="1600" u="none" strike="noStrike" dirty="0">
                              <a:effectLst/>
                            </a:rPr>
                            <a:t>35.14</a:t>
                          </a:r>
                          <a:endParaRPr lang="en-US" altLang="zh-CN" sz="1600" b="0" i="0" u="none" strike="noStrike" dirty="0">
                            <a:solidFill>
                              <a:srgbClr val="000000"/>
                            </a:solidFill>
                            <a:effectLst/>
                            <a:latin typeface="+mn-lt"/>
                          </a:endParaRPr>
                        </a:p>
                      </a:txBody>
                      <a:tcPr marL="9525" marR="9525" marT="9525" marB="0"/>
                    </a:tc>
                  </a:tr>
                  <a:tr h="523304">
                    <a:tc>
                      <a:txBody>
                        <a:bodyPr/>
                        <a:lstStyle/>
                        <a:p>
                          <a:pPr algn="ctr"/>
                          <a:r>
                            <a:rPr lang="en-US" altLang="zh-CN" sz="1600" dirty="0" smtClean="0"/>
                            <a:t> 0611</a:t>
                          </a:r>
                          <a:endParaRPr lang="zh-CN" altLang="en-US" sz="1600" b="0" dirty="0">
                            <a:solidFill>
                              <a:schemeClr val="tx1"/>
                            </a:solidFill>
                            <a:latin typeface="+mn-lt"/>
                          </a:endParaRPr>
                        </a:p>
                      </a:txBody>
                      <a:tcPr/>
                    </a:tc>
                    <a:tc>
                      <a:txBody>
                        <a:bodyPr/>
                        <a:lstStyle/>
                        <a:p>
                          <a:pPr algn="ctr" fontAlgn="t"/>
                          <a:r>
                            <a:rPr lang="en-US" sz="1600" u="none" strike="noStrike" dirty="0">
                              <a:effectLst/>
                            </a:rPr>
                            <a:t> </a:t>
                          </a:r>
                          <a:r>
                            <a:rPr lang="en-US" sz="1600" u="none" strike="noStrike" dirty="0" smtClean="0">
                              <a:effectLst/>
                            </a:rPr>
                            <a:t>GRB190610</a:t>
                          </a:r>
                          <a:r>
                            <a:rPr lang="en-US" altLang="zh-CN" sz="1600" u="none" strike="noStrike" dirty="0" smtClean="0">
                              <a:effectLst/>
                            </a:rPr>
                            <a:t>B</a:t>
                          </a:r>
                          <a:r>
                            <a:rPr lang="en-US" sz="1600" u="none" strike="noStrike" dirty="0" smtClean="0">
                              <a:effectLst/>
                            </a:rPr>
                            <a:t>  </a:t>
                          </a:r>
                          <a:endParaRPr 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nchor="ctr">
                        <a:blipFill rotWithShape="1">
                          <a:blip r:embed="rId3"/>
                          <a:stretch>
                            <a:fillRect l="-92662" t="-459302" r="-119706" b="-537209"/>
                          </a:stretch>
                        </a:blipFill>
                      </a:tcPr>
                    </a:tc>
                    <a:tc>
                      <a:txBody>
                        <a:bodyPr/>
                        <a:lstStyle/>
                        <a:p>
                          <a:pPr algn="ctr" fontAlgn="t"/>
                          <a:r>
                            <a:rPr lang="en-US" altLang="zh-CN" sz="1600" u="none" strike="noStrike" dirty="0">
                              <a:effectLst/>
                            </a:rPr>
                            <a:t>37.889</a:t>
                          </a:r>
                          <a:endParaRPr lang="en-US" altLang="zh-CN" sz="1600" b="0" i="0" u="none" strike="noStrike" dirty="0">
                            <a:solidFill>
                              <a:srgbClr val="000000"/>
                            </a:solidFill>
                            <a:effectLst/>
                            <a:latin typeface="+mn-lt"/>
                          </a:endParaRPr>
                        </a:p>
                      </a:txBody>
                      <a:tcPr marL="9525" marR="9525" marT="9525" marB="0"/>
                    </a:tc>
                    <a:tc>
                      <a:txBody>
                        <a:bodyPr/>
                        <a:lstStyle/>
                        <a:p>
                          <a:pPr algn="ctr" fontAlgn="ctr"/>
                          <a:r>
                            <a:rPr lang="en-US" altLang="zh-CN" sz="1600" u="none" strike="noStrike">
                              <a:effectLst/>
                            </a:rPr>
                            <a:t>48.15</a:t>
                          </a:r>
                          <a:endParaRPr lang="en-US" altLang="zh-CN" sz="1600" b="0" i="0" u="none" strike="noStrike">
                            <a:solidFill>
                              <a:srgbClr val="000000"/>
                            </a:solidFill>
                            <a:effectLst/>
                            <a:latin typeface="+mn-lt"/>
                          </a:endParaRPr>
                        </a:p>
                      </a:txBody>
                      <a:tcPr marL="9525" marR="9525" marT="9525" marB="0" anchor="ctr"/>
                    </a:tc>
                  </a:tr>
                  <a:tr h="5196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rgbClr val="FF0000"/>
                              </a:solidFill>
                            </a:rPr>
                            <a:t>0619</a:t>
                          </a:r>
                          <a:endParaRPr lang="zh-CN" altLang="en-US" sz="1600" b="1" dirty="0">
                            <a:solidFill>
                              <a:srgbClr val="FF0000"/>
                            </a:solidFill>
                            <a:latin typeface="+mn-lt"/>
                          </a:endParaRPr>
                        </a:p>
                      </a:txBody>
                      <a:tcPr/>
                    </a:tc>
                    <a:tc>
                      <a:txBody>
                        <a:bodyPr/>
                        <a:lstStyle/>
                        <a:p>
                          <a:pPr algn="ctr" fontAlgn="t"/>
                          <a:r>
                            <a:rPr lang="en-US" sz="1600" b="1" u="none" strike="noStrike" dirty="0" smtClean="0">
                              <a:solidFill>
                                <a:srgbClr val="FF0000"/>
                              </a:solidFill>
                              <a:effectLst/>
                            </a:rPr>
                            <a:t>GRB190619</a:t>
                          </a:r>
                          <a:r>
                            <a:rPr lang="en-US" altLang="zh-CN" sz="1600" b="1" u="none" strike="noStrike" dirty="0" smtClean="0">
                              <a:solidFill>
                                <a:srgbClr val="FF0000"/>
                              </a:solidFill>
                              <a:effectLst/>
                            </a:rPr>
                            <a:t>A</a:t>
                          </a:r>
                          <a:endParaRPr lang="en-US" sz="1600" b="1" i="0" u="none" strike="noStrike" dirty="0">
                            <a:solidFill>
                              <a:srgbClr val="FF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565882" r="-119706" b="-443529"/>
                          </a:stretch>
                        </a:blipFill>
                      </a:tcPr>
                    </a:tc>
                    <a:tc>
                      <a:txBody>
                        <a:bodyPr/>
                        <a:lstStyle/>
                        <a:p>
                          <a:pPr algn="ctr" fontAlgn="t"/>
                          <a:r>
                            <a:rPr lang="en-US" altLang="zh-CN" sz="1600" b="1" u="none" strike="noStrike" dirty="0">
                              <a:solidFill>
                                <a:srgbClr val="FF0000"/>
                              </a:solidFill>
                              <a:effectLst/>
                            </a:rPr>
                            <a:t>177.92</a:t>
                          </a:r>
                          <a:endParaRPr lang="en-US" altLang="zh-CN" sz="1600" b="1" i="0" u="none" strike="noStrike" dirty="0">
                            <a:solidFill>
                              <a:srgbClr val="FF0000"/>
                            </a:solidFill>
                            <a:effectLst/>
                            <a:latin typeface="+mn-lt"/>
                          </a:endParaRPr>
                        </a:p>
                      </a:txBody>
                      <a:tcPr marL="9525" marR="9525" marT="9525" marB="0"/>
                    </a:tc>
                    <a:tc>
                      <a:txBody>
                        <a:bodyPr/>
                        <a:lstStyle/>
                        <a:p>
                          <a:pPr algn="ctr" fontAlgn="ctr"/>
                          <a:r>
                            <a:rPr lang="en-US" altLang="zh-CN" sz="1600" b="1" u="none" strike="noStrike">
                              <a:solidFill>
                                <a:srgbClr val="FF0000"/>
                              </a:solidFill>
                              <a:effectLst/>
                            </a:rPr>
                            <a:t>27.61</a:t>
                          </a:r>
                          <a:endParaRPr lang="en-US" altLang="zh-CN" sz="1600" b="1" i="0" u="none" strike="noStrike">
                            <a:solidFill>
                              <a:srgbClr val="FF0000"/>
                            </a:solidFill>
                            <a:effectLst/>
                            <a:latin typeface="+mn-lt"/>
                          </a:endParaRPr>
                        </a:p>
                      </a:txBody>
                      <a:tcPr marL="9525" marR="9525" marT="9525" marB="0" anchor="ctr"/>
                    </a:tc>
                  </a:tr>
                  <a:tr h="523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rgbClr val="FF0000"/>
                              </a:solidFill>
                            </a:rPr>
                            <a:t>0620</a:t>
                          </a:r>
                          <a:endParaRPr lang="zh-CN" altLang="en-US" sz="1600" b="1" dirty="0">
                            <a:solidFill>
                              <a:srgbClr val="FF0000"/>
                            </a:solidFill>
                            <a:latin typeface="+mn-lt"/>
                          </a:endParaRPr>
                        </a:p>
                      </a:txBody>
                      <a:tcPr/>
                    </a:tc>
                    <a:tc>
                      <a:txBody>
                        <a:bodyPr/>
                        <a:lstStyle/>
                        <a:p>
                          <a:pPr algn="ctr" fontAlgn="t"/>
                          <a:r>
                            <a:rPr lang="en-US" sz="1600" b="1" u="none" strike="noStrike" dirty="0" smtClean="0">
                              <a:solidFill>
                                <a:srgbClr val="FF0000"/>
                              </a:solidFill>
                              <a:effectLst/>
                            </a:rPr>
                            <a:t>GRB190620</a:t>
                          </a:r>
                          <a:r>
                            <a:rPr lang="en-US" altLang="zh-CN" sz="1600" b="1" u="none" strike="noStrike" dirty="0" smtClean="0">
                              <a:solidFill>
                                <a:srgbClr val="FF0000"/>
                              </a:solidFill>
                              <a:effectLst/>
                            </a:rPr>
                            <a:t>A</a:t>
                          </a:r>
                          <a:r>
                            <a:rPr lang="en-US" sz="1600" b="1" u="none" strike="noStrike" dirty="0" smtClean="0">
                              <a:solidFill>
                                <a:srgbClr val="FF0000"/>
                              </a:solidFill>
                              <a:effectLst/>
                            </a:rPr>
                            <a:t>  </a:t>
                          </a:r>
                          <a:endParaRPr lang="en-US" sz="1600" b="1" i="0" u="none" strike="noStrike" dirty="0">
                            <a:solidFill>
                              <a:srgbClr val="FF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658140" r="-119706" b="-338372"/>
                          </a:stretch>
                        </a:blipFill>
                      </a:tcPr>
                    </a:tc>
                    <a:tc>
                      <a:txBody>
                        <a:bodyPr/>
                        <a:lstStyle/>
                        <a:p>
                          <a:pPr algn="ctr" fontAlgn="t"/>
                          <a:r>
                            <a:rPr lang="en-US" altLang="zh-CN" sz="1600" b="1" u="none" strike="noStrike" dirty="0">
                              <a:solidFill>
                                <a:srgbClr val="FF0000"/>
                              </a:solidFill>
                              <a:effectLst/>
                            </a:rPr>
                            <a:t>51.713</a:t>
                          </a:r>
                          <a:endParaRPr lang="en-US" altLang="zh-CN" sz="1600" b="1" i="0" u="none" strike="noStrike" dirty="0">
                            <a:solidFill>
                              <a:srgbClr val="FF0000"/>
                            </a:solidFill>
                            <a:effectLst/>
                            <a:latin typeface="+mn-lt"/>
                          </a:endParaRPr>
                        </a:p>
                      </a:txBody>
                      <a:tcPr marL="9525" marR="9525" marT="9525" marB="0"/>
                    </a:tc>
                    <a:tc>
                      <a:txBody>
                        <a:bodyPr/>
                        <a:lstStyle/>
                        <a:p>
                          <a:pPr algn="ctr" fontAlgn="t"/>
                          <a:r>
                            <a:rPr lang="en-US" altLang="zh-CN" sz="1600" b="1" u="none" strike="noStrike" dirty="0">
                              <a:solidFill>
                                <a:srgbClr val="FF0000"/>
                              </a:solidFill>
                              <a:effectLst/>
                            </a:rPr>
                            <a:t>25.11</a:t>
                          </a:r>
                          <a:endParaRPr lang="en-US" altLang="zh-CN" sz="1600" b="1" i="0" u="none" strike="noStrike" dirty="0">
                            <a:solidFill>
                              <a:srgbClr val="FF0000"/>
                            </a:solidFill>
                            <a:effectLst/>
                            <a:latin typeface="+mn-lt"/>
                          </a:endParaRPr>
                        </a:p>
                      </a:txBody>
                      <a:tcPr marL="9525" marR="9525" marT="9525" marB="0"/>
                    </a:tc>
                  </a:tr>
                  <a:tr h="335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0626</a:t>
                          </a:r>
                          <a:endParaRPr lang="en-US" altLang="zh-CN" sz="1600" b="0" dirty="0" smtClean="0">
                            <a:solidFill>
                              <a:srgbClr val="FF0000"/>
                            </a:solidFill>
                            <a:effectLst>
                              <a:outerShdw blurRad="38100" dist="38100" dir="2700000" algn="tl">
                                <a:srgbClr val="000000">
                                  <a:alpha val="43137"/>
                                </a:srgbClr>
                              </a:outerShdw>
                            </a:effectLst>
                            <a:latin typeface="+mn-lt"/>
                          </a:endParaRPr>
                        </a:p>
                      </a:txBody>
                      <a:tcPr/>
                    </a:tc>
                    <a:tc>
                      <a:txBody>
                        <a:bodyPr/>
                        <a:lstStyle/>
                        <a:p>
                          <a:pPr algn="ctr" fontAlgn="t"/>
                          <a:r>
                            <a:rPr lang="en-US" altLang="zh-CN" sz="1600" u="none" strike="noStrike" dirty="0" smtClean="0">
                              <a:effectLst/>
                            </a:rPr>
                            <a:t>GRB19</a:t>
                          </a:r>
                          <a:r>
                            <a:rPr lang="en-US" sz="1600" u="none" strike="noStrike" dirty="0" smtClean="0">
                              <a:effectLst/>
                            </a:rPr>
                            <a:t>0626</a:t>
                          </a:r>
                          <a:r>
                            <a:rPr lang="en-US" altLang="zh-CN" sz="1600" u="none" strike="noStrike" dirty="0" smtClean="0">
                              <a:effectLst/>
                            </a:rPr>
                            <a:t>B</a:t>
                          </a:r>
                          <a:endParaRPr 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1185455" r="-119706" b="-429091"/>
                          </a:stretch>
                        </a:blipFill>
                      </a:tcPr>
                    </a:tc>
                    <a:tc>
                      <a:txBody>
                        <a:bodyPr/>
                        <a:lstStyle/>
                        <a:p>
                          <a:pPr algn="ctr" fontAlgn="t"/>
                          <a:r>
                            <a:rPr lang="en-US" altLang="zh-CN" sz="1600" u="none" strike="noStrike" dirty="0">
                              <a:effectLst/>
                            </a:rPr>
                            <a:t>-999</a:t>
                          </a:r>
                          <a:endParaRPr lang="en-US" altLang="zh-CN" sz="1600" b="0" i="0" u="none" strike="noStrike" dirty="0">
                            <a:solidFill>
                              <a:srgbClr val="000000"/>
                            </a:solidFill>
                            <a:effectLst/>
                            <a:latin typeface="+mn-lt"/>
                          </a:endParaRPr>
                        </a:p>
                      </a:txBody>
                      <a:tcPr marL="9525" marR="9525" marT="9525" marB="0"/>
                    </a:tc>
                    <a:tc>
                      <a:txBody>
                        <a:bodyPr/>
                        <a:lstStyle/>
                        <a:p>
                          <a:pPr algn="ctr" fontAlgn="ctr"/>
                          <a:r>
                            <a:rPr lang="en-US" altLang="zh-CN" sz="1600" u="none" strike="noStrike" dirty="0">
                              <a:effectLst/>
                            </a:rPr>
                            <a:t>16.02</a:t>
                          </a:r>
                          <a:endParaRPr lang="en-US" altLang="zh-CN" sz="1600" b="0" i="0" u="none" strike="noStrike" dirty="0">
                            <a:solidFill>
                              <a:srgbClr val="000000"/>
                            </a:solidFill>
                            <a:effectLst/>
                            <a:latin typeface="+mn-lt"/>
                          </a:endParaRPr>
                        </a:p>
                      </a:txBody>
                      <a:tcPr marL="9525" marR="9525" marT="9525" marB="0" anchor="ctr"/>
                    </a:tc>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0703 </a:t>
                          </a:r>
                          <a:endParaRPr lang="zh-CN" altLang="en-US" sz="1600" dirty="0" smtClean="0"/>
                        </a:p>
                        <a:p>
                          <a:pPr algn="ctr"/>
                          <a:endParaRPr lang="zh-CN" altLang="en-US" sz="1600" b="0" dirty="0">
                            <a:solidFill>
                              <a:schemeClr val="tx1"/>
                            </a:solidFill>
                            <a:latin typeface="+mn-lt"/>
                          </a:endParaRPr>
                        </a:p>
                      </a:txBody>
                      <a:tcPr/>
                    </a:tc>
                    <a:tc>
                      <a:txBody>
                        <a:bodyPr/>
                        <a:lstStyle/>
                        <a:p>
                          <a:pPr algn="ctr" fontAlgn="t"/>
                          <a:r>
                            <a:rPr lang="en-US" sz="1600" u="none" strike="noStrike" dirty="0" smtClean="0">
                              <a:effectLst/>
                            </a:rPr>
                            <a:t>GRB190703A</a:t>
                          </a:r>
                          <a:endParaRPr 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744211" r="-119706" b="-148421"/>
                          </a:stretch>
                        </a:blipFill>
                      </a:tcPr>
                    </a:tc>
                    <a:tc>
                      <a:txBody>
                        <a:bodyPr/>
                        <a:lstStyle/>
                        <a:p>
                          <a:pPr algn="ctr" fontAlgn="t"/>
                          <a:r>
                            <a:rPr lang="en-US" altLang="zh-CN" sz="1600" u="none" strike="noStrike" dirty="0">
                              <a:effectLst/>
                            </a:rPr>
                            <a:t>-999</a:t>
                          </a:r>
                          <a:endParaRPr lang="en-US" altLang="zh-CN" sz="1600" b="0" i="0" u="none" strike="noStrike" dirty="0">
                            <a:solidFill>
                              <a:srgbClr val="000000"/>
                            </a:solidFill>
                            <a:effectLst/>
                            <a:latin typeface="+mn-lt"/>
                          </a:endParaRPr>
                        </a:p>
                      </a:txBody>
                      <a:tcPr marL="9525" marR="9525" marT="9525" marB="0"/>
                    </a:tc>
                    <a:tc>
                      <a:txBody>
                        <a:bodyPr/>
                        <a:lstStyle/>
                        <a:p>
                          <a:pPr marL="0" algn="ctr" defTabSz="914400" rtl="0" eaLnBrk="1" fontAlgn="ctr" latinLnBrk="0" hangingPunct="1"/>
                          <a:r>
                            <a:rPr lang="en-US" altLang="zh-CN" sz="1600" u="none" strike="noStrike" kern="1200" dirty="0">
                              <a:effectLst/>
                            </a:rPr>
                            <a:t>4.63</a:t>
                          </a:r>
                          <a:endParaRPr lang="en-US" altLang="zh-CN" sz="1600" b="0" u="none" strike="noStrike" kern="1200" dirty="0">
                            <a:solidFill>
                              <a:schemeClr val="dk1"/>
                            </a:solidFill>
                            <a:effectLst/>
                            <a:latin typeface="+mn-lt"/>
                            <a:ea typeface="+mn-ea"/>
                            <a:cs typeface="+mn-cs"/>
                          </a:endParaRPr>
                        </a:p>
                      </a:txBody>
                      <a:tcPr marL="9525" marR="9525" marT="9525" marB="0"/>
                    </a:tc>
                  </a:tr>
                  <a:tr h="335280">
                    <a:tc>
                      <a:txBody>
                        <a:bodyPr/>
                        <a:lstStyle/>
                        <a:p>
                          <a:pPr algn="ctr"/>
                          <a:r>
                            <a:rPr lang="en-US" altLang="zh-CN" sz="1600" dirty="0" smtClean="0"/>
                            <a:t>0713</a:t>
                          </a:r>
                          <a:endParaRPr lang="zh-CN" altLang="en-US" sz="1600" b="0" dirty="0">
                            <a:solidFill>
                              <a:schemeClr val="tx1"/>
                            </a:solidFill>
                            <a:latin typeface="+mn-lt"/>
                          </a:endParaRPr>
                        </a:p>
                      </a:txBody>
                      <a:tcPr/>
                    </a:tc>
                    <a:tc>
                      <a:txBody>
                        <a:bodyPr/>
                        <a:lstStyle/>
                        <a:p>
                          <a:pPr algn="ctr" fontAlgn="t"/>
                          <a:r>
                            <a:rPr lang="en-US" sz="1600" u="none" strike="noStrike" dirty="0" smtClean="0">
                              <a:effectLst/>
                            </a:rPr>
                            <a:t>GRB190713A</a:t>
                          </a:r>
                          <a:endParaRPr 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1458182" r="-119706" b="-156364"/>
                          </a:stretch>
                        </a:blipFill>
                      </a:tcPr>
                    </a:tc>
                    <a:tc>
                      <a:txBody>
                        <a:bodyPr/>
                        <a:lstStyle/>
                        <a:p>
                          <a:pPr algn="ctr" fontAlgn="t"/>
                          <a:r>
                            <a:rPr lang="en-US" altLang="zh-CN" sz="1600" u="none" strike="noStrike" dirty="0" smtClean="0">
                              <a:effectLst/>
                            </a:rPr>
                            <a:t>-999</a:t>
                          </a:r>
                          <a:endParaRPr lang="en-US" altLang="zh-CN" sz="1600" b="0" i="0" u="none" strike="noStrike" dirty="0">
                            <a:solidFill>
                              <a:srgbClr val="000000"/>
                            </a:solidFill>
                            <a:effectLst/>
                            <a:latin typeface="+mn-lt"/>
                          </a:endParaRPr>
                        </a:p>
                      </a:txBody>
                      <a:tcPr marL="9525" marR="9525" marT="9525" marB="0"/>
                    </a:tc>
                    <a:tc>
                      <a:txBody>
                        <a:bodyPr/>
                        <a:lstStyle/>
                        <a:p>
                          <a:pPr marL="0" algn="ctr" defTabSz="914400" rtl="0" eaLnBrk="1" fontAlgn="ctr" latinLnBrk="0" hangingPunct="1"/>
                          <a:r>
                            <a:rPr lang="en-US" altLang="zh-CN" sz="1600" u="none" strike="noStrike" kern="1200" dirty="0" smtClean="0">
                              <a:effectLst/>
                            </a:rPr>
                            <a:t>8.01</a:t>
                          </a:r>
                          <a:endParaRPr lang="en-US" altLang="zh-CN" sz="1600" b="0" u="none" strike="noStrike" kern="1200" dirty="0">
                            <a:solidFill>
                              <a:schemeClr val="dk1"/>
                            </a:solidFill>
                            <a:effectLst/>
                            <a:latin typeface="+mn-lt"/>
                            <a:ea typeface="+mn-ea"/>
                            <a:cs typeface="+mn-cs"/>
                          </a:endParaRPr>
                        </a:p>
                      </a:txBody>
                      <a:tcPr marL="9525" marR="9525" marT="9525" marB="0"/>
                    </a:tc>
                  </a:tr>
                  <a:tr h="519684">
                    <a:tc>
                      <a:txBody>
                        <a:bodyPr/>
                        <a:lstStyle/>
                        <a:p>
                          <a:pPr algn="ctr"/>
                          <a:r>
                            <a:rPr lang="en-US" altLang="zh-CN" sz="1600" dirty="0" smtClean="0"/>
                            <a:t>0716</a:t>
                          </a:r>
                          <a:endParaRPr lang="zh-CN" altLang="en-US" sz="1600" b="0" dirty="0">
                            <a:solidFill>
                              <a:schemeClr val="tx1"/>
                            </a:solidFill>
                            <a:latin typeface="+mn-lt"/>
                          </a:endParaRPr>
                        </a:p>
                      </a:txBody>
                      <a:tcPr/>
                    </a:tc>
                    <a:tc>
                      <a:txBody>
                        <a:bodyPr/>
                        <a:lstStyle/>
                        <a:p>
                          <a:pPr algn="ctr" fontAlgn="t"/>
                          <a:r>
                            <a:rPr lang="en-US" sz="1600" u="none" strike="noStrike" dirty="0" smtClean="0">
                              <a:effectLst/>
                            </a:rPr>
                            <a:t>GRB190716B</a:t>
                          </a:r>
                          <a:endParaRPr lang="en-US" sz="1600" b="0" i="0" u="none" strike="noStrike" dirty="0">
                            <a:solidFill>
                              <a:srgbClr val="000000"/>
                            </a:solidFill>
                            <a:effectLst/>
                            <a:latin typeface="+mn-lt"/>
                          </a:endParaRPr>
                        </a:p>
                      </a:txBody>
                      <a:tcPr marL="9525" marR="9525" marT="9525" marB="0"/>
                    </a:tc>
                    <a:tc>
                      <a:txBody>
                        <a:bodyPr/>
                        <a:lstStyle/>
                        <a:p>
                          <a:endParaRPr lang="zh-CN"/>
                        </a:p>
                      </a:txBody>
                      <a:tcPr marL="9525" marR="9525" marT="9525" marB="0">
                        <a:blipFill rotWithShape="1">
                          <a:blip r:embed="rId3"/>
                          <a:stretch>
                            <a:fillRect l="-92662" t="-1008235" r="-119706" b="-1176"/>
                          </a:stretch>
                        </a:blipFill>
                      </a:tcPr>
                    </a:tc>
                    <a:tc>
                      <a:txBody>
                        <a:bodyPr/>
                        <a:lstStyle/>
                        <a:p>
                          <a:pPr algn="ctr" fontAlgn="t"/>
                          <a:r>
                            <a:rPr lang="en-US" altLang="zh-CN" sz="1600" u="none" strike="noStrike" dirty="0" smtClean="0">
                              <a:effectLst/>
                            </a:rPr>
                            <a:t>61.184</a:t>
                          </a:r>
                          <a:endParaRPr lang="en-US" altLang="zh-CN" sz="1600" b="0" i="0" u="none" strike="noStrike" dirty="0">
                            <a:solidFill>
                              <a:srgbClr val="000000"/>
                            </a:solidFill>
                            <a:effectLst/>
                            <a:latin typeface="+mn-lt"/>
                          </a:endParaRPr>
                        </a:p>
                      </a:txBody>
                      <a:tcPr marL="9525" marR="9525" marT="9525" marB="0"/>
                    </a:tc>
                    <a:tc>
                      <a:txBody>
                        <a:bodyPr/>
                        <a:lstStyle/>
                        <a:p>
                          <a:pPr marL="0" algn="ctr" defTabSz="914400" rtl="0" eaLnBrk="1" fontAlgn="ctr" latinLnBrk="0" hangingPunct="1"/>
                          <a:r>
                            <a:rPr lang="en-US" altLang="zh-CN" sz="1600" u="none" strike="noStrike" kern="1200" dirty="0" smtClean="0">
                              <a:effectLst/>
                            </a:rPr>
                            <a:t>30.32</a:t>
                          </a:r>
                          <a:endParaRPr lang="en-US" altLang="zh-CN" sz="1600" b="0" u="none" strike="noStrike" kern="1200" dirty="0">
                            <a:solidFill>
                              <a:schemeClr val="dk1"/>
                            </a:solidFill>
                            <a:effectLst/>
                            <a:latin typeface="+mn-lt"/>
                            <a:ea typeface="+mn-ea"/>
                            <a:cs typeface="+mn-cs"/>
                          </a:endParaRPr>
                        </a:p>
                      </a:txBody>
                      <a:tcPr marL="9525" marR="9525" marT="9525" marB="0"/>
                    </a:tc>
                  </a:tr>
                </a:tbl>
              </a:graphicData>
            </a:graphic>
          </p:graphicFrame>
        </mc:Fallback>
      </mc:AlternateContent>
      <p:sp>
        <p:nvSpPr>
          <p:cNvPr id="4" name="灯片编号占位符 3"/>
          <p:cNvSpPr>
            <a:spLocks noGrp="1"/>
          </p:cNvSpPr>
          <p:nvPr>
            <p:ph type="sldNum" sz="quarter" idx="12"/>
          </p:nvPr>
        </p:nvSpPr>
        <p:spPr/>
        <p:txBody>
          <a:bodyPr/>
          <a:lstStyle/>
          <a:p>
            <a:fld id="{95A36DAC-74F4-4819-A294-BC5D254CCF29}" type="slidenum">
              <a:rPr lang="zh-CN" altLang="en-US" smtClean="0"/>
              <a:t>17</a:t>
            </a:fld>
            <a:endParaRPr lang="zh-CN" altLang="en-US"/>
          </a:p>
        </p:txBody>
      </p:sp>
    </p:spTree>
    <p:extLst>
      <p:ext uri="{BB962C8B-B14F-4D97-AF65-F5344CB8AC3E}">
        <p14:creationId xmlns:p14="http://schemas.microsoft.com/office/powerpoint/2010/main" val="3028148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726" y="-54471"/>
            <a:ext cx="4612879" cy="31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2"/>
          </p:nvPr>
        </p:nvSpPr>
        <p:spPr/>
        <p:txBody>
          <a:bodyPr/>
          <a:lstStyle/>
          <a:p>
            <a:fld id="{95A36DAC-74F4-4819-A294-BC5D254CCF29}" type="slidenum">
              <a:rPr lang="zh-CN" altLang="en-US" smtClean="0"/>
              <a:t>18</a:t>
            </a:fld>
            <a:endParaRPr lang="zh-CN" alt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 y="1345332"/>
            <a:ext cx="4780135" cy="303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23528" y="4516586"/>
            <a:ext cx="6192688" cy="1077218"/>
          </a:xfrm>
          <a:prstGeom prst="rect">
            <a:avLst/>
          </a:prstGeom>
        </p:spPr>
        <p:txBody>
          <a:bodyPr wrap="square">
            <a:spAutoFit/>
          </a:bodyPr>
          <a:lstStyle/>
          <a:p>
            <a:r>
              <a:rPr lang="en-US" altLang="zh-CN" dirty="0" err="1"/>
              <a:t>Equ</a:t>
            </a:r>
            <a:r>
              <a:rPr lang="en-US" altLang="zh-CN" dirty="0"/>
              <a:t>-Zenith method to estimate the </a:t>
            </a:r>
            <a:r>
              <a:rPr lang="en-US" altLang="zh-CN" dirty="0" smtClean="0"/>
              <a:t>background</a:t>
            </a:r>
          </a:p>
          <a:p>
            <a:endParaRPr lang="en-US" altLang="zh-CN" dirty="0"/>
          </a:p>
          <a:p>
            <a:r>
              <a:rPr lang="en-US" altLang="zh-CN" sz="2800" b="1" dirty="0" smtClean="0">
                <a:solidFill>
                  <a:srgbClr val="FF0000"/>
                </a:solidFill>
              </a:rPr>
              <a:t>No significant excess</a:t>
            </a:r>
            <a:endParaRPr lang="en-US" altLang="zh-CN" sz="2800" b="1" dirty="0">
              <a:solidFill>
                <a:srgbClr val="FF0000"/>
              </a:solidFill>
            </a:endParaRPr>
          </a:p>
        </p:txBody>
      </p:sp>
      <p:sp>
        <p:nvSpPr>
          <p:cNvPr id="9" name="TextBox 8"/>
          <p:cNvSpPr txBox="1"/>
          <p:nvPr/>
        </p:nvSpPr>
        <p:spPr>
          <a:xfrm>
            <a:off x="395536" y="287859"/>
            <a:ext cx="7704855" cy="769441"/>
          </a:xfrm>
          <a:prstGeom prst="rect">
            <a:avLst/>
          </a:prstGeom>
          <a:noFill/>
        </p:spPr>
        <p:txBody>
          <a:bodyPr wrap="square" rtlCol="0">
            <a:spAutoFit/>
          </a:bodyPr>
          <a:lstStyle/>
          <a:p>
            <a:r>
              <a:rPr lang="en-US" altLang="zh-CN" sz="4400" b="1" dirty="0" smtClean="0">
                <a:solidFill>
                  <a:srgbClr val="C00000"/>
                </a:solidFill>
              </a:rPr>
              <a:t>GRB190619A</a:t>
            </a:r>
            <a:endParaRPr lang="en-US" altLang="zh-CN" sz="4400" b="1" dirty="0">
              <a:solidFill>
                <a:srgbClr val="C00000"/>
              </a:solidFill>
              <a:latin typeface="Arial Rounded MT Bold" panose="020F0704030504030204" pitchFamily="34" charset="0"/>
            </a:endParaRPr>
          </a:p>
        </p:txBody>
      </p:sp>
      <p:cxnSp>
        <p:nvCxnSpPr>
          <p:cNvPr id="10" name="直接连接符 9"/>
          <p:cNvCxnSpPr/>
          <p:nvPr/>
        </p:nvCxnSpPr>
        <p:spPr>
          <a:xfrm>
            <a:off x="2267744" y="913284"/>
            <a:ext cx="0" cy="4320480"/>
          </a:xfrm>
          <a:prstGeom prst="line">
            <a:avLst/>
          </a:prstGeom>
          <a:ln w="317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710302" y="-238844"/>
            <a:ext cx="0" cy="3332845"/>
          </a:xfrm>
          <a:prstGeom prst="line">
            <a:avLst/>
          </a:prstGeom>
          <a:ln w="317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53434" y="-310852"/>
            <a:ext cx="0" cy="3332845"/>
          </a:xfrm>
          <a:prstGeom prst="line">
            <a:avLst/>
          </a:prstGeom>
          <a:ln w="317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53844" y="2065412"/>
            <a:ext cx="2120043" cy="523220"/>
          </a:xfrm>
          <a:prstGeom prst="rect">
            <a:avLst/>
          </a:prstGeom>
          <a:noFill/>
        </p:spPr>
        <p:txBody>
          <a:bodyPr wrap="square" rtlCol="0">
            <a:spAutoFit/>
          </a:bodyPr>
          <a:lstStyle/>
          <a:p>
            <a:r>
              <a:rPr lang="en-US" altLang="zh-CN" sz="2800" dirty="0" smtClean="0">
                <a:solidFill>
                  <a:srgbClr val="FFC000"/>
                </a:solidFill>
              </a:rPr>
              <a:t>T90~178s</a:t>
            </a:r>
            <a:endParaRPr lang="zh-CN" altLang="en-US" sz="2800" dirty="0">
              <a:solidFill>
                <a:srgbClr val="FFC000"/>
              </a:solidFill>
            </a:endParaRPr>
          </a:p>
        </p:txBody>
      </p:sp>
      <p:cxnSp>
        <p:nvCxnSpPr>
          <p:cNvPr id="19" name="直接箭头连接符 18"/>
          <p:cNvCxnSpPr/>
          <p:nvPr/>
        </p:nvCxnSpPr>
        <p:spPr>
          <a:xfrm>
            <a:off x="5749652" y="1993404"/>
            <a:ext cx="2124235" cy="0"/>
          </a:xfrm>
          <a:prstGeom prst="straightConnector1">
            <a:avLst/>
          </a:prstGeom>
          <a:ln w="2222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789" y="3094002"/>
            <a:ext cx="3934691" cy="259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503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450" y="-80314"/>
            <a:ext cx="4660031" cy="3185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52388"/>
            <a:ext cx="4083256" cy="278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23528" y="4081636"/>
            <a:ext cx="6192688" cy="1077218"/>
          </a:xfrm>
          <a:prstGeom prst="rect">
            <a:avLst/>
          </a:prstGeom>
        </p:spPr>
        <p:txBody>
          <a:bodyPr wrap="square">
            <a:spAutoFit/>
          </a:bodyPr>
          <a:lstStyle/>
          <a:p>
            <a:r>
              <a:rPr lang="en-US" altLang="zh-CN" dirty="0" err="1"/>
              <a:t>Equ</a:t>
            </a:r>
            <a:r>
              <a:rPr lang="en-US" altLang="zh-CN" dirty="0"/>
              <a:t>-Zenith method to estimate the </a:t>
            </a:r>
            <a:r>
              <a:rPr lang="en-US" altLang="zh-CN" dirty="0" smtClean="0"/>
              <a:t>background</a:t>
            </a:r>
          </a:p>
          <a:p>
            <a:endParaRPr lang="en-US" altLang="zh-CN" dirty="0"/>
          </a:p>
          <a:p>
            <a:r>
              <a:rPr lang="en-US" altLang="zh-CN" sz="2800" b="1" dirty="0" smtClean="0">
                <a:solidFill>
                  <a:srgbClr val="FF0000"/>
                </a:solidFill>
              </a:rPr>
              <a:t>No significant excess</a:t>
            </a:r>
            <a:endParaRPr lang="en-US" altLang="zh-CN" sz="2800" b="1" dirty="0">
              <a:solidFill>
                <a:srgbClr val="FF0000"/>
              </a:solidFill>
            </a:endParaRPr>
          </a:p>
        </p:txBody>
      </p:sp>
      <p:sp>
        <p:nvSpPr>
          <p:cNvPr id="6" name="灯片编号占位符 5"/>
          <p:cNvSpPr>
            <a:spLocks noGrp="1"/>
          </p:cNvSpPr>
          <p:nvPr>
            <p:ph type="sldNum" sz="quarter" idx="12"/>
          </p:nvPr>
        </p:nvSpPr>
        <p:spPr/>
        <p:txBody>
          <a:bodyPr/>
          <a:lstStyle/>
          <a:p>
            <a:fld id="{95A36DAC-74F4-4819-A294-BC5D254CCF29}" type="slidenum">
              <a:rPr lang="zh-CN" altLang="en-US" smtClean="0"/>
              <a:t>19</a:t>
            </a:fld>
            <a:endParaRPr lang="zh-CN" altLang="en-US"/>
          </a:p>
        </p:txBody>
      </p:sp>
      <p:sp>
        <p:nvSpPr>
          <p:cNvPr id="4" name="TextBox 3"/>
          <p:cNvSpPr txBox="1"/>
          <p:nvPr/>
        </p:nvSpPr>
        <p:spPr>
          <a:xfrm>
            <a:off x="395536" y="287859"/>
            <a:ext cx="7704855" cy="769441"/>
          </a:xfrm>
          <a:prstGeom prst="rect">
            <a:avLst/>
          </a:prstGeom>
          <a:noFill/>
        </p:spPr>
        <p:txBody>
          <a:bodyPr wrap="square" rtlCol="0">
            <a:spAutoFit/>
          </a:bodyPr>
          <a:lstStyle/>
          <a:p>
            <a:r>
              <a:rPr lang="en-US" altLang="zh-CN" sz="4400" b="1" dirty="0" smtClean="0">
                <a:solidFill>
                  <a:srgbClr val="C00000"/>
                </a:solidFill>
              </a:rPr>
              <a:t>GRB190620A</a:t>
            </a:r>
            <a:endParaRPr lang="zh-CN" altLang="en-US" sz="44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37815"/>
            <a:ext cx="4355976" cy="279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接连接符 9"/>
          <p:cNvCxnSpPr/>
          <p:nvPr/>
        </p:nvCxnSpPr>
        <p:spPr>
          <a:xfrm>
            <a:off x="5902052" y="-238844"/>
            <a:ext cx="0" cy="3332845"/>
          </a:xfrm>
          <a:prstGeom prst="line">
            <a:avLst/>
          </a:prstGeom>
          <a:ln w="317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44630" y="-219794"/>
            <a:ext cx="0" cy="3332845"/>
          </a:xfrm>
          <a:prstGeom prst="line">
            <a:avLst/>
          </a:prstGeom>
          <a:ln w="317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76257" y="2137420"/>
            <a:ext cx="2088231" cy="523220"/>
          </a:xfrm>
          <a:prstGeom prst="rect">
            <a:avLst/>
          </a:prstGeom>
          <a:noFill/>
        </p:spPr>
        <p:txBody>
          <a:bodyPr wrap="square" rtlCol="0">
            <a:spAutoFit/>
          </a:bodyPr>
          <a:lstStyle/>
          <a:p>
            <a:r>
              <a:rPr lang="en-US" altLang="zh-CN" sz="2800" dirty="0" smtClean="0">
                <a:solidFill>
                  <a:srgbClr val="FFC000"/>
                </a:solidFill>
              </a:rPr>
              <a:t>T90~52s</a:t>
            </a:r>
            <a:endParaRPr lang="zh-CN" altLang="en-US" sz="2800" dirty="0">
              <a:solidFill>
                <a:srgbClr val="FFC000"/>
              </a:solidFill>
            </a:endParaRPr>
          </a:p>
        </p:txBody>
      </p:sp>
      <p:cxnSp>
        <p:nvCxnSpPr>
          <p:cNvPr id="13" name="直接箭头连接符 12"/>
          <p:cNvCxnSpPr/>
          <p:nvPr/>
        </p:nvCxnSpPr>
        <p:spPr>
          <a:xfrm>
            <a:off x="5976156" y="1993404"/>
            <a:ext cx="684076" cy="0"/>
          </a:xfrm>
          <a:prstGeom prst="straightConnector1">
            <a:avLst/>
          </a:prstGeom>
          <a:ln w="2222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051720" y="913284"/>
            <a:ext cx="0" cy="3168352"/>
          </a:xfrm>
          <a:prstGeom prst="line">
            <a:avLst/>
          </a:prstGeom>
          <a:ln w="31750">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67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yaoyh\Desktop\年会报告\Pic\wc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9308"/>
            <a:ext cx="8208912" cy="42070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矩形 3"/>
          <p:cNvSpPr/>
          <p:nvPr/>
        </p:nvSpPr>
        <p:spPr>
          <a:xfrm>
            <a:off x="246628" y="1057300"/>
            <a:ext cx="8717860" cy="44315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b="1" dirty="0">
                <a:effectLst>
                  <a:outerShdw blurRad="38100" dist="38100" dir="2700000" algn="tl">
                    <a:srgbClr val="000000">
                      <a:alpha val="43137"/>
                    </a:srgbClr>
                  </a:outerShdw>
                </a:effectLst>
              </a:rPr>
              <a:t>C</a:t>
            </a:r>
            <a:r>
              <a:rPr lang="en-US" altLang="zh-CN" b="1" dirty="0" smtClean="0">
                <a:effectLst>
                  <a:outerShdw blurRad="38100" dist="38100" dir="2700000" algn="tl">
                    <a:srgbClr val="000000">
                      <a:alpha val="43137"/>
                    </a:srgbClr>
                  </a:outerShdw>
                </a:effectLst>
              </a:rPr>
              <a:t>ontent</a:t>
            </a:r>
            <a:endParaRPr lang="zh-CN" altLang="en-US"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1547664" y="1410740"/>
            <a:ext cx="7416824" cy="4039048"/>
          </a:xfrm>
        </p:spPr>
        <p:txBody>
          <a:bodyPr>
            <a:noAutofit/>
          </a:bodyPr>
          <a:lstStyle/>
          <a:p>
            <a:pPr>
              <a:buFont typeface="Wingdings" panose="05000000000000000000" pitchFamily="2" charset="2"/>
              <a:buChar char="Ø"/>
            </a:pPr>
            <a:r>
              <a:rPr lang="en-US" altLang="zh-CN" sz="2800" b="1" dirty="0" smtClean="0">
                <a:solidFill>
                  <a:schemeClr val="tx2">
                    <a:lumMod val="75000"/>
                  </a:schemeClr>
                </a:solidFill>
                <a:effectLst>
                  <a:outerShdw blurRad="38100" dist="38100" dir="2700000" algn="tl">
                    <a:srgbClr val="000000">
                      <a:alpha val="43137"/>
                    </a:srgbClr>
                  </a:outerShdw>
                </a:effectLst>
                <a:latin typeface="+mn-lt"/>
              </a:rPr>
              <a:t>Introduction of GRBs </a:t>
            </a:r>
          </a:p>
          <a:p>
            <a:pPr>
              <a:buFont typeface="Wingdings" panose="05000000000000000000" pitchFamily="2" charset="2"/>
              <a:buChar char="Ø"/>
            </a:pPr>
            <a:r>
              <a:rPr lang="en-US" altLang="zh-CN" sz="2800" b="1" dirty="0">
                <a:solidFill>
                  <a:schemeClr val="tx2">
                    <a:lumMod val="75000"/>
                  </a:schemeClr>
                </a:solidFill>
                <a:effectLst>
                  <a:outerShdw blurRad="38100" dist="38100" dir="2700000" algn="tl">
                    <a:srgbClr val="000000">
                      <a:alpha val="43137"/>
                    </a:srgbClr>
                  </a:outerShdw>
                </a:effectLst>
                <a:latin typeface="+mn-lt"/>
              </a:rPr>
              <a:t>LHAASO-WCDA</a:t>
            </a:r>
          </a:p>
          <a:p>
            <a:pPr>
              <a:buFont typeface="Wingdings" panose="05000000000000000000" pitchFamily="2" charset="2"/>
              <a:buChar char="Ø"/>
            </a:pPr>
            <a:r>
              <a:rPr lang="en-US" altLang="zh-CN" sz="2800" b="1" dirty="0" smtClean="0">
                <a:solidFill>
                  <a:schemeClr val="tx2">
                    <a:lumMod val="75000"/>
                  </a:schemeClr>
                </a:solidFill>
                <a:effectLst>
                  <a:outerShdw blurRad="38100" dist="38100" dir="2700000" algn="tl">
                    <a:srgbClr val="000000">
                      <a:alpha val="43137"/>
                    </a:srgbClr>
                  </a:outerShdw>
                </a:effectLst>
                <a:latin typeface="+mn-lt"/>
              </a:rPr>
              <a:t>Method</a:t>
            </a:r>
          </a:p>
          <a:p>
            <a:pPr>
              <a:buFont typeface="Wingdings" panose="05000000000000000000" pitchFamily="2" charset="2"/>
              <a:buChar char="Ø"/>
            </a:pPr>
            <a:r>
              <a:rPr lang="en-US" altLang="zh-CN" sz="2800" b="1" dirty="0" smtClean="0">
                <a:solidFill>
                  <a:schemeClr val="tx2">
                    <a:lumMod val="75000"/>
                  </a:schemeClr>
                </a:solidFill>
                <a:effectLst>
                  <a:outerShdw blurRad="38100" dist="38100" dir="2700000" algn="tl">
                    <a:srgbClr val="000000">
                      <a:alpha val="43137"/>
                    </a:srgbClr>
                  </a:outerShdw>
                </a:effectLst>
                <a:latin typeface="+mn-lt"/>
              </a:rPr>
              <a:t>Results</a:t>
            </a:r>
          </a:p>
          <a:p>
            <a:pPr>
              <a:buFont typeface="Wingdings" panose="05000000000000000000" pitchFamily="2" charset="2"/>
              <a:buChar char="Ø"/>
            </a:pPr>
            <a:r>
              <a:rPr lang="en-US" altLang="zh-CN" sz="2800" b="1" dirty="0" smtClean="0">
                <a:solidFill>
                  <a:schemeClr val="tx2">
                    <a:lumMod val="75000"/>
                  </a:schemeClr>
                </a:solidFill>
                <a:effectLst>
                  <a:outerShdw blurRad="38100" dist="38100" dir="2700000" algn="tl">
                    <a:srgbClr val="000000">
                      <a:alpha val="43137"/>
                    </a:srgbClr>
                  </a:outerShdw>
                </a:effectLst>
                <a:latin typeface="+mn-lt"/>
              </a:rPr>
              <a:t>Summary</a:t>
            </a:r>
          </a:p>
        </p:txBody>
      </p:sp>
      <p:sp>
        <p:nvSpPr>
          <p:cNvPr id="6" name="灯片编号占位符 5"/>
          <p:cNvSpPr>
            <a:spLocks noGrp="1"/>
          </p:cNvSpPr>
          <p:nvPr>
            <p:ph type="sldNum" sz="quarter" idx="12"/>
          </p:nvPr>
        </p:nvSpPr>
        <p:spPr/>
        <p:txBody>
          <a:bodyPr/>
          <a:lstStyle/>
          <a:p>
            <a:fld id="{95A36DAC-74F4-4819-A294-BC5D254CCF29}" type="slidenum">
              <a:rPr lang="zh-CN" altLang="en-US" smtClean="0"/>
              <a:t>2</a:t>
            </a:fld>
            <a:endParaRPr lang="zh-CN" altLang="en-US"/>
          </a:p>
        </p:txBody>
      </p:sp>
    </p:spTree>
    <p:extLst>
      <p:ext uri="{BB962C8B-B14F-4D97-AF65-F5344CB8AC3E}">
        <p14:creationId xmlns:p14="http://schemas.microsoft.com/office/powerpoint/2010/main" val="632575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428415039"/>
                  </p:ext>
                </p:extLst>
              </p:nvPr>
            </p:nvGraphicFramePr>
            <p:xfrm>
              <a:off x="205638" y="435354"/>
              <a:ext cx="8777491" cy="3984809"/>
            </p:xfrm>
            <a:graphic>
              <a:graphicData uri="http://schemas.openxmlformats.org/drawingml/2006/table">
                <a:tbl>
                  <a:tblPr firstRow="1" bandRow="1">
                    <a:tableStyleId>{22838BEF-8BB2-4498-84A7-C5851F593DF1}</a:tableStyleId>
                  </a:tblPr>
                  <a:tblGrid>
                    <a:gridCol w="1344596"/>
                    <a:gridCol w="1337922"/>
                    <a:gridCol w="1899868"/>
                    <a:gridCol w="2074636"/>
                    <a:gridCol w="2120469"/>
                  </a:tblGrid>
                  <a:tr h="628080">
                    <a:tc gridSpan="3">
                      <a:txBody>
                        <a:bodyPr/>
                        <a:lstStyle/>
                        <a:p>
                          <a:r>
                            <a:rPr lang="en-US" altLang="zh-CN" sz="2400" dirty="0" smtClean="0"/>
                            <a:t>Information</a:t>
                          </a:r>
                          <a:r>
                            <a:rPr lang="en-US" altLang="zh-CN" sz="2400" baseline="0" dirty="0" smtClean="0"/>
                            <a:t> about GRB candidates</a:t>
                          </a:r>
                          <a:endParaRPr lang="zh-CN" altLang="en-US" sz="2400" dirty="0"/>
                        </a:p>
                      </a:txBody>
                      <a:tcPr/>
                    </a:tc>
                    <a:tc hMerge="1">
                      <a:txBody>
                        <a:bodyPr/>
                        <a:lstStyle/>
                        <a:p>
                          <a:pPr algn="ctr"/>
                          <a:endParaRPr lang="zh-CN" altLang="en-US" sz="1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hMerge="1">
                      <a:txBody>
                        <a:bodyPr/>
                        <a:lstStyle/>
                        <a:p>
                          <a:pPr algn="ctr"/>
                          <a:endParaRPr lang="zh-CN" altLang="en-US" sz="1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gridSpan="2">
                      <a:txBody>
                        <a:bodyPr/>
                        <a:lstStyle/>
                        <a:p>
                          <a:pPr algn="ctr"/>
                          <a:r>
                            <a:rPr lang="en-US" altLang="zh-CN" sz="24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95%</a:t>
                          </a:r>
                          <a:r>
                            <a:rPr lang="en-US" altLang="zh-CN" sz="2400" b="1" baseline="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CL</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hMerge="1">
                      <a:txBody>
                        <a:bodyPr/>
                        <a:lstStyle/>
                        <a:p>
                          <a:pPr algn="ctr"/>
                          <a:endParaRPr lang="zh-CN" altLang="en-US" sz="1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r>
                  <a:tr h="1604915">
                    <a:tc>
                      <a:txBody>
                        <a:bodyPr/>
                        <a:lstStyle/>
                        <a:p>
                          <a:pPr algn="ctr"/>
                          <a:r>
                            <a:rPr lang="en-US" altLang="zh-CN" sz="2400" b="1" dirty="0" smtClean="0">
                              <a:effectLst>
                                <a:outerShdw blurRad="38100" dist="38100" dir="2700000" algn="tl">
                                  <a:srgbClr val="000000">
                                    <a:alpha val="43137"/>
                                  </a:srgbClr>
                                </a:outerShdw>
                              </a:effectLst>
                            </a:rPr>
                            <a:t>No.</a:t>
                          </a:r>
                          <a:r>
                            <a:rPr lang="en-US" altLang="zh-CN" sz="2400" b="1" baseline="0" dirty="0" smtClean="0">
                              <a:effectLst>
                                <a:outerShdw blurRad="38100" dist="38100" dir="2700000" algn="tl">
                                  <a:srgbClr val="000000">
                                    <a:alpha val="43137"/>
                                  </a:srgbClr>
                                </a:outerShdw>
                              </a:effectLst>
                            </a:rPr>
                            <a:t> In </a:t>
                          </a:r>
                          <a:r>
                            <a:rPr lang="en-US" altLang="zh-CN" sz="2400" b="1" baseline="0" dirty="0" err="1" smtClean="0">
                              <a:effectLst>
                                <a:outerShdw blurRad="38100" dist="38100" dir="2700000" algn="tl">
                                  <a:srgbClr val="000000">
                                    <a:alpha val="43137"/>
                                  </a:srgbClr>
                                </a:outerShdw>
                              </a:effectLst>
                            </a:rPr>
                            <a:t>Lhaaso</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a:r>
                            <a:rPr lang="en-US" altLang="zh-CN" sz="2400" b="1" dirty="0" smtClean="0">
                              <a:effectLst>
                                <a:outerShdw blurRad="38100" dist="38100" dir="2700000" algn="tl">
                                  <a:srgbClr val="000000">
                                    <a:alpha val="43137"/>
                                  </a:srgbClr>
                                </a:outerShdw>
                              </a:effectLst>
                            </a:rPr>
                            <a:t>T90</a:t>
                          </a:r>
                        </a:p>
                        <a:p>
                          <a:pPr algn="ctr"/>
                          <a:r>
                            <a:rPr lang="en-US" altLang="zh-CN" sz="2400" b="1" dirty="0" smtClean="0">
                              <a:effectLst>
                                <a:outerShdw blurRad="38100" dist="38100" dir="2700000" algn="tl">
                                  <a:srgbClr val="000000">
                                    <a:alpha val="43137"/>
                                  </a:srgbClr>
                                </a:outerShdw>
                              </a:effectLst>
                            </a:rPr>
                            <a:t>[s]</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a:r>
                            <a:rPr lang="en-US" altLang="zh-CN" sz="2400" b="1" dirty="0" smtClean="0">
                              <a:effectLst>
                                <a:outerShdw blurRad="38100" dist="38100" dir="2700000" algn="tl">
                                  <a:srgbClr val="000000">
                                    <a:alpha val="43137"/>
                                  </a:srgbClr>
                                </a:outerShdw>
                              </a:effectLst>
                            </a:rPr>
                            <a:t>Zenith at </a:t>
                          </a:r>
                          <a:r>
                            <a:rPr lang="en-US" altLang="zh-CN" sz="2400" b="1" dirty="0" err="1" smtClean="0">
                              <a:effectLst>
                                <a:outerShdw blurRad="38100" dist="38100" dir="2700000" algn="tl">
                                  <a:srgbClr val="000000">
                                    <a:alpha val="43137"/>
                                  </a:srgbClr>
                                </a:outerShdw>
                              </a:effectLst>
                            </a:rPr>
                            <a:t>wcda</a:t>
                          </a:r>
                          <a:endParaRPr lang="en-US" altLang="zh-CN" sz="2400" b="1" dirty="0" smtClean="0">
                            <a:effectLst>
                              <a:outerShdw blurRad="38100" dist="38100" dir="2700000" algn="tl">
                                <a:srgbClr val="000000">
                                  <a:alpha val="43137"/>
                                </a:srgbClr>
                              </a:outerShdw>
                            </a:effectLst>
                          </a:endParaRPr>
                        </a:p>
                        <a:p>
                          <a:pPr algn="ctr"/>
                          <a:r>
                            <a:rPr lang="en-US" altLang="zh-CN" sz="2400" b="1" dirty="0" smtClean="0">
                              <a:effectLst>
                                <a:outerShdw blurRad="38100" dist="38100" dir="2700000" algn="tl">
                                  <a:srgbClr val="000000">
                                    <a:alpha val="43137"/>
                                  </a:srgbClr>
                                </a:outerShdw>
                              </a:effectLst>
                            </a:rPr>
                            <a:t>[</a:t>
                          </a:r>
                          <a:r>
                            <a:rPr lang="en-US" altLang="zh-CN" sz="2400" b="1" dirty="0" err="1" smtClean="0">
                              <a:effectLst>
                                <a:outerShdw blurRad="38100" dist="38100" dir="2700000" algn="tl">
                                  <a:srgbClr val="000000">
                                    <a:alpha val="43137"/>
                                  </a:srgbClr>
                                </a:outerShdw>
                              </a:effectLst>
                            </a:rPr>
                            <a:t>deg</a:t>
                          </a:r>
                          <a:r>
                            <a:rPr lang="en-US" altLang="zh-CN" sz="2400" b="1" dirty="0" smtClean="0">
                              <a:effectLst>
                                <a:outerShdw blurRad="38100" dist="38100" dir="2700000" algn="tl">
                                  <a:srgbClr val="000000">
                                    <a:alpha val="43137"/>
                                  </a:srgbClr>
                                </a:outerShdw>
                              </a:effectLst>
                            </a:rPr>
                            <a:t>]</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a:r>
                            <a:rPr lang="en-US" altLang="zh-CN" sz="20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10GeV-100GeV</a:t>
                          </a:r>
                        </a:p>
                        <a:p>
                          <a:pPr algn="ctr"/>
                          <a:endParaRPr lang="en-US" altLang="zh-CN" sz="20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lgn="ctr"/>
                          <a:r>
                            <a:rPr lang="en-US" altLang="zh-CN" sz="20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14:m>
                            <m:oMath xmlns:m="http://schemas.openxmlformats.org/officeDocument/2006/math">
                              <m:r>
                                <a:rPr lang="en-US" altLang="zh-CN" sz="2000" b="1" i="1" smtClean="0">
                                  <a:solidFill>
                                    <a:schemeClr val="tx1"/>
                                  </a:solidFill>
                                  <a:effectLst>
                                    <a:outerShdw blurRad="38100" dist="38100" dir="2700000" algn="tl">
                                      <a:srgbClr val="000000">
                                        <a:alpha val="43137"/>
                                      </a:srgbClr>
                                    </a:outerShdw>
                                  </a:effectLst>
                                  <a:latin typeface="Cambria Math"/>
                                </a:rPr>
                                <m:t>𝒑𝒉𝒐𝒕𝒐𝒏</m:t>
                              </m:r>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m:t>
                              </m:r>
                              <m:sSup>
                                <m:sSupPr>
                                  <m:ctrlPr>
                                    <a:rPr lang="en-US" altLang="zh-CN" sz="2000" b="1" i="1" smtClean="0">
                                      <a:solidFill>
                                        <a:schemeClr val="tx1"/>
                                      </a:solidFill>
                                      <a:effectLst>
                                        <a:outerShdw blurRad="38100" dist="38100" dir="2700000" algn="tl">
                                          <a:srgbClr val="000000">
                                            <a:alpha val="43137"/>
                                          </a:srgbClr>
                                        </a:outerShdw>
                                      </a:effectLst>
                                      <a:latin typeface="Cambria Math"/>
                                      <a:ea typeface="Cambria Math"/>
                                    </a:rPr>
                                  </m:ctrlPr>
                                </m:sSupPr>
                                <m:e>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𝒄𝒎</m:t>
                                  </m:r>
                                </m:e>
                                <m:sup>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𝟐</m:t>
                                  </m:r>
                                </m:sup>
                              </m:sSup>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m:t>
                              </m:r>
                              <m:sSup>
                                <m:sSupPr>
                                  <m:ctrlPr>
                                    <a:rPr lang="en-US" altLang="zh-CN" sz="2000" b="1" i="1" smtClean="0">
                                      <a:solidFill>
                                        <a:schemeClr val="tx1"/>
                                      </a:solidFill>
                                      <a:effectLst>
                                        <a:outerShdw blurRad="38100" dist="38100" dir="2700000" algn="tl">
                                          <a:srgbClr val="000000">
                                            <a:alpha val="43137"/>
                                          </a:srgbClr>
                                        </a:outerShdw>
                                      </a:effectLst>
                                      <a:latin typeface="Cambria Math"/>
                                      <a:ea typeface="Cambria Math"/>
                                    </a:rPr>
                                  </m:ctrlPr>
                                </m:sSupPr>
                                <m:e>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𝒔</m:t>
                                  </m:r>
                                </m:e>
                                <m:sup>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m:t>
                                  </m:r>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𝟏</m:t>
                                  </m:r>
                                </m:sup>
                              </m:sSup>
                            </m:oMath>
                          </a14:m>
                          <a:r>
                            <a:rPr lang="en-US" altLang="zh-CN" sz="20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p>
                        <a:p>
                          <a:pPr algn="ctr"/>
                          <a:endParaRPr lang="zh-CN" altLang="en-US" sz="20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a:r>
                            <a:rPr lang="en-US" altLang="zh-CN" sz="20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10GeV-1TeV</a:t>
                          </a:r>
                        </a:p>
                        <a:p>
                          <a:pPr algn="ctr"/>
                          <a:endParaRPr lang="en-US" altLang="zh-CN" sz="2000" b="1" dirty="0" smtClean="0">
                            <a:solidFill>
                              <a:schemeClr val="tx1"/>
                            </a:solidFill>
                            <a:effectLst>
                              <a:outerShdw blurRad="38100" dist="38100" dir="2700000" algn="tl">
                                <a:srgbClr val="000000">
                                  <a:alpha val="43137"/>
                                </a:srgbClr>
                              </a:outerShdw>
                            </a:effectLst>
                          </a:endParaRPr>
                        </a:p>
                        <a:p>
                          <a:pPr algn="ctr"/>
                          <a:r>
                            <a:rPr lang="en-US" altLang="zh-CN" sz="2000" b="1" dirty="0" smtClean="0">
                              <a:solidFill>
                                <a:schemeClr val="tx1"/>
                              </a:solidFill>
                              <a:effectLst>
                                <a:outerShdw blurRad="38100" dist="38100" dir="2700000" algn="tl">
                                  <a:srgbClr val="000000">
                                    <a:alpha val="43137"/>
                                  </a:srgbClr>
                                </a:outerShdw>
                              </a:effectLst>
                            </a:rPr>
                            <a:t>[</a:t>
                          </a:r>
                          <a14:m>
                            <m:oMath xmlns:m="http://schemas.openxmlformats.org/officeDocument/2006/math">
                              <m:r>
                                <a:rPr lang="en-US" altLang="zh-CN" sz="2000" b="1" i="1" smtClean="0">
                                  <a:solidFill>
                                    <a:schemeClr val="tx1"/>
                                  </a:solidFill>
                                  <a:effectLst>
                                    <a:outerShdw blurRad="38100" dist="38100" dir="2700000" algn="tl">
                                      <a:srgbClr val="000000">
                                        <a:alpha val="43137"/>
                                      </a:srgbClr>
                                    </a:outerShdw>
                                  </a:effectLst>
                                  <a:latin typeface="Cambria Math"/>
                                </a:rPr>
                                <m:t>𝒑𝒉𝒐𝒕𝒐𝒏</m:t>
                              </m:r>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m:t>
                              </m:r>
                              <m:sSup>
                                <m:sSupPr>
                                  <m:ctrlPr>
                                    <a:rPr lang="en-US" altLang="zh-CN" sz="2000" b="1" i="1" smtClean="0">
                                      <a:solidFill>
                                        <a:schemeClr val="tx1"/>
                                      </a:solidFill>
                                      <a:effectLst>
                                        <a:outerShdw blurRad="38100" dist="38100" dir="2700000" algn="tl">
                                          <a:srgbClr val="000000">
                                            <a:alpha val="43137"/>
                                          </a:srgbClr>
                                        </a:outerShdw>
                                      </a:effectLst>
                                      <a:latin typeface="Cambria Math"/>
                                      <a:ea typeface="Cambria Math"/>
                                    </a:rPr>
                                  </m:ctrlPr>
                                </m:sSupPr>
                                <m:e>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𝒄𝒎</m:t>
                                  </m:r>
                                </m:e>
                                <m:sup>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𝟐</m:t>
                                  </m:r>
                                </m:sup>
                              </m:sSup>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m:t>
                              </m:r>
                              <m:sSup>
                                <m:sSupPr>
                                  <m:ctrlPr>
                                    <a:rPr lang="en-US" altLang="zh-CN" sz="2000" b="1" i="1" smtClean="0">
                                      <a:solidFill>
                                        <a:schemeClr val="tx1"/>
                                      </a:solidFill>
                                      <a:effectLst>
                                        <a:outerShdw blurRad="38100" dist="38100" dir="2700000" algn="tl">
                                          <a:srgbClr val="000000">
                                            <a:alpha val="43137"/>
                                          </a:srgbClr>
                                        </a:outerShdw>
                                      </a:effectLst>
                                      <a:latin typeface="Cambria Math"/>
                                      <a:ea typeface="Cambria Math"/>
                                    </a:rPr>
                                  </m:ctrlPr>
                                </m:sSupPr>
                                <m:e>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𝒔</m:t>
                                  </m:r>
                                </m:e>
                                <m:sup>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m:t>
                                  </m:r>
                                  <m:r>
                                    <a:rPr lang="en-US" altLang="zh-CN" sz="2000" b="1" i="1" smtClean="0">
                                      <a:solidFill>
                                        <a:schemeClr val="tx1"/>
                                      </a:solidFill>
                                      <a:effectLst>
                                        <a:outerShdw blurRad="38100" dist="38100" dir="2700000" algn="tl">
                                          <a:srgbClr val="000000">
                                            <a:alpha val="43137"/>
                                          </a:srgbClr>
                                        </a:outerShdw>
                                      </a:effectLst>
                                      <a:latin typeface="Cambria Math"/>
                                      <a:ea typeface="Cambria Math"/>
                                    </a:rPr>
                                    <m:t>𝟏</m:t>
                                  </m:r>
                                </m:sup>
                              </m:sSup>
                            </m:oMath>
                          </a14:m>
                          <a:r>
                            <a:rPr lang="en-US" altLang="zh-CN" sz="20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zh-CN" altLang="en-US" sz="20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r>
                  <a:tr h="863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1"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tx1"/>
                              </a:solidFill>
                              <a:effectLst>
                                <a:outerShdw blurRad="38100" dist="38100" dir="2700000" algn="tl">
                                  <a:srgbClr val="000000">
                                    <a:alpha val="43137"/>
                                  </a:srgbClr>
                                </a:outerShdw>
                              </a:effectLst>
                            </a:rPr>
                            <a:t>0619</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fontAlgn="t"/>
                          <a:endParaRPr lang="en-US" altLang="zh-CN" sz="2400" b="1" u="none" strike="noStrike" dirty="0" smtClean="0">
                            <a:solidFill>
                              <a:schemeClr val="tx1"/>
                            </a:solidFill>
                            <a:effectLst>
                              <a:outerShdw blurRad="38100" dist="38100" dir="2700000" algn="tl">
                                <a:srgbClr val="000000">
                                  <a:alpha val="43137"/>
                                </a:srgbClr>
                              </a:outerShdw>
                            </a:effectLst>
                          </a:endParaRPr>
                        </a:p>
                        <a:p>
                          <a:pPr algn="ctr" fontAlgn="t"/>
                          <a:r>
                            <a:rPr lang="en-US" altLang="zh-CN" sz="2400" b="1" u="none" strike="noStrike" dirty="0" smtClean="0">
                              <a:solidFill>
                                <a:schemeClr val="tx1"/>
                              </a:solidFill>
                              <a:effectLst>
                                <a:outerShdw blurRad="38100" dist="38100" dir="2700000" algn="tl">
                                  <a:srgbClr val="000000">
                                    <a:alpha val="43137"/>
                                  </a:srgbClr>
                                </a:outerShdw>
                              </a:effectLst>
                            </a:rPr>
                            <a:t>177.92</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ctr"/>
                          <a:r>
                            <a:rPr lang="en-US" altLang="zh-CN" sz="2400" b="1" u="none" strike="noStrike" dirty="0">
                              <a:solidFill>
                                <a:schemeClr val="tx1"/>
                              </a:solidFill>
                              <a:effectLst>
                                <a:outerShdw blurRad="38100" dist="38100" dir="2700000" algn="tl">
                                  <a:srgbClr val="000000">
                                    <a:alpha val="43137"/>
                                  </a:srgbClr>
                                </a:outerShdw>
                              </a:effectLst>
                            </a:rPr>
                            <a:t>27.61</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tc>
                    <a:tc>
                      <a:txBody>
                        <a:bodyPr/>
                        <a:lstStyle/>
                        <a:p>
                          <a:pPr algn="ctr" fontAlgn="ctr"/>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6.0e-5</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tc>
                    <a:tc>
                      <a:txBody>
                        <a:bodyPr/>
                        <a:lstStyle/>
                        <a:p>
                          <a:pPr algn="ctr" fontAlgn="ctr"/>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7.2e-6</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tc>
                  </a:tr>
                  <a:tr h="863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1"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tx1"/>
                              </a:solidFill>
                              <a:effectLst>
                                <a:outerShdw blurRad="38100" dist="38100" dir="2700000" algn="tl">
                                  <a:srgbClr val="000000">
                                    <a:alpha val="43137"/>
                                  </a:srgbClr>
                                </a:outerShdw>
                              </a:effectLst>
                            </a:rPr>
                            <a:t>0620</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fontAlgn="t"/>
                          <a:endParaRPr lang="en-US" altLang="zh-CN" sz="2400" b="1" u="none" strike="noStrike" dirty="0" smtClean="0">
                            <a:solidFill>
                              <a:schemeClr val="tx1"/>
                            </a:solidFill>
                            <a:effectLst>
                              <a:outerShdw blurRad="38100" dist="38100" dir="2700000" algn="tl">
                                <a:srgbClr val="000000">
                                  <a:alpha val="43137"/>
                                </a:srgbClr>
                              </a:outerShdw>
                            </a:effectLst>
                          </a:endParaRPr>
                        </a:p>
                        <a:p>
                          <a:pPr algn="ctr" fontAlgn="t"/>
                          <a:r>
                            <a:rPr lang="en-US" altLang="zh-CN" sz="2400" b="1" u="none" strike="noStrike" dirty="0" smtClean="0">
                              <a:solidFill>
                                <a:schemeClr val="tx1"/>
                              </a:solidFill>
                              <a:effectLst>
                                <a:outerShdw blurRad="38100" dist="38100" dir="2700000" algn="tl">
                                  <a:srgbClr val="000000">
                                    <a:alpha val="43137"/>
                                  </a:srgbClr>
                                </a:outerShdw>
                              </a:effectLst>
                            </a:rPr>
                            <a:t>51.713</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t"/>
                          <a:endParaRPr lang="en-US" altLang="zh-CN" sz="2400" b="1" u="none" strike="noStrike" dirty="0" smtClean="0">
                            <a:solidFill>
                              <a:schemeClr val="tx1"/>
                            </a:solidFill>
                            <a:effectLst>
                              <a:outerShdw blurRad="38100" dist="38100" dir="2700000" algn="tl">
                                <a:srgbClr val="000000">
                                  <a:alpha val="43137"/>
                                </a:srgbClr>
                              </a:outerShdw>
                            </a:effectLst>
                          </a:endParaRPr>
                        </a:p>
                        <a:p>
                          <a:pPr algn="ctr" fontAlgn="t"/>
                          <a:r>
                            <a:rPr lang="en-US" altLang="zh-CN" sz="2400" b="1" u="none" strike="noStrike" dirty="0" smtClean="0">
                              <a:solidFill>
                                <a:schemeClr val="tx1"/>
                              </a:solidFill>
                              <a:effectLst>
                                <a:outerShdw blurRad="38100" dist="38100" dir="2700000" algn="tl">
                                  <a:srgbClr val="000000">
                                    <a:alpha val="43137"/>
                                  </a:srgbClr>
                                </a:outerShdw>
                              </a:effectLst>
                            </a:rPr>
                            <a:t>25.11</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t"/>
                          <a:endPar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endParaRPr>
                        </a:p>
                        <a:p>
                          <a:pPr algn="ctr" fontAlgn="t"/>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1.6e-5</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t"/>
                          <a:endPar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endParaRPr>
                        </a:p>
                        <a:p>
                          <a:pPr algn="ctr" fontAlgn="t"/>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2.0e-6</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428415039"/>
                  </p:ext>
                </p:extLst>
              </p:nvPr>
            </p:nvGraphicFramePr>
            <p:xfrm>
              <a:off x="205638" y="435354"/>
              <a:ext cx="8777491" cy="3984809"/>
            </p:xfrm>
            <a:graphic>
              <a:graphicData uri="http://schemas.openxmlformats.org/drawingml/2006/table">
                <a:tbl>
                  <a:tblPr firstRow="1" bandRow="1">
                    <a:tableStyleId>{22838BEF-8BB2-4498-84A7-C5851F593DF1}</a:tableStyleId>
                  </a:tblPr>
                  <a:tblGrid>
                    <a:gridCol w="1344596"/>
                    <a:gridCol w="1337922"/>
                    <a:gridCol w="1899868"/>
                    <a:gridCol w="2074636"/>
                    <a:gridCol w="2120469"/>
                  </a:tblGrid>
                  <a:tr h="628080">
                    <a:tc gridSpan="3">
                      <a:txBody>
                        <a:bodyPr/>
                        <a:lstStyle/>
                        <a:p>
                          <a:r>
                            <a:rPr lang="en-US" altLang="zh-CN" sz="2400" dirty="0" smtClean="0"/>
                            <a:t>Information</a:t>
                          </a:r>
                          <a:r>
                            <a:rPr lang="en-US" altLang="zh-CN" sz="2400" baseline="0" dirty="0" smtClean="0"/>
                            <a:t> about GRB candidates</a:t>
                          </a:r>
                          <a:endParaRPr lang="zh-CN" altLang="en-US" sz="2400" dirty="0"/>
                        </a:p>
                      </a:txBody>
                      <a:tcPr/>
                    </a:tc>
                    <a:tc hMerge="1">
                      <a:txBody>
                        <a:bodyPr/>
                        <a:lstStyle/>
                        <a:p>
                          <a:pPr algn="ctr"/>
                          <a:endParaRPr lang="zh-CN" altLang="en-US" sz="1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hMerge="1">
                      <a:txBody>
                        <a:bodyPr/>
                        <a:lstStyle/>
                        <a:p>
                          <a:pPr algn="ctr"/>
                          <a:endParaRPr lang="zh-CN" altLang="en-US" sz="1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gridSpan="2">
                      <a:txBody>
                        <a:bodyPr/>
                        <a:lstStyle/>
                        <a:p>
                          <a:pPr algn="ctr"/>
                          <a:r>
                            <a:rPr lang="en-US" altLang="zh-CN" sz="24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95%</a:t>
                          </a:r>
                          <a:r>
                            <a:rPr lang="en-US" altLang="zh-CN" sz="2400" b="1" baseline="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CL</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hMerge="1">
                      <a:txBody>
                        <a:bodyPr/>
                        <a:lstStyle/>
                        <a:p>
                          <a:pPr algn="ctr"/>
                          <a:endParaRPr lang="zh-CN" altLang="en-US" sz="1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r>
                  <a:tr h="1629283">
                    <a:tc>
                      <a:txBody>
                        <a:bodyPr/>
                        <a:lstStyle/>
                        <a:p>
                          <a:pPr algn="ctr"/>
                          <a:r>
                            <a:rPr lang="en-US" altLang="zh-CN" sz="2400" b="1" dirty="0" smtClean="0">
                              <a:effectLst>
                                <a:outerShdw blurRad="38100" dist="38100" dir="2700000" algn="tl">
                                  <a:srgbClr val="000000">
                                    <a:alpha val="43137"/>
                                  </a:srgbClr>
                                </a:outerShdw>
                              </a:effectLst>
                            </a:rPr>
                            <a:t>No.</a:t>
                          </a:r>
                          <a:r>
                            <a:rPr lang="en-US" altLang="zh-CN" sz="2400" b="1" baseline="0" dirty="0" smtClean="0">
                              <a:effectLst>
                                <a:outerShdw blurRad="38100" dist="38100" dir="2700000" algn="tl">
                                  <a:srgbClr val="000000">
                                    <a:alpha val="43137"/>
                                  </a:srgbClr>
                                </a:outerShdw>
                              </a:effectLst>
                            </a:rPr>
                            <a:t> In </a:t>
                          </a:r>
                          <a:r>
                            <a:rPr lang="en-US" altLang="zh-CN" sz="2400" b="1" baseline="0" dirty="0" err="1" smtClean="0">
                              <a:effectLst>
                                <a:outerShdw blurRad="38100" dist="38100" dir="2700000" algn="tl">
                                  <a:srgbClr val="000000">
                                    <a:alpha val="43137"/>
                                  </a:srgbClr>
                                </a:outerShdw>
                              </a:effectLst>
                            </a:rPr>
                            <a:t>Lhaaso</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a:r>
                            <a:rPr lang="en-US" altLang="zh-CN" sz="2400" b="1" dirty="0" smtClean="0">
                              <a:effectLst>
                                <a:outerShdw blurRad="38100" dist="38100" dir="2700000" algn="tl">
                                  <a:srgbClr val="000000">
                                    <a:alpha val="43137"/>
                                  </a:srgbClr>
                                </a:outerShdw>
                              </a:effectLst>
                            </a:rPr>
                            <a:t>T90</a:t>
                          </a:r>
                        </a:p>
                        <a:p>
                          <a:pPr algn="ctr"/>
                          <a:r>
                            <a:rPr lang="en-US" altLang="zh-CN" sz="2400" b="1" dirty="0" smtClean="0">
                              <a:effectLst>
                                <a:outerShdw blurRad="38100" dist="38100" dir="2700000" algn="tl">
                                  <a:srgbClr val="000000">
                                    <a:alpha val="43137"/>
                                  </a:srgbClr>
                                </a:outerShdw>
                              </a:effectLst>
                            </a:rPr>
                            <a:t>[s]</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a:r>
                            <a:rPr lang="en-US" altLang="zh-CN" sz="2400" b="1" dirty="0" smtClean="0">
                              <a:effectLst>
                                <a:outerShdw blurRad="38100" dist="38100" dir="2700000" algn="tl">
                                  <a:srgbClr val="000000">
                                    <a:alpha val="43137"/>
                                  </a:srgbClr>
                                </a:outerShdw>
                              </a:effectLst>
                            </a:rPr>
                            <a:t>Zenith at </a:t>
                          </a:r>
                          <a:r>
                            <a:rPr lang="en-US" altLang="zh-CN" sz="2400" b="1" dirty="0" err="1" smtClean="0">
                              <a:effectLst>
                                <a:outerShdw blurRad="38100" dist="38100" dir="2700000" algn="tl">
                                  <a:srgbClr val="000000">
                                    <a:alpha val="43137"/>
                                  </a:srgbClr>
                                </a:outerShdw>
                              </a:effectLst>
                            </a:rPr>
                            <a:t>wcda</a:t>
                          </a:r>
                          <a:endParaRPr lang="en-US" altLang="zh-CN" sz="2400" b="1" dirty="0" smtClean="0">
                            <a:effectLst>
                              <a:outerShdw blurRad="38100" dist="38100" dir="2700000" algn="tl">
                                <a:srgbClr val="000000">
                                  <a:alpha val="43137"/>
                                </a:srgbClr>
                              </a:outerShdw>
                            </a:effectLst>
                          </a:endParaRPr>
                        </a:p>
                        <a:p>
                          <a:pPr algn="ctr"/>
                          <a:r>
                            <a:rPr lang="en-US" altLang="zh-CN" sz="2400" b="1" dirty="0" smtClean="0">
                              <a:effectLst>
                                <a:outerShdw blurRad="38100" dist="38100" dir="2700000" algn="tl">
                                  <a:srgbClr val="000000">
                                    <a:alpha val="43137"/>
                                  </a:srgbClr>
                                </a:outerShdw>
                              </a:effectLst>
                            </a:rPr>
                            <a:t>[</a:t>
                          </a:r>
                          <a:r>
                            <a:rPr lang="en-US" altLang="zh-CN" sz="2400" b="1" dirty="0" err="1" smtClean="0">
                              <a:effectLst>
                                <a:outerShdw blurRad="38100" dist="38100" dir="2700000" algn="tl">
                                  <a:srgbClr val="000000">
                                    <a:alpha val="43137"/>
                                  </a:srgbClr>
                                </a:outerShdw>
                              </a:effectLst>
                            </a:rPr>
                            <a:t>deg</a:t>
                          </a:r>
                          <a:r>
                            <a:rPr lang="en-US" altLang="zh-CN" sz="2400" b="1" dirty="0" smtClean="0">
                              <a:effectLst>
                                <a:outerShdw blurRad="38100" dist="38100" dir="2700000" algn="tl">
                                  <a:srgbClr val="000000">
                                    <a:alpha val="43137"/>
                                  </a:srgbClr>
                                </a:outerShdw>
                              </a:effectLst>
                            </a:rPr>
                            <a:t>]</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endParaRPr lang="zh-CN"/>
                        </a:p>
                      </a:txBody>
                      <a:tcPr>
                        <a:blipFill rotWithShape="1">
                          <a:blip r:embed="rId2"/>
                          <a:stretch>
                            <a:fillRect l="-221471" t="-41573" r="-102353" b="-114607"/>
                          </a:stretch>
                        </a:blipFill>
                      </a:tcPr>
                    </a:tc>
                    <a:tc>
                      <a:txBody>
                        <a:bodyPr/>
                        <a:lstStyle/>
                        <a:p>
                          <a:endParaRPr lang="zh-CN"/>
                        </a:p>
                      </a:txBody>
                      <a:tcPr>
                        <a:blipFill rotWithShape="1">
                          <a:blip r:embed="rId2"/>
                          <a:stretch>
                            <a:fillRect l="-314080" t="-41573" b="-114607"/>
                          </a:stretch>
                        </a:blipFill>
                      </a:tcPr>
                    </a:tc>
                  </a:tr>
                  <a:tr h="863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1"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tx1"/>
                              </a:solidFill>
                              <a:effectLst>
                                <a:outerShdw blurRad="38100" dist="38100" dir="2700000" algn="tl">
                                  <a:srgbClr val="000000">
                                    <a:alpha val="43137"/>
                                  </a:srgbClr>
                                </a:outerShdw>
                              </a:effectLst>
                            </a:rPr>
                            <a:t>0619</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fontAlgn="t"/>
                          <a:endParaRPr lang="en-US" altLang="zh-CN" sz="2400" b="1" u="none" strike="noStrike" dirty="0" smtClean="0">
                            <a:solidFill>
                              <a:schemeClr val="tx1"/>
                            </a:solidFill>
                            <a:effectLst>
                              <a:outerShdw blurRad="38100" dist="38100" dir="2700000" algn="tl">
                                <a:srgbClr val="000000">
                                  <a:alpha val="43137"/>
                                </a:srgbClr>
                              </a:outerShdw>
                            </a:effectLst>
                          </a:endParaRPr>
                        </a:p>
                        <a:p>
                          <a:pPr algn="ctr" fontAlgn="t"/>
                          <a:r>
                            <a:rPr lang="en-US" altLang="zh-CN" sz="2400" b="1" u="none" strike="noStrike" dirty="0" smtClean="0">
                              <a:solidFill>
                                <a:schemeClr val="tx1"/>
                              </a:solidFill>
                              <a:effectLst>
                                <a:outerShdw blurRad="38100" dist="38100" dir="2700000" algn="tl">
                                  <a:srgbClr val="000000">
                                    <a:alpha val="43137"/>
                                  </a:srgbClr>
                                </a:outerShdw>
                              </a:effectLst>
                            </a:rPr>
                            <a:t>177.92</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ctr"/>
                          <a:r>
                            <a:rPr lang="en-US" altLang="zh-CN" sz="2400" b="1" u="none" strike="noStrike" dirty="0">
                              <a:solidFill>
                                <a:schemeClr val="tx1"/>
                              </a:solidFill>
                              <a:effectLst>
                                <a:outerShdw blurRad="38100" dist="38100" dir="2700000" algn="tl">
                                  <a:srgbClr val="000000">
                                    <a:alpha val="43137"/>
                                  </a:srgbClr>
                                </a:outerShdw>
                              </a:effectLst>
                            </a:rPr>
                            <a:t>27.61</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tc>
                    <a:tc>
                      <a:txBody>
                        <a:bodyPr/>
                        <a:lstStyle/>
                        <a:p>
                          <a:pPr algn="ctr" fontAlgn="ctr"/>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6.0e-5</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tc>
                    <a:tc>
                      <a:txBody>
                        <a:bodyPr/>
                        <a:lstStyle/>
                        <a:p>
                          <a:pPr algn="ctr" fontAlgn="ctr"/>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7.2e-6</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nchor="ctr"/>
                    </a:tc>
                  </a:tr>
                  <a:tr h="863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1"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chemeClr val="tx1"/>
                              </a:solidFill>
                              <a:effectLst>
                                <a:outerShdw blurRad="38100" dist="38100" dir="2700000" algn="tl">
                                  <a:srgbClr val="000000">
                                    <a:alpha val="43137"/>
                                  </a:srgbClr>
                                </a:outerShdw>
                              </a:effectLst>
                            </a:rPr>
                            <a:t>0620</a:t>
                          </a:r>
                          <a:endParaRPr lang="zh-CN" altLang="en-US" sz="24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a:tc>
                    <a:tc>
                      <a:txBody>
                        <a:bodyPr/>
                        <a:lstStyle/>
                        <a:p>
                          <a:pPr algn="ctr" fontAlgn="t"/>
                          <a:endParaRPr lang="en-US" altLang="zh-CN" sz="2400" b="1" u="none" strike="noStrike" dirty="0" smtClean="0">
                            <a:solidFill>
                              <a:schemeClr val="tx1"/>
                            </a:solidFill>
                            <a:effectLst>
                              <a:outerShdw blurRad="38100" dist="38100" dir="2700000" algn="tl">
                                <a:srgbClr val="000000">
                                  <a:alpha val="43137"/>
                                </a:srgbClr>
                              </a:outerShdw>
                            </a:effectLst>
                          </a:endParaRPr>
                        </a:p>
                        <a:p>
                          <a:pPr algn="ctr" fontAlgn="t"/>
                          <a:r>
                            <a:rPr lang="en-US" altLang="zh-CN" sz="2400" b="1" u="none" strike="noStrike" dirty="0" smtClean="0">
                              <a:solidFill>
                                <a:schemeClr val="tx1"/>
                              </a:solidFill>
                              <a:effectLst>
                                <a:outerShdw blurRad="38100" dist="38100" dir="2700000" algn="tl">
                                  <a:srgbClr val="000000">
                                    <a:alpha val="43137"/>
                                  </a:srgbClr>
                                </a:outerShdw>
                              </a:effectLst>
                            </a:rPr>
                            <a:t>51.713</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t"/>
                          <a:endParaRPr lang="en-US" altLang="zh-CN" sz="2400" b="1" u="none" strike="noStrike" dirty="0" smtClean="0">
                            <a:solidFill>
                              <a:schemeClr val="tx1"/>
                            </a:solidFill>
                            <a:effectLst>
                              <a:outerShdw blurRad="38100" dist="38100" dir="2700000" algn="tl">
                                <a:srgbClr val="000000">
                                  <a:alpha val="43137"/>
                                </a:srgbClr>
                              </a:outerShdw>
                            </a:effectLst>
                          </a:endParaRPr>
                        </a:p>
                        <a:p>
                          <a:pPr algn="ctr" fontAlgn="t"/>
                          <a:r>
                            <a:rPr lang="en-US" altLang="zh-CN" sz="2400" b="1" u="none" strike="noStrike" dirty="0" smtClean="0">
                              <a:solidFill>
                                <a:schemeClr val="tx1"/>
                              </a:solidFill>
                              <a:effectLst>
                                <a:outerShdw blurRad="38100" dist="38100" dir="2700000" algn="tl">
                                  <a:srgbClr val="000000">
                                    <a:alpha val="43137"/>
                                  </a:srgbClr>
                                </a:outerShdw>
                              </a:effectLst>
                            </a:rPr>
                            <a:t>25.11</a:t>
                          </a:r>
                          <a:endParaRPr lang="en-US" altLang="zh-CN" sz="2400" b="1" i="0" u="none" strike="noStrike"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t"/>
                          <a:endPar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endParaRPr>
                        </a:p>
                        <a:p>
                          <a:pPr algn="ctr" fontAlgn="t"/>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1.6e-5</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c>
                      <a:txBody>
                        <a:bodyPr/>
                        <a:lstStyle/>
                        <a:p>
                          <a:pPr algn="ctr" fontAlgn="t"/>
                          <a:endPar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endParaRPr>
                        </a:p>
                        <a:p>
                          <a:pPr algn="ctr" fontAlgn="t"/>
                          <a:r>
                            <a:rPr lang="en-US" altLang="zh-CN" sz="2400" b="1" i="0" u="none" strike="noStrike"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2.0e-6</a:t>
                          </a:r>
                          <a:endParaRPr lang="en-US" altLang="zh-CN" sz="2400" b="1" i="0" u="none" strike="noStrike"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a:txBody>
                      <a:tcPr marL="9525" marR="9525" marT="9525" marB="0"/>
                    </a:tc>
                  </a:tr>
                </a:tbl>
              </a:graphicData>
            </a:graphic>
          </p:graphicFrame>
        </mc:Fallback>
      </mc:AlternateContent>
      <mc:AlternateContent xmlns:mc="http://schemas.openxmlformats.org/markup-compatibility/2006" xmlns:a14="http://schemas.microsoft.com/office/drawing/2010/main">
        <mc:Choice Requires="a14">
          <p:sp>
            <p:nvSpPr>
              <p:cNvPr id="5" name="矩形 4"/>
              <p:cNvSpPr/>
              <p:nvPr/>
            </p:nvSpPr>
            <p:spPr>
              <a:xfrm>
                <a:off x="84418" y="4585692"/>
                <a:ext cx="3983526" cy="646331"/>
              </a:xfrm>
              <a:prstGeom prst="rect">
                <a:avLst/>
              </a:prstGeom>
            </p:spPr>
            <p:txBody>
              <a:bodyPr wrap="none">
                <a:spAutoFit/>
              </a:bodyPr>
              <a:lstStyle/>
              <a:p>
                <a:r>
                  <a:rPr lang="en-US" altLang="zh-CN" dirty="0" smtClean="0"/>
                  <a:t>Suppose </a:t>
                </a:r>
                <a:r>
                  <a:rPr lang="en-US" altLang="zh-CN" dirty="0"/>
                  <a:t>that the spectrum is </a:t>
                </a:r>
                <a14:m>
                  <m:oMath xmlns:m="http://schemas.openxmlformats.org/officeDocument/2006/math">
                    <m:r>
                      <a:rPr lang="en-US" altLang="zh-CN">
                        <a:latin typeface="Cambria Math"/>
                      </a:rPr>
                      <m:t>(</m:t>
                    </m:r>
                    <m:r>
                      <a:rPr lang="en-US" altLang="zh-CN" i="1">
                        <a:latin typeface="Cambria Math"/>
                      </a:rPr>
                      <m:t>𝑐</m:t>
                    </m:r>
                    <m:r>
                      <a:rPr lang="en-US" altLang="zh-CN" i="1">
                        <a:latin typeface="Cambria Math"/>
                        <a:ea typeface="Cambria Math"/>
                      </a:rPr>
                      <m:t>∙</m:t>
                    </m:r>
                    <m:sSup>
                      <m:sSupPr>
                        <m:ctrlPr>
                          <a:rPr lang="en-US" altLang="zh-CN" i="1">
                            <a:latin typeface="Cambria Math"/>
                            <a:ea typeface="Cambria Math"/>
                          </a:rPr>
                        </m:ctrlPr>
                      </m:sSupPr>
                      <m:e>
                        <m:r>
                          <a:rPr lang="en-US" altLang="zh-CN" i="1">
                            <a:latin typeface="Cambria Math"/>
                            <a:ea typeface="Cambria Math"/>
                          </a:rPr>
                          <m:t>𝐸</m:t>
                        </m:r>
                      </m:e>
                      <m:sup>
                        <m:r>
                          <a:rPr lang="en-US" altLang="zh-CN" i="1">
                            <a:latin typeface="Cambria Math"/>
                            <a:ea typeface="Cambria Math"/>
                          </a:rPr>
                          <m:t>−2</m:t>
                        </m:r>
                      </m:sup>
                    </m:sSup>
                    <m:r>
                      <a:rPr lang="en-US" altLang="zh-CN" i="1">
                        <a:latin typeface="Cambria Math"/>
                        <a:ea typeface="Cambria Math"/>
                      </a:rPr>
                      <m:t>)</m:t>
                    </m:r>
                  </m:oMath>
                </a14:m>
                <a:r>
                  <a:rPr lang="zh-CN" altLang="en-US" dirty="0" smtClean="0"/>
                  <a:t>   </a:t>
                </a:r>
                <a:endParaRPr lang="en-US" altLang="zh-CN" dirty="0" smtClean="0"/>
              </a:p>
              <a:p>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84418" y="4585692"/>
                <a:ext cx="3983526" cy="646331"/>
              </a:xfrm>
              <a:prstGeom prst="rect">
                <a:avLst/>
              </a:prstGeom>
              <a:blipFill rotWithShape="1">
                <a:blip r:embed="rId3"/>
                <a:stretch>
                  <a:fillRect l="-1378" t="-4717"/>
                </a:stretch>
              </a:blipFill>
            </p:spPr>
            <p:txBody>
              <a:bodyPr/>
              <a:lstStyle/>
              <a:p>
                <a:r>
                  <a:rPr lang="zh-CN" altLang="en-US">
                    <a:noFill/>
                  </a:rPr>
                  <a:t> </a:t>
                </a:r>
              </a:p>
            </p:txBody>
          </p:sp>
        </mc:Fallback>
      </mc:AlternateContent>
      <p:sp>
        <p:nvSpPr>
          <p:cNvPr id="7" name="灯片编号占位符 6"/>
          <p:cNvSpPr>
            <a:spLocks noGrp="1"/>
          </p:cNvSpPr>
          <p:nvPr>
            <p:ph type="sldNum" sz="quarter" idx="12"/>
          </p:nvPr>
        </p:nvSpPr>
        <p:spPr/>
        <p:txBody>
          <a:bodyPr/>
          <a:lstStyle/>
          <a:p>
            <a:fld id="{95A36DAC-74F4-4819-A294-BC5D254CCF29}" type="slidenum">
              <a:rPr lang="zh-CN" altLang="en-US" smtClean="0"/>
              <a:t>20</a:t>
            </a:fld>
            <a:endParaRPr lang="zh-CN" altLang="en-US"/>
          </a:p>
        </p:txBody>
      </p:sp>
    </p:spTree>
    <p:extLst>
      <p:ext uri="{BB962C8B-B14F-4D97-AF65-F5344CB8AC3E}">
        <p14:creationId xmlns:p14="http://schemas.microsoft.com/office/powerpoint/2010/main" val="1126676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ffectLst>
                  <a:outerShdw blurRad="38100" dist="38100" dir="2700000" algn="tl">
                    <a:srgbClr val="000000">
                      <a:alpha val="43137"/>
                    </a:srgbClr>
                  </a:outerShdw>
                </a:effectLst>
              </a:rPr>
              <a:t>S</a:t>
            </a:r>
            <a:r>
              <a:rPr lang="en-US" altLang="zh-CN" b="1" dirty="0" smtClean="0">
                <a:effectLst>
                  <a:outerShdw blurRad="38100" dist="38100" dir="2700000" algn="tl">
                    <a:srgbClr val="000000">
                      <a:alpha val="43137"/>
                    </a:srgbClr>
                  </a:outerShdw>
                </a:effectLst>
              </a:rPr>
              <a:t>ummary</a:t>
            </a:r>
            <a:endParaRPr lang="zh-CN" altLang="en-US"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457200" y="1129308"/>
            <a:ext cx="8579296" cy="3771636"/>
          </a:xfrm>
        </p:spPr>
        <p:txBody>
          <a:bodyPr>
            <a:noAutofit/>
          </a:bodyPr>
          <a:lstStyle/>
          <a:p>
            <a:pPr>
              <a:buFont typeface="Wingdings" panose="05000000000000000000" pitchFamily="2" charset="2"/>
              <a:buChar char="Ø"/>
            </a:pPr>
            <a:r>
              <a:rPr lang="en-US" altLang="zh-CN" sz="2400" b="1" dirty="0" smtClean="0">
                <a:solidFill>
                  <a:srgbClr val="C00000"/>
                </a:solidFill>
              </a:rPr>
              <a:t>The effective area(detection efficiency) and angular </a:t>
            </a:r>
            <a:r>
              <a:rPr lang="en-US" altLang="zh-CN" sz="2400" b="1" dirty="0">
                <a:solidFill>
                  <a:srgbClr val="C00000"/>
                </a:solidFill>
              </a:rPr>
              <a:t>resolution </a:t>
            </a:r>
            <a:r>
              <a:rPr lang="zh-CN" altLang="en-US" sz="2400" b="1" dirty="0" smtClean="0">
                <a:solidFill>
                  <a:srgbClr val="C00000"/>
                </a:solidFill>
              </a:rPr>
              <a:t> </a:t>
            </a:r>
            <a:r>
              <a:rPr lang="en-US" altLang="zh-CN" sz="2400" dirty="0" smtClean="0"/>
              <a:t>in the small-hits region are significantly improved.</a:t>
            </a:r>
          </a:p>
          <a:p>
            <a:pPr>
              <a:buFont typeface="Wingdings" panose="05000000000000000000" pitchFamily="2" charset="2"/>
              <a:buChar char="Ø"/>
            </a:pPr>
            <a:r>
              <a:rPr lang="en-US" altLang="zh-CN" sz="2400" dirty="0" smtClean="0"/>
              <a:t>Much of </a:t>
            </a:r>
            <a:r>
              <a:rPr lang="en-US" altLang="zh-CN" sz="2400" b="1" dirty="0" smtClean="0">
                <a:solidFill>
                  <a:srgbClr val="0070C0"/>
                </a:solidFill>
              </a:rPr>
              <a:t>CRs background events can be reduced</a:t>
            </a:r>
            <a:r>
              <a:rPr lang="en-US" altLang="zh-CN" sz="2400" dirty="0" smtClean="0"/>
              <a:t>.</a:t>
            </a:r>
          </a:p>
          <a:p>
            <a:pPr>
              <a:buFont typeface="Wingdings" panose="05000000000000000000" pitchFamily="2" charset="2"/>
              <a:buChar char="Ø"/>
            </a:pPr>
            <a:r>
              <a:rPr lang="en-US" altLang="zh-CN" sz="2400" b="1" dirty="0">
                <a:solidFill>
                  <a:srgbClr val="C00000"/>
                </a:solidFill>
              </a:rPr>
              <a:t>T</a:t>
            </a:r>
            <a:r>
              <a:rPr lang="en-US" altLang="zh-CN" sz="2400" b="1" dirty="0" smtClean="0">
                <a:solidFill>
                  <a:srgbClr val="C00000"/>
                </a:solidFill>
              </a:rPr>
              <a:t>he sensitivity of GRB </a:t>
            </a:r>
            <a:r>
              <a:rPr lang="en-US" altLang="zh-CN" sz="2400" dirty="0" smtClean="0"/>
              <a:t>in this method is obtained.</a:t>
            </a:r>
          </a:p>
          <a:p>
            <a:pPr>
              <a:buFont typeface="Wingdings" panose="05000000000000000000" pitchFamily="2" charset="2"/>
              <a:buChar char="Ø"/>
            </a:pPr>
            <a:r>
              <a:rPr lang="en-US" altLang="zh-CN" sz="2400" dirty="0" smtClean="0"/>
              <a:t> The preliminary result of  2 GRB candidates </a:t>
            </a:r>
            <a:r>
              <a:rPr lang="en-US" altLang="zh-CN" sz="2400" smtClean="0"/>
              <a:t>is presented. </a:t>
            </a:r>
            <a:endParaRPr lang="en-US" altLang="zh-CN" sz="2400" dirty="0" smtClean="0"/>
          </a:p>
        </p:txBody>
      </p:sp>
      <p:sp>
        <p:nvSpPr>
          <p:cNvPr id="5" name="灯片编号占位符 4"/>
          <p:cNvSpPr>
            <a:spLocks noGrp="1"/>
          </p:cNvSpPr>
          <p:nvPr>
            <p:ph type="sldNum" sz="quarter" idx="12"/>
          </p:nvPr>
        </p:nvSpPr>
        <p:spPr/>
        <p:txBody>
          <a:bodyPr/>
          <a:lstStyle/>
          <a:p>
            <a:fld id="{95A36DAC-74F4-4819-A294-BC5D254CCF29}" type="slidenum">
              <a:rPr lang="zh-CN" altLang="en-US" smtClean="0"/>
              <a:t>21</a:t>
            </a:fld>
            <a:endParaRPr lang="zh-CN" altLang="en-US"/>
          </a:p>
        </p:txBody>
      </p:sp>
    </p:spTree>
    <p:extLst>
      <p:ext uri="{BB962C8B-B14F-4D97-AF65-F5344CB8AC3E}">
        <p14:creationId xmlns:p14="http://schemas.microsoft.com/office/powerpoint/2010/main" val="89404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backups</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2"/>
          </p:nvPr>
        </p:nvSpPr>
        <p:spPr/>
        <p:txBody>
          <a:bodyPr/>
          <a:lstStyle/>
          <a:p>
            <a:fld id="{95A36DAC-74F4-4819-A294-BC5D254CCF29}" type="slidenum">
              <a:rPr lang="zh-CN" altLang="en-US" smtClean="0"/>
              <a:t>22</a:t>
            </a:fld>
            <a:endParaRPr lang="zh-CN" altLang="en-US"/>
          </a:p>
        </p:txBody>
      </p:sp>
    </p:spTree>
    <p:extLst>
      <p:ext uri="{BB962C8B-B14F-4D97-AF65-F5344CB8AC3E}">
        <p14:creationId xmlns:p14="http://schemas.microsoft.com/office/powerpoint/2010/main" val="398602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5A36DAC-74F4-4819-A294-BC5D254CCF29}" type="slidenum">
              <a:rPr lang="zh-CN" altLang="en-US" smtClean="0"/>
              <a:t>23</a:t>
            </a:fld>
            <a:endParaRPr lang="zh-CN"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92522"/>
            <a:ext cx="7136043" cy="5309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83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5212"/>
            <a:ext cx="7848872" cy="5040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灯片编号占位符 3"/>
          <p:cNvSpPr>
            <a:spLocks noGrp="1"/>
          </p:cNvSpPr>
          <p:nvPr>
            <p:ph type="sldNum" sz="quarter" idx="12"/>
          </p:nvPr>
        </p:nvSpPr>
        <p:spPr/>
        <p:txBody>
          <a:bodyPr/>
          <a:lstStyle/>
          <a:p>
            <a:fld id="{95A36DAC-74F4-4819-A294-BC5D254CCF29}" type="slidenum">
              <a:rPr lang="zh-CN" altLang="en-US" smtClean="0"/>
              <a:t>24</a:t>
            </a:fld>
            <a:endParaRPr lang="zh-CN" altLang="en-US"/>
          </a:p>
        </p:txBody>
      </p:sp>
    </p:spTree>
    <p:extLst>
      <p:ext uri="{BB962C8B-B14F-4D97-AF65-F5344CB8AC3E}">
        <p14:creationId xmlns:p14="http://schemas.microsoft.com/office/powerpoint/2010/main" val="1928642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8967" y="769268"/>
            <a:ext cx="7345401" cy="490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457200" y="49188"/>
            <a:ext cx="8229600" cy="952500"/>
          </a:xfrm>
        </p:spPr>
        <p:txBody>
          <a:bodyPr/>
          <a:lstStyle/>
          <a:p>
            <a:r>
              <a:rPr lang="en-US" altLang="zh-CN" dirty="0" smtClean="0"/>
              <a:t>10GeV -1TeV</a:t>
            </a:r>
            <a:endParaRPr lang="zh-CN" altLang="en-US" dirty="0"/>
          </a:p>
        </p:txBody>
      </p:sp>
      <p:sp>
        <p:nvSpPr>
          <p:cNvPr id="5" name="灯片编号占位符 4"/>
          <p:cNvSpPr>
            <a:spLocks noGrp="1"/>
          </p:cNvSpPr>
          <p:nvPr>
            <p:ph type="sldNum" sz="quarter" idx="12"/>
          </p:nvPr>
        </p:nvSpPr>
        <p:spPr/>
        <p:txBody>
          <a:bodyPr/>
          <a:lstStyle/>
          <a:p>
            <a:fld id="{95A36DAC-74F4-4819-A294-BC5D254CCF29}" type="slidenum">
              <a:rPr lang="zh-CN" altLang="en-US" smtClean="0"/>
              <a:t>25</a:t>
            </a:fld>
            <a:endParaRPr lang="zh-CN" altLang="en-US"/>
          </a:p>
        </p:txBody>
      </p:sp>
    </p:spTree>
    <p:extLst>
      <p:ext uri="{BB962C8B-B14F-4D97-AF65-F5344CB8AC3E}">
        <p14:creationId xmlns:p14="http://schemas.microsoft.com/office/powerpoint/2010/main" val="2824696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5A36DAC-74F4-4819-A294-BC5D254CCF29}" type="slidenum">
              <a:rPr lang="zh-CN" altLang="en-US" smtClean="0"/>
              <a:t>26</a:t>
            </a:fld>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4" y="30519"/>
            <a:ext cx="7674049" cy="568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94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oyh\Desktop\年会报告\Pic\gammarayburs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57559"/>
            <a:ext cx="4286250" cy="2111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yaoyh\Desktop\年会报告\Pic\scientists-view-beam-of-light-from-first-confirmed-neutron-star-merger1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7167" y="1200233"/>
            <a:ext cx="3315273" cy="214974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b="1" dirty="0" smtClean="0">
                <a:effectLst>
                  <a:outerShdw blurRad="38100" dist="38100" dir="2700000" algn="tl">
                    <a:srgbClr val="000000">
                      <a:alpha val="43137"/>
                    </a:srgbClr>
                  </a:outerShdw>
                </a:effectLst>
              </a:rPr>
              <a:t>Gamma-ray Burst</a:t>
            </a:r>
            <a:endParaRPr lang="zh-CN" altLang="en-US" b="1" dirty="0">
              <a:effectLst>
                <a:outerShdw blurRad="38100" dist="38100" dir="2700000" algn="tl">
                  <a:srgbClr val="000000">
                    <a:alpha val="43137"/>
                  </a:srgbClr>
                </a:outerShdw>
              </a:effectLst>
            </a:endParaRPr>
          </a:p>
        </p:txBody>
      </p:sp>
      <p:pic>
        <p:nvPicPr>
          <p:cNvPr id="8" name="内容占位符 6"/>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07504" y="3370765"/>
            <a:ext cx="4546600" cy="1936750"/>
          </a:xfrm>
        </p:spPr>
      </p:pic>
      <p:pic>
        <p:nvPicPr>
          <p:cNvPr id="4101" name="Picture 5" descr="C:\Users\yaoyh\Desktop\年会报告\Pic\GRB_S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3450675"/>
            <a:ext cx="5139766" cy="2252283"/>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95A36DAC-74F4-4819-A294-BC5D254CCF29}" type="slidenum">
              <a:rPr lang="zh-CN" altLang="en-US" smtClean="0"/>
              <a:t>3</a:t>
            </a:fld>
            <a:endParaRPr lang="zh-CN" altLang="en-US"/>
          </a:p>
        </p:txBody>
      </p:sp>
    </p:spTree>
    <p:extLst>
      <p:ext uri="{BB962C8B-B14F-4D97-AF65-F5344CB8AC3E}">
        <p14:creationId xmlns:p14="http://schemas.microsoft.com/office/powerpoint/2010/main" val="158898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87824" y="4873724"/>
            <a:ext cx="4608512" cy="646331"/>
          </a:xfrm>
          <a:prstGeom prst="rect">
            <a:avLst/>
          </a:prstGeom>
          <a:noFill/>
        </p:spPr>
        <p:txBody>
          <a:bodyPr wrap="square" rtlCol="0">
            <a:spAutoFit/>
          </a:bodyPr>
          <a:lstStyle/>
          <a:p>
            <a:r>
              <a:rPr lang="en-US" altLang="zh-CN" sz="3600" b="1" dirty="0" smtClean="0">
                <a:solidFill>
                  <a:srgbClr val="FFC000"/>
                </a:solidFill>
                <a:effectLst>
                  <a:outerShdw blurRad="38100" dist="38100" dir="2700000" algn="tl">
                    <a:srgbClr val="000000">
                      <a:alpha val="43137"/>
                    </a:srgbClr>
                  </a:outerShdw>
                </a:effectLst>
              </a:rPr>
              <a:t>What about LHAASO</a:t>
            </a:r>
            <a:r>
              <a:rPr lang="zh-CN" altLang="en-US" sz="3600" b="1" dirty="0" smtClean="0">
                <a:solidFill>
                  <a:srgbClr val="FFC000"/>
                </a:solidFill>
                <a:effectLst>
                  <a:outerShdw blurRad="38100" dist="38100" dir="2700000" algn="tl">
                    <a:srgbClr val="000000">
                      <a:alpha val="43137"/>
                    </a:srgbClr>
                  </a:outerShdw>
                </a:effectLst>
              </a:rPr>
              <a:t>？</a:t>
            </a:r>
            <a:endParaRPr lang="zh-CN" altLang="en-US" sz="3600" b="1" dirty="0">
              <a:solidFill>
                <a:srgbClr val="FFC000"/>
              </a:solidFill>
              <a:effectLst>
                <a:outerShdw blurRad="38100" dist="38100" dir="2700000" algn="tl">
                  <a:srgbClr val="000000">
                    <a:alpha val="43137"/>
                  </a:srgbClr>
                </a:outerShdw>
              </a:effectLst>
            </a:endParaRPr>
          </a:p>
        </p:txBody>
      </p:sp>
      <p:sp>
        <p:nvSpPr>
          <p:cNvPr id="2" name="标题 1"/>
          <p:cNvSpPr>
            <a:spLocks noGrp="1"/>
          </p:cNvSpPr>
          <p:nvPr>
            <p:ph type="title"/>
          </p:nvPr>
        </p:nvSpPr>
        <p:spPr/>
        <p:txBody>
          <a:bodyPr/>
          <a:lstStyle/>
          <a:p>
            <a:r>
              <a:rPr lang="en-US" altLang="zh-CN" b="1" dirty="0" smtClean="0">
                <a:effectLst>
                  <a:outerShdw blurRad="38100" dist="38100" dir="2700000" algn="tl">
                    <a:srgbClr val="000000">
                      <a:alpha val="43137"/>
                    </a:srgbClr>
                  </a:outerShdw>
                </a:effectLst>
              </a:rPr>
              <a:t>Observation on </a:t>
            </a:r>
            <a:r>
              <a:rPr lang="en-US" altLang="zh-CN" b="1" smtClean="0">
                <a:effectLst>
                  <a:outerShdw blurRad="38100" dist="38100" dir="2700000" algn="tl">
                    <a:srgbClr val="000000">
                      <a:alpha val="43137"/>
                    </a:srgbClr>
                  </a:outerShdw>
                </a:effectLst>
              </a:rPr>
              <a:t>VHE GRBs</a:t>
            </a:r>
            <a:endParaRPr lang="zh-CN"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pPr>
                  <a:buFont typeface="Wingdings" panose="05000000000000000000" pitchFamily="2" charset="2"/>
                  <a:buChar char="Ø"/>
                </a:pPr>
                <a:r>
                  <a:rPr lang="en-US" altLang="zh-CN" sz="2100" b="1" dirty="0" smtClean="0">
                    <a:effectLst/>
                  </a:rPr>
                  <a:t>The highest energy of photon observed by </a:t>
                </a:r>
                <a:r>
                  <a:rPr lang="en-US" altLang="zh-CN" sz="2100" b="1" dirty="0" smtClean="0">
                    <a:solidFill>
                      <a:srgbClr val="FF66CC"/>
                    </a:solidFill>
                    <a:effectLst/>
                  </a:rPr>
                  <a:t>Fermi </a:t>
                </a:r>
                <a:r>
                  <a:rPr lang="en-US" altLang="zh-CN" sz="2100" b="1" dirty="0" smtClean="0">
                    <a:effectLst/>
                  </a:rPr>
                  <a:t>is about </a:t>
                </a:r>
                <a:r>
                  <a:rPr lang="en-US" altLang="zh-CN" sz="2100" b="1" dirty="0" smtClean="0">
                    <a:solidFill>
                      <a:srgbClr val="FF66CC"/>
                    </a:solidFill>
                    <a:effectLst/>
                  </a:rPr>
                  <a:t>94GeV</a:t>
                </a:r>
                <a:r>
                  <a:rPr lang="en-US" altLang="zh-CN" sz="2100" b="1" dirty="0" smtClean="0">
                    <a:effectLst/>
                  </a:rPr>
                  <a:t>:</a:t>
                </a:r>
                <a:endParaRPr lang="en-US" altLang="zh-CN" sz="2100" b="1" i="0" dirty="0" smtClean="0">
                  <a:solidFill>
                    <a:srgbClr val="FF0000"/>
                  </a:solidFill>
                  <a:effectLst/>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sz="2100" b="1" i="1" smtClean="0">
                          <a:solidFill>
                            <a:srgbClr val="0070C0"/>
                          </a:solidFill>
                          <a:effectLst/>
                          <a:latin typeface="Cambria Math"/>
                        </a:rPr>
                        <m:t>𝑮𝑹𝑩</m:t>
                      </m:r>
                      <m:r>
                        <a:rPr lang="en-US" altLang="zh-CN" sz="2100" b="1" i="1" smtClean="0">
                          <a:solidFill>
                            <a:srgbClr val="0070C0"/>
                          </a:solidFill>
                          <a:effectLst/>
                          <a:latin typeface="Cambria Math"/>
                        </a:rPr>
                        <m:t>𝟏𝟑𝟎𝟒𝟐𝟕</m:t>
                      </m:r>
                      <m:r>
                        <a:rPr lang="en-US" altLang="zh-CN" sz="2100" b="1" i="1" smtClean="0">
                          <a:solidFill>
                            <a:srgbClr val="0070C0"/>
                          </a:solidFill>
                          <a:effectLst/>
                          <a:latin typeface="Cambria Math"/>
                        </a:rPr>
                        <m:t>𝑨</m:t>
                      </m:r>
                      <m:r>
                        <a:rPr lang="en-US" altLang="zh-CN" sz="2100" b="1" i="1" smtClean="0">
                          <a:solidFill>
                            <a:srgbClr val="0070C0"/>
                          </a:solidFill>
                          <a:effectLst/>
                          <a:latin typeface="Cambria Math"/>
                        </a:rPr>
                        <m:t>, </m:t>
                      </m:r>
                      <m:r>
                        <a:rPr lang="en-US" altLang="zh-CN" sz="2100" b="1" i="1" smtClean="0">
                          <a:solidFill>
                            <a:srgbClr val="0070C0"/>
                          </a:solidFill>
                          <a:effectLst/>
                          <a:latin typeface="Cambria Math"/>
                        </a:rPr>
                        <m:t>𝒛</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𝟎</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𝟑𝟒</m:t>
                      </m:r>
                      <m:r>
                        <a:rPr lang="en-US" altLang="zh-CN" sz="2100" b="1" i="1" smtClean="0">
                          <a:solidFill>
                            <a:srgbClr val="0070C0"/>
                          </a:solidFill>
                          <a:effectLst/>
                          <a:latin typeface="Cambria Math"/>
                        </a:rPr>
                        <m:t>, </m:t>
                      </m:r>
                      <m:sSub>
                        <m:sSubPr>
                          <m:ctrlPr>
                            <a:rPr lang="en-US" altLang="zh-CN" sz="2100" b="1" i="1" smtClean="0">
                              <a:solidFill>
                                <a:srgbClr val="0070C0"/>
                              </a:solidFill>
                              <a:effectLst/>
                              <a:latin typeface="Cambria Math"/>
                            </a:rPr>
                          </m:ctrlPr>
                        </m:sSubPr>
                        <m:e>
                          <m:r>
                            <a:rPr lang="en-US" altLang="zh-CN" sz="2100" b="1" i="1" smtClean="0">
                              <a:solidFill>
                                <a:srgbClr val="0070C0"/>
                              </a:solidFill>
                              <a:effectLst/>
                              <a:latin typeface="Cambria Math"/>
                            </a:rPr>
                            <m:t>𝑻</m:t>
                          </m:r>
                        </m:e>
                        <m:sub>
                          <m:r>
                            <a:rPr lang="en-US" altLang="zh-CN" sz="2100" b="1" i="1" smtClean="0">
                              <a:solidFill>
                                <a:srgbClr val="0070C0"/>
                              </a:solidFill>
                              <a:effectLst/>
                              <a:latin typeface="Cambria Math"/>
                            </a:rPr>
                            <m:t>𝟗𝟎</m:t>
                          </m:r>
                        </m:sub>
                      </m:sSub>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𝟏𝟔𝟐</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𝟖</m:t>
                      </m:r>
                      <m:r>
                        <a:rPr lang="en-US" altLang="zh-CN" sz="2100" b="1" i="1" smtClean="0">
                          <a:solidFill>
                            <a:srgbClr val="0070C0"/>
                          </a:solidFill>
                          <a:effectLst/>
                          <a:latin typeface="Cambria Math"/>
                        </a:rPr>
                        <m:t>𝒔</m:t>
                      </m:r>
                      <m:r>
                        <a:rPr lang="en-US" altLang="zh-CN" sz="2100" b="1" i="1" smtClean="0">
                          <a:solidFill>
                            <a:srgbClr val="0070C0"/>
                          </a:solidFill>
                          <a:effectLst/>
                          <a:latin typeface="Cambria Math"/>
                        </a:rPr>
                        <m:t>, </m:t>
                      </m:r>
                      <m:r>
                        <a:rPr lang="en-US" altLang="zh-CN" sz="2100" b="1" i="1" smtClean="0">
                          <a:solidFill>
                            <a:srgbClr val="0070C0"/>
                          </a:solidFill>
                          <a:effectLst/>
                          <a:latin typeface="Cambria Math"/>
                        </a:rPr>
                        <m:t>𝟑</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𝟏</m:t>
                      </m:r>
                      <m:r>
                        <a:rPr lang="en-US" altLang="zh-CN" sz="2100" b="1" i="1" smtClean="0">
                          <a:solidFill>
                            <a:srgbClr val="0070C0"/>
                          </a:solidFill>
                          <a:effectLst/>
                          <a:latin typeface="Cambria Math"/>
                          <a:ea typeface="Cambria Math"/>
                        </a:rPr>
                        <m:t>×</m:t>
                      </m:r>
                      <m:sSup>
                        <m:sSupPr>
                          <m:ctrlPr>
                            <a:rPr lang="en-US" altLang="zh-CN" sz="2100" b="1" i="1" smtClean="0">
                              <a:solidFill>
                                <a:srgbClr val="0070C0"/>
                              </a:solidFill>
                              <a:effectLst/>
                              <a:latin typeface="Cambria Math"/>
                            </a:rPr>
                          </m:ctrlPr>
                        </m:sSupPr>
                        <m:e>
                          <m:r>
                            <a:rPr lang="en-US" altLang="zh-CN" sz="2100" b="1" i="1" smtClean="0">
                              <a:solidFill>
                                <a:srgbClr val="0070C0"/>
                              </a:solidFill>
                              <a:effectLst/>
                              <a:latin typeface="Cambria Math"/>
                            </a:rPr>
                            <m:t>𝟏𝟎</m:t>
                          </m:r>
                        </m:e>
                        <m:sup>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𝟒</m:t>
                          </m:r>
                        </m:sup>
                      </m:sSup>
                      <m:r>
                        <a:rPr lang="en-US" altLang="zh-CN" sz="2100" b="1" i="1" smtClean="0">
                          <a:solidFill>
                            <a:srgbClr val="0070C0"/>
                          </a:solidFill>
                          <a:effectLst/>
                          <a:latin typeface="Cambria Math"/>
                        </a:rPr>
                        <m:t>𝒆𝒓𝒈</m:t>
                      </m:r>
                      <m:r>
                        <a:rPr lang="en-US" altLang="zh-CN" sz="2100" b="1" i="1" smtClean="0">
                          <a:solidFill>
                            <a:srgbClr val="0070C0"/>
                          </a:solidFill>
                          <a:effectLst/>
                          <a:latin typeface="Cambria Math"/>
                        </a:rPr>
                        <m:t>/</m:t>
                      </m:r>
                      <m:sSup>
                        <m:sSupPr>
                          <m:ctrlPr>
                            <a:rPr lang="en-US" altLang="zh-CN" sz="2100" b="1" i="1" smtClean="0">
                              <a:solidFill>
                                <a:srgbClr val="0070C0"/>
                              </a:solidFill>
                              <a:effectLst/>
                              <a:latin typeface="Cambria Math"/>
                            </a:rPr>
                          </m:ctrlPr>
                        </m:sSupPr>
                        <m:e>
                          <m:r>
                            <a:rPr lang="en-US" altLang="zh-CN" sz="2100" b="1" i="1" smtClean="0">
                              <a:solidFill>
                                <a:srgbClr val="0070C0"/>
                              </a:solidFill>
                              <a:effectLst/>
                              <a:latin typeface="Cambria Math"/>
                            </a:rPr>
                            <m:t>𝒄𝒎</m:t>
                          </m:r>
                        </m:e>
                        <m:sup>
                          <m:r>
                            <a:rPr lang="en-US" altLang="zh-CN" sz="2100" b="1" i="1" smtClean="0">
                              <a:solidFill>
                                <a:srgbClr val="0070C0"/>
                              </a:solidFill>
                              <a:effectLst/>
                              <a:latin typeface="Cambria Math"/>
                            </a:rPr>
                            <m:t>𝟐</m:t>
                          </m:r>
                        </m:sup>
                      </m:sSup>
                    </m:oMath>
                  </m:oMathPara>
                </a14:m>
                <a:endParaRPr lang="en-US" altLang="zh-CN" sz="2100" b="1" dirty="0" smtClean="0">
                  <a:solidFill>
                    <a:srgbClr val="0070C0"/>
                  </a:solidFill>
                  <a:effectLst/>
                </a:endParaRPr>
              </a:p>
              <a:p>
                <a:pPr>
                  <a:buFont typeface="Wingdings" panose="05000000000000000000" pitchFamily="2" charset="2"/>
                  <a:buChar char="Ø"/>
                </a:pPr>
                <a:r>
                  <a:rPr lang="en-US" altLang="zh-CN" sz="2100" b="1" dirty="0" smtClean="0">
                    <a:effectLst/>
                  </a:rPr>
                  <a:t> IACT observation</a:t>
                </a:r>
                <a14:m>
                  <m:oMath xmlns:m="http://schemas.openxmlformats.org/officeDocument/2006/math">
                    <m:r>
                      <a:rPr lang="en-US" altLang="zh-CN" sz="2100" b="1" i="1" smtClean="0">
                        <a:solidFill>
                          <a:srgbClr val="C00000"/>
                        </a:solidFill>
                        <a:effectLst/>
                        <a:latin typeface="Cambria Math"/>
                      </a:rPr>
                      <m:t>(&gt;</m:t>
                    </m:r>
                    <m:r>
                      <a:rPr lang="en-US" altLang="zh-CN" sz="2100" b="1" i="1" smtClean="0">
                        <a:solidFill>
                          <a:srgbClr val="C00000"/>
                        </a:solidFill>
                        <a:effectLst/>
                        <a:latin typeface="Cambria Math"/>
                      </a:rPr>
                      <m:t>𝟑𝟎𝟎</m:t>
                    </m:r>
                    <m:r>
                      <a:rPr lang="en-US" altLang="zh-CN" sz="2100" b="1" i="1" smtClean="0">
                        <a:solidFill>
                          <a:srgbClr val="C00000"/>
                        </a:solidFill>
                        <a:effectLst/>
                        <a:latin typeface="Cambria Math"/>
                      </a:rPr>
                      <m:t>𝑮𝒆𝑽</m:t>
                    </m:r>
                    <m:r>
                      <a:rPr lang="en-US" altLang="zh-CN" sz="2100" b="1" i="1" smtClean="0">
                        <a:effectLst/>
                        <a:latin typeface="Cambria Math"/>
                      </a:rPr>
                      <m:t>)</m:t>
                    </m:r>
                  </m:oMath>
                </a14:m>
                <a:r>
                  <a:rPr lang="en-US" altLang="zh-CN" sz="2100" b="1" dirty="0" smtClean="0">
                    <a:effectLst/>
                  </a:rPr>
                  <a:t> </a:t>
                </a:r>
                <a:r>
                  <a:rPr lang="en-US" altLang="zh-CN" sz="2100" b="1" dirty="0" smtClean="0"/>
                  <a:t>was </a:t>
                </a:r>
                <a:r>
                  <a:rPr lang="en-US" altLang="zh-CN" sz="2100" b="1" dirty="0" smtClean="0">
                    <a:effectLst/>
                  </a:rPr>
                  <a:t>made by </a:t>
                </a:r>
                <a:r>
                  <a:rPr lang="en-US" altLang="zh-CN" sz="2100" b="1" dirty="0" smtClean="0">
                    <a:solidFill>
                      <a:srgbClr val="C00000"/>
                    </a:solidFill>
                    <a:effectLst/>
                  </a:rPr>
                  <a:t>MAGIC </a:t>
                </a:r>
                <a:r>
                  <a:rPr lang="en-US" altLang="zh-CN" sz="2100" b="1" dirty="0" smtClean="0">
                    <a:effectLst/>
                  </a:rPr>
                  <a:t>on </a:t>
                </a:r>
              </a:p>
              <a:p>
                <a:pPr marL="0" indent="0">
                  <a:buNone/>
                </a:pPr>
                <a14:m>
                  <m:oMathPara xmlns:m="http://schemas.openxmlformats.org/officeDocument/2006/math">
                    <m:oMathParaPr>
                      <m:jc m:val="centerGroup"/>
                    </m:oMathParaPr>
                    <m:oMath xmlns:m="http://schemas.openxmlformats.org/officeDocument/2006/math">
                      <m:r>
                        <a:rPr lang="en-US" altLang="zh-CN" sz="2100" b="1" i="1" smtClean="0">
                          <a:solidFill>
                            <a:srgbClr val="0070C0"/>
                          </a:solidFill>
                          <a:effectLst/>
                          <a:latin typeface="Cambria Math"/>
                        </a:rPr>
                        <m:t>𝑮𝑹𝑩</m:t>
                      </m:r>
                      <m:r>
                        <a:rPr lang="en-US" altLang="zh-CN" sz="2100" b="1" i="1" smtClean="0">
                          <a:solidFill>
                            <a:srgbClr val="0070C0"/>
                          </a:solidFill>
                          <a:effectLst/>
                          <a:latin typeface="Cambria Math"/>
                        </a:rPr>
                        <m:t>𝟏𝟗𝟎𝟏𝟏𝟒</m:t>
                      </m:r>
                      <m:r>
                        <a:rPr lang="en-US" altLang="zh-CN" sz="2100" b="1" i="1" smtClean="0">
                          <a:solidFill>
                            <a:srgbClr val="0070C0"/>
                          </a:solidFill>
                          <a:effectLst/>
                          <a:latin typeface="Cambria Math"/>
                        </a:rPr>
                        <m:t>𝑪</m:t>
                      </m:r>
                      <m:r>
                        <a:rPr lang="en-US" altLang="zh-CN" sz="2100" b="1" i="1" smtClean="0">
                          <a:solidFill>
                            <a:srgbClr val="0070C0"/>
                          </a:solidFill>
                          <a:effectLst/>
                          <a:latin typeface="Cambria Math"/>
                        </a:rPr>
                        <m:t>, </m:t>
                      </m:r>
                      <m:r>
                        <a:rPr lang="en-US" altLang="zh-CN" sz="2100" b="1" i="1" smtClean="0">
                          <a:solidFill>
                            <a:srgbClr val="0070C0"/>
                          </a:solidFill>
                          <a:effectLst/>
                          <a:latin typeface="Cambria Math"/>
                        </a:rPr>
                        <m:t>𝒛</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𝟎</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𝟒𝟐</m:t>
                      </m:r>
                      <m:r>
                        <a:rPr lang="en-US" altLang="zh-CN" sz="2100" b="1" i="1" smtClean="0">
                          <a:solidFill>
                            <a:srgbClr val="0070C0"/>
                          </a:solidFill>
                          <a:effectLst/>
                          <a:latin typeface="Cambria Math"/>
                        </a:rPr>
                        <m:t>, </m:t>
                      </m:r>
                      <m:sSub>
                        <m:sSubPr>
                          <m:ctrlPr>
                            <a:rPr lang="en-US" altLang="zh-CN" sz="2100" b="1" i="1" smtClean="0">
                              <a:solidFill>
                                <a:srgbClr val="0070C0"/>
                              </a:solidFill>
                              <a:effectLst/>
                              <a:latin typeface="Cambria Math"/>
                            </a:rPr>
                          </m:ctrlPr>
                        </m:sSubPr>
                        <m:e>
                          <m:r>
                            <a:rPr lang="en-US" altLang="zh-CN" sz="2100" b="1" i="1" smtClean="0">
                              <a:solidFill>
                                <a:srgbClr val="0070C0"/>
                              </a:solidFill>
                              <a:effectLst/>
                              <a:latin typeface="Cambria Math"/>
                            </a:rPr>
                            <m:t>𝑻</m:t>
                          </m:r>
                        </m:e>
                        <m:sub>
                          <m:r>
                            <a:rPr lang="en-US" altLang="zh-CN" sz="2100" b="1" i="1" smtClean="0">
                              <a:solidFill>
                                <a:srgbClr val="0070C0"/>
                              </a:solidFill>
                              <a:effectLst/>
                              <a:latin typeface="Cambria Math"/>
                            </a:rPr>
                            <m:t>𝟗𝟎</m:t>
                          </m:r>
                        </m:sub>
                      </m:sSub>
                      <m:r>
                        <a:rPr lang="en-US" altLang="zh-CN" sz="2100" b="1" i="0" smtClean="0">
                          <a:solidFill>
                            <a:srgbClr val="0070C0"/>
                          </a:solidFill>
                          <a:effectLst/>
                          <a:latin typeface="Cambria Math"/>
                        </a:rPr>
                        <m:t>=</m:t>
                      </m:r>
                      <m:r>
                        <a:rPr lang="en-US" altLang="zh-CN" sz="2100" b="1" i="0" smtClean="0">
                          <a:solidFill>
                            <a:srgbClr val="0070C0"/>
                          </a:solidFill>
                          <a:effectLst/>
                          <a:latin typeface="Cambria Math"/>
                        </a:rPr>
                        <m:t>𝟑𝟔𝟏</m:t>
                      </m:r>
                      <m:r>
                        <a:rPr lang="en-US" altLang="zh-CN" sz="2100" b="1" i="0" smtClean="0">
                          <a:solidFill>
                            <a:srgbClr val="0070C0"/>
                          </a:solidFill>
                          <a:effectLst/>
                          <a:latin typeface="Cambria Math"/>
                        </a:rPr>
                        <m:t>.</m:t>
                      </m:r>
                      <m:r>
                        <a:rPr lang="en-US" altLang="zh-CN" sz="2100" b="1" i="0" smtClean="0">
                          <a:solidFill>
                            <a:srgbClr val="0070C0"/>
                          </a:solidFill>
                          <a:effectLst/>
                          <a:latin typeface="Cambria Math"/>
                        </a:rPr>
                        <m:t>𝟓𝐬</m:t>
                      </m:r>
                      <m:r>
                        <a:rPr lang="en-US" altLang="zh-CN" sz="2100" b="1" i="0" smtClean="0">
                          <a:solidFill>
                            <a:srgbClr val="0070C0"/>
                          </a:solidFill>
                          <a:effectLst/>
                          <a:latin typeface="Cambria Math"/>
                        </a:rPr>
                        <m:t>,</m:t>
                      </m:r>
                      <m:r>
                        <a:rPr lang="en-US" altLang="zh-CN" sz="2100" b="1" i="1" smtClean="0">
                          <a:solidFill>
                            <a:srgbClr val="0070C0"/>
                          </a:solidFill>
                          <a:effectLst/>
                          <a:latin typeface="Cambria Math"/>
                        </a:rPr>
                        <m:t>𝟖</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𝟑</m:t>
                      </m:r>
                      <m:r>
                        <a:rPr lang="en-US" altLang="zh-CN" sz="2100" b="1" i="1">
                          <a:solidFill>
                            <a:srgbClr val="0070C0"/>
                          </a:solidFill>
                          <a:effectLst/>
                          <a:latin typeface="Cambria Math"/>
                          <a:ea typeface="Cambria Math"/>
                        </a:rPr>
                        <m:t>×</m:t>
                      </m:r>
                      <m:sSup>
                        <m:sSupPr>
                          <m:ctrlPr>
                            <a:rPr lang="en-US" altLang="zh-CN" sz="2100" b="1" i="1">
                              <a:solidFill>
                                <a:srgbClr val="0070C0"/>
                              </a:solidFill>
                              <a:effectLst/>
                              <a:latin typeface="Cambria Math"/>
                            </a:rPr>
                          </m:ctrlPr>
                        </m:sSupPr>
                        <m:e>
                          <m:r>
                            <a:rPr lang="en-US" altLang="zh-CN" sz="2100" b="1" i="1">
                              <a:solidFill>
                                <a:srgbClr val="0070C0"/>
                              </a:solidFill>
                              <a:effectLst/>
                              <a:latin typeface="Cambria Math"/>
                            </a:rPr>
                            <m:t>𝟏𝟎</m:t>
                          </m:r>
                        </m:e>
                        <m:sup>
                          <m:r>
                            <a:rPr lang="en-US" altLang="zh-CN" sz="2100" b="1" i="1">
                              <a:solidFill>
                                <a:srgbClr val="0070C0"/>
                              </a:solidFill>
                              <a:effectLst/>
                              <a:latin typeface="Cambria Math"/>
                            </a:rPr>
                            <m:t>−</m:t>
                          </m:r>
                          <m:r>
                            <a:rPr lang="en-US" altLang="zh-CN" sz="2100" b="1" i="1" smtClean="0">
                              <a:solidFill>
                                <a:srgbClr val="0070C0"/>
                              </a:solidFill>
                              <a:effectLst/>
                              <a:latin typeface="Cambria Math"/>
                            </a:rPr>
                            <m:t>𝟓</m:t>
                          </m:r>
                        </m:sup>
                      </m:sSup>
                      <m:r>
                        <a:rPr lang="en-US" altLang="zh-CN" sz="2100" b="1" i="1">
                          <a:solidFill>
                            <a:srgbClr val="0070C0"/>
                          </a:solidFill>
                          <a:effectLst/>
                          <a:latin typeface="Cambria Math"/>
                        </a:rPr>
                        <m:t>𝒆𝒓𝒈</m:t>
                      </m:r>
                      <m:r>
                        <a:rPr lang="en-US" altLang="zh-CN" sz="2100" b="1" i="1">
                          <a:solidFill>
                            <a:srgbClr val="0070C0"/>
                          </a:solidFill>
                          <a:effectLst/>
                          <a:latin typeface="Cambria Math"/>
                        </a:rPr>
                        <m:t>/</m:t>
                      </m:r>
                      <m:sSup>
                        <m:sSupPr>
                          <m:ctrlPr>
                            <a:rPr lang="en-US" altLang="zh-CN" sz="2100" b="1" i="1">
                              <a:solidFill>
                                <a:srgbClr val="0070C0"/>
                              </a:solidFill>
                              <a:effectLst/>
                              <a:latin typeface="Cambria Math"/>
                            </a:rPr>
                          </m:ctrlPr>
                        </m:sSupPr>
                        <m:e>
                          <m:r>
                            <a:rPr lang="en-US" altLang="zh-CN" sz="2100" b="1" i="1">
                              <a:solidFill>
                                <a:srgbClr val="0070C0"/>
                              </a:solidFill>
                              <a:effectLst/>
                              <a:latin typeface="Cambria Math"/>
                            </a:rPr>
                            <m:t>𝒄𝒎</m:t>
                          </m:r>
                        </m:e>
                        <m:sup>
                          <m:r>
                            <a:rPr lang="en-US" altLang="zh-CN" sz="2100" b="1" i="1">
                              <a:solidFill>
                                <a:srgbClr val="0070C0"/>
                              </a:solidFill>
                              <a:effectLst/>
                              <a:latin typeface="Cambria Math"/>
                            </a:rPr>
                            <m:t>𝟐</m:t>
                          </m:r>
                        </m:sup>
                      </m:sSup>
                    </m:oMath>
                  </m:oMathPara>
                </a14:m>
                <a:endParaRPr lang="en-US" altLang="zh-CN" sz="2100" b="1" dirty="0" smtClean="0">
                  <a:effectLst/>
                </a:endParaRPr>
              </a:p>
              <a:p>
                <a:pPr>
                  <a:buFont typeface="Wingdings" panose="05000000000000000000" pitchFamily="2" charset="2"/>
                  <a:buChar char="Ø"/>
                </a:pPr>
                <a:r>
                  <a:rPr lang="en-US" altLang="zh-CN" sz="2100" b="1" dirty="0" smtClean="0">
                    <a:solidFill>
                      <a:srgbClr val="00B050"/>
                    </a:solidFill>
                    <a:effectLst/>
                  </a:rPr>
                  <a:t>H.E.S.S</a:t>
                </a:r>
                <a:r>
                  <a:rPr lang="en-US" altLang="zh-CN" sz="2100" b="1" dirty="0" smtClean="0">
                    <a:effectLst/>
                  </a:rPr>
                  <a:t>. observed the </a:t>
                </a:r>
                <a:r>
                  <a:rPr lang="en-US" altLang="zh-CN" sz="2100" b="1" dirty="0" smtClean="0">
                    <a:solidFill>
                      <a:srgbClr val="00B050"/>
                    </a:solidFill>
                    <a:effectLst/>
                  </a:rPr>
                  <a:t>100-440GeV </a:t>
                </a:r>
                <a:r>
                  <a:rPr lang="en-US" altLang="zh-CN" sz="2100" b="1" dirty="0" smtClean="0">
                    <a:effectLst/>
                  </a:rPr>
                  <a:t>emission from </a:t>
                </a:r>
                <a14:m>
                  <m:oMath xmlns:m="http://schemas.openxmlformats.org/officeDocument/2006/math">
                    <m:r>
                      <a:rPr lang="en-US" altLang="zh-CN" sz="2100" b="1" i="0" smtClean="0">
                        <a:solidFill>
                          <a:srgbClr val="FF0000"/>
                        </a:solidFill>
                        <a:effectLst/>
                        <a:latin typeface="Cambria Math"/>
                      </a:rPr>
                      <m:t>    </m:t>
                    </m:r>
                    <m:r>
                      <a:rPr lang="en-US" altLang="zh-CN" sz="2100" b="1" i="1" smtClean="0">
                        <a:solidFill>
                          <a:srgbClr val="0070C0"/>
                        </a:solidFill>
                        <a:effectLst/>
                        <a:latin typeface="Cambria Math"/>
                      </a:rPr>
                      <m:t>𝑮𝑹𝑩</m:t>
                    </m:r>
                    <m:r>
                      <a:rPr lang="en-US" altLang="zh-CN" sz="2100" b="1" i="1" smtClean="0">
                        <a:solidFill>
                          <a:srgbClr val="0070C0"/>
                        </a:solidFill>
                        <a:effectLst/>
                        <a:latin typeface="Cambria Math"/>
                      </a:rPr>
                      <m:t>𝟏𝟖𝟎𝟕𝟐𝟎</m:t>
                    </m:r>
                    <m:r>
                      <a:rPr lang="en-US" altLang="zh-CN" sz="2100" b="1" i="1" smtClean="0">
                        <a:solidFill>
                          <a:srgbClr val="0070C0"/>
                        </a:solidFill>
                        <a:effectLst/>
                        <a:latin typeface="Cambria Math"/>
                      </a:rPr>
                      <m:t>𝑩</m:t>
                    </m:r>
                    <m:r>
                      <a:rPr lang="en-US" altLang="zh-CN" sz="2100" b="1" i="1" smtClean="0">
                        <a:solidFill>
                          <a:srgbClr val="0070C0"/>
                        </a:solidFill>
                        <a:effectLst/>
                        <a:latin typeface="Cambria Math"/>
                      </a:rPr>
                      <m:t>, </m:t>
                    </m:r>
                    <m:r>
                      <a:rPr lang="en-US" altLang="zh-CN" sz="2100" b="1" i="1" smtClean="0">
                        <a:solidFill>
                          <a:srgbClr val="0070C0"/>
                        </a:solidFill>
                        <a:effectLst/>
                        <a:latin typeface="Cambria Math"/>
                      </a:rPr>
                      <m:t>𝒛</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𝟎</m:t>
                    </m:r>
                    <m:r>
                      <a:rPr lang="en-US" altLang="zh-CN" sz="2100" b="1" i="1" smtClean="0">
                        <a:solidFill>
                          <a:srgbClr val="0070C0"/>
                        </a:solidFill>
                        <a:effectLst/>
                        <a:latin typeface="Cambria Math"/>
                      </a:rPr>
                      <m:t>.</m:t>
                    </m:r>
                    <m:r>
                      <a:rPr lang="en-US" altLang="zh-CN" sz="2100" b="1" i="1" smtClean="0">
                        <a:solidFill>
                          <a:srgbClr val="0070C0"/>
                        </a:solidFill>
                        <a:effectLst/>
                        <a:latin typeface="Cambria Math"/>
                      </a:rPr>
                      <m:t>𝟔𝟓𝟒</m:t>
                    </m:r>
                    <m:r>
                      <a:rPr lang="en-US" altLang="zh-CN" sz="2100" b="1" i="1" smtClean="0">
                        <a:solidFill>
                          <a:srgbClr val="0070C0"/>
                        </a:solidFill>
                        <a:effectLst/>
                        <a:latin typeface="Cambria Math"/>
                      </a:rPr>
                      <m:t>, </m:t>
                    </m:r>
                    <m:r>
                      <a:rPr lang="en-US" altLang="zh-CN" sz="2100" b="1" i="1" smtClean="0">
                        <a:solidFill>
                          <a:srgbClr val="0070C0"/>
                        </a:solidFill>
                        <a:effectLst/>
                        <a:latin typeface="Cambria Math"/>
                      </a:rPr>
                      <m:t>𝟖</m:t>
                    </m:r>
                    <m:r>
                      <a:rPr lang="en-US" altLang="zh-CN" sz="2100" b="1" i="1">
                        <a:solidFill>
                          <a:srgbClr val="0070C0"/>
                        </a:solidFill>
                        <a:effectLst/>
                        <a:latin typeface="Cambria Math"/>
                      </a:rPr>
                      <m:t>.</m:t>
                    </m:r>
                    <m:r>
                      <a:rPr lang="en-US" altLang="zh-CN" sz="2100" b="1" i="1" smtClean="0">
                        <a:solidFill>
                          <a:srgbClr val="0070C0"/>
                        </a:solidFill>
                        <a:effectLst/>
                        <a:latin typeface="Cambria Math"/>
                      </a:rPr>
                      <m:t>𝟔</m:t>
                    </m:r>
                    <m:r>
                      <a:rPr lang="en-US" altLang="zh-CN" sz="2100" b="1" i="1">
                        <a:solidFill>
                          <a:srgbClr val="0070C0"/>
                        </a:solidFill>
                        <a:effectLst/>
                        <a:latin typeface="Cambria Math"/>
                        <a:ea typeface="Cambria Math"/>
                      </a:rPr>
                      <m:t>×</m:t>
                    </m:r>
                    <m:sSup>
                      <m:sSupPr>
                        <m:ctrlPr>
                          <a:rPr lang="en-US" altLang="zh-CN" sz="2100" b="1" i="1">
                            <a:solidFill>
                              <a:srgbClr val="0070C0"/>
                            </a:solidFill>
                            <a:effectLst/>
                            <a:latin typeface="Cambria Math"/>
                          </a:rPr>
                        </m:ctrlPr>
                      </m:sSupPr>
                      <m:e>
                        <m:r>
                          <a:rPr lang="en-US" altLang="zh-CN" sz="2100" b="1" i="1">
                            <a:solidFill>
                              <a:srgbClr val="0070C0"/>
                            </a:solidFill>
                            <a:effectLst/>
                            <a:latin typeface="Cambria Math"/>
                          </a:rPr>
                          <m:t>𝟏𝟎</m:t>
                        </m:r>
                      </m:e>
                      <m:sup>
                        <m:r>
                          <a:rPr lang="en-US" altLang="zh-CN" sz="2100" b="1" i="1">
                            <a:solidFill>
                              <a:srgbClr val="0070C0"/>
                            </a:solidFill>
                            <a:effectLst/>
                            <a:latin typeface="Cambria Math"/>
                          </a:rPr>
                          <m:t>−</m:t>
                        </m:r>
                        <m:r>
                          <a:rPr lang="en-US" altLang="zh-CN" sz="2100" b="1" i="1" smtClean="0">
                            <a:solidFill>
                              <a:srgbClr val="0070C0"/>
                            </a:solidFill>
                            <a:effectLst/>
                            <a:latin typeface="Cambria Math"/>
                          </a:rPr>
                          <m:t>𝟓</m:t>
                        </m:r>
                      </m:sup>
                    </m:sSup>
                    <m:r>
                      <a:rPr lang="en-US" altLang="zh-CN" sz="2100" b="1" i="1">
                        <a:solidFill>
                          <a:srgbClr val="0070C0"/>
                        </a:solidFill>
                        <a:effectLst/>
                        <a:latin typeface="Cambria Math"/>
                      </a:rPr>
                      <m:t>𝒆𝒓𝒈</m:t>
                    </m:r>
                    <m:r>
                      <a:rPr lang="en-US" altLang="zh-CN" sz="2100" b="1" i="1">
                        <a:solidFill>
                          <a:srgbClr val="0070C0"/>
                        </a:solidFill>
                        <a:effectLst/>
                        <a:latin typeface="Cambria Math"/>
                      </a:rPr>
                      <m:t>/</m:t>
                    </m:r>
                    <m:sSup>
                      <m:sSupPr>
                        <m:ctrlPr>
                          <a:rPr lang="en-US" altLang="zh-CN" sz="2100" b="1" i="1">
                            <a:solidFill>
                              <a:srgbClr val="0070C0"/>
                            </a:solidFill>
                            <a:effectLst/>
                            <a:latin typeface="Cambria Math"/>
                          </a:rPr>
                        </m:ctrlPr>
                      </m:sSupPr>
                      <m:e>
                        <m:r>
                          <a:rPr lang="en-US" altLang="zh-CN" sz="2100" b="1" i="1">
                            <a:solidFill>
                              <a:srgbClr val="0070C0"/>
                            </a:solidFill>
                            <a:effectLst/>
                            <a:latin typeface="Cambria Math"/>
                          </a:rPr>
                          <m:t>𝒄𝒎</m:t>
                        </m:r>
                      </m:e>
                      <m:sup>
                        <m:r>
                          <a:rPr lang="en-US" altLang="zh-CN" sz="2100" b="1" i="1">
                            <a:solidFill>
                              <a:srgbClr val="0070C0"/>
                            </a:solidFill>
                            <a:effectLst/>
                            <a:latin typeface="Cambria Math"/>
                          </a:rPr>
                          <m:t>𝟐</m:t>
                        </m:r>
                      </m:sup>
                    </m:sSup>
                  </m:oMath>
                </a14:m>
                <a:r>
                  <a:rPr lang="en-US" altLang="zh-CN" sz="2100" b="1" dirty="0" smtClean="0">
                    <a:solidFill>
                      <a:srgbClr val="0070C0"/>
                    </a:solidFill>
                    <a:effectLst/>
                  </a:rPr>
                  <a:t> </a:t>
                </a:r>
                <a:endParaRPr lang="zh-CN" altLang="en-US" sz="2100" b="1" dirty="0">
                  <a:effectLs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667" r="-1704"/>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95A36DAC-74F4-4819-A294-BC5D254CCF29}" type="slidenum">
              <a:rPr lang="zh-CN" altLang="en-US" smtClean="0"/>
              <a:t>4</a:t>
            </a:fld>
            <a:endParaRPr lang="zh-CN" altLang="en-US"/>
          </a:p>
        </p:txBody>
      </p:sp>
    </p:spTree>
    <p:extLst>
      <p:ext uri="{BB962C8B-B14F-4D97-AF65-F5344CB8AC3E}">
        <p14:creationId xmlns:p14="http://schemas.microsoft.com/office/powerpoint/2010/main" val="388837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004" y="667936"/>
            <a:ext cx="2486823" cy="232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标题 1"/>
          <p:cNvSpPr>
            <a:spLocks noGrp="1"/>
          </p:cNvSpPr>
          <p:nvPr>
            <p:ph type="title"/>
          </p:nvPr>
        </p:nvSpPr>
        <p:spPr/>
        <p:txBody>
          <a:bodyPr/>
          <a:lstStyle/>
          <a:p>
            <a:pPr eaLnBrk="1" hangingPunct="1">
              <a:defRPr/>
            </a:pPr>
            <a:r>
              <a:rPr lang="en-US" altLang="zh-CN" b="1" dirty="0" smtClean="0">
                <a:effectLst>
                  <a:outerShdw blurRad="38100" dist="38100" dir="2700000" algn="tl">
                    <a:srgbClr val="000000">
                      <a:alpha val="43137"/>
                    </a:srgbClr>
                  </a:outerShdw>
                </a:effectLst>
              </a:rPr>
              <a:t>LHAASO-WCDA</a:t>
            </a:r>
            <a:endParaRPr lang="zh-CN" altLang="en-US" b="1" dirty="0" smtClean="0">
              <a:effectLst>
                <a:outerShdw blurRad="38100" dist="38100" dir="2700000" algn="tl">
                  <a:srgbClr val="000000">
                    <a:alpha val="43137"/>
                  </a:srgbClr>
                </a:outerShdw>
              </a:effectLst>
            </a:endParaRPr>
          </a:p>
        </p:txBody>
      </p:sp>
      <p:sp>
        <p:nvSpPr>
          <p:cNvPr id="5" name="灯片编号占位符 4"/>
          <p:cNvSpPr>
            <a:spLocks noGrp="1"/>
          </p:cNvSpPr>
          <p:nvPr>
            <p:ph type="sldNum" sz="quarter" idx="12"/>
          </p:nvPr>
        </p:nvSpPr>
        <p:spPr/>
        <p:txBody>
          <a:bodyPr/>
          <a:lstStyle/>
          <a:p>
            <a:pPr>
              <a:defRPr/>
            </a:pPr>
            <a:fld id="{259B8441-CE7B-4410-9382-7631E3BEAFE5}" type="slidenum">
              <a:rPr lang="zh-CN" altLang="en-US"/>
              <a:pPr>
                <a:defRPr/>
              </a:pPr>
              <a:t>5</a:t>
            </a:fld>
            <a:endParaRPr lang="zh-CN" altLang="en-US"/>
          </a:p>
        </p:txBody>
      </p:sp>
      <p:pic>
        <p:nvPicPr>
          <p:cNvPr id="71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546" y="2930070"/>
            <a:ext cx="2592288" cy="155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985292"/>
            <a:ext cx="5040560" cy="4767452"/>
          </a:xfrm>
          <a:prstGeom prst="rect">
            <a:avLst/>
          </a:prstGeom>
        </p:spPr>
      </p:pic>
      <p:pic>
        <p:nvPicPr>
          <p:cNvPr id="10" name="图片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1265" b="31887"/>
          <a:stretch/>
        </p:blipFill>
        <p:spPr bwMode="auto">
          <a:xfrm>
            <a:off x="5784968" y="4499732"/>
            <a:ext cx="1176686" cy="113817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917" r="9085" b="25756"/>
          <a:stretch/>
        </p:blipFill>
        <p:spPr bwMode="auto">
          <a:xfrm>
            <a:off x="7033662" y="4499732"/>
            <a:ext cx="1176165" cy="113817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4"/>
          <p:cNvSpPr txBox="1"/>
          <p:nvPr/>
        </p:nvSpPr>
        <p:spPr>
          <a:xfrm>
            <a:off x="1029522" y="3940526"/>
            <a:ext cx="914033" cy="830997"/>
          </a:xfrm>
          <a:prstGeom prst="rect">
            <a:avLst/>
          </a:prstGeom>
          <a:noFill/>
        </p:spPr>
        <p:txBody>
          <a:bodyPr wrap="none" rtlCol="0">
            <a:spAutoFit/>
          </a:bodyPr>
          <a:lstStyle/>
          <a:p>
            <a:r>
              <a:rPr lang="en-US" altLang="zh-CN" sz="2800" b="1" dirty="0" smtClean="0">
                <a:solidFill>
                  <a:srgbClr val="000000"/>
                </a:solidFill>
              </a:rPr>
              <a:t>No.1</a:t>
            </a:r>
          </a:p>
          <a:p>
            <a:r>
              <a:rPr lang="en-US" altLang="zh-CN" sz="2000" b="1" dirty="0" smtClean="0">
                <a:solidFill>
                  <a:srgbClr val="000000"/>
                </a:solidFill>
              </a:rPr>
              <a:t>8”PMT</a:t>
            </a:r>
            <a:endParaRPr lang="zh-CN" altLang="en-US" sz="2000" b="1" dirty="0">
              <a:solidFill>
                <a:srgbClr val="000000"/>
              </a:solidFill>
            </a:endParaRPr>
          </a:p>
        </p:txBody>
      </p:sp>
      <p:grpSp>
        <p:nvGrpSpPr>
          <p:cNvPr id="13" name="组合 12"/>
          <p:cNvGrpSpPr/>
          <p:nvPr/>
        </p:nvGrpSpPr>
        <p:grpSpPr>
          <a:xfrm>
            <a:off x="2265725" y="1777380"/>
            <a:ext cx="2078141" cy="2988712"/>
            <a:chOff x="1991779" y="2778022"/>
            <a:chExt cx="2078141" cy="2988712"/>
          </a:xfrm>
        </p:grpSpPr>
        <p:sp>
          <p:nvSpPr>
            <p:cNvPr id="14" name="文本框 13"/>
            <p:cNvSpPr txBox="1"/>
            <p:nvPr/>
          </p:nvSpPr>
          <p:spPr>
            <a:xfrm>
              <a:off x="3026044" y="4935737"/>
              <a:ext cx="1043876" cy="830997"/>
            </a:xfrm>
            <a:prstGeom prst="rect">
              <a:avLst/>
            </a:prstGeom>
            <a:noFill/>
          </p:spPr>
          <p:txBody>
            <a:bodyPr wrap="none" rtlCol="0">
              <a:spAutoFit/>
            </a:bodyPr>
            <a:lstStyle/>
            <a:p>
              <a:r>
                <a:rPr lang="en-US" altLang="zh-CN" sz="2800" b="1" dirty="0" smtClean="0">
                  <a:solidFill>
                    <a:srgbClr val="000000"/>
                  </a:solidFill>
                </a:rPr>
                <a:t>No.2</a:t>
              </a:r>
            </a:p>
            <a:p>
              <a:r>
                <a:rPr lang="en-US" altLang="zh-CN" sz="2000" b="1" dirty="0" smtClean="0">
                  <a:solidFill>
                    <a:srgbClr val="000000"/>
                  </a:solidFill>
                </a:rPr>
                <a:t>20”PMT</a:t>
              </a:r>
              <a:endParaRPr lang="zh-CN" altLang="en-US" sz="2000" b="1" dirty="0">
                <a:solidFill>
                  <a:srgbClr val="000000"/>
                </a:solidFill>
              </a:endParaRPr>
            </a:p>
          </p:txBody>
        </p:sp>
        <p:sp>
          <p:nvSpPr>
            <p:cNvPr id="15" name="文本框 14"/>
            <p:cNvSpPr txBox="1"/>
            <p:nvPr/>
          </p:nvSpPr>
          <p:spPr>
            <a:xfrm>
              <a:off x="1991779" y="2778022"/>
              <a:ext cx="1043876" cy="830997"/>
            </a:xfrm>
            <a:prstGeom prst="rect">
              <a:avLst/>
            </a:prstGeom>
            <a:noFill/>
          </p:spPr>
          <p:txBody>
            <a:bodyPr wrap="none" rtlCol="0">
              <a:spAutoFit/>
            </a:bodyPr>
            <a:lstStyle/>
            <a:p>
              <a:r>
                <a:rPr lang="en-US" altLang="zh-CN" sz="2800" b="1" dirty="0" smtClean="0">
                  <a:solidFill>
                    <a:srgbClr val="000000"/>
                  </a:solidFill>
                </a:rPr>
                <a:t>No.3</a:t>
              </a:r>
            </a:p>
            <a:p>
              <a:r>
                <a:rPr lang="en-US" altLang="zh-CN" sz="2000" b="1" dirty="0" smtClean="0">
                  <a:solidFill>
                    <a:srgbClr val="000000"/>
                  </a:solidFill>
                </a:rPr>
                <a:t>20”PMT</a:t>
              </a:r>
              <a:endParaRPr lang="zh-CN" altLang="en-US" sz="2000" b="1" dirty="0">
                <a:solidFill>
                  <a:srgbClr val="000000"/>
                </a:solidFill>
              </a:endParaRPr>
            </a:p>
          </p:txBody>
        </p:sp>
      </p:grpSp>
    </p:spTree>
    <p:extLst>
      <p:ext uri="{BB962C8B-B14F-4D97-AF65-F5344CB8AC3E}">
        <p14:creationId xmlns:p14="http://schemas.microsoft.com/office/powerpoint/2010/main" val="413142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41" y="1015530"/>
            <a:ext cx="4389120" cy="2794000"/>
          </a:xfrm>
          <a:prstGeom prst="rect">
            <a:avLst/>
          </a:prstGeom>
        </p:spPr>
      </p:pic>
      <p:sp>
        <p:nvSpPr>
          <p:cNvPr id="5" name="矩形 4"/>
          <p:cNvSpPr/>
          <p:nvPr/>
        </p:nvSpPr>
        <p:spPr>
          <a:xfrm>
            <a:off x="107504" y="121196"/>
            <a:ext cx="8964488" cy="769441"/>
          </a:xfrm>
          <a:prstGeom prst="rect">
            <a:avLst/>
          </a:prstGeom>
        </p:spPr>
        <p:txBody>
          <a:bodyPr wrap="square">
            <a:spAutoFit/>
          </a:bodyPr>
          <a:lstStyle/>
          <a:p>
            <a:pPr lvl="0" algn="ctr" defTabSz="914400" fontAlgn="base">
              <a:spcBef>
                <a:spcPct val="0"/>
              </a:spcBef>
              <a:spcAft>
                <a:spcPct val="0"/>
              </a:spcAft>
              <a:defRPr/>
            </a:pPr>
            <a:r>
              <a:rPr lang="en-US" altLang="zh-CN" sz="3600" b="1" dirty="0" smtClean="0">
                <a:effectLst>
                  <a:outerShdw blurRad="38100" dist="38100" dir="2700000" algn="tl">
                    <a:srgbClr val="000000">
                      <a:alpha val="43137"/>
                    </a:srgbClr>
                  </a:outerShdw>
                </a:effectLst>
                <a:latin typeface="Arial Rounded MT Bold" panose="020F0704030504030204" pitchFamily="34" charset="0"/>
              </a:rPr>
              <a:t>The LHAASO </a:t>
            </a:r>
            <a:r>
              <a:rPr lang="en-US" altLang="zh-CN" sz="3600" b="1" dirty="0">
                <a:effectLst>
                  <a:outerShdw blurRad="38100" dist="38100" dir="2700000" algn="tl">
                    <a:srgbClr val="000000">
                      <a:alpha val="43137"/>
                    </a:srgbClr>
                  </a:outerShdw>
                </a:effectLst>
                <a:latin typeface="Arial Rounded MT Bold" panose="020F0704030504030204" pitchFamily="34" charset="0"/>
              </a:rPr>
              <a:t>GRB </a:t>
            </a:r>
            <a:r>
              <a:rPr lang="en-US" altLang="zh-CN" sz="4400" b="1" dirty="0">
                <a:solidFill>
                  <a:srgbClr val="C00000"/>
                </a:solidFill>
                <a:effectLst>
                  <a:outerShdw blurRad="38100" dist="38100" dir="2700000" algn="tl">
                    <a:srgbClr val="000000">
                      <a:alpha val="43137"/>
                    </a:srgbClr>
                  </a:outerShdw>
                </a:effectLst>
                <a:latin typeface="Arial Rounded MT Bold" panose="020F0704030504030204" pitchFamily="34" charset="0"/>
              </a:rPr>
              <a:t>follow-up</a:t>
            </a:r>
            <a:r>
              <a:rPr lang="en-US" altLang="zh-CN" sz="3600" b="1" dirty="0">
                <a:effectLst>
                  <a:outerShdw blurRad="38100" dist="38100" dir="2700000" algn="tl">
                    <a:srgbClr val="000000">
                      <a:alpha val="43137"/>
                    </a:srgbClr>
                  </a:outerShdw>
                </a:effectLst>
                <a:latin typeface="Arial Rounded MT Bold" panose="020F0704030504030204" pitchFamily="34" charset="0"/>
              </a:rPr>
              <a:t> program</a:t>
            </a:r>
            <a:endParaRPr kumimoji="0" lang="zh-CN" alt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anose="020F0704030504030204" pitchFamily="34" charset="0"/>
              <a:ea typeface="宋体" pitchFamily="2" charset="-122"/>
            </a:endParaRPr>
          </a:p>
        </p:txBody>
      </p:sp>
      <p:pic>
        <p:nvPicPr>
          <p:cNvPr id="8" name="内容占位符 3"/>
          <p:cNvPicPr>
            <a:picLocks noChangeAspect="1"/>
          </p:cNvPicPr>
          <p:nvPr/>
        </p:nvPicPr>
        <p:blipFill>
          <a:blip r:embed="rId4"/>
          <a:stretch>
            <a:fillRect/>
          </a:stretch>
        </p:blipFill>
        <p:spPr>
          <a:xfrm>
            <a:off x="4900582" y="1005353"/>
            <a:ext cx="3672408" cy="1051208"/>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582" y="2045015"/>
            <a:ext cx="3672408" cy="2844678"/>
          </a:xfrm>
          <a:prstGeom prst="rect">
            <a:avLst/>
          </a:prstGeom>
        </p:spPr>
      </p:pic>
      <p:sp>
        <p:nvSpPr>
          <p:cNvPr id="3" name="矩形 2"/>
          <p:cNvSpPr/>
          <p:nvPr/>
        </p:nvSpPr>
        <p:spPr>
          <a:xfrm>
            <a:off x="124988" y="3808728"/>
            <a:ext cx="8551468" cy="1754326"/>
          </a:xfrm>
          <a:prstGeom prst="rect">
            <a:avLst/>
          </a:prstGeom>
        </p:spPr>
        <p:txBody>
          <a:bodyPr wrap="square">
            <a:spAutoFit/>
          </a:bodyPr>
          <a:lstStyle/>
          <a:p>
            <a:r>
              <a:rPr lang="en-US" altLang="zh-CN" b="1" dirty="0"/>
              <a:t>P</a:t>
            </a:r>
            <a:r>
              <a:rPr lang="en-US" altLang="zh-CN" b="1" dirty="0" smtClean="0"/>
              <a:t>rocedures development and testing</a:t>
            </a:r>
          </a:p>
          <a:p>
            <a:r>
              <a:rPr lang="en-US" altLang="zh-CN" b="1" dirty="0" smtClean="0"/>
              <a:t> (alert </a:t>
            </a:r>
            <a:r>
              <a:rPr lang="en-US" altLang="zh-CN" b="1" dirty="0"/>
              <a:t>reception - filtering </a:t>
            </a:r>
            <a:r>
              <a:rPr lang="en-US" altLang="zh-CN" b="1" dirty="0" smtClean="0"/>
              <a:t>- </a:t>
            </a:r>
            <a:r>
              <a:rPr lang="en-US" altLang="zh-CN" b="1" dirty="0"/>
              <a:t>data taking)</a:t>
            </a:r>
          </a:p>
          <a:p>
            <a:pPr marL="285750" indent="-285750">
              <a:buFont typeface="Wingdings" panose="05000000000000000000" pitchFamily="2" charset="2"/>
              <a:buChar char="Ø"/>
            </a:pPr>
            <a:r>
              <a:rPr lang="en-US" altLang="zh-CN" b="1" dirty="0" smtClean="0"/>
              <a:t> </a:t>
            </a:r>
            <a:r>
              <a:rPr lang="en-US" altLang="zh-CN" b="1" dirty="0" smtClean="0">
                <a:solidFill>
                  <a:srgbClr val="C00000"/>
                </a:solidFill>
              </a:rPr>
              <a:t>1 </a:t>
            </a:r>
            <a:r>
              <a:rPr lang="en-US" altLang="zh-CN" b="1" dirty="0">
                <a:solidFill>
                  <a:srgbClr val="C00000"/>
                </a:solidFill>
              </a:rPr>
              <a:t>GRB follow-ups </a:t>
            </a:r>
            <a:r>
              <a:rPr lang="en-US" altLang="zh-CN" b="1" dirty="0" smtClean="0">
                <a:solidFill>
                  <a:srgbClr val="C00000"/>
                </a:solidFill>
              </a:rPr>
              <a:t> per </a:t>
            </a:r>
            <a:r>
              <a:rPr lang="en-US" altLang="zh-CN" b="1" dirty="0">
                <a:solidFill>
                  <a:srgbClr val="C00000"/>
                </a:solidFill>
              </a:rPr>
              <a:t>week</a:t>
            </a:r>
          </a:p>
          <a:p>
            <a:pPr marL="285750" indent="-285750">
              <a:buFont typeface="Wingdings" panose="05000000000000000000" pitchFamily="2" charset="2"/>
              <a:buChar char="Ø"/>
            </a:pPr>
            <a:r>
              <a:rPr lang="en-US" altLang="zh-CN" b="1" dirty="0" smtClean="0"/>
              <a:t>Typically </a:t>
            </a:r>
            <a:r>
              <a:rPr lang="en-US" altLang="zh-CN" b="1" dirty="0"/>
              <a:t>exposure: </a:t>
            </a:r>
            <a:r>
              <a:rPr lang="en-US" altLang="zh-CN" b="1" dirty="0" smtClean="0">
                <a:solidFill>
                  <a:srgbClr val="C00000"/>
                </a:solidFill>
              </a:rPr>
              <a:t>2.5h per follow-up</a:t>
            </a:r>
          </a:p>
          <a:p>
            <a:pPr marL="285750" indent="-285750">
              <a:buFont typeface="Wingdings" panose="05000000000000000000" pitchFamily="2" charset="2"/>
              <a:buChar char="Ø"/>
            </a:pPr>
            <a:r>
              <a:rPr lang="en-US" altLang="zh-CN" b="1" dirty="0" smtClean="0"/>
              <a:t>Since June 2019 (</a:t>
            </a:r>
            <a:r>
              <a:rPr lang="en-US" altLang="zh-CN" b="1" dirty="0" smtClean="0">
                <a:solidFill>
                  <a:srgbClr val="C00000"/>
                </a:solidFill>
              </a:rPr>
              <a:t>10 </a:t>
            </a:r>
            <a:r>
              <a:rPr lang="en-US" altLang="zh-CN" b="1" dirty="0">
                <a:solidFill>
                  <a:srgbClr val="C00000"/>
                </a:solidFill>
              </a:rPr>
              <a:t>GRB </a:t>
            </a:r>
            <a:r>
              <a:rPr lang="en-US" altLang="zh-CN" b="1" dirty="0" smtClean="0">
                <a:solidFill>
                  <a:srgbClr val="C00000"/>
                </a:solidFill>
              </a:rPr>
              <a:t>follow-ups</a:t>
            </a:r>
            <a:r>
              <a:rPr lang="en-US" altLang="zh-CN" b="1" dirty="0" smtClean="0"/>
              <a:t>):  </a:t>
            </a:r>
            <a:r>
              <a:rPr lang="en-US" altLang="zh-CN" b="1" dirty="0"/>
              <a:t>0604  0606  0609  0611  0619  0620  0626  </a:t>
            </a:r>
            <a:r>
              <a:rPr lang="en-US" altLang="zh-CN" b="1" dirty="0" smtClean="0"/>
              <a:t>0703</a:t>
            </a:r>
          </a:p>
          <a:p>
            <a:r>
              <a:rPr lang="en-US" altLang="zh-CN" b="1" dirty="0" smtClean="0"/>
              <a:t>       0713 0716      </a:t>
            </a:r>
            <a:endParaRPr lang="zh-CN" altLang="en-US" b="1" dirty="0"/>
          </a:p>
        </p:txBody>
      </p:sp>
      <p:sp>
        <p:nvSpPr>
          <p:cNvPr id="7" name="灯片编号占位符 6"/>
          <p:cNvSpPr>
            <a:spLocks noGrp="1"/>
          </p:cNvSpPr>
          <p:nvPr>
            <p:ph type="sldNum" sz="quarter" idx="12"/>
          </p:nvPr>
        </p:nvSpPr>
        <p:spPr/>
        <p:txBody>
          <a:bodyPr/>
          <a:lstStyle/>
          <a:p>
            <a:fld id="{95A36DAC-74F4-4819-A294-BC5D254CCF29}" type="slidenum">
              <a:rPr lang="zh-CN" altLang="en-US" smtClean="0"/>
              <a:t>6</a:t>
            </a:fld>
            <a:endParaRPr lang="zh-CN" altLang="en-US"/>
          </a:p>
        </p:txBody>
      </p:sp>
    </p:spTree>
    <p:extLst>
      <p:ext uri="{BB962C8B-B14F-4D97-AF65-F5344CB8AC3E}">
        <p14:creationId xmlns:p14="http://schemas.microsoft.com/office/powerpoint/2010/main" val="1781131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5A36DAC-74F4-4819-A294-BC5D254CCF29}" type="slidenum">
              <a:rPr lang="zh-CN" altLang="en-US" smtClean="0"/>
              <a:t>7</a:t>
            </a:fld>
            <a:endParaRPr lang="zh-CN" alt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28" y="1345332"/>
            <a:ext cx="700914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爆炸形 2 6"/>
          <p:cNvSpPr/>
          <p:nvPr/>
        </p:nvSpPr>
        <p:spPr>
          <a:xfrm>
            <a:off x="6107400" y="6542"/>
            <a:ext cx="1163176" cy="979855"/>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rot="20807301">
            <a:off x="6217670" y="193665"/>
            <a:ext cx="1398629" cy="400110"/>
          </a:xfrm>
          <a:prstGeom prst="rect">
            <a:avLst/>
          </a:prstGeom>
          <a:noFill/>
        </p:spPr>
        <p:txBody>
          <a:bodyPr wrap="square" rtlCol="0">
            <a:spAutoFit/>
          </a:bodyPr>
          <a:lstStyle/>
          <a:p>
            <a:r>
              <a:rPr lang="en-US" altLang="zh-CN" sz="2000" dirty="0" err="1" smtClean="0"/>
              <a:t>Ra,dec</a:t>
            </a:r>
            <a:endParaRPr lang="zh-CN" altLang="en-US" sz="2000" dirty="0"/>
          </a:p>
        </p:txBody>
      </p:sp>
      <mc:AlternateContent xmlns:mc="http://schemas.openxmlformats.org/markup-compatibility/2006" xmlns:a14="http://schemas.microsoft.com/office/drawing/2010/main">
        <mc:Choice Requires="a14">
          <p:sp>
            <p:nvSpPr>
              <p:cNvPr id="9" name="矩形 8"/>
              <p:cNvSpPr/>
              <p:nvPr/>
            </p:nvSpPr>
            <p:spPr>
              <a:xfrm rot="18672077">
                <a:off x="4763507" y="1513306"/>
                <a:ext cx="18018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b="1" dirty="0">
                          <a:solidFill>
                            <a:srgbClr val="0070C0"/>
                          </a:solidFill>
                          <a:sym typeface="Wingdings" panose="05000000000000000000" pitchFamily="2" charset="2"/>
                        </a:rPr>
                        <m:t>(</m:t>
                      </m:r>
                      <m:r>
                        <m:rPr>
                          <m:nor/>
                        </m:rPr>
                        <a:rPr lang="en-US" altLang="zh-CN" b="1" dirty="0">
                          <a:solidFill>
                            <a:srgbClr val="0070C0"/>
                          </a:solidFill>
                          <a:sym typeface="Wingdings" panose="05000000000000000000" pitchFamily="2" charset="2"/>
                        </a:rPr>
                        <m:t>l</m:t>
                      </m:r>
                      <m:r>
                        <m:rPr>
                          <m:nor/>
                        </m:rPr>
                        <a:rPr lang="en-US" altLang="zh-CN" b="1" dirty="0">
                          <a:solidFill>
                            <a:srgbClr val="0070C0"/>
                          </a:solidFill>
                          <a:sym typeface="Wingdings" panose="05000000000000000000" pitchFamily="2" charset="2"/>
                        </a:rPr>
                        <m:t>,</m:t>
                      </m:r>
                      <m:r>
                        <m:rPr>
                          <m:nor/>
                        </m:rPr>
                        <a:rPr lang="en-US" altLang="zh-CN" b="1" dirty="0">
                          <a:solidFill>
                            <a:srgbClr val="0070C0"/>
                          </a:solidFill>
                          <a:sym typeface="Wingdings" panose="05000000000000000000" pitchFamily="2" charset="2"/>
                        </a:rPr>
                        <m:t>m</m:t>
                      </m:r>
                      <m:r>
                        <m:rPr>
                          <m:nor/>
                        </m:rPr>
                        <a:rPr lang="en-US" altLang="zh-CN" b="1" dirty="0">
                          <a:solidFill>
                            <a:srgbClr val="0070C0"/>
                          </a:solidFill>
                          <a:sym typeface="Wingdings" panose="05000000000000000000" pitchFamily="2" charset="2"/>
                        </a:rPr>
                        <m:t>,</m:t>
                      </m:r>
                      <m:r>
                        <m:rPr>
                          <m:nor/>
                        </m:rPr>
                        <a:rPr lang="en-US" altLang="zh-CN" b="1" dirty="0">
                          <a:solidFill>
                            <a:srgbClr val="0070C0"/>
                          </a:solidFill>
                          <a:sym typeface="Wingdings" panose="05000000000000000000" pitchFamily="2" charset="2"/>
                        </a:rPr>
                        <m:t>n</m:t>
                      </m:r>
                      <m:r>
                        <m:rPr>
                          <m:nor/>
                        </m:rPr>
                        <a:rPr lang="en-US" altLang="zh-CN" b="1" dirty="0">
                          <a:solidFill>
                            <a:srgbClr val="0070C0"/>
                          </a:solidFill>
                          <a:sym typeface="Wingdings" panose="05000000000000000000" pitchFamily="2" charset="2"/>
                        </a:rPr>
                        <m:t>)</m:t>
                      </m:r>
                    </m:oMath>
                  </m:oMathPara>
                </a14:m>
                <a:endParaRPr lang="en-US" altLang="zh-CN" b="1" dirty="0">
                  <a:solidFill>
                    <a:srgbClr val="0070C0"/>
                  </a:solidFill>
                  <a:sym typeface="Wingdings" panose="05000000000000000000" pitchFamily="2" charset="2"/>
                </a:endParaRPr>
              </a:p>
            </p:txBody>
          </p:sp>
        </mc:Choice>
        <mc:Fallback xmlns="">
          <p:sp>
            <p:nvSpPr>
              <p:cNvPr id="9" name="矩形 8"/>
              <p:cNvSpPr>
                <a:spLocks noRot="1" noChangeAspect="1" noMove="1" noResize="1" noEditPoints="1" noAdjustHandles="1" noChangeArrowheads="1" noChangeShapeType="1" noTextEdit="1"/>
              </p:cNvSpPr>
              <p:nvPr/>
            </p:nvSpPr>
            <p:spPr>
              <a:xfrm rot="18672077">
                <a:off x="4763507" y="1513306"/>
                <a:ext cx="1801825"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3568" y="5039226"/>
                <a:ext cx="168055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C00000"/>
                          </a:solidFill>
                          <a:latin typeface="Cambria Math"/>
                        </a:rPr>
                        <m:t>(</m:t>
                      </m:r>
                      <m:r>
                        <a:rPr lang="en-US" altLang="zh-CN" sz="1600" b="1" i="0" smtClean="0">
                          <a:solidFill>
                            <a:srgbClr val="C00000"/>
                          </a:solidFill>
                          <a:latin typeface="Cambria Math"/>
                        </a:rPr>
                        <m:t>𝐚𝐪𝟏</m:t>
                      </m:r>
                      <m:r>
                        <a:rPr lang="en-US" altLang="zh-CN" sz="1600" b="1" i="0" smtClean="0">
                          <a:solidFill>
                            <a:srgbClr val="C00000"/>
                          </a:solidFill>
                          <a:latin typeface="Cambria Math"/>
                        </a:rPr>
                        <m:t>,</m:t>
                      </m:r>
                      <m:r>
                        <a:rPr lang="en-US" altLang="zh-CN" sz="1600" b="1" i="0" smtClean="0">
                          <a:solidFill>
                            <a:srgbClr val="C00000"/>
                          </a:solidFill>
                          <a:latin typeface="Cambria Math"/>
                        </a:rPr>
                        <m:t>𝐭𝟏</m:t>
                      </m:r>
                      <m:r>
                        <a:rPr lang="en-US" altLang="zh-CN" sz="1600" b="1" i="0" smtClean="0">
                          <a:solidFill>
                            <a:srgbClr val="C00000"/>
                          </a:solidFill>
                          <a:latin typeface="Cambria Math"/>
                        </a:rPr>
                        <m:t>,</m:t>
                      </m:r>
                      <m:r>
                        <a:rPr lang="en-US" altLang="zh-CN" sz="1600" b="1" i="0" smtClean="0">
                          <a:solidFill>
                            <a:srgbClr val="C00000"/>
                          </a:solidFill>
                          <a:latin typeface="Cambria Math"/>
                        </a:rPr>
                        <m:t>𝐱𝟏</m:t>
                      </m:r>
                      <m:r>
                        <a:rPr lang="en-US" altLang="zh-CN" sz="1600" b="1" i="0" smtClean="0">
                          <a:solidFill>
                            <a:srgbClr val="C00000"/>
                          </a:solidFill>
                          <a:latin typeface="Cambria Math"/>
                        </a:rPr>
                        <m:t>,</m:t>
                      </m:r>
                      <m:r>
                        <a:rPr lang="en-US" altLang="zh-CN" sz="1600" b="1" i="0" smtClean="0">
                          <a:solidFill>
                            <a:srgbClr val="C00000"/>
                          </a:solidFill>
                          <a:latin typeface="Cambria Math"/>
                        </a:rPr>
                        <m:t>𝐲𝟏</m:t>
                      </m:r>
                      <m:r>
                        <a:rPr lang="en-US" altLang="zh-CN" sz="1600" b="1" i="0" smtClean="0">
                          <a:solidFill>
                            <a:srgbClr val="C00000"/>
                          </a:solidFill>
                          <a:latin typeface="Cambria Math"/>
                        </a:rPr>
                        <m:t>,</m:t>
                      </m:r>
                      <m:r>
                        <a:rPr lang="en-US" altLang="zh-CN" sz="1600" b="1" i="0" smtClean="0">
                          <a:solidFill>
                            <a:srgbClr val="C00000"/>
                          </a:solidFill>
                          <a:latin typeface="Cambria Math"/>
                        </a:rPr>
                        <m:t>𝐳𝟏</m:t>
                      </m:r>
                      <m:r>
                        <a:rPr lang="en-US" altLang="zh-CN" sz="1600" b="1" i="0" smtClean="0">
                          <a:solidFill>
                            <a:srgbClr val="C00000"/>
                          </a:solidFill>
                          <a:latin typeface="Cambria Math"/>
                        </a:rPr>
                        <m:t>)</m:t>
                      </m:r>
                    </m:oMath>
                  </m:oMathPara>
                </a14:m>
                <a:endParaRPr lang="zh-CN" alt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83568" y="5039226"/>
                <a:ext cx="1680556" cy="338554"/>
              </a:xfrm>
              <a:prstGeom prst="rect">
                <a:avLst/>
              </a:prstGeom>
              <a:blipFill rotWithShape="1">
                <a:blip r:embed="rId5"/>
                <a:stretch>
                  <a:fillRect r="-12681" b="-10909"/>
                </a:stretch>
              </a:blipFill>
            </p:spPr>
            <p:txBody>
              <a:bodyPr/>
              <a:lstStyle/>
              <a:p>
                <a:r>
                  <a:rPr lang="zh-CN" altLang="en-US">
                    <a:noFill/>
                  </a:rPr>
                  <a:t> </a:t>
                </a:r>
              </a:p>
            </p:txBody>
          </p:sp>
        </mc:Fallback>
      </mc:AlternateContent>
      <p:cxnSp>
        <p:nvCxnSpPr>
          <p:cNvPr id="12" name="直接箭头连接符 11"/>
          <p:cNvCxnSpPr/>
          <p:nvPr/>
        </p:nvCxnSpPr>
        <p:spPr>
          <a:xfrm flipH="1">
            <a:off x="1403648" y="3395650"/>
            <a:ext cx="648072" cy="681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699792" y="5017740"/>
                <a:ext cx="13681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C00000"/>
                          </a:solidFill>
                          <a:latin typeface="Cambria Math"/>
                        </a:rPr>
                        <m:t>(</m:t>
                      </m:r>
                      <m:r>
                        <a:rPr lang="en-US" altLang="zh-CN" sz="1600" b="1" i="0" smtClean="0">
                          <a:solidFill>
                            <a:srgbClr val="C00000"/>
                          </a:solidFill>
                          <a:latin typeface="Cambria Math"/>
                        </a:rPr>
                        <m:t>𝐚𝐪𝟐</m:t>
                      </m:r>
                      <m:r>
                        <a:rPr lang="en-US" altLang="zh-CN" sz="1600" b="1" i="0" smtClean="0">
                          <a:solidFill>
                            <a:srgbClr val="C00000"/>
                          </a:solidFill>
                          <a:latin typeface="Cambria Math"/>
                        </a:rPr>
                        <m:t>, </m:t>
                      </m:r>
                      <m:r>
                        <a:rPr lang="en-US" altLang="zh-CN" sz="1600" b="1" i="0" smtClean="0">
                          <a:solidFill>
                            <a:srgbClr val="C00000"/>
                          </a:solidFill>
                          <a:latin typeface="Cambria Math"/>
                        </a:rPr>
                        <m:t>𝐭𝟐</m:t>
                      </m:r>
                      <m:r>
                        <a:rPr lang="en-US" altLang="zh-CN" sz="1600" b="1" i="0" smtClean="0">
                          <a:solidFill>
                            <a:srgbClr val="C00000"/>
                          </a:solidFill>
                          <a:latin typeface="Cambria Math"/>
                        </a:rPr>
                        <m:t>,</m:t>
                      </m:r>
                      <m:r>
                        <a:rPr lang="en-US" altLang="zh-CN" sz="1600" b="1" i="0" smtClean="0">
                          <a:solidFill>
                            <a:srgbClr val="C00000"/>
                          </a:solidFill>
                          <a:latin typeface="Cambria Math"/>
                        </a:rPr>
                        <m:t>𝐱𝟐</m:t>
                      </m:r>
                      <m:r>
                        <a:rPr lang="en-US" altLang="zh-CN" sz="1600" b="1" i="0" smtClean="0">
                          <a:solidFill>
                            <a:srgbClr val="C00000"/>
                          </a:solidFill>
                          <a:latin typeface="Cambria Math"/>
                        </a:rPr>
                        <m:t>,</m:t>
                      </m:r>
                      <m:r>
                        <a:rPr lang="en-US" altLang="zh-CN" sz="1600" b="1" i="0" smtClean="0">
                          <a:solidFill>
                            <a:srgbClr val="C00000"/>
                          </a:solidFill>
                          <a:latin typeface="Cambria Math"/>
                        </a:rPr>
                        <m:t>𝐲𝟐</m:t>
                      </m:r>
                      <m:r>
                        <a:rPr lang="en-US" altLang="zh-CN" sz="1600" b="1" i="0" smtClean="0">
                          <a:solidFill>
                            <a:srgbClr val="C00000"/>
                          </a:solidFill>
                          <a:latin typeface="Cambria Math"/>
                        </a:rPr>
                        <m:t>,</m:t>
                      </m:r>
                      <m:r>
                        <a:rPr lang="en-US" altLang="zh-CN" sz="1600" b="1" i="0" smtClean="0">
                          <a:solidFill>
                            <a:srgbClr val="C00000"/>
                          </a:solidFill>
                          <a:latin typeface="Cambria Math"/>
                        </a:rPr>
                        <m:t>𝐳𝟐</m:t>
                      </m:r>
                      <m:r>
                        <a:rPr lang="en-US" altLang="zh-CN" sz="1600" b="1" i="0" smtClean="0">
                          <a:solidFill>
                            <a:srgbClr val="C00000"/>
                          </a:solidFill>
                          <a:latin typeface="Cambria Math"/>
                        </a:rPr>
                        <m:t>)</m:t>
                      </m:r>
                    </m:oMath>
                  </m:oMathPara>
                </a14:m>
                <a:endParaRPr lang="zh-CN" alt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699792" y="5017740"/>
                <a:ext cx="1368152" cy="338554"/>
              </a:xfrm>
              <a:prstGeom prst="rect">
                <a:avLst/>
              </a:prstGeom>
              <a:blipFill rotWithShape="1">
                <a:blip r:embed="rId6"/>
                <a:stretch>
                  <a:fillRect l="-446" r="-38393"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19409" y="5017740"/>
                <a:ext cx="160877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C00000"/>
                          </a:solidFill>
                          <a:latin typeface="Cambria Math"/>
                        </a:rPr>
                        <m:t>(</m:t>
                      </m:r>
                      <m:r>
                        <a:rPr lang="en-US" altLang="zh-CN" sz="1600" b="1" i="0" smtClean="0">
                          <a:solidFill>
                            <a:srgbClr val="C00000"/>
                          </a:solidFill>
                          <a:latin typeface="Cambria Math"/>
                        </a:rPr>
                        <m:t>𝐚𝐪𝟑</m:t>
                      </m:r>
                      <m:r>
                        <a:rPr lang="en-US" altLang="zh-CN" sz="1600" b="1" i="0" smtClean="0">
                          <a:solidFill>
                            <a:srgbClr val="C00000"/>
                          </a:solidFill>
                          <a:latin typeface="Cambria Math"/>
                        </a:rPr>
                        <m:t>,</m:t>
                      </m:r>
                      <m:r>
                        <a:rPr lang="en-US" altLang="zh-CN" sz="1600" b="1" i="0" smtClean="0">
                          <a:solidFill>
                            <a:srgbClr val="C00000"/>
                          </a:solidFill>
                          <a:latin typeface="Cambria Math"/>
                        </a:rPr>
                        <m:t>𝐭𝟑</m:t>
                      </m:r>
                      <m:r>
                        <a:rPr lang="en-US" altLang="zh-CN" sz="1600" b="1" i="0" smtClean="0">
                          <a:solidFill>
                            <a:srgbClr val="C00000"/>
                          </a:solidFill>
                          <a:latin typeface="Cambria Math"/>
                        </a:rPr>
                        <m:t>,</m:t>
                      </m:r>
                      <m:r>
                        <a:rPr lang="en-US" altLang="zh-CN" sz="1600" b="1" i="0" smtClean="0">
                          <a:solidFill>
                            <a:srgbClr val="C00000"/>
                          </a:solidFill>
                          <a:latin typeface="Cambria Math"/>
                        </a:rPr>
                        <m:t>𝐱𝟑</m:t>
                      </m:r>
                      <m:r>
                        <a:rPr lang="en-US" altLang="zh-CN" sz="1600" b="1" i="0" smtClean="0">
                          <a:solidFill>
                            <a:srgbClr val="C00000"/>
                          </a:solidFill>
                          <a:latin typeface="Cambria Math"/>
                        </a:rPr>
                        <m:t>,</m:t>
                      </m:r>
                      <m:r>
                        <a:rPr lang="en-US" altLang="zh-CN" sz="1600" b="1" i="0" smtClean="0">
                          <a:solidFill>
                            <a:srgbClr val="C00000"/>
                          </a:solidFill>
                          <a:latin typeface="Cambria Math"/>
                        </a:rPr>
                        <m:t>𝐲𝟑</m:t>
                      </m:r>
                      <m:r>
                        <a:rPr lang="en-US" altLang="zh-CN" sz="1600" b="1" i="0" smtClean="0">
                          <a:solidFill>
                            <a:srgbClr val="C00000"/>
                          </a:solidFill>
                          <a:latin typeface="Cambria Math"/>
                        </a:rPr>
                        <m:t>,</m:t>
                      </m:r>
                      <m:r>
                        <a:rPr lang="en-US" altLang="zh-CN" sz="1600" b="1" i="0" smtClean="0">
                          <a:solidFill>
                            <a:srgbClr val="C00000"/>
                          </a:solidFill>
                          <a:latin typeface="Cambria Math"/>
                        </a:rPr>
                        <m:t>𝐳𝟑</m:t>
                      </m:r>
                      <m:r>
                        <a:rPr lang="en-US" altLang="zh-CN" sz="1600" b="1" i="0" smtClean="0">
                          <a:solidFill>
                            <a:srgbClr val="C00000"/>
                          </a:solidFill>
                          <a:latin typeface="Cambria Math"/>
                        </a:rPr>
                        <m:t>)</m:t>
                      </m:r>
                    </m:oMath>
                  </m:oMathPara>
                </a14:m>
                <a:endParaRPr lang="zh-CN" alt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619409" y="5017740"/>
                <a:ext cx="1608775" cy="338554"/>
              </a:xfrm>
              <a:prstGeom prst="rect">
                <a:avLst/>
              </a:prstGeom>
              <a:blipFill rotWithShape="1">
                <a:blip r:embed="rId7"/>
                <a:stretch>
                  <a:fillRect l="-379" r="-17424" b="-8929"/>
                </a:stretch>
              </a:blipFill>
            </p:spPr>
            <p:txBody>
              <a:bodyPr/>
              <a:lstStyle/>
              <a:p>
                <a:r>
                  <a:rPr lang="zh-CN" altLang="en-US">
                    <a:noFill/>
                  </a:rPr>
                  <a:t> </a:t>
                </a:r>
              </a:p>
            </p:txBody>
          </p:sp>
        </mc:Fallback>
      </mc:AlternateContent>
      <p:sp>
        <p:nvSpPr>
          <p:cNvPr id="15" name="矩形 14"/>
          <p:cNvSpPr/>
          <p:nvPr/>
        </p:nvSpPr>
        <p:spPr>
          <a:xfrm>
            <a:off x="5580112" y="4225652"/>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矩形 15"/>
              <p:cNvSpPr/>
              <p:nvPr/>
            </p:nvSpPr>
            <p:spPr>
              <a:xfrm rot="18632322">
                <a:off x="1168751" y="3381286"/>
                <a:ext cx="756874"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rgbClr val="00B0F0"/>
                              </a:solidFill>
                              <a:latin typeface="Cambria Math"/>
                              <a:sym typeface="Wingdings" panose="05000000000000000000" pitchFamily="2" charset="2"/>
                            </a:rPr>
                          </m:ctrlPr>
                        </m:sSubPr>
                        <m:e>
                          <m:r>
                            <a:rPr lang="en-US" altLang="zh-CN" b="1" i="1">
                              <a:solidFill>
                                <a:srgbClr val="00B0F0"/>
                              </a:solidFill>
                              <a:latin typeface="Cambria Math"/>
                              <a:sym typeface="Wingdings" panose="05000000000000000000" pitchFamily="2" charset="2"/>
                            </a:rPr>
                            <m:t>𝒅</m:t>
                          </m:r>
                        </m:e>
                        <m:sub>
                          <m:r>
                            <a:rPr lang="en-US" altLang="zh-CN" b="1" i="1">
                              <a:solidFill>
                                <a:srgbClr val="00B0F0"/>
                              </a:solidFill>
                              <a:latin typeface="Cambria Math"/>
                              <a:sym typeface="Wingdings" panose="05000000000000000000" pitchFamily="2" charset="2"/>
                            </a:rPr>
                            <m:t>𝒅𝒊𝒇𝒇</m:t>
                          </m:r>
                        </m:sub>
                      </m:sSub>
                    </m:oMath>
                  </m:oMathPara>
                </a14:m>
                <a:endParaRPr lang="zh-CN" altLang="en-US" dirty="0">
                  <a:solidFill>
                    <a:srgbClr val="00B0F0"/>
                  </a:solidFill>
                </a:endParaRPr>
              </a:p>
            </p:txBody>
          </p:sp>
        </mc:Choice>
        <mc:Fallback xmlns="">
          <p:sp>
            <p:nvSpPr>
              <p:cNvPr id="16" name="矩形 15"/>
              <p:cNvSpPr>
                <a:spLocks noRot="1" noChangeAspect="1" noMove="1" noResize="1" noEditPoints="1" noAdjustHandles="1" noChangeArrowheads="1" noChangeShapeType="1" noTextEdit="1"/>
              </p:cNvSpPr>
              <p:nvPr/>
            </p:nvSpPr>
            <p:spPr>
              <a:xfrm rot="18632322">
                <a:off x="1168751" y="3381286"/>
                <a:ext cx="756874" cy="395558"/>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17" name="直接连接符 16"/>
          <p:cNvCxnSpPr/>
          <p:nvPr/>
        </p:nvCxnSpPr>
        <p:spPr>
          <a:xfrm>
            <a:off x="1929231" y="3156519"/>
            <a:ext cx="300415" cy="243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5616" y="3939902"/>
            <a:ext cx="390702" cy="3232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880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815340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圆角矩形 6"/>
          <p:cNvSpPr/>
          <p:nvPr/>
        </p:nvSpPr>
        <p:spPr>
          <a:xfrm rot="20329872">
            <a:off x="7462853" y="575199"/>
            <a:ext cx="1512168" cy="62303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95A36DAC-74F4-4819-A294-BC5D254CCF29}" type="slidenum">
              <a:rPr lang="zh-CN" altLang="en-US" smtClean="0"/>
              <a:t>8</a:t>
            </a:fld>
            <a:endParaRPr lang="zh-CN" altLang="en-US"/>
          </a:p>
        </p:txBody>
      </p:sp>
      <p:sp>
        <p:nvSpPr>
          <p:cNvPr id="5" name="TextBox 4"/>
          <p:cNvSpPr txBox="1"/>
          <p:nvPr/>
        </p:nvSpPr>
        <p:spPr>
          <a:xfrm rot="20263482">
            <a:off x="7445427" y="563473"/>
            <a:ext cx="2160240" cy="461665"/>
          </a:xfrm>
          <a:prstGeom prst="rect">
            <a:avLst/>
          </a:prstGeom>
          <a:noFill/>
        </p:spPr>
        <p:txBody>
          <a:bodyPr wrap="square" rtlCol="0">
            <a:spAutoFit/>
          </a:bodyPr>
          <a:lstStyle/>
          <a:p>
            <a:r>
              <a:rPr lang="zh-CN" alt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王晓洁等</a:t>
            </a:r>
            <a:r>
              <a:rPr lang="en-US" altLang="zh-CN"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zh-CN" alt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580597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 y="671081"/>
            <a:ext cx="9174178" cy="471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圆角矩形 2"/>
          <p:cNvSpPr/>
          <p:nvPr/>
        </p:nvSpPr>
        <p:spPr>
          <a:xfrm rot="20478855">
            <a:off x="7008214" y="352468"/>
            <a:ext cx="1512168" cy="62303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95A36DAC-74F4-4819-A294-BC5D254CCF29}" type="slidenum">
              <a:rPr lang="zh-CN" altLang="en-US" smtClean="0"/>
              <a:t>9</a:t>
            </a:fld>
            <a:endParaRPr lang="zh-CN" altLang="en-US"/>
          </a:p>
        </p:txBody>
      </p:sp>
      <p:sp>
        <p:nvSpPr>
          <p:cNvPr id="4" name="TextBox 3"/>
          <p:cNvSpPr txBox="1"/>
          <p:nvPr/>
        </p:nvSpPr>
        <p:spPr>
          <a:xfrm rot="20263482">
            <a:off x="7099173" y="297374"/>
            <a:ext cx="2160240" cy="461665"/>
          </a:xfrm>
          <a:prstGeom prst="rect">
            <a:avLst/>
          </a:prstGeom>
          <a:noFill/>
        </p:spPr>
        <p:txBody>
          <a:bodyPr wrap="square" rtlCol="0">
            <a:spAutoFit/>
          </a:bodyPr>
          <a:lstStyle/>
          <a:p>
            <a:r>
              <a:rPr lang="zh-CN" alt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陈良</a:t>
            </a:r>
            <a:r>
              <a:rPr lang="zh-CN" alt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等</a:t>
            </a:r>
            <a:r>
              <a:rPr lang="en-US" altLang="zh-CN"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zh-CN" alt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789635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lish_sample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English_sample_Powerpoint</Template>
  <TotalTime>8068</TotalTime>
  <Words>2180</Words>
  <Application>Microsoft Office PowerPoint</Application>
  <PresentationFormat>全屏显示(16:10)</PresentationFormat>
  <Paragraphs>249</Paragraphs>
  <Slides>26</Slides>
  <Notes>18</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English_sample_Powerpoint</vt:lpstr>
      <vt:lpstr>Search for GRBs with LHAASO- WCDA</vt:lpstr>
      <vt:lpstr>Content</vt:lpstr>
      <vt:lpstr>Gamma-ray Burst</vt:lpstr>
      <vt:lpstr>Observation on VHE GRBs</vt:lpstr>
      <vt:lpstr>LHAASO-WCDA</vt:lpstr>
      <vt:lpstr>PowerPoint 演示文稿</vt:lpstr>
      <vt:lpstr>PowerPoint 演示文稿</vt:lpstr>
      <vt:lpstr>PowerPoint 演示文稿</vt:lpstr>
      <vt:lpstr>PowerPoint 演示文稿</vt:lpstr>
      <vt:lpstr> method</vt:lpstr>
      <vt:lpstr>Monte Carlo samples</vt:lpstr>
      <vt:lpstr>PowerPoint 演示文稿</vt:lpstr>
      <vt:lpstr>Angular resolution</vt:lpstr>
      <vt:lpstr>PowerPoint 演示文稿</vt:lpstr>
      <vt:lpstr>PowerPoint 演示文稿</vt:lpstr>
      <vt:lpstr>Expectation</vt:lpstr>
      <vt:lpstr>PowerPoint 演示文稿</vt:lpstr>
      <vt:lpstr>PowerPoint 演示文稿</vt:lpstr>
      <vt:lpstr>PowerPoint 演示文稿</vt:lpstr>
      <vt:lpstr>PowerPoint 演示文稿</vt:lpstr>
      <vt:lpstr>Summary</vt:lpstr>
      <vt:lpstr>backups</vt:lpstr>
      <vt:lpstr>PowerPoint 演示文稿</vt:lpstr>
      <vt:lpstr>PowerPoint 演示文稿</vt:lpstr>
      <vt:lpstr>10GeV -1TeV</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GRB with LHAASO- WCDA</dc:title>
  <dc:creator>yaoyh</dc:creator>
  <cp:lastModifiedBy>yaoyh</cp:lastModifiedBy>
  <cp:revision>180</cp:revision>
  <dcterms:created xsi:type="dcterms:W3CDTF">2019-08-09T11:41:48Z</dcterms:created>
  <dcterms:modified xsi:type="dcterms:W3CDTF">2019-08-29T07:02:57Z</dcterms:modified>
</cp:coreProperties>
</file>