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75" r:id="rId3"/>
    <p:sldId id="278" r:id="rId4"/>
    <p:sldId id="268" r:id="rId5"/>
    <p:sldId id="257" r:id="rId6"/>
    <p:sldId id="262" r:id="rId7"/>
    <p:sldId id="263" r:id="rId8"/>
    <p:sldId id="260" r:id="rId9"/>
    <p:sldId id="283" r:id="rId10"/>
    <p:sldId id="284" r:id="rId11"/>
    <p:sldId id="271" r:id="rId12"/>
    <p:sldId id="276" r:id="rId13"/>
    <p:sldId id="261" r:id="rId14"/>
    <p:sldId id="264" r:id="rId15"/>
    <p:sldId id="282" r:id="rId16"/>
    <p:sldId id="281" r:id="rId17"/>
    <p:sldId id="265" r:id="rId18"/>
    <p:sldId id="285" r:id="rId19"/>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32" autoAdjust="0"/>
  </p:normalViewPr>
  <p:slideViewPr>
    <p:cSldViewPr>
      <p:cViewPr varScale="1">
        <p:scale>
          <a:sx n="89" d="100"/>
          <a:sy n="89" d="100"/>
        </p:scale>
        <p:origin x="846" y="7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4A607-AB40-4446-ADB0-44D8B0138738}" type="datetimeFigureOut">
              <a:rPr lang="zh-CN" altLang="en-US" smtClean="0"/>
              <a:t>2019-8-26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64882-DBF3-426D-B37A-4FD5E2B9C3AF}" type="slidenum">
              <a:rPr lang="zh-CN" altLang="en-US" smtClean="0"/>
              <a:t>‹#›</a:t>
            </a:fld>
            <a:endParaRPr lang="zh-CN" altLang="en-US"/>
          </a:p>
        </p:txBody>
      </p:sp>
    </p:spTree>
    <p:extLst>
      <p:ext uri="{BB962C8B-B14F-4D97-AF65-F5344CB8AC3E}">
        <p14:creationId xmlns:p14="http://schemas.microsoft.com/office/powerpoint/2010/main" val="327873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My report talks about the </a:t>
            </a:r>
            <a:r>
              <a:rPr lang="en-US" altLang="zh-CN" sz="1200" kern="1200" dirty="0" err="1" smtClean="0">
                <a:solidFill>
                  <a:schemeClr val="tx1"/>
                </a:solidFill>
                <a:effectLst/>
                <a:latin typeface="+mn-lt"/>
                <a:ea typeface="+mn-ea"/>
                <a:cs typeface="+mn-cs"/>
              </a:rPr>
              <a:t>muon</a:t>
            </a:r>
            <a:r>
              <a:rPr lang="en-US" altLang="zh-CN" sz="1200" kern="1200" dirty="0" smtClean="0">
                <a:solidFill>
                  <a:schemeClr val="tx1"/>
                </a:solidFill>
                <a:effectLst/>
                <a:latin typeface="+mn-lt"/>
                <a:ea typeface="+mn-ea"/>
                <a:cs typeface="+mn-cs"/>
              </a:rPr>
              <a:t> lateral distribution based on the first stage of LHAASO-KM2A</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1</a:t>
            </a:fld>
            <a:endParaRPr lang="zh-CN" altLang="en-US"/>
          </a:p>
        </p:txBody>
      </p:sp>
    </p:spTree>
    <p:extLst>
      <p:ext uri="{BB962C8B-B14F-4D97-AF65-F5344CB8AC3E}">
        <p14:creationId xmlns:p14="http://schemas.microsoft.com/office/powerpoint/2010/main" val="138340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sum of the particles density detected by EDs should be more than 100 and less than 300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After applying above criteria, we got the events with reconstructed primary energy at about 100TeV.</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13</a:t>
            </a:fld>
            <a:endParaRPr lang="zh-CN" altLang="en-US"/>
          </a:p>
        </p:txBody>
      </p:sp>
    </p:spTree>
    <p:extLst>
      <p:ext uri="{BB962C8B-B14F-4D97-AF65-F5344CB8AC3E}">
        <p14:creationId xmlns:p14="http://schemas.microsoft.com/office/powerpoint/2010/main" val="274971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14</a:t>
            </a:fld>
            <a:endParaRPr lang="zh-CN" altLang="en-US"/>
          </a:p>
        </p:txBody>
      </p:sp>
    </p:spTree>
    <p:extLst>
      <p:ext uri="{BB962C8B-B14F-4D97-AF65-F5344CB8AC3E}">
        <p14:creationId xmlns:p14="http://schemas.microsoft.com/office/powerpoint/2010/main" val="89593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64882-DBF3-426D-B37A-4FD5E2B9C3AF}" type="slidenum">
              <a:rPr lang="zh-CN" altLang="en-US" smtClean="0"/>
              <a:t>17</a:t>
            </a:fld>
            <a:endParaRPr lang="zh-CN" altLang="en-US"/>
          </a:p>
        </p:txBody>
      </p:sp>
    </p:spTree>
    <p:extLst>
      <p:ext uri="{BB962C8B-B14F-4D97-AF65-F5344CB8AC3E}">
        <p14:creationId xmlns:p14="http://schemas.microsoft.com/office/powerpoint/2010/main" val="154412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my outline.</a:t>
            </a:r>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2</a:t>
            </a:fld>
            <a:endParaRPr lang="zh-CN" altLang="en-US"/>
          </a:p>
        </p:txBody>
      </p:sp>
    </p:spTree>
    <p:extLst>
      <p:ext uri="{BB962C8B-B14F-4D97-AF65-F5344CB8AC3E}">
        <p14:creationId xmlns:p14="http://schemas.microsoft.com/office/powerpoint/2010/main" val="296160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As precedents, KASCADE-Grande experiment and </a:t>
            </a:r>
            <a:r>
              <a:rPr lang="en-US" altLang="zh-CN" sz="1200" kern="1200" dirty="0" err="1" smtClean="0">
                <a:solidFill>
                  <a:schemeClr val="tx1"/>
                </a:solidFill>
                <a:effectLst/>
                <a:latin typeface="+mn-lt"/>
                <a:ea typeface="+mn-ea"/>
                <a:cs typeface="+mn-cs"/>
              </a:rPr>
              <a:t>YangBaJing</a:t>
            </a:r>
            <a:r>
              <a:rPr lang="en-US" altLang="zh-CN" sz="1200" kern="1200" dirty="0" smtClean="0">
                <a:solidFill>
                  <a:schemeClr val="tx1"/>
                </a:solidFill>
                <a:effectLst/>
                <a:latin typeface="+mn-lt"/>
                <a:ea typeface="+mn-ea"/>
                <a:cs typeface="+mn-cs"/>
              </a:rPr>
              <a:t> Hybrid Array experiment have </a:t>
            </a:r>
            <a:r>
              <a:rPr lang="en-US" altLang="zh-CN" sz="1200" kern="1200" dirty="0" err="1" smtClean="0">
                <a:solidFill>
                  <a:schemeClr val="tx1"/>
                </a:solidFill>
                <a:effectLst/>
                <a:latin typeface="+mn-lt"/>
                <a:ea typeface="+mn-ea"/>
                <a:cs typeface="+mn-cs"/>
              </a:rPr>
              <a:t>gaven</a:t>
            </a:r>
            <a:r>
              <a:rPr lang="en-US" altLang="zh-CN" sz="1200" kern="1200" dirty="0" smtClean="0">
                <a:solidFill>
                  <a:schemeClr val="tx1"/>
                </a:solidFill>
                <a:effectLst/>
                <a:latin typeface="+mn-lt"/>
                <a:ea typeface="+mn-ea"/>
                <a:cs typeface="+mn-cs"/>
              </a:rPr>
              <a:t> some consequents </a:t>
            </a:r>
            <a:r>
              <a:rPr lang="en-US" altLang="zh-CN" sz="1200" kern="1200" dirty="0" err="1" smtClean="0">
                <a:solidFill>
                  <a:schemeClr val="tx1"/>
                </a:solidFill>
                <a:effectLst/>
                <a:latin typeface="+mn-lt"/>
                <a:ea typeface="+mn-ea"/>
                <a:cs typeface="+mn-cs"/>
              </a:rPr>
              <a:t>ahout</a:t>
            </a:r>
            <a:r>
              <a:rPr lang="en-US" altLang="zh-CN" sz="1200" kern="1200" dirty="0" smtClean="0">
                <a:solidFill>
                  <a:schemeClr val="tx1"/>
                </a:solidFill>
                <a:effectLst/>
                <a:latin typeface="+mn-lt"/>
                <a:ea typeface="+mn-ea"/>
                <a:cs typeface="+mn-cs"/>
              </a:rPr>
              <a:t> the </a:t>
            </a:r>
            <a:r>
              <a:rPr lang="en-US" altLang="zh-CN" sz="1200" kern="1200" dirty="0" err="1" smtClean="0">
                <a:solidFill>
                  <a:schemeClr val="tx1"/>
                </a:solidFill>
                <a:effectLst/>
                <a:latin typeface="+mn-lt"/>
                <a:ea typeface="+mn-ea"/>
                <a:cs typeface="+mn-cs"/>
              </a:rPr>
              <a:t>muon</a:t>
            </a:r>
            <a:r>
              <a:rPr lang="en-US" altLang="zh-CN" sz="1200" kern="1200" dirty="0" smtClean="0">
                <a:solidFill>
                  <a:schemeClr val="tx1"/>
                </a:solidFill>
                <a:effectLst/>
                <a:latin typeface="+mn-lt"/>
                <a:ea typeface="+mn-ea"/>
                <a:cs typeface="+mn-cs"/>
              </a:rPr>
              <a:t> lateral distribution. As shown in pictures, the KASCADE-Grande experiment measured the </a:t>
            </a:r>
            <a:r>
              <a:rPr lang="en-US" altLang="zh-CN" sz="1200" kern="1200" dirty="0" err="1" smtClean="0">
                <a:solidFill>
                  <a:schemeClr val="tx1"/>
                </a:solidFill>
                <a:effectLst/>
                <a:latin typeface="+mn-lt"/>
                <a:ea typeface="+mn-ea"/>
                <a:cs typeface="+mn-cs"/>
              </a:rPr>
              <a:t>muon</a:t>
            </a:r>
            <a:r>
              <a:rPr lang="en-US" altLang="zh-CN" sz="1200" kern="1200" dirty="0" smtClean="0">
                <a:solidFill>
                  <a:schemeClr val="tx1"/>
                </a:solidFill>
                <a:effectLst/>
                <a:latin typeface="+mn-lt"/>
                <a:ea typeface="+mn-ea"/>
                <a:cs typeface="+mn-cs"/>
              </a:rPr>
              <a:t> lateral distribution rang 100m to 600m, with the reconstructed energy of 1Pev-10Pev and zenith angle </a:t>
            </a:r>
            <a:r>
              <a:rPr lang="zh-CN" altLang="zh-CN" sz="1200" kern="1200" dirty="0" smtClean="0">
                <a:solidFill>
                  <a:schemeClr val="tx1"/>
                </a:solidFill>
                <a:effectLst/>
                <a:latin typeface="+mn-lt"/>
                <a:ea typeface="+mn-ea"/>
                <a:cs typeface="+mn-cs"/>
              </a:rPr>
              <a:t>θ</a:t>
            </a:r>
            <a:r>
              <a:rPr lang="en-US" altLang="zh-CN" sz="1200" kern="1200" dirty="0" smtClean="0">
                <a:solidFill>
                  <a:schemeClr val="tx1"/>
                </a:solidFill>
                <a:effectLst/>
                <a:latin typeface="+mn-lt"/>
                <a:ea typeface="+mn-ea"/>
                <a:cs typeface="+mn-cs"/>
              </a:rPr>
              <a:t> &lt; 18</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And the YBJ-HA experiment measured the </a:t>
            </a:r>
            <a:r>
              <a:rPr lang="en-US" altLang="zh-CN" sz="1200" kern="1200" dirty="0" err="1" smtClean="0">
                <a:solidFill>
                  <a:schemeClr val="tx1"/>
                </a:solidFill>
                <a:effectLst/>
                <a:latin typeface="+mn-lt"/>
                <a:ea typeface="+mn-ea"/>
                <a:cs typeface="+mn-cs"/>
              </a:rPr>
              <a:t>muon</a:t>
            </a:r>
            <a:r>
              <a:rPr lang="en-US" altLang="zh-CN" sz="1200" kern="1200" dirty="0" smtClean="0">
                <a:solidFill>
                  <a:schemeClr val="tx1"/>
                </a:solidFill>
                <a:effectLst/>
                <a:latin typeface="+mn-lt"/>
                <a:ea typeface="+mn-ea"/>
                <a:cs typeface="+mn-cs"/>
              </a:rPr>
              <a:t> lateral distribution rang 20m to 80m, with reconstructed energy of 100TeV-300TeV and zenith angle </a:t>
            </a:r>
            <a:r>
              <a:rPr lang="zh-CN" altLang="zh-CN" sz="1200" kern="1200" dirty="0" smtClean="0">
                <a:solidFill>
                  <a:schemeClr val="tx1"/>
                </a:solidFill>
                <a:effectLst/>
                <a:latin typeface="+mn-lt"/>
                <a:ea typeface="+mn-ea"/>
                <a:cs typeface="+mn-cs"/>
              </a:rPr>
              <a:t>θ</a:t>
            </a:r>
            <a:r>
              <a:rPr lang="en-US" altLang="zh-CN" sz="1200" kern="1200" dirty="0" smtClean="0">
                <a:solidFill>
                  <a:schemeClr val="tx1"/>
                </a:solidFill>
                <a:effectLst/>
                <a:latin typeface="+mn-lt"/>
                <a:ea typeface="+mn-ea"/>
                <a:cs typeface="+mn-cs"/>
              </a:rPr>
              <a:t> &lt; 15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Less than)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4</a:t>
            </a:fld>
            <a:endParaRPr lang="zh-CN" altLang="en-US"/>
          </a:p>
        </p:txBody>
      </p:sp>
    </p:spTree>
    <p:extLst>
      <p:ext uri="{BB962C8B-B14F-4D97-AF65-F5344CB8AC3E}">
        <p14:creationId xmlns:p14="http://schemas.microsoft.com/office/powerpoint/2010/main" val="390995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full name of LHAASO is Large High Altitude Air Shower Observatory</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It consists of an extensive air shower array covering 1 km</a:t>
            </a:r>
            <a:r>
              <a:rPr lang="en-US" altLang="zh-CN" sz="1200" kern="1200" baseline="30000" dirty="0" smtClean="0">
                <a:solidFill>
                  <a:schemeClr val="tx1"/>
                </a:solidFill>
                <a:effectLst/>
                <a:latin typeface="+mn-lt"/>
                <a:ea typeface="+mn-ea"/>
                <a:cs typeface="+mn-cs"/>
              </a:rPr>
              <a:t>2</a:t>
            </a:r>
            <a:r>
              <a:rPr lang="en-US" altLang="zh-CN" sz="1200" kern="1200" dirty="0" smtClean="0">
                <a:solidFill>
                  <a:schemeClr val="tx1"/>
                </a:solidFill>
                <a:effectLst/>
                <a:latin typeface="+mn-lt"/>
                <a:ea typeface="+mn-ea"/>
                <a:cs typeface="+mn-cs"/>
              </a:rPr>
              <a:t> (KM2A), three water Cherenkov detector arrays (WCDAs) and a wide field of view Cherenkov telescope array (WFCTA).</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KM2A contains </a:t>
            </a:r>
            <a:r>
              <a:rPr lang="en-US" altLang="zh-CN" sz="1200" b="1" kern="1200" dirty="0" smtClean="0">
                <a:solidFill>
                  <a:schemeClr val="tx1"/>
                </a:solidFill>
                <a:effectLst/>
                <a:latin typeface="+mn-lt"/>
                <a:ea typeface="+mn-ea"/>
                <a:cs typeface="+mn-cs"/>
              </a:rPr>
              <a:t>5195 EDs and 1171 MDs.</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5</a:t>
            </a:fld>
            <a:endParaRPr lang="zh-CN" altLang="en-US"/>
          </a:p>
        </p:txBody>
      </p:sp>
    </p:spTree>
    <p:extLst>
      <p:ext uri="{BB962C8B-B14F-4D97-AF65-F5344CB8AC3E}">
        <p14:creationId xmlns:p14="http://schemas.microsoft.com/office/powerpoint/2010/main" val="354786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KM2A mainly consists of ED detectors and MD detectors</a:t>
            </a:r>
            <a:r>
              <a:rPr lang="zh-CN"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electromagnetic particle detectors (EDs) for LHAASO-KM2A were designed to measure the densities and arrival times of secondary particles in extensive air showers (EASs). triggering and shower reconstruction are done by ED</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it is a type of plastic scintillator detector with an active area of 1 m</a:t>
            </a:r>
            <a:r>
              <a:rPr lang="en-US" altLang="zh-CN" sz="1200" kern="1200" baseline="30000" dirty="0" smtClean="0">
                <a:solidFill>
                  <a:schemeClr val="tx1"/>
                </a:solidFill>
                <a:effectLst/>
                <a:latin typeface="+mn-lt"/>
                <a:ea typeface="+mn-ea"/>
                <a:cs typeface="+mn-cs"/>
              </a:rPr>
              <a:t>2</a:t>
            </a:r>
            <a:r>
              <a:rPr lang="en-US" altLang="zh-CN" sz="1200" kern="1200" dirty="0" smtClean="0">
                <a:solidFill>
                  <a:schemeClr val="tx1"/>
                </a:solidFill>
                <a:effectLst/>
                <a:latin typeface="+mn-lt"/>
                <a:ea typeface="+mn-ea"/>
                <a:cs typeface="+mn-cs"/>
              </a:rPr>
              <a:t>. A 5 mm thick lead layer is placed on the surface of the ED unit in the Experiment site . Four ED units are assembled in the stainless steel shell symmetrically to cover the 1 m2 detection area. All the 128 fibers end faces are bunched together For polishing the surface, and then coupled to the photoelectron Multiplier tube (PMT) cathode directly.</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6</a:t>
            </a:fld>
            <a:endParaRPr lang="zh-CN" altLang="en-US"/>
          </a:p>
        </p:txBody>
      </p:sp>
    </p:spTree>
    <p:extLst>
      <p:ext uri="{BB962C8B-B14F-4D97-AF65-F5344CB8AC3E}">
        <p14:creationId xmlns:p14="http://schemas.microsoft.com/office/powerpoint/2010/main" val="231349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Considering that gamma showers are muon-poor, measuring the numbers of electromagnetic components and muons in an EAS can highly discriminate original gamma rays from the cosmic rays. In order to detect a relatively pure muon, the MD is buried in a 2.5 m thick soil. Soil is naturally the cheapest material to shield shower electromagnetic components to reduce the  punch-through effect. In order to better collect the </a:t>
            </a:r>
            <a:r>
              <a:rPr lang="en-US" altLang="zh-CN" sz="1200" kern="1200" dirty="0" err="1" smtClean="0">
                <a:solidFill>
                  <a:schemeClr val="tx1"/>
                </a:solidFill>
                <a:effectLst/>
                <a:latin typeface="+mn-lt"/>
                <a:ea typeface="+mn-ea"/>
                <a:cs typeface="+mn-cs"/>
              </a:rPr>
              <a:t>cherenkov</a:t>
            </a:r>
            <a:r>
              <a:rPr lang="en-US" altLang="zh-CN" sz="1200" kern="1200" dirty="0" smtClean="0">
                <a:solidFill>
                  <a:schemeClr val="tx1"/>
                </a:solidFill>
                <a:effectLst/>
                <a:latin typeface="+mn-lt"/>
                <a:ea typeface="+mn-ea"/>
                <a:cs typeface="+mn-cs"/>
              </a:rPr>
              <a:t> light produced by muon, we use ultrapure water and </a:t>
            </a:r>
            <a:r>
              <a:rPr lang="en-US" altLang="zh-CN" sz="1200" kern="1200" dirty="0" err="1" smtClean="0">
                <a:solidFill>
                  <a:schemeClr val="tx1"/>
                </a:solidFill>
                <a:effectLst/>
                <a:latin typeface="+mn-lt"/>
                <a:ea typeface="+mn-ea"/>
                <a:cs typeface="+mn-cs"/>
              </a:rPr>
              <a:t>tyvek</a:t>
            </a:r>
            <a:r>
              <a:rPr lang="en-US" altLang="zh-CN" sz="1200" kern="1200" dirty="0" smtClean="0">
                <a:solidFill>
                  <a:schemeClr val="tx1"/>
                </a:solidFill>
                <a:effectLst/>
                <a:latin typeface="+mn-lt"/>
                <a:ea typeface="+mn-ea"/>
                <a:cs typeface="+mn-cs"/>
              </a:rPr>
              <a:t> reflective film. While MDs do not participate in the triggering and reconstruction of shower direction. </a:t>
            </a:r>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7</a:t>
            </a:fld>
            <a:endParaRPr lang="zh-CN" altLang="en-US"/>
          </a:p>
        </p:txBody>
      </p:sp>
    </p:spTree>
    <p:extLst>
      <p:ext uri="{BB962C8B-B14F-4D97-AF65-F5344CB8AC3E}">
        <p14:creationId xmlns:p14="http://schemas.microsoft.com/office/powerpoint/2010/main" val="166929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Last year ,</a:t>
            </a:r>
            <a:r>
              <a:rPr lang="en-US" altLang="zh-CN" sz="1200" b="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first stage of LHAASO-KM2A has been completed </a:t>
            </a:r>
            <a:r>
              <a:rPr lang="en-US" altLang="zh-CN" sz="1200" b="1" kern="1200" dirty="0" smtClean="0">
                <a:solidFill>
                  <a:schemeClr val="tx1"/>
                </a:solidFill>
                <a:effectLst/>
                <a:latin typeface="+mn-lt"/>
                <a:ea typeface="+mn-ea"/>
                <a:cs typeface="+mn-cs"/>
              </a:rPr>
              <a:t>. it contained 71 EDs and 10 MDs.</a:t>
            </a:r>
            <a:r>
              <a:rPr lang="en-US" altLang="zh-CN" sz="1200" kern="1200" dirty="0" smtClean="0">
                <a:solidFill>
                  <a:schemeClr val="tx1"/>
                </a:solidFill>
                <a:effectLst/>
                <a:latin typeface="+mn-lt"/>
                <a:ea typeface="+mn-ea"/>
                <a:cs typeface="+mn-cs"/>
              </a:rPr>
              <a:t> The71 EDs array in the first stage were installed into two clusters and the distance between the two clusters is around 230 meters. The MDs are distributed in southern cluster. We take advantage of the large distance between the two clusters to analyze the lateral distribution of muons which are around 200 meters away from shower axis. So we choose events according to the following conditions.</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8</a:t>
            </a:fld>
            <a:endParaRPr lang="zh-CN" altLang="en-US"/>
          </a:p>
        </p:txBody>
      </p:sp>
    </p:spTree>
    <p:extLst>
      <p:ext uri="{BB962C8B-B14F-4D97-AF65-F5344CB8AC3E}">
        <p14:creationId xmlns:p14="http://schemas.microsoft.com/office/powerpoint/2010/main" val="417664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position of the reconstructed shower core should be in the northern </a:t>
            </a:r>
            <a:r>
              <a:rPr lang="en-US" altLang="zh-CN" sz="1200" b="0" i="0" kern="1200" dirty="0" smtClean="0">
                <a:solidFill>
                  <a:schemeClr val="tx1"/>
                </a:solidFill>
                <a:effectLst/>
                <a:latin typeface="+mn-lt"/>
                <a:ea typeface="+mn-ea"/>
                <a:cs typeface="+mn-cs"/>
              </a:rPr>
              <a:t>cluster</a:t>
            </a:r>
            <a:r>
              <a:rPr lang="en-US" altLang="zh-CN" dirty="0" smtClean="0"/>
              <a:t> </a:t>
            </a:r>
            <a:r>
              <a:rPr lang="en-US" altLang="zh-CN" sz="1200" kern="1200" dirty="0" smtClean="0">
                <a:solidFill>
                  <a:schemeClr val="tx1"/>
                </a:solidFill>
                <a:effectLst/>
                <a:latin typeface="+mn-lt"/>
                <a:ea typeface="+mn-ea"/>
                <a:cs typeface="+mn-cs"/>
              </a:rPr>
              <a:t>. The number of fired detectors in the north array should be no less than 10, and the number of fired on the south side of the detectors is less than 1/8 of that in the northern</a:t>
            </a:r>
            <a:r>
              <a:rPr lang="en-US" altLang="zh-CN" sz="1200" kern="1200" baseline="0" dirty="0" smtClean="0">
                <a:solidFill>
                  <a:schemeClr val="tx1"/>
                </a:solidFill>
                <a:effectLst/>
                <a:latin typeface="+mn-lt"/>
                <a:ea typeface="+mn-ea"/>
                <a:cs typeface="+mn-cs"/>
              </a:rPr>
              <a:t> cluster </a:t>
            </a:r>
            <a:r>
              <a:rPr lang="en-US" altLang="zh-CN" sz="1200" kern="1200" dirty="0" smtClean="0">
                <a:solidFill>
                  <a:schemeClr val="tx1"/>
                </a:solidFill>
                <a:effectLst/>
                <a:latin typeface="+mn-lt"/>
                <a:ea typeface="+mn-ea"/>
                <a:cs typeface="+mn-cs"/>
              </a:rPr>
              <a:t>.   The</a:t>
            </a:r>
            <a:r>
              <a:rPr lang="en-US" altLang="zh-CN" sz="1200" kern="1200" baseline="0" dirty="0" smtClean="0">
                <a:solidFill>
                  <a:schemeClr val="tx1"/>
                </a:solidFill>
                <a:effectLst/>
                <a:latin typeface="+mn-lt"/>
                <a:ea typeface="+mn-ea"/>
                <a:cs typeface="+mn-cs"/>
              </a:rPr>
              <a:t> second selection, </a:t>
            </a:r>
            <a:r>
              <a:rPr lang="en-US" altLang="zh-CN" sz="1200" kern="1200" dirty="0" smtClean="0">
                <a:solidFill>
                  <a:schemeClr val="tx1"/>
                </a:solidFill>
                <a:effectLst/>
                <a:latin typeface="+mn-lt"/>
                <a:ea typeface="+mn-ea"/>
                <a:cs typeface="+mn-cs"/>
              </a:rPr>
              <a:t>zenith angle less than 15 degree. the good agreement between the data and the simulation helps us understand the our experiment.</a:t>
            </a:r>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11</a:t>
            </a:fld>
            <a:endParaRPr lang="zh-CN" altLang="en-US"/>
          </a:p>
        </p:txBody>
      </p:sp>
    </p:spTree>
    <p:extLst>
      <p:ext uri="{BB962C8B-B14F-4D97-AF65-F5344CB8AC3E}">
        <p14:creationId xmlns:p14="http://schemas.microsoft.com/office/powerpoint/2010/main" val="119403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position of the reconstructed shower core should be in the northern </a:t>
            </a:r>
            <a:r>
              <a:rPr lang="en-US" altLang="zh-CN" sz="1200" b="0" i="0" kern="1200" dirty="0" smtClean="0">
                <a:solidFill>
                  <a:schemeClr val="tx1"/>
                </a:solidFill>
                <a:effectLst/>
                <a:latin typeface="+mn-lt"/>
                <a:ea typeface="+mn-ea"/>
                <a:cs typeface="+mn-cs"/>
              </a:rPr>
              <a:t>cluster</a:t>
            </a:r>
            <a:r>
              <a:rPr lang="en-US" altLang="zh-CN" dirty="0" smtClean="0"/>
              <a:t> </a:t>
            </a:r>
            <a:r>
              <a:rPr lang="en-US" altLang="zh-CN" sz="1200" kern="1200" dirty="0" smtClean="0">
                <a:solidFill>
                  <a:schemeClr val="tx1"/>
                </a:solidFill>
                <a:effectLst/>
                <a:latin typeface="+mn-lt"/>
                <a:ea typeface="+mn-ea"/>
                <a:cs typeface="+mn-cs"/>
              </a:rPr>
              <a:t>. The number of fired detectors in the north array should be no less than 10, and the number of fired on the south side of the detectors is less than 1/8 of that in the northern</a:t>
            </a:r>
            <a:r>
              <a:rPr lang="en-US" altLang="zh-CN" sz="1200" kern="1200" baseline="0" dirty="0" smtClean="0">
                <a:solidFill>
                  <a:schemeClr val="tx1"/>
                </a:solidFill>
                <a:effectLst/>
                <a:latin typeface="+mn-lt"/>
                <a:ea typeface="+mn-ea"/>
                <a:cs typeface="+mn-cs"/>
              </a:rPr>
              <a:t> cluster </a:t>
            </a:r>
            <a:r>
              <a:rPr lang="en-US" altLang="zh-CN" sz="1200" kern="1200" dirty="0" smtClean="0">
                <a:solidFill>
                  <a:schemeClr val="tx1"/>
                </a:solidFill>
                <a:effectLst/>
                <a:latin typeface="+mn-lt"/>
                <a:ea typeface="+mn-ea"/>
                <a:cs typeface="+mn-cs"/>
              </a:rPr>
              <a:t>.   The</a:t>
            </a:r>
            <a:r>
              <a:rPr lang="en-US" altLang="zh-CN" sz="1200" kern="1200" baseline="0" dirty="0" smtClean="0">
                <a:solidFill>
                  <a:schemeClr val="tx1"/>
                </a:solidFill>
                <a:effectLst/>
                <a:latin typeface="+mn-lt"/>
                <a:ea typeface="+mn-ea"/>
                <a:cs typeface="+mn-cs"/>
              </a:rPr>
              <a:t> second selection, </a:t>
            </a:r>
            <a:r>
              <a:rPr lang="en-US" altLang="zh-CN" sz="1200" kern="1200" dirty="0" smtClean="0">
                <a:solidFill>
                  <a:schemeClr val="tx1"/>
                </a:solidFill>
                <a:effectLst/>
                <a:latin typeface="+mn-lt"/>
                <a:ea typeface="+mn-ea"/>
                <a:cs typeface="+mn-cs"/>
              </a:rPr>
              <a:t>zenith angle less than 15 degree. the good agreement between the data and the simulation helps us understand the our experiment.</a:t>
            </a:r>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F464882-DBF3-426D-B37A-4FD5E2B9C3AF}" type="slidenum">
              <a:rPr lang="zh-CN" altLang="en-US" smtClean="0"/>
              <a:t>12</a:t>
            </a:fld>
            <a:endParaRPr lang="zh-CN" altLang="en-US"/>
          </a:p>
        </p:txBody>
      </p:sp>
    </p:spTree>
    <p:extLst>
      <p:ext uri="{BB962C8B-B14F-4D97-AF65-F5344CB8AC3E}">
        <p14:creationId xmlns:p14="http://schemas.microsoft.com/office/powerpoint/2010/main" val="119403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63BE940-19EC-49DC-A68C-CED53F3D8B93}" type="datetime1">
              <a:rPr lang="zh-CN" altLang="en-US" smtClean="0"/>
              <a:t>2019-8-26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BEAE71-9B86-400C-BBC2-097172C079BF}" type="datetime1">
              <a:rPr lang="zh-CN" altLang="en-US" smtClean="0"/>
              <a:t>2019-8-26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BCABBD-89C7-464C-A9D3-2E7E0AA378B6}" type="datetime1">
              <a:rPr lang="zh-CN" altLang="en-US" smtClean="0"/>
              <a:t>2019-8-26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182B7E-12AB-4F5F-8101-4CB31F2E3240}" type="datetime1">
              <a:rPr lang="zh-CN" altLang="en-US" smtClean="0"/>
              <a:t>2019-8-26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843B349-C25C-4E3C-B195-8A85B6949AD1}" type="datetime1">
              <a:rPr lang="zh-CN" altLang="en-US" smtClean="0"/>
              <a:t>2019-8-26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82DA51-1352-4869-88A1-DDA5FF0D3828}" type="datetime1">
              <a:rPr lang="zh-CN" altLang="en-US" smtClean="0"/>
              <a:t>2019-8-26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0448364-2952-4D22-B647-A88117BF7CB7}" type="datetime1">
              <a:rPr lang="zh-CN" altLang="en-US" smtClean="0"/>
              <a:t>2019-8-26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530AACF-2298-4A74-A21D-C45E4893B71C}" type="datetime1">
              <a:rPr lang="zh-CN" altLang="en-US" smtClean="0"/>
              <a:t>2019-8-26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816D9-6BFC-43A3-BB44-351CB29F8D82}" type="datetime1">
              <a:rPr lang="zh-CN" altLang="en-US" smtClean="0"/>
              <a:t>2019-8-26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44D439E-DFD6-47A8-845D-6EA3A3E88094}" type="datetime1">
              <a:rPr lang="zh-CN" altLang="en-US" smtClean="0"/>
              <a:t>2019-8-26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FA5C110-07EF-4361-8291-BF00ABC9002E}" type="datetime1">
              <a:rPr lang="zh-CN" altLang="en-US" smtClean="0"/>
              <a:t>2019-8-26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8746377-0B14-46FE-A578-2B5D6061AF48}" type="datetime1">
              <a:rPr lang="zh-CN" altLang="en-US" smtClean="0"/>
              <a:t>2019-8-26</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44500"/>
                <a:satMod val="160000"/>
              </a:schemeClr>
            </a:gs>
            <a:gs pos="0">
              <a:srgbClr val="0000FF"/>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62272" y="1569142"/>
            <a:ext cx="8458200" cy="1295004"/>
          </a:xfrm>
        </p:spPr>
        <p:txBody>
          <a:bodyPr>
            <a:normAutofit fontScale="90000"/>
          </a:bodyPr>
          <a:lstStyle/>
          <a:p>
            <a:r>
              <a:rPr lang="en-GB" altLang="zh-CN" b="1" dirty="0"/>
              <a:t>Study on </a:t>
            </a:r>
            <a:r>
              <a:rPr lang="en-GB" altLang="zh-CN" b="1" dirty="0" smtClean="0"/>
              <a:t>the </a:t>
            </a:r>
            <a:r>
              <a:rPr lang="en-GB" altLang="zh-CN" b="1" dirty="0"/>
              <a:t>M</a:t>
            </a:r>
            <a:r>
              <a:rPr lang="en-GB" altLang="zh-CN" b="1" dirty="0" smtClean="0"/>
              <a:t>uon </a:t>
            </a:r>
            <a:r>
              <a:rPr lang="en-US" altLang="zh-CN" b="1" dirty="0" smtClean="0"/>
              <a:t>component</a:t>
            </a:r>
            <a:r>
              <a:rPr lang="en-US" altLang="zh-CN" dirty="0"/>
              <a:t/>
            </a:r>
            <a:br>
              <a:rPr lang="en-US" altLang="zh-CN" dirty="0"/>
            </a:br>
            <a:r>
              <a:rPr lang="en-US" altLang="zh-CN" dirty="0"/>
              <a:t> </a:t>
            </a:r>
            <a:r>
              <a:rPr lang="en-GB" altLang="zh-CN" b="1" dirty="0" smtClean="0"/>
              <a:t>on the First </a:t>
            </a:r>
            <a:r>
              <a:rPr lang="en-GB" altLang="zh-CN" b="1" dirty="0"/>
              <a:t>S</a:t>
            </a:r>
            <a:r>
              <a:rPr lang="en-GB" altLang="zh-CN" b="1" dirty="0" smtClean="0"/>
              <a:t>tage </a:t>
            </a:r>
            <a:r>
              <a:rPr lang="en-GB" altLang="zh-CN" b="1" dirty="0"/>
              <a:t>of </a:t>
            </a:r>
            <a:r>
              <a:rPr lang="en-GB" altLang="zh-CN" b="1" dirty="0" smtClean="0"/>
              <a:t>LHAASO-KM2A</a:t>
            </a:r>
            <a:br>
              <a:rPr lang="en-GB" altLang="zh-CN" b="1" dirty="0" smtClean="0"/>
            </a:br>
            <a:endParaRPr lang="zh-CN" altLang="en-US" dirty="0"/>
          </a:p>
        </p:txBody>
      </p:sp>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2544"/>
            <a:ext cx="2354686" cy="1206525"/>
          </a:xfrm>
          <a:prstGeom prst="rect">
            <a:avLst/>
          </a:prstGeom>
          <a:noFill/>
        </p:spPr>
      </p:pic>
      <p:sp>
        <p:nvSpPr>
          <p:cNvPr id="6" name="TextBox 5"/>
          <p:cNvSpPr txBox="1"/>
          <p:nvPr/>
        </p:nvSpPr>
        <p:spPr>
          <a:xfrm>
            <a:off x="755576" y="2641476"/>
            <a:ext cx="8388424" cy="954107"/>
          </a:xfrm>
          <a:prstGeom prst="rect">
            <a:avLst/>
          </a:prstGeom>
          <a:noFill/>
        </p:spPr>
        <p:txBody>
          <a:bodyPr wrap="square" rtlCol="0">
            <a:spAutoFit/>
          </a:bodyPr>
          <a:lstStyle/>
          <a:p>
            <a:pPr algn="ctr"/>
            <a:r>
              <a:rPr lang="zh-CN" altLang="en-US" sz="2800" b="1" dirty="0" smtClean="0"/>
              <a:t>辛</a:t>
            </a:r>
            <a:r>
              <a:rPr lang="zh-CN" altLang="en-US" sz="2800" b="1" dirty="0"/>
              <a:t>广</a:t>
            </a:r>
            <a:r>
              <a:rPr lang="zh-CN" altLang="en-US" sz="2800" b="1" dirty="0" smtClean="0"/>
              <a:t>广</a:t>
            </a:r>
            <a:r>
              <a:rPr lang="en-US" sz="2800" b="1" baseline="30000" dirty="0" err="1" smtClean="0"/>
              <a:t>a,b</a:t>
            </a:r>
            <a:r>
              <a:rPr lang="en-US" sz="2800" b="1" dirty="0" smtClean="0"/>
              <a:t> </a:t>
            </a:r>
            <a:r>
              <a:rPr lang="zh-CN" altLang="en-US" sz="2800" b="1" dirty="0"/>
              <a:t>李骢</a:t>
            </a:r>
            <a:r>
              <a:rPr lang="en-US" altLang="zh-CN" sz="2800" b="1" baseline="30000" dirty="0" smtClean="0"/>
              <a:t>b</a:t>
            </a:r>
            <a:r>
              <a:rPr lang="zh-CN" altLang="en-US" sz="2800" b="1" dirty="0" smtClean="0"/>
              <a:t>冯有亮</a:t>
            </a:r>
            <a:r>
              <a:rPr lang="en-US" altLang="zh-CN" sz="2800" b="1" baseline="30000" dirty="0" err="1" smtClean="0"/>
              <a:t>c,b</a:t>
            </a:r>
            <a:r>
              <a:rPr lang="en-US" altLang="zh-CN" sz="2800" b="1" baseline="30000" dirty="0" smtClean="0"/>
              <a:t> </a:t>
            </a:r>
            <a:r>
              <a:rPr lang="zh-CN" altLang="en-US" sz="2800" b="1" dirty="0" smtClean="0"/>
              <a:t>张恒英</a:t>
            </a:r>
            <a:r>
              <a:rPr lang="en-US" altLang="zh-CN" sz="2800" b="1" baseline="30000" dirty="0" err="1" smtClean="0"/>
              <a:t>d,b</a:t>
            </a:r>
            <a:r>
              <a:rPr lang="zh-CN" altLang="en-US" sz="2800" b="1" dirty="0" smtClean="0"/>
              <a:t>张</a:t>
            </a:r>
            <a:r>
              <a:rPr lang="zh-CN" altLang="en-US" sz="2800" b="1" dirty="0"/>
              <a:t>毅</a:t>
            </a:r>
            <a:r>
              <a:rPr lang="en-US" altLang="zh-CN" sz="2800" b="1" baseline="30000" dirty="0" smtClean="0"/>
              <a:t>b</a:t>
            </a:r>
            <a:r>
              <a:rPr lang="zh-CN" altLang="en-US" sz="2800" b="1" dirty="0" smtClean="0"/>
              <a:t>蔡浩</a:t>
            </a:r>
            <a:r>
              <a:rPr lang="en-US" altLang="zh-CN" sz="2800" b="1" baseline="30000" dirty="0" smtClean="0"/>
              <a:t>a</a:t>
            </a:r>
          </a:p>
          <a:p>
            <a:pPr algn="ctr"/>
            <a:r>
              <a:rPr lang="en-US" sz="2800" b="1" dirty="0" smtClean="0"/>
              <a:t>For </a:t>
            </a:r>
            <a:r>
              <a:rPr lang="en-US" sz="2800" b="1" dirty="0" smtClean="0"/>
              <a:t>the LHAASO Collaboration</a:t>
            </a:r>
          </a:p>
        </p:txBody>
      </p:sp>
      <p:sp>
        <p:nvSpPr>
          <p:cNvPr id="8" name="TextBox 7"/>
          <p:cNvSpPr txBox="1"/>
          <p:nvPr/>
        </p:nvSpPr>
        <p:spPr>
          <a:xfrm>
            <a:off x="3343220" y="3597646"/>
            <a:ext cx="2452916" cy="1323439"/>
          </a:xfrm>
          <a:prstGeom prst="rect">
            <a:avLst/>
          </a:prstGeom>
          <a:noFill/>
        </p:spPr>
        <p:txBody>
          <a:bodyPr wrap="none" rtlCol="0">
            <a:spAutoFit/>
          </a:bodyPr>
          <a:lstStyle/>
          <a:p>
            <a:pPr marL="457200" indent="-457200">
              <a:buAutoNum type="alphaLcPeriod"/>
            </a:pPr>
            <a:r>
              <a:rPr lang="zh-CN" altLang="en-US" sz="2000" b="1" dirty="0" smtClean="0"/>
              <a:t>武汉大学</a:t>
            </a:r>
            <a:endParaRPr lang="en-US" sz="2000" b="1" dirty="0" smtClean="0"/>
          </a:p>
          <a:p>
            <a:pPr marL="457200" indent="-457200">
              <a:buAutoNum type="alphaLcPeriod"/>
            </a:pPr>
            <a:r>
              <a:rPr lang="zh-CN" altLang="en-US" sz="2000" b="1" dirty="0" smtClean="0"/>
              <a:t>高能物理研究所</a:t>
            </a:r>
            <a:endParaRPr lang="en-US" altLang="zh-CN" sz="2000" b="1" dirty="0" smtClean="0"/>
          </a:p>
          <a:p>
            <a:pPr marL="457200" indent="-457200">
              <a:buAutoNum type="alphaLcPeriod"/>
            </a:pPr>
            <a:r>
              <a:rPr lang="zh-CN" altLang="en-US" sz="2000" b="1" dirty="0" smtClean="0"/>
              <a:t>紫金山天文台</a:t>
            </a:r>
            <a:r>
              <a:rPr lang="en-US" sz="2000" b="1" dirty="0" smtClean="0"/>
              <a:t> </a:t>
            </a:r>
          </a:p>
          <a:p>
            <a:pPr marL="457200" indent="-457200">
              <a:buAutoNum type="alphaLcPeriod"/>
            </a:pPr>
            <a:r>
              <a:rPr lang="zh-CN" altLang="en-US" sz="2000" b="1" dirty="0" smtClean="0"/>
              <a:t>山东大学</a:t>
            </a:r>
            <a:endParaRPr lang="en-US" sz="2000" b="1" dirty="0"/>
          </a:p>
        </p:txBody>
      </p:sp>
      <p:sp>
        <p:nvSpPr>
          <p:cNvPr id="3" name="矩形 2"/>
          <p:cNvSpPr/>
          <p:nvPr/>
        </p:nvSpPr>
        <p:spPr>
          <a:xfrm>
            <a:off x="5580112" y="5094191"/>
            <a:ext cx="4572000" cy="369332"/>
          </a:xfrm>
          <a:prstGeom prst="rect">
            <a:avLst/>
          </a:prstGeom>
        </p:spPr>
        <p:txBody>
          <a:bodyPr>
            <a:spAutoFit/>
          </a:bodyPr>
          <a:lstStyle/>
          <a:p>
            <a:pPr algn="ctr"/>
            <a:r>
              <a:rPr lang="en-US" altLang="zh-CN" b="1" dirty="0" smtClean="0"/>
              <a:t>2019/08/27</a:t>
            </a:r>
            <a:endParaRPr lang="en-US" altLang="zh-CN" b="1" dirty="0"/>
          </a:p>
        </p:txBody>
      </p:sp>
      <p:sp>
        <p:nvSpPr>
          <p:cNvPr id="5" name="矩形 4"/>
          <p:cNvSpPr/>
          <p:nvPr/>
        </p:nvSpPr>
        <p:spPr>
          <a:xfrm>
            <a:off x="341439" y="5094191"/>
            <a:ext cx="2044149" cy="369332"/>
          </a:xfrm>
          <a:prstGeom prst="rect">
            <a:avLst/>
          </a:prstGeom>
        </p:spPr>
        <p:txBody>
          <a:bodyPr wrap="none">
            <a:spAutoFit/>
          </a:bodyPr>
          <a:lstStyle/>
          <a:p>
            <a:pPr algn="ctr"/>
            <a:r>
              <a:rPr lang="zh-CN" altLang="en-US" b="1" dirty="0"/>
              <a:t>山东大学（青岛）</a:t>
            </a:r>
            <a:endParaRPr lang="en-US" altLang="zh-CN" b="1" dirty="0"/>
          </a:p>
        </p:txBody>
      </p:sp>
    </p:spTree>
    <p:extLst>
      <p:ext uri="{BB962C8B-B14F-4D97-AF65-F5344CB8AC3E}">
        <p14:creationId xmlns:p14="http://schemas.microsoft.com/office/powerpoint/2010/main" val="2663265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noChangeArrowheads="1"/>
          </p:cNvSpPr>
          <p:nvPr>
            <p:ph type="title"/>
          </p:nvPr>
        </p:nvSpPr>
        <p:spPr>
          <a:xfrm>
            <a:off x="2987824" y="-22820"/>
            <a:ext cx="3520752" cy="634393"/>
          </a:xfrm>
        </p:spPr>
        <p:txBody>
          <a:bodyPr>
            <a:normAutofit fontScale="90000"/>
          </a:bodyPr>
          <a:lstStyle/>
          <a:p>
            <a:r>
              <a:rPr lang="en-US" altLang="zh-CN" sz="3600" b="1" dirty="0" smtClean="0"/>
              <a:t>MD</a:t>
            </a:r>
            <a:r>
              <a:rPr lang="zh-CN" altLang="en-US" sz="3600" b="1" dirty="0" smtClean="0"/>
              <a:t>数据检查</a:t>
            </a:r>
          </a:p>
        </p:txBody>
      </p:sp>
      <p:sp>
        <p:nvSpPr>
          <p:cNvPr id="4" name="内容占位符 2"/>
          <p:cNvSpPr>
            <a:spLocks noGrp="1"/>
          </p:cNvSpPr>
          <p:nvPr/>
        </p:nvSpPr>
        <p:spPr>
          <a:xfrm>
            <a:off x="29511" y="625252"/>
            <a:ext cx="3073003" cy="41822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2700" b="1" noProof="1" smtClean="0">
                <a:latin typeface="华文楷体" panose="02010600040101010101" charset="-122"/>
                <a:ea typeface="华文楷体" panose="02010600040101010101" charset="-122"/>
              </a:rPr>
              <a:t>检查参数：</a:t>
            </a:r>
            <a:endParaRPr lang="zh-CN" altLang="en-US" sz="2100" noProof="1" smtClean="0"/>
          </a:p>
          <a:p>
            <a:pPr marL="0" indent="0">
              <a:lnSpc>
                <a:spcPct val="150000"/>
              </a:lnSpc>
              <a:buNone/>
            </a:pPr>
            <a:endParaRPr lang="zh-CN" altLang="en-US" sz="1500" noProof="1">
              <a:solidFill>
                <a:srgbClr val="7030A0"/>
              </a:solidFill>
              <a:sym typeface="+mn-ea"/>
            </a:endParaRPr>
          </a:p>
        </p:txBody>
      </p:sp>
      <p:pic>
        <p:nvPicPr>
          <p:cNvPr id="10244" name="图片 4"/>
          <p:cNvPicPr>
            <a:picLocks noChangeAspect="1" noChangeArrowheads="1"/>
          </p:cNvPicPr>
          <p:nvPr/>
        </p:nvPicPr>
        <p:blipFill>
          <a:blip r:embed="rId2">
            <a:extLst>
              <a:ext uri="{28A0092B-C50C-407E-A947-70E740481C1C}">
                <a14:useLocalDpi xmlns:a14="http://schemas.microsoft.com/office/drawing/2010/main" val="0"/>
              </a:ext>
            </a:extLst>
          </a:blip>
          <a:srcRect t="8829" r="3333"/>
          <a:stretch>
            <a:fillRect/>
          </a:stretch>
        </p:blipFill>
        <p:spPr bwMode="auto">
          <a:xfrm>
            <a:off x="678216" y="1068014"/>
            <a:ext cx="3622827" cy="23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427" y="985292"/>
            <a:ext cx="3572818" cy="242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内容占位符 3"/>
          <p:cNvPicPr>
            <a:picLocks noChangeAspect="1" noChangeArrowheads="1"/>
          </p:cNvPicPr>
          <p:nvPr/>
        </p:nvPicPr>
        <p:blipFill>
          <a:blip r:embed="rId4">
            <a:extLst>
              <a:ext uri="{28A0092B-C50C-407E-A947-70E740481C1C}">
                <a14:useLocalDpi xmlns:a14="http://schemas.microsoft.com/office/drawing/2010/main" val="0"/>
              </a:ext>
            </a:extLst>
          </a:blip>
          <a:srcRect t="7790" r="2293"/>
          <a:stretch>
            <a:fillRect/>
          </a:stretch>
        </p:blipFill>
        <p:spPr bwMode="auto">
          <a:xfrm>
            <a:off x="691210" y="3387266"/>
            <a:ext cx="3744375" cy="20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片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28" r="1735"/>
          <a:stretch/>
        </p:blipFill>
        <p:spPr bwMode="auto">
          <a:xfrm>
            <a:off x="4713421" y="3387266"/>
            <a:ext cx="3325837" cy="214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5" name="日期占位符 4"/>
          <p:cNvSpPr>
            <a:spLocks noGrp="1"/>
          </p:cNvSpPr>
          <p:nvPr>
            <p:ph type="dt" sz="half" idx="10"/>
          </p:nvPr>
        </p:nvSpPr>
        <p:spPr/>
        <p:txBody>
          <a:bodyPr/>
          <a:lstStyle/>
          <a:p>
            <a:fld id="{EED38252-4331-4488-99C8-B43871CA4FEB}" type="datetime1">
              <a:rPr lang="zh-CN" altLang="en-US" smtClean="0"/>
              <a:t>2019-8-26</a:t>
            </a:fld>
            <a:endParaRPr lang="zh-CN" altLang="en-US"/>
          </a:p>
        </p:txBody>
      </p:sp>
      <p:sp>
        <p:nvSpPr>
          <p:cNvPr id="2" name="文本框 1"/>
          <p:cNvSpPr txBox="1"/>
          <p:nvPr/>
        </p:nvSpPr>
        <p:spPr>
          <a:xfrm>
            <a:off x="1691680" y="3544451"/>
            <a:ext cx="1296144" cy="646331"/>
          </a:xfrm>
          <a:prstGeom prst="rect">
            <a:avLst/>
          </a:prstGeom>
          <a:noFill/>
        </p:spPr>
        <p:txBody>
          <a:bodyPr wrap="square" rtlCol="0">
            <a:spAutoFit/>
          </a:bodyPr>
          <a:lstStyle/>
          <a:p>
            <a:r>
              <a:rPr lang="en-US" altLang="zh-CN" noProof="1" smtClean="0"/>
              <a:t>muon</a:t>
            </a:r>
            <a:r>
              <a:rPr lang="zh-CN" altLang="en-US" noProof="1" smtClean="0"/>
              <a:t>电荷</a:t>
            </a:r>
            <a:endParaRPr lang="zh-CN" altLang="en-US" noProof="1"/>
          </a:p>
          <a:p>
            <a:endParaRPr lang="zh-CN" altLang="en-US" dirty="0"/>
          </a:p>
        </p:txBody>
      </p:sp>
      <p:sp>
        <p:nvSpPr>
          <p:cNvPr id="6" name="矩形 5"/>
          <p:cNvSpPr/>
          <p:nvPr/>
        </p:nvSpPr>
        <p:spPr>
          <a:xfrm>
            <a:off x="1977785" y="2421677"/>
            <a:ext cx="1657826" cy="460382"/>
          </a:xfrm>
          <a:prstGeom prst="rect">
            <a:avLst/>
          </a:prstGeom>
        </p:spPr>
        <p:txBody>
          <a:bodyPr wrap="none">
            <a:spAutoFit/>
          </a:bodyPr>
          <a:lstStyle/>
          <a:p>
            <a:pPr fontAlgn="auto">
              <a:lnSpc>
                <a:spcPct val="150000"/>
              </a:lnSpc>
            </a:pPr>
            <a:r>
              <a:rPr lang="en-US" altLang="zh-CN" noProof="1"/>
              <a:t>muon</a:t>
            </a:r>
            <a:r>
              <a:rPr lang="zh-CN" altLang="en-US" noProof="1" smtClean="0"/>
              <a:t>信号</a:t>
            </a:r>
            <a:r>
              <a:rPr lang="zh-CN" altLang="en-US" noProof="1"/>
              <a:t>幅度</a:t>
            </a:r>
          </a:p>
        </p:txBody>
      </p:sp>
      <p:sp>
        <p:nvSpPr>
          <p:cNvPr id="7" name="矩形 6"/>
          <p:cNvSpPr/>
          <p:nvPr/>
        </p:nvSpPr>
        <p:spPr>
          <a:xfrm>
            <a:off x="5508104" y="2316860"/>
            <a:ext cx="1210781" cy="464871"/>
          </a:xfrm>
          <a:prstGeom prst="rect">
            <a:avLst/>
          </a:prstGeom>
        </p:spPr>
        <p:txBody>
          <a:bodyPr wrap="none">
            <a:spAutoFit/>
          </a:bodyPr>
          <a:lstStyle/>
          <a:p>
            <a:pPr fontAlgn="auto">
              <a:lnSpc>
                <a:spcPct val="150000"/>
              </a:lnSpc>
            </a:pPr>
            <a:r>
              <a:rPr lang="en-US" altLang="zh-CN" noProof="1"/>
              <a:t>decay time</a:t>
            </a:r>
          </a:p>
        </p:txBody>
      </p:sp>
      <p:sp>
        <p:nvSpPr>
          <p:cNvPr id="8" name="矩形 7"/>
          <p:cNvSpPr/>
          <p:nvPr/>
        </p:nvSpPr>
        <p:spPr>
          <a:xfrm>
            <a:off x="5110445" y="3544451"/>
            <a:ext cx="1338828" cy="460382"/>
          </a:xfrm>
          <a:prstGeom prst="rect">
            <a:avLst/>
          </a:prstGeom>
        </p:spPr>
        <p:txBody>
          <a:bodyPr wrap="none">
            <a:spAutoFit/>
          </a:bodyPr>
          <a:lstStyle/>
          <a:p>
            <a:pPr fontAlgn="auto">
              <a:lnSpc>
                <a:spcPct val="150000"/>
              </a:lnSpc>
            </a:pPr>
            <a:r>
              <a:rPr lang="zh-CN" altLang="en-US" noProof="1">
                <a:sym typeface="+mn-ea"/>
              </a:rPr>
              <a:t>电子学</a:t>
            </a:r>
            <a:r>
              <a:rPr lang="zh-CN" altLang="en-US" noProof="1" smtClean="0">
                <a:sym typeface="+mn-ea"/>
              </a:rPr>
              <a:t>台阶</a:t>
            </a:r>
            <a:endParaRPr lang="zh-CN" altLang="en-US" noProof="1">
              <a:sym typeface="+mn-ea"/>
            </a:endParaRPr>
          </a:p>
        </p:txBody>
      </p:sp>
      <p:sp>
        <p:nvSpPr>
          <p:cNvPr id="9" name="矩形 8"/>
          <p:cNvSpPr/>
          <p:nvPr/>
        </p:nvSpPr>
        <p:spPr>
          <a:xfrm>
            <a:off x="6660232" y="553244"/>
            <a:ext cx="2040943" cy="461665"/>
          </a:xfrm>
          <a:prstGeom prst="rect">
            <a:avLst/>
          </a:prstGeom>
        </p:spPr>
        <p:txBody>
          <a:bodyPr wrap="none">
            <a:spAutoFit/>
          </a:bodyPr>
          <a:lstStyle/>
          <a:p>
            <a:r>
              <a:rPr lang="zh-CN" altLang="en-US" sz="2400" b="1" dirty="0">
                <a:solidFill>
                  <a:srgbClr val="FF0000"/>
                </a:solidFill>
                <a:latin typeface="+mn-ea"/>
              </a:rPr>
              <a:t>实验运行稳定</a:t>
            </a:r>
            <a:endParaRPr lang="zh-CN" altLang="en-US" sz="2400" dirty="0">
              <a:solidFill>
                <a:srgbClr val="FF0000"/>
              </a:solidFill>
            </a:endParaRPr>
          </a:p>
        </p:txBody>
      </p:sp>
    </p:spTree>
    <p:extLst>
      <p:ext uri="{BB962C8B-B14F-4D97-AF65-F5344CB8AC3E}">
        <p14:creationId xmlns:p14="http://schemas.microsoft.com/office/powerpoint/2010/main" val="270360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nvPr/>
        </p:nvPicPr>
        <p:blipFill>
          <a:blip r:embed="rId3"/>
          <a:stretch>
            <a:fillRect/>
          </a:stretch>
        </p:blipFill>
        <p:spPr>
          <a:xfrm>
            <a:off x="1775746" y="697260"/>
            <a:ext cx="6324646" cy="4738658"/>
          </a:xfrm>
          <a:prstGeom prst="rect">
            <a:avLst/>
          </a:prstGeom>
          <a:noFill/>
          <a:ln>
            <a:noFill/>
            <a:prstDash/>
          </a:ln>
        </p:spPr>
      </p:pic>
      <p:sp>
        <p:nvSpPr>
          <p:cNvPr id="4" name="文本框 3"/>
          <p:cNvSpPr txBox="1"/>
          <p:nvPr/>
        </p:nvSpPr>
        <p:spPr>
          <a:xfrm>
            <a:off x="3203848" y="30498"/>
            <a:ext cx="4248472" cy="646331"/>
          </a:xfrm>
          <a:prstGeom prst="rect">
            <a:avLst/>
          </a:prstGeom>
          <a:noFill/>
        </p:spPr>
        <p:txBody>
          <a:bodyPr wrap="square" rtlCol="0">
            <a:spAutoFit/>
          </a:bodyPr>
          <a:lstStyle/>
          <a:p>
            <a:r>
              <a:rPr lang="en-US" altLang="zh-CN" sz="3600" b="1" dirty="0" smtClean="0"/>
              <a:t>Events Selection 1</a:t>
            </a:r>
            <a:endParaRPr lang="zh-CN" altLang="en-US" sz="3600" b="1" dirty="0"/>
          </a:p>
        </p:txBody>
      </p:sp>
      <p:pic>
        <p:nvPicPr>
          <p:cNvPr id="5" name="Picture 2"/>
          <p:cNvPicPr>
            <a:picLocks noChangeAspect="1" noChangeArrowheads="1"/>
          </p:cNvPicPr>
          <p:nvPr/>
        </p:nvPicPr>
        <p:blipFill>
          <a:blip r:embed="rId4">
            <a:clrChange>
              <a:clrFrom>
                <a:srgbClr val="A8A8A8"/>
              </a:clrFrom>
              <a:clrTo>
                <a:srgbClr val="A8A8A8">
                  <a:alpha val="0"/>
                </a:srgbClr>
              </a:clrTo>
            </a:clrChange>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rot="16200000" flipV="1">
            <a:off x="4273345" y="779892"/>
            <a:ext cx="1442628" cy="1997446"/>
          </a:xfrm>
          <a:prstGeom prst="rect">
            <a:avLst/>
          </a:prstGeom>
          <a:noFill/>
          <a:ln>
            <a:noFill/>
          </a:ln>
          <a:effectLst>
            <a:outerShdw dist="50800" sx="1000" sy="1000" algn="ctr" rotWithShape="0">
              <a:srgbClr val="000000"/>
            </a:outerShdw>
            <a:reflection endPos="0" dist="50800" dir="5400000" sy="-100000" algn="bl" rotWithShape="0"/>
          </a:effectLst>
        </p:spPr>
      </p:pic>
      <p:sp>
        <p:nvSpPr>
          <p:cNvPr id="6" name="TextBox 5"/>
          <p:cNvSpPr txBox="1"/>
          <p:nvPr/>
        </p:nvSpPr>
        <p:spPr>
          <a:xfrm>
            <a:off x="2268983" y="2067153"/>
            <a:ext cx="2591049" cy="646331"/>
          </a:xfrm>
          <a:prstGeom prst="rect">
            <a:avLst/>
          </a:prstGeom>
          <a:noFill/>
        </p:spPr>
        <p:txBody>
          <a:bodyPr wrap="none" rtlCol="0">
            <a:spAutoFit/>
          </a:bodyPr>
          <a:lstStyle/>
          <a:p>
            <a:r>
              <a:rPr lang="en-US" b="1" dirty="0" smtClean="0"/>
              <a:t>Core on Northern </a:t>
            </a:r>
            <a:r>
              <a:rPr lang="en-US" b="1" dirty="0"/>
              <a:t>C</a:t>
            </a:r>
            <a:r>
              <a:rPr lang="en-US" b="1" dirty="0" smtClean="0"/>
              <a:t>luster</a:t>
            </a:r>
          </a:p>
          <a:p>
            <a:r>
              <a:rPr lang="en-US" b="1" dirty="0" smtClean="0"/>
              <a:t>Number of Fired  &gt;10</a:t>
            </a:r>
            <a:endParaRPr lang="en-US" b="1" dirty="0"/>
          </a:p>
        </p:txBody>
      </p:sp>
      <p:sp>
        <p:nvSpPr>
          <p:cNvPr id="13" name="TextBox 12"/>
          <p:cNvSpPr txBox="1"/>
          <p:nvPr/>
        </p:nvSpPr>
        <p:spPr>
          <a:xfrm>
            <a:off x="5293319" y="4371409"/>
            <a:ext cx="2157001" cy="646331"/>
          </a:xfrm>
          <a:prstGeom prst="rect">
            <a:avLst/>
          </a:prstGeom>
          <a:noFill/>
        </p:spPr>
        <p:txBody>
          <a:bodyPr wrap="none" rtlCol="0">
            <a:spAutoFit/>
          </a:bodyPr>
          <a:lstStyle/>
          <a:p>
            <a:r>
              <a:rPr lang="en-US" b="1" dirty="0" smtClean="0"/>
              <a:t>Number of Fired  on </a:t>
            </a:r>
          </a:p>
          <a:p>
            <a:r>
              <a:rPr lang="en-US" b="1" dirty="0" smtClean="0"/>
              <a:t>S. Cluster &lt; 4</a:t>
            </a:r>
            <a:endParaRPr lang="en-US"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11</a:t>
            </a:fld>
            <a:endParaRPr lang="zh-CN" altLang="en-US"/>
          </a:p>
        </p:txBody>
      </p:sp>
      <p:sp>
        <p:nvSpPr>
          <p:cNvPr id="7" name="日期占位符 6"/>
          <p:cNvSpPr>
            <a:spLocks noGrp="1"/>
          </p:cNvSpPr>
          <p:nvPr>
            <p:ph type="dt" sz="half" idx="10"/>
          </p:nvPr>
        </p:nvSpPr>
        <p:spPr/>
        <p:txBody>
          <a:bodyPr/>
          <a:lstStyle/>
          <a:p>
            <a:fld id="{FDF55F70-99B5-4C76-97C8-2BA134FF91FD}" type="datetime1">
              <a:rPr lang="zh-CN" altLang="en-US" smtClean="0"/>
              <a:t>2019-8-26</a:t>
            </a:fld>
            <a:endParaRPr lang="zh-CN" altLang="en-US"/>
          </a:p>
        </p:txBody>
      </p:sp>
    </p:spTree>
    <p:extLst>
      <p:ext uri="{BB962C8B-B14F-4D97-AF65-F5344CB8AC3E}">
        <p14:creationId xmlns:p14="http://schemas.microsoft.com/office/powerpoint/2010/main" val="26223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36785"/>
            <a:ext cx="4496640" cy="336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3203848" y="30498"/>
            <a:ext cx="4248472" cy="646331"/>
          </a:xfrm>
          <a:prstGeom prst="rect">
            <a:avLst/>
          </a:prstGeom>
          <a:noFill/>
        </p:spPr>
        <p:txBody>
          <a:bodyPr wrap="square" rtlCol="0">
            <a:spAutoFit/>
          </a:bodyPr>
          <a:lstStyle/>
          <a:p>
            <a:r>
              <a:rPr lang="en-US" altLang="zh-CN" sz="3600" b="1" dirty="0" smtClean="0"/>
              <a:t>Events Selection 2</a:t>
            </a:r>
            <a:endParaRPr lang="zh-CN" altLang="en-US" sz="3600" b="1" dirty="0"/>
          </a:p>
        </p:txBody>
      </p:sp>
      <p:sp>
        <p:nvSpPr>
          <p:cNvPr id="7" name="TextBox 2"/>
          <p:cNvSpPr txBox="1"/>
          <p:nvPr/>
        </p:nvSpPr>
        <p:spPr>
          <a:xfrm>
            <a:off x="3178078" y="4628083"/>
            <a:ext cx="2993573" cy="461665"/>
          </a:xfrm>
          <a:prstGeom prst="rect">
            <a:avLst/>
          </a:prstGeom>
          <a:noFill/>
        </p:spPr>
        <p:txBody>
          <a:bodyPr wrap="square" rtlCol="0">
            <a:spAutoFit/>
          </a:bodyPr>
          <a:lstStyle/>
          <a:p>
            <a:r>
              <a:rPr lang="en-US" altLang="zh-CN" sz="2400" b="1" dirty="0" smtClean="0"/>
              <a:t>Zenith angle&lt;15°</a:t>
            </a:r>
            <a:endParaRPr lang="zh-CN" altLang="en-US" sz="2400" b="1" dirty="0"/>
          </a:p>
        </p:txBody>
      </p:sp>
      <p:sp>
        <p:nvSpPr>
          <p:cNvPr id="8" name="矩形 7"/>
          <p:cNvSpPr/>
          <p:nvPr/>
        </p:nvSpPr>
        <p:spPr>
          <a:xfrm>
            <a:off x="2596872" y="1129293"/>
            <a:ext cx="711128" cy="2801552"/>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t>12</a:t>
            </a:fld>
            <a:endParaRPr lang="zh-CN" altLang="en-US"/>
          </a:p>
        </p:txBody>
      </p:sp>
      <p:sp>
        <p:nvSpPr>
          <p:cNvPr id="5" name="日期占位符 4"/>
          <p:cNvSpPr>
            <a:spLocks noGrp="1"/>
          </p:cNvSpPr>
          <p:nvPr>
            <p:ph type="dt" sz="half" idx="10"/>
          </p:nvPr>
        </p:nvSpPr>
        <p:spPr/>
        <p:txBody>
          <a:bodyPr/>
          <a:lstStyle/>
          <a:p>
            <a:fld id="{7FDFFCF3-80DA-4DBD-9019-6ED205157E31}" type="datetime1">
              <a:rPr lang="zh-CN" altLang="en-US" smtClean="0"/>
              <a:t>2019-8-26</a:t>
            </a:fld>
            <a:endParaRPr lang="zh-CN" altLang="en-US"/>
          </a:p>
        </p:txBody>
      </p:sp>
    </p:spTree>
    <p:extLst>
      <p:ext uri="{BB962C8B-B14F-4D97-AF65-F5344CB8AC3E}">
        <p14:creationId xmlns:p14="http://schemas.microsoft.com/office/powerpoint/2010/main" val="39500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56" y="1349648"/>
            <a:ext cx="4251041" cy="291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627784" y="1417340"/>
            <a:ext cx="432047" cy="252028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1653755" y="1017230"/>
            <a:ext cx="2270173" cy="400110"/>
          </a:xfrm>
          <a:prstGeom prst="rect">
            <a:avLst/>
          </a:prstGeom>
        </p:spPr>
        <p:txBody>
          <a:bodyPr wrap="none">
            <a:spAutoFit/>
          </a:bodyPr>
          <a:lstStyle/>
          <a:p>
            <a:r>
              <a:rPr lang="en-US" altLang="zh-CN" sz="2000" dirty="0"/>
              <a:t>S</a:t>
            </a:r>
            <a:r>
              <a:rPr lang="en-US" altLang="zh-CN" sz="2000" dirty="0" smtClean="0"/>
              <a:t>um </a:t>
            </a:r>
            <a:r>
              <a:rPr lang="en-US" altLang="zh-CN" sz="2000" dirty="0"/>
              <a:t>of the </a:t>
            </a:r>
            <a:r>
              <a:rPr lang="en-US" altLang="zh-CN" sz="2000" dirty="0" smtClean="0"/>
              <a:t>particles</a:t>
            </a:r>
            <a:endParaRPr lang="zh-CN" altLang="en-US" sz="2000" dirty="0"/>
          </a:p>
        </p:txBody>
      </p:sp>
      <p:sp>
        <p:nvSpPr>
          <p:cNvPr id="7" name="矩形 6"/>
          <p:cNvSpPr/>
          <p:nvPr/>
        </p:nvSpPr>
        <p:spPr>
          <a:xfrm>
            <a:off x="6228184" y="924014"/>
            <a:ext cx="1827103" cy="400110"/>
          </a:xfrm>
          <a:prstGeom prst="rect">
            <a:avLst/>
          </a:prstGeom>
        </p:spPr>
        <p:txBody>
          <a:bodyPr wrap="none">
            <a:spAutoFit/>
          </a:bodyPr>
          <a:lstStyle/>
          <a:p>
            <a:r>
              <a:rPr lang="en-US" altLang="zh-CN" sz="2000" dirty="0" smtClean="0"/>
              <a:t>Primary Energy </a:t>
            </a:r>
            <a:endParaRPr lang="zh-CN" altLang="en-US" sz="2000" dirty="0"/>
          </a:p>
        </p:txBody>
      </p:sp>
      <p:sp>
        <p:nvSpPr>
          <p:cNvPr id="8" name="文本框 7"/>
          <p:cNvSpPr txBox="1"/>
          <p:nvPr/>
        </p:nvSpPr>
        <p:spPr>
          <a:xfrm>
            <a:off x="3203848" y="30498"/>
            <a:ext cx="4248472" cy="646331"/>
          </a:xfrm>
          <a:prstGeom prst="rect">
            <a:avLst/>
          </a:prstGeom>
          <a:noFill/>
        </p:spPr>
        <p:txBody>
          <a:bodyPr wrap="square" rtlCol="0">
            <a:spAutoFit/>
          </a:bodyPr>
          <a:lstStyle/>
          <a:p>
            <a:r>
              <a:rPr lang="en-US" altLang="zh-CN" sz="3600" b="1" dirty="0" smtClean="0"/>
              <a:t>Events Selection 3</a:t>
            </a:r>
            <a:endParaRPr lang="zh-CN" altLang="en-US" sz="36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313394"/>
            <a:ext cx="4032280" cy="295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452320" y="2917297"/>
            <a:ext cx="1728192" cy="400110"/>
          </a:xfrm>
          <a:prstGeom prst="rect">
            <a:avLst/>
          </a:prstGeom>
          <a:noFill/>
        </p:spPr>
        <p:txBody>
          <a:bodyPr wrap="square" rtlCol="0">
            <a:spAutoFit/>
          </a:bodyPr>
          <a:lstStyle/>
          <a:p>
            <a:r>
              <a:rPr lang="en-US" altLang="zh-CN" sz="2000" b="1" dirty="0" smtClean="0"/>
              <a:t>100TeV</a:t>
            </a:r>
            <a:endParaRPr lang="zh-CN" altLang="en-US" sz="2000" b="1" dirty="0"/>
          </a:p>
        </p:txBody>
      </p:sp>
      <p:sp>
        <p:nvSpPr>
          <p:cNvPr id="2" name="右箭头 1"/>
          <p:cNvSpPr/>
          <p:nvPr/>
        </p:nvSpPr>
        <p:spPr>
          <a:xfrm rot="10800000">
            <a:off x="6837124" y="2874098"/>
            <a:ext cx="602967" cy="432048"/>
          </a:xfrm>
          <a:prstGeom prst="rightArrow">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475656" y="4585692"/>
            <a:ext cx="2203773" cy="646331"/>
          </a:xfrm>
          <a:prstGeom prst="rect">
            <a:avLst/>
          </a:prstGeom>
          <a:noFill/>
        </p:spPr>
        <p:txBody>
          <a:bodyPr wrap="none" rtlCol="0">
            <a:spAutoFit/>
          </a:bodyPr>
          <a:lstStyle/>
          <a:p>
            <a:r>
              <a:rPr lang="en-US" b="1" dirty="0" smtClean="0"/>
              <a:t>100 &lt; </a:t>
            </a:r>
            <a:r>
              <a:rPr lang="en-US" b="1" dirty="0" smtClean="0">
                <a:latin typeface="Symbol" charset="2"/>
                <a:cs typeface="Symbol" charset="2"/>
              </a:rPr>
              <a:t>S(r) </a:t>
            </a:r>
            <a:r>
              <a:rPr lang="en-US" b="1" dirty="0" smtClean="0"/>
              <a:t>&lt; 300 / m</a:t>
            </a:r>
            <a:r>
              <a:rPr lang="en-US" b="1" baseline="30000" dirty="0" smtClean="0"/>
              <a:t>2</a:t>
            </a:r>
          </a:p>
          <a:p>
            <a:r>
              <a:rPr lang="en-US" b="1" dirty="0" smtClean="0">
                <a:latin typeface="Symbol" charset="2"/>
                <a:cs typeface="Symbol" charset="2"/>
              </a:rPr>
              <a:t>r</a:t>
            </a:r>
            <a:r>
              <a:rPr lang="en-US" b="1" dirty="0" smtClean="0"/>
              <a:t>: particle density </a:t>
            </a:r>
            <a:endParaRPr lang="en-US" b="1" baseline="30000"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11" name="日期占位符 10"/>
          <p:cNvSpPr>
            <a:spLocks noGrp="1"/>
          </p:cNvSpPr>
          <p:nvPr>
            <p:ph type="dt" sz="half" idx="10"/>
          </p:nvPr>
        </p:nvSpPr>
        <p:spPr/>
        <p:txBody>
          <a:bodyPr/>
          <a:lstStyle/>
          <a:p>
            <a:fld id="{C4009147-FA86-4365-BB32-69498E146EE3}" type="datetime1">
              <a:rPr lang="zh-CN" altLang="en-US" smtClean="0"/>
              <a:t>2019-8-26</a:t>
            </a:fld>
            <a:endParaRPr lang="zh-CN" altLang="en-US"/>
          </a:p>
        </p:txBody>
      </p:sp>
    </p:spTree>
    <p:extLst>
      <p:ext uri="{BB962C8B-B14F-4D97-AF65-F5344CB8AC3E}">
        <p14:creationId xmlns:p14="http://schemas.microsoft.com/office/powerpoint/2010/main" val="1942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54" y="265212"/>
            <a:ext cx="6247058" cy="52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69085" y="193204"/>
            <a:ext cx="1872208" cy="584776"/>
          </a:xfrm>
          <a:prstGeom prst="rect">
            <a:avLst/>
          </a:prstGeom>
          <a:noFill/>
        </p:spPr>
        <p:txBody>
          <a:bodyPr wrap="square" rtlCol="0">
            <a:spAutoFit/>
          </a:bodyPr>
          <a:lstStyle/>
          <a:p>
            <a:r>
              <a:rPr lang="en-US" altLang="zh-CN" sz="3200" b="1" dirty="0" smtClean="0"/>
              <a:t>Result:</a:t>
            </a:r>
            <a:endParaRPr lang="zh-CN" altLang="en-US" sz="3200" b="1" dirty="0"/>
          </a:p>
        </p:txBody>
      </p:sp>
      <p:sp>
        <p:nvSpPr>
          <p:cNvPr id="3" name="TextBox 2"/>
          <p:cNvSpPr txBox="1"/>
          <p:nvPr/>
        </p:nvSpPr>
        <p:spPr>
          <a:xfrm>
            <a:off x="4572000" y="1633364"/>
            <a:ext cx="2808312" cy="1015663"/>
          </a:xfrm>
          <a:prstGeom prst="rect">
            <a:avLst/>
          </a:prstGeom>
          <a:noFill/>
        </p:spPr>
        <p:txBody>
          <a:bodyPr wrap="square" rtlCol="0">
            <a:spAutoFit/>
          </a:bodyPr>
          <a:lstStyle/>
          <a:p>
            <a:r>
              <a:rPr lang="en-US" altLang="zh-CN" b="1" dirty="0" smtClean="0">
                <a:solidFill>
                  <a:srgbClr val="FF0000"/>
                </a:solidFill>
              </a:rPr>
              <a:t>100TeV</a:t>
            </a:r>
          </a:p>
          <a:p>
            <a:r>
              <a:rPr lang="en-US" altLang="zh-CN" b="1" dirty="0" smtClean="0">
                <a:solidFill>
                  <a:srgbClr val="FF0000"/>
                </a:solidFill>
              </a:rPr>
              <a:t>Zenith angle &lt;15</a:t>
            </a:r>
            <a:r>
              <a:rPr lang="en-US" altLang="zh-CN" sz="2400" b="1" dirty="0" smtClean="0">
                <a:solidFill>
                  <a:srgbClr val="FF0000"/>
                </a:solidFill>
              </a:rPr>
              <a:t>°</a:t>
            </a:r>
          </a:p>
          <a:p>
            <a:endParaRPr lang="zh-CN" altLang="en-US" dirty="0"/>
          </a:p>
        </p:txBody>
      </p:sp>
      <p:sp>
        <p:nvSpPr>
          <p:cNvPr id="4" name="文本框 3"/>
          <p:cNvSpPr txBox="1"/>
          <p:nvPr/>
        </p:nvSpPr>
        <p:spPr>
          <a:xfrm>
            <a:off x="2191000" y="1221256"/>
            <a:ext cx="1156864" cy="461665"/>
          </a:xfrm>
          <a:prstGeom prst="rect">
            <a:avLst/>
          </a:prstGeom>
          <a:noFill/>
        </p:spPr>
        <p:txBody>
          <a:bodyPr wrap="square" rtlCol="0">
            <a:spAutoFit/>
          </a:bodyPr>
          <a:lstStyle/>
          <a:p>
            <a:r>
              <a:rPr lang="en-US" altLang="zh-CN" sz="2400" b="1" dirty="0" smtClean="0"/>
              <a:t>YBJ-HA</a:t>
            </a:r>
            <a:endParaRPr lang="zh-CN" altLang="en-US" sz="2400" b="1" dirty="0"/>
          </a:p>
        </p:txBody>
      </p:sp>
      <p:sp>
        <p:nvSpPr>
          <p:cNvPr id="6" name="文本框 5"/>
          <p:cNvSpPr txBox="1"/>
          <p:nvPr/>
        </p:nvSpPr>
        <p:spPr>
          <a:xfrm>
            <a:off x="4860032" y="3517766"/>
            <a:ext cx="2448272" cy="707886"/>
          </a:xfrm>
          <a:prstGeom prst="rect">
            <a:avLst/>
          </a:prstGeom>
          <a:noFill/>
        </p:spPr>
        <p:txBody>
          <a:bodyPr wrap="square" rtlCol="0">
            <a:spAutoFit/>
          </a:bodyPr>
          <a:lstStyle/>
          <a:p>
            <a:pPr algn="ctr"/>
            <a:r>
              <a:rPr lang="en-US" altLang="zh-CN" sz="2000" b="1" dirty="0" smtClean="0">
                <a:solidFill>
                  <a:srgbClr val="0000FF"/>
                </a:solidFill>
              </a:rPr>
              <a:t>First Stage of KM2A (preliminary)</a:t>
            </a:r>
            <a:endParaRPr lang="zh-CN" altLang="en-US" sz="2000" b="1" dirty="0">
              <a:solidFill>
                <a:srgbClr val="0000FF"/>
              </a:solidFill>
            </a:endParaRPr>
          </a:p>
        </p:txBody>
      </p:sp>
      <p:cxnSp>
        <p:nvCxnSpPr>
          <p:cNvPr id="8" name="直接箭头连接符 7"/>
          <p:cNvCxnSpPr/>
          <p:nvPr/>
        </p:nvCxnSpPr>
        <p:spPr>
          <a:xfrm>
            <a:off x="2004989" y="3073524"/>
            <a:ext cx="1101118" cy="551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4788024" y="4873724"/>
            <a:ext cx="1872208" cy="0"/>
          </a:xfrm>
          <a:prstGeom prst="straightConnector1">
            <a:avLst/>
          </a:prstGeom>
          <a:ln w="190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221013" y="3119691"/>
            <a:ext cx="910827" cy="369332"/>
          </a:xfrm>
          <a:prstGeom prst="rect">
            <a:avLst/>
          </a:prstGeom>
        </p:spPr>
        <p:txBody>
          <a:bodyPr wrap="none">
            <a:spAutoFit/>
          </a:bodyPr>
          <a:lstStyle/>
          <a:p>
            <a:r>
              <a:rPr lang="en-US" altLang="zh-CN" b="1" dirty="0"/>
              <a:t>20-70m</a:t>
            </a:r>
          </a:p>
        </p:txBody>
      </p:sp>
      <p:sp>
        <p:nvSpPr>
          <p:cNvPr id="13" name="矩形 12"/>
          <p:cNvSpPr/>
          <p:nvPr/>
        </p:nvSpPr>
        <p:spPr>
          <a:xfrm>
            <a:off x="5246160" y="4792424"/>
            <a:ext cx="1144865" cy="369332"/>
          </a:xfrm>
          <a:prstGeom prst="rect">
            <a:avLst/>
          </a:prstGeom>
        </p:spPr>
        <p:txBody>
          <a:bodyPr wrap="none">
            <a:spAutoFit/>
          </a:bodyPr>
          <a:lstStyle/>
          <a:p>
            <a:r>
              <a:rPr lang="en-US" altLang="zh-CN" b="1" dirty="0" smtClean="0">
                <a:solidFill>
                  <a:srgbClr val="0000FF"/>
                </a:solidFill>
              </a:rPr>
              <a:t>170-270m</a:t>
            </a:r>
            <a:endParaRPr lang="en-US" altLang="zh-CN" b="1" dirty="0">
              <a:solidFill>
                <a:srgbClr val="0000FF"/>
              </a:solidFill>
            </a:endParaRPr>
          </a:p>
        </p:txBody>
      </p:sp>
      <p:sp>
        <p:nvSpPr>
          <p:cNvPr id="7" name="矩形 6"/>
          <p:cNvSpPr/>
          <p:nvPr/>
        </p:nvSpPr>
        <p:spPr>
          <a:xfrm>
            <a:off x="4628753" y="2869694"/>
            <a:ext cx="3255615" cy="615553"/>
          </a:xfrm>
          <a:prstGeom prst="rect">
            <a:avLst/>
          </a:prstGeom>
        </p:spPr>
        <p:txBody>
          <a:bodyPr wrap="square">
            <a:spAutoFit/>
          </a:bodyPr>
          <a:lstStyle/>
          <a:p>
            <a:r>
              <a:rPr lang="en-US" altLang="zh-CN" sz="1600" dirty="0" smtClean="0"/>
              <a:t>Dec </a:t>
            </a:r>
            <a:r>
              <a:rPr lang="en-US" altLang="zh-CN" sz="1600" dirty="0"/>
              <a:t>2018 </a:t>
            </a:r>
            <a:r>
              <a:rPr lang="en-US" altLang="zh-CN" sz="1600" dirty="0" smtClean="0"/>
              <a:t>~ </a:t>
            </a:r>
            <a:r>
              <a:rPr lang="en-US" altLang="zh-CN" sz="1600" dirty="0"/>
              <a:t>May </a:t>
            </a:r>
            <a:r>
              <a:rPr lang="en-US" altLang="zh-CN" sz="1600" dirty="0" smtClean="0"/>
              <a:t>2019(~50days) </a:t>
            </a:r>
            <a:r>
              <a:rPr lang="en-US" altLang="zh-CN" sz="1600" dirty="0"/>
              <a:t/>
            </a:r>
            <a:br>
              <a:rPr lang="en-US" altLang="zh-CN" sz="1600" dirty="0"/>
            </a:br>
            <a:r>
              <a:rPr lang="en-US" altLang="zh-CN" sz="1600" dirty="0" smtClean="0"/>
              <a:t>Number of Events   ~</a:t>
            </a:r>
            <a:r>
              <a:rPr lang="en-US" altLang="zh-CN" dirty="0" smtClean="0"/>
              <a:t>10</a:t>
            </a:r>
            <a:r>
              <a:rPr lang="en-US" altLang="zh-CN" baseline="30000" dirty="0" smtClean="0"/>
              <a:t>8</a:t>
            </a:r>
            <a:endParaRPr lang="zh-CN" altLang="en-US" baseline="30000" dirty="0"/>
          </a:p>
        </p:txBody>
      </p:sp>
      <p:sp>
        <p:nvSpPr>
          <p:cNvPr id="5" name="矩形 4"/>
          <p:cNvSpPr/>
          <p:nvPr/>
        </p:nvSpPr>
        <p:spPr>
          <a:xfrm>
            <a:off x="1907704" y="987033"/>
            <a:ext cx="2195736" cy="646331"/>
          </a:xfrm>
          <a:prstGeom prst="rect">
            <a:avLst/>
          </a:prstGeom>
        </p:spPr>
        <p:txBody>
          <a:bodyPr wrap="square">
            <a:spAutoFit/>
          </a:bodyPr>
          <a:lstStyle/>
          <a:p>
            <a:r>
              <a:rPr lang="en-US" altLang="zh-CN" dirty="0" smtClean="0"/>
              <a:t>Dec </a:t>
            </a:r>
            <a:r>
              <a:rPr lang="en-US" altLang="zh-CN" dirty="0"/>
              <a:t>2016 ~</a:t>
            </a:r>
            <a:r>
              <a:rPr lang="en-US" altLang="zh-CN" dirty="0" smtClean="0"/>
              <a:t> Aug </a:t>
            </a:r>
            <a:r>
              <a:rPr lang="en-US" altLang="zh-CN" dirty="0"/>
              <a:t>2017 </a:t>
            </a:r>
            <a:br>
              <a:rPr lang="en-US" altLang="zh-CN" dirty="0"/>
            </a:br>
            <a:endParaRPr lang="zh-CN" altLang="en-US" dirty="0"/>
          </a:p>
        </p:txBody>
      </p:sp>
      <p:sp>
        <p:nvSpPr>
          <p:cNvPr id="9" name="TextBox 8"/>
          <p:cNvSpPr txBox="1"/>
          <p:nvPr/>
        </p:nvSpPr>
        <p:spPr>
          <a:xfrm rot="16200000">
            <a:off x="145519" y="2751499"/>
            <a:ext cx="1684100" cy="400110"/>
          </a:xfrm>
          <a:prstGeom prst="rect">
            <a:avLst/>
          </a:prstGeom>
          <a:noFill/>
        </p:spPr>
        <p:txBody>
          <a:bodyPr wrap="none" rtlCol="0">
            <a:spAutoFit/>
          </a:bodyPr>
          <a:lstStyle/>
          <a:p>
            <a:r>
              <a:rPr lang="en-US" sz="2000" b="1" dirty="0" err="1" smtClean="0"/>
              <a:t>Muon</a:t>
            </a:r>
            <a:r>
              <a:rPr lang="en-US" sz="2000" b="1" dirty="0" smtClean="0"/>
              <a:t> Density</a:t>
            </a:r>
            <a:endParaRPr lang="en-US" sz="2000" b="1" dirty="0"/>
          </a:p>
        </p:txBody>
      </p:sp>
      <p:sp>
        <p:nvSpPr>
          <p:cNvPr id="15" name="灯片编号占位符 14"/>
          <p:cNvSpPr>
            <a:spLocks noGrp="1"/>
          </p:cNvSpPr>
          <p:nvPr>
            <p:ph type="sldNum" sz="quarter" idx="12"/>
          </p:nvPr>
        </p:nvSpPr>
        <p:spPr/>
        <p:txBody>
          <a:bodyPr/>
          <a:lstStyle/>
          <a:p>
            <a:fld id="{0C913308-F349-4B6D-A68A-DD1791B4A57B}" type="slidenum">
              <a:rPr lang="zh-CN" altLang="en-US" smtClean="0"/>
              <a:t>14</a:t>
            </a:fld>
            <a:endParaRPr lang="zh-CN" altLang="en-US"/>
          </a:p>
        </p:txBody>
      </p:sp>
      <p:sp>
        <p:nvSpPr>
          <p:cNvPr id="16" name="日期占位符 15"/>
          <p:cNvSpPr>
            <a:spLocks noGrp="1"/>
          </p:cNvSpPr>
          <p:nvPr>
            <p:ph type="dt" sz="half" idx="10"/>
          </p:nvPr>
        </p:nvSpPr>
        <p:spPr/>
        <p:txBody>
          <a:bodyPr/>
          <a:lstStyle/>
          <a:p>
            <a:fld id="{1D7495DD-1568-4835-BD35-660BDA6CB0F1}" type="datetime1">
              <a:rPr lang="zh-CN" altLang="en-US" smtClean="0"/>
              <a:t>2019-8-26</a:t>
            </a:fld>
            <a:endParaRPr lang="zh-CN" altLang="en-US"/>
          </a:p>
        </p:txBody>
      </p:sp>
    </p:spTree>
    <p:extLst>
      <p:ext uri="{BB962C8B-B14F-4D97-AF65-F5344CB8AC3E}">
        <p14:creationId xmlns:p14="http://schemas.microsoft.com/office/powerpoint/2010/main" val="3298149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2644" y="123898"/>
            <a:ext cx="7886700" cy="994172"/>
          </a:xfrm>
        </p:spPr>
        <p:txBody>
          <a:bodyPr/>
          <a:lstStyle/>
          <a:p>
            <a:r>
              <a:rPr lang="zh-CN" altLang="en-US" b="1" dirty="0" smtClean="0"/>
              <a:t>能量和</a:t>
            </a:r>
            <a:r>
              <a:rPr lang="en-US" altLang="zh-CN" b="1" dirty="0" smtClean="0"/>
              <a:t>Nu</a:t>
            </a:r>
            <a:r>
              <a:rPr lang="zh-CN" altLang="en-US" b="1" dirty="0" smtClean="0"/>
              <a:t>重建算法</a:t>
            </a:r>
            <a:endParaRPr lang="zh-CN" altLang="en-US" b="1" dirty="0"/>
          </a:p>
        </p:txBody>
      </p:sp>
      <p:pic>
        <p:nvPicPr>
          <p:cNvPr id="5" name="图片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720" y="1024645"/>
            <a:ext cx="4008256" cy="353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708" y="1024645"/>
            <a:ext cx="3776542" cy="344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611560" y="4572003"/>
            <a:ext cx="3491661" cy="461665"/>
          </a:xfrm>
          <a:prstGeom prst="rect">
            <a:avLst/>
          </a:prstGeom>
        </p:spPr>
        <p:txBody>
          <a:bodyPr wrap="none">
            <a:spAutoFit/>
          </a:bodyPr>
          <a:lstStyle/>
          <a:p>
            <a:pPr>
              <a:buFont typeface="Wingdings" panose="05000000000000000000" pitchFamily="2" charset="2"/>
              <a:buChar char="n"/>
            </a:pPr>
            <a:r>
              <a:rPr lang="zh-CN" altLang="en-US" sz="2400" dirty="0" smtClean="0">
                <a:solidFill>
                  <a:srgbClr val="0070C0"/>
                </a:solidFill>
              </a:rPr>
              <a:t>实验与模拟符合一致；</a:t>
            </a:r>
            <a:endParaRPr lang="zh-CN" altLang="en-US" sz="2400" dirty="0">
              <a:solidFill>
                <a:srgbClr val="0070C0"/>
              </a:solidFill>
            </a:endParaRPr>
          </a:p>
        </p:txBody>
      </p:sp>
      <p:sp>
        <p:nvSpPr>
          <p:cNvPr id="8" name="文本框 7"/>
          <p:cNvSpPr txBox="1"/>
          <p:nvPr/>
        </p:nvSpPr>
        <p:spPr>
          <a:xfrm>
            <a:off x="347720" y="4945923"/>
            <a:ext cx="8662004" cy="646331"/>
          </a:xfrm>
          <a:prstGeom prst="rect">
            <a:avLst/>
          </a:prstGeom>
          <a:noFill/>
        </p:spPr>
        <p:txBody>
          <a:bodyPr wrap="square" rtlCol="0">
            <a:spAutoFit/>
          </a:bodyPr>
          <a:lstStyle/>
          <a:p>
            <a:r>
              <a:rPr lang="zh-CN" altLang="en-US" dirty="0">
                <a:latin typeface="Times New Roman" panose="02020603050405020304" pitchFamily="18" charset="0"/>
                <a:ea typeface="宋体" panose="02010600030101010101" pitchFamily="2" charset="-122"/>
              </a:rPr>
              <a:t>筛选</a:t>
            </a:r>
            <a:r>
              <a:rPr lang="zh-CN" altLang="en-US" dirty="0" smtClean="0">
                <a:latin typeface="Times New Roman" panose="02020603050405020304" pitchFamily="18" charset="0"/>
                <a:ea typeface="宋体" panose="02010600030101010101" pitchFamily="2" charset="-122"/>
              </a:rPr>
              <a:t>条件：事例</a:t>
            </a:r>
            <a:r>
              <a:rPr lang="zh-CN" altLang="en-US" dirty="0" smtClean="0">
                <a:latin typeface="Times New Roman" panose="02020603050405020304" pitchFamily="18" charset="0"/>
                <a:cs typeface="Times New Roman" panose="02020603050405020304" pitchFamily="18" charset="0"/>
              </a:rPr>
              <a:t>芯位在南侧</a:t>
            </a:r>
            <a:r>
              <a:rPr lang="en-US" altLang="zh-CN" dirty="0" smtClean="0">
                <a:latin typeface="Times New Roman" panose="02020603050405020304" pitchFamily="18" charset="0"/>
                <a:cs typeface="Times New Roman" panose="02020603050405020304" pitchFamily="18" charset="0"/>
              </a:rPr>
              <a:t>ED</a:t>
            </a:r>
            <a:endParaRPr lang="en-US" altLang="zh-CN" dirty="0" smtClean="0">
              <a:latin typeface="Times New Roman" panose="02020603050405020304" pitchFamily="18" charset="0"/>
              <a:ea typeface="宋体" panose="02010600030101010101" pitchFamily="2" charset="-122"/>
            </a:endParaRPr>
          </a:p>
          <a:p>
            <a:endParaRPr lang="en-US" altLang="zh-CN"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9" name="日期占位符 8"/>
          <p:cNvSpPr>
            <a:spLocks noGrp="1"/>
          </p:cNvSpPr>
          <p:nvPr>
            <p:ph type="dt" sz="half" idx="10"/>
          </p:nvPr>
        </p:nvSpPr>
        <p:spPr/>
        <p:txBody>
          <a:bodyPr/>
          <a:lstStyle/>
          <a:p>
            <a:fld id="{12CA2231-1FB5-41B1-A8A4-AAC8D5270302}" type="datetime1">
              <a:rPr lang="zh-CN" altLang="en-US" smtClean="0"/>
              <a:t>2019-8-26</a:t>
            </a:fld>
            <a:endParaRPr lang="zh-CN" altLang="en-US"/>
          </a:p>
        </p:txBody>
      </p:sp>
      <p:sp>
        <p:nvSpPr>
          <p:cNvPr id="3" name="矩形 2"/>
          <p:cNvSpPr/>
          <p:nvPr/>
        </p:nvSpPr>
        <p:spPr>
          <a:xfrm>
            <a:off x="1331640" y="1633364"/>
            <a:ext cx="86409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59632" y="1492616"/>
            <a:ext cx="1187152" cy="369332"/>
          </a:xfrm>
          <a:prstGeom prst="rect">
            <a:avLst/>
          </a:prstGeom>
          <a:noFill/>
        </p:spPr>
        <p:txBody>
          <a:bodyPr wrap="square" rtlCol="0">
            <a:spAutoFit/>
          </a:bodyPr>
          <a:lstStyle/>
          <a:p>
            <a:r>
              <a:rPr lang="en-US" altLang="zh-CN" b="1" dirty="0" smtClean="0">
                <a:solidFill>
                  <a:schemeClr val="tx1">
                    <a:lumMod val="75000"/>
                    <a:lumOff val="25000"/>
                  </a:schemeClr>
                </a:solidFill>
              </a:rPr>
              <a:t>data</a:t>
            </a:r>
            <a:endParaRPr lang="zh-CN" altLang="en-US" b="1" dirty="0">
              <a:solidFill>
                <a:schemeClr val="tx1">
                  <a:lumMod val="75000"/>
                  <a:lumOff val="25000"/>
                </a:schemeClr>
              </a:solidFill>
            </a:endParaRPr>
          </a:p>
        </p:txBody>
      </p:sp>
    </p:spTree>
    <p:extLst>
      <p:ext uri="{BB962C8B-B14F-4D97-AF65-F5344CB8AC3E}">
        <p14:creationId xmlns:p14="http://schemas.microsoft.com/office/powerpoint/2010/main" val="2714589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265" y="3092618"/>
            <a:ext cx="3694535" cy="218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55" y="945290"/>
            <a:ext cx="4452149" cy="33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文本框 3"/>
          <p:cNvSpPr txBox="1">
            <a:spLocks noChangeArrowheads="1"/>
          </p:cNvSpPr>
          <p:nvPr/>
        </p:nvSpPr>
        <p:spPr bwMode="auto">
          <a:xfrm>
            <a:off x="-49345" y="4612317"/>
            <a:ext cx="49684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 typeface="Wingdings" panose="05000000000000000000" pitchFamily="2" charset="2"/>
              <a:buChar char="n"/>
            </a:pPr>
            <a:r>
              <a:rPr lang="en-US" altLang="zh-CN" sz="2100" dirty="0">
                <a:solidFill>
                  <a:srgbClr val="0070C0"/>
                </a:solidFill>
              </a:rPr>
              <a:t>Nu-Ne</a:t>
            </a:r>
            <a:r>
              <a:rPr lang="zh-CN" altLang="en-US" sz="2100" dirty="0">
                <a:solidFill>
                  <a:srgbClr val="0070C0"/>
                </a:solidFill>
              </a:rPr>
              <a:t>的实验与模拟比对观测到了宇宙线成分在</a:t>
            </a:r>
            <a:r>
              <a:rPr lang="en-US" altLang="zh-CN" sz="2100" dirty="0">
                <a:solidFill>
                  <a:srgbClr val="0070C0"/>
                </a:solidFill>
              </a:rPr>
              <a:t>“</a:t>
            </a:r>
            <a:r>
              <a:rPr lang="zh-CN" altLang="en-US" sz="2100" dirty="0">
                <a:solidFill>
                  <a:srgbClr val="0070C0"/>
                </a:solidFill>
              </a:rPr>
              <a:t>膝</a:t>
            </a:r>
            <a:r>
              <a:rPr lang="en-US" altLang="zh-CN" sz="2100" dirty="0">
                <a:solidFill>
                  <a:srgbClr val="0070C0"/>
                </a:solidFill>
              </a:rPr>
              <a:t>”</a:t>
            </a:r>
            <a:r>
              <a:rPr lang="zh-CN" altLang="en-US" sz="2100" dirty="0">
                <a:solidFill>
                  <a:srgbClr val="0070C0"/>
                </a:solidFill>
              </a:rPr>
              <a:t>区开始成分变</a:t>
            </a:r>
            <a:r>
              <a:rPr lang="zh-CN" altLang="en-US" sz="2100" dirty="0" smtClean="0">
                <a:solidFill>
                  <a:srgbClr val="0070C0"/>
                </a:solidFill>
              </a:rPr>
              <a:t>重</a:t>
            </a:r>
            <a:endParaRPr lang="zh-CN" altLang="en-US" sz="2100" dirty="0">
              <a:solidFill>
                <a:srgbClr val="0070C0"/>
              </a:solidFill>
            </a:endParaRPr>
          </a:p>
        </p:txBody>
      </p:sp>
      <p:pic>
        <p:nvPicPr>
          <p:cNvPr id="15"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134" y="193204"/>
            <a:ext cx="3963539" cy="208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椭圆 7"/>
          <p:cNvSpPr/>
          <p:nvPr/>
        </p:nvSpPr>
        <p:spPr>
          <a:xfrm>
            <a:off x="6640274" y="706887"/>
            <a:ext cx="685800" cy="685800"/>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9" name="右箭头 8"/>
          <p:cNvSpPr/>
          <p:nvPr/>
        </p:nvSpPr>
        <p:spPr>
          <a:xfrm rot="9124317" flipV="1">
            <a:off x="3717110" y="2147138"/>
            <a:ext cx="3239522" cy="45719"/>
          </a:xfrm>
          <a:prstGeom prst="rightArrow">
            <a:avLst>
              <a:gd name="adj1" fmla="val 50000"/>
              <a:gd name="adj2" fmla="val 116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350" noProof="1"/>
          </a:p>
        </p:txBody>
      </p:sp>
      <p:sp>
        <p:nvSpPr>
          <p:cNvPr id="2" name="右箭头 1"/>
          <p:cNvSpPr/>
          <p:nvPr/>
        </p:nvSpPr>
        <p:spPr>
          <a:xfrm>
            <a:off x="4628010" y="2820352"/>
            <a:ext cx="2145323" cy="16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6849524" y="2474437"/>
            <a:ext cx="1906139" cy="738664"/>
          </a:xfrm>
          <a:prstGeom prst="rect">
            <a:avLst/>
          </a:prstGeom>
          <a:noFill/>
        </p:spPr>
        <p:txBody>
          <a:bodyPr wrap="square" rtlCol="0">
            <a:spAutoFit/>
          </a:bodyPr>
          <a:lstStyle/>
          <a:p>
            <a:r>
              <a:rPr lang="zh-CN" altLang="en-US" sz="2100" dirty="0">
                <a:solidFill>
                  <a:srgbClr val="C00000"/>
                </a:solidFill>
                <a:latin typeface="华文新魏" panose="02010800040101010101" pitchFamily="2" charset="-122"/>
                <a:ea typeface="华文新魏" panose="02010800040101010101" pitchFamily="2" charset="-122"/>
              </a:rPr>
              <a:t>继续往高能走会发生什么？</a:t>
            </a:r>
          </a:p>
        </p:txBody>
      </p:sp>
      <p:sp>
        <p:nvSpPr>
          <p:cNvPr id="5" name="灯片编号占位符 4"/>
          <p:cNvSpPr>
            <a:spLocks noGrp="1"/>
          </p:cNvSpPr>
          <p:nvPr>
            <p:ph type="sldNum" sz="quarter" idx="12"/>
          </p:nvPr>
        </p:nvSpPr>
        <p:spPr>
          <a:xfrm>
            <a:off x="6773333" y="5329680"/>
            <a:ext cx="2133600" cy="304271"/>
          </a:xfrm>
        </p:spPr>
        <p:txBody>
          <a:bodyPr/>
          <a:lstStyle/>
          <a:p>
            <a:fld id="{0C913308-F349-4B6D-A68A-DD1791B4A57B}" type="slidenum">
              <a:rPr lang="zh-CN" altLang="en-US" smtClean="0"/>
              <a:t>16</a:t>
            </a:fld>
            <a:endParaRPr lang="zh-CN" altLang="en-US" dirty="0"/>
          </a:p>
        </p:txBody>
      </p:sp>
      <p:sp>
        <p:nvSpPr>
          <p:cNvPr id="6" name="日期占位符 5"/>
          <p:cNvSpPr>
            <a:spLocks noGrp="1"/>
          </p:cNvSpPr>
          <p:nvPr>
            <p:ph type="dt" sz="half" idx="10"/>
          </p:nvPr>
        </p:nvSpPr>
        <p:spPr>
          <a:xfrm>
            <a:off x="172255" y="5344185"/>
            <a:ext cx="2133600" cy="304271"/>
          </a:xfrm>
        </p:spPr>
        <p:txBody>
          <a:bodyPr/>
          <a:lstStyle/>
          <a:p>
            <a:fld id="{D64B07A2-6D0D-440F-A04A-3EB2A65871F6}" type="datetime1">
              <a:rPr lang="zh-CN" altLang="en-US" smtClean="0"/>
              <a:t>2019-8-26</a:t>
            </a:fld>
            <a:endParaRPr lang="zh-CN" altLang="en-US" dirty="0"/>
          </a:p>
        </p:txBody>
      </p:sp>
      <p:sp>
        <p:nvSpPr>
          <p:cNvPr id="4" name="矩形 3"/>
          <p:cNvSpPr/>
          <p:nvPr/>
        </p:nvSpPr>
        <p:spPr>
          <a:xfrm>
            <a:off x="1619672" y="1392687"/>
            <a:ext cx="1431867" cy="369332"/>
          </a:xfrm>
          <a:prstGeom prst="rect">
            <a:avLst/>
          </a:prstGeom>
        </p:spPr>
        <p:txBody>
          <a:bodyPr wrap="none">
            <a:spAutoFit/>
          </a:bodyPr>
          <a:lstStyle/>
          <a:p>
            <a:r>
              <a:rPr lang="en-US" altLang="zh-CN" b="1" smtClean="0">
                <a:solidFill>
                  <a:srgbClr val="0000FF"/>
                </a:solidFill>
              </a:rPr>
              <a:t>(preliminary)</a:t>
            </a:r>
            <a:endParaRPr lang="zh-CN" altLang="en-US" dirty="0"/>
          </a:p>
        </p:txBody>
      </p:sp>
    </p:spTree>
    <p:extLst>
      <p:ext uri="{BB962C8B-B14F-4D97-AF65-F5344CB8AC3E}">
        <p14:creationId xmlns:p14="http://schemas.microsoft.com/office/powerpoint/2010/main" val="2430148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347864" y="-94828"/>
            <a:ext cx="2448272" cy="646331"/>
          </a:xfrm>
          <a:prstGeom prst="rect">
            <a:avLst/>
          </a:prstGeom>
        </p:spPr>
        <p:txBody>
          <a:bodyPr wrap="square">
            <a:spAutoFit/>
          </a:bodyPr>
          <a:lstStyle/>
          <a:p>
            <a:r>
              <a:rPr lang="en-US" altLang="zh-CN" sz="3600" b="1" dirty="0">
                <a:solidFill>
                  <a:srgbClr val="000000"/>
                </a:solidFill>
              </a:rPr>
              <a:t>Summary</a:t>
            </a:r>
            <a:endParaRPr lang="zh-CN" altLang="en-US" sz="3600" b="1" dirty="0">
              <a:solidFill>
                <a:srgbClr val="000000"/>
              </a:solidFill>
            </a:endParaRPr>
          </a:p>
        </p:txBody>
      </p:sp>
      <p:sp>
        <p:nvSpPr>
          <p:cNvPr id="3" name="矩形 2"/>
          <p:cNvSpPr/>
          <p:nvPr/>
        </p:nvSpPr>
        <p:spPr>
          <a:xfrm>
            <a:off x="25493" y="481236"/>
            <a:ext cx="9145016" cy="2954655"/>
          </a:xfrm>
          <a:prstGeom prst="rect">
            <a:avLst/>
          </a:prstGeom>
        </p:spPr>
        <p:txBody>
          <a:bodyPr wrap="square">
            <a:spAutoFit/>
          </a:bodyPr>
          <a:lstStyle/>
          <a:p>
            <a:pPr marL="342900" indent="-342900">
              <a:buFont typeface="Wingdings" panose="05000000000000000000" pitchFamily="2" charset="2"/>
              <a:buChar char="p"/>
            </a:pPr>
            <a:r>
              <a:rPr lang="zh-CN" altLang="en-US" sz="2400" b="1" dirty="0" smtClean="0">
                <a:latin typeface="+mn-ea"/>
              </a:rPr>
              <a:t>经过数据</a:t>
            </a:r>
            <a:r>
              <a:rPr lang="zh-CN" altLang="en-US" sz="2400" b="1" dirty="0">
                <a:latin typeface="+mn-ea"/>
              </a:rPr>
              <a:t>的分析证明探测器性能满足设计要求，实验运行稳定，模拟与实验比对良好</a:t>
            </a:r>
            <a:r>
              <a:rPr lang="zh-CN" altLang="en-US" sz="2400" b="1" dirty="0" smtClean="0">
                <a:latin typeface="+mn-ea"/>
              </a:rPr>
              <a:t>；</a:t>
            </a:r>
            <a:endParaRPr lang="en-US" altLang="zh-CN" sz="2400" b="1" dirty="0"/>
          </a:p>
          <a:p>
            <a:pPr marL="342900" indent="-342900">
              <a:buFont typeface="Wingdings" panose="05000000000000000000" pitchFamily="2" charset="2"/>
              <a:buChar char="p"/>
            </a:pPr>
            <a:r>
              <a:rPr lang="zh-CN" altLang="en-US" sz="2400" b="1" dirty="0" smtClean="0"/>
              <a:t>基于</a:t>
            </a:r>
            <a:r>
              <a:rPr lang="en-US" altLang="zh-CN" sz="2400" b="1" dirty="0" smtClean="0"/>
              <a:t>LHAASO-KM2A</a:t>
            </a:r>
            <a:r>
              <a:rPr lang="zh-CN" altLang="en-US" sz="2400" b="1" dirty="0" smtClean="0"/>
              <a:t>第一阶段的实验，我们测得了</a:t>
            </a:r>
            <a:r>
              <a:rPr lang="en-US" altLang="zh-CN" sz="2400" b="1" dirty="0" smtClean="0"/>
              <a:t>muon</a:t>
            </a:r>
            <a:r>
              <a:rPr lang="zh-CN" altLang="en-US" sz="2400" b="1" dirty="0" smtClean="0"/>
              <a:t>的横向分布。</a:t>
            </a:r>
            <a:endParaRPr lang="en-US" altLang="zh-CN" sz="2400" b="1" dirty="0"/>
          </a:p>
          <a:p>
            <a:pPr marL="342900" indent="-342900">
              <a:buFont typeface="Wingdings" panose="05000000000000000000" pitchFamily="2" charset="2"/>
              <a:buChar char="p"/>
            </a:pPr>
            <a:r>
              <a:rPr lang="zh-CN" altLang="en-US" sz="2400" b="1" dirty="0" smtClean="0">
                <a:latin typeface="+mn-ea"/>
              </a:rPr>
              <a:t>通过</a:t>
            </a:r>
            <a:r>
              <a:rPr lang="zh-CN" altLang="en-US" sz="2400" b="1" dirty="0">
                <a:latin typeface="+mn-ea"/>
              </a:rPr>
              <a:t>初步的分析，未看到明显的缪子数超出</a:t>
            </a:r>
            <a:r>
              <a:rPr lang="zh-CN" altLang="en-US" sz="2400" b="1" dirty="0" smtClean="0">
                <a:latin typeface="+mn-ea"/>
              </a:rPr>
              <a:t>；</a:t>
            </a:r>
            <a:endParaRPr lang="en-US" altLang="zh-CN" sz="2400" b="1" dirty="0" smtClean="0"/>
          </a:p>
          <a:p>
            <a:pPr marL="457200" indent="-457200">
              <a:buFont typeface="Wingdings" panose="05000000000000000000" pitchFamily="2" charset="2"/>
              <a:buChar char="p"/>
            </a:pPr>
            <a:r>
              <a:rPr lang="en-US" altLang="zh-CN" sz="2400" b="1" dirty="0">
                <a:latin typeface="+mn-ea"/>
              </a:rPr>
              <a:t>¼</a:t>
            </a:r>
            <a:r>
              <a:rPr lang="zh-CN" altLang="en-US" sz="2400" b="1" dirty="0">
                <a:latin typeface="+mn-ea"/>
              </a:rPr>
              <a:t>阵列</a:t>
            </a:r>
            <a:r>
              <a:rPr lang="en-US" altLang="zh-CN" sz="2400" b="1" dirty="0">
                <a:latin typeface="+mn-ea"/>
              </a:rPr>
              <a:t>MD</a:t>
            </a:r>
            <a:r>
              <a:rPr lang="zh-CN" altLang="en-US" sz="2400" b="1" dirty="0">
                <a:latin typeface="+mn-ea"/>
              </a:rPr>
              <a:t>已经建设完成，目前正在联合取数，更大统计量以及更精确的测量结果马上会</a:t>
            </a:r>
            <a:r>
              <a:rPr lang="zh-CN" altLang="en-US" sz="2400" b="1" dirty="0" smtClean="0">
                <a:latin typeface="+mn-ea"/>
              </a:rPr>
              <a:t>到来。</a:t>
            </a:r>
            <a:endParaRPr lang="it-IT" altLang="zh-CN" sz="2400" b="1" dirty="0">
              <a:latin typeface="+mn-ea"/>
            </a:endParaRPr>
          </a:p>
          <a:p>
            <a:r>
              <a:rPr lang="en-US" altLang="zh-CN" b="1" dirty="0" smtClean="0"/>
              <a:t> </a:t>
            </a:r>
            <a:endParaRPr lang="zh-CN" altLang="en-US" b="1" dirty="0"/>
          </a:p>
        </p:txBody>
      </p:sp>
      <p:sp>
        <p:nvSpPr>
          <p:cNvPr id="7" name="日期占位符 6"/>
          <p:cNvSpPr>
            <a:spLocks noGrp="1"/>
          </p:cNvSpPr>
          <p:nvPr>
            <p:ph type="dt" sz="half" idx="10"/>
          </p:nvPr>
        </p:nvSpPr>
        <p:spPr/>
        <p:txBody>
          <a:bodyPr/>
          <a:lstStyle/>
          <a:p>
            <a:fld id="{8BF5A65E-7EBF-48CE-850D-853FE3A27232}" type="datetime1">
              <a:rPr lang="zh-CN" altLang="en-US" smtClean="0"/>
              <a:t>2019-8-26</a:t>
            </a:fld>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17</a:t>
            </a:fld>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80" y="3143460"/>
            <a:ext cx="8686800" cy="3098416"/>
          </a:xfrm>
          <a:prstGeom prst="rect">
            <a:avLst/>
          </a:prstGeom>
        </p:spPr>
      </p:pic>
    </p:spTree>
    <p:extLst>
      <p:ext uri="{BB962C8B-B14F-4D97-AF65-F5344CB8AC3E}">
        <p14:creationId xmlns:p14="http://schemas.microsoft.com/office/powerpoint/2010/main" val="161194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816D9-6BFC-43A3-BB44-351CB29F8D82}" type="datetime1">
              <a:rPr lang="zh-CN" altLang="en-US" smtClean="0"/>
              <a:t>2019-8-26</a:t>
            </a:fld>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t>18</a:t>
            </a:fld>
            <a:endParaRPr lang="zh-CN" altLang="en-US"/>
          </a:p>
        </p:txBody>
      </p:sp>
    </p:spTree>
    <p:extLst>
      <p:ext uri="{BB962C8B-B14F-4D97-AF65-F5344CB8AC3E}">
        <p14:creationId xmlns:p14="http://schemas.microsoft.com/office/powerpoint/2010/main" val="236379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Content</a:t>
            </a:r>
            <a:endParaRPr lang="zh-CN" altLang="en-US" b="1" dirty="0"/>
          </a:p>
        </p:txBody>
      </p:sp>
      <p:sp>
        <p:nvSpPr>
          <p:cNvPr id="3" name="内容占位符 2"/>
          <p:cNvSpPr>
            <a:spLocks noGrp="1"/>
          </p:cNvSpPr>
          <p:nvPr>
            <p:ph idx="1"/>
          </p:nvPr>
        </p:nvSpPr>
        <p:spPr>
          <a:xfrm>
            <a:off x="1043608" y="1208885"/>
            <a:ext cx="8229600" cy="3771636"/>
          </a:xfrm>
        </p:spPr>
        <p:txBody>
          <a:bodyPr>
            <a:normAutofit fontScale="40000" lnSpcReduction="20000"/>
          </a:bodyPr>
          <a:lstStyle/>
          <a:p>
            <a:r>
              <a:rPr lang="en-US" altLang="zh-CN" sz="6700" b="1" dirty="0" smtClean="0"/>
              <a:t>Measurement of Muon</a:t>
            </a:r>
            <a:r>
              <a:rPr lang="zh-CN" altLang="en-US" sz="6700" b="1" dirty="0" smtClean="0"/>
              <a:t> </a:t>
            </a:r>
            <a:r>
              <a:rPr lang="en-US" altLang="zh-CN" sz="6800" b="1" dirty="0"/>
              <a:t>C</a:t>
            </a:r>
            <a:r>
              <a:rPr lang="en-US" altLang="zh-CN" sz="6800" b="1" dirty="0" smtClean="0"/>
              <a:t>omponent</a:t>
            </a:r>
            <a:endParaRPr lang="en-US" altLang="zh-CN" sz="6800" b="1" dirty="0"/>
          </a:p>
          <a:p>
            <a:endParaRPr lang="en-US" altLang="zh-CN" sz="6700" b="1" dirty="0" smtClean="0"/>
          </a:p>
          <a:p>
            <a:r>
              <a:rPr lang="en-US" altLang="zh-CN" sz="6700" b="1" dirty="0" smtClean="0"/>
              <a:t>LHAASO </a:t>
            </a:r>
            <a:r>
              <a:rPr lang="en-US" altLang="zh-CN" sz="6700" b="1" dirty="0"/>
              <a:t>Introduction</a:t>
            </a:r>
            <a:endParaRPr lang="en-US" altLang="zh-CN" sz="6700" b="1" dirty="0" smtClean="0"/>
          </a:p>
          <a:p>
            <a:endParaRPr lang="en-US" altLang="zh-CN" sz="6700" b="1" dirty="0" smtClean="0"/>
          </a:p>
          <a:p>
            <a:r>
              <a:rPr lang="en-US" altLang="zh-CN" sz="6700" b="1" dirty="0" smtClean="0"/>
              <a:t>Muon Lateral </a:t>
            </a:r>
            <a:r>
              <a:rPr lang="en-US" altLang="zh-CN" sz="6700" b="1" dirty="0"/>
              <a:t>D</a:t>
            </a:r>
            <a:r>
              <a:rPr lang="en-US" altLang="zh-CN" sz="6700" b="1" dirty="0" smtClean="0"/>
              <a:t>istribution</a:t>
            </a:r>
          </a:p>
          <a:p>
            <a:endParaRPr lang="en-US" altLang="zh-CN" sz="6700" b="1" dirty="0"/>
          </a:p>
          <a:p>
            <a:r>
              <a:rPr lang="en-US" altLang="zh-CN" sz="6700" b="1" dirty="0" smtClean="0"/>
              <a:t>Muon Puzzle</a:t>
            </a:r>
          </a:p>
          <a:p>
            <a:endParaRPr lang="en-US" altLang="zh-CN" sz="6700" b="1" dirty="0" smtClean="0"/>
          </a:p>
          <a:p>
            <a:r>
              <a:rPr lang="en-US" altLang="zh-CN" sz="6700" b="1" dirty="0" smtClean="0"/>
              <a:t>Summary </a:t>
            </a:r>
          </a:p>
          <a:p>
            <a:endParaRPr lang="en-US" altLang="zh-CN" b="1" dirty="0" smtClean="0"/>
          </a:p>
          <a:p>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6" name="日期占位符 5"/>
          <p:cNvSpPr>
            <a:spLocks noGrp="1"/>
          </p:cNvSpPr>
          <p:nvPr>
            <p:ph type="dt" sz="half" idx="10"/>
          </p:nvPr>
        </p:nvSpPr>
        <p:spPr/>
        <p:txBody>
          <a:bodyPr/>
          <a:lstStyle/>
          <a:p>
            <a:fld id="{633854AB-8DB1-4730-B032-75A52884457A}" type="datetime1">
              <a:rPr lang="zh-CN" altLang="en-US" smtClean="0"/>
              <a:t>2019-8-26</a:t>
            </a:fld>
            <a:endParaRPr lang="zh-CN" altLang="en-US"/>
          </a:p>
        </p:txBody>
      </p:sp>
    </p:spTree>
    <p:extLst>
      <p:ext uri="{BB962C8B-B14F-4D97-AF65-F5344CB8AC3E}">
        <p14:creationId xmlns:p14="http://schemas.microsoft.com/office/powerpoint/2010/main" val="2684389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740" y="342344"/>
            <a:ext cx="8388700" cy="932661"/>
          </a:xfrm>
        </p:spPr>
        <p:txBody>
          <a:bodyPr>
            <a:normAutofit fontScale="90000"/>
          </a:bodyPr>
          <a:lstStyle/>
          <a:p>
            <a:r>
              <a:rPr lang="en-US" altLang="zh-CN" b="1" dirty="0" smtClean="0"/>
              <a:t>Muon Puzzle</a:t>
            </a:r>
            <a:br>
              <a:rPr lang="en-US" altLang="zh-CN" b="1" dirty="0" smtClean="0"/>
            </a:br>
            <a:r>
              <a:rPr lang="en-US" altLang="zh-CN" b="1" dirty="0"/>
              <a:t/>
            </a:r>
            <a:br>
              <a:rPr lang="en-US" altLang="zh-CN" b="1" dirty="0"/>
            </a:br>
            <a:endParaRPr lang="zh-CN" altLang="en-US" sz="2325" b="1" dirty="0">
              <a:solidFill>
                <a:srgbClr val="002060"/>
              </a:solidFill>
              <a:latin typeface="华文新魏" panose="02010800040101010101" pitchFamily="2" charset="-122"/>
              <a:ea typeface="华文新魏" panose="02010800040101010101" pitchFamily="2" charset="-122"/>
            </a:endParaRPr>
          </a:p>
        </p:txBody>
      </p:sp>
      <p:sp>
        <p:nvSpPr>
          <p:cNvPr id="10" name="右箭头 9"/>
          <p:cNvSpPr/>
          <p:nvPr/>
        </p:nvSpPr>
        <p:spPr>
          <a:xfrm flipV="1">
            <a:off x="2555775" y="1363350"/>
            <a:ext cx="2830907" cy="141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TextBox 10"/>
          <p:cNvSpPr txBox="1"/>
          <p:nvPr/>
        </p:nvSpPr>
        <p:spPr>
          <a:xfrm>
            <a:off x="5386683" y="1106319"/>
            <a:ext cx="2268252" cy="646331"/>
          </a:xfrm>
          <a:prstGeom prst="rect">
            <a:avLst/>
          </a:prstGeom>
          <a:noFill/>
        </p:spPr>
        <p:txBody>
          <a:bodyPr wrap="square" rtlCol="0">
            <a:spAutoFit/>
          </a:bodyPr>
          <a:lstStyle/>
          <a:p>
            <a:r>
              <a:rPr lang="zh-CN" altLang="en-US" dirty="0">
                <a:solidFill>
                  <a:srgbClr val="002060"/>
                </a:solidFill>
                <a:latin typeface="华文楷体" panose="02010600040101010101" pitchFamily="2" charset="-122"/>
                <a:ea typeface="华文楷体" panose="02010600040101010101" pitchFamily="2" charset="-122"/>
              </a:rPr>
              <a:t>基于加速器实验数据发展起来的经验模型</a:t>
            </a:r>
          </a:p>
        </p:txBody>
      </p:sp>
      <p:sp>
        <p:nvSpPr>
          <p:cNvPr id="14" name="TextBox 13"/>
          <p:cNvSpPr txBox="1"/>
          <p:nvPr/>
        </p:nvSpPr>
        <p:spPr>
          <a:xfrm>
            <a:off x="2555776" y="876803"/>
            <a:ext cx="2713554" cy="507831"/>
          </a:xfrm>
          <a:prstGeom prst="rect">
            <a:avLst/>
          </a:prstGeom>
          <a:noFill/>
        </p:spPr>
        <p:txBody>
          <a:bodyPr wrap="square" rtlCol="0">
            <a:spAutoFit/>
          </a:bodyPr>
          <a:lstStyle/>
          <a:p>
            <a:pPr algn="ctr"/>
            <a:r>
              <a:rPr lang="en-US" altLang="zh-CN" sz="1350" b="1" dirty="0">
                <a:solidFill>
                  <a:srgbClr val="FF0000"/>
                </a:solidFill>
                <a:latin typeface="楷体" panose="02010609060101010101" pitchFamily="49" charset="-122"/>
                <a:ea typeface="楷体" panose="02010609060101010101" pitchFamily="49" charset="-122"/>
              </a:rPr>
              <a:t>QCD</a:t>
            </a:r>
            <a:r>
              <a:rPr lang="zh-CN" altLang="en-US" sz="1350" b="1" dirty="0">
                <a:solidFill>
                  <a:srgbClr val="FF0000"/>
                </a:solidFill>
                <a:latin typeface="楷体" panose="02010609060101010101" pitchFamily="49" charset="-122"/>
                <a:ea typeface="楷体" panose="02010609060101010101" pitchFamily="49" charset="-122"/>
              </a:rPr>
              <a:t>对于小横动量转移过程不能进行微扰求解</a:t>
            </a:r>
          </a:p>
        </p:txBody>
      </p:sp>
      <p:sp>
        <p:nvSpPr>
          <p:cNvPr id="15" name="TextBox 14"/>
          <p:cNvSpPr txBox="1"/>
          <p:nvPr/>
        </p:nvSpPr>
        <p:spPr>
          <a:xfrm>
            <a:off x="2479231" y="1563979"/>
            <a:ext cx="2825172" cy="300082"/>
          </a:xfrm>
          <a:prstGeom prst="rect">
            <a:avLst/>
          </a:prstGeom>
          <a:noFill/>
        </p:spPr>
        <p:txBody>
          <a:bodyPr wrap="square" rtlCol="0">
            <a:spAutoFit/>
          </a:bodyPr>
          <a:lstStyle/>
          <a:p>
            <a:r>
              <a:rPr lang="zh-CN" altLang="en-US" sz="1350" b="1" dirty="0">
                <a:solidFill>
                  <a:srgbClr val="FF0000"/>
                </a:solidFill>
                <a:latin typeface="楷体" panose="02010609060101010101" pitchFamily="49" charset="-122"/>
                <a:ea typeface="楷体" panose="02010609060101010101" pitchFamily="49" charset="-122"/>
              </a:rPr>
              <a:t>簇射实验更关注小横动量转移过程</a:t>
            </a:r>
          </a:p>
        </p:txBody>
      </p:sp>
      <p:sp>
        <p:nvSpPr>
          <p:cNvPr id="16" name="TextBox 15"/>
          <p:cNvSpPr txBox="1"/>
          <p:nvPr/>
        </p:nvSpPr>
        <p:spPr>
          <a:xfrm>
            <a:off x="293347" y="1847640"/>
            <a:ext cx="3435556" cy="1338828"/>
          </a:xfrm>
          <a:prstGeom prst="rect">
            <a:avLst/>
          </a:prstGeom>
          <a:noFill/>
        </p:spPr>
        <p:txBody>
          <a:bodyPr wrap="none" rtlCol="0">
            <a:spAutoFit/>
          </a:bodyPr>
          <a:lstStyle/>
          <a:p>
            <a:r>
              <a:rPr lang="zh-CN" altLang="en-US" sz="2100" b="1" dirty="0">
                <a:solidFill>
                  <a:srgbClr val="002060"/>
                </a:solidFill>
                <a:latin typeface="楷体" panose="02010609060101010101" pitchFamily="49" charset="-122"/>
                <a:ea typeface="楷体" panose="02010609060101010101" pitchFamily="49" charset="-122"/>
              </a:rPr>
              <a:t>模型受到实验测量的限制：</a:t>
            </a:r>
            <a:endParaRPr lang="en-US" altLang="zh-CN" sz="2100" b="1" dirty="0">
              <a:solidFill>
                <a:srgbClr val="002060"/>
              </a:solidFill>
              <a:latin typeface="楷体" panose="02010609060101010101" pitchFamily="49" charset="-122"/>
              <a:ea typeface="楷体" panose="02010609060101010101" pitchFamily="49" charset="-122"/>
            </a:endParaRPr>
          </a:p>
          <a:p>
            <a:r>
              <a:rPr lang="en-US" altLang="zh-CN" sz="1500" dirty="0">
                <a:solidFill>
                  <a:srgbClr val="C00000"/>
                </a:solidFill>
                <a:latin typeface="华文楷体" panose="02010600040101010101" pitchFamily="2" charset="-122"/>
                <a:ea typeface="华文楷体" panose="02010600040101010101" pitchFamily="2" charset="-122"/>
              </a:rPr>
              <a:t>1.</a:t>
            </a:r>
            <a:r>
              <a:rPr lang="zh-CN" altLang="en-US" sz="1500" dirty="0">
                <a:solidFill>
                  <a:srgbClr val="C00000"/>
                </a:solidFill>
                <a:latin typeface="华文楷体" panose="02010600040101010101" pitchFamily="2" charset="-122"/>
                <a:ea typeface="华文楷体" panose="02010600040101010101" pitchFamily="2" charset="-122"/>
              </a:rPr>
              <a:t>加速器能量范围不足</a:t>
            </a:r>
            <a:r>
              <a:rPr lang="en-US" altLang="zh-CN" sz="1500" dirty="0">
                <a:solidFill>
                  <a:srgbClr val="C00000"/>
                </a:solidFill>
                <a:latin typeface="华文楷体" panose="02010600040101010101" pitchFamily="2" charset="-122"/>
                <a:ea typeface="华文楷体" panose="02010600040101010101" pitchFamily="2" charset="-122"/>
              </a:rPr>
              <a:t>;</a:t>
            </a:r>
          </a:p>
          <a:p>
            <a:r>
              <a:rPr lang="en-US" altLang="zh-CN" sz="1500" dirty="0">
                <a:solidFill>
                  <a:srgbClr val="C00000"/>
                </a:solidFill>
                <a:latin typeface="华文楷体" panose="02010600040101010101" pitchFamily="2" charset="-122"/>
                <a:ea typeface="华文楷体" panose="02010600040101010101" pitchFamily="2" charset="-122"/>
              </a:rPr>
              <a:t>2.</a:t>
            </a:r>
            <a:r>
              <a:rPr lang="zh-CN" altLang="en-US" sz="1500" dirty="0">
                <a:solidFill>
                  <a:srgbClr val="C00000"/>
                </a:solidFill>
                <a:latin typeface="华文楷体" panose="02010600040101010101" pitchFamily="2" charset="-122"/>
                <a:ea typeface="华文楷体" panose="02010600040101010101" pitchFamily="2" charset="-122"/>
              </a:rPr>
              <a:t>缺乏朝前区测量数据；</a:t>
            </a:r>
            <a:endParaRPr lang="en-US" altLang="zh-CN" sz="1500" dirty="0">
              <a:solidFill>
                <a:srgbClr val="C00000"/>
              </a:solidFill>
              <a:latin typeface="华文楷体" panose="02010600040101010101" pitchFamily="2" charset="-122"/>
              <a:ea typeface="华文楷体" panose="02010600040101010101" pitchFamily="2" charset="-122"/>
            </a:endParaRPr>
          </a:p>
          <a:p>
            <a:r>
              <a:rPr lang="en-US" altLang="zh-CN" sz="1500" dirty="0">
                <a:solidFill>
                  <a:srgbClr val="C00000"/>
                </a:solidFill>
                <a:latin typeface="华文楷体" panose="02010600040101010101" pitchFamily="2" charset="-122"/>
                <a:ea typeface="华文楷体" panose="02010600040101010101" pitchFamily="2" charset="-122"/>
              </a:rPr>
              <a:t>3.</a:t>
            </a:r>
            <a:r>
              <a:rPr lang="zh-CN" altLang="en-US" sz="1500" dirty="0">
                <a:solidFill>
                  <a:srgbClr val="C00000"/>
                </a:solidFill>
                <a:latin typeface="华文楷体" panose="02010600040101010101" pitchFamily="2" charset="-122"/>
                <a:ea typeface="华文楷体" panose="02010600040101010101" pitchFamily="2" charset="-122"/>
              </a:rPr>
              <a:t>复杂原子核碰撞（叠加模型？）</a:t>
            </a:r>
            <a:endParaRPr lang="en-US" altLang="zh-CN" sz="1500" dirty="0">
              <a:solidFill>
                <a:srgbClr val="C00000"/>
              </a:solidFill>
              <a:latin typeface="华文楷体" panose="02010600040101010101" pitchFamily="2" charset="-122"/>
              <a:ea typeface="华文楷体" panose="02010600040101010101" pitchFamily="2" charset="-122"/>
            </a:endParaRPr>
          </a:p>
          <a:p>
            <a:r>
              <a:rPr lang="zh-CN" altLang="en-US" sz="1500" dirty="0">
                <a:solidFill>
                  <a:srgbClr val="C00000"/>
                </a:solidFill>
                <a:latin typeface="华文楷体" panose="02010600040101010101" pitchFamily="2" charset="-122"/>
                <a:ea typeface="华文楷体" panose="02010600040101010101" pitchFamily="2" charset="-122"/>
              </a:rPr>
              <a:t>。。。。</a:t>
            </a:r>
          </a:p>
        </p:txBody>
      </p:sp>
      <p:sp>
        <p:nvSpPr>
          <p:cNvPr id="18" name="TextBox 17"/>
          <p:cNvSpPr txBox="1"/>
          <p:nvPr/>
        </p:nvSpPr>
        <p:spPr>
          <a:xfrm>
            <a:off x="4515382" y="2065412"/>
            <a:ext cx="4171418" cy="784830"/>
          </a:xfrm>
          <a:prstGeom prst="rect">
            <a:avLst/>
          </a:prstGeom>
          <a:noFill/>
        </p:spPr>
        <p:txBody>
          <a:bodyPr wrap="square" rtlCol="0">
            <a:spAutoFit/>
          </a:bodyPr>
          <a:lstStyle/>
          <a:p>
            <a:r>
              <a:rPr lang="zh-CN" altLang="en-US" sz="1500" dirty="0">
                <a:latin typeface="华文楷体" panose="02010600040101010101" pitchFamily="2" charset="-122"/>
                <a:ea typeface="华文楷体" panose="02010600040101010101" pitchFamily="2" charset="-122"/>
              </a:rPr>
              <a:t>加速器实验数据是模型建立的基础，会提供反应截面等具体的参数信息，簇射实验相对来说测量不确定性较大，但是也有自己独到的地方。</a:t>
            </a:r>
          </a:p>
        </p:txBody>
      </p:sp>
      <p:sp>
        <p:nvSpPr>
          <p:cNvPr id="3" name="矩形 2"/>
          <p:cNvSpPr/>
          <p:nvPr/>
        </p:nvSpPr>
        <p:spPr>
          <a:xfrm>
            <a:off x="559803" y="1210321"/>
            <a:ext cx="2534488" cy="369332"/>
          </a:xfrm>
          <a:prstGeom prst="rect">
            <a:avLst/>
          </a:prstGeom>
        </p:spPr>
        <p:txBody>
          <a:bodyPr wrap="square">
            <a:spAutoFit/>
          </a:bodyPr>
          <a:lstStyle/>
          <a:p>
            <a:r>
              <a:rPr lang="zh-CN" altLang="en-US" b="1" dirty="0">
                <a:solidFill>
                  <a:srgbClr val="002060"/>
                </a:solidFill>
                <a:latin typeface="华文新魏" panose="02010800040101010101" pitchFamily="2" charset="-122"/>
                <a:ea typeface="华文新魏" panose="02010800040101010101" pitchFamily="2" charset="-122"/>
              </a:rPr>
              <a:t>强子相互作用模型</a:t>
            </a:r>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3</a:t>
            </a:fld>
            <a:endParaRPr lang="zh-CN" altLang="en-US"/>
          </a:p>
        </p:txBody>
      </p:sp>
      <p:sp>
        <p:nvSpPr>
          <p:cNvPr id="6" name="日期占位符 5"/>
          <p:cNvSpPr>
            <a:spLocks noGrp="1"/>
          </p:cNvSpPr>
          <p:nvPr>
            <p:ph type="dt" sz="half" idx="10"/>
          </p:nvPr>
        </p:nvSpPr>
        <p:spPr/>
        <p:txBody>
          <a:bodyPr/>
          <a:lstStyle/>
          <a:p>
            <a:fld id="{7DC49F09-CCE8-4909-B71C-8191DD4FDAC6}" type="datetime1">
              <a:rPr lang="zh-CN" altLang="en-US" smtClean="0"/>
              <a:t>2019-8-26</a:t>
            </a:fld>
            <a:endParaRPr lang="zh-CN" altLang="en-US"/>
          </a:p>
        </p:txBody>
      </p:sp>
      <p:pic>
        <p:nvPicPr>
          <p:cNvPr id="23" name="图片 22"/>
          <p:cNvPicPr>
            <a:picLocks noChangeAspect="1"/>
          </p:cNvPicPr>
          <p:nvPr/>
        </p:nvPicPr>
        <p:blipFill>
          <a:blip r:embed="rId2"/>
          <a:stretch>
            <a:fillRect/>
          </a:stretch>
        </p:blipFill>
        <p:spPr>
          <a:xfrm>
            <a:off x="5681193" y="2838795"/>
            <a:ext cx="2301869" cy="878783"/>
          </a:xfrm>
          <a:prstGeom prst="rect">
            <a:avLst/>
          </a:prstGeom>
        </p:spPr>
      </p:pic>
      <p:sp>
        <p:nvSpPr>
          <p:cNvPr id="24" name="文本框 23"/>
          <p:cNvSpPr txBox="1"/>
          <p:nvPr/>
        </p:nvSpPr>
        <p:spPr>
          <a:xfrm>
            <a:off x="5031550" y="3560737"/>
            <a:ext cx="3737991" cy="1384995"/>
          </a:xfrm>
          <a:prstGeom prst="rect">
            <a:avLst/>
          </a:prstGeom>
          <a:noFill/>
        </p:spPr>
        <p:txBody>
          <a:bodyPr wrap="square" rtlCol="0">
            <a:spAutoFit/>
          </a:bodyPr>
          <a:lstStyle/>
          <a:p>
            <a:r>
              <a:rPr lang="zh-CN" altLang="en-US" sz="2100" dirty="0">
                <a:solidFill>
                  <a:srgbClr val="0070C0"/>
                </a:solidFill>
                <a:latin typeface="华文楷体" panose="02010600040101010101" pitchFamily="2" charset="-122"/>
                <a:ea typeface="华文楷体" panose="02010600040101010101" pitchFamily="2" charset="-122"/>
              </a:rPr>
              <a:t>实验与模拟最大的不一致在于缪子数超出问题，实验测量缪子数比模型预期要多，而且随着能量增加不一致要变大！</a:t>
            </a:r>
          </a:p>
        </p:txBody>
      </p:sp>
      <p:pic>
        <p:nvPicPr>
          <p:cNvPr id="19" name="图片 18"/>
          <p:cNvPicPr>
            <a:picLocks noChangeAspect="1"/>
          </p:cNvPicPr>
          <p:nvPr/>
        </p:nvPicPr>
        <p:blipFill>
          <a:blip r:embed="rId3"/>
          <a:stretch>
            <a:fillRect/>
          </a:stretch>
        </p:blipFill>
        <p:spPr>
          <a:xfrm>
            <a:off x="80000" y="2907419"/>
            <a:ext cx="4951550" cy="2475775"/>
          </a:xfrm>
          <a:prstGeom prst="rect">
            <a:avLst/>
          </a:prstGeom>
        </p:spPr>
      </p:pic>
      <p:sp>
        <p:nvSpPr>
          <p:cNvPr id="4" name="矩形 3"/>
          <p:cNvSpPr/>
          <p:nvPr/>
        </p:nvSpPr>
        <p:spPr>
          <a:xfrm>
            <a:off x="1399336" y="5279125"/>
            <a:ext cx="3172663"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(L. </a:t>
            </a:r>
            <a:r>
              <a:rPr lang="en-US" altLang="zh-CN" dirty="0" err="1">
                <a:latin typeface="Times New Roman" panose="02020603050405020304" pitchFamily="18" charset="0"/>
                <a:cs typeface="Times New Roman" panose="02020603050405020304" pitchFamily="18" charset="0"/>
              </a:rPr>
              <a:t>Cazon</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PoS</a:t>
            </a:r>
            <a:r>
              <a:rPr lang="en-US" altLang="zh-CN" dirty="0">
                <a:latin typeface="Times New Roman" panose="02020603050405020304" pitchFamily="18" charset="0"/>
                <a:cs typeface="Times New Roman" panose="02020603050405020304" pitchFamily="18" charset="0"/>
              </a:rPr>
              <a:t>(ICRC2019)214)</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38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94" y="1225123"/>
            <a:ext cx="4537952" cy="32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846" y="1313240"/>
            <a:ext cx="4225634" cy="318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15616" y="4801716"/>
            <a:ext cx="2448272" cy="707886"/>
          </a:xfrm>
          <a:prstGeom prst="rect">
            <a:avLst/>
          </a:prstGeom>
        </p:spPr>
        <p:txBody>
          <a:bodyPr wrap="square">
            <a:spAutoFit/>
          </a:bodyPr>
          <a:lstStyle/>
          <a:p>
            <a:pPr algn="ctr"/>
            <a:r>
              <a:rPr lang="en-US" altLang="zh-CN" sz="2000" b="1" dirty="0" smtClean="0"/>
              <a:t>1 </a:t>
            </a:r>
            <a:r>
              <a:rPr lang="en-US" altLang="zh-CN" sz="2000" b="1" dirty="0" err="1" smtClean="0"/>
              <a:t>Pev</a:t>
            </a:r>
            <a:r>
              <a:rPr lang="en-US" altLang="zh-CN" sz="2000" b="1" dirty="0" smtClean="0"/>
              <a:t>–10 </a:t>
            </a:r>
            <a:r>
              <a:rPr lang="en-US" altLang="zh-CN" sz="2000" b="1" dirty="0" err="1" smtClean="0"/>
              <a:t>PeV</a:t>
            </a:r>
            <a:endParaRPr lang="en-US" altLang="zh-CN" sz="2000" b="1" dirty="0" smtClean="0"/>
          </a:p>
          <a:p>
            <a:pPr algn="ctr"/>
            <a:r>
              <a:rPr lang="en-US" altLang="zh-CN" sz="2000" b="1" dirty="0"/>
              <a:t>zenith angle &lt; </a:t>
            </a:r>
            <a:r>
              <a:rPr lang="en-US" altLang="zh-CN" sz="2000" b="1" dirty="0" smtClean="0"/>
              <a:t>18°</a:t>
            </a:r>
          </a:p>
        </p:txBody>
      </p:sp>
      <p:sp>
        <p:nvSpPr>
          <p:cNvPr id="8" name="矩形 7"/>
          <p:cNvSpPr/>
          <p:nvPr/>
        </p:nvSpPr>
        <p:spPr>
          <a:xfrm>
            <a:off x="1115616" y="872697"/>
            <a:ext cx="2113229" cy="461665"/>
          </a:xfrm>
          <a:prstGeom prst="rect">
            <a:avLst/>
          </a:prstGeom>
        </p:spPr>
        <p:txBody>
          <a:bodyPr wrap="none">
            <a:spAutoFit/>
          </a:bodyPr>
          <a:lstStyle/>
          <a:p>
            <a:r>
              <a:rPr lang="en-US" altLang="zh-CN" sz="2400" b="1" dirty="0"/>
              <a:t> </a:t>
            </a:r>
            <a:r>
              <a:rPr lang="en-US" altLang="zh-CN" sz="2000" b="1" dirty="0"/>
              <a:t>KASCADE-Grande </a:t>
            </a:r>
          </a:p>
        </p:txBody>
      </p:sp>
      <p:sp>
        <p:nvSpPr>
          <p:cNvPr id="9" name="矩形 8"/>
          <p:cNvSpPr/>
          <p:nvPr/>
        </p:nvSpPr>
        <p:spPr>
          <a:xfrm>
            <a:off x="5139662" y="861361"/>
            <a:ext cx="3829243" cy="400110"/>
          </a:xfrm>
          <a:prstGeom prst="rect">
            <a:avLst/>
          </a:prstGeom>
        </p:spPr>
        <p:txBody>
          <a:bodyPr wrap="none">
            <a:spAutoFit/>
          </a:bodyPr>
          <a:lstStyle/>
          <a:p>
            <a:r>
              <a:rPr lang="en-US" altLang="zh-CN" sz="2000" b="1" dirty="0" err="1"/>
              <a:t>YangBaJing</a:t>
            </a:r>
            <a:r>
              <a:rPr lang="en-US" altLang="zh-CN" sz="2000" b="1" dirty="0"/>
              <a:t> Hybrid Array  (YBJ-HA</a:t>
            </a:r>
            <a:r>
              <a:rPr lang="en-US" altLang="zh-CN" sz="2000" b="1" dirty="0" smtClean="0"/>
              <a:t>)</a:t>
            </a:r>
            <a:endParaRPr lang="zh-CN" altLang="en-US" sz="2000" dirty="0"/>
          </a:p>
        </p:txBody>
      </p:sp>
      <p:sp>
        <p:nvSpPr>
          <p:cNvPr id="3" name="TextBox 2"/>
          <p:cNvSpPr txBox="1"/>
          <p:nvPr/>
        </p:nvSpPr>
        <p:spPr>
          <a:xfrm>
            <a:off x="5580112" y="1585163"/>
            <a:ext cx="1199551" cy="369332"/>
          </a:xfrm>
          <a:prstGeom prst="rect">
            <a:avLst/>
          </a:prstGeom>
          <a:noFill/>
        </p:spPr>
        <p:txBody>
          <a:bodyPr wrap="square" rtlCol="0">
            <a:spAutoFit/>
          </a:bodyPr>
          <a:lstStyle/>
          <a:p>
            <a:r>
              <a:rPr lang="en-US" altLang="zh-CN" b="1" dirty="0" smtClean="0">
                <a:solidFill>
                  <a:srgbClr val="0000FF"/>
                </a:solidFill>
              </a:rPr>
              <a:t>100TeV</a:t>
            </a:r>
            <a:endParaRPr lang="zh-CN" altLang="en-US" b="1" dirty="0">
              <a:solidFill>
                <a:srgbClr val="0000FF"/>
              </a:solidFill>
            </a:endParaRPr>
          </a:p>
        </p:txBody>
      </p:sp>
      <p:cxnSp>
        <p:nvCxnSpPr>
          <p:cNvPr id="10" name="直接箭头连接符 9"/>
          <p:cNvCxnSpPr/>
          <p:nvPr/>
        </p:nvCxnSpPr>
        <p:spPr>
          <a:xfrm>
            <a:off x="1860104" y="4500646"/>
            <a:ext cx="2806742"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860104" y="3529379"/>
            <a:ext cx="0" cy="971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616592" y="3673395"/>
            <a:ext cx="0" cy="8272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642861" y="4465483"/>
            <a:ext cx="1692365" cy="400110"/>
          </a:xfrm>
          <a:prstGeom prst="rect">
            <a:avLst/>
          </a:prstGeom>
        </p:spPr>
        <p:txBody>
          <a:bodyPr wrap="none">
            <a:spAutoFit/>
          </a:bodyPr>
          <a:lstStyle/>
          <a:p>
            <a:r>
              <a:rPr lang="en-US" altLang="zh-CN" sz="2000" b="1" dirty="0"/>
              <a:t>100 m - </a:t>
            </a:r>
            <a:r>
              <a:rPr lang="en-US" altLang="zh-CN" sz="2000" b="1" dirty="0" smtClean="0"/>
              <a:t>600 </a:t>
            </a:r>
            <a:r>
              <a:rPr lang="en-US" altLang="zh-CN" sz="2000" b="1" dirty="0"/>
              <a:t>m </a:t>
            </a:r>
          </a:p>
        </p:txBody>
      </p:sp>
      <p:cxnSp>
        <p:nvCxnSpPr>
          <p:cNvPr id="40" name="直接箭头连接符 39"/>
          <p:cNvCxnSpPr/>
          <p:nvPr/>
        </p:nvCxnSpPr>
        <p:spPr>
          <a:xfrm flipV="1">
            <a:off x="5292080" y="4472816"/>
            <a:ext cx="3312368" cy="1391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292080" y="3501548"/>
            <a:ext cx="0" cy="9712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604448" y="3645564"/>
            <a:ext cx="0" cy="8272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343771" y="4465483"/>
            <a:ext cx="1200444" cy="400110"/>
          </a:xfrm>
          <a:prstGeom prst="rect">
            <a:avLst/>
          </a:prstGeom>
        </p:spPr>
        <p:txBody>
          <a:bodyPr wrap="none">
            <a:spAutoFit/>
          </a:bodyPr>
          <a:lstStyle/>
          <a:p>
            <a:r>
              <a:rPr lang="en-US" altLang="zh-CN" sz="2000" b="1" dirty="0" smtClean="0"/>
              <a:t>20m-75m</a:t>
            </a:r>
            <a:endParaRPr lang="zh-CN" altLang="en-US" sz="2000" b="1" dirty="0"/>
          </a:p>
        </p:txBody>
      </p:sp>
      <p:sp>
        <p:nvSpPr>
          <p:cNvPr id="23" name="矩形 5"/>
          <p:cNvSpPr/>
          <p:nvPr/>
        </p:nvSpPr>
        <p:spPr>
          <a:xfrm>
            <a:off x="5652120" y="4906823"/>
            <a:ext cx="2736304" cy="707886"/>
          </a:xfrm>
          <a:prstGeom prst="rect">
            <a:avLst/>
          </a:prstGeom>
        </p:spPr>
        <p:txBody>
          <a:bodyPr wrap="square">
            <a:spAutoFit/>
          </a:bodyPr>
          <a:lstStyle/>
          <a:p>
            <a:pPr algn="ctr"/>
            <a:r>
              <a:rPr lang="en-US" altLang="zh-CN" sz="2000" b="1" dirty="0" smtClean="0"/>
              <a:t>50 </a:t>
            </a:r>
            <a:r>
              <a:rPr lang="en-US" altLang="zh-CN" sz="2000" b="1" dirty="0" err="1" smtClean="0"/>
              <a:t>TeV</a:t>
            </a:r>
            <a:r>
              <a:rPr lang="en-US" altLang="zh-CN" sz="2000" b="1" dirty="0" smtClean="0"/>
              <a:t> </a:t>
            </a:r>
            <a:r>
              <a:rPr lang="mr-IN" altLang="zh-CN" sz="2000" b="1" dirty="0" smtClean="0"/>
              <a:t>–</a:t>
            </a:r>
            <a:r>
              <a:rPr lang="en-US" altLang="zh-CN" sz="2000" b="1" dirty="0" smtClean="0"/>
              <a:t> 300 </a:t>
            </a:r>
            <a:r>
              <a:rPr lang="en-US" altLang="zh-CN" sz="2000" b="1" dirty="0" err="1" smtClean="0"/>
              <a:t>TeV</a:t>
            </a:r>
            <a:endParaRPr lang="en-US" altLang="zh-CN" sz="2000" b="1" dirty="0" smtClean="0"/>
          </a:p>
          <a:p>
            <a:pPr algn="ctr"/>
            <a:r>
              <a:rPr lang="en-US" altLang="zh-CN" sz="2000" b="1" dirty="0" smtClean="0"/>
              <a:t>Zenith Angle &lt; 15</a:t>
            </a:r>
            <a:r>
              <a:rPr lang="en-US" altLang="zh-CN" sz="2000" b="1" baseline="30000" dirty="0" smtClean="0"/>
              <a:t>o</a:t>
            </a:r>
            <a:endParaRPr lang="en-US" altLang="zh-CN" sz="2000" b="1" dirty="0" smtClean="0"/>
          </a:p>
        </p:txBody>
      </p:sp>
      <p:sp>
        <p:nvSpPr>
          <p:cNvPr id="18" name="TextBox 17"/>
          <p:cNvSpPr txBox="1"/>
          <p:nvPr/>
        </p:nvSpPr>
        <p:spPr>
          <a:xfrm>
            <a:off x="764312" y="193204"/>
            <a:ext cx="7984152" cy="523220"/>
          </a:xfrm>
          <a:prstGeom prst="rect">
            <a:avLst/>
          </a:prstGeom>
          <a:noFill/>
        </p:spPr>
        <p:txBody>
          <a:bodyPr wrap="none" rtlCol="0">
            <a:spAutoFit/>
          </a:bodyPr>
          <a:lstStyle/>
          <a:p>
            <a:r>
              <a:rPr lang="en-US" sz="2800" b="1" dirty="0" smtClean="0"/>
              <a:t>Current Measurements of </a:t>
            </a:r>
            <a:r>
              <a:rPr lang="en-US" sz="2800" b="1" dirty="0" err="1" smtClean="0"/>
              <a:t>Muon</a:t>
            </a:r>
            <a:r>
              <a:rPr lang="en-US" sz="2800" b="1" dirty="0" smtClean="0"/>
              <a:t> Lateral Distribution</a:t>
            </a:r>
            <a:endParaRPr lang="en-US" sz="2800" b="1"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11" name="日期占位符 10"/>
          <p:cNvSpPr>
            <a:spLocks noGrp="1"/>
          </p:cNvSpPr>
          <p:nvPr>
            <p:ph type="dt" sz="half" idx="10"/>
          </p:nvPr>
        </p:nvSpPr>
        <p:spPr/>
        <p:txBody>
          <a:bodyPr/>
          <a:lstStyle/>
          <a:p>
            <a:fld id="{FD2D28F5-BBE4-42BB-A26F-3FF0190D61B3}" type="datetime1">
              <a:rPr lang="zh-CN" altLang="en-US" smtClean="0"/>
              <a:t>2019-8-26</a:t>
            </a:fld>
            <a:endParaRPr lang="zh-CN" altLang="en-US"/>
          </a:p>
        </p:txBody>
      </p:sp>
    </p:spTree>
    <p:extLst>
      <p:ext uri="{BB962C8B-B14F-4D97-AF65-F5344CB8AC3E}">
        <p14:creationId xmlns:p14="http://schemas.microsoft.com/office/powerpoint/2010/main" val="2173241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184346" y="183545"/>
            <a:ext cx="8780149" cy="3681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a:lstStyle>
          <a:p>
            <a:r>
              <a:rPr lang="en-US" altLang="zh-CN" sz="2400" b="1" i="1" dirty="0" smtClean="0">
                <a:cs typeface="Times New Roman" panose="02020603050405020304" pitchFamily="18" charset="0"/>
              </a:rPr>
              <a:t>LHAASO</a:t>
            </a:r>
            <a:r>
              <a:rPr lang="zh-CN" altLang="en-US" sz="2400" b="1" i="1" dirty="0" smtClean="0">
                <a:cs typeface="Times New Roman" panose="02020603050405020304" pitchFamily="18" charset="0"/>
              </a:rPr>
              <a:t>：</a:t>
            </a:r>
            <a:r>
              <a:rPr lang="en-US" altLang="zh-CN" sz="2400" b="1" i="1" dirty="0" smtClean="0">
                <a:solidFill>
                  <a:srgbClr val="FF0000"/>
                </a:solidFill>
                <a:cs typeface="Times New Roman" panose="02020603050405020304" pitchFamily="18" charset="0"/>
              </a:rPr>
              <a:t>L</a:t>
            </a:r>
            <a:r>
              <a:rPr lang="en-US" altLang="zh-CN" sz="2400" b="1" i="1" dirty="0" smtClean="0">
                <a:cs typeface="Times New Roman" panose="02020603050405020304" pitchFamily="18" charset="0"/>
              </a:rPr>
              <a:t>arge </a:t>
            </a:r>
            <a:r>
              <a:rPr lang="en-US" altLang="zh-CN" sz="2400" b="1" i="1" dirty="0" smtClean="0">
                <a:solidFill>
                  <a:srgbClr val="FF0000"/>
                </a:solidFill>
                <a:cs typeface="Times New Roman" panose="02020603050405020304" pitchFamily="18" charset="0"/>
              </a:rPr>
              <a:t>H</a:t>
            </a:r>
            <a:r>
              <a:rPr lang="en-US" altLang="zh-CN" sz="2400" b="1" i="1" dirty="0" smtClean="0">
                <a:cs typeface="Times New Roman" panose="02020603050405020304" pitchFamily="18" charset="0"/>
              </a:rPr>
              <a:t>igh </a:t>
            </a:r>
            <a:r>
              <a:rPr lang="en-US" altLang="zh-CN" sz="2400" b="1" i="1" dirty="0" smtClean="0">
                <a:solidFill>
                  <a:srgbClr val="FF0000"/>
                </a:solidFill>
                <a:cs typeface="Times New Roman" panose="02020603050405020304" pitchFamily="18" charset="0"/>
              </a:rPr>
              <a:t>A</a:t>
            </a:r>
            <a:r>
              <a:rPr lang="en-US" altLang="zh-CN" sz="2400" b="1" i="1" dirty="0" smtClean="0">
                <a:cs typeface="Times New Roman" panose="02020603050405020304" pitchFamily="18" charset="0"/>
              </a:rPr>
              <a:t>ltitude </a:t>
            </a:r>
            <a:r>
              <a:rPr lang="en-US" altLang="zh-CN" sz="2400" b="1" i="1" dirty="0" smtClean="0">
                <a:solidFill>
                  <a:srgbClr val="FF0000"/>
                </a:solidFill>
                <a:cs typeface="Times New Roman" panose="02020603050405020304" pitchFamily="18" charset="0"/>
              </a:rPr>
              <a:t>A</a:t>
            </a:r>
            <a:r>
              <a:rPr lang="en-US" altLang="zh-CN" sz="2400" b="1" i="1" dirty="0" smtClean="0">
                <a:cs typeface="Times New Roman" panose="02020603050405020304" pitchFamily="18" charset="0"/>
              </a:rPr>
              <a:t>ir </a:t>
            </a:r>
            <a:r>
              <a:rPr lang="en-US" altLang="zh-CN" sz="2400" b="1" i="1" dirty="0" smtClean="0">
                <a:solidFill>
                  <a:srgbClr val="FF0000"/>
                </a:solidFill>
                <a:cs typeface="Times New Roman" panose="02020603050405020304" pitchFamily="18" charset="0"/>
              </a:rPr>
              <a:t>S</a:t>
            </a:r>
            <a:r>
              <a:rPr lang="en-US" altLang="zh-CN" sz="2400" b="1" i="1" dirty="0" smtClean="0">
                <a:cs typeface="Times New Roman" panose="02020603050405020304" pitchFamily="18" charset="0"/>
              </a:rPr>
              <a:t>hower </a:t>
            </a:r>
            <a:r>
              <a:rPr lang="en-US" altLang="zh-CN" sz="2400" b="1" i="1" dirty="0" smtClean="0">
                <a:solidFill>
                  <a:srgbClr val="FF0000"/>
                </a:solidFill>
                <a:cs typeface="Times New Roman" panose="02020603050405020304" pitchFamily="18" charset="0"/>
              </a:rPr>
              <a:t>O</a:t>
            </a:r>
            <a:r>
              <a:rPr lang="en-US" altLang="zh-CN" sz="2400" b="1" i="1" dirty="0" smtClean="0">
                <a:cs typeface="Times New Roman" panose="02020603050405020304" pitchFamily="18" charset="0"/>
              </a:rPr>
              <a:t>bservatory</a:t>
            </a:r>
            <a:endParaRPr lang="en-US" sz="2400" b="1" i="1" dirty="0">
              <a:cs typeface="Times New Roman" panose="02020603050405020304" pitchFamily="18" charset="0"/>
            </a:endParaRPr>
          </a:p>
        </p:txBody>
      </p:sp>
      <p:sp>
        <p:nvSpPr>
          <p:cNvPr id="6" name="内容占位符 2"/>
          <p:cNvSpPr txBox="1">
            <a:spLocks/>
          </p:cNvSpPr>
          <p:nvPr/>
        </p:nvSpPr>
        <p:spPr>
          <a:xfrm>
            <a:off x="5205152" y="903162"/>
            <a:ext cx="4154872" cy="41214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000" b="1" dirty="0" smtClean="0">
                <a:solidFill>
                  <a:srgbClr val="FF0000"/>
                </a:solidFill>
              </a:rPr>
              <a:t>5195</a:t>
            </a:r>
            <a:r>
              <a:rPr lang="en-US" altLang="zh-CN" sz="2000" b="1" dirty="0" smtClean="0"/>
              <a:t> </a:t>
            </a:r>
            <a:r>
              <a:rPr lang="en-US" altLang="zh-CN" sz="2000" b="1" dirty="0">
                <a:latin typeface="Times New Roman" panose="02020603050405020304" pitchFamily="18" charset="0"/>
                <a:cs typeface="Times New Roman" panose="02020603050405020304" pitchFamily="18" charset="0"/>
              </a:rPr>
              <a:t>Electromagnetic particle               </a:t>
            </a:r>
          </a:p>
          <a:p>
            <a:pPr marL="0" indent="0">
              <a:buNone/>
            </a:pPr>
            <a:r>
              <a:rPr lang="en-US" altLang="zh-CN" sz="2000" b="1" dirty="0">
                <a:latin typeface="Times New Roman" panose="02020603050405020304" pitchFamily="18" charset="0"/>
                <a:cs typeface="Times New Roman" panose="02020603050405020304" pitchFamily="18" charset="0"/>
              </a:rPr>
              <a:t>         Detectors(EDs)</a:t>
            </a:r>
          </a:p>
          <a:p>
            <a:pPr lvl="1"/>
            <a:r>
              <a:rPr lang="en-US" altLang="zh-CN" sz="1600" b="1" dirty="0"/>
              <a:t>1 m</a:t>
            </a:r>
            <a:r>
              <a:rPr lang="en-US" altLang="zh-CN" sz="1600" b="1" baseline="30000" dirty="0"/>
              <a:t>2</a:t>
            </a:r>
            <a:r>
              <a:rPr lang="en-US" altLang="zh-CN" sz="1600" b="1" dirty="0"/>
              <a:t> each</a:t>
            </a:r>
          </a:p>
          <a:p>
            <a:pPr lvl="1"/>
            <a:r>
              <a:rPr lang="en-US" altLang="zh-CN" sz="1600" b="1" dirty="0"/>
              <a:t>15 m spacing</a:t>
            </a:r>
          </a:p>
          <a:p>
            <a:pPr marL="0" indent="0">
              <a:buNone/>
            </a:pPr>
            <a:r>
              <a:rPr lang="en-US" altLang="zh-CN" sz="2000" b="1" dirty="0" smtClean="0">
                <a:solidFill>
                  <a:srgbClr val="FF0000"/>
                </a:solidFill>
              </a:rPr>
              <a:t>1171</a:t>
            </a:r>
            <a:r>
              <a:rPr lang="en-US" altLang="zh-CN" sz="2000" b="1" dirty="0" smtClean="0">
                <a:solidFill>
                  <a:srgbClr val="0000FF"/>
                </a:solidFill>
              </a:rPr>
              <a:t> </a:t>
            </a:r>
            <a:r>
              <a:rPr lang="en-US" altLang="zh-CN" sz="2000" b="1" dirty="0" err="1">
                <a:latin typeface="Times New Roman" panose="02020603050405020304" pitchFamily="18" charset="0"/>
                <a:cs typeface="Times New Roman" panose="02020603050405020304" pitchFamily="18" charset="0"/>
              </a:rPr>
              <a:t>Muon</a:t>
            </a:r>
            <a:r>
              <a:rPr lang="en-US" altLang="zh-CN" sz="2000" b="1" dirty="0">
                <a:latin typeface="Times New Roman" panose="02020603050405020304" pitchFamily="18" charset="0"/>
                <a:cs typeface="Times New Roman" panose="02020603050405020304" pitchFamily="18" charset="0"/>
              </a:rPr>
              <a:t> Detectors(MDs)</a:t>
            </a:r>
          </a:p>
          <a:p>
            <a:pPr lvl="1"/>
            <a:r>
              <a:rPr lang="en-US" altLang="zh-CN" sz="1600" b="1" dirty="0" smtClean="0"/>
              <a:t>36 m</a:t>
            </a:r>
            <a:r>
              <a:rPr lang="en-US" altLang="zh-CN" sz="1600" b="1" baseline="30000" dirty="0" smtClean="0"/>
              <a:t>2</a:t>
            </a:r>
            <a:r>
              <a:rPr lang="en-US" altLang="zh-CN" sz="1600" b="1" dirty="0" smtClean="0"/>
              <a:t> each</a:t>
            </a:r>
          </a:p>
          <a:p>
            <a:pPr lvl="1"/>
            <a:r>
              <a:rPr lang="en-US" altLang="zh-CN" sz="1600" b="1" dirty="0" smtClean="0"/>
              <a:t>30 m spacing</a:t>
            </a:r>
          </a:p>
          <a:p>
            <a:pPr marL="0" indent="0">
              <a:buNone/>
            </a:pPr>
            <a:r>
              <a:rPr lang="en-US" altLang="zh-CN" sz="2000" b="1" dirty="0" smtClean="0">
                <a:solidFill>
                  <a:srgbClr val="0000FF"/>
                </a:solidFill>
                <a:latin typeface="Times New Roman"/>
                <a:cs typeface="Times New Roman"/>
              </a:rPr>
              <a:t>3120</a:t>
            </a:r>
            <a:r>
              <a:rPr lang="en-US" altLang="zh-CN" sz="2000" b="1" dirty="0" smtClean="0">
                <a:latin typeface="Times New Roman"/>
                <a:cs typeface="Times New Roman"/>
              </a:rPr>
              <a:t> </a:t>
            </a:r>
            <a:r>
              <a:rPr lang="en-US" altLang="zh-CN" sz="2000" b="1" dirty="0">
                <a:latin typeface="Times New Roman" panose="02020603050405020304" pitchFamily="18" charset="0"/>
                <a:cs typeface="Times New Roman" panose="02020603050405020304" pitchFamily="18" charset="0"/>
              </a:rPr>
              <a:t>Water Cherenkov Detectors      </a:t>
            </a:r>
          </a:p>
          <a:p>
            <a:pPr marL="0" indent="0">
              <a:buNone/>
            </a:pPr>
            <a:r>
              <a:rPr lang="en-US" altLang="zh-CN" sz="2000" b="1" dirty="0">
                <a:latin typeface="Times New Roman" panose="02020603050405020304" pitchFamily="18" charset="0"/>
                <a:cs typeface="Times New Roman" panose="02020603050405020304" pitchFamily="18" charset="0"/>
              </a:rPr>
              <a:t>         (WCDs)</a:t>
            </a:r>
          </a:p>
          <a:p>
            <a:pPr lvl="1"/>
            <a:r>
              <a:rPr lang="en-US" altLang="zh-CN" sz="1600" b="1" dirty="0" smtClean="0">
                <a:latin typeface="Times New Roman"/>
                <a:cs typeface="Times New Roman"/>
              </a:rPr>
              <a:t>25 m</a:t>
            </a:r>
            <a:r>
              <a:rPr lang="en-US" altLang="zh-CN" sz="1600" b="1" baseline="30000" dirty="0" smtClean="0">
                <a:latin typeface="Times New Roman"/>
                <a:cs typeface="Times New Roman"/>
              </a:rPr>
              <a:t>2</a:t>
            </a:r>
            <a:r>
              <a:rPr lang="en-US" altLang="zh-CN" sz="1600" b="1" dirty="0" smtClean="0">
                <a:latin typeface="Times New Roman"/>
                <a:cs typeface="Times New Roman"/>
              </a:rPr>
              <a:t> each</a:t>
            </a:r>
          </a:p>
          <a:p>
            <a:pPr marL="0" indent="0">
              <a:buNone/>
            </a:pPr>
            <a:r>
              <a:rPr lang="en-US" altLang="zh-CN" sz="2000" b="1" dirty="0">
                <a:solidFill>
                  <a:srgbClr val="0000FF"/>
                </a:solidFill>
                <a:latin typeface="Times New Roman" panose="02020603050405020304" pitchFamily="18" charset="0"/>
                <a:cs typeface="Times New Roman" panose="02020603050405020304" pitchFamily="18" charset="0"/>
              </a:rPr>
              <a:t> </a:t>
            </a:r>
            <a:r>
              <a:rPr lang="en-US" altLang="zh-CN" sz="2000" b="1" dirty="0" smtClean="0">
                <a:solidFill>
                  <a:srgbClr val="0000FF"/>
                </a:solidFill>
                <a:latin typeface="Times New Roman" panose="02020603050405020304" pitchFamily="18" charset="0"/>
                <a:cs typeface="Times New Roman" panose="02020603050405020304" pitchFamily="18" charset="0"/>
              </a:rPr>
              <a:t> </a:t>
            </a:r>
            <a:r>
              <a:rPr lang="en-US" altLang="zh-CN" sz="2000" b="1" dirty="0" smtClean="0">
                <a:solidFill>
                  <a:srgbClr val="FFC000"/>
                </a:solidFill>
                <a:latin typeface="Times New Roman" panose="02020603050405020304" pitchFamily="18" charset="0"/>
                <a:cs typeface="Times New Roman" panose="02020603050405020304" pitchFamily="18" charset="0"/>
              </a:rPr>
              <a:t>18</a:t>
            </a:r>
            <a:r>
              <a:rPr lang="en-US" altLang="zh-CN" sz="2000" b="1" dirty="0" smtClean="0">
                <a:solidFill>
                  <a:srgbClr val="0000FF"/>
                </a:solidFill>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Wide Field of view Cherenkov  </a:t>
            </a:r>
          </a:p>
          <a:p>
            <a:pPr marL="0" indent="0">
              <a:buNone/>
            </a:pPr>
            <a:r>
              <a:rPr lang="en-US" altLang="zh-CN" sz="2000" b="1" dirty="0">
                <a:latin typeface="Times New Roman" panose="02020603050405020304" pitchFamily="18" charset="0"/>
                <a:cs typeface="Times New Roman" panose="02020603050405020304" pitchFamily="18" charset="0"/>
              </a:rPr>
              <a:t>        Telescopes(WFCTs)</a:t>
            </a:r>
          </a:p>
          <a:p>
            <a:endParaRPr lang="en-US" altLang="zh-CN" sz="2000" b="1" dirty="0" smtClean="0">
              <a:latin typeface="Times New Roman"/>
              <a:cs typeface="Times New Roman"/>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25" y="1328374"/>
            <a:ext cx="5084795" cy="3511105"/>
          </a:xfrm>
          <a:prstGeom prst="rect">
            <a:avLst/>
          </a:prstGeom>
        </p:spPr>
      </p:pic>
      <p:sp>
        <p:nvSpPr>
          <p:cNvPr id="8" name="矩形 7"/>
          <p:cNvSpPr/>
          <p:nvPr/>
        </p:nvSpPr>
        <p:spPr>
          <a:xfrm>
            <a:off x="539552" y="697260"/>
            <a:ext cx="6339532" cy="369332"/>
          </a:xfrm>
          <a:prstGeom prst="rect">
            <a:avLst/>
          </a:prstGeom>
        </p:spPr>
        <p:txBody>
          <a:bodyPr wrap="square">
            <a:spAutoFit/>
          </a:bodyPr>
          <a:lstStyle/>
          <a:p>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KM2A:  One </a:t>
            </a:r>
            <a:r>
              <a:rPr lang="en-US" altLang="zh-CN"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km</a:t>
            </a:r>
            <a:r>
              <a:rPr lang="en-US" altLang="zh-CN" b="1" baseline="300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rray (</a:t>
            </a:r>
            <a:r>
              <a:rPr lang="zh-CN" altLang="en-US" b="1" dirty="0" smtClean="0">
                <a:solidFill>
                  <a:srgbClr val="C00000"/>
                </a:solidFill>
              </a:rPr>
              <a:t>最大的缪子</a:t>
            </a:r>
            <a:r>
              <a:rPr lang="zh-CN" altLang="en-US" b="1" dirty="0">
                <a:solidFill>
                  <a:srgbClr val="C00000"/>
                </a:solidFill>
              </a:rPr>
              <a:t>探测器</a:t>
            </a:r>
            <a:r>
              <a:rPr lang="zh-CN" altLang="en-US" b="1" dirty="0" smtClean="0">
                <a:solidFill>
                  <a:srgbClr val="C00000"/>
                </a:solidFill>
              </a:rPr>
              <a:t>阵列</a:t>
            </a:r>
            <a:r>
              <a:rPr lang="en-US" altLang="zh-CN" b="1" dirty="0"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smtClean="0"/>
              <a:t> 	</a:t>
            </a:r>
            <a:endParaRPr lang="zh-CN" altLang="en-US" dirty="0"/>
          </a:p>
        </p:txBody>
      </p:sp>
      <p:cxnSp>
        <p:nvCxnSpPr>
          <p:cNvPr id="5" name="直接箭头连接符 4"/>
          <p:cNvCxnSpPr>
            <a:stCxn id="12" idx="7"/>
          </p:cNvCxnSpPr>
          <p:nvPr/>
        </p:nvCxnSpPr>
        <p:spPr>
          <a:xfrm>
            <a:off x="2090283" y="2809063"/>
            <a:ext cx="3147537" cy="55249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16" idx="2"/>
          </p:cNvCxnSpPr>
          <p:nvPr/>
        </p:nvCxnSpPr>
        <p:spPr>
          <a:xfrm>
            <a:off x="4710097" y="3979951"/>
            <a:ext cx="671739" cy="38297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475656" y="2714270"/>
            <a:ext cx="720080" cy="64728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1475656" y="2857500"/>
            <a:ext cx="864096" cy="369332"/>
          </a:xfrm>
          <a:prstGeom prst="rect">
            <a:avLst/>
          </a:prstGeom>
          <a:noFill/>
        </p:spPr>
        <p:txBody>
          <a:bodyPr wrap="square" rtlCol="0">
            <a:spAutoFit/>
          </a:bodyPr>
          <a:lstStyle/>
          <a:p>
            <a:r>
              <a:rPr lang="en-US" altLang="zh-CN" dirty="0" smtClean="0"/>
              <a:t>WCDA</a:t>
            </a:r>
            <a:endParaRPr lang="zh-CN" altLang="en-US" dirty="0"/>
          </a:p>
        </p:txBody>
      </p:sp>
      <p:sp>
        <p:nvSpPr>
          <p:cNvPr id="16" name="矩形 15"/>
          <p:cNvSpPr/>
          <p:nvPr/>
        </p:nvSpPr>
        <p:spPr>
          <a:xfrm rot="19824019">
            <a:off x="4411059" y="3769896"/>
            <a:ext cx="487079" cy="22471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427984" y="2785492"/>
            <a:ext cx="471904" cy="338554"/>
          </a:xfrm>
          <a:prstGeom prst="rect">
            <a:avLst/>
          </a:prstGeom>
          <a:noFill/>
        </p:spPr>
        <p:txBody>
          <a:bodyPr wrap="none" rtlCol="0">
            <a:spAutoFit/>
          </a:bodyPr>
          <a:lstStyle/>
          <a:p>
            <a:r>
              <a:rPr lang="en-US" sz="1600" dirty="0" smtClean="0"/>
              <a:t>1/4</a:t>
            </a:r>
            <a:endParaRPr lang="en-US" sz="1600" dirty="0"/>
          </a:p>
        </p:txBody>
      </p:sp>
      <p:cxnSp>
        <p:nvCxnSpPr>
          <p:cNvPr id="20" name="Straight Arrow Connector 19"/>
          <p:cNvCxnSpPr/>
          <p:nvPr/>
        </p:nvCxnSpPr>
        <p:spPr>
          <a:xfrm>
            <a:off x="2987824" y="1129308"/>
            <a:ext cx="576064"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95536" y="1129308"/>
            <a:ext cx="288032"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灯片编号占位符 2"/>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10" name="日期占位符 9"/>
          <p:cNvSpPr>
            <a:spLocks noGrp="1"/>
          </p:cNvSpPr>
          <p:nvPr>
            <p:ph type="dt" sz="half" idx="10"/>
          </p:nvPr>
        </p:nvSpPr>
        <p:spPr/>
        <p:txBody>
          <a:bodyPr/>
          <a:lstStyle/>
          <a:p>
            <a:fld id="{B31C3BE0-08A7-4F59-8DDA-0ED4B03F184B}" type="datetime1">
              <a:rPr lang="zh-CN" altLang="en-US" smtClean="0"/>
              <a:t>2019-8-26</a:t>
            </a:fld>
            <a:endParaRPr lang="zh-CN" altLang="en-US"/>
          </a:p>
        </p:txBody>
      </p:sp>
      <mc:AlternateContent xmlns:mc="http://schemas.openxmlformats.org/markup-compatibility/2006" xmlns:a14="http://schemas.microsoft.com/office/drawing/2010/main">
        <mc:Choice Requires="a14">
          <p:sp>
            <p:nvSpPr>
              <p:cNvPr id="17" name="TextBox 2"/>
              <p:cNvSpPr txBox="1"/>
              <p:nvPr/>
            </p:nvSpPr>
            <p:spPr>
              <a:xfrm>
                <a:off x="139465" y="4866731"/>
                <a:ext cx="5218544" cy="532966"/>
              </a:xfrm>
              <a:prstGeom prst="rect">
                <a:avLst/>
              </a:prstGeom>
              <a:noFill/>
            </p:spPr>
            <p:txBody>
              <a:bodyPr wrap="none" rtlCol="0">
                <a:spAutoFit/>
              </a:bodyPr>
              <a:lstStyle/>
              <a:p>
                <a:r>
                  <a:rPr lang="zh-CN" altLang="en-US" sz="2800" b="1" dirty="0">
                    <a:latin typeface="华文楷体" panose="02010600040101010101" pitchFamily="2" charset="-122"/>
                    <a:ea typeface="华文楷体" panose="02010600040101010101" pitchFamily="2" charset="-122"/>
                  </a:rPr>
                  <a:t>海拔</a:t>
                </a:r>
                <a:r>
                  <a:rPr lang="en-US" altLang="zh-CN" sz="2800" b="1" dirty="0">
                    <a:solidFill>
                      <a:srgbClr val="C00000"/>
                    </a:solidFill>
                    <a:latin typeface="华文楷体" panose="02010600040101010101" pitchFamily="2" charset="-122"/>
                    <a:ea typeface="华文楷体" panose="02010600040101010101" pitchFamily="2" charset="-122"/>
                  </a:rPr>
                  <a:t>4410m</a:t>
                </a:r>
                <a:r>
                  <a:rPr lang="zh-CN" altLang="en-US" sz="2800" b="1" dirty="0">
                    <a:latin typeface="华文楷体" panose="02010600040101010101" pitchFamily="2" charset="-122"/>
                    <a:ea typeface="华文楷体" panose="02010600040101010101" pitchFamily="2" charset="-122"/>
                  </a:rPr>
                  <a:t>，大气深度</a:t>
                </a:r>
                <a14:m>
                  <m:oMath xmlns:m="http://schemas.openxmlformats.org/officeDocument/2006/math">
                    <m:r>
                      <a:rPr lang="en-US" altLang="zh-CN" sz="2800" b="1" i="1">
                        <a:solidFill>
                          <a:srgbClr val="C00000"/>
                        </a:solidFill>
                        <a:latin typeface="Cambria Math"/>
                      </a:rPr>
                      <m:t>𝟔𝟎𝟎</m:t>
                    </m:r>
                    <m:r>
                      <a:rPr lang="en-US" altLang="zh-CN" sz="2800" b="1" i="1">
                        <a:solidFill>
                          <a:srgbClr val="C00000"/>
                        </a:solidFill>
                        <a:latin typeface="Cambria Math"/>
                      </a:rPr>
                      <m:t>𝒈</m:t>
                    </m:r>
                    <m:r>
                      <a:rPr lang="en-US" altLang="zh-CN" sz="2800" b="1" i="1">
                        <a:solidFill>
                          <a:srgbClr val="C00000"/>
                        </a:solidFill>
                        <a:latin typeface="Cambria Math"/>
                      </a:rPr>
                      <m:t>/</m:t>
                    </m:r>
                    <m:sSup>
                      <m:sSupPr>
                        <m:ctrlPr>
                          <a:rPr lang="en-US" altLang="zh-CN" sz="2800" b="1" i="1">
                            <a:solidFill>
                              <a:srgbClr val="C00000"/>
                            </a:solidFill>
                            <a:latin typeface="Cambria Math" panose="02040503050406030204" pitchFamily="18" charset="0"/>
                          </a:rPr>
                        </m:ctrlPr>
                      </m:sSupPr>
                      <m:e>
                        <m:r>
                          <a:rPr lang="en-US" altLang="zh-CN" sz="2800" b="1" i="1">
                            <a:solidFill>
                              <a:srgbClr val="C00000"/>
                            </a:solidFill>
                            <a:latin typeface="Cambria Math"/>
                          </a:rPr>
                          <m:t>𝒎</m:t>
                        </m:r>
                      </m:e>
                      <m:sup>
                        <m:r>
                          <a:rPr lang="en-US" altLang="zh-CN" sz="2800" b="1" i="1">
                            <a:solidFill>
                              <a:srgbClr val="C00000"/>
                            </a:solidFill>
                            <a:latin typeface="Cambria Math"/>
                          </a:rPr>
                          <m:t>𝟐</m:t>
                        </m:r>
                      </m:sup>
                    </m:sSup>
                  </m:oMath>
                </a14:m>
                <a:endParaRPr lang="zh-CN" altLang="en-US" sz="2800" b="1" dirty="0">
                  <a:solidFill>
                    <a:srgbClr val="C00000"/>
                  </a:solidFill>
                  <a:latin typeface="华文楷体" panose="02010600040101010101" pitchFamily="2" charset="-122"/>
                  <a:ea typeface="华文楷体" panose="02010600040101010101" pitchFamily="2" charset="-122"/>
                </a:endParaRPr>
              </a:p>
            </p:txBody>
          </p:sp>
        </mc:Choice>
        <mc:Fallback xmlns="">
          <p:sp>
            <p:nvSpPr>
              <p:cNvPr id="17" name="TextBox 2"/>
              <p:cNvSpPr txBox="1">
                <a:spLocks noRot="1" noChangeAspect="1" noMove="1" noResize="1" noEditPoints="1" noAdjustHandles="1" noChangeArrowheads="1" noChangeShapeType="1" noTextEdit="1"/>
              </p:cNvSpPr>
              <p:nvPr/>
            </p:nvSpPr>
            <p:spPr>
              <a:xfrm>
                <a:off x="139465" y="4866731"/>
                <a:ext cx="5218544" cy="532966"/>
              </a:xfrm>
              <a:prstGeom prst="rect">
                <a:avLst/>
              </a:prstGeom>
              <a:blipFill rotWithShape="0">
                <a:blip r:embed="rId4"/>
                <a:stretch>
                  <a:fillRect l="-2453" t="-9091" b="-306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8789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5576" y="92038"/>
            <a:ext cx="7488832" cy="778396"/>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latin typeface="Times New Roman" panose="02020603050405020304" pitchFamily="18" charset="0"/>
                <a:cs typeface="Times New Roman" panose="02020603050405020304" pitchFamily="18" charset="0"/>
              </a:rPr>
              <a:t>ED:</a:t>
            </a:r>
            <a:r>
              <a:rPr lang="zh-CN" alt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Electromagnetic Particle Detector</a:t>
            </a:r>
            <a:endParaRPr lang="en-US" b="1" dirty="0">
              <a:latin typeface="Times New Roman" panose="02020603050405020304" pitchFamily="18" charset="0"/>
              <a:cs typeface="Times New Roman" panose="02020603050405020304" pitchFamily="18" charset="0"/>
            </a:endParaRPr>
          </a:p>
        </p:txBody>
      </p:sp>
      <p:sp>
        <p:nvSpPr>
          <p:cNvPr id="3" name="内容占位符 2"/>
          <p:cNvSpPr txBox="1">
            <a:spLocks/>
          </p:cNvSpPr>
          <p:nvPr/>
        </p:nvSpPr>
        <p:spPr>
          <a:xfrm>
            <a:off x="5076056" y="625252"/>
            <a:ext cx="4680520" cy="216023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600" b="1" dirty="0" smtClean="0"/>
              <a:t>Uniformity for 5195 units: </a:t>
            </a:r>
          </a:p>
          <a:p>
            <a:pPr marL="0" indent="0">
              <a:buNone/>
            </a:pPr>
            <a:r>
              <a:rPr lang="en-US" altLang="zh-CN" sz="2600" b="1" dirty="0"/>
              <a:t> </a:t>
            </a:r>
            <a:r>
              <a:rPr lang="en-US" altLang="zh-CN" sz="2600" b="1" dirty="0" smtClean="0"/>
              <a:t>    &lt; 10%</a:t>
            </a:r>
          </a:p>
          <a:p>
            <a:r>
              <a:rPr lang="en-US" altLang="zh-CN" sz="2400" b="1" dirty="0" smtClean="0"/>
              <a:t>Stability within </a:t>
            </a:r>
            <a:r>
              <a:rPr lang="en-US" altLang="zh-CN" sz="2400" b="1" dirty="0" smtClean="0">
                <a:latin typeface="Times New Roman"/>
                <a:cs typeface="Times New Roman"/>
              </a:rPr>
              <a:t>±25</a:t>
            </a:r>
            <a:r>
              <a:rPr lang="en-US" altLang="zh-CN" sz="2400" b="1" baseline="30000" dirty="0" smtClean="0">
                <a:latin typeface="Times New Roman"/>
                <a:cs typeface="Times New Roman"/>
              </a:rPr>
              <a:t>o</a:t>
            </a:r>
            <a:r>
              <a:rPr lang="en-US" altLang="zh-CN" sz="2400" b="1" dirty="0" smtClean="0">
                <a:latin typeface="Times New Roman"/>
                <a:cs typeface="Times New Roman"/>
              </a:rPr>
              <a:t>C:</a:t>
            </a:r>
          </a:p>
          <a:p>
            <a:pPr marL="0" indent="0">
              <a:buNone/>
            </a:pPr>
            <a:r>
              <a:rPr lang="en-US" altLang="zh-CN" sz="2400" b="1" dirty="0">
                <a:latin typeface="Times New Roman"/>
                <a:cs typeface="Times New Roman"/>
              </a:rPr>
              <a:t> </a:t>
            </a:r>
            <a:r>
              <a:rPr lang="en-US" altLang="zh-CN" sz="2400" b="1" dirty="0" smtClean="0">
                <a:latin typeface="Times New Roman"/>
                <a:cs typeface="Times New Roman"/>
              </a:rPr>
              <a:t>    ±5%</a:t>
            </a:r>
          </a:p>
        </p:txBody>
      </p:sp>
      <p:pic>
        <p:nvPicPr>
          <p:cNvPr id="4" name="Picture 6" descr="C:\Users\liujia\Desktop\组装\QQ图片20150603144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145531"/>
            <a:ext cx="268829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stretch>
            <a:fillRect/>
          </a:stretch>
        </p:blipFill>
        <p:spPr>
          <a:xfrm>
            <a:off x="279748" y="729255"/>
            <a:ext cx="4662139" cy="204279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2010" y="2569468"/>
            <a:ext cx="5368483" cy="3019772"/>
          </a:xfrm>
          <a:prstGeom prst="rect">
            <a:avLst/>
          </a:prstGeom>
        </p:spPr>
      </p:pic>
      <p:pic>
        <p:nvPicPr>
          <p:cNvPr id="7" name="图片 6"/>
          <p:cNvPicPr>
            <a:picLocks noChangeAspect="1"/>
          </p:cNvPicPr>
          <p:nvPr/>
        </p:nvPicPr>
        <p:blipFill>
          <a:blip r:embed="rId6"/>
          <a:stretch>
            <a:fillRect/>
          </a:stretch>
        </p:blipFill>
        <p:spPr>
          <a:xfrm>
            <a:off x="6995318" y="4427207"/>
            <a:ext cx="1855894" cy="1127685"/>
          </a:xfrm>
          <a:prstGeom prst="rect">
            <a:avLst/>
          </a:prstGeom>
        </p:spPr>
      </p:pic>
      <p:sp>
        <p:nvSpPr>
          <p:cNvPr id="8" name="TextBox 7"/>
          <p:cNvSpPr txBox="1"/>
          <p:nvPr/>
        </p:nvSpPr>
        <p:spPr>
          <a:xfrm>
            <a:off x="859860" y="5152464"/>
            <a:ext cx="1381468" cy="369332"/>
          </a:xfrm>
          <a:prstGeom prst="rect">
            <a:avLst/>
          </a:prstGeom>
          <a:noFill/>
        </p:spPr>
        <p:txBody>
          <a:bodyPr wrap="none" rtlCol="0">
            <a:spAutoFit/>
          </a:bodyPr>
          <a:lstStyle/>
          <a:p>
            <a:r>
              <a:rPr lang="en-US" b="1" dirty="0" smtClean="0">
                <a:solidFill>
                  <a:srgbClr val="3366FF"/>
                </a:solidFill>
              </a:rPr>
              <a:t>fiber to PMT</a:t>
            </a:r>
            <a:endParaRPr lang="en-US" b="1" dirty="0">
              <a:solidFill>
                <a:srgbClr val="3366FF"/>
              </a:solidFill>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11" name="日期占位符 10"/>
          <p:cNvSpPr>
            <a:spLocks noGrp="1"/>
          </p:cNvSpPr>
          <p:nvPr>
            <p:ph type="dt" sz="half" idx="10"/>
          </p:nvPr>
        </p:nvSpPr>
        <p:spPr/>
        <p:txBody>
          <a:bodyPr/>
          <a:lstStyle/>
          <a:p>
            <a:fld id="{F9A17062-DE94-4884-9CB5-AAB414C0FCA7}" type="datetime1">
              <a:rPr lang="zh-CN" altLang="en-US" smtClean="0"/>
              <a:t>2019-8-26</a:t>
            </a:fld>
            <a:endParaRPr lang="zh-CN" altLang="en-US"/>
          </a:p>
        </p:txBody>
      </p:sp>
    </p:spTree>
    <p:extLst>
      <p:ext uri="{BB962C8B-B14F-4D97-AF65-F5344CB8AC3E}">
        <p14:creationId xmlns:p14="http://schemas.microsoft.com/office/powerpoint/2010/main" val="391317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965199" y="121196"/>
            <a:ext cx="7211144" cy="715516"/>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latin typeface="Times New Roman" panose="02020603050405020304" pitchFamily="18" charset="0"/>
                <a:cs typeface="Times New Roman" panose="02020603050405020304" pitchFamily="18" charset="0"/>
              </a:rPr>
              <a:t>MD:</a:t>
            </a:r>
            <a:r>
              <a:rPr lang="zh-CN" altLang="en-US" b="1" dirty="0" smtClean="0">
                <a:latin typeface="Times New Roman" panose="02020603050405020304" pitchFamily="18" charset="0"/>
                <a:cs typeface="Times New Roman" panose="02020603050405020304" pitchFamily="18" charset="0"/>
              </a:rPr>
              <a:t> </a:t>
            </a:r>
            <a:r>
              <a:rPr lang="en-US" altLang="zh-CN" b="1" dirty="0" err="1" smtClean="0">
                <a:latin typeface="Times New Roman" panose="02020603050405020304" pitchFamily="18" charset="0"/>
                <a:cs typeface="Times New Roman" panose="02020603050405020304" pitchFamily="18" charset="0"/>
              </a:rPr>
              <a:t>Muon</a:t>
            </a:r>
            <a:r>
              <a:rPr lang="en-US" altLang="zh-CN" b="1" dirty="0" smtClean="0">
                <a:latin typeface="Times New Roman" panose="02020603050405020304" pitchFamily="18" charset="0"/>
                <a:cs typeface="Times New Roman" panose="02020603050405020304" pitchFamily="18" charset="0"/>
              </a:rPr>
              <a:t> Detector</a:t>
            </a:r>
            <a:endParaRPr lang="zh-CN" altLang="en-US" b="1" dirty="0">
              <a:latin typeface="Times New Roman" panose="02020603050405020304" pitchFamily="18" charset="0"/>
              <a:cs typeface="Times New Roman" panose="02020603050405020304" pitchFamily="18" charset="0"/>
            </a:endParaRPr>
          </a:p>
        </p:txBody>
      </p:sp>
      <p:sp>
        <p:nvSpPr>
          <p:cNvPr id="3" name="内容占位符 2"/>
          <p:cNvSpPr txBox="1">
            <a:spLocks/>
          </p:cNvSpPr>
          <p:nvPr/>
        </p:nvSpPr>
        <p:spPr>
          <a:xfrm>
            <a:off x="402347" y="836712"/>
            <a:ext cx="8229600" cy="35178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b="1" dirty="0" smtClean="0">
                <a:latin typeface="Times New Roman" panose="02020603050405020304" pitchFamily="18" charset="0"/>
                <a:cs typeface="Times New Roman" panose="02020603050405020304" pitchFamily="18" charset="0"/>
              </a:rPr>
              <a:t>Water Cherenkov detector underneath soil</a:t>
            </a:r>
            <a:endParaRPr lang="zh-CN" altLang="en-US"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12" y="1417340"/>
            <a:ext cx="7839828" cy="2508910"/>
          </a:xfrm>
          <a:prstGeom prst="rect">
            <a:avLst/>
          </a:prstGeom>
        </p:spPr>
      </p:pic>
      <p:cxnSp>
        <p:nvCxnSpPr>
          <p:cNvPr id="5" name="直接箭头连接符 4"/>
          <p:cNvCxnSpPr/>
          <p:nvPr/>
        </p:nvCxnSpPr>
        <p:spPr>
          <a:xfrm flipH="1" flipV="1">
            <a:off x="2840606" y="3132764"/>
            <a:ext cx="1443362" cy="22879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6" name="直接箭头连接符 5"/>
          <p:cNvCxnSpPr/>
          <p:nvPr/>
        </p:nvCxnSpPr>
        <p:spPr>
          <a:xfrm flipH="1">
            <a:off x="4283968" y="3082485"/>
            <a:ext cx="645076" cy="27907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7" name="直接箭头连接符 6"/>
          <p:cNvCxnSpPr/>
          <p:nvPr/>
        </p:nvCxnSpPr>
        <p:spPr>
          <a:xfrm flipV="1">
            <a:off x="2840606" y="2981325"/>
            <a:ext cx="1226569" cy="15143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 name="直接箭头连接符 7"/>
          <p:cNvCxnSpPr/>
          <p:nvPr/>
        </p:nvCxnSpPr>
        <p:spPr>
          <a:xfrm flipH="1">
            <a:off x="4636041" y="2254393"/>
            <a:ext cx="586002" cy="16561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9" name="图片 8"/>
          <p:cNvPicPr>
            <a:picLocks noChangeAspect="1"/>
          </p:cNvPicPr>
          <p:nvPr/>
        </p:nvPicPr>
        <p:blipFill>
          <a:blip r:embed="rId4"/>
          <a:stretch>
            <a:fillRect/>
          </a:stretch>
        </p:blipFill>
        <p:spPr>
          <a:xfrm>
            <a:off x="1146131" y="4763657"/>
            <a:ext cx="4615517" cy="976335"/>
          </a:xfrm>
          <a:prstGeom prst="rect">
            <a:avLst/>
          </a:prstGeom>
        </p:spPr>
      </p:pic>
      <p:grpSp>
        <p:nvGrpSpPr>
          <p:cNvPr id="10" name="组合 9"/>
          <p:cNvGrpSpPr/>
          <p:nvPr/>
        </p:nvGrpSpPr>
        <p:grpSpPr>
          <a:xfrm>
            <a:off x="132752" y="3332584"/>
            <a:ext cx="2058169" cy="1674245"/>
            <a:chOff x="137567" y="4275035"/>
            <a:chExt cx="2058169" cy="1674245"/>
          </a:xfrm>
        </p:grpSpPr>
        <p:pic>
          <p:nvPicPr>
            <p:cNvPr id="11" name="内容占位符 5"/>
            <p:cNvPicPr>
              <a:picLocks noChangeAspect="1"/>
            </p:cNvPicPr>
            <p:nvPr/>
          </p:nvPicPr>
          <p:blipFill rotWithShape="1">
            <a:blip r:embed="rId5" cstate="print">
              <a:extLst>
                <a:ext uri="{28A0092B-C50C-407E-A947-70E740481C1C}">
                  <a14:useLocalDpi xmlns:a14="http://schemas.microsoft.com/office/drawing/2010/main" val="0"/>
                </a:ext>
              </a:extLst>
            </a:blip>
            <a:srcRect l="49562" r="5116"/>
            <a:stretch/>
          </p:blipFill>
          <p:spPr>
            <a:xfrm>
              <a:off x="137567" y="4275035"/>
              <a:ext cx="1626121" cy="1674245"/>
            </a:xfrm>
            <a:prstGeom prst="rect">
              <a:avLst/>
            </a:prstGeom>
          </p:spPr>
        </p:pic>
        <p:sp>
          <p:nvSpPr>
            <p:cNvPr id="12" name="文本框 34"/>
            <p:cNvSpPr txBox="1"/>
            <p:nvPr/>
          </p:nvSpPr>
          <p:spPr>
            <a:xfrm>
              <a:off x="1151620" y="5319347"/>
              <a:ext cx="1044116" cy="584776"/>
            </a:xfrm>
            <a:prstGeom prst="rect">
              <a:avLst/>
            </a:prstGeom>
            <a:noFill/>
          </p:spPr>
          <p:txBody>
            <a:bodyPr wrap="square" rtlCol="0">
              <a:spAutoFit/>
            </a:bodyPr>
            <a:lstStyle/>
            <a:p>
              <a:r>
                <a:rPr lang="en-US" altLang="zh-CN" sz="1600" b="1" dirty="0" smtClean="0">
                  <a:latin typeface="Times New Roman" panose="02020603050405020304" pitchFamily="18" charset="0"/>
                  <a:cs typeface="Times New Roman" panose="02020603050405020304" pitchFamily="18" charset="0"/>
                </a:rPr>
                <a:t>CR365, 8” PMT</a:t>
              </a:r>
              <a:endParaRPr lang="zh-CN" altLang="en-US" sz="1600" b="1" dirty="0">
                <a:latin typeface="Times New Roman" panose="02020603050405020304" pitchFamily="18" charset="0"/>
                <a:cs typeface="Times New Roman" panose="02020603050405020304" pitchFamily="18" charset="0"/>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4390" y="3721596"/>
            <a:ext cx="2717466" cy="193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16200000">
            <a:off x="401397" y="2300585"/>
            <a:ext cx="1221709" cy="338554"/>
          </a:xfrm>
          <a:prstGeom prst="rect">
            <a:avLst/>
          </a:prstGeom>
          <a:solidFill>
            <a:schemeClr val="bg1"/>
          </a:solidFill>
        </p:spPr>
        <p:txBody>
          <a:bodyPr wrap="none" rtlCol="0">
            <a:spAutoFit/>
          </a:bodyPr>
          <a:lstStyle/>
          <a:p>
            <a:r>
              <a:rPr lang="en-US" sz="1600" b="1" dirty="0" smtClean="0"/>
              <a:t>2.5 m of soil</a:t>
            </a:r>
            <a:endParaRPr lang="en-US" sz="1600" b="1" dirty="0"/>
          </a:p>
        </p:txBody>
      </p:sp>
      <p:cxnSp>
        <p:nvCxnSpPr>
          <p:cNvPr id="15" name="Straight Arrow Connector 14"/>
          <p:cNvCxnSpPr/>
          <p:nvPr/>
        </p:nvCxnSpPr>
        <p:spPr>
          <a:xfrm flipV="1">
            <a:off x="1547664" y="3001516"/>
            <a:ext cx="2592288" cy="1353047"/>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灯片编号占位符 15"/>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17" name="日期占位符 16"/>
          <p:cNvSpPr>
            <a:spLocks noGrp="1"/>
          </p:cNvSpPr>
          <p:nvPr>
            <p:ph type="dt" sz="half" idx="10"/>
          </p:nvPr>
        </p:nvSpPr>
        <p:spPr/>
        <p:txBody>
          <a:bodyPr/>
          <a:lstStyle/>
          <a:p>
            <a:fld id="{7B92FB05-0398-42A0-9A8C-FAEE00F2DFB1}" type="datetime1">
              <a:rPr lang="zh-CN" altLang="en-US" smtClean="0"/>
              <a:t>2019-8-26</a:t>
            </a:fld>
            <a:endParaRPr lang="zh-CN" altLang="en-US"/>
          </a:p>
        </p:txBody>
      </p:sp>
    </p:spTree>
    <p:extLst>
      <p:ext uri="{BB962C8B-B14F-4D97-AF65-F5344CB8AC3E}">
        <p14:creationId xmlns:p14="http://schemas.microsoft.com/office/powerpoint/2010/main" val="284472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93204"/>
            <a:ext cx="7187780" cy="523220"/>
          </a:xfrm>
          <a:prstGeom prst="rect">
            <a:avLst/>
          </a:prstGeom>
          <a:noFill/>
        </p:spPr>
        <p:txBody>
          <a:bodyPr wrap="square" rtlCol="0">
            <a:spAutoFit/>
          </a:bodyPr>
          <a:lstStyle/>
          <a:p>
            <a:r>
              <a:rPr lang="en-US" altLang="zh-CN" sz="2800" b="1" dirty="0"/>
              <a:t>LHAASO-KM2A first stage experimental layout</a:t>
            </a:r>
            <a:endParaRPr lang="en-US" altLang="zh-CN" sz="2800" b="1" dirty="0" smtClean="0"/>
          </a:p>
        </p:txBody>
      </p:sp>
      <p:pic>
        <p:nvPicPr>
          <p:cNvPr id="10"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670" y="671752"/>
            <a:ext cx="4828546" cy="469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2627784" y="2713484"/>
            <a:ext cx="720080"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331640" y="716424"/>
            <a:ext cx="6480720" cy="4661356"/>
            <a:chOff x="1331640" y="716424"/>
            <a:chExt cx="6480720" cy="4661356"/>
          </a:xfrm>
        </p:grpSpPr>
        <p:pic>
          <p:nvPicPr>
            <p:cNvPr id="2" name="图片 1"/>
            <p:cNvPicPr/>
            <p:nvPr/>
          </p:nvPicPr>
          <p:blipFill>
            <a:blip r:embed="rId4"/>
            <a:stretch>
              <a:fillRect/>
            </a:stretch>
          </p:blipFill>
          <p:spPr>
            <a:xfrm>
              <a:off x="1331640" y="716424"/>
              <a:ext cx="6480720" cy="4661356"/>
            </a:xfrm>
            <a:prstGeom prst="rect">
              <a:avLst/>
            </a:prstGeom>
            <a:noFill/>
            <a:ln>
              <a:noFill/>
              <a:prstDash/>
            </a:ln>
          </p:spPr>
        </p:pic>
        <p:sp>
          <p:nvSpPr>
            <p:cNvPr id="5" name="矩形 4"/>
            <p:cNvSpPr/>
            <p:nvPr/>
          </p:nvSpPr>
          <p:spPr>
            <a:xfrm>
              <a:off x="1951216" y="1129308"/>
              <a:ext cx="1586667" cy="707886"/>
            </a:xfrm>
            <a:prstGeom prst="rect">
              <a:avLst/>
            </a:prstGeom>
          </p:spPr>
          <p:txBody>
            <a:bodyPr wrap="none">
              <a:spAutoFit/>
            </a:bodyPr>
            <a:lstStyle/>
            <a:p>
              <a:pPr algn="ctr"/>
              <a:r>
                <a:rPr lang="en-US" altLang="zh-CN" sz="2000" b="1" dirty="0"/>
                <a:t>North </a:t>
              </a:r>
              <a:r>
                <a:rPr lang="en-US" altLang="zh-CN" sz="2000" b="1" dirty="0" smtClean="0"/>
                <a:t>cluster </a:t>
              </a:r>
            </a:p>
            <a:p>
              <a:pPr algn="ctr"/>
              <a:r>
                <a:rPr lang="en-US" altLang="zh-CN" sz="2000" b="1" dirty="0" smtClean="0">
                  <a:solidFill>
                    <a:srgbClr val="FF0000"/>
                  </a:solidFill>
                </a:rPr>
                <a:t>33EDs</a:t>
              </a:r>
              <a:endParaRPr lang="zh-CN" altLang="en-US" sz="2000" b="1" dirty="0"/>
            </a:p>
          </p:txBody>
        </p:sp>
        <p:sp>
          <p:nvSpPr>
            <p:cNvPr id="6" name="矩形 5"/>
            <p:cNvSpPr/>
            <p:nvPr/>
          </p:nvSpPr>
          <p:spPr>
            <a:xfrm>
              <a:off x="2123728" y="4225652"/>
              <a:ext cx="1826141" cy="707886"/>
            </a:xfrm>
            <a:prstGeom prst="rect">
              <a:avLst/>
            </a:prstGeom>
          </p:spPr>
          <p:txBody>
            <a:bodyPr wrap="none">
              <a:spAutoFit/>
            </a:bodyPr>
            <a:lstStyle/>
            <a:p>
              <a:r>
                <a:rPr lang="en-US" altLang="zh-CN" sz="2000" b="1" dirty="0" smtClean="0"/>
                <a:t>South cluster </a:t>
              </a:r>
            </a:p>
            <a:p>
              <a:r>
                <a:rPr lang="en-US" altLang="zh-CN" sz="2000" b="1" dirty="0" smtClean="0">
                  <a:solidFill>
                    <a:srgbClr val="FF0000"/>
                  </a:solidFill>
                </a:rPr>
                <a:t>38EDs</a:t>
              </a:r>
              <a:r>
                <a:rPr lang="en-US" altLang="zh-CN" sz="2000" b="1" dirty="0">
                  <a:solidFill>
                    <a:srgbClr val="FF0000"/>
                  </a:solidFill>
                </a:rPr>
                <a:t> </a:t>
              </a:r>
              <a:r>
                <a:rPr lang="en-US" altLang="zh-CN" sz="2000" b="1" dirty="0" smtClean="0"/>
                <a:t>+</a:t>
              </a:r>
              <a:r>
                <a:rPr lang="en-US" altLang="zh-CN" sz="2000" b="1" dirty="0" smtClean="0">
                  <a:solidFill>
                    <a:srgbClr val="FF0000"/>
                  </a:solidFill>
                </a:rPr>
                <a:t> </a:t>
              </a:r>
              <a:r>
                <a:rPr lang="en-US" altLang="zh-CN" sz="2000" b="1" dirty="0" smtClean="0">
                  <a:solidFill>
                    <a:srgbClr val="0000FF"/>
                  </a:solidFill>
                </a:rPr>
                <a:t>10MDs</a:t>
              </a:r>
              <a:endParaRPr lang="zh-CN" altLang="en-US" sz="2000" b="1" dirty="0">
                <a:solidFill>
                  <a:srgbClr val="0000FF"/>
                </a:solidFill>
              </a:endParaRPr>
            </a:p>
          </p:txBody>
        </p:sp>
        <p:cxnSp>
          <p:nvCxnSpPr>
            <p:cNvPr id="8" name="直接箭头连接符 7"/>
            <p:cNvCxnSpPr/>
            <p:nvPr/>
          </p:nvCxnSpPr>
          <p:spPr>
            <a:xfrm>
              <a:off x="4716016" y="1824419"/>
              <a:ext cx="0" cy="211320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3964578" y="2456809"/>
              <a:ext cx="1152128" cy="369332"/>
            </a:xfrm>
            <a:prstGeom prst="rect">
              <a:avLst/>
            </a:prstGeom>
            <a:noFill/>
          </p:spPr>
          <p:txBody>
            <a:bodyPr wrap="square" rtlCol="0">
              <a:spAutoFit/>
            </a:bodyPr>
            <a:lstStyle/>
            <a:p>
              <a:r>
                <a:rPr lang="en-US" altLang="zh-CN" b="1" dirty="0" smtClean="0"/>
                <a:t>~230m</a:t>
              </a:r>
              <a:endParaRPr lang="zh-CN" altLang="en-US" b="1" dirty="0"/>
            </a:p>
          </p:txBody>
        </p:sp>
      </p:grpSp>
      <p:sp>
        <p:nvSpPr>
          <p:cNvPr id="14" name="灯片编号占位符 13"/>
          <p:cNvSpPr>
            <a:spLocks noGrp="1"/>
          </p:cNvSpPr>
          <p:nvPr>
            <p:ph type="sldNum" sz="quarter" idx="12"/>
          </p:nvPr>
        </p:nvSpPr>
        <p:spPr/>
        <p:txBody>
          <a:bodyPr/>
          <a:lstStyle/>
          <a:p>
            <a:fld id="{0C913308-F349-4B6D-A68A-DD1791B4A57B}" type="slidenum">
              <a:rPr lang="zh-CN" altLang="en-US" smtClean="0"/>
              <a:t>8</a:t>
            </a:fld>
            <a:endParaRPr lang="zh-CN" altLang="en-US"/>
          </a:p>
        </p:txBody>
      </p:sp>
      <p:sp>
        <p:nvSpPr>
          <p:cNvPr id="15" name="日期占位符 14"/>
          <p:cNvSpPr>
            <a:spLocks noGrp="1"/>
          </p:cNvSpPr>
          <p:nvPr>
            <p:ph type="dt" sz="half" idx="10"/>
          </p:nvPr>
        </p:nvSpPr>
        <p:spPr/>
        <p:txBody>
          <a:bodyPr/>
          <a:lstStyle/>
          <a:p>
            <a:fld id="{34CDF738-FDBD-4243-BFD8-1551B16A182E}" type="datetime1">
              <a:rPr lang="zh-CN" altLang="en-US" smtClean="0"/>
              <a:t>2019-8-26</a:t>
            </a:fld>
            <a:endParaRPr lang="zh-CN" altLang="en-US"/>
          </a:p>
        </p:txBody>
      </p:sp>
    </p:spTree>
    <p:extLst>
      <p:ext uri="{BB962C8B-B14F-4D97-AF65-F5344CB8AC3E}">
        <p14:creationId xmlns:p14="http://schemas.microsoft.com/office/powerpoint/2010/main" val="1561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ChangeArrowheads="1"/>
          </p:cNvSpPr>
          <p:nvPr>
            <p:ph type="title"/>
          </p:nvPr>
        </p:nvSpPr>
        <p:spPr>
          <a:xfrm>
            <a:off x="559766" y="161658"/>
            <a:ext cx="7886700" cy="994172"/>
          </a:xfrm>
        </p:spPr>
        <p:txBody>
          <a:bodyPr>
            <a:normAutofit fontScale="90000"/>
          </a:bodyPr>
          <a:lstStyle/>
          <a:p>
            <a:r>
              <a:rPr lang="en-US" altLang="zh-CN" b="1" dirty="0" smtClean="0"/>
              <a:t/>
            </a:r>
            <a:br>
              <a:rPr lang="en-US" altLang="zh-CN" b="1" dirty="0" smtClean="0"/>
            </a:br>
            <a:r>
              <a:rPr lang="en-US" altLang="zh-CN" dirty="0" smtClean="0"/>
              <a:t>            </a:t>
            </a:r>
            <a:endParaRPr lang="zh-CN" altLang="en-US" sz="2200" dirty="0"/>
          </a:p>
        </p:txBody>
      </p:sp>
      <p:pic>
        <p:nvPicPr>
          <p:cNvPr id="924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0" y="1371772"/>
            <a:ext cx="4113550" cy="258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152" y="1279992"/>
            <a:ext cx="4002450" cy="277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2" name="文本框 7"/>
          <p:cNvSpPr txBox="1">
            <a:spLocks noChangeArrowheads="1"/>
          </p:cNvSpPr>
          <p:nvPr/>
        </p:nvSpPr>
        <p:spPr bwMode="auto">
          <a:xfrm>
            <a:off x="1785590" y="4083478"/>
            <a:ext cx="2642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t>时间</a:t>
            </a:r>
            <a:r>
              <a:rPr lang="zh-CN" altLang="en-US" sz="2000" dirty="0" smtClean="0"/>
              <a:t>分辨  </a:t>
            </a:r>
            <a:r>
              <a:rPr lang="en-US" altLang="zh-CN" sz="2000" dirty="0" smtClean="0"/>
              <a:t>10 ns</a:t>
            </a:r>
            <a:endParaRPr lang="zh-CN" altLang="en-US" sz="2000" dirty="0"/>
          </a:p>
        </p:txBody>
      </p:sp>
      <p:sp>
        <p:nvSpPr>
          <p:cNvPr id="9254" name="文本框 10"/>
          <p:cNvSpPr txBox="1">
            <a:spLocks noChangeArrowheads="1"/>
          </p:cNvSpPr>
          <p:nvPr/>
        </p:nvSpPr>
        <p:spPr bwMode="auto">
          <a:xfrm>
            <a:off x="5266018" y="3994159"/>
            <a:ext cx="3538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t>电荷</a:t>
            </a:r>
            <a:r>
              <a:rPr lang="zh-CN" altLang="en-US" sz="2000" dirty="0" smtClean="0"/>
              <a:t>分辨 </a:t>
            </a:r>
            <a:r>
              <a:rPr lang="en-US" altLang="zh-CN" sz="2000" dirty="0" smtClean="0"/>
              <a:t>25%</a:t>
            </a:r>
            <a:endParaRPr lang="zh-CN" altLang="en-US" sz="2000" dirty="0"/>
          </a:p>
        </p:txBody>
      </p:sp>
      <p:sp>
        <p:nvSpPr>
          <p:cNvPr id="2" name="文本框 1"/>
          <p:cNvSpPr txBox="1"/>
          <p:nvPr/>
        </p:nvSpPr>
        <p:spPr>
          <a:xfrm>
            <a:off x="84667" y="4622865"/>
            <a:ext cx="9059333" cy="415498"/>
          </a:xfrm>
          <a:prstGeom prst="rect">
            <a:avLst/>
          </a:prstGeom>
          <a:noFill/>
        </p:spPr>
        <p:txBody>
          <a:bodyPr wrap="square" rtlCol="0">
            <a:spAutoFit/>
          </a:bodyPr>
          <a:lstStyle/>
          <a:p>
            <a:r>
              <a:rPr lang="zh-CN" altLang="en-US" sz="2100" dirty="0" smtClean="0">
                <a:latin typeface="华文楷体" panose="02010600040101010101" pitchFamily="2" charset="-122"/>
                <a:ea typeface="华文楷体" panose="02010600040101010101" pitchFamily="2" charset="-122"/>
              </a:rPr>
              <a:t>探测器</a:t>
            </a:r>
            <a:r>
              <a:rPr lang="zh-CN" altLang="en-US" sz="2100" dirty="0">
                <a:latin typeface="华文楷体" panose="02010600040101010101" pitchFamily="2" charset="-122"/>
                <a:ea typeface="华文楷体" panose="02010600040101010101" pitchFamily="2" charset="-122"/>
              </a:rPr>
              <a:t>的主要性能进行标定，</a:t>
            </a:r>
            <a:r>
              <a:rPr lang="zh-CN" altLang="en-US" sz="2100" b="1" dirty="0">
                <a:solidFill>
                  <a:srgbClr val="FF0000"/>
                </a:solidFill>
                <a:latin typeface="华文楷体" panose="02010600040101010101" pitchFamily="2" charset="-122"/>
                <a:ea typeface="华文楷体" panose="02010600040101010101" pitchFamily="2" charset="-122"/>
              </a:rPr>
              <a:t>探测器性能满足设计要求</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9</a:t>
            </a:fld>
            <a:endParaRPr lang="zh-CN" altLang="en-US"/>
          </a:p>
        </p:txBody>
      </p:sp>
      <p:sp>
        <p:nvSpPr>
          <p:cNvPr id="5" name="日期占位符 4"/>
          <p:cNvSpPr>
            <a:spLocks noGrp="1"/>
          </p:cNvSpPr>
          <p:nvPr>
            <p:ph type="dt" sz="half" idx="10"/>
          </p:nvPr>
        </p:nvSpPr>
        <p:spPr/>
        <p:txBody>
          <a:bodyPr/>
          <a:lstStyle/>
          <a:p>
            <a:fld id="{CA3D5246-8127-457A-BA09-DA9F8BFA93D2}" type="datetime1">
              <a:rPr lang="zh-CN" altLang="en-US" smtClean="0"/>
              <a:t>2019-8-26</a:t>
            </a:fld>
            <a:endParaRPr lang="zh-CN" altLang="en-US"/>
          </a:p>
        </p:txBody>
      </p:sp>
      <p:sp>
        <p:nvSpPr>
          <p:cNvPr id="10" name="标题 1"/>
          <p:cNvSpPr txBox="1">
            <a:spLocks noChangeArrowheads="1"/>
          </p:cNvSpPr>
          <p:nvPr/>
        </p:nvSpPr>
        <p:spPr>
          <a:xfrm>
            <a:off x="2987824" y="134875"/>
            <a:ext cx="3520752" cy="63439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t>MD</a:t>
            </a:r>
            <a:r>
              <a:rPr lang="zh-CN" altLang="en-US" sz="3200" b="1" dirty="0" smtClean="0"/>
              <a:t>数据检查</a:t>
            </a:r>
          </a:p>
        </p:txBody>
      </p:sp>
    </p:spTree>
    <p:extLst>
      <p:ext uri="{BB962C8B-B14F-4D97-AF65-F5344CB8AC3E}">
        <p14:creationId xmlns:p14="http://schemas.microsoft.com/office/powerpoint/2010/main" val="1284854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4621</TotalTime>
  <Words>1340</Words>
  <Application>Microsoft Office PowerPoint</Application>
  <PresentationFormat>全屏显示(16:10)</PresentationFormat>
  <Paragraphs>181</Paragraphs>
  <Slides>18</Slides>
  <Notes>12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黑体</vt:lpstr>
      <vt:lpstr>华文楷体</vt:lpstr>
      <vt:lpstr>华文新魏</vt:lpstr>
      <vt:lpstr>楷体</vt:lpstr>
      <vt:lpstr>宋体</vt:lpstr>
      <vt:lpstr>微软雅黑</vt:lpstr>
      <vt:lpstr>Arial</vt:lpstr>
      <vt:lpstr>Calibri</vt:lpstr>
      <vt:lpstr>Cambria Math</vt:lpstr>
      <vt:lpstr>Mangal</vt:lpstr>
      <vt:lpstr>Symbol</vt:lpstr>
      <vt:lpstr>Times New Roman</vt:lpstr>
      <vt:lpstr>Wingdings</vt:lpstr>
      <vt:lpstr>Office 主题</vt:lpstr>
      <vt:lpstr>Study on the Muon component  on the First Stage of LHAASO-KM2A </vt:lpstr>
      <vt:lpstr>Content</vt:lpstr>
      <vt:lpstr>Muon Puzzle  </vt:lpstr>
      <vt:lpstr>PowerPoint 演示文稿</vt:lpstr>
      <vt:lpstr>PowerPoint 演示文稿</vt:lpstr>
      <vt:lpstr>PowerPoint 演示文稿</vt:lpstr>
      <vt:lpstr>PowerPoint 演示文稿</vt:lpstr>
      <vt:lpstr>PowerPoint 演示文稿</vt:lpstr>
      <vt:lpstr>             </vt:lpstr>
      <vt:lpstr>MD数据检查</vt:lpstr>
      <vt:lpstr>PowerPoint 演示文稿</vt:lpstr>
      <vt:lpstr>PowerPoint 演示文稿</vt:lpstr>
      <vt:lpstr>PowerPoint 演示文稿</vt:lpstr>
      <vt:lpstr>PowerPoint 演示文稿</vt:lpstr>
      <vt:lpstr>能量和Nu重建算法</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the muon lateral distribution based on the first stage of LHAASO-KM2A</dc:title>
  <dc:creator>xgg</dc:creator>
  <cp:lastModifiedBy>xgg</cp:lastModifiedBy>
  <cp:revision>225</cp:revision>
  <dcterms:created xsi:type="dcterms:W3CDTF">2019-07-15T07:31:46Z</dcterms:created>
  <dcterms:modified xsi:type="dcterms:W3CDTF">2019-08-26T13:16:24Z</dcterms:modified>
</cp:coreProperties>
</file>