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91" r:id="rId3"/>
    <p:sldId id="283" r:id="rId4"/>
    <p:sldId id="292" r:id="rId5"/>
    <p:sldId id="297" r:id="rId6"/>
    <p:sldId id="301" r:id="rId7"/>
    <p:sldId id="293" r:id="rId8"/>
    <p:sldId id="303" r:id="rId9"/>
    <p:sldId id="282" r:id="rId10"/>
    <p:sldId id="305" r:id="rId11"/>
    <p:sldId id="294" r:id="rId12"/>
    <p:sldId id="295" r:id="rId13"/>
    <p:sldId id="302" r:id="rId14"/>
    <p:sldId id="298" r:id="rId15"/>
    <p:sldId id="299" r:id="rId16"/>
    <p:sldId id="296" r:id="rId17"/>
    <p:sldId id="307" r:id="rId18"/>
    <p:sldId id="310" r:id="rId19"/>
    <p:sldId id="306" r:id="rId20"/>
    <p:sldId id="308" r:id="rId21"/>
    <p:sldId id="30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4"/>
    <p:restoredTop sz="94630"/>
  </p:normalViewPr>
  <p:slideViewPr>
    <p:cSldViewPr snapToGrid="0" snapToObjects="1">
      <p:cViewPr varScale="1">
        <p:scale>
          <a:sx n="97" d="100"/>
          <a:sy n="97" d="100"/>
        </p:scale>
        <p:origin x="6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BCA241-0EAC-4C44-9B3B-EDFC2A92AFEC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3711BE-FFA8-CF4B-B530-1B8F025DCF22}">
      <dgm:prSet phldrT="[Text]"/>
      <dgm:spPr/>
      <dgm:t>
        <a:bodyPr/>
        <a:lstStyle/>
        <a:p>
          <a:r>
            <a:rPr lang="en-US" dirty="0"/>
            <a:t>LHAASO</a:t>
          </a:r>
        </a:p>
      </dgm:t>
    </dgm:pt>
    <dgm:pt modelId="{F9DACF3B-005C-8F47-B92A-1915ABF693D5}" type="parTrans" cxnId="{905FAA94-37A7-134C-86A7-98581C7BBA86}">
      <dgm:prSet/>
      <dgm:spPr/>
      <dgm:t>
        <a:bodyPr/>
        <a:lstStyle/>
        <a:p>
          <a:endParaRPr lang="en-US"/>
        </a:p>
      </dgm:t>
    </dgm:pt>
    <dgm:pt modelId="{754E055F-2EEB-7446-99A8-73F0A2F0C115}" type="sibTrans" cxnId="{905FAA94-37A7-134C-86A7-98581C7BBA86}">
      <dgm:prSet/>
      <dgm:spPr/>
      <dgm:t>
        <a:bodyPr/>
        <a:lstStyle/>
        <a:p>
          <a:endParaRPr lang="en-US"/>
        </a:p>
      </dgm:t>
    </dgm:pt>
    <dgm:pt modelId="{67941587-1CD7-5544-9A5A-F6E53C24D95D}">
      <dgm:prSet phldrT="[Text]"/>
      <dgm:spPr/>
      <dgm:t>
        <a:bodyPr/>
        <a:lstStyle/>
        <a:p>
          <a:r>
            <a:rPr lang="en-US" dirty="0" err="1"/>
            <a:t>日冕</a:t>
          </a:r>
          <a:endParaRPr lang="en-US" dirty="0"/>
        </a:p>
        <a:p>
          <a:r>
            <a:rPr lang="en-US" dirty="0" err="1"/>
            <a:t>磁场</a:t>
          </a:r>
          <a:endParaRPr lang="en-US" dirty="0"/>
        </a:p>
      </dgm:t>
    </dgm:pt>
    <dgm:pt modelId="{5B709CEE-C8E8-1840-80B8-9457F026BB21}" type="parTrans" cxnId="{35B96839-5F2D-4B4C-B18C-A85FEC6D4488}">
      <dgm:prSet/>
      <dgm:spPr/>
      <dgm:t>
        <a:bodyPr/>
        <a:lstStyle/>
        <a:p>
          <a:endParaRPr lang="en-US"/>
        </a:p>
      </dgm:t>
    </dgm:pt>
    <dgm:pt modelId="{1F9F0426-7EC6-8142-8C7B-B3446C5F33C1}" type="sibTrans" cxnId="{35B96839-5F2D-4B4C-B18C-A85FEC6D4488}">
      <dgm:prSet/>
      <dgm:spPr/>
      <dgm:t>
        <a:bodyPr/>
        <a:lstStyle/>
        <a:p>
          <a:endParaRPr lang="en-US"/>
        </a:p>
      </dgm:t>
    </dgm:pt>
    <dgm:pt modelId="{F7AECDD6-FADA-5E47-AD97-B40AF29D46D8}">
      <dgm:prSet phldrT="[Text]"/>
      <dgm:spPr/>
      <dgm:t>
        <a:bodyPr/>
        <a:lstStyle/>
        <a:p>
          <a:r>
            <a:rPr lang="en-US" dirty="0" err="1"/>
            <a:t>CME扰动磁场</a:t>
          </a:r>
          <a:endParaRPr lang="en-US" dirty="0"/>
        </a:p>
      </dgm:t>
    </dgm:pt>
    <dgm:pt modelId="{34143037-5895-D648-9C6F-7DED7B7852B2}" type="parTrans" cxnId="{B5F9BADE-B361-BC4A-A11B-8618334DFE75}">
      <dgm:prSet/>
      <dgm:spPr/>
      <dgm:t>
        <a:bodyPr/>
        <a:lstStyle/>
        <a:p>
          <a:endParaRPr lang="en-US"/>
        </a:p>
      </dgm:t>
    </dgm:pt>
    <dgm:pt modelId="{1877C88E-8BC0-274B-BCC8-3A8B94E59698}" type="sibTrans" cxnId="{B5F9BADE-B361-BC4A-A11B-8618334DFE75}">
      <dgm:prSet/>
      <dgm:spPr/>
      <dgm:t>
        <a:bodyPr/>
        <a:lstStyle/>
        <a:p>
          <a:endParaRPr lang="en-US"/>
        </a:p>
      </dgm:t>
    </dgm:pt>
    <dgm:pt modelId="{745B81C3-68BF-1247-9029-C99BC1E2E0DF}">
      <dgm:prSet phldrT="[Text]"/>
      <dgm:spPr/>
      <dgm:t>
        <a:bodyPr/>
        <a:lstStyle/>
        <a:p>
          <a:r>
            <a:rPr lang="en-US" dirty="0" err="1"/>
            <a:t>行星际磁场</a:t>
          </a:r>
          <a:endParaRPr lang="en-US" dirty="0"/>
        </a:p>
      </dgm:t>
    </dgm:pt>
    <dgm:pt modelId="{3E4BD274-3F66-8746-AB51-A9EE0A0F0455}" type="parTrans" cxnId="{019DA83E-BAB9-8E49-852F-8A08899CF4A0}">
      <dgm:prSet/>
      <dgm:spPr/>
      <dgm:t>
        <a:bodyPr/>
        <a:lstStyle/>
        <a:p>
          <a:endParaRPr lang="en-US"/>
        </a:p>
      </dgm:t>
    </dgm:pt>
    <dgm:pt modelId="{916F8DF9-0520-3044-A50F-D1C7B6528526}" type="sibTrans" cxnId="{019DA83E-BAB9-8E49-852F-8A08899CF4A0}">
      <dgm:prSet/>
      <dgm:spPr/>
      <dgm:t>
        <a:bodyPr/>
        <a:lstStyle/>
        <a:p>
          <a:endParaRPr lang="en-US"/>
        </a:p>
      </dgm:t>
    </dgm:pt>
    <dgm:pt modelId="{3D1080C5-5770-AA4B-9505-9D367E8FC46E}" type="pres">
      <dgm:prSet presAssocID="{25BCA241-0EAC-4C44-9B3B-EDFC2A92AFE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CD69C67-0213-C74F-A6C3-E40B5E14A310}" type="pres">
      <dgm:prSet presAssocID="{F03711BE-FFA8-CF4B-B530-1B8F025DCF22}" presName="centerShape" presStyleLbl="node0" presStyleIdx="0" presStyleCnt="1"/>
      <dgm:spPr/>
    </dgm:pt>
    <dgm:pt modelId="{BBA49D0A-38A0-6C47-B433-356053C13068}" type="pres">
      <dgm:prSet presAssocID="{5B709CEE-C8E8-1840-80B8-9457F026BB21}" presName="parTrans" presStyleLbl="sibTrans2D1" presStyleIdx="0" presStyleCnt="3"/>
      <dgm:spPr/>
    </dgm:pt>
    <dgm:pt modelId="{9B309A0E-8A8B-E14E-BC3F-D392F06104CF}" type="pres">
      <dgm:prSet presAssocID="{5B709CEE-C8E8-1840-80B8-9457F026BB21}" presName="connectorText" presStyleLbl="sibTrans2D1" presStyleIdx="0" presStyleCnt="3"/>
      <dgm:spPr/>
    </dgm:pt>
    <dgm:pt modelId="{DC1BD3AB-8013-7B49-A206-B279A32CB81F}" type="pres">
      <dgm:prSet presAssocID="{67941587-1CD7-5544-9A5A-F6E53C24D95D}" presName="node" presStyleLbl="node1" presStyleIdx="0" presStyleCnt="3">
        <dgm:presLayoutVars>
          <dgm:bulletEnabled val="1"/>
        </dgm:presLayoutVars>
      </dgm:prSet>
      <dgm:spPr/>
    </dgm:pt>
    <dgm:pt modelId="{3C0BD7CA-6DA2-D944-8542-D18236023694}" type="pres">
      <dgm:prSet presAssocID="{34143037-5895-D648-9C6F-7DED7B7852B2}" presName="parTrans" presStyleLbl="sibTrans2D1" presStyleIdx="1" presStyleCnt="3"/>
      <dgm:spPr/>
    </dgm:pt>
    <dgm:pt modelId="{9A2C02FB-3FEE-3849-8703-D2CBB19F08B4}" type="pres">
      <dgm:prSet presAssocID="{34143037-5895-D648-9C6F-7DED7B7852B2}" presName="connectorText" presStyleLbl="sibTrans2D1" presStyleIdx="1" presStyleCnt="3"/>
      <dgm:spPr/>
    </dgm:pt>
    <dgm:pt modelId="{90D7F5D5-E4E5-0242-9F40-53C1455C7A2F}" type="pres">
      <dgm:prSet presAssocID="{F7AECDD6-FADA-5E47-AD97-B40AF29D46D8}" presName="node" presStyleLbl="node1" presStyleIdx="1" presStyleCnt="3">
        <dgm:presLayoutVars>
          <dgm:bulletEnabled val="1"/>
        </dgm:presLayoutVars>
      </dgm:prSet>
      <dgm:spPr/>
    </dgm:pt>
    <dgm:pt modelId="{ABA5EE07-C11D-6741-9C1E-2AD0225A71D7}" type="pres">
      <dgm:prSet presAssocID="{3E4BD274-3F66-8746-AB51-A9EE0A0F0455}" presName="parTrans" presStyleLbl="sibTrans2D1" presStyleIdx="2" presStyleCnt="3"/>
      <dgm:spPr/>
    </dgm:pt>
    <dgm:pt modelId="{81228F20-1EFF-5F4E-8ECD-812EF4378935}" type="pres">
      <dgm:prSet presAssocID="{3E4BD274-3F66-8746-AB51-A9EE0A0F0455}" presName="connectorText" presStyleLbl="sibTrans2D1" presStyleIdx="2" presStyleCnt="3"/>
      <dgm:spPr/>
    </dgm:pt>
    <dgm:pt modelId="{627F6298-BA23-694C-8B36-10508EF6B82F}" type="pres">
      <dgm:prSet presAssocID="{745B81C3-68BF-1247-9029-C99BC1E2E0DF}" presName="node" presStyleLbl="node1" presStyleIdx="2" presStyleCnt="3">
        <dgm:presLayoutVars>
          <dgm:bulletEnabled val="1"/>
        </dgm:presLayoutVars>
      </dgm:prSet>
      <dgm:spPr/>
    </dgm:pt>
  </dgm:ptLst>
  <dgm:cxnLst>
    <dgm:cxn modelId="{BF113319-F84A-774B-8AE1-B9CA73B56E7F}" type="presOf" srcId="{745B81C3-68BF-1247-9029-C99BC1E2E0DF}" destId="{627F6298-BA23-694C-8B36-10508EF6B82F}" srcOrd="0" destOrd="0" presId="urn:microsoft.com/office/officeart/2005/8/layout/radial5"/>
    <dgm:cxn modelId="{7121842F-74B8-074D-9F21-C5B7DD424E57}" type="presOf" srcId="{5B709CEE-C8E8-1840-80B8-9457F026BB21}" destId="{BBA49D0A-38A0-6C47-B433-356053C13068}" srcOrd="0" destOrd="0" presId="urn:microsoft.com/office/officeart/2005/8/layout/radial5"/>
    <dgm:cxn modelId="{F3DD4331-82E4-4644-83EA-DE6E1592B144}" type="presOf" srcId="{67941587-1CD7-5544-9A5A-F6E53C24D95D}" destId="{DC1BD3AB-8013-7B49-A206-B279A32CB81F}" srcOrd="0" destOrd="0" presId="urn:microsoft.com/office/officeart/2005/8/layout/radial5"/>
    <dgm:cxn modelId="{35B96839-5F2D-4B4C-B18C-A85FEC6D4488}" srcId="{F03711BE-FFA8-CF4B-B530-1B8F025DCF22}" destId="{67941587-1CD7-5544-9A5A-F6E53C24D95D}" srcOrd="0" destOrd="0" parTransId="{5B709CEE-C8E8-1840-80B8-9457F026BB21}" sibTransId="{1F9F0426-7EC6-8142-8C7B-B3446C5F33C1}"/>
    <dgm:cxn modelId="{F19A8E3E-721B-D547-B091-AF511CF4AB3D}" type="presOf" srcId="{F7AECDD6-FADA-5E47-AD97-B40AF29D46D8}" destId="{90D7F5D5-E4E5-0242-9F40-53C1455C7A2F}" srcOrd="0" destOrd="0" presId="urn:microsoft.com/office/officeart/2005/8/layout/radial5"/>
    <dgm:cxn modelId="{019DA83E-BAB9-8E49-852F-8A08899CF4A0}" srcId="{F03711BE-FFA8-CF4B-B530-1B8F025DCF22}" destId="{745B81C3-68BF-1247-9029-C99BC1E2E0DF}" srcOrd="2" destOrd="0" parTransId="{3E4BD274-3F66-8746-AB51-A9EE0A0F0455}" sibTransId="{916F8DF9-0520-3044-A50F-D1C7B6528526}"/>
    <dgm:cxn modelId="{80581057-E3D9-2349-9045-EBD69E494EDC}" type="presOf" srcId="{3E4BD274-3F66-8746-AB51-A9EE0A0F0455}" destId="{ABA5EE07-C11D-6741-9C1E-2AD0225A71D7}" srcOrd="0" destOrd="0" presId="urn:microsoft.com/office/officeart/2005/8/layout/radial5"/>
    <dgm:cxn modelId="{D0F6767F-816C-2D4F-A761-ED436CE73682}" type="presOf" srcId="{25BCA241-0EAC-4C44-9B3B-EDFC2A92AFEC}" destId="{3D1080C5-5770-AA4B-9505-9D367E8FC46E}" srcOrd="0" destOrd="0" presId="urn:microsoft.com/office/officeart/2005/8/layout/radial5"/>
    <dgm:cxn modelId="{54D79F8C-651E-374F-8133-2F147B912AF9}" type="presOf" srcId="{5B709CEE-C8E8-1840-80B8-9457F026BB21}" destId="{9B309A0E-8A8B-E14E-BC3F-D392F06104CF}" srcOrd="1" destOrd="0" presId="urn:microsoft.com/office/officeart/2005/8/layout/radial5"/>
    <dgm:cxn modelId="{905FAA94-37A7-134C-86A7-98581C7BBA86}" srcId="{25BCA241-0EAC-4C44-9B3B-EDFC2A92AFEC}" destId="{F03711BE-FFA8-CF4B-B530-1B8F025DCF22}" srcOrd="0" destOrd="0" parTransId="{F9DACF3B-005C-8F47-B92A-1915ABF693D5}" sibTransId="{754E055F-2EEB-7446-99A8-73F0A2F0C115}"/>
    <dgm:cxn modelId="{F6220695-2FE2-3A4A-A5F5-76E072E4EE16}" type="presOf" srcId="{34143037-5895-D648-9C6F-7DED7B7852B2}" destId="{3C0BD7CA-6DA2-D944-8542-D18236023694}" srcOrd="0" destOrd="0" presId="urn:microsoft.com/office/officeart/2005/8/layout/radial5"/>
    <dgm:cxn modelId="{1F3258B2-D3D1-C34F-BA2F-C94676C7123F}" type="presOf" srcId="{F03711BE-FFA8-CF4B-B530-1B8F025DCF22}" destId="{FCD69C67-0213-C74F-A6C3-E40B5E14A310}" srcOrd="0" destOrd="0" presId="urn:microsoft.com/office/officeart/2005/8/layout/radial5"/>
    <dgm:cxn modelId="{DE1B69C0-F4AB-7A4D-B640-57467B2698B4}" type="presOf" srcId="{3E4BD274-3F66-8746-AB51-A9EE0A0F0455}" destId="{81228F20-1EFF-5F4E-8ECD-812EF4378935}" srcOrd="1" destOrd="0" presId="urn:microsoft.com/office/officeart/2005/8/layout/radial5"/>
    <dgm:cxn modelId="{CD03F9C9-C6EB-B94C-BBB7-1986DF99A647}" type="presOf" srcId="{34143037-5895-D648-9C6F-7DED7B7852B2}" destId="{9A2C02FB-3FEE-3849-8703-D2CBB19F08B4}" srcOrd="1" destOrd="0" presId="urn:microsoft.com/office/officeart/2005/8/layout/radial5"/>
    <dgm:cxn modelId="{B5F9BADE-B361-BC4A-A11B-8618334DFE75}" srcId="{F03711BE-FFA8-CF4B-B530-1B8F025DCF22}" destId="{F7AECDD6-FADA-5E47-AD97-B40AF29D46D8}" srcOrd="1" destOrd="0" parTransId="{34143037-5895-D648-9C6F-7DED7B7852B2}" sibTransId="{1877C88E-8BC0-274B-BCC8-3A8B94E59698}"/>
    <dgm:cxn modelId="{7109E871-D4C2-FF4F-9AFD-FB6C126BE3F9}" type="presParOf" srcId="{3D1080C5-5770-AA4B-9505-9D367E8FC46E}" destId="{FCD69C67-0213-C74F-A6C3-E40B5E14A310}" srcOrd="0" destOrd="0" presId="urn:microsoft.com/office/officeart/2005/8/layout/radial5"/>
    <dgm:cxn modelId="{FE98D8ED-6AE4-8043-BDAF-2A35EBB7B2E7}" type="presParOf" srcId="{3D1080C5-5770-AA4B-9505-9D367E8FC46E}" destId="{BBA49D0A-38A0-6C47-B433-356053C13068}" srcOrd="1" destOrd="0" presId="urn:microsoft.com/office/officeart/2005/8/layout/radial5"/>
    <dgm:cxn modelId="{E7AABFC7-6D99-FC4E-BF95-F21AA3A0F238}" type="presParOf" srcId="{BBA49D0A-38A0-6C47-B433-356053C13068}" destId="{9B309A0E-8A8B-E14E-BC3F-D392F06104CF}" srcOrd="0" destOrd="0" presId="urn:microsoft.com/office/officeart/2005/8/layout/radial5"/>
    <dgm:cxn modelId="{C43FBC3F-1848-7D4B-BE35-6775DD025881}" type="presParOf" srcId="{3D1080C5-5770-AA4B-9505-9D367E8FC46E}" destId="{DC1BD3AB-8013-7B49-A206-B279A32CB81F}" srcOrd="2" destOrd="0" presId="urn:microsoft.com/office/officeart/2005/8/layout/radial5"/>
    <dgm:cxn modelId="{CBC66159-734F-2044-B0BF-5E1E7C06BAFC}" type="presParOf" srcId="{3D1080C5-5770-AA4B-9505-9D367E8FC46E}" destId="{3C0BD7CA-6DA2-D944-8542-D18236023694}" srcOrd="3" destOrd="0" presId="urn:microsoft.com/office/officeart/2005/8/layout/radial5"/>
    <dgm:cxn modelId="{0095AF5C-209B-704D-92D2-682E81566AA1}" type="presParOf" srcId="{3C0BD7CA-6DA2-D944-8542-D18236023694}" destId="{9A2C02FB-3FEE-3849-8703-D2CBB19F08B4}" srcOrd="0" destOrd="0" presId="urn:microsoft.com/office/officeart/2005/8/layout/radial5"/>
    <dgm:cxn modelId="{05358807-4411-4D46-9EB4-4CDB5F4D6765}" type="presParOf" srcId="{3D1080C5-5770-AA4B-9505-9D367E8FC46E}" destId="{90D7F5D5-E4E5-0242-9F40-53C1455C7A2F}" srcOrd="4" destOrd="0" presId="urn:microsoft.com/office/officeart/2005/8/layout/radial5"/>
    <dgm:cxn modelId="{81DE6E6B-5657-2F4A-8062-B564C8AFA4C2}" type="presParOf" srcId="{3D1080C5-5770-AA4B-9505-9D367E8FC46E}" destId="{ABA5EE07-C11D-6741-9C1E-2AD0225A71D7}" srcOrd="5" destOrd="0" presId="urn:microsoft.com/office/officeart/2005/8/layout/radial5"/>
    <dgm:cxn modelId="{8D8C80C4-B7C4-404C-BC2E-68FF297F1496}" type="presParOf" srcId="{ABA5EE07-C11D-6741-9C1E-2AD0225A71D7}" destId="{81228F20-1EFF-5F4E-8ECD-812EF4378935}" srcOrd="0" destOrd="0" presId="urn:microsoft.com/office/officeart/2005/8/layout/radial5"/>
    <dgm:cxn modelId="{7C844E27-E8B4-134D-9F1F-6C7A32995B79}" type="presParOf" srcId="{3D1080C5-5770-AA4B-9505-9D367E8FC46E}" destId="{627F6298-BA23-694C-8B36-10508EF6B82F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69C67-0213-C74F-A6C3-E40B5E14A310}">
      <dsp:nvSpPr>
        <dsp:cNvPr id="0" name=""/>
        <dsp:cNvSpPr/>
      </dsp:nvSpPr>
      <dsp:spPr>
        <a:xfrm>
          <a:off x="2393156" y="1835358"/>
          <a:ext cx="1309687" cy="13096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LHAASO</a:t>
          </a:r>
        </a:p>
      </dsp:txBody>
      <dsp:txXfrm>
        <a:off x="2584955" y="2027157"/>
        <a:ext cx="926089" cy="926089"/>
      </dsp:txXfrm>
    </dsp:sp>
    <dsp:sp modelId="{BBA49D0A-38A0-6C47-B433-356053C13068}">
      <dsp:nvSpPr>
        <dsp:cNvPr id="0" name=""/>
        <dsp:cNvSpPr/>
      </dsp:nvSpPr>
      <dsp:spPr>
        <a:xfrm rot="16200000">
          <a:off x="2909372" y="1358997"/>
          <a:ext cx="277254" cy="445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950960" y="1489644"/>
        <a:ext cx="194078" cy="267175"/>
      </dsp:txXfrm>
    </dsp:sp>
    <dsp:sp modelId="{DC1BD3AB-8013-7B49-A206-B279A32CB81F}">
      <dsp:nvSpPr>
        <dsp:cNvPr id="0" name=""/>
        <dsp:cNvSpPr/>
      </dsp:nvSpPr>
      <dsp:spPr>
        <a:xfrm>
          <a:off x="2393156" y="2548"/>
          <a:ext cx="1309687" cy="13096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日冕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磁场</a:t>
          </a:r>
          <a:endParaRPr lang="en-US" sz="1800" kern="1200" dirty="0"/>
        </a:p>
      </dsp:txBody>
      <dsp:txXfrm>
        <a:off x="2584955" y="194347"/>
        <a:ext cx="926089" cy="926089"/>
      </dsp:txXfrm>
    </dsp:sp>
    <dsp:sp modelId="{3C0BD7CA-6DA2-D944-8542-D18236023694}">
      <dsp:nvSpPr>
        <dsp:cNvPr id="0" name=""/>
        <dsp:cNvSpPr/>
      </dsp:nvSpPr>
      <dsp:spPr>
        <a:xfrm rot="1800000">
          <a:off x="3696206" y="2721834"/>
          <a:ext cx="277254" cy="445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701778" y="2790099"/>
        <a:ext cx="194078" cy="267175"/>
      </dsp:txXfrm>
    </dsp:sp>
    <dsp:sp modelId="{90D7F5D5-E4E5-0242-9F40-53C1455C7A2F}">
      <dsp:nvSpPr>
        <dsp:cNvPr id="0" name=""/>
        <dsp:cNvSpPr/>
      </dsp:nvSpPr>
      <dsp:spPr>
        <a:xfrm>
          <a:off x="3980416" y="2751763"/>
          <a:ext cx="1309687" cy="13096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CME扰动磁场</a:t>
          </a:r>
          <a:endParaRPr lang="en-US" sz="1800" kern="1200" dirty="0"/>
        </a:p>
      </dsp:txBody>
      <dsp:txXfrm>
        <a:off x="4172215" y="2943562"/>
        <a:ext cx="926089" cy="926089"/>
      </dsp:txXfrm>
    </dsp:sp>
    <dsp:sp modelId="{ABA5EE07-C11D-6741-9C1E-2AD0225A71D7}">
      <dsp:nvSpPr>
        <dsp:cNvPr id="0" name=""/>
        <dsp:cNvSpPr/>
      </dsp:nvSpPr>
      <dsp:spPr>
        <a:xfrm rot="9000000">
          <a:off x="2122538" y="2721834"/>
          <a:ext cx="277254" cy="445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2200142" y="2790099"/>
        <a:ext cx="194078" cy="267175"/>
      </dsp:txXfrm>
    </dsp:sp>
    <dsp:sp modelId="{627F6298-BA23-694C-8B36-10508EF6B82F}">
      <dsp:nvSpPr>
        <dsp:cNvPr id="0" name=""/>
        <dsp:cNvSpPr/>
      </dsp:nvSpPr>
      <dsp:spPr>
        <a:xfrm>
          <a:off x="805896" y="2751763"/>
          <a:ext cx="1309687" cy="13096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行星际磁场</a:t>
          </a:r>
          <a:endParaRPr lang="en-US" sz="1800" kern="1200" dirty="0"/>
        </a:p>
      </dsp:txBody>
      <dsp:txXfrm>
        <a:off x="997695" y="2943562"/>
        <a:ext cx="926089" cy="926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80B41-D626-D045-8B51-958C55136242}" type="datetimeFigureOut">
              <a:rPr lang="en-US" smtClean="0"/>
              <a:t>8/26/19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4D441-3141-5E49-BA8B-E4AB359FA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08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封莉加</a:t>
            </a:r>
            <a:r>
              <a:rPr lang="en-US" altLang="zh-CN" dirty="0"/>
              <a:t>:</a:t>
            </a:r>
            <a:r>
              <a:rPr lang="zh-CN" altLang="en-US" dirty="0"/>
              <a:t> 反跟踪法</a:t>
            </a:r>
            <a:r>
              <a:rPr lang="en-US" altLang="zh-CN" dirty="0"/>
              <a:t>:</a:t>
            </a:r>
            <a:r>
              <a:rPr lang="zh-CN" altLang="en-US" dirty="0"/>
              <a:t>若宇宙线主要为正电荷粒子从太阳处出发</a:t>
            </a:r>
            <a:r>
              <a:rPr lang="en-US" altLang="zh-CN" dirty="0"/>
              <a:t>,</a:t>
            </a:r>
            <a:r>
              <a:rPr lang="zh-CN" altLang="en-US" dirty="0"/>
              <a:t> 反跟踪法将反粒子从地球处投射</a:t>
            </a:r>
            <a:r>
              <a:rPr lang="en-US" altLang="zh-CN" dirty="0"/>
              <a:t>,</a:t>
            </a:r>
            <a:r>
              <a:rPr lang="zh-CN" altLang="en-US" dirty="0"/>
              <a:t> 如果反粒子最终到达太阳面对地球的那一面</a:t>
            </a:r>
            <a:r>
              <a:rPr lang="en-US" altLang="zh-CN" dirty="0"/>
              <a:t>,</a:t>
            </a:r>
            <a:r>
              <a:rPr lang="zh-CN" altLang="en-US" dirty="0"/>
              <a:t> 则为阴影粒子</a:t>
            </a:r>
            <a:r>
              <a:rPr lang="en-US" altLang="zh-CN" dirty="0"/>
              <a:t>.</a:t>
            </a:r>
            <a:r>
              <a:rPr lang="en-US" altLang="zh-CN" baseline="0" dirty="0"/>
              <a:t> </a:t>
            </a:r>
            <a:r>
              <a:rPr lang="zh-CN" altLang="en-US" baseline="0" dirty="0"/>
              <a:t>因为太阳系外的宇宙线粒子将到达太阳背对地球的那一面</a:t>
            </a:r>
            <a:r>
              <a:rPr lang="en-US" altLang="zh-CN" baseline="0" dirty="0"/>
              <a:t>.</a:t>
            </a:r>
          </a:p>
          <a:p>
            <a:r>
              <a:rPr lang="en-US" altLang="zh-CN" baseline="0" dirty="0"/>
              <a:t>IGRF</a:t>
            </a:r>
            <a:r>
              <a:rPr lang="zh-CN" altLang="en-US" baseline="0" dirty="0"/>
              <a:t>模型为地磁模型</a:t>
            </a:r>
            <a:endParaRPr lang="en-US" altLang="zh-CN" baseline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A1BD4-7144-4102-941A-6FE371637C0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545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528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1ACA-C601-B145-94E3-F2004ACEC9D5}" type="datetimeFigureOut">
              <a:rPr lang="en-US" smtClean="0"/>
              <a:t>8/26/19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7923-BA88-0340-BC00-147CDAFCD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60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1ACA-C601-B145-94E3-F2004ACEC9D5}" type="datetimeFigureOut">
              <a:rPr lang="en-US" smtClean="0"/>
              <a:t>8/26/19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7923-BA88-0340-BC00-147CDAFCD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45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1ACA-C601-B145-94E3-F2004ACEC9D5}" type="datetimeFigureOut">
              <a:rPr lang="en-US" smtClean="0"/>
              <a:t>8/26/19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7923-BA88-0340-BC00-147CDAFCD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3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1ACA-C601-B145-94E3-F2004ACEC9D5}" type="datetimeFigureOut">
              <a:rPr lang="en-US" smtClean="0"/>
              <a:t>8/26/19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7923-BA88-0340-BC00-147CDAFCD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8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1ACA-C601-B145-94E3-F2004ACEC9D5}" type="datetimeFigureOut">
              <a:rPr lang="en-US" smtClean="0"/>
              <a:t>8/26/19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7923-BA88-0340-BC00-147CDAFCD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5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1ACA-C601-B145-94E3-F2004ACEC9D5}" type="datetimeFigureOut">
              <a:rPr lang="en-US" smtClean="0"/>
              <a:t>8/26/19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7923-BA88-0340-BC00-147CDAFCD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78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1ACA-C601-B145-94E3-F2004ACEC9D5}" type="datetimeFigureOut">
              <a:rPr lang="en-US" smtClean="0"/>
              <a:t>8/26/19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7923-BA88-0340-BC00-147CDAFCD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9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1ACA-C601-B145-94E3-F2004ACEC9D5}" type="datetimeFigureOut">
              <a:rPr lang="en-US" smtClean="0"/>
              <a:t>8/26/19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7923-BA88-0340-BC00-147CDAFCD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05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1ACA-C601-B145-94E3-F2004ACEC9D5}" type="datetimeFigureOut">
              <a:rPr lang="en-US" smtClean="0"/>
              <a:t>8/26/19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7923-BA88-0340-BC00-147CDAFCD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2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1ACA-C601-B145-94E3-F2004ACEC9D5}" type="datetimeFigureOut">
              <a:rPr lang="en-US" smtClean="0"/>
              <a:t>8/26/19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7923-BA88-0340-BC00-147CDAFCD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11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1ACA-C601-B145-94E3-F2004ACEC9D5}" type="datetimeFigureOut">
              <a:rPr lang="en-US" smtClean="0"/>
              <a:t>8/26/19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7923-BA88-0340-BC00-147CDAFCD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1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81ACA-C601-B145-94E3-F2004ACEC9D5}" type="datetimeFigureOut">
              <a:rPr lang="en-US" smtClean="0"/>
              <a:t>8/26/19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27923-BA88-0340-BC00-147CDAFCD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3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8BF18-6443-B44F-B124-007A8EC207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877" y="1305531"/>
            <a:ext cx="7626246" cy="1790700"/>
          </a:xfrm>
        </p:spPr>
        <p:txBody>
          <a:bodyPr>
            <a:normAutofit/>
          </a:bodyPr>
          <a:lstStyle/>
          <a:p>
            <a:r>
              <a:rPr lang="en-US" sz="4050" dirty="0"/>
              <a:t>LHAASO</a:t>
            </a:r>
            <a:r>
              <a:rPr lang="zh-CN" altLang="en-US" sz="4050" dirty="0"/>
              <a:t>对日地间磁场的研究预期 </a:t>
            </a:r>
            <a:endParaRPr lang="en-US" sz="405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B925C8-3E07-8545-8B75-D77764BCC1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749903"/>
            <a:ext cx="6858000" cy="1241822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封莉、南云程、宋月纯等</a:t>
            </a:r>
            <a:endParaRPr lang="en-US" altLang="zh-CN" dirty="0"/>
          </a:p>
          <a:p>
            <a:r>
              <a:rPr lang="zh-CN" altLang="en-US" dirty="0"/>
              <a:t>太阳物理小组成员</a:t>
            </a:r>
            <a:endParaRPr lang="en-US" altLang="zh-CN" dirty="0"/>
          </a:p>
          <a:p>
            <a:r>
              <a:rPr lang="zh-CN" altLang="en-US" dirty="0"/>
              <a:t>紫金山天文台、高能所等</a:t>
            </a:r>
            <a:endParaRPr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322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C60822-C5CA-AE42-85AA-BC36CDB659A6}"/>
              </a:ext>
            </a:extLst>
          </p:cNvPr>
          <p:cNvSpPr txBox="1"/>
          <p:nvPr/>
        </p:nvSpPr>
        <p:spPr>
          <a:xfrm>
            <a:off x="397248" y="443242"/>
            <a:ext cx="827691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dirty="0">
                <a:solidFill>
                  <a:srgbClr val="0070C0"/>
                </a:solidFill>
              </a:rPr>
              <a:t>                                    将要开展的研究</a:t>
            </a:r>
            <a:endParaRPr lang="en-US" altLang="zh-CN" sz="2700" dirty="0">
              <a:solidFill>
                <a:srgbClr val="0070C0"/>
              </a:solidFill>
            </a:endParaRPr>
          </a:p>
          <a:p>
            <a:endParaRPr lang="en-US" altLang="zh-CN" sz="2400" dirty="0"/>
          </a:p>
          <a:p>
            <a:r>
              <a:rPr lang="en-US" altLang="zh-CN" sz="2400" dirty="0"/>
              <a:t>1.</a:t>
            </a:r>
            <a:r>
              <a:rPr lang="zh-CN" altLang="en-US" sz="2400" dirty="0"/>
              <a:t>磁场模型结果验证与模型参数优化：与日冕仪观测比较</a:t>
            </a:r>
            <a:endParaRPr lang="en-US" altLang="zh-CN" sz="2400" dirty="0"/>
          </a:p>
          <a:p>
            <a:r>
              <a:rPr lang="en-US" altLang="zh-CN" sz="2400" dirty="0"/>
              <a:t>2.</a:t>
            </a:r>
            <a:r>
              <a:rPr lang="zh-CN" altLang="en-US" sz="2400" dirty="0"/>
              <a:t>将更好的磁场模型输入日影模拟</a:t>
            </a:r>
            <a:r>
              <a:rPr lang="en-US" altLang="zh-CN" sz="2400" dirty="0"/>
              <a:t>: NLFFF, flow MHD, MHD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549EF1-4162-8C47-82E4-A43240FA8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659" y="2430798"/>
            <a:ext cx="4401548" cy="28397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B976C2-6E1A-C24C-9D47-3B4A01B9A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074" b="8806"/>
          <a:stretch/>
        </p:blipFill>
        <p:spPr>
          <a:xfrm>
            <a:off x="667596" y="2462239"/>
            <a:ext cx="2647041" cy="26982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5D31B8-5D7E-9241-8519-40BB791D1BD0}"/>
              </a:ext>
            </a:extLst>
          </p:cNvPr>
          <p:cNvSpPr/>
          <p:nvPr/>
        </p:nvSpPr>
        <p:spPr>
          <a:xfrm>
            <a:off x="1227126" y="5925794"/>
            <a:ext cx="15279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333333"/>
                </a:solidFill>
                <a:latin typeface="Roboto"/>
              </a:rPr>
              <a:t>Riley et al. (2011)</a:t>
            </a:r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077C6-9D05-8443-B232-2BC191465E0F}"/>
              </a:ext>
            </a:extLst>
          </p:cNvPr>
          <p:cNvSpPr txBox="1"/>
          <p:nvPr/>
        </p:nvSpPr>
        <p:spPr>
          <a:xfrm>
            <a:off x="7055664" y="6070851"/>
            <a:ext cx="18597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Sasso</a:t>
            </a:r>
            <a:r>
              <a:rPr lang="en-US" sz="1350" dirty="0"/>
              <a:t> et al.(2019)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943FB-D5A6-A14D-9737-3F7677DF2F49}"/>
              </a:ext>
            </a:extLst>
          </p:cNvPr>
          <p:cNvSpPr txBox="1"/>
          <p:nvPr/>
        </p:nvSpPr>
        <p:spPr>
          <a:xfrm>
            <a:off x="570926" y="5222297"/>
            <a:ext cx="321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某一时刻</a:t>
            </a:r>
            <a:r>
              <a:rPr lang="en-US" altLang="zh-CN" dirty="0"/>
              <a:t>MHD</a:t>
            </a:r>
            <a:r>
              <a:rPr lang="zh-CN" altLang="en-US" dirty="0"/>
              <a:t>磁场与白光日冕仪</a:t>
            </a:r>
            <a:r>
              <a:rPr lang="en-US" altLang="zh-CN" dirty="0"/>
              <a:t>streamer</a:t>
            </a:r>
            <a:r>
              <a:rPr lang="zh-CN" altLang="en-US" dirty="0"/>
              <a:t>结构比较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F1AFE-86EB-6A47-8FE1-579F657C37E7}"/>
              </a:ext>
            </a:extLst>
          </p:cNvPr>
          <p:cNvSpPr txBox="1"/>
          <p:nvPr/>
        </p:nvSpPr>
        <p:spPr>
          <a:xfrm>
            <a:off x="4036102" y="5347513"/>
            <a:ext cx="4879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一个卡林顿周的磁场中性线与</a:t>
            </a:r>
            <a:r>
              <a:rPr lang="en-US" altLang="zh-CN" dirty="0"/>
              <a:t>streamer</a:t>
            </a:r>
            <a:r>
              <a:rPr lang="zh-CN" altLang="en-US" dirty="0"/>
              <a:t>结构比较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018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D82B92-C5DC-564F-87BC-F24102A2DB95}"/>
              </a:ext>
            </a:extLst>
          </p:cNvPr>
          <p:cNvSpPr/>
          <p:nvPr/>
        </p:nvSpPr>
        <p:spPr>
          <a:xfrm>
            <a:off x="3433294" y="375402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/>
              <a:t>行星际磁场</a:t>
            </a:r>
            <a:endParaRPr lang="en-US" sz="3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A919A1-455F-1A4C-8973-C29D50EEA737}"/>
              </a:ext>
            </a:extLst>
          </p:cNvPr>
          <p:cNvGrpSpPr/>
          <p:nvPr/>
        </p:nvGrpSpPr>
        <p:grpSpPr>
          <a:xfrm>
            <a:off x="4374818" y="2391258"/>
            <a:ext cx="4775932" cy="3453734"/>
            <a:chOff x="6475963" y="1707603"/>
            <a:chExt cx="5336074" cy="38085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0C71CD4-B38B-B943-B4D2-9A5964BEC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75963" y="1707603"/>
              <a:ext cx="5336074" cy="6024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845871-8DD2-2D4A-ACC9-33F8CBDA0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5963" y="2499441"/>
              <a:ext cx="5215759" cy="301668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908E2B-32DA-8849-83CB-42BD51420C5A}"/>
              </a:ext>
            </a:extLst>
          </p:cNvPr>
          <p:cNvGrpSpPr/>
          <p:nvPr/>
        </p:nvGrpSpPr>
        <p:grpSpPr>
          <a:xfrm>
            <a:off x="24096" y="2318663"/>
            <a:ext cx="5014072" cy="2593996"/>
            <a:chOff x="-1" y="1562100"/>
            <a:chExt cx="5400185" cy="2527386"/>
          </a:xfrm>
        </p:grpSpPr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4D155D62-9D24-4A4D-B87A-774F5DF24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762" t="19071" r="23621" b="62871"/>
            <a:stretch/>
          </p:blipFill>
          <p:spPr>
            <a:xfrm>
              <a:off x="-1" y="1562100"/>
              <a:ext cx="5400185" cy="1000465"/>
            </a:xfrm>
            <a:prstGeom prst="rect">
              <a:avLst/>
            </a:prstGeom>
          </p:spPr>
        </p:pic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8BDC09CB-4B23-B545-A64F-1CA977FE4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485" t="58063" r="23192" b="25645"/>
            <a:stretch/>
          </p:blipFill>
          <p:spPr>
            <a:xfrm>
              <a:off x="0" y="2499441"/>
              <a:ext cx="4868647" cy="853359"/>
            </a:xfrm>
            <a:prstGeom prst="rect">
              <a:avLst/>
            </a:prstGeom>
          </p:spPr>
        </p:pic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917435F-4673-274D-8C85-34C92C0350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687" t="41266" r="24146" b="-1779"/>
            <a:stretch/>
          </p:blipFill>
          <p:spPr>
            <a:xfrm>
              <a:off x="-1" y="3499907"/>
              <a:ext cx="4408548" cy="58957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B104B10-6310-4540-97A7-274C1BFA7AF1}"/>
              </a:ext>
            </a:extLst>
          </p:cNvPr>
          <p:cNvSpPr txBox="1"/>
          <p:nvPr/>
        </p:nvSpPr>
        <p:spPr>
          <a:xfrm>
            <a:off x="462691" y="1585244"/>
            <a:ext cx="3165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Parker Spiral field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64D9E6-72A2-1A47-85B0-A6B7448B5548}"/>
              </a:ext>
            </a:extLst>
          </p:cNvPr>
          <p:cNvSpPr/>
          <p:nvPr/>
        </p:nvSpPr>
        <p:spPr>
          <a:xfrm>
            <a:off x="4477774" y="1532028"/>
            <a:ext cx="48176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MHD with solar rotation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B79B6A-4345-BF4D-B1B8-D9C2378434DC}"/>
              </a:ext>
            </a:extLst>
          </p:cNvPr>
          <p:cNvCxnSpPr>
            <a:cxnSpLocks/>
          </p:cNvCxnSpPr>
          <p:nvPr/>
        </p:nvCxnSpPr>
        <p:spPr>
          <a:xfrm>
            <a:off x="5688947" y="4214204"/>
            <a:ext cx="1857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B927533-3E42-5E4E-90BA-BC459C78895B}"/>
              </a:ext>
            </a:extLst>
          </p:cNvPr>
          <p:cNvSpPr txBox="1"/>
          <p:nvPr/>
        </p:nvSpPr>
        <p:spPr>
          <a:xfrm>
            <a:off x="286871" y="5128093"/>
            <a:ext cx="3621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</a:t>
            </a:r>
            <a:r>
              <a:rPr lang="en-US" altLang="zh-CN" sz="2000" dirty="0"/>
              <a:t>0</a:t>
            </a:r>
            <a:r>
              <a:rPr lang="zh-CN" altLang="en-US" sz="2000" dirty="0"/>
              <a:t>： 为</a:t>
            </a:r>
            <a:r>
              <a:rPr lang="en-US" altLang="zh-CN" sz="2000" dirty="0"/>
              <a:t>source</a:t>
            </a:r>
            <a:r>
              <a:rPr lang="zh-CN" altLang="en-US" sz="2000" dirty="0"/>
              <a:t> </a:t>
            </a:r>
            <a:r>
              <a:rPr lang="en-US" altLang="zh-CN" sz="2000" dirty="0"/>
              <a:t>surface</a:t>
            </a:r>
            <a:r>
              <a:rPr lang="zh-CN" altLang="en-US" sz="2000" dirty="0"/>
              <a:t>径向距离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2587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98C70E-0D2C-CD4D-9296-48E4F467A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364" y="1319603"/>
            <a:ext cx="2938463" cy="3805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E2C120-0E1B-2148-BD51-D73F6E39D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663" y="1357312"/>
            <a:ext cx="2971799" cy="38721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E59023-F220-224D-860B-C1F74DE771EA}"/>
              </a:ext>
            </a:extLst>
          </p:cNvPr>
          <p:cNvSpPr txBox="1"/>
          <p:nvPr/>
        </p:nvSpPr>
        <p:spPr>
          <a:xfrm>
            <a:off x="107130" y="5495527"/>
            <a:ext cx="2071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Aielli</a:t>
            </a:r>
            <a:r>
              <a:rPr lang="en-US" dirty="0"/>
              <a:t> et al. 2011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ECBCB-293B-964A-AA21-BC5D0180F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42" y="740830"/>
            <a:ext cx="8075183" cy="230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C42F8-EF70-5E41-976A-EBD51706D9A6}"/>
              </a:ext>
            </a:extLst>
          </p:cNvPr>
          <p:cNvSpPr txBox="1"/>
          <p:nvPr/>
        </p:nvSpPr>
        <p:spPr>
          <a:xfrm>
            <a:off x="128588" y="2732001"/>
            <a:ext cx="18859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2006.07-2009.10:</a:t>
            </a:r>
          </a:p>
          <a:p>
            <a:r>
              <a:rPr lang="en-US" sz="1500" dirty="0"/>
              <a:t>G1: 2008.01-2009.04</a:t>
            </a:r>
          </a:p>
          <a:p>
            <a:r>
              <a:rPr lang="en-US" sz="1500" dirty="0"/>
              <a:t>G2: </a:t>
            </a:r>
            <a:r>
              <a:rPr lang="zh-CN" altLang="en-US" sz="1500" dirty="0"/>
              <a:t>其他</a:t>
            </a:r>
            <a:endParaRPr lang="en-US" sz="1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DB352-88A0-4948-BFB1-9FB91BC7F72E}"/>
              </a:ext>
            </a:extLst>
          </p:cNvPr>
          <p:cNvSpPr txBox="1"/>
          <p:nvPr/>
        </p:nvSpPr>
        <p:spPr>
          <a:xfrm>
            <a:off x="2557463" y="1385887"/>
            <a:ext cx="4857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G</a:t>
            </a:r>
            <a:r>
              <a:rPr lang="en-US" altLang="zh-CN" sz="1350" dirty="0">
                <a:solidFill>
                  <a:srgbClr val="FF0000"/>
                </a:solidFill>
              </a:rPr>
              <a:t>1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40211-1DAA-1945-A6AF-575173AA8749}"/>
              </a:ext>
            </a:extLst>
          </p:cNvPr>
          <p:cNvSpPr txBox="1"/>
          <p:nvPr/>
        </p:nvSpPr>
        <p:spPr>
          <a:xfrm>
            <a:off x="2597373" y="3293398"/>
            <a:ext cx="4857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G</a:t>
            </a:r>
            <a:r>
              <a:rPr lang="en-US" altLang="zh-CN" sz="1350" dirty="0">
                <a:solidFill>
                  <a:srgbClr val="FF0000"/>
                </a:solidFill>
              </a:rPr>
              <a:t>2</a:t>
            </a:r>
            <a:endParaRPr lang="en-US" sz="1350" dirty="0">
              <a:solidFill>
                <a:srgbClr val="FF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46A8E3-01E8-7C4D-9BC6-3D1465DC4715}"/>
              </a:ext>
            </a:extLst>
          </p:cNvPr>
          <p:cNvGrpSpPr/>
          <p:nvPr/>
        </p:nvGrpSpPr>
        <p:grpSpPr>
          <a:xfrm>
            <a:off x="2014539" y="5295770"/>
            <a:ext cx="3561208" cy="971592"/>
            <a:chOff x="6423786" y="5969348"/>
            <a:chExt cx="3971164" cy="8886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AB1113-8427-9040-94B7-F54A1CC13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3786" y="5969348"/>
              <a:ext cx="3971164" cy="888652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326D121-774D-1440-85CA-8AE8F0BEAB27}"/>
                </a:ext>
              </a:extLst>
            </p:cNvPr>
            <p:cNvCxnSpPr/>
            <p:nvPr/>
          </p:nvCxnSpPr>
          <p:spPr>
            <a:xfrm>
              <a:off x="8839200" y="6280324"/>
              <a:ext cx="1066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B7E97D0-003B-054E-A3C7-465F27DCBE58}"/>
                </a:ext>
              </a:extLst>
            </p:cNvPr>
            <p:cNvCxnSpPr/>
            <p:nvPr/>
          </p:nvCxnSpPr>
          <p:spPr>
            <a:xfrm>
              <a:off x="9163050" y="6794674"/>
              <a:ext cx="1066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921C428-47A3-284C-B6C2-2625FDE6FF3E}"/>
              </a:ext>
            </a:extLst>
          </p:cNvPr>
          <p:cNvSpPr txBox="1"/>
          <p:nvPr/>
        </p:nvSpPr>
        <p:spPr>
          <a:xfrm>
            <a:off x="5815011" y="5344032"/>
            <a:ext cx="2400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r>
              <a:rPr lang="en-US" altLang="zh-CN" dirty="0"/>
              <a:t>0</a:t>
            </a:r>
            <a:r>
              <a:rPr lang="zh-CN" altLang="en-US" dirty="0"/>
              <a:t> 和𝜹通过观测和计算的日影偏移拟合获得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495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CDF46F-2A9A-9149-BE86-E2E95DE61AE2}"/>
              </a:ext>
            </a:extLst>
          </p:cNvPr>
          <p:cNvSpPr/>
          <p:nvPr/>
        </p:nvSpPr>
        <p:spPr>
          <a:xfrm>
            <a:off x="1421325" y="360781"/>
            <a:ext cx="6515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MBX12"/>
              </a:rPr>
              <a:t>Evaluation of the Interplanetary Magnetic Field Strength Using the Cosmic-Ray Shadow of the Sun 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72A0D1-0328-4544-ACA6-1EAE99836617}"/>
              </a:ext>
            </a:extLst>
          </p:cNvPr>
          <p:cNvSpPr/>
          <p:nvPr/>
        </p:nvSpPr>
        <p:spPr>
          <a:xfrm>
            <a:off x="3504246" y="1256780"/>
            <a:ext cx="1994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MR10"/>
              </a:rPr>
              <a:t>Tibet AS</a:t>
            </a:r>
            <a:r>
              <a:rPr lang="el-GR" sz="2800" b="1" dirty="0">
                <a:solidFill>
                  <a:srgbClr val="0070C0"/>
                </a:solidFill>
                <a:latin typeface="CMMI10"/>
              </a:rPr>
              <a:t>γ</a:t>
            </a:r>
            <a:r>
              <a:rPr lang="el-GR" sz="3200" b="1" dirty="0">
                <a:solidFill>
                  <a:srgbClr val="0070C0"/>
                </a:solidFill>
                <a:latin typeface="CMMI10"/>
              </a:rPr>
              <a:t> </a:t>
            </a:r>
            <a:endParaRPr lang="el-GR" sz="3200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7A975-6E5E-014D-8AD4-7DC067CC5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6" y="1784038"/>
            <a:ext cx="5913740" cy="2785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D89F7A-D88F-8F43-9565-2B043D5D3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364" y="4564616"/>
            <a:ext cx="1200150" cy="2667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48437B-C23E-7244-B4DA-D219BB062025}"/>
              </a:ext>
            </a:extLst>
          </p:cNvPr>
          <p:cNvSpPr/>
          <p:nvPr/>
        </p:nvSpPr>
        <p:spPr>
          <a:xfrm>
            <a:off x="842962" y="4826584"/>
            <a:ext cx="8672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The average IMF strength in the “Away” (“Toward”) sector is 1.54 °±0.21stat °±0.20syst (1.62°±0.15stat°±0.22syst) times larger than the model prediction.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0ECAD8-549F-9341-BE55-A986AB1445CA}"/>
              </a:ext>
            </a:extLst>
          </p:cNvPr>
          <p:cNvSpPr/>
          <p:nvPr/>
        </p:nvSpPr>
        <p:spPr>
          <a:xfrm>
            <a:off x="6583969" y="5531938"/>
            <a:ext cx="204094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 err="1">
                <a:latin typeface="Helvetica" pitchFamily="2" charset="0"/>
              </a:rPr>
              <a:t>Amenomori</a:t>
            </a:r>
            <a:r>
              <a:rPr lang="en-US" sz="1350" dirty="0">
                <a:latin typeface="Helvetica" pitchFamily="2" charset="0"/>
              </a:rPr>
              <a:t> et al. (2018)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04F0F7-06D9-1449-B1C1-8F166D98B9D3}"/>
              </a:ext>
            </a:extLst>
          </p:cNvPr>
          <p:cNvSpPr txBox="1"/>
          <p:nvPr/>
        </p:nvSpPr>
        <p:spPr>
          <a:xfrm>
            <a:off x="6583969" y="2956325"/>
            <a:ext cx="2414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</a:t>
            </a:r>
            <a:r>
              <a:rPr lang="zh-CN" altLang="en-US" dirty="0"/>
              <a:t>：</a:t>
            </a:r>
            <a:endParaRPr lang="en-US" altLang="zh-CN" dirty="0"/>
          </a:p>
          <a:p>
            <a:r>
              <a:rPr lang="en-US" altLang="zh-CN" dirty="0"/>
              <a:t>CSSS + Parker</a:t>
            </a:r>
            <a:r>
              <a:rPr lang="zh-CN" altLang="en-US" dirty="0"/>
              <a:t> </a:t>
            </a:r>
            <a:r>
              <a:rPr lang="en-US" altLang="zh-CN" dirty="0"/>
              <a:t>Spiral</a:t>
            </a:r>
            <a:r>
              <a:rPr lang="zh-CN" altLang="en-US" dirty="0"/>
              <a:t> </a:t>
            </a:r>
            <a:r>
              <a:rPr lang="en-US" altLang="zh-CN" dirty="0"/>
              <a:t>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196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715A3E-455B-2A49-AD0D-A6BC8249C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198" y="2348076"/>
            <a:ext cx="4200525" cy="3028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7A17B7-1F95-334B-9951-9D512A95E851}"/>
              </a:ext>
            </a:extLst>
          </p:cNvPr>
          <p:cNvSpPr txBox="1"/>
          <p:nvPr/>
        </p:nvSpPr>
        <p:spPr>
          <a:xfrm>
            <a:off x="200026" y="1170831"/>
            <a:ext cx="8760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举例：</a:t>
            </a:r>
            <a:r>
              <a:rPr lang="en-US" sz="2400" dirty="0"/>
              <a:t>2019</a:t>
            </a:r>
            <a:r>
              <a:rPr lang="zh-CN" altLang="en-US" sz="2400" dirty="0"/>
              <a:t>年</a:t>
            </a:r>
            <a:r>
              <a:rPr lang="en-US" altLang="zh-CN" sz="2400" dirty="0"/>
              <a:t>3</a:t>
            </a:r>
            <a:r>
              <a:rPr lang="zh-CN" altLang="en-US" sz="2400" dirty="0"/>
              <a:t>月</a:t>
            </a:r>
            <a:r>
              <a:rPr lang="en-US" altLang="zh-CN" sz="2400" dirty="0"/>
              <a:t>12</a:t>
            </a:r>
            <a:r>
              <a:rPr lang="zh-CN" altLang="en-US" sz="2400" dirty="0"/>
              <a:t>日到</a:t>
            </a:r>
            <a:r>
              <a:rPr lang="en-US" altLang="zh-CN" sz="2400" dirty="0"/>
              <a:t>4</a:t>
            </a:r>
            <a:r>
              <a:rPr lang="zh-CN" altLang="en-US" sz="2400" dirty="0"/>
              <a:t>月</a:t>
            </a:r>
            <a:r>
              <a:rPr lang="en-US" altLang="zh-CN" sz="2400" dirty="0"/>
              <a:t>8</a:t>
            </a:r>
            <a:r>
              <a:rPr lang="zh-CN" altLang="en-US" sz="2400" dirty="0"/>
              <a:t>日（</a:t>
            </a:r>
            <a:r>
              <a:rPr lang="en-US" altLang="zh-CN" sz="2400" dirty="0"/>
              <a:t>CR2215</a:t>
            </a:r>
            <a:r>
              <a:rPr lang="zh-CN" altLang="en-US" sz="2400" dirty="0"/>
              <a:t>）行星际磁场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dirty="0"/>
              <a:t>基于稳态</a:t>
            </a:r>
            <a:r>
              <a:rPr lang="en-US" altLang="zh-CN" sz="2400" dirty="0"/>
              <a:t>MHD</a:t>
            </a:r>
            <a:r>
              <a:rPr lang="zh-CN" altLang="en-US" sz="2400" dirty="0"/>
              <a:t>模拟方法：以</a:t>
            </a:r>
            <a:r>
              <a:rPr lang="en-US" altLang="zh-CN" sz="2400" dirty="0"/>
              <a:t>PFSS</a:t>
            </a:r>
            <a:r>
              <a:rPr lang="zh-CN" altLang="en-US" sz="2400" dirty="0"/>
              <a:t>和</a:t>
            </a:r>
            <a:r>
              <a:rPr lang="en-US" altLang="zh-CN" sz="2400" dirty="0"/>
              <a:t>Parker</a:t>
            </a:r>
            <a:r>
              <a:rPr lang="zh-CN" altLang="en-US" sz="2400" dirty="0"/>
              <a:t>太阳风解为初始条件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B4FB8-76E9-A64A-901C-B6BD313B7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6" y="2594382"/>
            <a:ext cx="4057650" cy="19549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E416F2-AD26-8E46-8642-E5D8AEE15839}"/>
              </a:ext>
            </a:extLst>
          </p:cNvPr>
          <p:cNvSpPr txBox="1"/>
          <p:nvPr/>
        </p:nvSpPr>
        <p:spPr>
          <a:xfrm>
            <a:off x="1228725" y="4572000"/>
            <a:ext cx="27860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dirty="0"/>
              <a:t>内边界磁场</a:t>
            </a:r>
            <a:endParaRPr lang="en-US" sz="2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96C8C9-2065-2C40-9D8B-ED2B34575943}"/>
              </a:ext>
            </a:extLst>
          </p:cNvPr>
          <p:cNvSpPr txBox="1"/>
          <p:nvPr/>
        </p:nvSpPr>
        <p:spPr>
          <a:xfrm>
            <a:off x="7881314" y="5534181"/>
            <a:ext cx="89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宋月纯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425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0A432-7DEC-9645-A3E4-98836F816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57" y="136922"/>
            <a:ext cx="7886700" cy="994172"/>
          </a:xfrm>
        </p:spPr>
        <p:txBody>
          <a:bodyPr/>
          <a:lstStyle/>
          <a:p>
            <a:r>
              <a:rPr lang="zh-CN" altLang="en-US" dirty="0"/>
              <a:t>将要开展的研究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A89441-09AB-A946-A797-8DD6D3C5D753}"/>
              </a:ext>
            </a:extLst>
          </p:cNvPr>
          <p:cNvSpPr txBox="1"/>
          <p:nvPr/>
        </p:nvSpPr>
        <p:spPr>
          <a:xfrm>
            <a:off x="112057" y="1629764"/>
            <a:ext cx="31073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1.</a:t>
            </a:r>
            <a:r>
              <a:rPr lang="zh-CN" altLang="en-US" sz="2400" dirty="0">
                <a:solidFill>
                  <a:srgbClr val="0070C0"/>
                </a:solidFill>
              </a:rPr>
              <a:t>磁场模型的验证</a:t>
            </a:r>
            <a:endParaRPr lang="en-US" altLang="zh-CN" sz="2400" dirty="0">
              <a:solidFill>
                <a:srgbClr val="0070C0"/>
              </a:solidFill>
            </a:endParaRPr>
          </a:p>
          <a:p>
            <a:r>
              <a:rPr lang="zh-CN" altLang="en-US" sz="2400" dirty="0">
                <a:solidFill>
                  <a:srgbClr val="0070C0"/>
                </a:solidFill>
              </a:rPr>
              <a:t>在</a:t>
            </a:r>
            <a:r>
              <a:rPr lang="en-US" altLang="zh-CN" sz="2400" dirty="0">
                <a:solidFill>
                  <a:srgbClr val="0070C0"/>
                </a:solidFill>
              </a:rPr>
              <a:t>1AU</a:t>
            </a:r>
            <a:r>
              <a:rPr lang="zh-CN" altLang="en-US" sz="2400" dirty="0">
                <a:solidFill>
                  <a:srgbClr val="0070C0"/>
                </a:solidFill>
              </a:rPr>
              <a:t> 将</a:t>
            </a:r>
            <a:r>
              <a:rPr lang="en-US" altLang="zh-CN" sz="2400" dirty="0">
                <a:solidFill>
                  <a:srgbClr val="0070C0"/>
                </a:solidFill>
              </a:rPr>
              <a:t>MHD</a:t>
            </a:r>
            <a:r>
              <a:rPr lang="zh-CN" altLang="en-US" sz="2400" dirty="0">
                <a:solidFill>
                  <a:srgbClr val="0070C0"/>
                </a:solidFill>
              </a:rPr>
              <a:t>模拟结果和</a:t>
            </a:r>
            <a:r>
              <a:rPr lang="en-US" altLang="zh-CN" sz="2400" dirty="0">
                <a:solidFill>
                  <a:srgbClr val="0070C0"/>
                </a:solidFill>
              </a:rPr>
              <a:t>OMNI</a:t>
            </a:r>
            <a:r>
              <a:rPr lang="zh-CN" altLang="en-US" sz="2400" dirty="0">
                <a:solidFill>
                  <a:srgbClr val="0070C0"/>
                </a:solidFill>
              </a:rPr>
              <a:t>观测数据比较</a:t>
            </a:r>
            <a:endParaRPr lang="en-US" altLang="zh-CN" sz="2400" dirty="0">
              <a:solidFill>
                <a:srgbClr val="0070C0"/>
              </a:solidFill>
            </a:endParaRPr>
          </a:p>
          <a:p>
            <a:r>
              <a:rPr lang="en-US" altLang="zh-CN" sz="2400" dirty="0"/>
              <a:t>2.</a:t>
            </a:r>
            <a:r>
              <a:rPr lang="zh-CN" altLang="en-US" sz="2400" dirty="0"/>
              <a:t>和</a:t>
            </a:r>
            <a:r>
              <a:rPr lang="en-US" altLang="zh-CN" sz="2400" dirty="0"/>
              <a:t>Parker</a:t>
            </a:r>
            <a:r>
              <a:rPr lang="zh-CN" altLang="en-US" sz="2400" dirty="0"/>
              <a:t>磁场的比较</a:t>
            </a:r>
            <a:endParaRPr lang="en-US" altLang="zh-CN" sz="2400" dirty="0"/>
          </a:p>
          <a:p>
            <a:r>
              <a:rPr lang="en-US" altLang="zh-CN" sz="2400" dirty="0">
                <a:solidFill>
                  <a:srgbClr val="0070C0"/>
                </a:solidFill>
              </a:rPr>
              <a:t>3.</a:t>
            </a:r>
            <a:r>
              <a:rPr lang="zh-CN" altLang="en-US" sz="2400" dirty="0">
                <a:solidFill>
                  <a:srgbClr val="0070C0"/>
                </a:solidFill>
              </a:rPr>
              <a:t> 基于</a:t>
            </a:r>
            <a:r>
              <a:rPr lang="en-US" altLang="zh-CN" sz="2400" dirty="0">
                <a:solidFill>
                  <a:srgbClr val="0070C0"/>
                </a:solidFill>
              </a:rPr>
              <a:t>LHAASO</a:t>
            </a:r>
            <a:r>
              <a:rPr lang="zh-CN" altLang="en-US" sz="2400" dirty="0">
                <a:solidFill>
                  <a:srgbClr val="0070C0"/>
                </a:solidFill>
              </a:rPr>
              <a:t>一个卡林顿周的日影新观测来约束</a:t>
            </a:r>
            <a:r>
              <a:rPr lang="en-US" altLang="zh-CN" sz="2400" dirty="0">
                <a:solidFill>
                  <a:srgbClr val="0070C0"/>
                </a:solidFill>
              </a:rPr>
              <a:t>MHD</a:t>
            </a:r>
            <a:r>
              <a:rPr lang="zh-CN" altLang="en-US" sz="2400" dirty="0">
                <a:solidFill>
                  <a:srgbClr val="0070C0"/>
                </a:solidFill>
              </a:rPr>
              <a:t>模拟的自由参数 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1F1510-70E5-5340-8836-DF8B377BB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0" y="1131094"/>
            <a:ext cx="59245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58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236F7B-5456-6B4E-ADF8-7BD685BADFD4}"/>
              </a:ext>
            </a:extLst>
          </p:cNvPr>
          <p:cNvSpPr txBox="1"/>
          <p:nvPr/>
        </p:nvSpPr>
        <p:spPr>
          <a:xfrm>
            <a:off x="1998689" y="2703185"/>
            <a:ext cx="5782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/>
              <a:t>CME</a:t>
            </a:r>
            <a:r>
              <a:rPr lang="zh-CN" altLang="en-US" sz="4800" dirty="0"/>
              <a:t>扰动的日地磁场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57041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037B22-549A-284B-9957-AA3FF45C145A}"/>
              </a:ext>
            </a:extLst>
          </p:cNvPr>
          <p:cNvSpPr/>
          <p:nvPr/>
        </p:nvSpPr>
        <p:spPr>
          <a:xfrm>
            <a:off x="430307" y="170108"/>
            <a:ext cx="87136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" pitchFamily="2" charset="0"/>
              </a:rPr>
              <a:t>In</a:t>
            </a:r>
            <a:r>
              <a:rPr lang="en-US" sz="2800" dirty="0">
                <a:latin typeface="Helvetica" pitchFamily="2" charset="0"/>
              </a:rPr>
              <a:t>fl</a:t>
            </a:r>
            <a:r>
              <a:rPr lang="en-US" sz="2800" dirty="0">
                <a:latin typeface="Times" pitchFamily="2" charset="0"/>
              </a:rPr>
              <a:t>uence of Earth-directed Coronal Mass Ejections on the Sun</a:t>
            </a:r>
            <a:r>
              <a:rPr lang="en-US" sz="2800" dirty="0">
                <a:latin typeface="Helvetica" pitchFamily="2" charset="0"/>
              </a:rPr>
              <a:t>’</a:t>
            </a:r>
            <a:r>
              <a:rPr lang="en-US" sz="2800" dirty="0">
                <a:latin typeface="Times" pitchFamily="2" charset="0"/>
              </a:rPr>
              <a:t>s Shadow Observed by</a:t>
            </a:r>
            <a:r>
              <a:rPr lang="zh-CN" altLang="en-US" sz="2800" dirty="0">
                <a:latin typeface="Times" pitchFamily="2" charset="0"/>
              </a:rPr>
              <a:t> </a:t>
            </a:r>
            <a:r>
              <a:rPr lang="en-US" sz="2800" dirty="0">
                <a:latin typeface="Times" pitchFamily="2" charset="0"/>
              </a:rPr>
              <a:t>the Tibet-III Air Shower Array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D7A2D5-0F1D-D342-80AF-EE5677293B66}"/>
              </a:ext>
            </a:extLst>
          </p:cNvPr>
          <p:cNvSpPr/>
          <p:nvPr/>
        </p:nvSpPr>
        <p:spPr>
          <a:xfrm>
            <a:off x="3627939" y="1156386"/>
            <a:ext cx="1868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" pitchFamily="2" charset="0"/>
              </a:rPr>
              <a:t>Tibet AS</a:t>
            </a:r>
            <a:r>
              <a:rPr lang="el-GR" sz="3200" dirty="0">
                <a:solidFill>
                  <a:srgbClr val="0070C0"/>
                </a:solidFill>
                <a:latin typeface="Helvetica" pitchFamily="2" charset="0"/>
              </a:rPr>
              <a:t>γ</a:t>
            </a:r>
            <a:endParaRPr lang="el-GR" sz="3200" dirty="0">
              <a:solidFill>
                <a:srgbClr val="0070C0"/>
              </a:solidFill>
              <a:latin typeface="Times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B18E41-430C-B24B-BA94-1C24AE85591C}"/>
              </a:ext>
            </a:extLst>
          </p:cNvPr>
          <p:cNvGrpSpPr/>
          <p:nvPr/>
        </p:nvGrpSpPr>
        <p:grpSpPr>
          <a:xfrm>
            <a:off x="1075764" y="1836146"/>
            <a:ext cx="6972362" cy="4548468"/>
            <a:chOff x="1960166" y="1392668"/>
            <a:chExt cx="7558587" cy="476356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CC02905-D385-D74B-B05A-02EFA12B3E34}"/>
                </a:ext>
              </a:extLst>
            </p:cNvPr>
            <p:cNvGrpSpPr/>
            <p:nvPr/>
          </p:nvGrpSpPr>
          <p:grpSpPr>
            <a:xfrm>
              <a:off x="1960166" y="1392668"/>
              <a:ext cx="7558587" cy="4763562"/>
              <a:chOff x="131366" y="1152826"/>
              <a:chExt cx="7558587" cy="4763562"/>
            </a:xfrm>
          </p:grpSpPr>
          <p:pic>
            <p:nvPicPr>
              <p:cNvPr id="2" name="Picture 2">
                <a:extLst>
                  <a:ext uri="{FF2B5EF4-FFF2-40B4-BE49-F238E27FC236}">
                    <a16:creationId xmlns:a16="http://schemas.microsoft.com/office/drawing/2014/main" id="{8F6103F4-DDAC-454B-BC8C-CF215E3995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31366" y="1152826"/>
                <a:ext cx="7558587" cy="4763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14E853F-C287-A94E-AE64-F3F5DE929961}"/>
                  </a:ext>
                </a:extLst>
              </p:cNvPr>
              <p:cNvSpPr txBox="1"/>
              <p:nvPr/>
            </p:nvSpPr>
            <p:spPr>
              <a:xfrm>
                <a:off x="2753253" y="1569039"/>
                <a:ext cx="642942" cy="47424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zh-CN" altLang="en-US" sz="675" b="1" dirty="0">
                    <a:solidFill>
                      <a:schemeClr val="tx1"/>
                    </a:solidFill>
                  </a:rPr>
                  <a:t>黑子数</a:t>
                </a:r>
                <a:endParaRPr lang="en-US" altLang="zh-CN" sz="675" b="1" dirty="0">
                  <a:solidFill>
                    <a:schemeClr val="tx1"/>
                  </a:solidFill>
                </a:endParaRPr>
              </a:p>
              <a:p>
                <a:r>
                  <a:rPr lang="en-US" altLang="zh-CN" sz="67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All CME</a:t>
                </a:r>
              </a:p>
              <a:p>
                <a:r>
                  <a:rPr lang="zh-CN" altLang="en-US" sz="675" b="1" dirty="0">
                    <a:solidFill>
                      <a:srgbClr val="7030A0"/>
                    </a:solidFill>
                  </a:rPr>
                  <a:t>可见</a:t>
                </a:r>
                <a:r>
                  <a:rPr lang="en-US" altLang="zh-CN" sz="675" b="1" dirty="0">
                    <a:solidFill>
                      <a:srgbClr val="7030A0"/>
                    </a:solidFill>
                  </a:rPr>
                  <a:t>CME</a:t>
                </a:r>
                <a:endParaRPr lang="zh-CN" altLang="en-US" sz="675" b="1" dirty="0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0E2F85F-016F-FE47-B5E7-47AAF672130B}"/>
                </a:ext>
              </a:extLst>
            </p:cNvPr>
            <p:cNvSpPr/>
            <p:nvPr/>
          </p:nvSpPr>
          <p:spPr>
            <a:xfrm>
              <a:off x="2073639" y="3162925"/>
              <a:ext cx="1823804" cy="61152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E0414D6-C4D1-6D4B-A91F-CEF32C8CB066}"/>
                </a:ext>
              </a:extLst>
            </p:cNvPr>
            <p:cNvSpPr/>
            <p:nvPr/>
          </p:nvSpPr>
          <p:spPr>
            <a:xfrm>
              <a:off x="2057598" y="4566609"/>
              <a:ext cx="1823804" cy="61152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E44B908-5775-B740-8C0A-DEE886AE86F6}"/>
                </a:ext>
              </a:extLst>
            </p:cNvPr>
            <p:cNvSpPr/>
            <p:nvPr/>
          </p:nvSpPr>
          <p:spPr>
            <a:xfrm>
              <a:off x="5976990" y="3162925"/>
              <a:ext cx="1823804" cy="61152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31B07C6-81A1-5A49-97D0-10682C123010}"/>
              </a:ext>
            </a:extLst>
          </p:cNvPr>
          <p:cNvSpPr/>
          <p:nvPr/>
        </p:nvSpPr>
        <p:spPr>
          <a:xfrm>
            <a:off x="7027654" y="6384614"/>
            <a:ext cx="204094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 err="1">
                <a:latin typeface="Helvetica" pitchFamily="2" charset="0"/>
              </a:rPr>
              <a:t>Amenomori</a:t>
            </a:r>
            <a:r>
              <a:rPr lang="en-US" sz="1350" dirty="0">
                <a:latin typeface="Helvetica" pitchFamily="2" charset="0"/>
              </a:rPr>
              <a:t> et al. (2018)</a:t>
            </a:r>
          </a:p>
        </p:txBody>
      </p:sp>
    </p:spTree>
    <p:extLst>
      <p:ext uri="{BB962C8B-B14F-4D97-AF65-F5344CB8AC3E}">
        <p14:creationId xmlns:p14="http://schemas.microsoft.com/office/powerpoint/2010/main" val="1168019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>
            <a:extLst>
              <a:ext uri="{FF2B5EF4-FFF2-40B4-BE49-F238E27FC236}">
                <a16:creationId xmlns:a16="http://schemas.microsoft.com/office/drawing/2014/main" id="{C6B0A7E5-E14F-114C-B935-BD855970F0AD}"/>
              </a:ext>
            </a:extLst>
          </p:cNvPr>
          <p:cNvGrpSpPr/>
          <p:nvPr/>
        </p:nvGrpSpPr>
        <p:grpSpPr>
          <a:xfrm>
            <a:off x="6150" y="1737822"/>
            <a:ext cx="9098095" cy="3311630"/>
            <a:chOff x="1061479" y="1855101"/>
            <a:chExt cx="6689472" cy="2335774"/>
          </a:xfrm>
        </p:grpSpPr>
        <p:sp>
          <p:nvSpPr>
            <p:cNvPr id="3" name="标题 1">
              <a:extLst>
                <a:ext uri="{FF2B5EF4-FFF2-40B4-BE49-F238E27FC236}">
                  <a16:creationId xmlns:a16="http://schemas.microsoft.com/office/drawing/2014/main" id="{D1FC66CE-ECF5-EE4E-B79C-CDEF4D1CE946}"/>
                </a:ext>
              </a:extLst>
            </p:cNvPr>
            <p:cNvSpPr txBox="1">
              <a:spLocks/>
            </p:cNvSpPr>
            <p:nvPr/>
          </p:nvSpPr>
          <p:spPr>
            <a:xfrm>
              <a:off x="2586426" y="3592133"/>
              <a:ext cx="4131992" cy="598742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200" b="1" dirty="0"/>
                <a:t>KM2A </a:t>
              </a:r>
              <a:r>
                <a:rPr lang="en-US" altLang="zh-CN" sz="3200" b="1" dirty="0" err="1"/>
                <a:t>ntrig</a:t>
              </a:r>
              <a:r>
                <a:rPr lang="en-US" altLang="zh-CN" sz="3200" b="1" dirty="0"/>
                <a:t>&gt;45</a:t>
              </a:r>
              <a:r>
                <a:rPr lang="zh-CN" altLang="en-US" sz="3200" b="1" dirty="0"/>
                <a:t>，  </a:t>
              </a:r>
              <a:r>
                <a:rPr lang="en-US" altLang="zh-CN" sz="3200" b="1" dirty="0" err="1"/>
                <a:t>Em</a:t>
              </a:r>
              <a:r>
                <a:rPr lang="en-US" altLang="zh-CN" sz="3200" b="1" dirty="0"/>
                <a:t>=40TeV</a:t>
              </a:r>
              <a:endParaRPr lang="zh-CN" altLang="en-US" sz="3200" b="1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7A3F6A2-C0CE-8E44-B3B1-4570D4D608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479" y="1855101"/>
              <a:ext cx="6689472" cy="1571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文本框 10">
            <a:extLst>
              <a:ext uri="{FF2B5EF4-FFF2-40B4-BE49-F238E27FC236}">
                <a16:creationId xmlns:a16="http://schemas.microsoft.com/office/drawing/2014/main" id="{B15DDBEE-4DBA-064D-AD44-36EF69152088}"/>
              </a:ext>
            </a:extLst>
          </p:cNvPr>
          <p:cNvSpPr txBox="1"/>
          <p:nvPr/>
        </p:nvSpPr>
        <p:spPr>
          <a:xfrm>
            <a:off x="6070228" y="5829683"/>
            <a:ext cx="3259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陈松站</a:t>
            </a:r>
            <a:r>
              <a:rPr lang="zh-CN" alt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2017</a:t>
            </a:r>
            <a:r>
              <a:rPr lang="zh-CN" alt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空间物理报告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A21E71-7F24-C74B-8922-CFB7DC69F2AC}"/>
              </a:ext>
            </a:extLst>
          </p:cNvPr>
          <p:cNvSpPr/>
          <p:nvPr/>
        </p:nvSpPr>
        <p:spPr>
          <a:xfrm>
            <a:off x="1410457" y="656130"/>
            <a:ext cx="62894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/>
              <a:t>CME-ICME 2003-11-20</a:t>
            </a:r>
            <a:r>
              <a:rPr lang="zh-CN" altLang="en-US" sz="3600" b="1" dirty="0"/>
              <a:t>事件预期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83236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966E0F-597E-244B-AC1A-9DEE80218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932" y="2679004"/>
            <a:ext cx="3566879" cy="2829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BC04D3-4472-6D4D-B62C-5C5AD5B044E0}"/>
              </a:ext>
            </a:extLst>
          </p:cNvPr>
          <p:cNvSpPr txBox="1"/>
          <p:nvPr/>
        </p:nvSpPr>
        <p:spPr>
          <a:xfrm>
            <a:off x="6559613" y="5668085"/>
            <a:ext cx="14575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Torok</a:t>
            </a:r>
            <a:r>
              <a:rPr lang="en-US" sz="1350" dirty="0"/>
              <a:t> et al. (2018)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60AE2D-BBC1-764A-B315-21717B5EC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r="4444" b="49894"/>
          <a:stretch/>
        </p:blipFill>
        <p:spPr bwMode="auto">
          <a:xfrm>
            <a:off x="192349" y="2989730"/>
            <a:ext cx="5312583" cy="199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1C83CB-AD7B-4E48-BD57-44C36E812B7A}"/>
              </a:ext>
            </a:extLst>
          </p:cNvPr>
          <p:cNvSpPr txBox="1"/>
          <p:nvPr/>
        </p:nvSpPr>
        <p:spPr>
          <a:xfrm>
            <a:off x="1188283" y="5268403"/>
            <a:ext cx="332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</a:t>
            </a:r>
            <a:r>
              <a:rPr lang="en-US" dirty="0"/>
              <a:t>BATSRUS</a:t>
            </a:r>
            <a:r>
              <a:rPr lang="zh-CN" altLang="en-US" dirty="0"/>
              <a:t> </a:t>
            </a:r>
            <a:r>
              <a:rPr lang="en-US" altLang="zh-CN" dirty="0"/>
              <a:t>MHD</a:t>
            </a:r>
            <a:r>
              <a:rPr lang="zh-CN" altLang="en-US" dirty="0"/>
              <a:t> 日冕模拟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84794B-102E-7346-89F6-0993E8359D62}"/>
              </a:ext>
            </a:extLst>
          </p:cNvPr>
          <p:cNvSpPr txBox="1"/>
          <p:nvPr/>
        </p:nvSpPr>
        <p:spPr>
          <a:xfrm>
            <a:off x="192349" y="346975"/>
            <a:ext cx="85786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solidFill>
                  <a:srgbClr val="0070C0"/>
                </a:solidFill>
              </a:rPr>
              <a:t>将要开展的研究：</a:t>
            </a:r>
            <a:r>
              <a:rPr lang="zh-CN" altLang="en-US" sz="3000" dirty="0"/>
              <a:t>基于</a:t>
            </a:r>
            <a:r>
              <a:rPr lang="en-US" altLang="zh-CN" sz="3000" dirty="0"/>
              <a:t>LHAASO</a:t>
            </a:r>
            <a:r>
              <a:rPr lang="zh-CN" altLang="en-US" sz="3000" dirty="0"/>
              <a:t>的日影数据研究</a:t>
            </a:r>
            <a:r>
              <a:rPr lang="en-US" altLang="zh-CN" sz="3000" dirty="0"/>
              <a:t>CME</a:t>
            </a:r>
            <a:r>
              <a:rPr lang="zh-CN" altLang="en-US" sz="3000" dirty="0"/>
              <a:t>扰动磁场对日影的影响</a:t>
            </a:r>
            <a:endParaRPr lang="en-US" altLang="zh-CN" sz="3000" dirty="0"/>
          </a:p>
          <a:p>
            <a:endParaRPr lang="en-US" altLang="zh-CN" sz="3000" dirty="0"/>
          </a:p>
          <a:p>
            <a:r>
              <a:rPr lang="en-US" altLang="zh-CN" sz="2100" dirty="0">
                <a:solidFill>
                  <a:srgbClr val="0070C0"/>
                </a:solidFill>
              </a:rPr>
              <a:t>2.</a:t>
            </a:r>
            <a:r>
              <a:rPr lang="zh-CN" altLang="en-US" sz="2100" dirty="0">
                <a:solidFill>
                  <a:srgbClr val="0070C0"/>
                </a:solidFill>
              </a:rPr>
              <a:t>目前在紫台服务器上已实现</a:t>
            </a:r>
            <a:r>
              <a:rPr lang="en-US" altLang="zh-CN" sz="2100" dirty="0">
                <a:solidFill>
                  <a:srgbClr val="0070C0"/>
                </a:solidFill>
              </a:rPr>
              <a:t>BATSRUS</a:t>
            </a:r>
            <a:r>
              <a:rPr lang="zh-CN" altLang="en-US" sz="2100" dirty="0">
                <a:solidFill>
                  <a:srgbClr val="0070C0"/>
                </a:solidFill>
              </a:rPr>
              <a:t> </a:t>
            </a:r>
            <a:r>
              <a:rPr lang="en-US" altLang="zh-CN" sz="2100" dirty="0">
                <a:solidFill>
                  <a:srgbClr val="0070C0"/>
                </a:solidFill>
              </a:rPr>
              <a:t>MHD</a:t>
            </a:r>
            <a:r>
              <a:rPr lang="zh-CN" altLang="en-US" sz="2100" dirty="0">
                <a:solidFill>
                  <a:srgbClr val="0070C0"/>
                </a:solidFill>
              </a:rPr>
              <a:t>的日冕模块的并行运算，未来还需实现行星际模块的运行</a:t>
            </a:r>
            <a:endParaRPr lang="en-US" sz="2100" dirty="0">
              <a:solidFill>
                <a:srgbClr val="0070C0"/>
              </a:solidFill>
            </a:endParaRPr>
          </a:p>
        </p:txBody>
      </p:sp>
      <p:sp>
        <p:nvSpPr>
          <p:cNvPr id="7" name="矩形 21">
            <a:extLst>
              <a:ext uri="{FF2B5EF4-FFF2-40B4-BE49-F238E27FC236}">
                <a16:creationId xmlns:a16="http://schemas.microsoft.com/office/drawing/2014/main" id="{2982290B-108F-8E41-AADC-AD25EC0720AA}"/>
              </a:ext>
            </a:extLst>
          </p:cNvPr>
          <p:cNvSpPr/>
          <p:nvPr/>
        </p:nvSpPr>
        <p:spPr>
          <a:xfrm>
            <a:off x="192349" y="1328017"/>
            <a:ext cx="4203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1. KM2A 2Days</a:t>
            </a:r>
            <a:r>
              <a:rPr lang="zh-CN" altLang="en-US" sz="2000" dirty="0">
                <a:solidFill>
                  <a:srgbClr val="0070C0"/>
                </a:solidFill>
              </a:rPr>
              <a:t>，</a:t>
            </a:r>
            <a:r>
              <a:rPr lang="en-US" altLang="zh-CN" sz="2000" dirty="0">
                <a:solidFill>
                  <a:srgbClr val="0070C0"/>
                </a:solidFill>
              </a:rPr>
              <a:t>&gt;5sigma ~20TeV</a:t>
            </a:r>
            <a:r>
              <a:rPr lang="zh-CN" altLang="en-US" sz="2000" dirty="0">
                <a:solidFill>
                  <a:srgbClr val="0070C0"/>
                </a:solidFill>
              </a:rPr>
              <a:t>预期</a:t>
            </a:r>
          </a:p>
        </p:txBody>
      </p:sp>
    </p:spTree>
    <p:extLst>
      <p:ext uri="{BB962C8B-B14F-4D97-AF65-F5344CB8AC3E}">
        <p14:creationId xmlns:p14="http://schemas.microsoft.com/office/powerpoint/2010/main" val="346520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56"/>
          <p:cNvGrpSpPr/>
          <p:nvPr/>
        </p:nvGrpSpPr>
        <p:grpSpPr>
          <a:xfrm>
            <a:off x="1798512" y="1020450"/>
            <a:ext cx="2370145" cy="2489090"/>
            <a:chOff x="4809393" y="3108386"/>
            <a:chExt cx="3160193" cy="3318787"/>
          </a:xfrm>
        </p:grpSpPr>
        <p:grpSp>
          <p:nvGrpSpPr>
            <p:cNvPr id="23" name="组合 54"/>
            <p:cNvGrpSpPr/>
            <p:nvPr/>
          </p:nvGrpSpPr>
          <p:grpSpPr>
            <a:xfrm>
              <a:off x="4809393" y="3108386"/>
              <a:ext cx="3130062" cy="3318787"/>
              <a:chOff x="4756638" y="1991764"/>
              <a:chExt cx="3130062" cy="3318787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4756638" y="2057400"/>
                <a:ext cx="3130062" cy="2470639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组合 44"/>
              <p:cNvGrpSpPr/>
              <p:nvPr/>
            </p:nvGrpSpPr>
            <p:grpSpPr>
              <a:xfrm>
                <a:off x="4815226" y="1991764"/>
                <a:ext cx="3041700" cy="3318787"/>
                <a:chOff x="624690" y="3836640"/>
                <a:chExt cx="3041700" cy="3302715"/>
              </a:xfrm>
            </p:grpSpPr>
            <p:grpSp>
              <p:nvGrpSpPr>
                <p:cNvPr id="27" name="组合 28"/>
                <p:cNvGrpSpPr/>
                <p:nvPr/>
              </p:nvGrpSpPr>
              <p:grpSpPr>
                <a:xfrm>
                  <a:off x="624690" y="3836640"/>
                  <a:ext cx="2836438" cy="3302715"/>
                  <a:chOff x="624690" y="3836637"/>
                  <a:chExt cx="2836438" cy="3302712"/>
                </a:xfrm>
              </p:grpSpPr>
              <p:grpSp>
                <p:nvGrpSpPr>
                  <p:cNvPr id="29" name="组合 19"/>
                  <p:cNvGrpSpPr/>
                  <p:nvPr/>
                </p:nvGrpSpPr>
                <p:grpSpPr>
                  <a:xfrm>
                    <a:off x="750568" y="4188190"/>
                    <a:ext cx="2710560" cy="2951159"/>
                    <a:chOff x="680228" y="3225995"/>
                    <a:chExt cx="2710560" cy="2951159"/>
                  </a:xfrm>
                </p:grpSpPr>
                <p:grpSp>
                  <p:nvGrpSpPr>
                    <p:cNvPr id="31" name="组合 17"/>
                    <p:cNvGrpSpPr/>
                    <p:nvPr/>
                  </p:nvGrpSpPr>
                  <p:grpSpPr>
                    <a:xfrm>
                      <a:off x="680228" y="3225995"/>
                      <a:ext cx="2710560" cy="2951159"/>
                      <a:chOff x="539552" y="2636910"/>
                      <a:chExt cx="2710560" cy="2951159"/>
                    </a:xfrm>
                  </p:grpSpPr>
                  <p:grpSp>
                    <p:nvGrpSpPr>
                      <p:cNvPr id="33" name="组合 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11562" y="2636910"/>
                        <a:ext cx="2638550" cy="2951159"/>
                        <a:chOff x="3131840" y="1988840"/>
                        <a:chExt cx="2639552" cy="2952328"/>
                      </a:xfrm>
                    </p:grpSpPr>
                    <p:sp>
                      <p:nvSpPr>
                        <p:cNvPr id="35" name="椭圆 34"/>
                        <p:cNvSpPr/>
                        <p:nvPr/>
                      </p:nvSpPr>
                      <p:spPr>
                        <a:xfrm>
                          <a:off x="3131840" y="3500737"/>
                          <a:ext cx="431964" cy="431971"/>
                        </a:xfrm>
                        <a:prstGeom prst="ellipse">
                          <a:avLst/>
                        </a:prstGeom>
                        <a:solidFill>
                          <a:srgbClr val="00B0F0"/>
                        </a:solidFill>
                      </p:spPr>
                      <p:style>
                        <a:lnRef idx="1">
                          <a:schemeClr val="accent5"/>
                        </a:lnRef>
                        <a:fillRef idx="2">
                          <a:schemeClr val="accent5"/>
                        </a:fillRef>
                        <a:effectRef idx="1">
                          <a:schemeClr val="accent5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zh-CN" altLang="en-US" sz="1350"/>
                        </a:p>
                      </p:txBody>
                    </p:sp>
                    <p:sp>
                      <p:nvSpPr>
                        <p:cNvPr id="36" name="椭圆 9"/>
                        <p:cNvSpPr/>
                        <p:nvPr/>
                      </p:nvSpPr>
                      <p:spPr>
                        <a:xfrm>
                          <a:off x="4932750" y="2276291"/>
                          <a:ext cx="142929" cy="144520"/>
                        </a:xfrm>
                        <a:prstGeom prst="ellipse">
                          <a:avLst/>
                        </a:prstGeom>
                        <a:solidFill>
                          <a:srgbClr val="FFC000"/>
                        </a:solidFill>
                        <a:ln>
                          <a:solidFill>
                            <a:srgbClr val="FFC000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2">
                          <a:schemeClr val="accent2"/>
                        </a:fillRef>
                        <a:effectRef idx="1">
                          <a:schemeClr val="accent2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zh-CN" altLang="en-US" sz="1350"/>
                        </a:p>
                      </p:txBody>
                    </p:sp>
                    <p:sp>
                      <p:nvSpPr>
                        <p:cNvPr id="37" name="矩形 36"/>
                        <p:cNvSpPr/>
                        <p:nvPr/>
                      </p:nvSpPr>
                      <p:spPr>
                        <a:xfrm>
                          <a:off x="4499992" y="1988840"/>
                          <a:ext cx="1008112" cy="72008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scene3d>
                          <a:camera prst="orthographicFront">
                            <a:rot lat="1200000" lon="1800000" rev="0"/>
                          </a:camera>
                          <a:lightRig rig="threePt" dir="t"/>
                        </a:scene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zh-CN" altLang="en-US" sz="1350"/>
                        </a:p>
                      </p:txBody>
                    </p:sp>
                    <p:grpSp>
                      <p:nvGrpSpPr>
                        <p:cNvPr id="38" name="组合 3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347822" y="2420811"/>
                          <a:ext cx="2375804" cy="2520357"/>
                          <a:chOff x="4067902" y="2348803"/>
                          <a:chExt cx="2375804" cy="2520357"/>
                        </a:xfrm>
                      </p:grpSpPr>
                      <p:sp>
                        <p:nvSpPr>
                          <p:cNvPr id="41" name="弧形 40"/>
                          <p:cNvSpPr/>
                          <p:nvPr/>
                        </p:nvSpPr>
                        <p:spPr>
                          <a:xfrm>
                            <a:off x="4067902" y="2348803"/>
                            <a:ext cx="2375804" cy="2520357"/>
                          </a:xfrm>
                          <a:prstGeom prst="arc">
                            <a:avLst>
                              <a:gd name="adj1" fmla="val 11143667"/>
                              <a:gd name="adj2" fmla="val 16251624"/>
                            </a:avLst>
                          </a:prstGeom>
                        </p:spPr>
                        <p:style>
                          <a:lnRef idx="2">
                            <a:schemeClr val="accent6"/>
                          </a:lnRef>
                          <a:fillRef idx="0">
                            <a:schemeClr val="accent6"/>
                          </a:fillRef>
                          <a:effectRef idx="1">
                            <a:schemeClr val="accent6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zh-CN" altLang="en-US" sz="1350"/>
                          </a:p>
                        </p:txBody>
                      </p:sp>
                      <p:cxnSp>
                        <p:nvCxnSpPr>
                          <p:cNvPr id="42" name="直接箭头连接符 41"/>
                          <p:cNvCxnSpPr>
                            <a:stCxn id="41" idx="2"/>
                          </p:cNvCxnSpPr>
                          <p:nvPr/>
                        </p:nvCxnSpPr>
                        <p:spPr>
                          <a:xfrm flipV="1">
                            <a:off x="5274861" y="2348803"/>
                            <a:ext cx="160399" cy="0"/>
                          </a:xfrm>
                          <a:prstGeom prst="straightConnector1">
                            <a:avLst/>
                          </a:prstGeom>
                          <a:ln>
                            <a:tailEnd type="arrow"/>
                          </a:ln>
                        </p:spPr>
                        <p:style>
                          <a:lnRef idx="2">
                            <a:schemeClr val="accent6"/>
                          </a:lnRef>
                          <a:fillRef idx="0">
                            <a:schemeClr val="accent6"/>
                          </a:fillRef>
                          <a:effectRef idx="1">
                            <a:schemeClr val="accent6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39" name="TextBox 3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64052" y="3717715"/>
                          <a:ext cx="720080" cy="30640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spAutoFit/>
                        </a:bodyPr>
                        <a:lstStyle/>
                        <a:p>
                          <a:r>
                            <a:rPr lang="zh-CN" altLang="en-US" sz="900" b="1" dirty="0">
                              <a:latin typeface="Calibri" pitchFamily="34" charset="0"/>
                            </a:rPr>
                            <a:t>地球</a:t>
                          </a:r>
                        </a:p>
                      </p:txBody>
                    </p:sp>
                    <p:sp>
                      <p:nvSpPr>
                        <p:cNvPr id="40" name="TextBox 33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51312" y="2204864"/>
                          <a:ext cx="720080" cy="30640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spAutoFit/>
                        </a:bodyPr>
                        <a:lstStyle/>
                        <a:p>
                          <a:r>
                            <a:rPr lang="zh-CN" altLang="en-US" sz="900" b="1" dirty="0">
                              <a:latin typeface="Calibri" pitchFamily="34" charset="0"/>
                            </a:rPr>
                            <a:t>太阳</a:t>
                          </a:r>
                        </a:p>
                      </p:txBody>
                    </p:sp>
                  </p:grpSp>
                  <p:sp>
                    <p:nvSpPr>
                      <p:cNvPr id="34" name="TextBox 3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39552" y="4077073"/>
                        <a:ext cx="935039" cy="29097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r>
                          <a:rPr lang="zh-CN" altLang="en-US" sz="825" b="1" dirty="0">
                            <a:latin typeface="Calibri" pitchFamily="34" charset="0"/>
                          </a:rPr>
                          <a:t>反粒子</a:t>
                        </a:r>
                      </a:p>
                    </p:txBody>
                  </p:sp>
                </p:grpSp>
                <p:sp>
                  <p:nvSpPr>
                    <p:cNvPr id="32" name="TextBox 31"/>
                    <p:cNvSpPr txBox="1"/>
                    <p:nvPr/>
                  </p:nvSpPr>
                  <p:spPr>
                    <a:xfrm>
                      <a:off x="974833" y="5218525"/>
                      <a:ext cx="2206305" cy="29097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endParaRPr lang="zh-CN" altLang="en-US" sz="825" dirty="0"/>
                    </a:p>
                  </p:txBody>
                </p:sp>
              </p:grpSp>
              <p:sp>
                <p:nvSpPr>
                  <p:cNvPr id="30" name="矩形 29"/>
                  <p:cNvSpPr/>
                  <p:nvPr/>
                </p:nvSpPr>
                <p:spPr>
                  <a:xfrm>
                    <a:off x="624690" y="3836637"/>
                    <a:ext cx="1875744" cy="36754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buFont typeface="Arial" pitchFamily="34" charset="0"/>
                      <a:buChar char="•"/>
                    </a:pPr>
                    <a:endParaRPr lang="en-US" altLang="zh-CN" sz="1200" b="1" dirty="0"/>
                  </a:p>
                </p:txBody>
              </p:sp>
            </p:grpSp>
            <p:sp>
              <p:nvSpPr>
                <p:cNvPr id="28" name="TextBox 27"/>
                <p:cNvSpPr txBox="1"/>
                <p:nvPr/>
              </p:nvSpPr>
              <p:spPr>
                <a:xfrm>
                  <a:off x="2083775" y="4176346"/>
                  <a:ext cx="1582615" cy="306286"/>
                </a:xfrm>
                <a:prstGeom prst="rect">
                  <a:avLst/>
                </a:prstGeom>
                <a:noFill/>
                <a:scene3d>
                  <a:camera prst="orthographicFront">
                    <a:rot lat="1200000" lon="1800000" rev="0"/>
                  </a:camera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900" dirty="0"/>
                    <a:t>10°×10°</a:t>
                  </a:r>
                  <a:endParaRPr lang="zh-CN" altLang="en-US" sz="900" dirty="0"/>
                </a:p>
              </p:txBody>
            </p:sp>
          </p:grpSp>
        </p:grpSp>
        <p:sp>
          <p:nvSpPr>
            <p:cNvPr id="24" name="矩形 23"/>
            <p:cNvSpPr/>
            <p:nvPr/>
          </p:nvSpPr>
          <p:spPr>
            <a:xfrm>
              <a:off x="6492258" y="5166369"/>
              <a:ext cx="1477328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dirty="0">
                  <a:latin typeface="+mn-ea"/>
                </a:rPr>
                <a:t>日影模拟</a:t>
              </a:r>
            </a:p>
          </p:txBody>
        </p:sp>
      </p:grpSp>
      <p:sp>
        <p:nvSpPr>
          <p:cNvPr id="2" name="标题 1"/>
          <p:cNvSpPr txBox="1">
            <a:spLocks/>
          </p:cNvSpPr>
          <p:nvPr/>
        </p:nvSpPr>
        <p:spPr>
          <a:xfrm>
            <a:off x="1354611" y="336970"/>
            <a:ext cx="6103442" cy="333631"/>
          </a:xfrm>
          <a:prstGeom prst="rect">
            <a:avLst/>
          </a:prstGeom>
        </p:spPr>
        <p:txBody>
          <a:bodyPr/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600" dirty="0"/>
              <a:t>日影模拟程序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6CBB0EF6-71ED-4E9F-BFC0-B0937E921898}"/>
              </a:ext>
            </a:extLst>
          </p:cNvPr>
          <p:cNvCxnSpPr>
            <a:cxnSpLocks/>
          </p:cNvCxnSpPr>
          <p:nvPr/>
        </p:nvCxnSpPr>
        <p:spPr>
          <a:xfrm flipV="1">
            <a:off x="1609675" y="946964"/>
            <a:ext cx="5923759" cy="69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4"/>
          <p:cNvGrpSpPr/>
          <p:nvPr/>
        </p:nvGrpSpPr>
        <p:grpSpPr>
          <a:xfrm>
            <a:off x="6191679" y="3378793"/>
            <a:ext cx="2766789" cy="2548740"/>
            <a:chOff x="5940152" y="1716011"/>
            <a:chExt cx="3017837" cy="2611204"/>
          </a:xfrm>
        </p:grpSpPr>
        <p:pic>
          <p:nvPicPr>
            <p:cNvPr id="6" name="Picture 2" descr="C:\Users\nanyc\AppData\Roaming\Tencent\Users\741303543\QQ\WinTemp\RichOle\EJ3[XL)BVFZEMI0R5X4TCTW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40152" y="1716011"/>
              <a:ext cx="3017837" cy="1944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6278037" y="3917299"/>
              <a:ext cx="2342065" cy="409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000" b="1" dirty="0">
                  <a:latin typeface="+mn-ea"/>
                </a:rPr>
                <a:t>IGRF</a:t>
              </a:r>
              <a:r>
                <a:rPr lang="zh-CN" altLang="en-US" sz="2000" b="1" dirty="0">
                  <a:latin typeface="+mn-ea"/>
                </a:rPr>
                <a:t>模型</a:t>
              </a:r>
              <a:r>
                <a:rPr lang="en-US" altLang="zh-CN" sz="2000" b="1" dirty="0">
                  <a:latin typeface="+mn-ea"/>
                </a:rPr>
                <a:t> </a:t>
              </a:r>
              <a:r>
                <a:rPr lang="en-US" altLang="zh-CN" sz="788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2008 </a:t>
              </a:r>
              <a:r>
                <a:rPr lang="en-US" altLang="zh-CN" sz="788" b="1" dirty="0" err="1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nmax</a:t>
              </a:r>
              <a:r>
                <a:rPr lang="en-US" altLang="zh-CN" sz="788" b="1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=13  [T]</a:t>
              </a:r>
              <a:endParaRPr lang="zh-CN" altLang="en-US" sz="788" b="1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" name="组合 13"/>
          <p:cNvGrpSpPr>
            <a:grpSpLocks/>
          </p:cNvGrpSpPr>
          <p:nvPr/>
        </p:nvGrpSpPr>
        <p:grpSpPr bwMode="auto">
          <a:xfrm>
            <a:off x="175039" y="3043614"/>
            <a:ext cx="2794900" cy="3050660"/>
            <a:chOff x="6349699" y="1948680"/>
            <a:chExt cx="4402380" cy="4731765"/>
          </a:xfrm>
        </p:grpSpPr>
        <p:grpSp>
          <p:nvGrpSpPr>
            <p:cNvPr id="9" name="组合 21"/>
            <p:cNvGrpSpPr>
              <a:grpSpLocks/>
            </p:cNvGrpSpPr>
            <p:nvPr/>
          </p:nvGrpSpPr>
          <p:grpSpPr bwMode="auto">
            <a:xfrm>
              <a:off x="6349699" y="1948680"/>
              <a:ext cx="4220958" cy="3852543"/>
              <a:chOff x="6349699" y="1948680"/>
              <a:chExt cx="4220958" cy="3852543"/>
            </a:xfrm>
          </p:grpSpPr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437517" y="1948680"/>
                <a:ext cx="4133140" cy="3669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矩形 12"/>
              <p:cNvSpPr/>
              <p:nvPr/>
            </p:nvSpPr>
            <p:spPr>
              <a:xfrm>
                <a:off x="6349699" y="5140096"/>
                <a:ext cx="325822" cy="6611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</p:grpSp>
        <p:sp>
          <p:nvSpPr>
            <p:cNvPr id="11" name="TextBox 5"/>
            <p:cNvSpPr txBox="1"/>
            <p:nvPr/>
          </p:nvSpPr>
          <p:spPr>
            <a:xfrm>
              <a:off x="6845754" y="5880832"/>
              <a:ext cx="3906325" cy="7996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latin typeface="Calibri" pitchFamily="34" charset="0"/>
                  <a:ea typeface="Open Sans"/>
                  <a:cs typeface="Open Sans"/>
                </a:rPr>
                <a:t>PFSS</a:t>
              </a:r>
              <a:r>
                <a:rPr lang="zh-CN" altLang="en-US" sz="2000" b="1" dirty="0">
                  <a:latin typeface="宋体" charset="-122"/>
                  <a:ea typeface="Open Sans"/>
                  <a:cs typeface="Open Sans"/>
                </a:rPr>
                <a:t>模型</a:t>
              </a:r>
              <a:r>
                <a:rPr lang="en-US" sz="2000" b="1" dirty="0">
                  <a:solidFill>
                    <a:srgbClr val="0000FF"/>
                  </a:solidFill>
                  <a:latin typeface="Calibri" pitchFamily="34" charset="0"/>
                  <a:ea typeface="Open Sans"/>
                  <a:cs typeface="Open Sans"/>
                </a:rPr>
                <a:t> </a:t>
              </a:r>
              <a:r>
                <a:rPr lang="en-US" altLang="zh-CN" sz="788" b="1" dirty="0">
                  <a:solidFill>
                    <a:srgbClr val="7F7F7F"/>
                  </a:solidFill>
                  <a:latin typeface="Calibri" pitchFamily="34" charset="0"/>
                  <a:ea typeface="Open Sans"/>
                  <a:cs typeface="Open Sans"/>
                </a:rPr>
                <a:t>CR2029  1</a:t>
              </a:r>
              <a:r>
                <a:rPr lang="en-US" altLang="zh-CN" sz="788" b="1" dirty="0">
                  <a:solidFill>
                    <a:srgbClr val="7F7F7F"/>
                  </a:solidFill>
                  <a:latin typeface="宋体" charset="-122"/>
                  <a:ea typeface="Open Sans"/>
                  <a:cs typeface="Open Sans"/>
                </a:rPr>
                <a:t>-2.5Rsun [Gauss]</a:t>
              </a:r>
              <a:endParaRPr lang="en-US" altLang="zh-CN" sz="788" b="1" dirty="0">
                <a:solidFill>
                  <a:srgbClr val="7F7F7F"/>
                </a:solidFill>
                <a:latin typeface="Calibri" pitchFamily="34" charset="0"/>
                <a:ea typeface="Open Sans"/>
                <a:cs typeface="Open Sans"/>
              </a:endParaRPr>
            </a:p>
            <a:p>
              <a:endParaRPr lang="en-US" altLang="zh-CN" sz="750" dirty="0">
                <a:solidFill>
                  <a:srgbClr val="7F7F7F"/>
                </a:solidFill>
                <a:latin typeface="Calibri" pitchFamily="34" charset="0"/>
                <a:ea typeface="Open Sans"/>
                <a:cs typeface="Open Sans"/>
              </a:endParaRPr>
            </a:p>
          </p:txBody>
        </p:sp>
      </p:grpSp>
      <p:sp>
        <p:nvSpPr>
          <p:cNvPr id="15" name="TextBox 5"/>
          <p:cNvSpPr txBox="1"/>
          <p:nvPr/>
        </p:nvSpPr>
        <p:spPr bwMode="auto">
          <a:xfrm>
            <a:off x="3468684" y="5534256"/>
            <a:ext cx="210826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latin typeface="Calibri" pitchFamily="34" charset="0"/>
                <a:ea typeface="Open Sans"/>
                <a:cs typeface="Open Sans"/>
              </a:rPr>
              <a:t>P</a:t>
            </a:r>
            <a:r>
              <a:rPr lang="en-US" altLang="zh-CN" sz="2000" b="1" dirty="0">
                <a:latin typeface="宋体" charset="-122"/>
                <a:ea typeface="Open Sans"/>
                <a:cs typeface="Open Sans"/>
              </a:rPr>
              <a:t>arker </a:t>
            </a:r>
            <a:r>
              <a:rPr lang="zh-CN" altLang="en-US" sz="2000" b="1" dirty="0">
                <a:latin typeface="宋体" charset="-122"/>
                <a:ea typeface="Open Sans"/>
                <a:cs typeface="Open Sans"/>
              </a:rPr>
              <a:t>模型</a:t>
            </a:r>
            <a:r>
              <a:rPr lang="en-US" altLang="zh-CN" sz="788" b="1" dirty="0">
                <a:solidFill>
                  <a:srgbClr val="7F7F7F"/>
                </a:solidFill>
                <a:latin typeface="宋体" charset="-122"/>
                <a:ea typeface="Open Sans"/>
                <a:cs typeface="Open Sans"/>
              </a:rPr>
              <a:t>θ=90°[</a:t>
            </a:r>
            <a:r>
              <a:rPr lang="en-US" altLang="zh-CN" sz="788" b="1" dirty="0" err="1">
                <a:solidFill>
                  <a:srgbClr val="7F7F7F"/>
                </a:solidFill>
                <a:latin typeface="宋体" charset="-122"/>
                <a:ea typeface="Open Sans"/>
                <a:cs typeface="Open Sans"/>
              </a:rPr>
              <a:t>nT</a:t>
            </a:r>
            <a:r>
              <a:rPr lang="en-US" altLang="zh-CN" sz="788" b="1" dirty="0">
                <a:solidFill>
                  <a:srgbClr val="7F7F7F"/>
                </a:solidFill>
                <a:latin typeface="宋体" charset="-122"/>
                <a:ea typeface="Open Sans"/>
                <a:cs typeface="Open Sans"/>
              </a:rPr>
              <a:t>]</a:t>
            </a:r>
            <a:endParaRPr lang="en-US" altLang="zh-CN" sz="788" dirty="0">
              <a:solidFill>
                <a:srgbClr val="7F7F7F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3218" y="3144061"/>
            <a:ext cx="2560004" cy="2367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4704924" y="1020450"/>
            <a:ext cx="3510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b="1" dirty="0"/>
              <a:t>七个坐标系及其转换：</a:t>
            </a:r>
            <a:endParaRPr lang="en-US" altLang="zh-CN" sz="1350" b="1" dirty="0"/>
          </a:p>
        </p:txBody>
      </p:sp>
      <p:sp>
        <p:nvSpPr>
          <p:cNvPr id="20" name="矩形 19"/>
          <p:cNvSpPr/>
          <p:nvPr/>
        </p:nvSpPr>
        <p:spPr>
          <a:xfrm>
            <a:off x="4745619" y="1319050"/>
            <a:ext cx="3429000" cy="154657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zh-CN" altLang="en-US" sz="1350" dirty="0">
                <a:latin typeface="+mn-ea"/>
              </a:rPr>
              <a:t>大地坐标系</a:t>
            </a:r>
            <a:endParaRPr lang="en-US" altLang="zh-CN" sz="1350" dirty="0">
              <a:latin typeface="+mn-ea"/>
            </a:endParaRPr>
          </a:p>
          <a:p>
            <a:pPr lvl="1"/>
            <a:r>
              <a:rPr lang="zh-CN" altLang="en-US" sz="1350" dirty="0">
                <a:latin typeface="+mn-ea"/>
              </a:rPr>
              <a:t>地心坐标系</a:t>
            </a:r>
            <a:endParaRPr lang="en-US" altLang="zh-CN" sz="1350" dirty="0">
              <a:latin typeface="+mn-ea"/>
            </a:endParaRPr>
          </a:p>
          <a:p>
            <a:pPr lvl="1"/>
            <a:r>
              <a:rPr lang="zh-CN" altLang="en-US" sz="1350" dirty="0">
                <a:latin typeface="+mn-ea"/>
              </a:rPr>
              <a:t>赤道坐标系</a:t>
            </a:r>
            <a:endParaRPr lang="en-US" altLang="zh-CN" sz="1350" dirty="0">
              <a:latin typeface="+mn-ea"/>
            </a:endParaRPr>
          </a:p>
          <a:p>
            <a:pPr lvl="1"/>
            <a:r>
              <a:rPr lang="zh-CN" altLang="en-US" sz="1350" dirty="0">
                <a:latin typeface="+mn-ea"/>
              </a:rPr>
              <a:t>地平坐标系</a:t>
            </a:r>
            <a:endParaRPr lang="en-US" altLang="zh-CN" sz="1350" dirty="0">
              <a:latin typeface="+mn-ea"/>
            </a:endParaRPr>
          </a:p>
          <a:p>
            <a:pPr lvl="1"/>
            <a:r>
              <a:rPr lang="zh-CN" altLang="en-US" sz="1350" dirty="0">
                <a:latin typeface="+mn-ea"/>
              </a:rPr>
              <a:t>日面坐标系</a:t>
            </a:r>
            <a:br>
              <a:rPr lang="zh-CN" altLang="en-US" sz="1350" dirty="0">
                <a:latin typeface="+mn-ea"/>
              </a:rPr>
            </a:br>
            <a:r>
              <a:rPr lang="zh-CN" altLang="en-US" sz="1350" dirty="0">
                <a:latin typeface="+mn-ea"/>
              </a:rPr>
              <a:t>地心</a:t>
            </a:r>
            <a:r>
              <a:rPr lang="en-US" altLang="zh-CN" sz="1350" dirty="0">
                <a:latin typeface="+mn-ea"/>
              </a:rPr>
              <a:t>-</a:t>
            </a:r>
            <a:r>
              <a:rPr lang="zh-CN" altLang="en-US" sz="1350" dirty="0">
                <a:latin typeface="+mn-ea"/>
              </a:rPr>
              <a:t>太阳黄道坐标系</a:t>
            </a:r>
            <a:r>
              <a:rPr lang="en-US" altLang="zh-CN" sz="1350" dirty="0">
                <a:latin typeface="+mn-ea"/>
              </a:rPr>
              <a:t>GSE</a:t>
            </a:r>
            <a:br>
              <a:rPr lang="zh-CN" altLang="en-US" sz="1350" dirty="0">
                <a:latin typeface="+mn-ea"/>
              </a:rPr>
            </a:br>
            <a:r>
              <a:rPr lang="zh-CN" altLang="en-US" sz="1350" dirty="0">
                <a:latin typeface="+mn-ea"/>
              </a:rPr>
              <a:t>日心</a:t>
            </a:r>
            <a:r>
              <a:rPr lang="en-US" altLang="zh-CN" sz="1350" dirty="0">
                <a:latin typeface="+mn-ea"/>
              </a:rPr>
              <a:t>-</a:t>
            </a:r>
            <a:r>
              <a:rPr lang="zh-CN" altLang="en-US" sz="1350" dirty="0">
                <a:latin typeface="+mn-ea"/>
              </a:rPr>
              <a:t>地球黄道坐标系</a:t>
            </a:r>
            <a:r>
              <a:rPr lang="en-US" altLang="zh-CN" sz="1350" dirty="0">
                <a:latin typeface="+mn-ea"/>
              </a:rPr>
              <a:t>HEE</a:t>
            </a:r>
            <a:endParaRPr lang="zh-CN" altLang="en-US" sz="1350" dirty="0">
              <a:latin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722433" y="1740627"/>
            <a:ext cx="9541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500" b="1" dirty="0"/>
              <a:t>反跟踪法</a:t>
            </a:r>
            <a:endParaRPr lang="en-US" altLang="zh-CN" sz="15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1194BA-E085-DE4B-BA69-233025B8F96B}"/>
              </a:ext>
            </a:extLst>
          </p:cNvPr>
          <p:cNvSpPr txBox="1"/>
          <p:nvPr/>
        </p:nvSpPr>
        <p:spPr>
          <a:xfrm>
            <a:off x="8011836" y="179067"/>
            <a:ext cx="113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南云程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B3A378-7F94-BE48-B86E-6A7CA830DC01}"/>
              </a:ext>
            </a:extLst>
          </p:cNvPr>
          <p:cNvSpPr txBox="1"/>
          <p:nvPr/>
        </p:nvSpPr>
        <p:spPr>
          <a:xfrm>
            <a:off x="439970" y="1673000"/>
            <a:ext cx="1119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1TeV</a:t>
            </a:r>
            <a:r>
              <a:rPr lang="zh-CN" altLang="en-US" dirty="0"/>
              <a:t>质子模拟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0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FCAB318-9C88-C044-8F32-776C091731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2350774"/>
              </p:ext>
            </p:extLst>
          </p:nvPr>
        </p:nvGraphicFramePr>
        <p:xfrm>
          <a:off x="1524000" y="110824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08259D6-A9BA-814B-831A-B611464E4B0F}"/>
              </a:ext>
            </a:extLst>
          </p:cNvPr>
          <p:cNvSpPr txBox="1"/>
          <p:nvPr/>
        </p:nvSpPr>
        <p:spPr>
          <a:xfrm>
            <a:off x="7519737" y="1108243"/>
            <a:ext cx="1624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谢谢！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57781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25C1B0-2752-F94D-BFC8-553422F07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1206706"/>
            <a:ext cx="4572000" cy="2240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42D5EE-F103-8A4F-9571-5C2DCF2BE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47050"/>
            <a:ext cx="2216283" cy="2216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E8DC56-9895-A34B-A6D4-D4E57D5E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18300"/>
            <a:ext cx="4572000" cy="285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B72681-4E8E-CD4C-AF91-65731A48716E}"/>
              </a:ext>
            </a:extLst>
          </p:cNvPr>
          <p:cNvSpPr txBox="1"/>
          <p:nvPr/>
        </p:nvSpPr>
        <p:spPr>
          <a:xfrm>
            <a:off x="221935" y="1242343"/>
            <a:ext cx="38801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dirty="0"/>
              <a:t>2012</a:t>
            </a:r>
            <a:r>
              <a:rPr lang="zh-CN" altLang="en-US" sz="2700" dirty="0"/>
              <a:t>年</a:t>
            </a:r>
            <a:r>
              <a:rPr lang="en-US" altLang="zh-CN" sz="2700" dirty="0"/>
              <a:t>7</a:t>
            </a:r>
            <a:r>
              <a:rPr lang="zh-CN" altLang="en-US" sz="2700" dirty="0"/>
              <a:t>月</a:t>
            </a:r>
            <a:r>
              <a:rPr lang="en-US" altLang="zh-CN" sz="2700" dirty="0"/>
              <a:t>12</a:t>
            </a:r>
            <a:r>
              <a:rPr lang="zh-CN" altLang="en-US" sz="2700" dirty="0"/>
              <a:t>日对地</a:t>
            </a:r>
            <a:r>
              <a:rPr lang="en-US" altLang="zh-CN" sz="2700" dirty="0"/>
              <a:t>CME</a:t>
            </a:r>
            <a:endParaRPr lang="en-US" sz="27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80BF2B-CA3F-7D42-A16B-060461338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9918" y="3459083"/>
            <a:ext cx="2506036" cy="2256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6429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1429992" y="382009"/>
            <a:ext cx="6103442" cy="333631"/>
          </a:xfrm>
          <a:prstGeom prst="rect">
            <a:avLst/>
          </a:prstGeom>
        </p:spPr>
        <p:txBody>
          <a:bodyPr/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dirty="0"/>
              <a:t>日影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6CBB0EF6-71ED-4E9F-BFC0-B0937E921898}"/>
              </a:ext>
            </a:extLst>
          </p:cNvPr>
          <p:cNvCxnSpPr>
            <a:cxnSpLocks/>
          </p:cNvCxnSpPr>
          <p:nvPr/>
        </p:nvCxnSpPr>
        <p:spPr>
          <a:xfrm flipV="1">
            <a:off x="1588232" y="1092584"/>
            <a:ext cx="5923759" cy="69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26"/>
          <p:cNvGrpSpPr/>
          <p:nvPr/>
        </p:nvGrpSpPr>
        <p:grpSpPr>
          <a:xfrm>
            <a:off x="37340" y="1719079"/>
            <a:ext cx="2990131" cy="2846345"/>
            <a:chOff x="0" y="1465628"/>
            <a:chExt cx="3060700" cy="3016129"/>
          </a:xfrm>
        </p:grpSpPr>
        <p:grpSp>
          <p:nvGrpSpPr>
            <p:cNvPr id="11" name="组合 20"/>
            <p:cNvGrpSpPr/>
            <p:nvPr/>
          </p:nvGrpSpPr>
          <p:grpSpPr>
            <a:xfrm>
              <a:off x="0" y="1465628"/>
              <a:ext cx="3060700" cy="3016129"/>
              <a:chOff x="0" y="1887659"/>
              <a:chExt cx="3060700" cy="3016129"/>
            </a:xfrm>
          </p:grpSpPr>
          <p:pic>
            <p:nvPicPr>
              <p:cNvPr id="18" name="图片 1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1984375"/>
                <a:ext cx="3060700" cy="2919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矩形 17"/>
              <p:cNvSpPr>
                <a:spLocks noChangeArrowheads="1"/>
              </p:cNvSpPr>
              <p:nvPr/>
            </p:nvSpPr>
            <p:spPr bwMode="auto">
              <a:xfrm>
                <a:off x="223340" y="1887659"/>
                <a:ext cx="938720" cy="400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350" b="1" dirty="0">
                    <a:latin typeface="Calibri" pitchFamily="34" charset="0"/>
                  </a:rPr>
                  <a:t>地磁场</a:t>
                </a:r>
                <a:endParaRPr lang="en-US" altLang="zh-CN" sz="1350" b="1" dirty="0">
                  <a:latin typeface="Calibri" pitchFamily="34" charset="0"/>
                </a:endParaRPr>
              </a:p>
            </p:txBody>
          </p:sp>
        </p:grpSp>
        <p:sp>
          <p:nvSpPr>
            <p:cNvPr id="9" name="TextBox 23"/>
            <p:cNvSpPr txBox="1">
              <a:spLocks noChangeArrowheads="1"/>
            </p:cNvSpPr>
            <p:nvPr/>
          </p:nvSpPr>
          <p:spPr bwMode="auto">
            <a:xfrm>
              <a:off x="127732" y="3676894"/>
              <a:ext cx="2776539" cy="450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b="1" dirty="0">
                  <a:solidFill>
                    <a:srgbClr val="FF0000"/>
                  </a:solidFill>
                  <a:latin typeface="宋体" pitchFamily="2" charset="-122"/>
                  <a:ea typeface="宋体" pitchFamily="2" charset="-122"/>
                </a:rPr>
                <a:t>日影：西偏约</a:t>
              </a:r>
              <a:r>
                <a:rPr lang="en-US" altLang="zh-CN" sz="1200" b="1" dirty="0">
                  <a:solidFill>
                    <a:srgbClr val="FF0000"/>
                  </a:solidFill>
                  <a:latin typeface="宋体" pitchFamily="2" charset="-122"/>
                  <a:ea typeface="宋体" pitchFamily="2" charset="-122"/>
                </a:rPr>
                <a:t>1.5</a:t>
              </a:r>
              <a:r>
                <a:rPr lang="en-US" altLang="zh-CN" sz="1200" b="1" dirty="0">
                  <a:solidFill>
                    <a:srgbClr val="FF0000"/>
                  </a:solidFill>
                  <a:latin typeface="Calibri" pitchFamily="34" charset="0"/>
                </a:rPr>
                <a:t>°</a:t>
              </a:r>
              <a:endParaRPr lang="zh-CN" altLang="en-US" sz="12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17" name="TextBox 29"/>
          <p:cNvSpPr txBox="1">
            <a:spLocks noChangeArrowheads="1"/>
          </p:cNvSpPr>
          <p:nvPr/>
        </p:nvSpPr>
        <p:spPr bwMode="auto">
          <a:xfrm>
            <a:off x="-310823" y="4658824"/>
            <a:ext cx="7010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地磁场，行星际磁场，日冕磁场</a:t>
            </a: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分别主要影响日影的位置，扩展和缺失！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7896" y="1171854"/>
            <a:ext cx="3344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研究日影形成的原因：</a:t>
            </a:r>
          </a:p>
        </p:txBody>
      </p:sp>
      <p:grpSp>
        <p:nvGrpSpPr>
          <p:cNvPr id="14" name="组合 28"/>
          <p:cNvGrpSpPr/>
          <p:nvPr/>
        </p:nvGrpSpPr>
        <p:grpSpPr>
          <a:xfrm>
            <a:off x="5791933" y="1092585"/>
            <a:ext cx="3113527" cy="4499832"/>
            <a:chOff x="6207370" y="1448045"/>
            <a:chExt cx="2760795" cy="4518960"/>
          </a:xfrm>
        </p:grpSpPr>
        <p:grpSp>
          <p:nvGrpSpPr>
            <p:cNvPr id="21" name="组合 22"/>
            <p:cNvGrpSpPr/>
            <p:nvPr/>
          </p:nvGrpSpPr>
          <p:grpSpPr>
            <a:xfrm>
              <a:off x="6207370" y="1448045"/>
              <a:ext cx="2760795" cy="4481390"/>
              <a:chOff x="6355374" y="1720606"/>
              <a:chExt cx="2760795" cy="4481390"/>
            </a:xfrm>
          </p:grpSpPr>
          <p:sp>
            <p:nvSpPr>
              <p:cNvPr id="8" name="矩形 20"/>
              <p:cNvSpPr>
                <a:spLocks noChangeArrowheads="1"/>
              </p:cNvSpPr>
              <p:nvPr/>
            </p:nvSpPr>
            <p:spPr bwMode="auto">
              <a:xfrm>
                <a:off x="6426793" y="1720606"/>
                <a:ext cx="1169551" cy="400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350" b="1" dirty="0">
                    <a:latin typeface="Calibri" pitchFamily="34" charset="0"/>
                  </a:rPr>
                  <a:t>日冕磁场</a:t>
                </a:r>
                <a:endParaRPr lang="en-US" altLang="zh-CN" sz="1350" b="1" dirty="0">
                  <a:latin typeface="Calibri" pitchFamily="34" charset="0"/>
                </a:endParaRPr>
              </a:p>
            </p:txBody>
          </p:sp>
          <p:grpSp>
            <p:nvGrpSpPr>
              <p:cNvPr id="22" name="组合 30"/>
              <p:cNvGrpSpPr>
                <a:grpSpLocks/>
              </p:cNvGrpSpPr>
              <p:nvPr/>
            </p:nvGrpSpPr>
            <p:grpSpPr bwMode="auto">
              <a:xfrm>
                <a:off x="6373554" y="2068513"/>
                <a:ext cx="2742615" cy="2097942"/>
                <a:chOff x="893673" y="3429000"/>
                <a:chExt cx="1846547" cy="1524062"/>
              </a:xfrm>
            </p:grpSpPr>
            <p:pic>
              <p:nvPicPr>
                <p:cNvPr id="12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893673" y="3435387"/>
                  <a:ext cx="1846547" cy="15176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" name="矩形 25"/>
                <p:cNvSpPr>
                  <a:spLocks noChangeArrowheads="1"/>
                </p:cNvSpPr>
                <p:nvPr/>
              </p:nvSpPr>
              <p:spPr bwMode="auto">
                <a:xfrm>
                  <a:off x="983040" y="3429000"/>
                  <a:ext cx="637776" cy="2906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350" b="1" dirty="0">
                      <a:latin typeface="Calibri" pitchFamily="34" charset="0"/>
                    </a:rPr>
                    <a:t>2009</a:t>
                  </a:r>
                  <a:r>
                    <a:rPr lang="zh-CN" altLang="en-US" sz="1350" b="1" dirty="0">
                      <a:latin typeface="Calibri" pitchFamily="34" charset="0"/>
                    </a:rPr>
                    <a:t>年</a:t>
                  </a:r>
                  <a:endParaRPr lang="zh-CN" altLang="en-US" sz="1350" dirty="0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3" name="组合 31"/>
              <p:cNvGrpSpPr>
                <a:grpSpLocks/>
              </p:cNvGrpSpPr>
              <p:nvPr/>
            </p:nvGrpSpPr>
            <p:grpSpPr bwMode="auto">
              <a:xfrm>
                <a:off x="6355374" y="4149724"/>
                <a:ext cx="2663825" cy="2052272"/>
                <a:chOff x="881054" y="4941168"/>
                <a:chExt cx="1872208" cy="1568834"/>
              </a:xfrm>
            </p:grpSpPr>
            <p:pic>
              <p:nvPicPr>
                <p:cNvPr id="15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881054" y="4988217"/>
                  <a:ext cx="1872208" cy="15217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" name="矩形 26"/>
                <p:cNvSpPr>
                  <a:spLocks noChangeArrowheads="1"/>
                </p:cNvSpPr>
                <p:nvPr/>
              </p:nvSpPr>
              <p:spPr bwMode="auto">
                <a:xfrm>
                  <a:off x="996961" y="4941168"/>
                  <a:ext cx="719844" cy="3293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500" b="1" dirty="0">
                      <a:latin typeface="Calibri" pitchFamily="34" charset="0"/>
                    </a:rPr>
                    <a:t>2012</a:t>
                  </a:r>
                  <a:r>
                    <a:rPr lang="zh-CN" altLang="en-US" sz="1500" b="1" dirty="0">
                      <a:latin typeface="Calibri" pitchFamily="34" charset="0"/>
                    </a:rPr>
                    <a:t>年</a:t>
                  </a:r>
                  <a:endParaRPr lang="zh-CN" altLang="en-US" sz="1500" dirty="0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24" name="TextBox 33"/>
            <p:cNvSpPr txBox="1">
              <a:spLocks noChangeArrowheads="1"/>
            </p:cNvSpPr>
            <p:nvPr/>
          </p:nvSpPr>
          <p:spPr bwMode="auto">
            <a:xfrm>
              <a:off x="7033602" y="3250834"/>
              <a:ext cx="1263649" cy="553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1050" dirty="0">
                  <a:solidFill>
                    <a:srgbClr val="FF0000"/>
                  </a:solidFill>
                  <a:latin typeface="Calibri" pitchFamily="34" charset="0"/>
                </a:rPr>
                <a:t>缺失度约</a:t>
              </a:r>
              <a:r>
                <a:rPr lang="en-US" altLang="zh-CN" sz="1050" dirty="0">
                  <a:solidFill>
                    <a:srgbClr val="FF0000"/>
                  </a:solidFill>
                  <a:latin typeface="Calibri" pitchFamily="34" charset="0"/>
                </a:rPr>
                <a:t>60%</a:t>
              </a:r>
              <a:endParaRPr lang="zh-CN" altLang="en-US" sz="105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25" name="TextBox 34"/>
            <p:cNvSpPr txBox="1">
              <a:spLocks noChangeArrowheads="1"/>
            </p:cNvSpPr>
            <p:nvPr/>
          </p:nvSpPr>
          <p:spPr bwMode="auto">
            <a:xfrm>
              <a:off x="7020902" y="5413008"/>
              <a:ext cx="1262063" cy="553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1050" dirty="0">
                  <a:solidFill>
                    <a:srgbClr val="FF0000"/>
                  </a:solidFill>
                  <a:latin typeface="Calibri" pitchFamily="34" charset="0"/>
                </a:rPr>
                <a:t>缺失度约</a:t>
              </a:r>
              <a:r>
                <a:rPr lang="en-US" altLang="zh-CN" sz="1050" dirty="0">
                  <a:solidFill>
                    <a:srgbClr val="FF0000"/>
                  </a:solidFill>
                  <a:latin typeface="Calibri" pitchFamily="34" charset="0"/>
                </a:rPr>
                <a:t>20%</a:t>
              </a:r>
              <a:endParaRPr lang="zh-CN" altLang="en-US" sz="105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6" name="组合 27"/>
          <p:cNvGrpSpPr/>
          <p:nvPr/>
        </p:nvGrpSpPr>
        <p:grpSpPr>
          <a:xfrm>
            <a:off x="2703443" y="1716951"/>
            <a:ext cx="2971810" cy="2837923"/>
            <a:chOff x="2859494" y="1383312"/>
            <a:chExt cx="3209885" cy="3054483"/>
          </a:xfrm>
        </p:grpSpPr>
        <p:grpSp>
          <p:nvGrpSpPr>
            <p:cNvPr id="27" name="组合 21"/>
            <p:cNvGrpSpPr/>
            <p:nvPr/>
          </p:nvGrpSpPr>
          <p:grpSpPr>
            <a:xfrm>
              <a:off x="2859494" y="1383312"/>
              <a:ext cx="3209885" cy="3054483"/>
              <a:chOff x="2859494" y="1383312"/>
              <a:chExt cx="3209885" cy="3054483"/>
            </a:xfrm>
          </p:grpSpPr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069004" y="1518382"/>
                <a:ext cx="3000375" cy="2919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矩形 19"/>
              <p:cNvSpPr>
                <a:spLocks noChangeArrowheads="1"/>
              </p:cNvSpPr>
              <p:nvPr/>
            </p:nvSpPr>
            <p:spPr bwMode="auto">
              <a:xfrm>
                <a:off x="2859494" y="1383312"/>
                <a:ext cx="1400384" cy="400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350" b="1" dirty="0">
                    <a:latin typeface="Calibri" pitchFamily="34" charset="0"/>
                  </a:rPr>
                  <a:t>行星际磁场</a:t>
                </a:r>
                <a:endParaRPr lang="en-US" altLang="zh-CN" sz="1350" b="1" dirty="0">
                  <a:latin typeface="Calibri" pitchFamily="34" charset="0"/>
                </a:endParaRPr>
              </a:p>
            </p:txBody>
          </p:sp>
        </p:grpSp>
        <p:sp>
          <p:nvSpPr>
            <p:cNvPr id="10" name="TextBox 24"/>
            <p:cNvSpPr txBox="1">
              <a:spLocks noChangeArrowheads="1"/>
            </p:cNvSpPr>
            <p:nvPr/>
          </p:nvSpPr>
          <p:spPr bwMode="auto">
            <a:xfrm>
              <a:off x="3483709" y="3457087"/>
              <a:ext cx="208756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050" b="1" dirty="0">
                  <a:solidFill>
                    <a:srgbClr val="FF0000"/>
                  </a:solidFill>
                  <a:latin typeface="宋体" pitchFamily="2" charset="-122"/>
                  <a:ea typeface="宋体" pitchFamily="2" charset="-122"/>
                </a:rPr>
                <a:t>Inward</a:t>
              </a:r>
              <a:r>
                <a:rPr lang="zh-CN" altLang="en-US" sz="1050" b="1" dirty="0">
                  <a:solidFill>
                    <a:srgbClr val="FF0000"/>
                  </a:solidFill>
                  <a:latin typeface="宋体" pitchFamily="2" charset="-122"/>
                  <a:ea typeface="宋体" pitchFamily="2" charset="-122"/>
                </a:rPr>
                <a:t>：北偏</a:t>
              </a:r>
              <a:endParaRPr lang="en-US" altLang="zh-CN" sz="105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endParaRPr>
            </a:p>
            <a:p>
              <a:pPr algn="ctr"/>
              <a:r>
                <a:rPr lang="en-US" altLang="zh-CN" sz="1050" b="1" dirty="0">
                  <a:solidFill>
                    <a:srgbClr val="FF0000"/>
                  </a:solidFill>
                  <a:latin typeface="宋体" pitchFamily="2" charset="-122"/>
                  <a:ea typeface="宋体" pitchFamily="2" charset="-122"/>
                </a:rPr>
                <a:t>Outward</a:t>
              </a:r>
              <a:r>
                <a:rPr lang="zh-CN" altLang="en-US" sz="1050" b="1" dirty="0">
                  <a:solidFill>
                    <a:srgbClr val="FF0000"/>
                  </a:solidFill>
                  <a:latin typeface="宋体" pitchFamily="2" charset="-122"/>
                  <a:ea typeface="宋体" pitchFamily="2" charset="-122"/>
                </a:rPr>
                <a:t>：南偏</a:t>
              </a:r>
              <a:endParaRPr lang="en-US" altLang="zh-CN" sz="105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endParaRPr>
            </a:p>
            <a:p>
              <a:pPr algn="ctr"/>
              <a:r>
                <a:rPr lang="zh-CN" altLang="en-US" sz="1050" b="1" dirty="0">
                  <a:solidFill>
                    <a:srgbClr val="FF0000"/>
                  </a:solidFill>
                  <a:latin typeface="宋体" pitchFamily="2" charset="-122"/>
                  <a:ea typeface="宋体" pitchFamily="2" charset="-122"/>
                </a:rPr>
                <a:t>日影南北扩展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ECF4B1A-D276-0E4F-BE13-22F781049686}"/>
              </a:ext>
            </a:extLst>
          </p:cNvPr>
          <p:cNvSpPr txBox="1"/>
          <p:nvPr/>
        </p:nvSpPr>
        <p:spPr>
          <a:xfrm>
            <a:off x="7862530" y="346308"/>
            <a:ext cx="119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南云程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FE71CF-F15D-4149-99CB-ADEC1B13C90E}"/>
              </a:ext>
            </a:extLst>
          </p:cNvPr>
          <p:cNvSpPr txBox="1"/>
          <p:nvPr/>
        </p:nvSpPr>
        <p:spPr>
          <a:xfrm>
            <a:off x="6346339" y="6179846"/>
            <a:ext cx="2876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See also Mohsin Saeed et al. (2017)</a:t>
            </a:r>
          </a:p>
        </p:txBody>
      </p:sp>
    </p:spTree>
    <p:extLst>
      <p:ext uri="{BB962C8B-B14F-4D97-AF65-F5344CB8AC3E}">
        <p14:creationId xmlns:p14="http://schemas.microsoft.com/office/powerpoint/2010/main" val="4234207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6EE5E0-EE2F-BE4A-AD54-A3001981C131}"/>
              </a:ext>
            </a:extLst>
          </p:cNvPr>
          <p:cNvSpPr txBox="1"/>
          <p:nvPr/>
        </p:nvSpPr>
        <p:spPr>
          <a:xfrm>
            <a:off x="3313631" y="439936"/>
            <a:ext cx="2767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日地间磁场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21E366-F9CD-5F4E-B352-373356A3141A}"/>
              </a:ext>
            </a:extLst>
          </p:cNvPr>
          <p:cNvSpPr txBox="1"/>
          <p:nvPr/>
        </p:nvSpPr>
        <p:spPr>
          <a:xfrm>
            <a:off x="369338" y="1687739"/>
            <a:ext cx="27656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dirty="0"/>
              <a:t>日冕行星际背景磁场</a:t>
            </a:r>
            <a:endParaRPr lang="en-US" sz="2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BB4F4-578D-F147-9B7A-C2CD4AC4562A}"/>
              </a:ext>
            </a:extLst>
          </p:cNvPr>
          <p:cNvSpPr txBox="1"/>
          <p:nvPr/>
        </p:nvSpPr>
        <p:spPr>
          <a:xfrm>
            <a:off x="6591135" y="1485329"/>
            <a:ext cx="2192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/>
              <a:t>ENLIL</a:t>
            </a:r>
            <a:r>
              <a:rPr lang="zh-CN" altLang="en-US" sz="2100" dirty="0"/>
              <a:t> </a:t>
            </a:r>
            <a:r>
              <a:rPr lang="en-US" altLang="zh-CN" sz="2100" dirty="0"/>
              <a:t>MHD</a:t>
            </a:r>
            <a:r>
              <a:rPr lang="zh-CN" altLang="en-US" sz="2100" dirty="0"/>
              <a:t>模拟：</a:t>
            </a:r>
            <a:r>
              <a:rPr lang="en-US" altLang="zh-CN" sz="2100" dirty="0"/>
              <a:t>CME</a:t>
            </a:r>
            <a:r>
              <a:rPr lang="zh-CN" altLang="en-US" sz="2100" dirty="0"/>
              <a:t>扰动磁场</a:t>
            </a:r>
            <a:endParaRPr lang="en-US" sz="2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F62B82-5DB1-B54A-A71E-F1744C21B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46" y="2680472"/>
            <a:ext cx="2839823" cy="22374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0B8BFC-9C80-E54C-9BAF-50BF9C83E5C9}"/>
              </a:ext>
            </a:extLst>
          </p:cNvPr>
          <p:cNvSpPr txBox="1"/>
          <p:nvPr/>
        </p:nvSpPr>
        <p:spPr>
          <a:xfrm>
            <a:off x="1124263" y="5242928"/>
            <a:ext cx="20461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Schatten</a:t>
            </a:r>
            <a:r>
              <a:rPr lang="en-US" sz="1350" dirty="0"/>
              <a:t> 1969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57BEF4-DF04-9C4E-A93A-B4F7328D6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068" y="2300557"/>
            <a:ext cx="2745040" cy="3417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69754E-3A8D-F146-947E-16AB3DE28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1" r="4444" b="49894"/>
          <a:stretch/>
        </p:blipFill>
        <p:spPr bwMode="auto">
          <a:xfrm>
            <a:off x="3252147" y="2680472"/>
            <a:ext cx="2689542" cy="199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45BB58-80A7-DC47-9943-AB66A4B17CB7}"/>
              </a:ext>
            </a:extLst>
          </p:cNvPr>
          <p:cNvSpPr txBox="1"/>
          <p:nvPr/>
        </p:nvSpPr>
        <p:spPr>
          <a:xfrm>
            <a:off x="3944236" y="5242928"/>
            <a:ext cx="22485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/>
              <a:t>卢磊、封莉</a:t>
            </a:r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CB16F5-7A1C-9F44-81AD-F79565B1CB1E}"/>
              </a:ext>
            </a:extLst>
          </p:cNvPr>
          <p:cNvSpPr/>
          <p:nvPr/>
        </p:nvSpPr>
        <p:spPr>
          <a:xfrm>
            <a:off x="3260227" y="1499657"/>
            <a:ext cx="298030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dirty="0"/>
              <a:t>BATSRUS</a:t>
            </a:r>
            <a:r>
              <a:rPr lang="zh-CN" altLang="en-US" sz="2100" dirty="0"/>
              <a:t> </a:t>
            </a:r>
            <a:r>
              <a:rPr lang="en-US" altLang="zh-CN" sz="2100" dirty="0"/>
              <a:t>MHD</a:t>
            </a:r>
            <a:r>
              <a:rPr lang="zh-CN" altLang="en-US" sz="2100" dirty="0"/>
              <a:t>模拟：</a:t>
            </a:r>
            <a:endParaRPr lang="en-US" altLang="zh-CN" sz="2100" dirty="0"/>
          </a:p>
          <a:p>
            <a:r>
              <a:rPr lang="zh-CN" altLang="en-US" sz="2100" dirty="0"/>
              <a:t>背景磁场</a:t>
            </a:r>
            <a:r>
              <a:rPr lang="en-US" altLang="zh-CN" sz="2100" dirty="0"/>
              <a:t>+CME</a:t>
            </a:r>
            <a:r>
              <a:rPr lang="zh-CN" altLang="en-US" sz="2100" dirty="0"/>
              <a:t>磁通量绳</a:t>
            </a:r>
            <a:endParaRPr lang="en-US" sz="2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580C29-47AA-4948-BE53-2B970D77830A}"/>
              </a:ext>
            </a:extLst>
          </p:cNvPr>
          <p:cNvSpPr/>
          <p:nvPr/>
        </p:nvSpPr>
        <p:spPr>
          <a:xfrm>
            <a:off x="7365405" y="6122575"/>
            <a:ext cx="5309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/>
              <a:t>封莉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028854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902B65-5760-294E-B481-1E11437CB3FC}"/>
              </a:ext>
            </a:extLst>
          </p:cNvPr>
          <p:cNvSpPr txBox="1"/>
          <p:nvPr/>
        </p:nvSpPr>
        <p:spPr>
          <a:xfrm>
            <a:off x="2421849" y="2940250"/>
            <a:ext cx="477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日冕行星际背景磁场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2543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9196B1-91C4-E84A-A447-6711CE007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2030482"/>
            <a:ext cx="4257675" cy="3440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210133-B799-3A44-B12D-442935C0B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150" y="2917859"/>
            <a:ext cx="1943100" cy="2581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E982B1-C7FB-0C4D-9066-2F7929FD7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063" y="941422"/>
            <a:ext cx="5019675" cy="1619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0EE261-FAC6-F949-B5E9-DB104EF3B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163" y="2870234"/>
            <a:ext cx="2695575" cy="2600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AA0072-8D4A-DE44-B936-0101BDFCE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54" y="172278"/>
            <a:ext cx="5056711" cy="769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D429DF-0750-244D-AB83-FFB3DF4902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0175" y="1080416"/>
            <a:ext cx="1584603" cy="4565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091576-15E5-1D44-88F6-D11A2F441F14}"/>
              </a:ext>
            </a:extLst>
          </p:cNvPr>
          <p:cNvSpPr txBox="1"/>
          <p:nvPr/>
        </p:nvSpPr>
        <p:spPr>
          <a:xfrm>
            <a:off x="1400175" y="5609554"/>
            <a:ext cx="2743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Amenomori</a:t>
            </a:r>
            <a:r>
              <a:rPr lang="en-US" sz="1350" dirty="0"/>
              <a:t> et al. (2013)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F164B3-A8BD-D142-931D-C81E8689ADC1}"/>
              </a:ext>
            </a:extLst>
          </p:cNvPr>
          <p:cNvSpPr txBox="1"/>
          <p:nvPr/>
        </p:nvSpPr>
        <p:spPr>
          <a:xfrm>
            <a:off x="7796212" y="479757"/>
            <a:ext cx="1347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10TeV</a:t>
            </a:r>
          </a:p>
        </p:txBody>
      </p:sp>
    </p:spTree>
    <p:extLst>
      <p:ext uri="{BB962C8B-B14F-4D97-AF65-F5344CB8AC3E}">
        <p14:creationId xmlns:p14="http://schemas.microsoft.com/office/powerpoint/2010/main" val="85133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1DD8F9-BC09-FB48-9CE0-2A57CEBE47F0}"/>
              </a:ext>
            </a:extLst>
          </p:cNvPr>
          <p:cNvSpPr txBox="1"/>
          <p:nvPr/>
        </p:nvSpPr>
        <p:spPr>
          <a:xfrm>
            <a:off x="5220457" y="1468273"/>
            <a:ext cx="37235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dirty="0">
                <a:solidFill>
                  <a:srgbClr val="0070C0"/>
                </a:solidFill>
              </a:rPr>
              <a:t>无力场：</a:t>
            </a:r>
            <a:r>
              <a:rPr lang="zh-CN" altLang="en-US" sz="2100" dirty="0"/>
              <a:t> 势场</a:t>
            </a:r>
            <a:r>
              <a:rPr lang="en-US" altLang="zh-CN" sz="2100" dirty="0"/>
              <a:t>(PFSS)</a:t>
            </a:r>
            <a:r>
              <a:rPr lang="zh-CN" altLang="en-US" sz="2100" dirty="0"/>
              <a:t>、线性无力场、非线性无力场</a:t>
            </a:r>
            <a:r>
              <a:rPr lang="en-US" altLang="zh-CN" sz="2100" dirty="0"/>
              <a:t> (NLFFF)</a:t>
            </a:r>
          </a:p>
          <a:p>
            <a:endParaRPr lang="en-US" altLang="zh-CN" sz="2100" dirty="0"/>
          </a:p>
          <a:p>
            <a:r>
              <a:rPr lang="zh-CN" altLang="en-US" sz="2100" dirty="0">
                <a:solidFill>
                  <a:srgbClr val="0070C0"/>
                </a:solidFill>
              </a:rPr>
              <a:t>磁静力学模型（</a:t>
            </a:r>
            <a:r>
              <a:rPr lang="en-US" altLang="zh-CN" sz="2100" dirty="0">
                <a:solidFill>
                  <a:srgbClr val="0070C0"/>
                </a:solidFill>
              </a:rPr>
              <a:t>MHS</a:t>
            </a:r>
            <a:r>
              <a:rPr lang="zh-CN" altLang="en-US" sz="2100" dirty="0">
                <a:solidFill>
                  <a:srgbClr val="0070C0"/>
                </a:solidFill>
              </a:rPr>
              <a:t>）</a:t>
            </a:r>
            <a:endParaRPr lang="en-US" altLang="zh-CN" sz="2100" dirty="0">
              <a:solidFill>
                <a:srgbClr val="0070C0"/>
              </a:solidFill>
            </a:endParaRPr>
          </a:p>
          <a:p>
            <a:endParaRPr lang="en-US" altLang="zh-CN" sz="2100" dirty="0"/>
          </a:p>
          <a:p>
            <a:endParaRPr lang="en-US" altLang="zh-CN" sz="2100" dirty="0"/>
          </a:p>
          <a:p>
            <a:endParaRPr lang="en-US" altLang="zh-CN" sz="2100" dirty="0"/>
          </a:p>
          <a:p>
            <a:endParaRPr lang="en-US" altLang="zh-CN" sz="2100" dirty="0"/>
          </a:p>
          <a:p>
            <a:endParaRPr lang="en-US" altLang="zh-CN" sz="2100" dirty="0"/>
          </a:p>
          <a:p>
            <a:r>
              <a:rPr lang="zh-CN" altLang="en-US" sz="2100" dirty="0">
                <a:solidFill>
                  <a:srgbClr val="0070C0"/>
                </a:solidFill>
              </a:rPr>
              <a:t>稳态磁动力学模型（</a:t>
            </a:r>
            <a:r>
              <a:rPr lang="en-US" altLang="zh-CN" sz="2100" dirty="0">
                <a:solidFill>
                  <a:srgbClr val="0070C0"/>
                </a:solidFill>
              </a:rPr>
              <a:t>MHD</a:t>
            </a:r>
            <a:r>
              <a:rPr lang="zh-CN" altLang="en-US" sz="2100" dirty="0">
                <a:solidFill>
                  <a:srgbClr val="0070C0"/>
                </a:solidFill>
              </a:rPr>
              <a:t>）</a:t>
            </a:r>
            <a:endParaRPr lang="en-US" altLang="zh-CN" sz="2100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8F1ED2-B316-4045-A02C-8B46C9D46B47}"/>
              </a:ext>
            </a:extLst>
          </p:cNvPr>
          <p:cNvSpPr/>
          <p:nvPr/>
        </p:nvSpPr>
        <p:spPr>
          <a:xfrm>
            <a:off x="3638929" y="301974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日冕磁场</a:t>
            </a:r>
            <a:endParaRPr lang="en-US" sz="3600" dirty="0">
              <a:solidFill>
                <a:srgbClr val="0070C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677DAA-8B30-8748-8217-30128E57397E}"/>
              </a:ext>
            </a:extLst>
          </p:cNvPr>
          <p:cNvGrpSpPr/>
          <p:nvPr/>
        </p:nvGrpSpPr>
        <p:grpSpPr>
          <a:xfrm>
            <a:off x="318798" y="2431966"/>
            <a:ext cx="2654974" cy="433545"/>
            <a:chOff x="3605067" y="1944843"/>
            <a:chExt cx="3539965" cy="5780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B717B6-52E0-6944-AE74-7EF5269D0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5067" y="1944843"/>
              <a:ext cx="2641600" cy="5207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579052-54CB-F742-95D7-6E48624B8500}"/>
                </a:ext>
              </a:extLst>
            </p:cNvPr>
            <p:cNvSpPr txBox="1"/>
            <p:nvPr/>
          </p:nvSpPr>
          <p:spPr>
            <a:xfrm>
              <a:off x="6246667" y="1968906"/>
              <a:ext cx="898365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dirty="0"/>
                <a:t>=0</a:t>
              </a:r>
              <a:endParaRPr lang="en-US" sz="21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5485B9-54A4-9A4E-B574-DAFD8F6A6FFB}"/>
              </a:ext>
            </a:extLst>
          </p:cNvPr>
          <p:cNvGrpSpPr/>
          <p:nvPr/>
        </p:nvGrpSpPr>
        <p:grpSpPr>
          <a:xfrm>
            <a:off x="441020" y="1600019"/>
            <a:ext cx="1371287" cy="426619"/>
            <a:chOff x="1395662" y="1968906"/>
            <a:chExt cx="1828382" cy="5688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894754-D00E-E845-87F8-929246D75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555" t="9241" r="31563" b="-4621"/>
            <a:stretch/>
          </p:blipFill>
          <p:spPr>
            <a:xfrm>
              <a:off x="1395662" y="2041094"/>
              <a:ext cx="842212" cy="49663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2DDCDD-2500-864B-B195-011D823CD1D0}"/>
                </a:ext>
              </a:extLst>
            </p:cNvPr>
            <p:cNvSpPr txBox="1"/>
            <p:nvPr/>
          </p:nvSpPr>
          <p:spPr>
            <a:xfrm>
              <a:off x="2325679" y="1968906"/>
              <a:ext cx="898365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dirty="0"/>
                <a:t>=0</a:t>
              </a:r>
              <a:endParaRPr lang="en-US" sz="2100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80FBF75-3B5A-2648-AC31-41003F86C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83" y="3325727"/>
            <a:ext cx="4695825" cy="2171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E27BB66-2B46-FB4C-A6F1-E4AFB7307A9F}"/>
              </a:ext>
            </a:extLst>
          </p:cNvPr>
          <p:cNvCxnSpPr>
            <a:cxnSpLocks/>
          </p:cNvCxnSpPr>
          <p:nvPr/>
        </p:nvCxnSpPr>
        <p:spPr>
          <a:xfrm flipH="1" flipV="1">
            <a:off x="3907513" y="1778692"/>
            <a:ext cx="1155782" cy="155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7539DF0-8713-6544-B050-6B59A67F28D2}"/>
              </a:ext>
            </a:extLst>
          </p:cNvPr>
          <p:cNvCxnSpPr>
            <a:cxnSpLocks/>
          </p:cNvCxnSpPr>
          <p:nvPr/>
        </p:nvCxnSpPr>
        <p:spPr>
          <a:xfrm flipH="1">
            <a:off x="2828926" y="2646221"/>
            <a:ext cx="218448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5">
            <a:extLst>
              <a:ext uri="{FF2B5EF4-FFF2-40B4-BE49-F238E27FC236}">
                <a16:creationId xmlns:a16="http://schemas.microsoft.com/office/drawing/2014/main" id="{E12414CC-37B9-6845-957F-98FCC598D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793" y="1428499"/>
            <a:ext cx="1996004" cy="73403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680681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FAABA-738C-0742-B38C-C217368D2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33" y="1648853"/>
            <a:ext cx="2914650" cy="26065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B615A2A-4192-E84C-823B-3E1426678BD4}"/>
              </a:ext>
            </a:extLst>
          </p:cNvPr>
          <p:cNvGrpSpPr/>
          <p:nvPr/>
        </p:nvGrpSpPr>
        <p:grpSpPr>
          <a:xfrm>
            <a:off x="6389124" y="1747855"/>
            <a:ext cx="2449971" cy="2471737"/>
            <a:chOff x="1115617" y="0"/>
            <a:chExt cx="5365923" cy="576064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E26CB24-A4F3-FD4A-8C0B-A3FF9C87A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7" y="0"/>
              <a:ext cx="5365923" cy="5760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B5DAD2-66C4-2143-BAE2-6BBC484D5DC7}"/>
                </a:ext>
              </a:extLst>
            </p:cNvPr>
            <p:cNvSpPr txBox="1"/>
            <p:nvPr/>
          </p:nvSpPr>
          <p:spPr>
            <a:xfrm>
              <a:off x="1219989" y="24266"/>
              <a:ext cx="2517313" cy="699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50" dirty="0" err="1">
                  <a:solidFill>
                    <a:prstClr val="black"/>
                  </a:solidFill>
                </a:rPr>
                <a:t>Source:Metis</a:t>
              </a:r>
              <a:r>
                <a:rPr lang="de-DE" sz="1350" dirty="0">
                  <a:solidFill>
                    <a:prstClr val="black"/>
                  </a:solidFill>
                </a:rPr>
                <a:t> </a:t>
              </a:r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F22E474-DE10-A147-A604-00C4C5FB1851}"/>
              </a:ext>
            </a:extLst>
          </p:cNvPr>
          <p:cNvSpPr txBox="1"/>
          <p:nvPr/>
        </p:nvSpPr>
        <p:spPr>
          <a:xfrm>
            <a:off x="692793" y="4579206"/>
            <a:ext cx="23860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CSSS</a:t>
            </a:r>
            <a:r>
              <a:rPr lang="zh-CN" altLang="en-US" sz="2700" dirty="0"/>
              <a:t>模型</a:t>
            </a:r>
            <a:endParaRPr lang="en-US" sz="27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975B7A-68BB-904E-9BC2-4450D2564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706" y="1727165"/>
            <a:ext cx="2449971" cy="2449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2A1E1B-11F7-914D-8B96-7765AF86A8DC}"/>
              </a:ext>
            </a:extLst>
          </p:cNvPr>
          <p:cNvSpPr txBox="1"/>
          <p:nvPr/>
        </p:nvSpPr>
        <p:spPr>
          <a:xfrm>
            <a:off x="3527155" y="4691955"/>
            <a:ext cx="254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太阳活动极小年日冕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7CA566-CDD3-3C42-937F-9D88FF31253A}"/>
              </a:ext>
            </a:extLst>
          </p:cNvPr>
          <p:cNvSpPr txBox="1"/>
          <p:nvPr/>
        </p:nvSpPr>
        <p:spPr>
          <a:xfrm>
            <a:off x="6515954" y="4687219"/>
            <a:ext cx="244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太阳活动极大年日冕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095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64" y="265580"/>
            <a:ext cx="637270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196C21-8A76-5240-A3A3-E7F4B0AEBCF4}"/>
              </a:ext>
            </a:extLst>
          </p:cNvPr>
          <p:cNvSpPr txBox="1"/>
          <p:nvPr/>
        </p:nvSpPr>
        <p:spPr>
          <a:xfrm>
            <a:off x="6687671" y="5684530"/>
            <a:ext cx="1983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Wiegelmann</a:t>
            </a:r>
            <a:r>
              <a:rPr lang="en-US" sz="2000" dirty="0"/>
              <a:t>, T.</a:t>
            </a:r>
          </a:p>
        </p:txBody>
      </p:sp>
    </p:spTree>
    <p:extLst>
      <p:ext uri="{BB962C8B-B14F-4D97-AF65-F5344CB8AC3E}">
        <p14:creationId xmlns:p14="http://schemas.microsoft.com/office/powerpoint/2010/main" val="193875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2532</TotalTime>
  <Words>794</Words>
  <Application>Microsoft Macintosh PowerPoint</Application>
  <PresentationFormat>On-screen Show (4:3)</PresentationFormat>
  <Paragraphs>129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CMBX12</vt:lpstr>
      <vt:lpstr>CMMI10</vt:lpstr>
      <vt:lpstr>CMR10</vt:lpstr>
      <vt:lpstr>等线</vt:lpstr>
      <vt:lpstr>等线 Light</vt:lpstr>
      <vt:lpstr>Open Sans</vt:lpstr>
      <vt:lpstr>Roboto</vt:lpstr>
      <vt:lpstr>宋体</vt:lpstr>
      <vt:lpstr>Arial</vt:lpstr>
      <vt:lpstr>Calibri</vt:lpstr>
      <vt:lpstr>Calibri Light</vt:lpstr>
      <vt:lpstr>Helvetica</vt:lpstr>
      <vt:lpstr>Times</vt:lpstr>
      <vt:lpstr>Office Theme</vt:lpstr>
      <vt:lpstr>LHAASO对日地间磁场的研究预期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将要开展的研究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LHAASO对太阳磁场的研究预期 </dc:title>
  <dc:creator>封莉</dc:creator>
  <cp:lastModifiedBy>封莉</cp:lastModifiedBy>
  <cp:revision>94</cp:revision>
  <dcterms:created xsi:type="dcterms:W3CDTF">2019-08-25T06:21:37Z</dcterms:created>
  <dcterms:modified xsi:type="dcterms:W3CDTF">2019-08-27T02:27:24Z</dcterms:modified>
</cp:coreProperties>
</file>