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79" r:id="rId1"/>
  </p:sldMasterIdLst>
  <p:notesMasterIdLst>
    <p:notesMasterId r:id="rId52"/>
  </p:notesMasterIdLst>
  <p:sldIdLst>
    <p:sldId id="814" r:id="rId2"/>
    <p:sldId id="815" r:id="rId3"/>
    <p:sldId id="577" r:id="rId4"/>
    <p:sldId id="775" r:id="rId5"/>
    <p:sldId id="776" r:id="rId6"/>
    <p:sldId id="777" r:id="rId7"/>
    <p:sldId id="785" r:id="rId8"/>
    <p:sldId id="778" r:id="rId9"/>
    <p:sldId id="779" r:id="rId10"/>
    <p:sldId id="780" r:id="rId11"/>
    <p:sldId id="784" r:id="rId12"/>
    <p:sldId id="781" r:id="rId13"/>
    <p:sldId id="783" r:id="rId14"/>
    <p:sldId id="782" r:id="rId15"/>
    <p:sldId id="795" r:id="rId16"/>
    <p:sldId id="793" r:id="rId17"/>
    <p:sldId id="786" r:id="rId18"/>
    <p:sldId id="796" r:id="rId19"/>
    <p:sldId id="794" r:id="rId20"/>
    <p:sldId id="787" r:id="rId21"/>
    <p:sldId id="798" r:id="rId22"/>
    <p:sldId id="788" r:id="rId23"/>
    <p:sldId id="751" r:id="rId24"/>
    <p:sldId id="756" r:id="rId25"/>
    <p:sldId id="774" r:id="rId26"/>
    <p:sldId id="754" r:id="rId27"/>
    <p:sldId id="797" r:id="rId28"/>
    <p:sldId id="757" r:id="rId29"/>
    <p:sldId id="792" r:id="rId30"/>
    <p:sldId id="808" r:id="rId31"/>
    <p:sldId id="767" r:id="rId32"/>
    <p:sldId id="769" r:id="rId33"/>
    <p:sldId id="772" r:id="rId34"/>
    <p:sldId id="799" r:id="rId35"/>
    <p:sldId id="802" r:id="rId36"/>
    <p:sldId id="803" r:id="rId37"/>
    <p:sldId id="805" r:id="rId38"/>
    <p:sldId id="801" r:id="rId39"/>
    <p:sldId id="804" r:id="rId40"/>
    <p:sldId id="806" r:id="rId41"/>
    <p:sldId id="800" r:id="rId42"/>
    <p:sldId id="789" r:id="rId43"/>
    <p:sldId id="790" r:id="rId44"/>
    <p:sldId id="810" r:id="rId45"/>
    <p:sldId id="811" r:id="rId46"/>
    <p:sldId id="812" r:id="rId47"/>
    <p:sldId id="813" r:id="rId48"/>
    <p:sldId id="807" r:id="rId49"/>
    <p:sldId id="816" r:id="rId50"/>
    <p:sldId id="809" r:id="rId51"/>
  </p:sldIdLst>
  <p:sldSz cx="9144000" cy="6858000" type="screen4x3"/>
  <p:notesSz cx="7102475" cy="10233025"/>
  <p:embeddedFontLst>
    <p:embeddedFont>
      <p:font typeface="华文新魏" panose="02010800040101010101" pitchFamily="2" charset="-122"/>
      <p:regular r:id="rId53"/>
    </p:embeddedFont>
    <p:embeddedFont>
      <p:font typeface="Garamond" panose="02020502050306020203" pitchFamily="18" charset="0"/>
      <p:regular r:id="rId54"/>
      <p:bold r:id="rId55"/>
      <p:italic r:id="rId56"/>
      <p:boldItalic r:id="rId57"/>
    </p:embeddedFont>
    <p:embeddedFont>
      <p:font typeface="华文楷体" panose="02010600040101010101" pitchFamily="2" charset="-122"/>
      <p:regular r:id="rId58"/>
    </p:embeddedFont>
    <p:embeddedFont>
      <p:font typeface="楷体" panose="02010609060101010101" pitchFamily="49" charset="-122"/>
      <p:regular r:id="rId59"/>
    </p:embeddedFont>
    <p:embeddedFont>
      <p:font typeface="MS PGothic" panose="020B0600070205080204" pitchFamily="34" charset="-128"/>
      <p:regular r:id="rId60"/>
    </p:embeddedFont>
    <p:embeddedFont>
      <p:font typeface="华文行楷" panose="02010800040101010101" pitchFamily="2" charset="-122"/>
      <p:regular r:id="rId61"/>
    </p:embeddedFont>
    <p:embeddedFont>
      <p:font typeface="Wingdings 2" panose="05020102010507070707" pitchFamily="18" charset="2"/>
      <p:regular r:id="rId62"/>
    </p:embeddedFont>
  </p:embeddedFontLst>
  <p:defaultTextStyle>
    <a:defPPr>
      <a:defRPr lang="en-US"/>
    </a:defPPr>
    <a:lvl1pPr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1pPr>
    <a:lvl2pPr marL="457200"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2pPr>
    <a:lvl3pPr marL="914400"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3pPr>
    <a:lvl4pPr marL="1371600"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4pPr>
    <a:lvl5pPr marL="1828800"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5pPr>
    <a:lvl6pPr marL="2286000" algn="l" defTabSz="914400" rtl="0" eaLnBrk="1" latinLnBrk="0" hangingPunct="1">
      <a:defRPr kumimoji="1" sz="3200" b="1" kern="1200">
        <a:solidFill>
          <a:schemeClr val="hlink"/>
        </a:solidFill>
        <a:latin typeface="Arial" pitchFamily="34" charset="0"/>
        <a:ea typeface="MS PGothic" pitchFamily="34" charset="-128"/>
        <a:cs typeface="+mn-cs"/>
        <a:sym typeface="Symbol" pitchFamily="18" charset="2"/>
      </a:defRPr>
    </a:lvl6pPr>
    <a:lvl7pPr marL="2743200" algn="l" defTabSz="914400" rtl="0" eaLnBrk="1" latinLnBrk="0" hangingPunct="1">
      <a:defRPr kumimoji="1" sz="3200" b="1" kern="1200">
        <a:solidFill>
          <a:schemeClr val="hlink"/>
        </a:solidFill>
        <a:latin typeface="Arial" pitchFamily="34" charset="0"/>
        <a:ea typeface="MS PGothic" pitchFamily="34" charset="-128"/>
        <a:cs typeface="+mn-cs"/>
        <a:sym typeface="Symbol" pitchFamily="18" charset="2"/>
      </a:defRPr>
    </a:lvl7pPr>
    <a:lvl8pPr marL="3200400" algn="l" defTabSz="914400" rtl="0" eaLnBrk="1" latinLnBrk="0" hangingPunct="1">
      <a:defRPr kumimoji="1" sz="3200" b="1" kern="1200">
        <a:solidFill>
          <a:schemeClr val="hlink"/>
        </a:solidFill>
        <a:latin typeface="Arial" pitchFamily="34" charset="0"/>
        <a:ea typeface="MS PGothic" pitchFamily="34" charset="-128"/>
        <a:cs typeface="+mn-cs"/>
        <a:sym typeface="Symbol" pitchFamily="18" charset="2"/>
      </a:defRPr>
    </a:lvl8pPr>
    <a:lvl9pPr marL="3657600" algn="l" defTabSz="914400" rtl="0" eaLnBrk="1" latinLnBrk="0" hangingPunct="1">
      <a:defRPr kumimoji="1" sz="3200" b="1" kern="1200">
        <a:solidFill>
          <a:schemeClr val="hlink"/>
        </a:solidFill>
        <a:latin typeface="Arial" pitchFamily="34" charset="0"/>
        <a:ea typeface="MS PGothic" pitchFamily="34" charset="-128"/>
        <a:cs typeface="+mn-cs"/>
        <a:sym typeface="Symbol" pitchFamily="18" charset="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a:srgbClr val="000099"/>
    <a:srgbClr val="BA0023"/>
    <a:srgbClr val="000066"/>
    <a:srgbClr val="CC3399"/>
    <a:srgbClr val="FF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56" autoAdjust="0"/>
    <p:restoredTop sz="94634" autoAdjust="0"/>
  </p:normalViewPr>
  <p:slideViewPr>
    <p:cSldViewPr>
      <p:cViewPr varScale="1">
        <p:scale>
          <a:sx n="125" d="100"/>
          <a:sy n="125" d="100"/>
        </p:scale>
        <p:origin x="-1613" y="-1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614" y="-96"/>
      </p:cViewPr>
      <p:guideLst>
        <p:guide orient="horz" pos="3223"/>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7739" cy="51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lgn="l">
              <a:spcBef>
                <a:spcPct val="0"/>
              </a:spcBef>
              <a:buClrTx/>
              <a:buFontTx/>
              <a:buNone/>
              <a:defRPr kumimoji="0" sz="1300" b="0">
                <a:solidFill>
                  <a:srgbClr val="000066"/>
                </a:solidFill>
                <a:latin typeface="Times New Roman" pitchFamily="18" charset="0"/>
                <a:ea typeface="宋体" pitchFamily="2" charset="-122"/>
              </a:defRPr>
            </a:lvl1pPr>
          </a:lstStyle>
          <a:p>
            <a:endParaRPr lang="en-US" altLang="zh-CN"/>
          </a:p>
        </p:txBody>
      </p:sp>
      <p:sp>
        <p:nvSpPr>
          <p:cNvPr id="5123" name="Rectangle 3"/>
          <p:cNvSpPr>
            <a:spLocks noGrp="1" noChangeArrowheads="1"/>
          </p:cNvSpPr>
          <p:nvPr>
            <p:ph type="dt" idx="1"/>
          </p:nvPr>
        </p:nvSpPr>
        <p:spPr bwMode="auto">
          <a:xfrm>
            <a:off x="4024736" y="0"/>
            <a:ext cx="3077739" cy="51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spcBef>
                <a:spcPct val="0"/>
              </a:spcBef>
              <a:buClrTx/>
              <a:buFontTx/>
              <a:buNone/>
              <a:defRPr kumimoji="0" sz="1300" b="0">
                <a:solidFill>
                  <a:srgbClr val="000066"/>
                </a:solidFill>
                <a:latin typeface="Times New Roman" pitchFamily="18" charset="0"/>
                <a:ea typeface="宋体" pitchFamily="2" charset="-122"/>
              </a:defRPr>
            </a:lvl1pPr>
          </a:lstStyle>
          <a:p>
            <a:endParaRPr lang="en-US" altLang="zh-CN"/>
          </a:p>
        </p:txBody>
      </p:sp>
      <p:sp>
        <p:nvSpPr>
          <p:cNvPr id="5124" name="Rectangle 4"/>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46997" y="4860687"/>
            <a:ext cx="5208482" cy="460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126" name="Rectangle 6"/>
          <p:cNvSpPr>
            <a:spLocks noGrp="1" noChangeArrowheads="1"/>
          </p:cNvSpPr>
          <p:nvPr>
            <p:ph type="ftr" sz="quarter" idx="4"/>
          </p:nvPr>
        </p:nvSpPr>
        <p:spPr bwMode="auto">
          <a:xfrm>
            <a:off x="0" y="9721374"/>
            <a:ext cx="3077739" cy="51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lgn="l">
              <a:spcBef>
                <a:spcPct val="0"/>
              </a:spcBef>
              <a:buClrTx/>
              <a:buFontTx/>
              <a:buNone/>
              <a:defRPr kumimoji="0" sz="1300" b="0">
                <a:solidFill>
                  <a:srgbClr val="000066"/>
                </a:solidFill>
                <a:latin typeface="Times New Roman" pitchFamily="18" charset="0"/>
                <a:ea typeface="宋体" pitchFamily="2" charset="-122"/>
              </a:defRPr>
            </a:lvl1pPr>
          </a:lstStyle>
          <a:p>
            <a:endParaRPr lang="en-US" altLang="zh-CN"/>
          </a:p>
        </p:txBody>
      </p:sp>
      <p:sp>
        <p:nvSpPr>
          <p:cNvPr id="5127" name="Rectangle 7"/>
          <p:cNvSpPr>
            <a:spLocks noGrp="1" noChangeArrowheads="1"/>
          </p:cNvSpPr>
          <p:nvPr>
            <p:ph type="sldNum" sz="quarter" idx="5"/>
          </p:nvPr>
        </p:nvSpPr>
        <p:spPr bwMode="auto">
          <a:xfrm>
            <a:off x="4024736" y="9721374"/>
            <a:ext cx="3077739" cy="51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spcBef>
                <a:spcPct val="0"/>
              </a:spcBef>
              <a:buClrTx/>
              <a:buFontTx/>
              <a:buNone/>
              <a:defRPr kumimoji="0" sz="1300" b="0">
                <a:solidFill>
                  <a:srgbClr val="000066"/>
                </a:solidFill>
                <a:latin typeface="Times New Roman" pitchFamily="18" charset="0"/>
                <a:ea typeface="宋体" pitchFamily="2" charset="-122"/>
              </a:defRPr>
            </a:lvl1pPr>
          </a:lstStyle>
          <a:p>
            <a:fld id="{EB0EB25C-ABE6-4A81-BF98-AE4E4C4CDD0D}" type="slidenum">
              <a:rPr lang="zh-CN" altLang="en-US"/>
              <a:pPr/>
              <a:t>‹#›</a:t>
            </a:fld>
            <a:endParaRPr lang="en-US" altLang="zh-CN"/>
          </a:p>
        </p:txBody>
      </p:sp>
    </p:spTree>
    <p:extLst>
      <p:ext uri="{BB962C8B-B14F-4D97-AF65-F5344CB8AC3E}">
        <p14:creationId xmlns:p14="http://schemas.microsoft.com/office/powerpoint/2010/main" val="42814127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3316" name="Rectangle 1028"/>
          <p:cNvSpPr>
            <a:spLocks noGrp="1" noChangeArrowheads="1"/>
          </p:cNvSpPr>
          <p:nvPr>
            <p:ph type="ctrTitle" sz="quarter"/>
          </p:nvPr>
        </p:nvSpPr>
        <p:spPr>
          <a:xfrm>
            <a:off x="457200" y="1524000"/>
            <a:ext cx="7772400" cy="1371600"/>
          </a:xfrm>
        </p:spPr>
        <p:txBody>
          <a:bodyPr/>
          <a:lstStyle>
            <a:lvl1pPr algn="ctr">
              <a:defRPr>
                <a:solidFill>
                  <a:srgbClr val="333399"/>
                </a:solidFill>
              </a:defRPr>
            </a:lvl1pPr>
          </a:lstStyle>
          <a:p>
            <a:pPr lvl="0"/>
            <a:r>
              <a:rPr lang="zh-CN" altLang="en-US" noProof="0" smtClean="0"/>
              <a:t>单击此处编辑母版标题样式</a:t>
            </a:r>
            <a:endParaRPr lang="en-US" altLang="zh-CN" noProof="0" smtClean="0"/>
          </a:p>
        </p:txBody>
      </p:sp>
      <p:sp>
        <p:nvSpPr>
          <p:cNvPr id="13317" name="Rectangle 1029"/>
          <p:cNvSpPr>
            <a:spLocks noGrp="1" noChangeArrowheads="1"/>
          </p:cNvSpPr>
          <p:nvPr>
            <p:ph type="subTitle" sz="quarter" idx="1"/>
          </p:nvPr>
        </p:nvSpPr>
        <p:spPr>
          <a:xfrm>
            <a:off x="1219200" y="3352800"/>
            <a:ext cx="6400800" cy="990600"/>
          </a:xfrm>
        </p:spPr>
        <p:txBody>
          <a:bodyPr/>
          <a:lstStyle>
            <a:lvl1pPr marL="0" indent="0" algn="ctr">
              <a:buFont typeface="Wingdings 2" pitchFamily="18" charset="2"/>
              <a:buNone/>
              <a:defRPr>
                <a:solidFill>
                  <a:schemeClr val="accent1"/>
                </a:solidFill>
              </a:defRPr>
            </a:lvl1pPr>
          </a:lstStyle>
          <a:p>
            <a:pPr lvl="0"/>
            <a:r>
              <a:rPr lang="zh-CN" altLang="en-US" noProof="0" smtClean="0"/>
              <a:t>单击此处编辑母版副标题样式</a:t>
            </a:r>
            <a:endParaRPr lang="en-US" altLang="zh-CN" noProof="0" smtClean="0"/>
          </a:p>
        </p:txBody>
      </p:sp>
      <p:sp>
        <p:nvSpPr>
          <p:cNvPr id="13326" name="Rectangle 1038"/>
          <p:cNvSpPr>
            <a:spLocks noChangeArrowheads="1"/>
          </p:cNvSpPr>
          <p:nvPr/>
        </p:nvSpPr>
        <p:spPr bwMode="auto">
          <a:xfrm>
            <a:off x="685800" y="2971800"/>
            <a:ext cx="7620000" cy="76200"/>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endParaRPr lang="zh-CN" altLang="en-US" sz="2400" b="0">
              <a:solidFill>
                <a:schemeClr val="tx1"/>
              </a:solidFill>
              <a:latin typeface="Times New Roman" pitchFamily="18" charset="0"/>
            </a:endParaRPr>
          </a:p>
        </p:txBody>
      </p:sp>
      <p:sp>
        <p:nvSpPr>
          <p:cNvPr id="7" name="Rectangle 1038"/>
          <p:cNvSpPr>
            <a:spLocks noChangeArrowheads="1"/>
          </p:cNvSpPr>
          <p:nvPr/>
        </p:nvSpPr>
        <p:spPr bwMode="auto">
          <a:xfrm>
            <a:off x="685800" y="2971800"/>
            <a:ext cx="7620000" cy="76200"/>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spcBef>
                <a:spcPct val="0"/>
              </a:spcBef>
              <a:buClrTx/>
              <a:buFontTx/>
              <a:buNone/>
            </a:pPr>
            <a:endParaRPr lang="zh-CN" altLang="en-US" sz="2400" b="0">
              <a:solidFill>
                <a:schemeClr val="tx1"/>
              </a:solidFill>
              <a:latin typeface="Times New Roman" pitchFamily="18" charset="0"/>
              <a:ea typeface="宋体" pitchFamily="2" charset="-122"/>
            </a:endParaRPr>
          </a:p>
        </p:txBody>
      </p:sp>
      <p:sp>
        <p:nvSpPr>
          <p:cNvPr id="8" name="Rectangle 1038"/>
          <p:cNvSpPr>
            <a:spLocks noChangeArrowheads="1"/>
          </p:cNvSpPr>
          <p:nvPr userDrawn="1"/>
        </p:nvSpPr>
        <p:spPr bwMode="auto">
          <a:xfrm>
            <a:off x="685800" y="2971800"/>
            <a:ext cx="7620000" cy="76200"/>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spcBef>
                <a:spcPct val="0"/>
              </a:spcBef>
              <a:buClrTx/>
              <a:buFontTx/>
              <a:buNone/>
            </a:pPr>
            <a:endParaRPr lang="zh-CN" altLang="en-US" sz="2400" b="0">
              <a:solidFill>
                <a:schemeClr val="tx1"/>
              </a:solidFill>
              <a:latin typeface="Times New Roman" pitchFamily="18" charset="0"/>
              <a:ea typeface="宋体"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reserve="1">
  <p:cSld name="zyh-new">
    <p:spTree>
      <p:nvGrpSpPr>
        <p:cNvPr id="1" name=""/>
        <p:cNvGrpSpPr/>
        <p:nvPr/>
      </p:nvGrpSpPr>
      <p:grpSpPr>
        <a:xfrm>
          <a:off x="0" y="0"/>
          <a:ext cx="0" cy="0"/>
          <a:chOff x="0" y="0"/>
          <a:chExt cx="0" cy="0"/>
        </a:xfrm>
      </p:grpSpPr>
      <p:sp>
        <p:nvSpPr>
          <p:cNvPr id="2" name="标题 1"/>
          <p:cNvSpPr>
            <a:spLocks noGrp="1"/>
          </p:cNvSpPr>
          <p:nvPr>
            <p:ph type="title"/>
          </p:nvPr>
        </p:nvSpPr>
        <p:spPr>
          <a:xfrm>
            <a:off x="304800" y="-20598"/>
            <a:ext cx="8534400" cy="762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371600"/>
            <a:ext cx="3962400" cy="4724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572000" y="1371600"/>
            <a:ext cx="3962400" cy="4724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灯片编号占位符 6"/>
          <p:cNvSpPr>
            <a:spLocks noGrp="1"/>
          </p:cNvSpPr>
          <p:nvPr>
            <p:ph type="sldNum" sz="quarter" idx="12"/>
          </p:nvPr>
        </p:nvSpPr>
        <p:spPr>
          <a:xfrm>
            <a:off x="685800" y="6629400"/>
            <a:ext cx="609600" cy="228600"/>
          </a:xfrm>
        </p:spPr>
        <p:txBody>
          <a:bodyPr/>
          <a:lstStyle>
            <a:lvl1pPr>
              <a:defRPr/>
            </a:lvl1pPr>
          </a:lstStyle>
          <a:p>
            <a:pPr>
              <a:buFont typeface="Wingdings 2" pitchFamily="18" charset="2"/>
              <a:buNone/>
            </a:pPr>
            <a:fld id="{429637BA-62FD-4B7C-B06C-4141B518D25A}" type="slidenum">
              <a:rPr lang="zh-CN" altLang="en-US" smtClean="0"/>
              <a:pPr>
                <a:buFont typeface="Wingdings 2" pitchFamily="18" charset="2"/>
                <a:buNone/>
              </a:pPr>
              <a:t>‹#›</a:t>
            </a:fld>
            <a:endParaRPr lang="en-US" altLang="zh-CN" dirty="0"/>
          </a:p>
        </p:txBody>
      </p:sp>
    </p:spTree>
    <p:extLst>
      <p:ext uri="{BB962C8B-B14F-4D97-AF65-F5344CB8AC3E}">
        <p14:creationId xmlns:p14="http://schemas.microsoft.com/office/powerpoint/2010/main" val="3100833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230658" y="16473"/>
            <a:ext cx="8534400" cy="762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71600"/>
            <a:ext cx="3962400" cy="4724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572000" y="1371600"/>
            <a:ext cx="3962400" cy="2286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0" y="3810000"/>
            <a:ext cx="3962400" cy="2286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8" name="灯片编号占位符 7"/>
          <p:cNvSpPr>
            <a:spLocks noGrp="1"/>
          </p:cNvSpPr>
          <p:nvPr>
            <p:ph type="sldNum" sz="quarter" idx="12"/>
          </p:nvPr>
        </p:nvSpPr>
        <p:spPr>
          <a:xfrm>
            <a:off x="685800" y="6629400"/>
            <a:ext cx="609600" cy="228600"/>
          </a:xfrm>
        </p:spPr>
        <p:txBody>
          <a:bodyPr/>
          <a:lstStyle>
            <a:lvl1pPr>
              <a:defRPr/>
            </a:lvl1pPr>
          </a:lstStyle>
          <a:p>
            <a:pPr>
              <a:buFont typeface="Wingdings 2" pitchFamily="18" charset="2"/>
              <a:buNone/>
            </a:pPr>
            <a:fld id="{429637BA-62FD-4B7C-B06C-4141B518D25A}" type="slidenum">
              <a:rPr lang="zh-CN" altLang="en-US" smtClean="0"/>
              <a:pPr>
                <a:buFont typeface="Wingdings 2" pitchFamily="18" charset="2"/>
                <a:buNone/>
              </a:pPr>
              <a:t>‹#›</a:t>
            </a:fld>
            <a:endParaRPr lang="en-US" altLang="zh-CN" dirty="0"/>
          </a:p>
        </p:txBody>
      </p:sp>
    </p:spTree>
    <p:extLst>
      <p:ext uri="{BB962C8B-B14F-4D97-AF65-F5344CB8AC3E}">
        <p14:creationId xmlns:p14="http://schemas.microsoft.com/office/powerpoint/2010/main" val="3099241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255372" y="-20598"/>
            <a:ext cx="8534400" cy="762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371600"/>
            <a:ext cx="3962400" cy="4724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572000" y="1371600"/>
            <a:ext cx="3962400" cy="2286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0" y="3810000"/>
            <a:ext cx="3962400" cy="2286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8" name="灯片编号占位符 7"/>
          <p:cNvSpPr>
            <a:spLocks noGrp="1"/>
          </p:cNvSpPr>
          <p:nvPr>
            <p:ph type="sldNum" sz="quarter" idx="12"/>
          </p:nvPr>
        </p:nvSpPr>
        <p:spPr>
          <a:xfrm>
            <a:off x="685800" y="6629400"/>
            <a:ext cx="609600" cy="228600"/>
          </a:xfrm>
        </p:spPr>
        <p:txBody>
          <a:bodyPr/>
          <a:lstStyle>
            <a:lvl1pPr>
              <a:defRPr/>
            </a:lvl1pPr>
          </a:lstStyle>
          <a:p>
            <a:pPr>
              <a:buFont typeface="Wingdings 2" pitchFamily="18" charset="2"/>
              <a:buNone/>
            </a:pPr>
            <a:fld id="{429637BA-62FD-4B7C-B06C-4141B518D25A}" type="slidenum">
              <a:rPr lang="zh-CN" altLang="en-US" smtClean="0"/>
              <a:pPr>
                <a:buFont typeface="Wingdings 2" pitchFamily="18" charset="2"/>
                <a:buNone/>
              </a:pPr>
              <a:t>‹#›</a:t>
            </a:fld>
            <a:endParaRPr lang="en-US" altLang="zh-CN" dirty="0"/>
          </a:p>
        </p:txBody>
      </p:sp>
    </p:spTree>
    <p:extLst>
      <p:ext uri="{BB962C8B-B14F-4D97-AF65-F5344CB8AC3E}">
        <p14:creationId xmlns:p14="http://schemas.microsoft.com/office/powerpoint/2010/main" val="2683040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243015" y="-8241"/>
            <a:ext cx="8534400" cy="762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371600"/>
            <a:ext cx="3962400" cy="2286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572000" y="1371600"/>
            <a:ext cx="3962400" cy="2286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810000"/>
            <a:ext cx="3962400" cy="2286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572000" y="3810000"/>
            <a:ext cx="3962400" cy="2286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9" name="灯片编号占位符 8"/>
          <p:cNvSpPr>
            <a:spLocks noGrp="1"/>
          </p:cNvSpPr>
          <p:nvPr>
            <p:ph type="sldNum" sz="quarter" idx="12"/>
          </p:nvPr>
        </p:nvSpPr>
        <p:spPr>
          <a:xfrm>
            <a:off x="685800" y="6629400"/>
            <a:ext cx="609600" cy="228600"/>
          </a:xfrm>
        </p:spPr>
        <p:txBody>
          <a:bodyPr/>
          <a:lstStyle>
            <a:lvl1pPr>
              <a:defRPr/>
            </a:lvl1pPr>
          </a:lstStyle>
          <a:p>
            <a:pPr>
              <a:buFont typeface="Wingdings 2" pitchFamily="18" charset="2"/>
              <a:buNone/>
            </a:pPr>
            <a:fld id="{429637BA-62FD-4B7C-B06C-4141B518D25A}" type="slidenum">
              <a:rPr lang="zh-CN" altLang="en-US" smtClean="0"/>
              <a:pPr>
                <a:buFont typeface="Wingdings 2" pitchFamily="18" charset="2"/>
                <a:buNone/>
              </a:pPr>
              <a:t>‹#›</a:t>
            </a:fld>
            <a:endParaRPr lang="en-US" altLang="zh-CN" dirty="0"/>
          </a:p>
        </p:txBody>
      </p:sp>
    </p:spTree>
    <p:extLst>
      <p:ext uri="{BB962C8B-B14F-4D97-AF65-F5344CB8AC3E}">
        <p14:creationId xmlns:p14="http://schemas.microsoft.com/office/powerpoint/2010/main" val="3631028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灯片编号占位符 5"/>
          <p:cNvSpPr>
            <a:spLocks noGrp="1"/>
          </p:cNvSpPr>
          <p:nvPr>
            <p:ph type="sldNum" sz="quarter" idx="12"/>
          </p:nvPr>
        </p:nvSpPr>
        <p:spPr/>
        <p:txBody>
          <a:bodyPr/>
          <a:lstStyle>
            <a:lvl1pPr>
              <a:defRPr/>
            </a:lvl1pPr>
          </a:lstStyle>
          <a:p>
            <a:pPr>
              <a:buFont typeface="Wingdings 2" pitchFamily="18" charset="2"/>
              <a:buNone/>
            </a:pPr>
            <a:fld id="{535DAB7E-C6C3-44EB-A0F8-2E2CD5082DFB}" type="slidenum">
              <a:rPr lang="zh-CN" altLang="en-US" smtClean="0"/>
              <a:pPr>
                <a:buFont typeface="Wingdings 2" pitchFamily="18" charset="2"/>
                <a:buNone/>
              </a:pPr>
              <a:t>‹#›</a:t>
            </a:fld>
            <a:endParaRPr lang="en-US" altLang="zh-CN" dirty="0"/>
          </a:p>
        </p:txBody>
      </p:sp>
    </p:spTree>
    <p:extLst>
      <p:ext uri="{BB962C8B-B14F-4D97-AF65-F5344CB8AC3E}">
        <p14:creationId xmlns:p14="http://schemas.microsoft.com/office/powerpoint/2010/main" val="2504670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6" name="灯片编号占位符 5"/>
          <p:cNvSpPr>
            <a:spLocks noGrp="1"/>
          </p:cNvSpPr>
          <p:nvPr>
            <p:ph type="sldNum" sz="quarter" idx="12"/>
          </p:nvPr>
        </p:nvSpPr>
        <p:spPr/>
        <p:txBody>
          <a:bodyPr/>
          <a:lstStyle>
            <a:lvl1pPr>
              <a:defRPr/>
            </a:lvl1pPr>
          </a:lstStyle>
          <a:p>
            <a:pPr>
              <a:buFont typeface="Wingdings 2" pitchFamily="18" charset="2"/>
              <a:buNone/>
            </a:pPr>
            <a:fld id="{A64D518B-4943-455F-B239-1A010FBDD450}" type="slidenum">
              <a:rPr lang="zh-CN" altLang="en-US" smtClean="0"/>
              <a:pPr>
                <a:buFont typeface="Wingdings 2" pitchFamily="18" charset="2"/>
                <a:buNone/>
              </a:pPr>
              <a:t>‹#›</a:t>
            </a:fld>
            <a:endParaRPr lang="en-US" altLang="zh-CN" dirty="0"/>
          </a:p>
        </p:txBody>
      </p:sp>
    </p:spTree>
    <p:extLst>
      <p:ext uri="{BB962C8B-B14F-4D97-AF65-F5344CB8AC3E}">
        <p14:creationId xmlns:p14="http://schemas.microsoft.com/office/powerpoint/2010/main" val="2566467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4400"/>
            </a:lvl1pPr>
          </a:lstStyle>
          <a:p>
            <a:r>
              <a:rPr lang="zh-CN" altLang="en-US" smtClean="0"/>
              <a:t>单击此处编辑母版标题样式</a:t>
            </a:r>
            <a:endParaRPr lang="zh-CN" altLang="en-US" dirty="0"/>
          </a:p>
        </p:txBody>
      </p:sp>
      <p:sp>
        <p:nvSpPr>
          <p:cNvPr id="3" name="内容占位符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灯片编号占位符 6"/>
          <p:cNvSpPr>
            <a:spLocks noGrp="1"/>
          </p:cNvSpPr>
          <p:nvPr>
            <p:ph type="sldNum" sz="quarter" idx="12"/>
          </p:nvPr>
        </p:nvSpPr>
        <p:spPr/>
        <p:txBody>
          <a:bodyPr/>
          <a:lstStyle>
            <a:lvl1pPr>
              <a:defRPr/>
            </a:lvl1pPr>
          </a:lstStyle>
          <a:p>
            <a:pPr>
              <a:buFont typeface="Wingdings 2" pitchFamily="18" charset="2"/>
              <a:buNone/>
            </a:pPr>
            <a:fld id="{C59AD3A4-1675-4EC0-A497-AF976843349E}" type="slidenum">
              <a:rPr lang="zh-CN" altLang="en-US" smtClean="0"/>
              <a:pPr>
                <a:buFont typeface="Wingdings 2" pitchFamily="18" charset="2"/>
                <a:buNone/>
              </a:pPr>
              <a:t>‹#›</a:t>
            </a:fld>
            <a:endParaRPr lang="en-US" altLang="zh-CN" dirty="0"/>
          </a:p>
        </p:txBody>
      </p:sp>
    </p:spTree>
    <p:extLst>
      <p:ext uri="{BB962C8B-B14F-4D97-AF65-F5344CB8AC3E}">
        <p14:creationId xmlns:p14="http://schemas.microsoft.com/office/powerpoint/2010/main" val="1107891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9" name="灯片编号占位符 8"/>
          <p:cNvSpPr>
            <a:spLocks noGrp="1"/>
          </p:cNvSpPr>
          <p:nvPr>
            <p:ph type="sldNum" sz="quarter" idx="12"/>
          </p:nvPr>
        </p:nvSpPr>
        <p:spPr/>
        <p:txBody>
          <a:bodyPr/>
          <a:lstStyle>
            <a:lvl1pPr>
              <a:defRPr/>
            </a:lvl1pPr>
          </a:lstStyle>
          <a:p>
            <a:pPr>
              <a:buFont typeface="Wingdings 2" pitchFamily="18" charset="2"/>
              <a:buNone/>
            </a:pPr>
            <a:fld id="{E36A0F90-1D2F-4CC7-804C-AB358537B5CE}" type="slidenum">
              <a:rPr lang="zh-CN" altLang="en-US" smtClean="0"/>
              <a:pPr>
                <a:buFont typeface="Wingdings 2" pitchFamily="18" charset="2"/>
                <a:buNone/>
              </a:pPr>
              <a:t>‹#›</a:t>
            </a:fld>
            <a:endParaRPr lang="en-US" altLang="zh-CN" dirty="0"/>
          </a:p>
        </p:txBody>
      </p:sp>
    </p:spTree>
    <p:extLst>
      <p:ext uri="{BB962C8B-B14F-4D97-AF65-F5344CB8AC3E}">
        <p14:creationId xmlns:p14="http://schemas.microsoft.com/office/powerpoint/2010/main" val="2763526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4400"/>
            </a:lvl1pPr>
          </a:lstStyle>
          <a:p>
            <a:r>
              <a:rPr lang="zh-CN" altLang="en-US" smtClean="0"/>
              <a:t>单击此处编辑母版标题样式</a:t>
            </a:r>
            <a:endParaRPr lang="zh-CN" altLang="en-US" dirty="0"/>
          </a:p>
        </p:txBody>
      </p:sp>
      <p:sp>
        <p:nvSpPr>
          <p:cNvPr id="5" name="灯片编号占位符 4"/>
          <p:cNvSpPr>
            <a:spLocks noGrp="1"/>
          </p:cNvSpPr>
          <p:nvPr>
            <p:ph type="sldNum" sz="quarter" idx="12"/>
          </p:nvPr>
        </p:nvSpPr>
        <p:spPr/>
        <p:txBody>
          <a:bodyPr/>
          <a:lstStyle>
            <a:lvl1pPr>
              <a:defRPr/>
            </a:lvl1pPr>
          </a:lstStyle>
          <a:p>
            <a:pPr>
              <a:buFont typeface="Wingdings 2" pitchFamily="18" charset="2"/>
              <a:buNone/>
            </a:pPr>
            <a:fld id="{C9D2B167-7482-4558-BA3A-009E4C235A47}" type="slidenum">
              <a:rPr lang="zh-CN" altLang="en-US" smtClean="0"/>
              <a:pPr>
                <a:buFont typeface="Wingdings 2" pitchFamily="18" charset="2"/>
                <a:buNone/>
              </a:pPr>
              <a:t>‹#›</a:t>
            </a:fld>
            <a:endParaRPr lang="en-US" altLang="zh-CN" dirty="0"/>
          </a:p>
        </p:txBody>
      </p:sp>
    </p:spTree>
    <p:extLst>
      <p:ext uri="{BB962C8B-B14F-4D97-AF65-F5344CB8AC3E}">
        <p14:creationId xmlns:p14="http://schemas.microsoft.com/office/powerpoint/2010/main" val="2936210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a:defRPr/>
            </a:lvl1pPr>
          </a:lstStyle>
          <a:p>
            <a:pPr>
              <a:buFont typeface="Wingdings 2" pitchFamily="18" charset="2"/>
              <a:buNone/>
            </a:pPr>
            <a:fld id="{ECF12831-912C-41CB-8551-DE13E62C8E3A}" type="slidenum">
              <a:rPr lang="zh-CN" altLang="en-US" smtClean="0"/>
              <a:pPr>
                <a:buFont typeface="Wingdings 2" pitchFamily="18" charset="2"/>
                <a:buNone/>
              </a:pPr>
              <a:t>‹#›</a:t>
            </a:fld>
            <a:endParaRPr lang="en-US" altLang="zh-CN" dirty="0"/>
          </a:p>
        </p:txBody>
      </p:sp>
    </p:spTree>
    <p:extLst>
      <p:ext uri="{BB962C8B-B14F-4D97-AF65-F5344CB8AC3E}">
        <p14:creationId xmlns:p14="http://schemas.microsoft.com/office/powerpoint/2010/main" val="3596319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7" name="灯片编号占位符 6"/>
          <p:cNvSpPr>
            <a:spLocks noGrp="1"/>
          </p:cNvSpPr>
          <p:nvPr>
            <p:ph type="sldNum" sz="quarter" idx="12"/>
          </p:nvPr>
        </p:nvSpPr>
        <p:spPr/>
        <p:txBody>
          <a:bodyPr/>
          <a:lstStyle>
            <a:lvl1pPr>
              <a:defRPr/>
            </a:lvl1pPr>
          </a:lstStyle>
          <a:p>
            <a:pPr>
              <a:buFont typeface="Wingdings 2" pitchFamily="18" charset="2"/>
              <a:buNone/>
            </a:pPr>
            <a:fld id="{715352BA-9B90-4495-8850-1FD9E5230D01}" type="slidenum">
              <a:rPr lang="zh-CN" altLang="en-US" smtClean="0"/>
              <a:pPr>
                <a:buFont typeface="Wingdings 2" pitchFamily="18" charset="2"/>
                <a:buNone/>
              </a:pPr>
              <a:t>‹#›</a:t>
            </a:fld>
            <a:endParaRPr lang="en-US" altLang="zh-CN" dirty="0"/>
          </a:p>
        </p:txBody>
      </p:sp>
    </p:spTree>
    <p:extLst>
      <p:ext uri="{BB962C8B-B14F-4D97-AF65-F5344CB8AC3E}">
        <p14:creationId xmlns:p14="http://schemas.microsoft.com/office/powerpoint/2010/main" val="833559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7" name="灯片编号占位符 6"/>
          <p:cNvSpPr>
            <a:spLocks noGrp="1"/>
          </p:cNvSpPr>
          <p:nvPr>
            <p:ph type="sldNum" sz="quarter" idx="12"/>
          </p:nvPr>
        </p:nvSpPr>
        <p:spPr/>
        <p:txBody>
          <a:bodyPr/>
          <a:lstStyle>
            <a:lvl1pPr>
              <a:defRPr/>
            </a:lvl1pPr>
          </a:lstStyle>
          <a:p>
            <a:pPr>
              <a:buFont typeface="Wingdings 2" pitchFamily="18" charset="2"/>
              <a:buNone/>
            </a:pPr>
            <a:fld id="{A4326591-6F5B-4FE1-B28C-532EA4837A95}" type="slidenum">
              <a:rPr lang="zh-CN" altLang="en-US" smtClean="0"/>
              <a:pPr>
                <a:buFont typeface="Wingdings 2" pitchFamily="18" charset="2"/>
                <a:buNone/>
              </a:pPr>
              <a:t>‹#›</a:t>
            </a:fld>
            <a:endParaRPr lang="en-US" altLang="zh-CN" dirty="0"/>
          </a:p>
        </p:txBody>
      </p:sp>
    </p:spTree>
    <p:extLst>
      <p:ext uri="{BB962C8B-B14F-4D97-AF65-F5344CB8AC3E}">
        <p14:creationId xmlns:p14="http://schemas.microsoft.com/office/powerpoint/2010/main" val="3498766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228600" y="704331"/>
            <a:ext cx="8763000" cy="76200"/>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endParaRPr lang="zh-CN" altLang="en-US" sz="2400" b="0">
              <a:solidFill>
                <a:schemeClr val="tx1"/>
              </a:solidFill>
              <a:latin typeface="Times New Roman" pitchFamily="18" charset="0"/>
            </a:endParaRPr>
          </a:p>
        </p:txBody>
      </p:sp>
      <p:sp>
        <p:nvSpPr>
          <p:cNvPr id="12294" name="Rectangle 6"/>
          <p:cNvSpPr>
            <a:spLocks noGrp="1" noChangeArrowheads="1"/>
          </p:cNvSpPr>
          <p:nvPr>
            <p:ph type="title"/>
          </p:nvPr>
        </p:nvSpPr>
        <p:spPr bwMode="auto">
          <a:xfrm>
            <a:off x="342900" y="0"/>
            <a:ext cx="853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zh-CN" altLang="en-US" smtClean="0"/>
              <a:t>单击此处编辑母版标题样式</a:t>
            </a:r>
            <a:endParaRPr lang="en-US" altLang="zh-CN" dirty="0" smtClean="0"/>
          </a:p>
        </p:txBody>
      </p:sp>
      <p:sp>
        <p:nvSpPr>
          <p:cNvPr id="12295" name="Rectangle 7"/>
          <p:cNvSpPr>
            <a:spLocks noGrp="1" noChangeArrowheads="1"/>
          </p:cNvSpPr>
          <p:nvPr>
            <p:ph type="body" idx="1"/>
          </p:nvPr>
        </p:nvSpPr>
        <p:spPr bwMode="auto">
          <a:xfrm>
            <a:off x="457200" y="1371600"/>
            <a:ext cx="8077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12298" name="Rectangle 10"/>
          <p:cNvSpPr>
            <a:spLocks noGrp="1" noChangeArrowheads="1"/>
          </p:cNvSpPr>
          <p:nvPr>
            <p:ph type="sldNum" sz="quarter" idx="4"/>
          </p:nvPr>
        </p:nvSpPr>
        <p:spPr bwMode="auto">
          <a:xfrm>
            <a:off x="685800" y="6629400"/>
            <a:ext cx="609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eaLnBrk="1" hangingPunct="1">
              <a:defRPr kumimoji="0" sz="1600">
                <a:solidFill>
                  <a:srgbClr val="333399"/>
                </a:solidFill>
                <a:latin typeface="Times New Roman" pitchFamily="18" charset="0"/>
              </a:defRPr>
            </a:lvl1pPr>
          </a:lstStyle>
          <a:p>
            <a:pPr>
              <a:buFont typeface="Wingdings 2" pitchFamily="18" charset="2"/>
              <a:buNone/>
            </a:pPr>
            <a:fld id="{429637BA-62FD-4B7C-B06C-4141B518D25A}" type="slidenum">
              <a:rPr lang="zh-CN" altLang="en-US" smtClean="0"/>
              <a:pPr>
                <a:buFont typeface="Wingdings 2" pitchFamily="18" charset="2"/>
                <a:buNone/>
              </a:pPr>
              <a:t>‹#›</a:t>
            </a:fld>
            <a:endParaRPr lang="en-US" altLang="zh-CN" dirty="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91" r:id="rId10"/>
    <p:sldLayoutId id="2147483692" r:id="rId11"/>
    <p:sldLayoutId id="2147483693" r:id="rId12"/>
    <p:sldLayoutId id="2147483694" r:id="rId13"/>
  </p:sldLayoutIdLst>
  <p:hf hdr="0" ftr="0" dt="0"/>
  <p:txStyles>
    <p:title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p:titleStyle>
    <p:bodyStyle>
      <a:lvl1pPr marL="342900" indent="-342900" algn="l" rtl="0" eaLnBrk="1" fontAlgn="base" hangingPunct="1">
        <a:spcBef>
          <a:spcPct val="20000"/>
        </a:spcBef>
        <a:spcAft>
          <a:spcPct val="0"/>
        </a:spcAft>
        <a:buClr>
          <a:srgbClr val="FF3399"/>
        </a:buClr>
        <a:buFont typeface="Wingdings 2" pitchFamily="18" charset="2"/>
        <a:buChar char="è"/>
        <a:defRPr sz="3200" b="1">
          <a:solidFill>
            <a:srgbClr val="000066"/>
          </a:solidFill>
          <a:latin typeface="+mn-lt"/>
          <a:ea typeface="+mn-ea"/>
          <a:cs typeface="+mn-cs"/>
        </a:defRPr>
      </a:lvl1pPr>
      <a:lvl2pPr marL="742950" indent="-285750" algn="l" rtl="0" eaLnBrk="1" fontAlgn="base" hangingPunct="1">
        <a:spcBef>
          <a:spcPct val="20000"/>
        </a:spcBef>
        <a:spcAft>
          <a:spcPct val="0"/>
        </a:spcAft>
        <a:buClr>
          <a:srgbClr val="FF3399"/>
        </a:buClr>
        <a:buFont typeface="Wingdings 2" pitchFamily="18" charset="2"/>
        <a:buChar char="è"/>
        <a:defRPr sz="2800" b="1">
          <a:solidFill>
            <a:srgbClr val="000099"/>
          </a:solidFill>
          <a:latin typeface="+mn-lt"/>
          <a:ea typeface="+mn-ea"/>
        </a:defRPr>
      </a:lvl2pPr>
      <a:lvl3pPr marL="1143000" indent="-228600" algn="l" rtl="0" eaLnBrk="1" fontAlgn="base" hangingPunct="1">
        <a:spcBef>
          <a:spcPct val="20000"/>
        </a:spcBef>
        <a:spcAft>
          <a:spcPct val="0"/>
        </a:spcAft>
        <a:buClr>
          <a:srgbClr val="FF3399"/>
        </a:buClr>
        <a:buFont typeface="Wingdings 2" pitchFamily="18" charset="2"/>
        <a:buChar char="è"/>
        <a:defRPr sz="2400" b="1">
          <a:solidFill>
            <a:schemeClr val="accent1"/>
          </a:solidFill>
          <a:latin typeface="+mn-lt"/>
          <a:ea typeface="+mn-ea"/>
        </a:defRPr>
      </a:lvl3pPr>
      <a:lvl4pPr marL="16002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4pPr>
      <a:lvl5pPr marL="20574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5pPr>
      <a:lvl6pPr marL="25146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vidyo.ihep.ac.c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日程安排</a:t>
            </a:r>
            <a:endParaRPr lang="zh-CN" altLang="en-US" dirty="0"/>
          </a:p>
        </p:txBody>
      </p:sp>
      <p:sp>
        <p:nvSpPr>
          <p:cNvPr id="4" name="灯片编号占位符 3"/>
          <p:cNvSpPr>
            <a:spLocks noGrp="1"/>
          </p:cNvSpPr>
          <p:nvPr>
            <p:ph type="sldNum" sz="quarter" idx="12"/>
          </p:nvPr>
        </p:nvSpPr>
        <p:spPr/>
        <p:txBody>
          <a:bodyPr/>
          <a:lstStyle/>
          <a:p>
            <a:pPr>
              <a:buFont typeface="Wingdings 2" pitchFamily="18" charset="2"/>
              <a:buNone/>
            </a:pPr>
            <a:fld id="{535DAB7E-C6C3-44EB-A0F8-2E2CD5082DFB}" type="slidenum">
              <a:rPr lang="zh-CN" altLang="en-US" smtClean="0"/>
              <a:pPr>
                <a:buFont typeface="Wingdings 2" pitchFamily="18" charset="2"/>
                <a:buNone/>
              </a:pPr>
              <a:t>1</a:t>
            </a:fld>
            <a:endParaRPr lang="en-US" altLang="zh-CN" dirty="0"/>
          </a:p>
        </p:txBody>
      </p:sp>
      <p:graphicFrame>
        <p:nvGraphicFramePr>
          <p:cNvPr id="5" name="表格 4"/>
          <p:cNvGraphicFramePr>
            <a:graphicFrameLocks noGrp="1"/>
          </p:cNvGraphicFramePr>
          <p:nvPr>
            <p:extLst>
              <p:ext uri="{D42A27DB-BD31-4B8C-83A1-F6EECF244321}">
                <p14:modId xmlns:p14="http://schemas.microsoft.com/office/powerpoint/2010/main" val="181776173"/>
              </p:ext>
            </p:extLst>
          </p:nvPr>
        </p:nvGraphicFramePr>
        <p:xfrm>
          <a:off x="609600" y="1371600"/>
          <a:ext cx="7620000" cy="3786293"/>
        </p:xfrm>
        <a:graphic>
          <a:graphicData uri="http://schemas.openxmlformats.org/drawingml/2006/table">
            <a:tbl>
              <a:tblPr firstRow="1" bandRow="1">
                <a:tableStyleId>{5C22544A-7EE6-4342-B048-85BDC9FD1C3A}</a:tableStyleId>
              </a:tblPr>
              <a:tblGrid>
                <a:gridCol w="1524000"/>
                <a:gridCol w="1637489"/>
                <a:gridCol w="1410511"/>
                <a:gridCol w="1524000"/>
                <a:gridCol w="1524000"/>
              </a:tblGrid>
              <a:tr h="494453">
                <a:tc>
                  <a:txBody>
                    <a:bodyPr/>
                    <a:lstStyle/>
                    <a:p>
                      <a:r>
                        <a:rPr lang="en-US" altLang="zh-CN" dirty="0" smtClean="0"/>
                        <a:t>7.22</a:t>
                      </a:r>
                      <a:endParaRPr lang="zh-CN" altLang="en-US" dirty="0"/>
                    </a:p>
                  </a:txBody>
                  <a:tcPr/>
                </a:tc>
                <a:tc>
                  <a:txBody>
                    <a:bodyPr/>
                    <a:lstStyle/>
                    <a:p>
                      <a:r>
                        <a:rPr lang="en-US" altLang="zh-CN" dirty="0" smtClean="0"/>
                        <a:t>7.23</a:t>
                      </a:r>
                      <a:endParaRPr lang="zh-CN" altLang="en-US" dirty="0"/>
                    </a:p>
                  </a:txBody>
                  <a:tcPr/>
                </a:tc>
                <a:tc>
                  <a:txBody>
                    <a:bodyPr/>
                    <a:lstStyle/>
                    <a:p>
                      <a:r>
                        <a:rPr lang="en-US" altLang="zh-CN" dirty="0" smtClean="0"/>
                        <a:t>7.24</a:t>
                      </a:r>
                      <a:endParaRPr lang="zh-CN" altLang="en-US" dirty="0"/>
                    </a:p>
                  </a:txBody>
                  <a:tcPr/>
                </a:tc>
                <a:tc>
                  <a:txBody>
                    <a:bodyPr/>
                    <a:lstStyle/>
                    <a:p>
                      <a:r>
                        <a:rPr lang="en-US" altLang="zh-CN" dirty="0" smtClean="0"/>
                        <a:t>7.25</a:t>
                      </a:r>
                      <a:endParaRPr lang="zh-CN" altLang="en-US" dirty="0"/>
                    </a:p>
                  </a:txBody>
                  <a:tcPr/>
                </a:tc>
                <a:tc>
                  <a:txBody>
                    <a:bodyPr/>
                    <a:lstStyle/>
                    <a:p>
                      <a:r>
                        <a:rPr lang="en-US" altLang="zh-CN" dirty="0" smtClean="0"/>
                        <a:t>7.26</a:t>
                      </a:r>
                      <a:endParaRPr lang="zh-CN" altLang="en-US" dirty="0"/>
                    </a:p>
                  </a:txBody>
                  <a:tcPr/>
                </a:tc>
              </a:tr>
              <a:tr h="494453">
                <a:tc>
                  <a:txBody>
                    <a:bodyPr/>
                    <a:lstStyle/>
                    <a:p>
                      <a:endParaRPr lang="zh-CN" altLang="en-US"/>
                    </a:p>
                  </a:txBody>
                  <a:tcPr/>
                </a:tc>
                <a:tc>
                  <a:txBody>
                    <a:bodyPr/>
                    <a:lstStyle/>
                    <a:p>
                      <a:r>
                        <a:rPr lang="en-US" altLang="zh-CN" dirty="0" smtClean="0"/>
                        <a:t>8:00-12:00</a:t>
                      </a:r>
                    </a:p>
                    <a:p>
                      <a:r>
                        <a:rPr lang="zh-CN" altLang="en-US" dirty="0" smtClean="0"/>
                        <a:t>多学科楼</a:t>
                      </a:r>
                      <a:r>
                        <a:rPr lang="en-US" altLang="zh-CN" dirty="0" smtClean="0"/>
                        <a:t>620 </a:t>
                      </a:r>
                    </a:p>
                    <a:p>
                      <a:r>
                        <a:rPr lang="zh-CN" altLang="en-US" dirty="0" smtClean="0"/>
                        <a:t>分组工作</a:t>
                      </a:r>
                    </a:p>
                    <a:p>
                      <a:endParaRPr lang="zh-CN" altLang="en-US" dirty="0"/>
                    </a:p>
                  </a:txBody>
                  <a:tcPr/>
                </a:tc>
                <a:tc>
                  <a:txBody>
                    <a:bodyPr/>
                    <a:lstStyle/>
                    <a:p>
                      <a:r>
                        <a:rPr lang="en-US" altLang="zh-CN" dirty="0" smtClean="0"/>
                        <a:t>8:00-12:00</a:t>
                      </a:r>
                    </a:p>
                    <a:p>
                      <a:r>
                        <a:rPr lang="en-US" altLang="zh-CN" dirty="0" smtClean="0"/>
                        <a:t>620 </a:t>
                      </a:r>
                    </a:p>
                    <a:p>
                      <a:r>
                        <a:rPr lang="zh-CN" altLang="en-US" dirty="0" smtClean="0"/>
                        <a:t>分组工作</a:t>
                      </a:r>
                    </a:p>
                    <a:p>
                      <a:endParaRPr lang="zh-CN" altLang="en-US" dirty="0"/>
                    </a:p>
                  </a:txBody>
                  <a:tcPr/>
                </a:tc>
                <a:tc>
                  <a:txBody>
                    <a:bodyPr/>
                    <a:lstStyle/>
                    <a:p>
                      <a:r>
                        <a:rPr lang="en-US" altLang="zh-CN" dirty="0" smtClean="0"/>
                        <a:t>8:00-12:00</a:t>
                      </a:r>
                    </a:p>
                    <a:p>
                      <a:r>
                        <a:rPr lang="en-US" altLang="zh-CN" dirty="0" smtClean="0"/>
                        <a:t>620 </a:t>
                      </a:r>
                    </a:p>
                    <a:p>
                      <a:r>
                        <a:rPr lang="zh-CN" altLang="en-US" dirty="0" smtClean="0"/>
                        <a:t>分组工作</a:t>
                      </a:r>
                    </a:p>
                    <a:p>
                      <a:endParaRPr lang="zh-CN" altLang="en-US" dirty="0"/>
                    </a:p>
                  </a:txBody>
                  <a:tcPr/>
                </a:tc>
                <a:tc>
                  <a:txBody>
                    <a:bodyPr/>
                    <a:lstStyle/>
                    <a:p>
                      <a:r>
                        <a:rPr lang="en-US" altLang="zh-CN" dirty="0" smtClean="0"/>
                        <a:t>8:00-12:00</a:t>
                      </a:r>
                    </a:p>
                    <a:p>
                      <a:r>
                        <a:rPr lang="en-US" altLang="zh-CN" dirty="0" smtClean="0"/>
                        <a:t>620 </a:t>
                      </a:r>
                    </a:p>
                    <a:p>
                      <a:r>
                        <a:rPr lang="zh-CN" altLang="en-US" dirty="0" smtClean="0"/>
                        <a:t>分组工作</a:t>
                      </a:r>
                      <a:endParaRPr lang="zh-CN" altLang="en-US" dirty="0"/>
                    </a:p>
                  </a:txBody>
                  <a:tcPr/>
                </a:tc>
              </a:tr>
              <a:tr h="853440">
                <a:tc>
                  <a:txBody>
                    <a:bodyPr/>
                    <a:lstStyle/>
                    <a:p>
                      <a:r>
                        <a:rPr lang="en-US" altLang="zh-CN" dirty="0" smtClean="0"/>
                        <a:t>14:00-17:00</a:t>
                      </a:r>
                    </a:p>
                    <a:p>
                      <a:r>
                        <a:rPr lang="zh-CN" altLang="en-US" dirty="0" smtClean="0"/>
                        <a:t>主楼</a:t>
                      </a:r>
                      <a:r>
                        <a:rPr lang="en-US" altLang="zh-CN" dirty="0" smtClean="0"/>
                        <a:t>B424</a:t>
                      </a:r>
                    </a:p>
                    <a:p>
                      <a:r>
                        <a:rPr lang="zh-CN" altLang="en-US" dirty="0" smtClean="0"/>
                        <a:t>培训</a:t>
                      </a:r>
                      <a:r>
                        <a:rPr lang="en-US" altLang="zh-CN" dirty="0" smtClean="0"/>
                        <a:t> </a:t>
                      </a:r>
                    </a:p>
                    <a:p>
                      <a:endParaRPr lang="zh-CN" altLang="en-US" dirty="0"/>
                    </a:p>
                  </a:txBody>
                  <a:tcPr/>
                </a:tc>
                <a:tc>
                  <a:txBody>
                    <a:bodyPr/>
                    <a:lstStyle/>
                    <a:p>
                      <a:r>
                        <a:rPr lang="en-US" altLang="zh-CN" dirty="0" smtClean="0"/>
                        <a:t>14:00-17:00</a:t>
                      </a:r>
                    </a:p>
                    <a:p>
                      <a:r>
                        <a:rPr lang="en-US" altLang="zh-CN" dirty="0" smtClean="0"/>
                        <a:t>B424 </a:t>
                      </a:r>
                    </a:p>
                    <a:p>
                      <a:r>
                        <a:rPr lang="zh-CN" altLang="en-US" dirty="0" smtClean="0"/>
                        <a:t>培训</a:t>
                      </a:r>
                    </a:p>
                    <a:p>
                      <a:endParaRPr lang="zh-CN" altLang="en-US" dirty="0"/>
                    </a:p>
                  </a:txBody>
                  <a:tcPr/>
                </a:tc>
                <a:tc>
                  <a:txBody>
                    <a:bodyPr/>
                    <a:lstStyle/>
                    <a:p>
                      <a:r>
                        <a:rPr lang="en-US" altLang="zh-CN" dirty="0" smtClean="0"/>
                        <a:t>14:00-17:00</a:t>
                      </a:r>
                    </a:p>
                    <a:p>
                      <a:r>
                        <a:rPr lang="zh-CN" altLang="en-US" dirty="0" smtClean="0"/>
                        <a:t>主楼</a:t>
                      </a:r>
                      <a:r>
                        <a:rPr lang="en-US" altLang="zh-CN" dirty="0" smtClean="0"/>
                        <a:t>A418</a:t>
                      </a:r>
                    </a:p>
                    <a:p>
                      <a:r>
                        <a:rPr lang="zh-CN" altLang="en-US" dirty="0" smtClean="0"/>
                        <a:t>培训</a:t>
                      </a:r>
                      <a:r>
                        <a:rPr lang="en-US" altLang="zh-CN" dirty="0" smtClean="0"/>
                        <a:t> </a:t>
                      </a:r>
                    </a:p>
                    <a:p>
                      <a:endParaRPr lang="zh-CN" altLang="en-US" dirty="0"/>
                    </a:p>
                  </a:txBody>
                  <a:tcPr/>
                </a:tc>
                <a:tc>
                  <a:txBody>
                    <a:bodyPr/>
                    <a:lstStyle/>
                    <a:p>
                      <a:r>
                        <a:rPr lang="en-US" altLang="zh-CN" dirty="0" smtClean="0"/>
                        <a:t>14:00-17:00</a:t>
                      </a:r>
                    </a:p>
                    <a:p>
                      <a:r>
                        <a:rPr lang="en-US" altLang="zh-CN" dirty="0" smtClean="0"/>
                        <a:t>B424 </a:t>
                      </a:r>
                    </a:p>
                    <a:p>
                      <a:r>
                        <a:rPr lang="zh-CN" altLang="en-US" dirty="0" smtClean="0"/>
                        <a:t>培训</a:t>
                      </a:r>
                    </a:p>
                    <a:p>
                      <a:endParaRPr lang="zh-CN" altLang="en-US" dirty="0"/>
                    </a:p>
                  </a:txBody>
                  <a:tcPr/>
                </a:tc>
                <a:tc>
                  <a:txBody>
                    <a:bodyPr/>
                    <a:lstStyle/>
                    <a:p>
                      <a:r>
                        <a:rPr lang="en-US" altLang="zh-CN" dirty="0" smtClean="0"/>
                        <a:t>14:00-17:00</a:t>
                      </a:r>
                    </a:p>
                    <a:p>
                      <a:r>
                        <a:rPr lang="en-US" altLang="zh-CN" dirty="0" smtClean="0"/>
                        <a:t>B424 </a:t>
                      </a:r>
                    </a:p>
                    <a:p>
                      <a:r>
                        <a:rPr lang="zh-CN" altLang="en-US" dirty="0" smtClean="0"/>
                        <a:t>总结报告</a:t>
                      </a:r>
                      <a:endParaRPr lang="zh-CN" altLang="en-US" dirty="0"/>
                    </a:p>
                  </a:txBody>
                  <a:tcPr/>
                </a:tc>
              </a:tr>
              <a:tr h="494453">
                <a:tc>
                  <a:txBody>
                    <a:bodyPr/>
                    <a:lstStyle/>
                    <a:p>
                      <a:r>
                        <a:rPr lang="en-US" altLang="zh-CN" dirty="0" smtClean="0"/>
                        <a:t>19:00-21:00</a:t>
                      </a:r>
                    </a:p>
                    <a:p>
                      <a:r>
                        <a:rPr lang="zh-CN" altLang="en-US" dirty="0" smtClean="0"/>
                        <a:t>多学科楼</a:t>
                      </a:r>
                      <a:r>
                        <a:rPr lang="en-US" altLang="zh-CN" dirty="0" smtClean="0"/>
                        <a:t>618</a:t>
                      </a:r>
                    </a:p>
                    <a:p>
                      <a:r>
                        <a:rPr lang="zh-CN" altLang="en-US" dirty="0" smtClean="0"/>
                        <a:t>培训</a:t>
                      </a:r>
                      <a:endParaRPr lang="zh-CN" altLang="en-US" dirty="0"/>
                    </a:p>
                  </a:txBody>
                  <a:tcPr/>
                </a:tc>
                <a:tc>
                  <a:txBody>
                    <a:bodyPr/>
                    <a:lstStyle/>
                    <a:p>
                      <a:r>
                        <a:rPr lang="en-US" altLang="zh-CN" dirty="0" smtClean="0"/>
                        <a:t>19:00-21:00</a:t>
                      </a:r>
                    </a:p>
                    <a:p>
                      <a:r>
                        <a:rPr lang="en-US" altLang="zh-CN" dirty="0" smtClean="0"/>
                        <a:t>620</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分组工作</a:t>
                      </a:r>
                      <a:endParaRPr lang="en-US" altLang="zh-CN" dirty="0" smtClean="0"/>
                    </a:p>
                  </a:txBody>
                  <a:tcPr/>
                </a:tc>
                <a:tc>
                  <a:txBody>
                    <a:bodyPr/>
                    <a:lstStyle/>
                    <a:p>
                      <a:r>
                        <a:rPr lang="en-US" altLang="zh-CN" dirty="0" smtClean="0"/>
                        <a:t>19:00-21:00</a:t>
                      </a:r>
                    </a:p>
                    <a:p>
                      <a:r>
                        <a:rPr lang="en-US" altLang="zh-CN" dirty="0" smtClean="0"/>
                        <a:t>620</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分组工作</a:t>
                      </a:r>
                      <a:endParaRPr lang="en-US" altLang="zh-CN" dirty="0" smtClean="0"/>
                    </a:p>
                  </a:txBody>
                  <a:tcPr/>
                </a:tc>
                <a:tc>
                  <a:txBody>
                    <a:bodyPr/>
                    <a:lstStyle/>
                    <a:p>
                      <a:r>
                        <a:rPr lang="en-US" altLang="zh-CN" dirty="0" smtClean="0"/>
                        <a:t>19:00-21:00</a:t>
                      </a:r>
                    </a:p>
                    <a:p>
                      <a:r>
                        <a:rPr lang="en-US" altLang="zh-CN" dirty="0" smtClean="0"/>
                        <a:t>620</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分组工作</a:t>
                      </a:r>
                      <a:endParaRPr lang="en-US" altLang="zh-CN" dirty="0" smtClean="0"/>
                    </a:p>
                  </a:txBody>
                  <a:tcPr/>
                </a:tc>
                <a:tc>
                  <a:txBody>
                    <a:bodyPr/>
                    <a:lstStyle/>
                    <a:p>
                      <a:endParaRPr lang="zh-CN" altLang="en-US" dirty="0"/>
                    </a:p>
                  </a:txBody>
                  <a:tcPr/>
                </a:tc>
              </a:tr>
            </a:tbl>
          </a:graphicData>
        </a:graphic>
      </p:graphicFrame>
    </p:spTree>
    <p:extLst>
      <p:ext uri="{BB962C8B-B14F-4D97-AF65-F5344CB8AC3E}">
        <p14:creationId xmlns:p14="http://schemas.microsoft.com/office/powerpoint/2010/main" val="3240886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838200" y="6645525"/>
            <a:ext cx="609600" cy="228600"/>
          </a:xfrm>
        </p:spPr>
        <p:txBody>
          <a:bodyPr/>
          <a:lstStyle/>
          <a:p>
            <a:pPr>
              <a:buFont typeface="Wingdings 2" pitchFamily="18" charset="2"/>
              <a:buNone/>
            </a:pPr>
            <a:fld id="{ECF12831-912C-41CB-8551-DE13E62C8E3A}" type="slidenum">
              <a:rPr lang="zh-CN" altLang="en-US" smtClean="0"/>
              <a:pPr>
                <a:buFont typeface="Wingdings 2" pitchFamily="18" charset="2"/>
                <a:buNone/>
              </a:pPr>
              <a:t>10</a:t>
            </a:fld>
            <a:endParaRPr lang="en-US" altLang="zh-CN" dirty="0"/>
          </a:p>
        </p:txBody>
      </p:sp>
      <p:pic>
        <p:nvPicPr>
          <p:cNvPr id="9707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78126"/>
            <a:ext cx="730567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0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417118"/>
            <a:ext cx="7239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标题 1"/>
          <p:cNvSpPr txBox="1">
            <a:spLocks/>
          </p:cNvSpPr>
          <p:nvPr/>
        </p:nvSpPr>
        <p:spPr>
          <a:xfrm>
            <a:off x="342900" y="0"/>
            <a:ext cx="8534400" cy="762000"/>
          </a:xfrm>
          <a:prstGeom prst="rect">
            <a:avLst/>
          </a:prstGeom>
        </p:spPr>
        <p:txBody>
          <a:bodyPr/>
          <a:lst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a:lstStyle>
          <a:p>
            <a:pPr>
              <a:buNone/>
            </a:pPr>
            <a:r>
              <a:rPr lang="zh-CN" altLang="en-US" dirty="0" smtClean="0"/>
              <a:t>如何应对挑战？堆计算机吗？</a:t>
            </a:r>
            <a:endParaRPr lang="zh-CN" altLang="en-US" dirty="0"/>
          </a:p>
        </p:txBody>
      </p:sp>
      <p:sp>
        <p:nvSpPr>
          <p:cNvPr id="3" name="文本框 2"/>
          <p:cNvSpPr txBox="1"/>
          <p:nvPr/>
        </p:nvSpPr>
        <p:spPr>
          <a:xfrm>
            <a:off x="1981200" y="838200"/>
            <a:ext cx="3884453" cy="5386090"/>
          </a:xfrm>
          <a:prstGeom prst="rect">
            <a:avLst/>
          </a:prstGeom>
          <a:noFill/>
        </p:spPr>
        <p:txBody>
          <a:bodyPr wrap="square" rtlCol="0">
            <a:spAutoFit/>
          </a:bodyPr>
          <a:lstStyle/>
          <a:p>
            <a:pPr>
              <a:buNone/>
            </a:pPr>
            <a:r>
              <a:rPr kumimoji="1" lang="en-US" altLang="zh-CN" sz="34400" dirty="0" smtClean="0"/>
              <a:t>X</a:t>
            </a:r>
            <a:endParaRPr kumimoji="1" lang="zh-CN" altLang="en-US" sz="34400" dirty="0"/>
          </a:p>
        </p:txBody>
      </p:sp>
    </p:spTree>
    <p:extLst>
      <p:ext uri="{BB962C8B-B14F-4D97-AF65-F5344CB8AC3E}">
        <p14:creationId xmlns:p14="http://schemas.microsoft.com/office/powerpoint/2010/main" val="29835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11</a:t>
            </a:fld>
            <a:endParaRPr lang="en-US" altLang="zh-CN" dirty="0"/>
          </a:p>
        </p:txBody>
      </p:sp>
      <p:pic>
        <p:nvPicPr>
          <p:cNvPr id="972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19188"/>
            <a:ext cx="720090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57800" y="5867400"/>
            <a:ext cx="3514829" cy="369332"/>
          </a:xfrm>
          <a:prstGeom prst="rect">
            <a:avLst/>
          </a:prstGeom>
          <a:noFill/>
        </p:spPr>
        <p:txBody>
          <a:bodyPr wrap="none" rtlCol="0">
            <a:spAutoFit/>
          </a:bodyPr>
          <a:lstStyle/>
          <a:p>
            <a:pPr>
              <a:buNone/>
            </a:pPr>
            <a:r>
              <a:rPr lang="en-US" altLang="zh-CN" sz="1800" dirty="0"/>
              <a:t>GERHARD </a:t>
            </a:r>
            <a:r>
              <a:rPr lang="en-US" altLang="zh-CN" sz="1800" dirty="0" smtClean="0"/>
              <a:t>RAVEN</a:t>
            </a:r>
            <a:r>
              <a:rPr lang="zh-CN" altLang="en-US" sz="1800" dirty="0" smtClean="0"/>
              <a:t>，</a:t>
            </a:r>
            <a:r>
              <a:rPr lang="en-US" altLang="zh-CN" sz="1800" dirty="0" smtClean="0"/>
              <a:t>CHEP2018</a:t>
            </a:r>
            <a:endParaRPr lang="zh-CN" altLang="en-US" sz="1800" dirty="0"/>
          </a:p>
        </p:txBody>
      </p:sp>
      <p:sp>
        <p:nvSpPr>
          <p:cNvPr id="5" name="标题 1"/>
          <p:cNvSpPr txBox="1">
            <a:spLocks/>
          </p:cNvSpPr>
          <p:nvPr/>
        </p:nvSpPr>
        <p:spPr>
          <a:xfrm>
            <a:off x="342900" y="0"/>
            <a:ext cx="8534400" cy="762000"/>
          </a:xfrm>
          <a:prstGeom prst="rect">
            <a:avLst/>
          </a:prstGeom>
        </p:spPr>
        <p:txBody>
          <a:bodyPr/>
          <a:lst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a:lstStyle>
          <a:p>
            <a:pPr>
              <a:buNone/>
            </a:pPr>
            <a:r>
              <a:rPr lang="zh-CN" altLang="en-US" dirty="0" smtClean="0"/>
              <a:t>等计算机变快？</a:t>
            </a:r>
            <a:endParaRPr lang="zh-CN" altLang="en-US" dirty="0"/>
          </a:p>
        </p:txBody>
      </p:sp>
      <p:sp>
        <p:nvSpPr>
          <p:cNvPr id="6" name="文本框 5"/>
          <p:cNvSpPr txBox="1"/>
          <p:nvPr/>
        </p:nvSpPr>
        <p:spPr>
          <a:xfrm>
            <a:off x="1981200" y="838200"/>
            <a:ext cx="3884453" cy="5386090"/>
          </a:xfrm>
          <a:prstGeom prst="rect">
            <a:avLst/>
          </a:prstGeom>
          <a:noFill/>
        </p:spPr>
        <p:txBody>
          <a:bodyPr wrap="square" rtlCol="0">
            <a:spAutoFit/>
          </a:bodyPr>
          <a:lstStyle/>
          <a:p>
            <a:pPr>
              <a:buNone/>
            </a:pPr>
            <a:r>
              <a:rPr kumimoji="1" lang="en-US" altLang="zh-CN" sz="34400" dirty="0" smtClean="0"/>
              <a:t>X</a:t>
            </a:r>
            <a:endParaRPr kumimoji="1" lang="zh-CN" altLang="en-US" sz="34400" dirty="0"/>
          </a:p>
        </p:txBody>
      </p:sp>
    </p:spTree>
    <p:extLst>
      <p:ext uri="{BB962C8B-B14F-4D97-AF65-F5344CB8AC3E}">
        <p14:creationId xmlns:p14="http://schemas.microsoft.com/office/powerpoint/2010/main" val="95418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buFont typeface="Wingdings 2" pitchFamily="18" charset="2"/>
              <a:buNone/>
            </a:pPr>
            <a:fld id="{535DAB7E-C6C3-44EB-A0F8-2E2CD5082DFB}" type="slidenum">
              <a:rPr lang="zh-CN" altLang="en-US" smtClean="0"/>
              <a:pPr>
                <a:buFont typeface="Wingdings 2" pitchFamily="18" charset="2"/>
                <a:buNone/>
              </a:pPr>
              <a:t>12</a:t>
            </a:fld>
            <a:endParaRPr lang="en-US" altLang="zh-CN" dirty="0"/>
          </a:p>
        </p:txBody>
      </p:sp>
      <p:sp>
        <p:nvSpPr>
          <p:cNvPr id="5" name="Shape 83"/>
          <p:cNvSpPr txBox="1">
            <a:spLocks/>
          </p:cNvSpPr>
          <p:nvPr/>
        </p:nvSpPr>
        <p:spPr bwMode="auto">
          <a:xfrm>
            <a:off x="457200" y="-304800"/>
            <a:ext cx="8518376" cy="122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a:lstStyle>
          <a:p>
            <a:pPr algn="ctr">
              <a:buClrTx/>
              <a:buFontTx/>
              <a:buNone/>
            </a:pPr>
            <a:r>
              <a:rPr kumimoji="0" lang="zh-CN" altLang="en-US" sz="3600" kern="0" dirty="0" smtClean="0">
                <a:solidFill>
                  <a:srgbClr val="FF0000"/>
                </a:solidFill>
                <a:latin typeface="华文楷体"/>
                <a:ea typeface="华文楷体"/>
                <a:cs typeface="华文楷体"/>
              </a:rPr>
              <a:t>高灵敏度</a:t>
            </a:r>
            <a:r>
              <a:rPr kumimoji="0" lang="zh-CN" altLang="en-US" sz="3600" kern="0" dirty="0" smtClean="0">
                <a:latin typeface="华文楷体"/>
                <a:ea typeface="华文楷体"/>
                <a:cs typeface="华文楷体"/>
              </a:rPr>
              <a:t>实验</a:t>
            </a:r>
            <a:r>
              <a:rPr kumimoji="0" lang="en-US" altLang="zh-CN" sz="3600" kern="0" dirty="0" smtClean="0">
                <a:latin typeface="华文楷体"/>
                <a:ea typeface="华文楷体"/>
                <a:cs typeface="华文楷体"/>
              </a:rPr>
              <a:t>COMET</a:t>
            </a:r>
            <a:endParaRPr kumimoji="0" lang="zh-CN" altLang="en-US" sz="3600" kern="0" dirty="0">
              <a:latin typeface="华文楷体"/>
              <a:ea typeface="华文楷体"/>
              <a:cs typeface="华文楷体"/>
            </a:endParaRPr>
          </a:p>
        </p:txBody>
      </p:sp>
      <p:sp>
        <p:nvSpPr>
          <p:cNvPr id="6" name="Shape 84"/>
          <p:cNvSpPr txBox="1">
            <a:spLocks/>
          </p:cNvSpPr>
          <p:nvPr/>
        </p:nvSpPr>
        <p:spPr bwMode="auto">
          <a:xfrm>
            <a:off x="381000" y="1295400"/>
            <a:ext cx="6896100" cy="590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FF3399"/>
              </a:buClr>
              <a:buFont typeface="Wingdings 2" pitchFamily="18" charset="2"/>
              <a:buChar char="è"/>
              <a:defRPr sz="3200" b="1">
                <a:solidFill>
                  <a:srgbClr val="000066"/>
                </a:solidFill>
                <a:latin typeface="+mn-lt"/>
                <a:ea typeface="+mn-ea"/>
                <a:cs typeface="+mn-cs"/>
              </a:defRPr>
            </a:lvl1pPr>
            <a:lvl2pPr marL="742950" indent="-285750" algn="l" rtl="0" eaLnBrk="1" fontAlgn="base" hangingPunct="1">
              <a:spcBef>
                <a:spcPct val="20000"/>
              </a:spcBef>
              <a:spcAft>
                <a:spcPct val="0"/>
              </a:spcAft>
              <a:buClr>
                <a:srgbClr val="FF3399"/>
              </a:buClr>
              <a:buFont typeface="Wingdings 2" pitchFamily="18" charset="2"/>
              <a:buChar char="è"/>
              <a:defRPr sz="2800" b="1">
                <a:solidFill>
                  <a:srgbClr val="000099"/>
                </a:solidFill>
                <a:latin typeface="+mn-lt"/>
                <a:ea typeface="+mn-ea"/>
              </a:defRPr>
            </a:lvl2pPr>
            <a:lvl3pPr marL="1143000" indent="-228600" algn="l" rtl="0" eaLnBrk="1" fontAlgn="base" hangingPunct="1">
              <a:spcBef>
                <a:spcPct val="20000"/>
              </a:spcBef>
              <a:spcAft>
                <a:spcPct val="0"/>
              </a:spcAft>
              <a:buClr>
                <a:srgbClr val="FF3399"/>
              </a:buClr>
              <a:buFont typeface="Wingdings 2" pitchFamily="18" charset="2"/>
              <a:buChar char="è"/>
              <a:defRPr sz="2400" b="1">
                <a:solidFill>
                  <a:schemeClr val="accent1"/>
                </a:solidFill>
                <a:latin typeface="+mn-lt"/>
                <a:ea typeface="+mn-ea"/>
              </a:defRPr>
            </a:lvl3pPr>
            <a:lvl4pPr marL="16002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4pPr>
            <a:lvl5pPr marL="20574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5pPr>
            <a:lvl6pPr marL="25146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9pPr>
          </a:lstStyle>
          <a:p>
            <a:pPr>
              <a:spcBef>
                <a:spcPct val="0"/>
              </a:spcBef>
            </a:pPr>
            <a:r>
              <a:rPr kumimoji="0" lang="zh-CN" altLang="en-US" sz="2400" kern="0" dirty="0" smtClean="0">
                <a:latin typeface="华文楷体"/>
                <a:ea typeface="华文楷体"/>
                <a:cs typeface="华文楷体"/>
              </a:rPr>
              <a:t>味物理与带电轻子味破坏</a:t>
            </a:r>
            <a:endParaRPr kumimoji="0" lang="en-US" altLang="zh-CN" sz="2400" kern="0" dirty="0" smtClean="0">
              <a:latin typeface="华文楷体"/>
              <a:ea typeface="华文楷体"/>
              <a:cs typeface="华文楷体"/>
            </a:endParaRPr>
          </a:p>
          <a:p>
            <a:pPr>
              <a:spcBef>
                <a:spcPct val="0"/>
              </a:spcBef>
              <a:buFontTx/>
              <a:buNone/>
            </a:pPr>
            <a:r>
              <a:rPr kumimoji="0" lang="en-US" altLang="zh-CN" sz="2400" kern="0" dirty="0" smtClean="0">
                <a:latin typeface="华文楷体"/>
                <a:ea typeface="华文楷体"/>
                <a:cs typeface="华文楷体"/>
              </a:rPr>
              <a:t>   (CLFV: Charged Lepton Flavor Violation)</a:t>
            </a:r>
          </a:p>
          <a:p>
            <a:pPr>
              <a:spcBef>
                <a:spcPct val="0"/>
              </a:spcBef>
            </a:pPr>
            <a:r>
              <a:rPr kumimoji="0" lang="en-US" altLang="zh-CN" sz="2400" kern="0" dirty="0" smtClean="0">
                <a:latin typeface="华文楷体"/>
                <a:ea typeface="华文楷体"/>
                <a:cs typeface="华文楷体"/>
              </a:rPr>
              <a:t>CLFV </a:t>
            </a:r>
            <a:r>
              <a:rPr kumimoji="0" lang="zh-CN" altLang="en-US" sz="2400" kern="0" dirty="0" smtClean="0">
                <a:latin typeface="华文楷体"/>
                <a:ea typeface="华文楷体"/>
                <a:cs typeface="华文楷体"/>
              </a:rPr>
              <a:t>实验情况</a:t>
            </a:r>
          </a:p>
          <a:p>
            <a:pPr marL="457200" lvl="1" indent="0">
              <a:spcBef>
                <a:spcPct val="0"/>
              </a:spcBef>
              <a:buNone/>
            </a:pPr>
            <a:r>
              <a:rPr kumimoji="0" lang="el-GR" altLang="zh-CN" sz="2400" kern="0" dirty="0" smtClean="0">
                <a:latin typeface="华文楷体"/>
                <a:ea typeface="华文楷体"/>
                <a:cs typeface="华文楷体"/>
              </a:rPr>
              <a:t>μ</a:t>
            </a:r>
            <a:r>
              <a:rPr kumimoji="0" lang="zh-CN" altLang="en-US" sz="2400" kern="0" dirty="0" smtClean="0">
                <a:latin typeface="华文楷体"/>
                <a:ea typeface="华文楷体"/>
                <a:cs typeface="华文楷体"/>
              </a:rPr>
              <a:t>子原子中的</a:t>
            </a:r>
            <a:r>
              <a:rPr kumimoji="0" lang="el-GR" altLang="zh-CN" sz="2400" kern="0" dirty="0" smtClean="0">
                <a:latin typeface="华文楷体"/>
                <a:ea typeface="华文楷体"/>
                <a:cs typeface="华文楷体"/>
              </a:rPr>
              <a:t>μ</a:t>
            </a:r>
            <a:r>
              <a:rPr kumimoji="0" lang="en-US" altLang="zh-CN" sz="2400" kern="0" dirty="0" smtClean="0">
                <a:latin typeface="华文楷体"/>
                <a:ea typeface="华文楷体"/>
                <a:cs typeface="华文楷体"/>
              </a:rPr>
              <a:t>-e</a:t>
            </a:r>
            <a:r>
              <a:rPr kumimoji="0" lang="zh-CN" altLang="en-US" sz="2400" kern="0" dirty="0" smtClean="0">
                <a:latin typeface="华文楷体"/>
                <a:ea typeface="华文楷体"/>
                <a:cs typeface="华文楷体"/>
              </a:rPr>
              <a:t>转换</a:t>
            </a:r>
          </a:p>
          <a:p>
            <a:pPr>
              <a:spcBef>
                <a:spcPct val="0"/>
              </a:spcBef>
            </a:pPr>
            <a:r>
              <a:rPr kumimoji="0" lang="en-US" altLang="zh-CN" sz="2400" kern="0" dirty="0" smtClean="0">
                <a:latin typeface="华文楷体"/>
                <a:ea typeface="华文楷体"/>
                <a:cs typeface="华文楷体"/>
              </a:rPr>
              <a:t>COMET Phase-I (at J-PARC) </a:t>
            </a:r>
          </a:p>
          <a:p>
            <a:pPr marL="457200" lvl="1" indent="0">
              <a:spcBef>
                <a:spcPct val="0"/>
              </a:spcBef>
              <a:buNone/>
            </a:pPr>
            <a:r>
              <a:rPr kumimoji="0" lang="zh-CN" altLang="en-US" sz="2400" kern="0" dirty="0" smtClean="0">
                <a:latin typeface="华文楷体"/>
                <a:ea typeface="华文楷体"/>
                <a:cs typeface="华文楷体"/>
              </a:rPr>
              <a:t>单事例精度小于</a:t>
            </a:r>
            <a:r>
              <a:rPr kumimoji="0" lang="en-US" altLang="zh-CN" sz="2400" kern="0" dirty="0" smtClean="0">
                <a:latin typeface="华文楷体"/>
                <a:ea typeface="华文楷体"/>
                <a:cs typeface="华文楷体"/>
              </a:rPr>
              <a:t>10</a:t>
            </a:r>
            <a:r>
              <a:rPr kumimoji="0" lang="en-US" altLang="zh-CN" sz="2400" kern="0" baseline="32000" dirty="0" smtClean="0">
                <a:latin typeface="华文楷体"/>
                <a:ea typeface="华文楷体"/>
                <a:cs typeface="华文楷体"/>
              </a:rPr>
              <a:t>-15 </a:t>
            </a:r>
            <a:endParaRPr kumimoji="0" lang="en-US" altLang="zh-CN" sz="2400" kern="0" dirty="0" smtClean="0">
              <a:latin typeface="华文楷体"/>
              <a:ea typeface="华文楷体"/>
              <a:cs typeface="华文楷体"/>
            </a:endParaRPr>
          </a:p>
          <a:p>
            <a:pPr>
              <a:spcBef>
                <a:spcPct val="0"/>
              </a:spcBef>
            </a:pPr>
            <a:r>
              <a:rPr kumimoji="0" lang="en-US" altLang="zh-CN" sz="2400" kern="0" dirty="0" smtClean="0">
                <a:latin typeface="华文楷体"/>
                <a:ea typeface="华文楷体"/>
                <a:cs typeface="华文楷体"/>
              </a:rPr>
              <a:t>COMET Phase-II </a:t>
            </a:r>
          </a:p>
          <a:p>
            <a:pPr marL="0" lvl="1" indent="0">
              <a:spcBef>
                <a:spcPct val="0"/>
              </a:spcBef>
              <a:buNone/>
            </a:pPr>
            <a:r>
              <a:rPr kumimoji="0" lang="zh-CN" altLang="en-US" sz="2400" kern="0" dirty="0" smtClean="0">
                <a:latin typeface="华文楷体"/>
                <a:ea typeface="华文楷体"/>
                <a:cs typeface="华文楷体"/>
              </a:rPr>
              <a:t>       单</a:t>
            </a:r>
            <a:r>
              <a:rPr kumimoji="0" lang="zh-CN" altLang="en-US" sz="2400" kern="0" dirty="0">
                <a:latin typeface="华文楷体"/>
                <a:ea typeface="华文楷体"/>
                <a:cs typeface="华文楷体"/>
              </a:rPr>
              <a:t>事例精度小于</a:t>
            </a:r>
            <a:r>
              <a:rPr kumimoji="0" lang="en-US" altLang="zh-CN" sz="2400" kern="0" dirty="0">
                <a:latin typeface="华文楷体"/>
                <a:ea typeface="华文楷体"/>
                <a:cs typeface="华文楷体"/>
              </a:rPr>
              <a:t>10</a:t>
            </a:r>
            <a:r>
              <a:rPr kumimoji="0" lang="en-US" altLang="zh-CN" sz="2400" kern="0" baseline="32000" dirty="0">
                <a:latin typeface="华文楷体"/>
                <a:ea typeface="华文楷体"/>
                <a:cs typeface="华文楷体"/>
              </a:rPr>
              <a:t>-17 </a:t>
            </a:r>
            <a:endParaRPr kumimoji="0" lang="en-US" altLang="zh-CN" sz="2400" kern="0" dirty="0" smtClean="0">
              <a:latin typeface="华文楷体"/>
              <a:ea typeface="华文楷体"/>
              <a:cs typeface="华文楷体"/>
            </a:endParaRPr>
          </a:p>
          <a:p>
            <a:pPr>
              <a:spcBef>
                <a:spcPct val="0"/>
              </a:spcBef>
            </a:pPr>
            <a:r>
              <a:rPr kumimoji="0" lang="zh-CN" altLang="en-US" sz="2400" kern="0" dirty="0">
                <a:latin typeface="华文楷体"/>
                <a:ea typeface="华文楷体"/>
                <a:cs typeface="华文楷体"/>
              </a:rPr>
              <a:t>排除本底是决定实验</a:t>
            </a:r>
            <a:r>
              <a:rPr kumimoji="0" lang="zh-CN" altLang="en-US" sz="2400" kern="0" dirty="0" smtClean="0">
                <a:latin typeface="华文楷体"/>
                <a:ea typeface="华文楷体"/>
                <a:cs typeface="华文楷体"/>
              </a:rPr>
              <a:t>成败</a:t>
            </a:r>
            <a:endParaRPr kumimoji="0" lang="en-US" altLang="zh-CN" sz="2400" kern="0" dirty="0" smtClean="0">
              <a:latin typeface="华文楷体"/>
              <a:ea typeface="华文楷体"/>
              <a:cs typeface="华文楷体"/>
            </a:endParaRPr>
          </a:p>
          <a:p>
            <a:pPr marL="0" indent="0">
              <a:spcBef>
                <a:spcPct val="0"/>
              </a:spcBef>
              <a:buNone/>
            </a:pPr>
            <a:r>
              <a:rPr kumimoji="0" lang="zh-CN" altLang="en-US" sz="2400" kern="0" dirty="0" smtClean="0">
                <a:latin typeface="华文楷体"/>
                <a:ea typeface="华文楷体"/>
                <a:cs typeface="华文楷体"/>
              </a:rPr>
              <a:t>的关键，依赖于模拟检验</a:t>
            </a:r>
            <a:endParaRPr kumimoji="0" lang="en-US" altLang="zh-CN" sz="2400" kern="0" dirty="0" smtClean="0">
              <a:latin typeface="华文楷体"/>
              <a:ea typeface="华文楷体"/>
              <a:cs typeface="华文楷体"/>
            </a:endParaRPr>
          </a:p>
          <a:p>
            <a:pPr lvl="1">
              <a:spcBef>
                <a:spcPct val="0"/>
              </a:spcBef>
              <a:buFontTx/>
              <a:buNone/>
            </a:pPr>
            <a:r>
              <a:rPr kumimoji="0" lang="en-US" altLang="zh-CN" sz="2400" kern="0" dirty="0" smtClean="0">
                <a:latin typeface="华文楷体"/>
                <a:ea typeface="华文楷体"/>
                <a:cs typeface="华文楷体"/>
              </a:rPr>
              <a:t>     </a:t>
            </a:r>
          </a:p>
        </p:txBody>
      </p:sp>
      <p:pic>
        <p:nvPicPr>
          <p:cNvPr id="7" name="文書名 -APPC2013-nam.pdf"/>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1911" y="2667000"/>
            <a:ext cx="4419992" cy="331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10888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13</a:t>
            </a:fld>
            <a:endParaRPr lang="en-US" altLang="zh-CN" dirty="0"/>
          </a:p>
        </p:txBody>
      </p:sp>
      <p:pic>
        <p:nvPicPr>
          <p:cNvPr id="3" name="cometbeamline.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85800"/>
            <a:ext cx="5765800" cy="322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886200"/>
            <a:ext cx="6781800" cy="2499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8618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14</a:t>
            </a:fld>
            <a:endParaRPr lang="en-US" altLang="zh-CN" dirty="0"/>
          </a:p>
        </p:txBody>
      </p:sp>
      <p:graphicFrame>
        <p:nvGraphicFramePr>
          <p:cNvPr id="3" name="内容占位符 3"/>
          <p:cNvGraphicFramePr>
            <a:graphicFrameLocks/>
          </p:cNvGraphicFramePr>
          <p:nvPr>
            <p:extLst>
              <p:ext uri="{D42A27DB-BD31-4B8C-83A1-F6EECF244321}">
                <p14:modId xmlns:p14="http://schemas.microsoft.com/office/powerpoint/2010/main" val="243512848"/>
              </p:ext>
            </p:extLst>
          </p:nvPr>
        </p:nvGraphicFramePr>
        <p:xfrm>
          <a:off x="971600" y="1988840"/>
          <a:ext cx="7500648" cy="1876598"/>
        </p:xfrm>
        <a:graphic>
          <a:graphicData uri="http://schemas.openxmlformats.org/drawingml/2006/table">
            <a:tbl>
              <a:tblPr firstRow="1" bandRow="1">
                <a:tableStyleId>{5C22544A-7EE6-4342-B048-85BDC9FD1C3A}</a:tableStyleId>
              </a:tblPr>
              <a:tblGrid>
                <a:gridCol w="2227580"/>
                <a:gridCol w="1022214"/>
                <a:gridCol w="1639188"/>
                <a:gridCol w="2611666"/>
              </a:tblGrid>
              <a:tr h="504998">
                <a:tc>
                  <a:txBody>
                    <a:bodyPr/>
                    <a:lstStyle/>
                    <a:p>
                      <a:endParaRPr lang="zh-CN" altLang="en-US" sz="1800" b="1" dirty="0">
                        <a:solidFill>
                          <a:schemeClr val="bg1"/>
                        </a:solidFill>
                      </a:endParaRPr>
                    </a:p>
                  </a:txBody>
                  <a:tcPr/>
                </a:tc>
                <a:tc>
                  <a:txBody>
                    <a:bodyPr/>
                    <a:lstStyle/>
                    <a:p>
                      <a:r>
                        <a:rPr lang="en-US" altLang="zh-CN" sz="1800" b="1" dirty="0" smtClean="0">
                          <a:solidFill>
                            <a:schemeClr val="bg1"/>
                          </a:solidFill>
                        </a:rPr>
                        <a:t>#</a:t>
                      </a:r>
                      <a:r>
                        <a:rPr lang="en-US" altLang="zh-CN" sz="1800" b="1" baseline="0" dirty="0" smtClean="0">
                          <a:solidFill>
                            <a:schemeClr val="bg1"/>
                          </a:solidFill>
                        </a:rPr>
                        <a:t> file</a:t>
                      </a:r>
                      <a:endParaRPr lang="zh-CN" altLang="en-US" sz="1800" b="1" dirty="0">
                        <a:solidFill>
                          <a:schemeClr val="bg1"/>
                        </a:solidFill>
                      </a:endParaRPr>
                    </a:p>
                  </a:txBody>
                  <a:tcPr/>
                </a:tc>
                <a:tc>
                  <a:txBody>
                    <a:bodyPr/>
                    <a:lstStyle/>
                    <a:p>
                      <a:r>
                        <a:rPr lang="en-US" altLang="zh-CN" sz="1800" b="1" dirty="0" smtClean="0">
                          <a:solidFill>
                            <a:schemeClr val="bg1"/>
                          </a:solidFill>
                        </a:rPr>
                        <a:t>Proton/file</a:t>
                      </a:r>
                      <a:endParaRPr lang="zh-CN" altLang="en-US" sz="1800" b="1" dirty="0">
                        <a:solidFill>
                          <a:schemeClr val="bg1"/>
                        </a:solidFill>
                      </a:endParaRPr>
                    </a:p>
                  </a:txBody>
                  <a:tcPr/>
                </a:tc>
                <a:tc>
                  <a:txBody>
                    <a:bodyPr/>
                    <a:lstStyle/>
                    <a:p>
                      <a:r>
                        <a:rPr lang="en-US" altLang="zh-CN" sz="1800" b="1" dirty="0" smtClean="0">
                          <a:solidFill>
                            <a:schemeClr val="bg1"/>
                          </a:solidFill>
                        </a:rPr>
                        <a:t>CPU</a:t>
                      </a:r>
                      <a:r>
                        <a:rPr lang="zh-CN" altLang="en-US" sz="1800" b="1" baseline="0" dirty="0" smtClean="0">
                          <a:solidFill>
                            <a:schemeClr val="bg1"/>
                          </a:solidFill>
                        </a:rPr>
                        <a:t> </a:t>
                      </a:r>
                      <a:r>
                        <a:rPr lang="en-US" altLang="zh-CN" sz="1800" b="1" baseline="0" dirty="0" smtClean="0">
                          <a:solidFill>
                            <a:schemeClr val="bg1"/>
                          </a:solidFill>
                        </a:rPr>
                        <a:t>time/proton</a:t>
                      </a:r>
                      <a:endParaRPr lang="zh-CN" altLang="en-US" sz="1800" b="1" dirty="0">
                        <a:solidFill>
                          <a:schemeClr val="bg1"/>
                        </a:solidFill>
                      </a:endParaRPr>
                    </a:p>
                  </a:txBody>
                  <a:tcPr/>
                </a:tc>
              </a:tr>
              <a:tr h="287718">
                <a:tc>
                  <a:txBody>
                    <a:bodyPr/>
                    <a:lstStyle/>
                    <a:p>
                      <a:r>
                        <a:rPr lang="en-US" altLang="zh-CN" sz="2400" b="1" dirty="0" smtClean="0">
                          <a:solidFill>
                            <a:srgbClr val="3366FF"/>
                          </a:solidFill>
                        </a:rPr>
                        <a:t>Tianhe-2</a:t>
                      </a:r>
                      <a:endParaRPr lang="zh-CN" altLang="en-US" sz="2400" b="1" dirty="0">
                        <a:solidFill>
                          <a:srgbClr val="3366FF"/>
                        </a:solidFill>
                      </a:endParaRPr>
                    </a:p>
                  </a:txBody>
                  <a:tcPr/>
                </a:tc>
                <a:tc>
                  <a:txBody>
                    <a:bodyPr/>
                    <a:lstStyle/>
                    <a:p>
                      <a:r>
                        <a:rPr lang="en-US" altLang="zh-CN" sz="2400" b="0" dirty="0" smtClean="0">
                          <a:solidFill>
                            <a:srgbClr val="3366FF"/>
                          </a:solidFill>
                        </a:rPr>
                        <a:t>230</a:t>
                      </a:r>
                      <a:endParaRPr lang="zh-CN" altLang="en-US" sz="2400" b="0" dirty="0">
                        <a:solidFill>
                          <a:srgbClr val="3366FF"/>
                        </a:solidFill>
                      </a:endParaRPr>
                    </a:p>
                  </a:txBody>
                  <a:tcPr/>
                </a:tc>
                <a:tc>
                  <a:txBody>
                    <a:bodyPr/>
                    <a:lstStyle/>
                    <a:p>
                      <a:r>
                        <a:rPr lang="en-US" altLang="zh-CN" sz="2400" b="0" dirty="0" smtClean="0">
                          <a:solidFill>
                            <a:srgbClr val="3366FF"/>
                          </a:solidFill>
                        </a:rPr>
                        <a:t>4e4</a:t>
                      </a:r>
                      <a:endParaRPr lang="zh-CN" altLang="en-US" sz="2400" b="0" dirty="0">
                        <a:solidFill>
                          <a:srgbClr val="3366FF"/>
                        </a:solidFill>
                      </a:endParaRPr>
                    </a:p>
                  </a:txBody>
                  <a:tcPr/>
                </a:tc>
                <a:tc>
                  <a:txBody>
                    <a:bodyPr/>
                    <a:lstStyle/>
                    <a:p>
                      <a:r>
                        <a:rPr lang="en-US" altLang="zh-CN" sz="2400" b="1" dirty="0" smtClean="0">
                          <a:solidFill>
                            <a:srgbClr val="3366FF"/>
                          </a:solidFill>
                        </a:rPr>
                        <a:t>2.4   second</a:t>
                      </a:r>
                      <a:endParaRPr lang="zh-CN" altLang="en-US" sz="2400" b="1" dirty="0">
                        <a:solidFill>
                          <a:srgbClr val="3366FF"/>
                        </a:solidFill>
                      </a:endParaRPr>
                    </a:p>
                  </a:txBody>
                  <a:tcPr/>
                </a:tc>
              </a:tr>
              <a:tr h="287718">
                <a:tc>
                  <a:txBody>
                    <a:bodyPr/>
                    <a:lstStyle/>
                    <a:p>
                      <a:r>
                        <a:rPr lang="en-US" altLang="zh-CN" sz="2400" dirty="0" smtClean="0">
                          <a:solidFill>
                            <a:schemeClr val="tx1"/>
                          </a:solidFill>
                        </a:rPr>
                        <a:t>IN2P3</a:t>
                      </a:r>
                      <a:endParaRPr lang="zh-CN" altLang="en-US" sz="2400" dirty="0">
                        <a:solidFill>
                          <a:schemeClr val="tx1"/>
                        </a:solidFill>
                      </a:endParaRPr>
                    </a:p>
                  </a:txBody>
                  <a:tcPr/>
                </a:tc>
                <a:tc>
                  <a:txBody>
                    <a:bodyPr/>
                    <a:lstStyle/>
                    <a:p>
                      <a:r>
                        <a:rPr lang="en-US" altLang="zh-CN" sz="2400" dirty="0" smtClean="0">
                          <a:solidFill>
                            <a:schemeClr val="tx1"/>
                          </a:solidFill>
                        </a:rPr>
                        <a:t>122</a:t>
                      </a:r>
                      <a:endParaRPr lang="zh-CN" altLang="en-US" sz="2400" dirty="0">
                        <a:solidFill>
                          <a:schemeClr val="tx1"/>
                        </a:solidFill>
                      </a:endParaRPr>
                    </a:p>
                  </a:txBody>
                  <a:tcPr/>
                </a:tc>
                <a:tc>
                  <a:txBody>
                    <a:bodyPr/>
                    <a:lstStyle/>
                    <a:p>
                      <a:r>
                        <a:rPr lang="en-US" altLang="zh-CN" sz="2400" dirty="0" smtClean="0">
                          <a:solidFill>
                            <a:schemeClr val="tx1"/>
                          </a:solidFill>
                        </a:rPr>
                        <a:t>8e6</a:t>
                      </a:r>
                      <a:endParaRPr lang="zh-CN" altLang="en-US" sz="2400" dirty="0">
                        <a:solidFill>
                          <a:schemeClr val="tx1"/>
                        </a:solidFill>
                      </a:endParaRPr>
                    </a:p>
                  </a:txBody>
                  <a:tcPr/>
                </a:tc>
                <a:tc>
                  <a:txBody>
                    <a:bodyPr/>
                    <a:lstStyle/>
                    <a:p>
                      <a:r>
                        <a:rPr lang="en-US" altLang="zh-CN" sz="2400" dirty="0" smtClean="0">
                          <a:solidFill>
                            <a:schemeClr val="tx1"/>
                          </a:solidFill>
                        </a:rPr>
                        <a:t>2.76 second</a:t>
                      </a:r>
                      <a:endParaRPr lang="zh-CN" altLang="en-US" sz="2400" b="1" dirty="0">
                        <a:solidFill>
                          <a:schemeClr val="tx1"/>
                        </a:solidFill>
                      </a:endParaRPr>
                    </a:p>
                  </a:txBody>
                  <a:tcPr/>
                </a:tc>
              </a:tr>
              <a:tr h="287718">
                <a:tc>
                  <a:txBody>
                    <a:bodyPr/>
                    <a:lstStyle/>
                    <a:p>
                      <a:r>
                        <a:rPr lang="en-US" altLang="zh-CN" sz="2400" dirty="0" smtClean="0">
                          <a:solidFill>
                            <a:schemeClr val="tx1"/>
                          </a:solidFill>
                        </a:rPr>
                        <a:t>TAURUS</a:t>
                      </a:r>
                      <a:endParaRPr lang="zh-CN" altLang="en-US" sz="2400" dirty="0">
                        <a:solidFill>
                          <a:schemeClr val="tx1"/>
                        </a:solidFill>
                      </a:endParaRPr>
                    </a:p>
                  </a:txBody>
                  <a:tcPr/>
                </a:tc>
                <a:tc>
                  <a:txBody>
                    <a:bodyPr/>
                    <a:lstStyle/>
                    <a:p>
                      <a:r>
                        <a:rPr lang="en-US" altLang="zh-CN" sz="2400" dirty="0" smtClean="0">
                          <a:solidFill>
                            <a:schemeClr val="tx1"/>
                          </a:solidFill>
                        </a:rPr>
                        <a:t>122</a:t>
                      </a:r>
                      <a:endParaRPr lang="zh-CN" altLang="en-US" sz="2400" dirty="0">
                        <a:solidFill>
                          <a:schemeClr val="tx1"/>
                        </a:solidFill>
                      </a:endParaRPr>
                    </a:p>
                  </a:txBody>
                  <a:tcPr/>
                </a:tc>
                <a:tc>
                  <a:txBody>
                    <a:bodyPr/>
                    <a:lstStyle/>
                    <a:p>
                      <a:r>
                        <a:rPr lang="en-US" altLang="zh-CN" sz="2400" dirty="0" smtClean="0">
                          <a:solidFill>
                            <a:schemeClr val="tx1"/>
                          </a:solidFill>
                        </a:rPr>
                        <a:t>4e4</a:t>
                      </a:r>
                      <a:endParaRPr lang="zh-CN" altLang="en-US" sz="2400" dirty="0">
                        <a:solidFill>
                          <a:schemeClr val="tx1"/>
                        </a:solidFill>
                      </a:endParaRPr>
                    </a:p>
                  </a:txBody>
                  <a:tcPr/>
                </a:tc>
                <a:tc>
                  <a:txBody>
                    <a:bodyPr/>
                    <a:lstStyle/>
                    <a:p>
                      <a:r>
                        <a:rPr lang="en-US" altLang="zh-CN" sz="2400" dirty="0" smtClean="0">
                          <a:solidFill>
                            <a:schemeClr val="tx1"/>
                          </a:solidFill>
                        </a:rPr>
                        <a:t>2.7   second</a:t>
                      </a:r>
                      <a:endParaRPr lang="zh-CN" altLang="en-US" sz="2400" b="1" dirty="0">
                        <a:solidFill>
                          <a:schemeClr val="tx1"/>
                        </a:solidFill>
                      </a:endParaRPr>
                    </a:p>
                  </a:txBody>
                  <a:tcPr/>
                </a:tc>
              </a:tr>
            </a:tbl>
          </a:graphicData>
        </a:graphic>
      </p:graphicFrame>
      <p:sp>
        <p:nvSpPr>
          <p:cNvPr id="4" name="TextBox 3"/>
          <p:cNvSpPr txBox="1"/>
          <p:nvPr/>
        </p:nvSpPr>
        <p:spPr>
          <a:xfrm>
            <a:off x="1872710" y="4267200"/>
            <a:ext cx="5109091" cy="1175706"/>
          </a:xfrm>
          <a:prstGeom prst="rect">
            <a:avLst/>
          </a:prstGeom>
          <a:noFill/>
        </p:spPr>
        <p:txBody>
          <a:bodyPr wrap="none" rtlCol="0">
            <a:spAutoFit/>
          </a:bodyPr>
          <a:lstStyle/>
          <a:p>
            <a:pPr algn="ctr">
              <a:buNone/>
            </a:pPr>
            <a:r>
              <a:rPr lang="zh-CN" altLang="en-US" b="0" dirty="0" smtClean="0">
                <a:solidFill>
                  <a:srgbClr val="0000FF"/>
                </a:solidFill>
                <a:latin typeface="楷体" panose="02010609060101010101" pitchFamily="49" charset="-122"/>
                <a:ea typeface="楷体" panose="02010609060101010101" pitchFamily="49" charset="-122"/>
                <a:cs typeface="Helvetica Neue Light" charset="0"/>
              </a:rPr>
              <a:t>单核完成一秒束流模拟需要</a:t>
            </a:r>
            <a:endParaRPr lang="en-US" altLang="zh-CN" b="0" dirty="0" smtClean="0">
              <a:solidFill>
                <a:srgbClr val="0000FF"/>
              </a:solidFill>
              <a:latin typeface="楷体" panose="02010609060101010101" pitchFamily="49" charset="-122"/>
              <a:ea typeface="楷体" panose="02010609060101010101" pitchFamily="49" charset="-122"/>
              <a:cs typeface="Helvetica Neue Light" charset="0"/>
            </a:endParaRPr>
          </a:p>
          <a:p>
            <a:pPr algn="ctr">
              <a:buNone/>
            </a:pPr>
            <a:r>
              <a:rPr lang="en-US" altLang="zh-CN" b="0" dirty="0" smtClean="0">
                <a:solidFill>
                  <a:srgbClr val="FFFFFF"/>
                </a:solidFill>
                <a:latin typeface="Helvetica Neue Light" charset="0"/>
                <a:cs typeface="Helvetica Neue Light" charset="0"/>
              </a:rPr>
              <a:t> </a:t>
            </a:r>
            <a:endParaRPr lang="zh-CN" altLang="en-US" b="0" dirty="0"/>
          </a:p>
        </p:txBody>
      </p:sp>
      <p:sp>
        <p:nvSpPr>
          <p:cNvPr id="5" name="矩形 4"/>
          <p:cNvSpPr/>
          <p:nvPr/>
        </p:nvSpPr>
        <p:spPr>
          <a:xfrm>
            <a:off x="544048" y="76200"/>
            <a:ext cx="2656496" cy="584775"/>
          </a:xfrm>
          <a:prstGeom prst="rect">
            <a:avLst/>
          </a:prstGeom>
        </p:spPr>
        <p:txBody>
          <a:bodyPr wrap="none">
            <a:spAutoFit/>
          </a:bodyPr>
          <a:lstStyle/>
          <a:p>
            <a:pPr>
              <a:buNone/>
            </a:pPr>
            <a:r>
              <a:rPr lang="zh-CN" altLang="en-US" dirty="0" smtClean="0">
                <a:solidFill>
                  <a:srgbClr val="0000FF"/>
                </a:solidFill>
                <a:latin typeface="+mj-ea"/>
                <a:ea typeface="+mj-ea"/>
              </a:rPr>
              <a:t>模拟的计算量</a:t>
            </a:r>
            <a:endParaRPr lang="zh-CN" altLang="en-US" dirty="0">
              <a:solidFill>
                <a:srgbClr val="0000FF"/>
              </a:solidFill>
              <a:latin typeface="+mj-ea"/>
              <a:ea typeface="+mj-ea"/>
            </a:endParaRPr>
          </a:p>
        </p:txBody>
      </p:sp>
      <p:sp>
        <p:nvSpPr>
          <p:cNvPr id="6" name="文本框 5"/>
          <p:cNvSpPr txBox="1"/>
          <p:nvPr/>
        </p:nvSpPr>
        <p:spPr>
          <a:xfrm>
            <a:off x="3733800" y="5105400"/>
            <a:ext cx="1415772" cy="584776"/>
          </a:xfrm>
          <a:prstGeom prst="rect">
            <a:avLst/>
          </a:prstGeom>
          <a:noFill/>
        </p:spPr>
        <p:txBody>
          <a:bodyPr wrap="none" rtlCol="0">
            <a:spAutoFit/>
          </a:bodyPr>
          <a:lstStyle/>
          <a:p>
            <a:pPr>
              <a:buNone/>
            </a:pPr>
            <a:r>
              <a:rPr lang="zh-CN" altLang="en-US" dirty="0">
                <a:solidFill>
                  <a:srgbClr val="FF0000"/>
                </a:solidFill>
                <a:latin typeface="Helvetica Neue Light" charset="0"/>
                <a:cs typeface="Helvetica Neue Light" charset="0"/>
              </a:rPr>
              <a:t>一万年</a:t>
            </a:r>
            <a:endParaRPr kumimoji="1" lang="zh-CN" altLang="en-US" dirty="0"/>
          </a:p>
        </p:txBody>
      </p:sp>
    </p:spTree>
    <p:extLst>
      <p:ext uri="{BB962C8B-B14F-4D97-AF65-F5344CB8AC3E}">
        <p14:creationId xmlns:p14="http://schemas.microsoft.com/office/powerpoint/2010/main" val="132265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15</a:t>
            </a:fld>
            <a:endParaRPr lang="en-US" altLang="zh-CN" dirty="0"/>
          </a:p>
        </p:txBody>
      </p:sp>
      <p:sp>
        <p:nvSpPr>
          <p:cNvPr id="3" name="文本框 2"/>
          <p:cNvSpPr txBox="1"/>
          <p:nvPr/>
        </p:nvSpPr>
        <p:spPr>
          <a:xfrm>
            <a:off x="1600200" y="2819400"/>
            <a:ext cx="6340197" cy="1175706"/>
          </a:xfrm>
          <a:prstGeom prst="rect">
            <a:avLst/>
          </a:prstGeom>
          <a:noFill/>
        </p:spPr>
        <p:txBody>
          <a:bodyPr wrap="none" rtlCol="0">
            <a:spAutoFit/>
          </a:bodyPr>
          <a:lstStyle/>
          <a:p>
            <a:pPr algn="ctr">
              <a:buNone/>
            </a:pPr>
            <a:r>
              <a:rPr kumimoji="1" lang="zh-CN" altLang="en-US" dirty="0" smtClean="0">
                <a:latin typeface="楷体"/>
                <a:ea typeface="楷体"/>
                <a:cs typeface="楷体"/>
              </a:rPr>
              <a:t>量变引起质变</a:t>
            </a:r>
            <a:endParaRPr kumimoji="1" lang="en-US" altLang="zh-CN" dirty="0" smtClean="0">
              <a:latin typeface="楷体"/>
              <a:ea typeface="楷体"/>
              <a:cs typeface="楷体"/>
            </a:endParaRPr>
          </a:p>
          <a:p>
            <a:pPr algn="ctr">
              <a:buNone/>
            </a:pPr>
            <a:r>
              <a:rPr lang="zh-CN" altLang="en-US" dirty="0" smtClean="0">
                <a:latin typeface="楷体"/>
                <a:ea typeface="楷体"/>
                <a:cs typeface="楷体"/>
              </a:rPr>
              <a:t>大数据带来的不是单纯的速度问题</a:t>
            </a:r>
            <a:endParaRPr kumimoji="1" lang="zh-CN" altLang="en-US" dirty="0">
              <a:latin typeface="楷体"/>
              <a:ea typeface="楷体"/>
              <a:cs typeface="楷体"/>
            </a:endParaRPr>
          </a:p>
        </p:txBody>
      </p:sp>
    </p:spTree>
    <p:extLst>
      <p:ext uri="{BB962C8B-B14F-4D97-AF65-F5344CB8AC3E}">
        <p14:creationId xmlns:p14="http://schemas.microsoft.com/office/powerpoint/2010/main" val="36247092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16</a:t>
            </a:fld>
            <a:endParaRPr lang="en-US" altLang="zh-CN" dirty="0"/>
          </a:p>
        </p:txBody>
      </p:sp>
      <p:pic>
        <p:nvPicPr>
          <p:cNvPr id="3" name="图片 2"/>
          <p:cNvPicPr>
            <a:picLocks noChangeAspect="1"/>
          </p:cNvPicPr>
          <p:nvPr/>
        </p:nvPicPr>
        <p:blipFill>
          <a:blip r:embed="rId2"/>
          <a:stretch>
            <a:fillRect/>
          </a:stretch>
        </p:blipFill>
        <p:spPr>
          <a:xfrm>
            <a:off x="381000" y="3352800"/>
            <a:ext cx="3429000" cy="3288659"/>
          </a:xfrm>
          <a:prstGeom prst="rect">
            <a:avLst/>
          </a:prstGeom>
        </p:spPr>
      </p:pic>
      <p:sp>
        <p:nvSpPr>
          <p:cNvPr id="4" name="文本框 3"/>
          <p:cNvSpPr txBox="1"/>
          <p:nvPr/>
        </p:nvSpPr>
        <p:spPr>
          <a:xfrm>
            <a:off x="3687058" y="4038600"/>
            <a:ext cx="5532284" cy="1766637"/>
          </a:xfrm>
          <a:prstGeom prst="rect">
            <a:avLst/>
          </a:prstGeom>
          <a:noFill/>
        </p:spPr>
        <p:txBody>
          <a:bodyPr wrap="none" rtlCol="0">
            <a:spAutoFit/>
          </a:bodyPr>
          <a:lstStyle/>
          <a:p>
            <a:pPr algn="ctr">
              <a:buNone/>
            </a:pPr>
            <a:r>
              <a:rPr kumimoji="1" lang="zh-CN" altLang="en-US" dirty="0" smtClean="0">
                <a:solidFill>
                  <a:srgbClr val="0000FF"/>
                </a:solidFill>
                <a:latin typeface="楷体"/>
                <a:ea typeface="楷体"/>
                <a:cs typeface="楷体"/>
              </a:rPr>
              <a:t>高亮度，大数据的复杂度</a:t>
            </a:r>
            <a:endParaRPr kumimoji="1" lang="en-US" altLang="zh-CN" dirty="0" smtClean="0">
              <a:solidFill>
                <a:srgbClr val="0000FF"/>
              </a:solidFill>
              <a:latin typeface="楷体"/>
              <a:ea typeface="楷体"/>
              <a:cs typeface="楷体"/>
            </a:endParaRPr>
          </a:p>
          <a:p>
            <a:pPr algn="ctr">
              <a:buNone/>
            </a:pPr>
            <a:r>
              <a:rPr kumimoji="1" lang="zh-CN" altLang="en-US" dirty="0" smtClean="0">
                <a:solidFill>
                  <a:srgbClr val="0000FF"/>
                </a:solidFill>
                <a:latin typeface="楷体"/>
                <a:ea typeface="楷体"/>
                <a:cs typeface="楷体"/>
              </a:rPr>
              <a:t>使得计算耗时</a:t>
            </a:r>
            <a:r>
              <a:rPr kumimoji="1" lang="zh-CN" altLang="en-US" dirty="0" smtClean="0">
                <a:solidFill>
                  <a:srgbClr val="FF0000"/>
                </a:solidFill>
                <a:latin typeface="楷体"/>
                <a:ea typeface="楷体"/>
                <a:cs typeface="楷体"/>
              </a:rPr>
              <a:t>指数</a:t>
            </a:r>
            <a:r>
              <a:rPr kumimoji="1" lang="zh-CN" altLang="en-US" dirty="0" smtClean="0">
                <a:solidFill>
                  <a:srgbClr val="0000FF"/>
                </a:solidFill>
                <a:latin typeface="楷体"/>
                <a:ea typeface="楷体"/>
                <a:cs typeface="楷体"/>
              </a:rPr>
              <a:t>增加</a:t>
            </a:r>
            <a:endParaRPr kumimoji="1" lang="en-US" altLang="zh-CN" dirty="0" smtClean="0">
              <a:solidFill>
                <a:srgbClr val="0000FF"/>
              </a:solidFill>
              <a:latin typeface="楷体"/>
              <a:ea typeface="楷体"/>
              <a:cs typeface="楷体"/>
            </a:endParaRPr>
          </a:p>
          <a:p>
            <a:pPr algn="ctr">
              <a:buNone/>
            </a:pPr>
            <a:r>
              <a:rPr kumimoji="1" lang="zh-CN" altLang="en-US" dirty="0" smtClean="0">
                <a:solidFill>
                  <a:schemeClr val="tx1"/>
                </a:solidFill>
                <a:latin typeface="楷体"/>
                <a:ea typeface="楷体"/>
                <a:cs typeface="楷体"/>
              </a:rPr>
              <a:t>软件性能才是核心问题和出路</a:t>
            </a:r>
            <a:endParaRPr kumimoji="1" lang="zh-CN" altLang="en-US" dirty="0">
              <a:solidFill>
                <a:schemeClr val="tx1"/>
              </a:solidFill>
              <a:latin typeface="楷体"/>
              <a:ea typeface="楷体"/>
              <a:cs typeface="楷体"/>
            </a:endParaRPr>
          </a:p>
        </p:txBody>
      </p:sp>
      <p:pic>
        <p:nvPicPr>
          <p:cNvPr id="5" name="图片 4"/>
          <p:cNvPicPr>
            <a:picLocks noChangeAspect="1"/>
          </p:cNvPicPr>
          <p:nvPr/>
        </p:nvPicPr>
        <p:blipFill>
          <a:blip r:embed="rId3"/>
          <a:stretch>
            <a:fillRect/>
          </a:stretch>
        </p:blipFill>
        <p:spPr>
          <a:xfrm>
            <a:off x="0" y="28596"/>
            <a:ext cx="9144000" cy="3590176"/>
          </a:xfrm>
          <a:prstGeom prst="rect">
            <a:avLst/>
          </a:prstGeom>
        </p:spPr>
      </p:pic>
    </p:spTree>
    <p:extLst>
      <p:ext uri="{BB962C8B-B14F-4D97-AF65-F5344CB8AC3E}">
        <p14:creationId xmlns:p14="http://schemas.microsoft.com/office/powerpoint/2010/main" val="3394757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a:xfrm>
            <a:off x="432663" y="7345"/>
            <a:ext cx="8229600" cy="811213"/>
          </a:xfrm>
        </p:spPr>
        <p:txBody>
          <a:bodyPr/>
          <a:lstStyle/>
          <a:p>
            <a:r>
              <a:rPr lang="zh-CN" altLang="en-US" dirty="0" smtClean="0">
                <a:solidFill>
                  <a:srgbClr val="FF0000"/>
                </a:solidFill>
                <a:latin typeface="楷体" pitchFamily="49" charset="-122"/>
                <a:ea typeface="楷体" pitchFamily="49" charset="-122"/>
              </a:rPr>
              <a:t>什么是好的物理结果？</a:t>
            </a:r>
          </a:p>
        </p:txBody>
      </p:sp>
      <p:pic>
        <p:nvPicPr>
          <p:cNvPr id="21506" name="Picture 6" descr="http://upload.wikimedia.org/wikipedia/commons/thumb/3/38/Accuracy_and_precision.svg/500px-Accuracy_and_precisio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428625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descr="http://upload.wikimedia.org/wikipedia/commons/thumb/1/10/High_accuracy_Low_precision.svg/200px-High_accuracy_Low_precisio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563" y="1573213"/>
            <a:ext cx="12969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http://upload.wikimedia.org/wikipedia/commons/thumb/3/3a/High_precision_Low_accuracy.svg/200px-High_precision_Low_accuracy.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563" y="3141663"/>
            <a:ext cx="12969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12"/>
          <p:cNvSpPr txBox="1">
            <a:spLocks noChangeArrowheads="1"/>
          </p:cNvSpPr>
          <p:nvPr/>
        </p:nvSpPr>
        <p:spPr bwMode="auto">
          <a:xfrm>
            <a:off x="6231399" y="1628775"/>
            <a:ext cx="2005678"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宋体" pitchFamily="2" charset="-122"/>
              </a:defRPr>
            </a:lvl1pPr>
            <a:lvl2pPr marL="742950" indent="-285750">
              <a:defRPr kumimoji="1" sz="2400">
                <a:solidFill>
                  <a:schemeClr val="tx1"/>
                </a:solidFill>
                <a:latin typeface="Times New Roman" pitchFamily="18" charset="0"/>
                <a:ea typeface="宋体" pitchFamily="2" charset="-122"/>
              </a:defRPr>
            </a:lvl2pPr>
            <a:lvl3pPr marL="1143000" indent="-228600">
              <a:defRPr kumimoji="1" sz="2400">
                <a:solidFill>
                  <a:schemeClr val="tx1"/>
                </a:solidFill>
                <a:latin typeface="Times New Roman" pitchFamily="18" charset="0"/>
                <a:ea typeface="宋体" pitchFamily="2" charset="-122"/>
              </a:defRPr>
            </a:lvl3pPr>
            <a:lvl4pPr marL="1600200" indent="-228600">
              <a:defRPr kumimoji="1" sz="2400">
                <a:solidFill>
                  <a:schemeClr val="tx1"/>
                </a:solidFill>
                <a:latin typeface="Times New Roman" pitchFamily="18" charset="0"/>
                <a:ea typeface="宋体" pitchFamily="2" charset="-122"/>
              </a:defRPr>
            </a:lvl4pPr>
            <a:lvl5pPr marL="2057400" indent="-22860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ctr">
              <a:buNone/>
            </a:pPr>
            <a:r>
              <a:rPr lang="zh-CN" altLang="en-US" dirty="0">
                <a:latin typeface="楷体" pitchFamily="49" charset="-122"/>
                <a:ea typeface="楷体" pitchFamily="49" charset="-122"/>
              </a:rPr>
              <a:t>高准确度</a:t>
            </a:r>
            <a:endParaRPr lang="en-US" altLang="zh-CN" dirty="0">
              <a:latin typeface="楷体" pitchFamily="49" charset="-122"/>
              <a:ea typeface="楷体" pitchFamily="49" charset="-122"/>
            </a:endParaRPr>
          </a:p>
          <a:p>
            <a:pPr algn="ctr"/>
            <a:r>
              <a:rPr lang="zh-CN" altLang="en-US" dirty="0">
                <a:latin typeface="楷体" pitchFamily="49" charset="-122"/>
                <a:ea typeface="楷体" pitchFamily="49" charset="-122"/>
              </a:rPr>
              <a:t>统计误差大</a:t>
            </a:r>
            <a:endParaRPr lang="en-US" altLang="zh-CN" dirty="0">
              <a:latin typeface="楷体" pitchFamily="49" charset="-122"/>
              <a:ea typeface="楷体" pitchFamily="49" charset="-122"/>
            </a:endParaRPr>
          </a:p>
          <a:p>
            <a:pPr algn="ctr"/>
            <a:r>
              <a:rPr lang="zh-CN" altLang="en-US" dirty="0">
                <a:latin typeface="楷体" pitchFamily="49" charset="-122"/>
                <a:ea typeface="楷体" pitchFamily="49" charset="-122"/>
              </a:rPr>
              <a:t>系统误差小</a:t>
            </a:r>
          </a:p>
        </p:txBody>
      </p:sp>
      <p:sp>
        <p:nvSpPr>
          <p:cNvPr id="21510" name="TextBox 13"/>
          <p:cNvSpPr txBox="1">
            <a:spLocks noChangeArrowheads="1"/>
          </p:cNvSpPr>
          <p:nvPr/>
        </p:nvSpPr>
        <p:spPr bwMode="auto">
          <a:xfrm>
            <a:off x="6302837" y="3213100"/>
            <a:ext cx="2005678"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宋体" pitchFamily="2" charset="-122"/>
              </a:defRPr>
            </a:lvl1pPr>
            <a:lvl2pPr marL="742950" indent="-285750">
              <a:defRPr kumimoji="1" sz="2400">
                <a:solidFill>
                  <a:schemeClr val="tx1"/>
                </a:solidFill>
                <a:latin typeface="Times New Roman" pitchFamily="18" charset="0"/>
                <a:ea typeface="宋体" pitchFamily="2" charset="-122"/>
              </a:defRPr>
            </a:lvl2pPr>
            <a:lvl3pPr marL="1143000" indent="-228600">
              <a:defRPr kumimoji="1" sz="2400">
                <a:solidFill>
                  <a:schemeClr val="tx1"/>
                </a:solidFill>
                <a:latin typeface="Times New Roman" pitchFamily="18" charset="0"/>
                <a:ea typeface="宋体" pitchFamily="2" charset="-122"/>
              </a:defRPr>
            </a:lvl3pPr>
            <a:lvl4pPr marL="1600200" indent="-228600">
              <a:defRPr kumimoji="1" sz="2400">
                <a:solidFill>
                  <a:schemeClr val="tx1"/>
                </a:solidFill>
                <a:latin typeface="Times New Roman" pitchFamily="18" charset="0"/>
                <a:ea typeface="宋体" pitchFamily="2" charset="-122"/>
              </a:defRPr>
            </a:lvl4pPr>
            <a:lvl5pPr marL="2057400" indent="-22860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ctr">
              <a:buNone/>
            </a:pPr>
            <a:r>
              <a:rPr lang="zh-CN" altLang="en-US" dirty="0">
                <a:latin typeface="楷体" pitchFamily="49" charset="-122"/>
                <a:ea typeface="楷体" pitchFamily="49" charset="-122"/>
              </a:rPr>
              <a:t>高精确度</a:t>
            </a:r>
            <a:endParaRPr lang="en-US" altLang="zh-CN" dirty="0">
              <a:latin typeface="楷体" pitchFamily="49" charset="-122"/>
              <a:ea typeface="楷体" pitchFamily="49" charset="-122"/>
            </a:endParaRPr>
          </a:p>
          <a:p>
            <a:pPr algn="ctr"/>
            <a:r>
              <a:rPr lang="zh-CN" altLang="en-US" dirty="0">
                <a:latin typeface="楷体" pitchFamily="49" charset="-122"/>
                <a:ea typeface="楷体" pitchFamily="49" charset="-122"/>
              </a:rPr>
              <a:t>统计误差小</a:t>
            </a:r>
            <a:endParaRPr lang="en-US" altLang="zh-CN" dirty="0">
              <a:latin typeface="楷体" pitchFamily="49" charset="-122"/>
              <a:ea typeface="楷体" pitchFamily="49" charset="-122"/>
            </a:endParaRPr>
          </a:p>
          <a:p>
            <a:pPr algn="ctr"/>
            <a:r>
              <a:rPr lang="zh-CN" altLang="en-US" dirty="0">
                <a:latin typeface="楷体" pitchFamily="49" charset="-122"/>
                <a:ea typeface="楷体" pitchFamily="49" charset="-122"/>
              </a:rPr>
              <a:t>系统误差大</a:t>
            </a:r>
          </a:p>
        </p:txBody>
      </p:sp>
      <p:sp>
        <p:nvSpPr>
          <p:cNvPr id="21511" name="TextBox 4"/>
          <p:cNvSpPr txBox="1">
            <a:spLocks noChangeArrowheads="1"/>
          </p:cNvSpPr>
          <p:nvPr/>
        </p:nvSpPr>
        <p:spPr bwMode="auto">
          <a:xfrm>
            <a:off x="1042988" y="4581525"/>
            <a:ext cx="7058025"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宋体" pitchFamily="2" charset="-122"/>
              </a:defRPr>
            </a:lvl1pPr>
            <a:lvl2pPr marL="742950" indent="-285750">
              <a:defRPr kumimoji="1" sz="2400">
                <a:solidFill>
                  <a:schemeClr val="tx1"/>
                </a:solidFill>
                <a:latin typeface="Times New Roman" pitchFamily="18" charset="0"/>
                <a:ea typeface="宋体" pitchFamily="2" charset="-122"/>
              </a:defRPr>
            </a:lvl2pPr>
            <a:lvl3pPr marL="1143000" indent="-228600">
              <a:defRPr kumimoji="1" sz="2400">
                <a:solidFill>
                  <a:schemeClr val="tx1"/>
                </a:solidFill>
                <a:latin typeface="Times New Roman" pitchFamily="18" charset="0"/>
                <a:ea typeface="宋体" pitchFamily="2" charset="-122"/>
              </a:defRPr>
            </a:lvl3pPr>
            <a:lvl4pPr marL="1600200" indent="-228600">
              <a:defRPr kumimoji="1" sz="2400">
                <a:solidFill>
                  <a:schemeClr val="tx1"/>
                </a:solidFill>
                <a:latin typeface="Times New Roman" pitchFamily="18" charset="0"/>
                <a:ea typeface="宋体" pitchFamily="2" charset="-122"/>
              </a:defRPr>
            </a:lvl4pPr>
            <a:lvl5pPr marL="2057400" indent="-22860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ctr">
              <a:buNone/>
            </a:pPr>
            <a:r>
              <a:rPr lang="zh-CN" altLang="en-US" sz="3200" dirty="0">
                <a:solidFill>
                  <a:srgbClr val="0000FF"/>
                </a:solidFill>
                <a:latin typeface="楷体" pitchFamily="49" charset="-122"/>
                <a:ea typeface="楷体" pitchFamily="49" charset="-122"/>
              </a:rPr>
              <a:t>统计误差和系统误差是</a:t>
            </a:r>
            <a:endParaRPr lang="en-US" altLang="zh-CN" sz="3200" dirty="0">
              <a:solidFill>
                <a:srgbClr val="0000FF"/>
              </a:solidFill>
              <a:latin typeface="楷体" pitchFamily="49" charset="-122"/>
              <a:ea typeface="楷体" pitchFamily="49" charset="-122"/>
            </a:endParaRPr>
          </a:p>
          <a:p>
            <a:pPr algn="ctr">
              <a:buFont typeface="Wingdings" pitchFamily="2" charset="2"/>
              <a:buChar char="²"/>
            </a:pPr>
            <a:r>
              <a:rPr lang="zh-CN" altLang="en-US" sz="3200" dirty="0">
                <a:solidFill>
                  <a:srgbClr val="FF0000"/>
                </a:solidFill>
                <a:latin typeface="楷体" pitchFamily="49" charset="-122"/>
                <a:ea typeface="楷体" pitchFamily="49" charset="-122"/>
              </a:rPr>
              <a:t>决定物理好坏的决定性因素</a:t>
            </a:r>
            <a:endParaRPr lang="en-US" altLang="zh-CN" sz="3200" dirty="0">
              <a:solidFill>
                <a:srgbClr val="FF0000"/>
              </a:solidFill>
              <a:latin typeface="楷体" pitchFamily="49" charset="-122"/>
              <a:ea typeface="楷体" pitchFamily="49" charset="-122"/>
            </a:endParaRPr>
          </a:p>
          <a:p>
            <a:pPr algn="ctr">
              <a:buFont typeface="Wingdings" pitchFamily="2" charset="2"/>
              <a:buChar char="²"/>
            </a:pPr>
            <a:r>
              <a:rPr lang="zh-CN" altLang="en-US" sz="3200" dirty="0">
                <a:solidFill>
                  <a:srgbClr val="FF0000"/>
                </a:solidFill>
                <a:latin typeface="楷体" pitchFamily="49" charset="-122"/>
                <a:ea typeface="楷体" pitchFamily="49" charset="-122"/>
              </a:rPr>
              <a:t>两种误差需要保持均衡，同步减小</a:t>
            </a:r>
            <a:endParaRPr lang="en-US" altLang="zh-CN" sz="3200" dirty="0">
              <a:solidFill>
                <a:srgbClr val="FF0000"/>
              </a:solidFill>
              <a:latin typeface="楷体" pitchFamily="49" charset="-122"/>
              <a:ea typeface="楷体" pitchFamily="49" charset="-122"/>
            </a:endParaRPr>
          </a:p>
          <a:p>
            <a:pPr algn="ctr">
              <a:buFont typeface="Wingdings" pitchFamily="2" charset="2"/>
              <a:buChar char="²"/>
            </a:pPr>
            <a:endParaRPr lang="en-US" altLang="zh-CN" sz="3200" dirty="0">
              <a:solidFill>
                <a:srgbClr val="FF0000"/>
              </a:solidFill>
              <a:latin typeface="楷体" pitchFamily="49" charset="-122"/>
              <a:ea typeface="楷体" pitchFamily="49" charset="-122"/>
            </a:endParaRPr>
          </a:p>
        </p:txBody>
      </p:sp>
      <p:sp>
        <p:nvSpPr>
          <p:cNvPr id="12" name="灯片编号占位符 1"/>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2400">
                <a:solidFill>
                  <a:schemeClr val="tx1"/>
                </a:solidFill>
                <a:latin typeface="Times New Roman" pitchFamily="18" charset="0"/>
                <a:ea typeface="宋体" pitchFamily="2" charset="-122"/>
              </a:defRPr>
            </a:lvl1pPr>
            <a:lvl2pPr marL="742950" indent="-285750">
              <a:defRPr kumimoji="1" sz="2400">
                <a:solidFill>
                  <a:schemeClr val="tx1"/>
                </a:solidFill>
                <a:latin typeface="Times New Roman" pitchFamily="18" charset="0"/>
                <a:ea typeface="宋体" pitchFamily="2" charset="-122"/>
              </a:defRPr>
            </a:lvl2pPr>
            <a:lvl3pPr marL="1143000" indent="-228600">
              <a:defRPr kumimoji="1" sz="2400">
                <a:solidFill>
                  <a:schemeClr val="tx1"/>
                </a:solidFill>
                <a:latin typeface="Times New Roman" pitchFamily="18" charset="0"/>
                <a:ea typeface="宋体" pitchFamily="2" charset="-122"/>
              </a:defRPr>
            </a:lvl3pPr>
            <a:lvl4pPr marL="1600200" indent="-228600">
              <a:defRPr kumimoji="1" sz="2400">
                <a:solidFill>
                  <a:schemeClr val="tx1"/>
                </a:solidFill>
                <a:latin typeface="Times New Roman" pitchFamily="18" charset="0"/>
                <a:ea typeface="宋体" pitchFamily="2" charset="-122"/>
              </a:defRPr>
            </a:lvl4pPr>
            <a:lvl5pPr marL="2057400" indent="-22860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fld id="{8E3F047E-9BD4-4C11-9879-C0DD48A03AED}" type="slidenum">
              <a:rPr lang="en-US" altLang="zh-CN" sz="1400"/>
              <a:pPr/>
              <a:t>17</a:t>
            </a:fld>
            <a:endParaRPr lang="en-US" altLang="zh-CN" sz="1400"/>
          </a:p>
        </p:txBody>
      </p:sp>
      <p:sp>
        <p:nvSpPr>
          <p:cNvPr id="2" name="TextBox 1"/>
          <p:cNvSpPr txBox="1"/>
          <p:nvPr/>
        </p:nvSpPr>
        <p:spPr>
          <a:xfrm>
            <a:off x="785415" y="914400"/>
            <a:ext cx="7228261" cy="584775"/>
          </a:xfrm>
          <a:prstGeom prst="rect">
            <a:avLst/>
          </a:prstGeom>
          <a:noFill/>
        </p:spPr>
        <p:txBody>
          <a:bodyPr wrap="none" rtlCol="0">
            <a:spAutoFit/>
          </a:bodyPr>
          <a:lstStyle/>
          <a:p>
            <a:pPr>
              <a:buNone/>
            </a:pPr>
            <a:r>
              <a:rPr lang="zh-CN" altLang="en-US" dirty="0" smtClean="0">
                <a:solidFill>
                  <a:srgbClr val="0000FF"/>
                </a:solidFill>
                <a:latin typeface="楷体" panose="02010609060101010101" pitchFamily="49" charset="-122"/>
                <a:ea typeface="楷体" panose="02010609060101010101" pitchFamily="49" charset="-122"/>
                <a:sym typeface="Symbol"/>
              </a:rPr>
              <a:t>物理结果：测量量统计误差</a:t>
            </a:r>
            <a:r>
              <a:rPr lang="zh-CN" altLang="en-US" dirty="0">
                <a:solidFill>
                  <a:srgbClr val="0000FF"/>
                </a:solidFill>
                <a:latin typeface="楷体" panose="02010609060101010101" pitchFamily="49" charset="-122"/>
                <a:ea typeface="楷体" panose="02010609060101010101" pitchFamily="49" charset="-122"/>
                <a:sym typeface="Symbol"/>
              </a:rPr>
              <a:t></a:t>
            </a:r>
            <a:r>
              <a:rPr lang="zh-CN" altLang="en-US" dirty="0" smtClean="0">
                <a:solidFill>
                  <a:srgbClr val="0000FF"/>
                </a:solidFill>
                <a:latin typeface="楷体" panose="02010609060101010101" pitchFamily="49" charset="-122"/>
                <a:ea typeface="楷体" panose="02010609060101010101" pitchFamily="49" charset="-122"/>
                <a:sym typeface="Symbol"/>
              </a:rPr>
              <a:t>系统误差</a:t>
            </a:r>
            <a:endParaRPr lang="zh-CN" altLang="en-US" dirty="0">
              <a:solidFill>
                <a:srgbClr val="0000F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573872257"/>
      </p:ext>
    </p:extLst>
  </p:cSld>
  <p:clrMapOvr>
    <a:masterClrMapping/>
  </p:clrMapOvr>
  <p:transition spd="slow" advTm="74223"/>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6"/>
          <p:cNvSpPr txBox="1">
            <a:spLocks noChangeArrowheads="1"/>
          </p:cNvSpPr>
          <p:nvPr/>
        </p:nvSpPr>
        <p:spPr bwMode="auto">
          <a:xfrm>
            <a:off x="4572000" y="1295400"/>
            <a:ext cx="3313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kumimoji="1" sz="3200">
                <a:solidFill>
                  <a:schemeClr val="tx1"/>
                </a:solidFill>
                <a:latin typeface="Times New Roman" charset="0"/>
                <a:ea typeface="宋体" charset="0"/>
                <a:cs typeface="宋体" charset="0"/>
              </a:defRPr>
            </a:lvl1pPr>
            <a:lvl2pPr>
              <a:defRPr kumimoji="1" sz="2800">
                <a:solidFill>
                  <a:schemeClr val="tx1"/>
                </a:solidFill>
                <a:latin typeface="Times New Roman" charset="0"/>
                <a:ea typeface="宋体" charset="0"/>
              </a:defRPr>
            </a:lvl2pPr>
            <a:lvl3pPr>
              <a:defRPr kumimoji="1" sz="2400">
                <a:solidFill>
                  <a:schemeClr val="tx1"/>
                </a:solidFill>
                <a:latin typeface="Times New Roman" charset="0"/>
                <a:ea typeface="宋体" charset="0"/>
              </a:defRPr>
            </a:lvl3pPr>
            <a:lvl4pPr>
              <a:defRPr kumimoji="1" sz="2000">
                <a:solidFill>
                  <a:schemeClr val="tx1"/>
                </a:solidFill>
                <a:latin typeface="Times New Roman" charset="0"/>
                <a:ea typeface="宋体" charset="0"/>
              </a:defRPr>
            </a:lvl4pPr>
            <a:lvl5pPr>
              <a:defRPr kumimoji="1" sz="2000">
                <a:solidFill>
                  <a:schemeClr val="tx1"/>
                </a:solidFill>
                <a:latin typeface="Times New Roman" charset="0"/>
                <a:ea typeface="宋体" charset="0"/>
              </a:defRPr>
            </a:lvl5pPr>
            <a:lvl6pPr eaLnBrk="0" fontAlgn="base" hangingPunct="0">
              <a:spcBef>
                <a:spcPct val="20000"/>
              </a:spcBef>
              <a:spcAft>
                <a:spcPct val="0"/>
              </a:spcAft>
              <a:buChar char="»"/>
              <a:defRPr kumimoji="1" sz="2000">
                <a:solidFill>
                  <a:schemeClr val="tx1"/>
                </a:solidFill>
                <a:latin typeface="Times New Roman" charset="0"/>
                <a:ea typeface="宋体" charset="0"/>
              </a:defRPr>
            </a:lvl6pPr>
            <a:lvl7pPr eaLnBrk="0" fontAlgn="base" hangingPunct="0">
              <a:spcBef>
                <a:spcPct val="20000"/>
              </a:spcBef>
              <a:spcAft>
                <a:spcPct val="0"/>
              </a:spcAft>
              <a:buChar char="»"/>
              <a:defRPr kumimoji="1" sz="2000">
                <a:solidFill>
                  <a:schemeClr val="tx1"/>
                </a:solidFill>
                <a:latin typeface="Times New Roman" charset="0"/>
                <a:ea typeface="宋体" charset="0"/>
              </a:defRPr>
            </a:lvl7pPr>
            <a:lvl8pPr eaLnBrk="0" fontAlgn="base" hangingPunct="0">
              <a:spcBef>
                <a:spcPct val="20000"/>
              </a:spcBef>
              <a:spcAft>
                <a:spcPct val="0"/>
              </a:spcAft>
              <a:buChar char="»"/>
              <a:defRPr kumimoji="1" sz="2000">
                <a:solidFill>
                  <a:schemeClr val="tx1"/>
                </a:solidFill>
                <a:latin typeface="Times New Roman" charset="0"/>
                <a:ea typeface="宋体" charset="0"/>
              </a:defRPr>
            </a:lvl8pPr>
            <a:lvl9pPr eaLnBrk="0" fontAlgn="base" hangingPunct="0">
              <a:spcBef>
                <a:spcPct val="20000"/>
              </a:spcBef>
              <a:spcAft>
                <a:spcPct val="0"/>
              </a:spcAft>
              <a:buChar char="»"/>
              <a:defRPr kumimoji="1" sz="2000">
                <a:solidFill>
                  <a:schemeClr val="tx1"/>
                </a:solidFill>
                <a:latin typeface="Times New Roman" charset="0"/>
                <a:ea typeface="宋体" charset="0"/>
              </a:defRPr>
            </a:lvl9pPr>
          </a:lstStyle>
          <a:p>
            <a:pPr>
              <a:buNone/>
              <a:defRPr/>
            </a:pPr>
            <a:r>
              <a:rPr lang="zh-CN" altLang="en-US" sz="2400" b="1" dirty="0" smtClean="0"/>
              <a:t>电磁量能器</a:t>
            </a:r>
            <a:r>
              <a:rPr lang="zh-CN" altLang="en-US" sz="2400" dirty="0" smtClean="0"/>
              <a:t>（</a:t>
            </a:r>
            <a:r>
              <a:rPr lang="en-US" altLang="zh-CN" sz="2400" dirty="0" smtClean="0">
                <a:latin typeface="Arial" charset="0"/>
              </a:rPr>
              <a:t>EMC</a:t>
            </a:r>
            <a:r>
              <a:rPr lang="zh-CN" altLang="en-US" sz="2400" dirty="0" smtClean="0"/>
              <a:t>）</a:t>
            </a:r>
          </a:p>
        </p:txBody>
      </p:sp>
      <p:sp>
        <p:nvSpPr>
          <p:cNvPr id="7172" name="Text Box 7"/>
          <p:cNvSpPr txBox="1">
            <a:spLocks noChangeArrowheads="1"/>
          </p:cNvSpPr>
          <p:nvPr/>
        </p:nvSpPr>
        <p:spPr bwMode="auto">
          <a:xfrm>
            <a:off x="4495800" y="2362200"/>
            <a:ext cx="297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algn="ctr" eaLnBrk="0" fontAlgn="base" hangingPunct="0">
              <a:spcBef>
                <a:spcPct val="0"/>
              </a:spcBef>
              <a:spcAft>
                <a:spcPct val="0"/>
              </a:spcAft>
              <a:defRPr kumimoji="1" sz="2400">
                <a:solidFill>
                  <a:schemeClr val="tx1"/>
                </a:solidFill>
                <a:latin typeface="Times New Roman" charset="0"/>
                <a:ea typeface="宋体" charset="0"/>
              </a:defRPr>
            </a:lvl6pPr>
            <a:lvl7pPr marL="2971800" indent="-228600" algn="ctr" eaLnBrk="0" fontAlgn="base" hangingPunct="0">
              <a:spcBef>
                <a:spcPct val="0"/>
              </a:spcBef>
              <a:spcAft>
                <a:spcPct val="0"/>
              </a:spcAft>
              <a:defRPr kumimoji="1" sz="2400">
                <a:solidFill>
                  <a:schemeClr val="tx1"/>
                </a:solidFill>
                <a:latin typeface="Times New Roman" charset="0"/>
                <a:ea typeface="宋体" charset="0"/>
              </a:defRPr>
            </a:lvl7pPr>
            <a:lvl8pPr marL="3429000" indent="-228600" algn="ctr" eaLnBrk="0" fontAlgn="base" hangingPunct="0">
              <a:spcBef>
                <a:spcPct val="0"/>
              </a:spcBef>
              <a:spcAft>
                <a:spcPct val="0"/>
              </a:spcAft>
              <a:defRPr kumimoji="1" sz="2400">
                <a:solidFill>
                  <a:schemeClr val="tx1"/>
                </a:solidFill>
                <a:latin typeface="Times New Roman" charset="0"/>
                <a:ea typeface="宋体" charset="0"/>
              </a:defRPr>
            </a:lvl8pPr>
            <a:lvl9pPr marL="3886200" indent="-228600" algn="ctr" eaLnBrk="0" fontAlgn="base" hangingPunct="0">
              <a:spcBef>
                <a:spcPct val="0"/>
              </a:spcBef>
              <a:spcAft>
                <a:spcPct val="0"/>
              </a:spcAft>
              <a:defRPr kumimoji="1" sz="2400">
                <a:solidFill>
                  <a:schemeClr val="tx1"/>
                </a:solidFill>
                <a:latin typeface="Times New Roman" charset="0"/>
                <a:ea typeface="宋体" charset="0"/>
              </a:defRPr>
            </a:lvl9pPr>
          </a:lstStyle>
          <a:p>
            <a:pPr>
              <a:buNone/>
              <a:defRPr/>
            </a:pPr>
            <a:r>
              <a:rPr lang="zh-CN" altLang="en-US" b="1" dirty="0" smtClean="0"/>
              <a:t>主漂移室</a:t>
            </a:r>
            <a:r>
              <a:rPr lang="zh-CN" altLang="en-US" dirty="0" smtClean="0"/>
              <a:t>（</a:t>
            </a:r>
            <a:r>
              <a:rPr lang="en-US" altLang="zh-CN" dirty="0" smtClean="0">
                <a:latin typeface="Arial" charset="0"/>
              </a:rPr>
              <a:t>MDC</a:t>
            </a:r>
            <a:r>
              <a:rPr lang="zh-CN" altLang="en-US" dirty="0" smtClean="0"/>
              <a:t>）</a:t>
            </a:r>
          </a:p>
        </p:txBody>
      </p:sp>
      <p:sp>
        <p:nvSpPr>
          <p:cNvPr id="7173" name="Text Box 8"/>
          <p:cNvSpPr txBox="1">
            <a:spLocks noChangeArrowheads="1"/>
          </p:cNvSpPr>
          <p:nvPr/>
        </p:nvSpPr>
        <p:spPr bwMode="auto">
          <a:xfrm>
            <a:off x="4572000" y="3276600"/>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kumimoji="1" sz="3200">
                <a:solidFill>
                  <a:schemeClr val="tx1"/>
                </a:solidFill>
                <a:latin typeface="Times New Roman" charset="0"/>
                <a:ea typeface="宋体" charset="0"/>
                <a:cs typeface="宋体" charset="0"/>
              </a:defRPr>
            </a:lvl1pPr>
            <a:lvl2pPr>
              <a:defRPr kumimoji="1" sz="2800">
                <a:solidFill>
                  <a:schemeClr val="tx1"/>
                </a:solidFill>
                <a:latin typeface="Times New Roman" charset="0"/>
                <a:ea typeface="宋体" charset="0"/>
              </a:defRPr>
            </a:lvl2pPr>
            <a:lvl3pPr>
              <a:defRPr kumimoji="1" sz="2400">
                <a:solidFill>
                  <a:schemeClr val="tx1"/>
                </a:solidFill>
                <a:latin typeface="Times New Roman" charset="0"/>
                <a:ea typeface="宋体" charset="0"/>
              </a:defRPr>
            </a:lvl3pPr>
            <a:lvl4pPr>
              <a:defRPr kumimoji="1" sz="2000">
                <a:solidFill>
                  <a:schemeClr val="tx1"/>
                </a:solidFill>
                <a:latin typeface="Times New Roman" charset="0"/>
                <a:ea typeface="宋体" charset="0"/>
              </a:defRPr>
            </a:lvl4pPr>
            <a:lvl5pPr>
              <a:defRPr kumimoji="1" sz="2000">
                <a:solidFill>
                  <a:schemeClr val="tx1"/>
                </a:solidFill>
                <a:latin typeface="Times New Roman" charset="0"/>
                <a:ea typeface="宋体" charset="0"/>
              </a:defRPr>
            </a:lvl5pPr>
            <a:lvl6pPr eaLnBrk="0" fontAlgn="base" hangingPunct="0">
              <a:spcBef>
                <a:spcPct val="20000"/>
              </a:spcBef>
              <a:spcAft>
                <a:spcPct val="0"/>
              </a:spcAft>
              <a:buChar char="»"/>
              <a:defRPr kumimoji="1" sz="2000">
                <a:solidFill>
                  <a:schemeClr val="tx1"/>
                </a:solidFill>
                <a:latin typeface="Times New Roman" charset="0"/>
                <a:ea typeface="宋体" charset="0"/>
              </a:defRPr>
            </a:lvl6pPr>
            <a:lvl7pPr eaLnBrk="0" fontAlgn="base" hangingPunct="0">
              <a:spcBef>
                <a:spcPct val="20000"/>
              </a:spcBef>
              <a:spcAft>
                <a:spcPct val="0"/>
              </a:spcAft>
              <a:buChar char="»"/>
              <a:defRPr kumimoji="1" sz="2000">
                <a:solidFill>
                  <a:schemeClr val="tx1"/>
                </a:solidFill>
                <a:latin typeface="Times New Roman" charset="0"/>
                <a:ea typeface="宋体" charset="0"/>
              </a:defRPr>
            </a:lvl7pPr>
            <a:lvl8pPr eaLnBrk="0" fontAlgn="base" hangingPunct="0">
              <a:spcBef>
                <a:spcPct val="20000"/>
              </a:spcBef>
              <a:spcAft>
                <a:spcPct val="0"/>
              </a:spcAft>
              <a:buChar char="»"/>
              <a:defRPr kumimoji="1" sz="2000">
                <a:solidFill>
                  <a:schemeClr val="tx1"/>
                </a:solidFill>
                <a:latin typeface="Times New Roman" charset="0"/>
                <a:ea typeface="宋体" charset="0"/>
              </a:defRPr>
            </a:lvl8pPr>
            <a:lvl9pPr eaLnBrk="0" fontAlgn="base" hangingPunct="0">
              <a:spcBef>
                <a:spcPct val="20000"/>
              </a:spcBef>
              <a:spcAft>
                <a:spcPct val="0"/>
              </a:spcAft>
              <a:buChar char="»"/>
              <a:defRPr kumimoji="1" sz="2000">
                <a:solidFill>
                  <a:schemeClr val="tx1"/>
                </a:solidFill>
                <a:latin typeface="Times New Roman" charset="0"/>
                <a:ea typeface="宋体" charset="0"/>
              </a:defRPr>
            </a:lvl9pPr>
          </a:lstStyle>
          <a:p>
            <a:pPr>
              <a:buNone/>
              <a:defRPr/>
            </a:pPr>
            <a:r>
              <a:rPr lang="zh-CN" altLang="en-US" sz="2400" b="1" dirty="0" smtClean="0"/>
              <a:t>飞行时间计数器</a:t>
            </a:r>
            <a:r>
              <a:rPr lang="zh-CN" altLang="en-US" sz="2400" dirty="0" smtClean="0"/>
              <a:t>（</a:t>
            </a:r>
            <a:r>
              <a:rPr lang="en-US" altLang="zh-CN" sz="2400" dirty="0" smtClean="0">
                <a:latin typeface="Arial" charset="0"/>
              </a:rPr>
              <a:t>TOF</a:t>
            </a:r>
            <a:r>
              <a:rPr lang="zh-CN" altLang="en-US" sz="2400" dirty="0" smtClean="0"/>
              <a:t>）</a:t>
            </a:r>
          </a:p>
        </p:txBody>
      </p:sp>
      <p:sp>
        <p:nvSpPr>
          <p:cNvPr id="7174" name="Text Box 9"/>
          <p:cNvSpPr txBox="1">
            <a:spLocks noChangeArrowheads="1"/>
          </p:cNvSpPr>
          <p:nvPr/>
        </p:nvSpPr>
        <p:spPr bwMode="auto">
          <a:xfrm>
            <a:off x="3962400" y="3886200"/>
            <a:ext cx="352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kumimoji="1" sz="3200">
                <a:solidFill>
                  <a:schemeClr val="tx1"/>
                </a:solidFill>
                <a:latin typeface="Times New Roman" charset="0"/>
                <a:ea typeface="宋体" charset="0"/>
                <a:cs typeface="宋体" charset="0"/>
              </a:defRPr>
            </a:lvl1pPr>
            <a:lvl2pPr>
              <a:defRPr kumimoji="1" sz="2800">
                <a:solidFill>
                  <a:schemeClr val="tx1"/>
                </a:solidFill>
                <a:latin typeface="Times New Roman" charset="0"/>
                <a:ea typeface="宋体" charset="0"/>
              </a:defRPr>
            </a:lvl2pPr>
            <a:lvl3pPr>
              <a:defRPr kumimoji="1" sz="2400">
                <a:solidFill>
                  <a:schemeClr val="tx1"/>
                </a:solidFill>
                <a:latin typeface="Times New Roman" charset="0"/>
                <a:ea typeface="宋体" charset="0"/>
              </a:defRPr>
            </a:lvl3pPr>
            <a:lvl4pPr>
              <a:defRPr kumimoji="1" sz="2000">
                <a:solidFill>
                  <a:schemeClr val="tx1"/>
                </a:solidFill>
                <a:latin typeface="Times New Roman" charset="0"/>
                <a:ea typeface="宋体" charset="0"/>
              </a:defRPr>
            </a:lvl4pPr>
            <a:lvl5pPr>
              <a:defRPr kumimoji="1" sz="2000">
                <a:solidFill>
                  <a:schemeClr val="tx1"/>
                </a:solidFill>
                <a:latin typeface="Times New Roman" charset="0"/>
                <a:ea typeface="宋体" charset="0"/>
              </a:defRPr>
            </a:lvl5pPr>
            <a:lvl6pPr eaLnBrk="0" fontAlgn="base" hangingPunct="0">
              <a:spcBef>
                <a:spcPct val="20000"/>
              </a:spcBef>
              <a:spcAft>
                <a:spcPct val="0"/>
              </a:spcAft>
              <a:buChar char="»"/>
              <a:defRPr kumimoji="1" sz="2000">
                <a:solidFill>
                  <a:schemeClr val="tx1"/>
                </a:solidFill>
                <a:latin typeface="Times New Roman" charset="0"/>
                <a:ea typeface="宋体" charset="0"/>
              </a:defRPr>
            </a:lvl6pPr>
            <a:lvl7pPr eaLnBrk="0" fontAlgn="base" hangingPunct="0">
              <a:spcBef>
                <a:spcPct val="20000"/>
              </a:spcBef>
              <a:spcAft>
                <a:spcPct val="0"/>
              </a:spcAft>
              <a:buChar char="»"/>
              <a:defRPr kumimoji="1" sz="2000">
                <a:solidFill>
                  <a:schemeClr val="tx1"/>
                </a:solidFill>
                <a:latin typeface="Times New Roman" charset="0"/>
                <a:ea typeface="宋体" charset="0"/>
              </a:defRPr>
            </a:lvl7pPr>
            <a:lvl8pPr eaLnBrk="0" fontAlgn="base" hangingPunct="0">
              <a:spcBef>
                <a:spcPct val="20000"/>
              </a:spcBef>
              <a:spcAft>
                <a:spcPct val="0"/>
              </a:spcAft>
              <a:buChar char="»"/>
              <a:defRPr kumimoji="1" sz="2000">
                <a:solidFill>
                  <a:schemeClr val="tx1"/>
                </a:solidFill>
                <a:latin typeface="Times New Roman" charset="0"/>
                <a:ea typeface="宋体" charset="0"/>
              </a:defRPr>
            </a:lvl8pPr>
            <a:lvl9pPr eaLnBrk="0" fontAlgn="base" hangingPunct="0">
              <a:spcBef>
                <a:spcPct val="20000"/>
              </a:spcBef>
              <a:spcAft>
                <a:spcPct val="0"/>
              </a:spcAft>
              <a:buChar char="»"/>
              <a:defRPr kumimoji="1" sz="2000">
                <a:solidFill>
                  <a:schemeClr val="tx1"/>
                </a:solidFill>
                <a:latin typeface="Times New Roman" charset="0"/>
                <a:ea typeface="宋体" charset="0"/>
              </a:defRPr>
            </a:lvl9pPr>
          </a:lstStyle>
          <a:p>
            <a:pPr>
              <a:buNone/>
              <a:defRPr/>
            </a:pPr>
            <a:r>
              <a:rPr lang="zh-CN" altLang="en-US" sz="2400" b="1" dirty="0" smtClean="0">
                <a:sym typeface="Symbol" charset="0"/>
              </a:rPr>
              <a:t>探测</a:t>
            </a:r>
            <a:r>
              <a:rPr lang="zh-CN" altLang="en-US" sz="2400" b="1" dirty="0" smtClean="0"/>
              <a:t>器</a:t>
            </a:r>
            <a:r>
              <a:rPr lang="zh-CN" altLang="en-US" sz="2400" dirty="0" smtClean="0"/>
              <a:t>（</a:t>
            </a:r>
            <a:r>
              <a:rPr lang="en-US" altLang="zh-CN" sz="2400" dirty="0" smtClean="0">
                <a:latin typeface="Arial" charset="0"/>
              </a:rPr>
              <a:t>MUC</a:t>
            </a:r>
            <a:r>
              <a:rPr lang="zh-CN" altLang="en-US" sz="2400" dirty="0" smtClean="0"/>
              <a:t>）</a:t>
            </a:r>
          </a:p>
        </p:txBody>
      </p:sp>
      <p:pic>
        <p:nvPicPr>
          <p:cNvPr id="204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3600450" cy="313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Lst>
        </p:spPr>
      </p:pic>
      <p:sp>
        <p:nvSpPr>
          <p:cNvPr id="7177" name="Text Box 6"/>
          <p:cNvSpPr txBox="1">
            <a:spLocks noChangeArrowheads="1"/>
          </p:cNvSpPr>
          <p:nvPr/>
        </p:nvSpPr>
        <p:spPr bwMode="auto">
          <a:xfrm>
            <a:off x="2074863" y="801688"/>
            <a:ext cx="1655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kumimoji="1" sz="3200">
                <a:solidFill>
                  <a:schemeClr val="tx1"/>
                </a:solidFill>
                <a:latin typeface="Times New Roman" charset="0"/>
                <a:ea typeface="宋体" charset="0"/>
                <a:cs typeface="宋体" charset="0"/>
              </a:defRPr>
            </a:lvl1pPr>
            <a:lvl2pPr>
              <a:defRPr kumimoji="1" sz="2800">
                <a:solidFill>
                  <a:schemeClr val="tx1"/>
                </a:solidFill>
                <a:latin typeface="Times New Roman" charset="0"/>
                <a:ea typeface="宋体" charset="0"/>
              </a:defRPr>
            </a:lvl2pPr>
            <a:lvl3pPr>
              <a:defRPr kumimoji="1" sz="2400">
                <a:solidFill>
                  <a:schemeClr val="tx1"/>
                </a:solidFill>
                <a:latin typeface="Times New Roman" charset="0"/>
                <a:ea typeface="宋体" charset="0"/>
              </a:defRPr>
            </a:lvl3pPr>
            <a:lvl4pPr>
              <a:defRPr kumimoji="1" sz="2000">
                <a:solidFill>
                  <a:schemeClr val="tx1"/>
                </a:solidFill>
                <a:latin typeface="Times New Roman" charset="0"/>
                <a:ea typeface="宋体" charset="0"/>
              </a:defRPr>
            </a:lvl4pPr>
            <a:lvl5pPr>
              <a:defRPr kumimoji="1" sz="2000">
                <a:solidFill>
                  <a:schemeClr val="tx1"/>
                </a:solidFill>
                <a:latin typeface="Times New Roman" charset="0"/>
                <a:ea typeface="宋体" charset="0"/>
              </a:defRPr>
            </a:lvl5pPr>
            <a:lvl6pPr eaLnBrk="0" fontAlgn="base" hangingPunct="0">
              <a:spcBef>
                <a:spcPct val="20000"/>
              </a:spcBef>
              <a:spcAft>
                <a:spcPct val="0"/>
              </a:spcAft>
              <a:buChar char="»"/>
              <a:defRPr kumimoji="1" sz="2000">
                <a:solidFill>
                  <a:schemeClr val="tx1"/>
                </a:solidFill>
                <a:latin typeface="Times New Roman" charset="0"/>
                <a:ea typeface="宋体" charset="0"/>
              </a:defRPr>
            </a:lvl6pPr>
            <a:lvl7pPr eaLnBrk="0" fontAlgn="base" hangingPunct="0">
              <a:spcBef>
                <a:spcPct val="20000"/>
              </a:spcBef>
              <a:spcAft>
                <a:spcPct val="0"/>
              </a:spcAft>
              <a:buChar char="»"/>
              <a:defRPr kumimoji="1" sz="2000">
                <a:solidFill>
                  <a:schemeClr val="tx1"/>
                </a:solidFill>
                <a:latin typeface="Times New Roman" charset="0"/>
                <a:ea typeface="宋体" charset="0"/>
              </a:defRPr>
            </a:lvl7pPr>
            <a:lvl8pPr eaLnBrk="0" fontAlgn="base" hangingPunct="0">
              <a:spcBef>
                <a:spcPct val="20000"/>
              </a:spcBef>
              <a:spcAft>
                <a:spcPct val="0"/>
              </a:spcAft>
              <a:buChar char="»"/>
              <a:defRPr kumimoji="1" sz="2000">
                <a:solidFill>
                  <a:schemeClr val="tx1"/>
                </a:solidFill>
                <a:latin typeface="Times New Roman" charset="0"/>
                <a:ea typeface="宋体" charset="0"/>
              </a:defRPr>
            </a:lvl8pPr>
            <a:lvl9pPr eaLnBrk="0" fontAlgn="base" hangingPunct="0">
              <a:spcBef>
                <a:spcPct val="20000"/>
              </a:spcBef>
              <a:spcAft>
                <a:spcPct val="0"/>
              </a:spcAft>
              <a:buChar char="»"/>
              <a:defRPr kumimoji="1" sz="2000">
                <a:solidFill>
                  <a:schemeClr val="tx1"/>
                </a:solidFill>
                <a:latin typeface="Times New Roman" charset="0"/>
                <a:ea typeface="宋体" charset="0"/>
              </a:defRPr>
            </a:lvl9pPr>
          </a:lstStyle>
          <a:p>
            <a:pPr>
              <a:buNone/>
              <a:defRPr/>
            </a:pPr>
            <a:r>
              <a:rPr lang="zh-CN" altLang="en-US" sz="2400" b="1" dirty="0" smtClean="0"/>
              <a:t>超导磁铁</a:t>
            </a:r>
          </a:p>
        </p:txBody>
      </p:sp>
      <p:sp>
        <p:nvSpPr>
          <p:cNvPr id="20488" name="矩形 7"/>
          <p:cNvSpPr>
            <a:spLocks noChangeArrowheads="1"/>
          </p:cNvSpPr>
          <p:nvPr/>
        </p:nvSpPr>
        <p:spPr bwMode="auto">
          <a:xfrm>
            <a:off x="704195" y="4367213"/>
            <a:ext cx="7160935" cy="176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None/>
            </a:pPr>
            <a:r>
              <a:rPr lang="en-US" altLang="zh-CN" sz="3200" b="1" dirty="0" smtClean="0">
                <a:latin typeface="楷体" charset="0"/>
                <a:ea typeface="楷体" charset="0"/>
                <a:cs typeface="楷体" charset="0"/>
              </a:rPr>
              <a:t> </a:t>
            </a:r>
            <a:r>
              <a:rPr lang="zh-CN" altLang="en-US" sz="3200" b="1" dirty="0">
                <a:solidFill>
                  <a:srgbClr val="3366FF"/>
                </a:solidFill>
                <a:latin typeface="楷体" charset="0"/>
                <a:ea typeface="楷体" charset="0"/>
                <a:cs typeface="楷体" charset="0"/>
              </a:rPr>
              <a:t>工作在粒子物理学高强度前沿：</a:t>
            </a:r>
            <a:endParaRPr lang="en-US" altLang="zh-CN" sz="3200" b="1" dirty="0">
              <a:solidFill>
                <a:srgbClr val="3366FF"/>
              </a:solidFill>
              <a:latin typeface="楷体" charset="0"/>
              <a:ea typeface="楷体" charset="0"/>
              <a:cs typeface="楷体" charset="0"/>
            </a:endParaRPr>
          </a:p>
          <a:p>
            <a:pPr algn="ctr">
              <a:buNone/>
            </a:pPr>
            <a:r>
              <a:rPr lang="zh-CN" altLang="en-US" sz="3200" b="1" dirty="0">
                <a:solidFill>
                  <a:srgbClr val="0070C0"/>
                </a:solidFill>
                <a:latin typeface="楷体" charset="0"/>
                <a:ea typeface="楷体" charset="0"/>
                <a:cs typeface="楷体" charset="0"/>
              </a:rPr>
              <a:t>高精度测量</a:t>
            </a:r>
            <a:r>
              <a:rPr lang="en-US" altLang="zh-CN" sz="3200" b="1" dirty="0">
                <a:solidFill>
                  <a:srgbClr val="0070C0"/>
                </a:solidFill>
                <a:latin typeface="楷体" charset="0"/>
                <a:ea typeface="楷体" charset="0"/>
                <a:cs typeface="楷体" charset="0"/>
              </a:rPr>
              <a:t>,</a:t>
            </a:r>
            <a:r>
              <a:rPr lang="zh-CN" altLang="en-US" sz="3200" b="1" dirty="0">
                <a:solidFill>
                  <a:srgbClr val="0070C0"/>
                </a:solidFill>
                <a:latin typeface="楷体" charset="0"/>
                <a:ea typeface="楷体" charset="0"/>
                <a:cs typeface="楷体" charset="0"/>
              </a:rPr>
              <a:t>检验标准模型</a:t>
            </a:r>
            <a:endParaRPr lang="en-US" altLang="zh-CN" sz="3200" b="1" dirty="0">
              <a:solidFill>
                <a:srgbClr val="0070C0"/>
              </a:solidFill>
              <a:latin typeface="楷体" charset="0"/>
              <a:ea typeface="楷体" charset="0"/>
              <a:cs typeface="楷体" charset="0"/>
            </a:endParaRPr>
          </a:p>
          <a:p>
            <a:pPr algn="ctr">
              <a:buNone/>
            </a:pPr>
            <a:r>
              <a:rPr lang="zh-CN" altLang="en-US" sz="3200" b="1" dirty="0">
                <a:solidFill>
                  <a:srgbClr val="0070C0"/>
                </a:solidFill>
                <a:latin typeface="楷体" charset="0"/>
                <a:ea typeface="楷体" charset="0"/>
                <a:cs typeface="楷体" charset="0"/>
              </a:rPr>
              <a:t>稀有衰变、超出标准模型新物理的寻找</a:t>
            </a:r>
          </a:p>
        </p:txBody>
      </p:sp>
      <p:sp>
        <p:nvSpPr>
          <p:cNvPr id="20489" name="矩形 1"/>
          <p:cNvSpPr>
            <a:spLocks noChangeArrowheads="1"/>
          </p:cNvSpPr>
          <p:nvPr/>
        </p:nvSpPr>
        <p:spPr bwMode="auto">
          <a:xfrm>
            <a:off x="107950" y="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zh-CN" altLang="en-US" b="1">
                <a:solidFill>
                  <a:srgbClr val="FF0000"/>
                </a:solidFill>
                <a:latin typeface="楷体" charset="0"/>
                <a:ea typeface="楷体" charset="0"/>
                <a:cs typeface="楷体" charset="0"/>
              </a:rPr>
              <a:t>	</a:t>
            </a:r>
            <a:endParaRPr kumimoji="0" lang="zh-CN" altLang="el-GR" b="1">
              <a:solidFill>
                <a:srgbClr val="FF0000"/>
              </a:solidFill>
              <a:latin typeface="楷体" charset="0"/>
              <a:ea typeface="楷体" charset="0"/>
              <a:cs typeface="楷体" charset="0"/>
            </a:endParaRPr>
          </a:p>
        </p:txBody>
      </p:sp>
      <p:sp>
        <p:nvSpPr>
          <p:cNvPr id="20490" name="矩形 3"/>
          <p:cNvSpPr>
            <a:spLocks noChangeArrowheads="1"/>
          </p:cNvSpPr>
          <p:nvPr/>
        </p:nvSpPr>
        <p:spPr bwMode="auto">
          <a:xfrm>
            <a:off x="244475" y="6005513"/>
            <a:ext cx="8569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None/>
            </a:pPr>
            <a:r>
              <a:rPr kumimoji="0" lang="zh-CN" altLang="el-GR" sz="3200" b="1" dirty="0">
                <a:solidFill>
                  <a:srgbClr val="000000"/>
                </a:solidFill>
                <a:latin typeface="楷体" charset="0"/>
                <a:ea typeface="楷体" charset="0"/>
                <a:cs typeface="楷体" charset="0"/>
              </a:rPr>
              <a:t>世界上</a:t>
            </a:r>
            <a:r>
              <a:rPr kumimoji="0" lang="zh-CN" altLang="el-GR" sz="3200" b="1" dirty="0">
                <a:solidFill>
                  <a:srgbClr val="FF0000"/>
                </a:solidFill>
                <a:latin typeface="楷体" charset="0"/>
                <a:ea typeface="楷体" charset="0"/>
                <a:cs typeface="楷体" charset="0"/>
              </a:rPr>
              <a:t>最大</a:t>
            </a:r>
            <a:r>
              <a:rPr kumimoji="0" lang="zh-CN" altLang="el-GR" sz="3200" b="1" dirty="0">
                <a:solidFill>
                  <a:srgbClr val="000000"/>
                </a:solidFill>
                <a:latin typeface="楷体" charset="0"/>
                <a:ea typeface="楷体" charset="0"/>
                <a:cs typeface="楷体" charset="0"/>
              </a:rPr>
              <a:t>的</a:t>
            </a:r>
            <a:r>
              <a:rPr kumimoji="0" lang="el-GR" altLang="zh-CN" sz="3200" b="1" dirty="0">
                <a:solidFill>
                  <a:srgbClr val="000000"/>
                </a:solidFill>
                <a:latin typeface="楷体" charset="0"/>
                <a:ea typeface="楷体" charset="0"/>
                <a:cs typeface="楷体" charset="0"/>
              </a:rPr>
              <a:t>J/Ψ</a:t>
            </a:r>
            <a:r>
              <a:rPr kumimoji="0" lang="zh-CN" altLang="el-GR" sz="3200" b="1" dirty="0">
                <a:solidFill>
                  <a:srgbClr val="000000"/>
                </a:solidFill>
                <a:latin typeface="楷体" charset="0"/>
                <a:ea typeface="楷体" charset="0"/>
                <a:cs typeface="楷体" charset="0"/>
              </a:rPr>
              <a:t>、</a:t>
            </a:r>
            <a:r>
              <a:rPr kumimoji="0" lang="el-GR" altLang="zh-CN" sz="3200" b="1" dirty="0">
                <a:solidFill>
                  <a:srgbClr val="000000"/>
                </a:solidFill>
                <a:latin typeface="楷体" charset="0"/>
                <a:ea typeface="楷体" charset="0"/>
                <a:cs typeface="楷体" charset="0"/>
              </a:rPr>
              <a:t>Ψˊ </a:t>
            </a:r>
            <a:r>
              <a:rPr kumimoji="0" lang="zh-CN" altLang="en-US" sz="3200" b="1" dirty="0">
                <a:solidFill>
                  <a:srgbClr val="000000"/>
                </a:solidFill>
                <a:latin typeface="楷体" charset="0"/>
                <a:ea typeface="楷体" charset="0"/>
                <a:cs typeface="楷体" charset="0"/>
              </a:rPr>
              <a:t>、</a:t>
            </a:r>
            <a:r>
              <a:rPr kumimoji="0" lang="el-GR" altLang="zh-CN" sz="3200" b="1" dirty="0">
                <a:solidFill>
                  <a:srgbClr val="000000"/>
                </a:solidFill>
                <a:latin typeface="楷体" charset="0"/>
                <a:ea typeface="楷体" charset="0"/>
                <a:cs typeface="楷体" charset="0"/>
              </a:rPr>
              <a:t>Ψ〞</a:t>
            </a:r>
            <a:r>
              <a:rPr kumimoji="0" lang="zh-CN" altLang="el-GR" sz="3200" b="1" dirty="0">
                <a:solidFill>
                  <a:srgbClr val="000000"/>
                </a:solidFill>
                <a:latin typeface="楷体" charset="0"/>
                <a:ea typeface="楷体" charset="0"/>
                <a:cs typeface="楷体" charset="0"/>
              </a:rPr>
              <a:t>等数据样本</a:t>
            </a:r>
          </a:p>
        </p:txBody>
      </p:sp>
      <p:sp>
        <p:nvSpPr>
          <p:cNvPr id="15" name="Rectangle 2"/>
          <p:cNvSpPr txBox="1">
            <a:spLocks noChangeArrowheads="1"/>
          </p:cNvSpPr>
          <p:nvPr/>
        </p:nvSpPr>
        <p:spPr bwMode="auto">
          <a:xfrm>
            <a:off x="9525" y="0"/>
            <a:ext cx="9144000" cy="792163"/>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a:defRPr kumimoji="1" sz="3200">
                <a:solidFill>
                  <a:schemeClr val="tx1"/>
                </a:solidFill>
                <a:latin typeface="Times New Roman" charset="0"/>
                <a:ea typeface="宋体" charset="0"/>
                <a:cs typeface="宋体" charset="0"/>
              </a:defRPr>
            </a:lvl1pPr>
            <a:lvl2pPr>
              <a:defRPr kumimoji="1" sz="2800">
                <a:solidFill>
                  <a:schemeClr val="tx1"/>
                </a:solidFill>
                <a:latin typeface="Times New Roman" charset="0"/>
                <a:ea typeface="宋体" charset="0"/>
              </a:defRPr>
            </a:lvl2pPr>
            <a:lvl3pPr>
              <a:defRPr kumimoji="1" sz="2400">
                <a:solidFill>
                  <a:schemeClr val="tx1"/>
                </a:solidFill>
                <a:latin typeface="Times New Roman" charset="0"/>
                <a:ea typeface="宋体" charset="0"/>
              </a:defRPr>
            </a:lvl3pPr>
            <a:lvl4pPr>
              <a:defRPr kumimoji="1" sz="2000">
                <a:solidFill>
                  <a:schemeClr val="tx1"/>
                </a:solidFill>
                <a:latin typeface="Times New Roman" charset="0"/>
                <a:ea typeface="宋体" charset="0"/>
              </a:defRPr>
            </a:lvl4pPr>
            <a:lvl5pPr>
              <a:defRPr kumimoji="1" sz="2000">
                <a:solidFill>
                  <a:schemeClr val="tx1"/>
                </a:solidFill>
                <a:latin typeface="Times New Roman" charset="0"/>
                <a:ea typeface="宋体" charset="0"/>
              </a:defRPr>
            </a:lvl5pPr>
            <a:lvl6pPr eaLnBrk="0" fontAlgn="base" hangingPunct="0">
              <a:spcBef>
                <a:spcPct val="20000"/>
              </a:spcBef>
              <a:spcAft>
                <a:spcPct val="0"/>
              </a:spcAft>
              <a:buChar char="»"/>
              <a:defRPr kumimoji="1" sz="2000">
                <a:solidFill>
                  <a:schemeClr val="tx1"/>
                </a:solidFill>
                <a:latin typeface="Times New Roman" charset="0"/>
                <a:ea typeface="宋体" charset="0"/>
              </a:defRPr>
            </a:lvl6pPr>
            <a:lvl7pPr eaLnBrk="0" fontAlgn="base" hangingPunct="0">
              <a:spcBef>
                <a:spcPct val="20000"/>
              </a:spcBef>
              <a:spcAft>
                <a:spcPct val="0"/>
              </a:spcAft>
              <a:buChar char="»"/>
              <a:defRPr kumimoji="1" sz="2000">
                <a:solidFill>
                  <a:schemeClr val="tx1"/>
                </a:solidFill>
                <a:latin typeface="Times New Roman" charset="0"/>
                <a:ea typeface="宋体" charset="0"/>
              </a:defRPr>
            </a:lvl7pPr>
            <a:lvl8pPr eaLnBrk="0" fontAlgn="base" hangingPunct="0">
              <a:spcBef>
                <a:spcPct val="20000"/>
              </a:spcBef>
              <a:spcAft>
                <a:spcPct val="0"/>
              </a:spcAft>
              <a:buChar char="»"/>
              <a:defRPr kumimoji="1" sz="2000">
                <a:solidFill>
                  <a:schemeClr val="tx1"/>
                </a:solidFill>
                <a:latin typeface="Times New Roman" charset="0"/>
                <a:ea typeface="宋体" charset="0"/>
              </a:defRPr>
            </a:lvl8pPr>
            <a:lvl9pPr eaLnBrk="0" fontAlgn="base" hangingPunct="0">
              <a:spcBef>
                <a:spcPct val="20000"/>
              </a:spcBef>
              <a:spcAft>
                <a:spcPct val="0"/>
              </a:spcAft>
              <a:buChar char="»"/>
              <a:defRPr kumimoji="1" sz="2000">
                <a:solidFill>
                  <a:schemeClr val="tx1"/>
                </a:solidFill>
                <a:latin typeface="Times New Roman" charset="0"/>
                <a:ea typeface="宋体" charset="0"/>
              </a:defRPr>
            </a:lvl9pPr>
          </a:lstStyle>
          <a:p>
            <a:pPr algn="ctr">
              <a:buNone/>
              <a:defRPr/>
            </a:pPr>
            <a:r>
              <a:rPr lang="en-US" altLang="zh-CN" sz="2800" b="1" dirty="0" smtClean="0">
                <a:solidFill>
                  <a:srgbClr val="FF0000"/>
                </a:solidFill>
                <a:latin typeface="楷体" charset="0"/>
                <a:ea typeface="楷体" charset="0"/>
                <a:cs typeface="楷体" charset="0"/>
              </a:rPr>
              <a:t>BESIII</a:t>
            </a:r>
            <a:r>
              <a:rPr lang="zh-CN" altLang="en-US" sz="2800" b="1" dirty="0" smtClean="0">
                <a:solidFill>
                  <a:srgbClr val="FF0000"/>
                </a:solidFill>
                <a:latin typeface="楷体" charset="0"/>
                <a:ea typeface="楷体" charset="0"/>
                <a:cs typeface="楷体" charset="0"/>
              </a:rPr>
              <a:t>：</a:t>
            </a:r>
            <a:r>
              <a:rPr lang="en-US" altLang="zh-CN" sz="2800" b="1" dirty="0" smtClean="0">
                <a:solidFill>
                  <a:srgbClr val="FF0000"/>
                </a:solidFill>
                <a:latin typeface="楷体" charset="0"/>
                <a:ea typeface="楷体" charset="0"/>
                <a:cs typeface="楷体" charset="0"/>
              </a:rPr>
              <a:t>BEPCII</a:t>
            </a:r>
            <a:r>
              <a:rPr lang="zh-CN" altLang="en-US" sz="2800" b="1" dirty="0" smtClean="0">
                <a:solidFill>
                  <a:srgbClr val="FF0000"/>
                </a:solidFill>
                <a:latin typeface="楷体" charset="0"/>
                <a:ea typeface="楷体" charset="0"/>
                <a:cs typeface="楷体" charset="0"/>
              </a:rPr>
              <a:t>上最主要的实验装置（</a:t>
            </a:r>
            <a:r>
              <a:rPr lang="en-US" altLang="zh-CN" sz="2800" b="1" dirty="0" smtClean="0">
                <a:solidFill>
                  <a:srgbClr val="FF0000"/>
                </a:solidFill>
                <a:latin typeface="楷体" charset="0"/>
                <a:ea typeface="楷体" charset="0"/>
                <a:cs typeface="楷体" charset="0"/>
              </a:rPr>
              <a:t>~80%</a:t>
            </a:r>
            <a:r>
              <a:rPr lang="zh-CN" altLang="en-US" sz="2800" b="1" dirty="0" smtClean="0">
                <a:solidFill>
                  <a:srgbClr val="FF0000"/>
                </a:solidFill>
                <a:latin typeface="楷体" charset="0"/>
                <a:ea typeface="楷体" charset="0"/>
                <a:cs typeface="楷体" charset="0"/>
              </a:rPr>
              <a:t>运行时间）</a:t>
            </a:r>
            <a:endParaRPr lang="en-US" altLang="zh-CN" sz="2800" b="1" dirty="0" smtClean="0">
              <a:solidFill>
                <a:srgbClr val="FF0000"/>
              </a:solidFill>
              <a:latin typeface="楷体" charset="0"/>
              <a:ea typeface="楷体" charset="0"/>
              <a:cs typeface="楷体" charset="0"/>
            </a:endParaRPr>
          </a:p>
          <a:p>
            <a:pPr algn="ctr">
              <a:buNone/>
              <a:defRPr/>
            </a:pPr>
            <a:r>
              <a:rPr lang="en-US" altLang="zh-CN" sz="2800" b="1" dirty="0" smtClean="0">
                <a:solidFill>
                  <a:srgbClr val="FF0000"/>
                </a:solidFill>
                <a:latin typeface="楷体" charset="0"/>
                <a:ea typeface="楷体" charset="0"/>
                <a:cs typeface="楷体" charset="0"/>
              </a:rPr>
              <a:t>        </a:t>
            </a:r>
            <a:r>
              <a:rPr lang="zh-CN" altLang="en-US" sz="2800" b="1" dirty="0" smtClean="0">
                <a:solidFill>
                  <a:srgbClr val="FF0000"/>
                </a:solidFill>
                <a:latin typeface="楷体" charset="0"/>
                <a:ea typeface="楷体" charset="0"/>
                <a:cs typeface="楷体" charset="0"/>
              </a:rPr>
              <a:t>中国主导的主要大科学国际合作</a:t>
            </a:r>
          </a:p>
        </p:txBody>
      </p:sp>
    </p:spTree>
    <p:extLst>
      <p:ext uri="{BB962C8B-B14F-4D97-AF65-F5344CB8AC3E}">
        <p14:creationId xmlns:p14="http://schemas.microsoft.com/office/powerpoint/2010/main" val="1496962451"/>
      </p:ext>
    </p:extLst>
  </p:cSld>
  <p:clrMapOvr>
    <a:masterClrMapping/>
  </p:clrMapOvr>
  <p:transition spd="slow" advTm="43589"/>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统计误差将低于系统误差</a:t>
            </a:r>
            <a:endParaRPr kumimoji="1" lang="zh-CN" altLang="en-US" dirty="0"/>
          </a:p>
        </p:txBody>
      </p:sp>
      <p:sp>
        <p:nvSpPr>
          <p:cNvPr id="3" name="内容占位符 2"/>
          <p:cNvSpPr>
            <a:spLocks noGrp="1"/>
          </p:cNvSpPr>
          <p:nvPr>
            <p:ph idx="1"/>
          </p:nvPr>
        </p:nvSpPr>
        <p:spPr>
          <a:xfrm>
            <a:off x="0" y="1219200"/>
            <a:ext cx="9144000" cy="4724400"/>
          </a:xfrm>
        </p:spPr>
        <p:txBody>
          <a:bodyPr/>
          <a:lstStyle/>
          <a:p>
            <a:pPr marL="0" indent="0" algn="ctr">
              <a:buNone/>
            </a:pPr>
            <a:r>
              <a:rPr kumimoji="1" lang="en-US" altLang="zh-CN" dirty="0"/>
              <a:t>J/</a:t>
            </a:r>
            <a:r>
              <a:rPr kumimoji="1" lang="en-US" altLang="zh-CN" dirty="0" err="1" smtClean="0"/>
              <a:t>ψ</a:t>
            </a:r>
            <a:r>
              <a:rPr kumimoji="1" lang="zh-CN" altLang="en-US" dirty="0" smtClean="0"/>
              <a:t>事例总数</a:t>
            </a:r>
            <a:endParaRPr kumimoji="1" lang="en-US" altLang="zh-CN" dirty="0" smtClean="0"/>
          </a:p>
          <a:p>
            <a:pPr marL="0" indent="0">
              <a:buNone/>
            </a:pPr>
            <a:r>
              <a:rPr kumimoji="1" lang="en-US" altLang="zh-CN" dirty="0" smtClean="0">
                <a:latin typeface="Songti SC Regular"/>
                <a:cs typeface="Songti SC Regular"/>
              </a:rPr>
              <a:t>BESI1994    BESII2002    BESIII2012    BESIII2019</a:t>
            </a:r>
          </a:p>
          <a:p>
            <a:pPr marL="0" indent="0">
              <a:buNone/>
            </a:pPr>
            <a:r>
              <a:rPr kumimoji="1" lang="en-US" altLang="zh-CN" dirty="0" smtClean="0"/>
              <a:t>  </a:t>
            </a:r>
            <a:r>
              <a:rPr kumimoji="1" lang="zh-CN" altLang="en-US" dirty="0" smtClean="0"/>
              <a:t>8</a:t>
            </a:r>
            <a:r>
              <a:rPr kumimoji="1" lang="en-US" altLang="zh-CN" dirty="0" smtClean="0"/>
              <a:t>00</a:t>
            </a:r>
            <a:r>
              <a:rPr kumimoji="1" lang="zh-CN" altLang="en-US" dirty="0" smtClean="0"/>
              <a:t>万</a:t>
            </a:r>
            <a:r>
              <a:rPr kumimoji="1" lang="en-US" altLang="zh-CN" dirty="0" smtClean="0"/>
              <a:t>          </a:t>
            </a:r>
            <a:r>
              <a:rPr kumimoji="1" lang="zh-CN" altLang="en-US" dirty="0" smtClean="0"/>
              <a:t>5</a:t>
            </a:r>
            <a:r>
              <a:rPr kumimoji="1" lang="en-US" altLang="zh-CN" dirty="0" smtClean="0"/>
              <a:t>800</a:t>
            </a:r>
            <a:r>
              <a:rPr kumimoji="1" lang="zh-CN" altLang="en-US" dirty="0" smtClean="0"/>
              <a:t>万</a:t>
            </a:r>
            <a:r>
              <a:rPr kumimoji="1" lang="en-US" altLang="zh-CN" dirty="0" smtClean="0"/>
              <a:t>         10</a:t>
            </a:r>
            <a:r>
              <a:rPr kumimoji="1" lang="zh-CN" altLang="en-US" dirty="0" smtClean="0"/>
              <a:t>亿</a:t>
            </a:r>
            <a:r>
              <a:rPr kumimoji="1" lang="en-US" altLang="zh-CN" dirty="0" smtClean="0"/>
              <a:t>                100</a:t>
            </a:r>
            <a:r>
              <a:rPr kumimoji="1" lang="zh-CN" altLang="en-US" dirty="0" smtClean="0"/>
              <a:t>亿</a:t>
            </a:r>
            <a:endParaRPr kumimoji="1" lang="en-US" altLang="zh-CN" dirty="0" smtClean="0"/>
          </a:p>
          <a:p>
            <a:pPr marL="0" indent="0">
              <a:buNone/>
            </a:pPr>
            <a:endParaRPr kumimoji="1" lang="en-US" altLang="zh-CN" dirty="0"/>
          </a:p>
          <a:p>
            <a:pPr marL="0" indent="0" algn="ctr">
              <a:buNone/>
            </a:pPr>
            <a:r>
              <a:rPr kumimoji="1" lang="zh-CN" altLang="en-US" dirty="0" smtClean="0"/>
              <a:t>径迹重建模拟与数据差异</a:t>
            </a:r>
            <a:endParaRPr kumimoji="1" lang="en-US" altLang="zh-CN" dirty="0" smtClean="0"/>
          </a:p>
          <a:p>
            <a:pPr marL="0" indent="0">
              <a:buNone/>
            </a:pPr>
            <a:r>
              <a:rPr kumimoji="1" lang="en-US" altLang="zh-CN" dirty="0"/>
              <a:t> </a:t>
            </a:r>
            <a:r>
              <a:rPr kumimoji="1" lang="en-US" altLang="zh-CN" dirty="0" smtClean="0"/>
              <a:t>                      10-20%          &lt;1%            &lt;0.5%?</a:t>
            </a:r>
          </a:p>
          <a:p>
            <a:pPr marL="0" indent="0">
              <a:buNone/>
            </a:pPr>
            <a:r>
              <a:rPr kumimoji="1" lang="en-US" altLang="zh-CN" dirty="0"/>
              <a:t> </a:t>
            </a:r>
            <a:r>
              <a:rPr kumimoji="1" lang="en-US" altLang="zh-CN" dirty="0" smtClean="0"/>
              <a:t>                                                                   &lt;0.3%?</a:t>
            </a:r>
          </a:p>
          <a:p>
            <a:pPr marL="0" indent="0" algn="ctr">
              <a:buNone/>
            </a:pPr>
            <a:r>
              <a:rPr kumimoji="1" lang="zh-CN" altLang="en-US" dirty="0" smtClean="0">
                <a:solidFill>
                  <a:srgbClr val="FF0000"/>
                </a:solidFill>
              </a:rPr>
              <a:t>百尺竿头更进一步，谈何容易</a:t>
            </a:r>
            <a:endParaRPr kumimoji="1" lang="zh-CN" altLang="en-US" dirty="0">
              <a:solidFill>
                <a:srgbClr val="FF0000"/>
              </a:solidFill>
            </a:endParaRPr>
          </a:p>
        </p:txBody>
      </p:sp>
      <p:sp>
        <p:nvSpPr>
          <p:cNvPr id="4" name="幻灯片编号占位符 3"/>
          <p:cNvSpPr>
            <a:spLocks noGrp="1"/>
          </p:cNvSpPr>
          <p:nvPr>
            <p:ph type="sldNum" sz="quarter" idx="12"/>
          </p:nvPr>
        </p:nvSpPr>
        <p:spPr/>
        <p:txBody>
          <a:bodyPr/>
          <a:lstStyle/>
          <a:p>
            <a:pPr>
              <a:buFont typeface="Wingdings 2" pitchFamily="18" charset="2"/>
              <a:buNone/>
            </a:pPr>
            <a:fld id="{535DAB7E-C6C3-44EB-A0F8-2E2CD5082DFB}" type="slidenum">
              <a:rPr lang="zh-CN" altLang="en-US" smtClean="0"/>
              <a:pPr>
                <a:buFont typeface="Wingdings 2" pitchFamily="18" charset="2"/>
                <a:buNone/>
              </a:pPr>
              <a:t>19</a:t>
            </a:fld>
            <a:endParaRPr lang="en-US" altLang="zh-CN" dirty="0"/>
          </a:p>
        </p:txBody>
      </p:sp>
    </p:spTree>
    <p:extLst>
      <p:ext uri="{BB962C8B-B14F-4D97-AF65-F5344CB8AC3E}">
        <p14:creationId xmlns:p14="http://schemas.microsoft.com/office/powerpoint/2010/main" val="1304193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工作环境</a:t>
            </a:r>
            <a:endParaRPr lang="zh-CN" altLang="en-US" dirty="0"/>
          </a:p>
        </p:txBody>
      </p:sp>
      <p:sp>
        <p:nvSpPr>
          <p:cNvPr id="3" name="内容占位符 2"/>
          <p:cNvSpPr>
            <a:spLocks noGrp="1"/>
          </p:cNvSpPr>
          <p:nvPr>
            <p:ph idx="1"/>
          </p:nvPr>
        </p:nvSpPr>
        <p:spPr/>
        <p:txBody>
          <a:bodyPr/>
          <a:lstStyle/>
          <a:p>
            <a:r>
              <a:rPr lang="zh-CN" altLang="en-US" dirty="0" smtClean="0"/>
              <a:t>无线连接</a:t>
            </a:r>
            <a:r>
              <a:rPr lang="en-US" altLang="zh-CN" dirty="0" smtClean="0"/>
              <a:t>WIFI</a:t>
            </a:r>
            <a:r>
              <a:rPr lang="zh-CN" altLang="en-US" dirty="0" smtClean="0"/>
              <a:t>：</a:t>
            </a:r>
            <a:r>
              <a:rPr lang="en-US" altLang="zh-CN" dirty="0" smtClean="0"/>
              <a:t>IHEP</a:t>
            </a:r>
          </a:p>
          <a:p>
            <a:r>
              <a:rPr lang="zh-CN" altLang="en-US" dirty="0"/>
              <a:t>每个团队申请一个公用服务器</a:t>
            </a:r>
            <a:r>
              <a:rPr lang="zh-CN" altLang="en-US" dirty="0" smtClean="0"/>
              <a:t>账号</a:t>
            </a:r>
            <a:endParaRPr lang="en-US" altLang="zh-CN" dirty="0" smtClean="0"/>
          </a:p>
          <a:p>
            <a:r>
              <a:rPr lang="zh-CN" altLang="en-US" dirty="0" smtClean="0"/>
              <a:t>服务器</a:t>
            </a:r>
            <a:r>
              <a:rPr lang="zh-CN" altLang="en-US" dirty="0"/>
              <a:t>可以远程登录</a:t>
            </a:r>
            <a:r>
              <a:rPr lang="zh-CN" altLang="en-US" dirty="0" smtClean="0"/>
              <a:t>，不需要</a:t>
            </a:r>
            <a:r>
              <a:rPr lang="en-US" altLang="zh-CN" dirty="0" smtClean="0"/>
              <a:t>VPN</a:t>
            </a:r>
          </a:p>
          <a:p>
            <a:r>
              <a:rPr lang="zh-CN" altLang="en-US" dirty="0"/>
              <a:t>远程会议软件</a:t>
            </a:r>
            <a:r>
              <a:rPr lang="en-US" altLang="zh-CN" dirty="0" err="1" smtClean="0"/>
              <a:t>Vidyo</a:t>
            </a:r>
            <a:endParaRPr lang="en-US" altLang="zh-CN" dirty="0" smtClean="0"/>
          </a:p>
          <a:p>
            <a:pPr marL="0" indent="0">
              <a:buNone/>
            </a:pPr>
            <a:r>
              <a:rPr lang="en-US" altLang="zh-CN" dirty="0" smtClean="0">
                <a:hlinkClick r:id="rId2"/>
              </a:rPr>
              <a:t>    </a:t>
            </a:r>
            <a:r>
              <a:rPr lang="en-US" altLang="zh-CN" dirty="0" smtClean="0">
                <a:hlinkClick r:id="rId2"/>
              </a:rPr>
              <a:t>http</a:t>
            </a:r>
            <a:r>
              <a:rPr lang="en-US" altLang="zh-CN" dirty="0">
                <a:hlinkClick r:id="rId2"/>
              </a:rPr>
              <a:t>://</a:t>
            </a:r>
            <a:r>
              <a:rPr lang="en-US" altLang="zh-CN" dirty="0" smtClean="0">
                <a:hlinkClick r:id="rId2"/>
              </a:rPr>
              <a:t>vidyo.ihep.ac.cn</a:t>
            </a:r>
            <a:endParaRPr lang="en-US" altLang="zh-CN" dirty="0" smtClean="0"/>
          </a:p>
          <a:p>
            <a:pPr marL="0" indent="0">
              <a:buNone/>
            </a:pPr>
            <a:r>
              <a:rPr lang="en-US" altLang="zh-CN" dirty="0"/>
              <a:t> </a:t>
            </a:r>
            <a:r>
              <a:rPr lang="en-US" altLang="zh-CN" dirty="0" smtClean="0"/>
              <a:t>    Meeting room: </a:t>
            </a:r>
            <a:r>
              <a:rPr lang="en-US" altLang="zh-CN" dirty="0" err="1" smtClean="0"/>
              <a:t>MDCsoftware</a:t>
            </a:r>
            <a:endParaRPr lang="en-US" altLang="zh-CN" dirty="0" smtClean="0"/>
          </a:p>
          <a:p>
            <a:pPr marL="0" indent="0">
              <a:buNone/>
            </a:pPr>
            <a:endParaRPr lang="en-US" altLang="zh-CN" dirty="0" smtClean="0"/>
          </a:p>
          <a:p>
            <a:pPr marL="0" indent="0">
              <a:buNone/>
            </a:pPr>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pPr>
              <a:buFont typeface="Wingdings 2" pitchFamily="18" charset="2"/>
              <a:buNone/>
            </a:pPr>
            <a:fld id="{535DAB7E-C6C3-44EB-A0F8-2E2CD5082DFB}" type="slidenum">
              <a:rPr lang="zh-CN" altLang="en-US" smtClean="0"/>
              <a:pPr>
                <a:buFont typeface="Wingdings 2" pitchFamily="18" charset="2"/>
                <a:buNone/>
              </a:pPr>
              <a:t>2</a:t>
            </a:fld>
            <a:endParaRPr lang="en-US" altLang="zh-CN" dirty="0"/>
          </a:p>
        </p:txBody>
      </p:sp>
    </p:spTree>
    <p:extLst>
      <p:ext uri="{BB962C8B-B14F-4D97-AF65-F5344CB8AC3E}">
        <p14:creationId xmlns:p14="http://schemas.microsoft.com/office/powerpoint/2010/main" val="2691982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20</a:t>
            </a:fld>
            <a:endParaRPr lang="en-US" altLang="zh-CN"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762000"/>
            <a:ext cx="5264150" cy="523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6400800" y="6019800"/>
            <a:ext cx="2237712" cy="584776"/>
          </a:xfrm>
          <a:prstGeom prst="rect">
            <a:avLst/>
          </a:prstGeom>
        </p:spPr>
        <p:txBody>
          <a:bodyPr wrap="none">
            <a:spAutoFit/>
          </a:bodyPr>
          <a:lstStyle/>
          <a:p>
            <a:pPr>
              <a:buNone/>
            </a:pPr>
            <a:r>
              <a:rPr lang="en-US" altLang="zh-CN" dirty="0"/>
              <a:t>CHEP2018</a:t>
            </a:r>
            <a:endParaRPr lang="zh-CN" altLang="en-US" dirty="0"/>
          </a:p>
        </p:txBody>
      </p:sp>
    </p:spTree>
    <p:extLst>
      <p:ext uri="{BB962C8B-B14F-4D97-AF65-F5344CB8AC3E}">
        <p14:creationId xmlns:p14="http://schemas.microsoft.com/office/powerpoint/2010/main" val="25055208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21</a:t>
            </a:fld>
            <a:endParaRPr lang="en-US" altLang="zh-CN" dirty="0"/>
          </a:p>
        </p:txBody>
      </p:sp>
      <p:sp>
        <p:nvSpPr>
          <p:cNvPr id="3" name="标题 1"/>
          <p:cNvSpPr txBox="1">
            <a:spLocks/>
          </p:cNvSpPr>
          <p:nvPr/>
        </p:nvSpPr>
        <p:spPr>
          <a:xfrm>
            <a:off x="342900" y="0"/>
            <a:ext cx="8534400" cy="762000"/>
          </a:xfrm>
          <a:prstGeom prst="rect">
            <a:avLst/>
          </a:prstGeom>
        </p:spPr>
        <p:txBody>
          <a:bodyPr/>
          <a:lst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a:lstStyle>
          <a:p>
            <a:pPr>
              <a:buNone/>
            </a:pPr>
            <a:r>
              <a:rPr lang="zh-CN" altLang="en-US" dirty="0" smtClean="0"/>
              <a:t>协作</a:t>
            </a:r>
            <a:r>
              <a:rPr lang="en-US" altLang="zh-CN" dirty="0" smtClean="0">
                <a:latin typeface="楷体"/>
                <a:ea typeface="楷体"/>
                <a:cs typeface="楷体"/>
              </a:rPr>
              <a:t>Synergy</a:t>
            </a:r>
          </a:p>
          <a:p>
            <a:pPr>
              <a:buNone/>
            </a:pPr>
            <a:endParaRPr kumimoji="1" lang="zh-CN" altLang="en-US" dirty="0"/>
          </a:p>
        </p:txBody>
      </p:sp>
      <p:sp>
        <p:nvSpPr>
          <p:cNvPr id="6" name="文本框 5"/>
          <p:cNvSpPr txBox="1"/>
          <p:nvPr/>
        </p:nvSpPr>
        <p:spPr>
          <a:xfrm>
            <a:off x="152400" y="838200"/>
            <a:ext cx="9192057" cy="5250669"/>
          </a:xfrm>
          <a:prstGeom prst="rect">
            <a:avLst/>
          </a:prstGeom>
          <a:noFill/>
        </p:spPr>
        <p:txBody>
          <a:bodyPr wrap="square" rtlCol="0">
            <a:spAutoFit/>
          </a:bodyPr>
          <a:lstStyle/>
          <a:p>
            <a:pPr algn="l"/>
            <a:r>
              <a:rPr kumimoji="1" lang="zh-CN" altLang="en-US" sz="2800" dirty="0" smtClean="0">
                <a:solidFill>
                  <a:srgbClr val="0000FF"/>
                </a:solidFill>
                <a:latin typeface="楷体"/>
                <a:ea typeface="楷体"/>
                <a:cs typeface="楷体"/>
              </a:rPr>
              <a:t>人的协作</a:t>
            </a:r>
            <a:endParaRPr kumimoji="1" lang="en-US" altLang="zh-CN" sz="2800" dirty="0" smtClean="0">
              <a:solidFill>
                <a:srgbClr val="0000FF"/>
              </a:solidFill>
              <a:latin typeface="楷体"/>
              <a:ea typeface="楷体"/>
              <a:cs typeface="楷体"/>
            </a:endParaRPr>
          </a:p>
          <a:p>
            <a:pPr algn="l">
              <a:buNone/>
            </a:pPr>
            <a:r>
              <a:rPr lang="en-US" altLang="zh-CN" sz="2800" dirty="0" smtClean="0">
                <a:solidFill>
                  <a:srgbClr val="0000FF"/>
                </a:solidFill>
                <a:latin typeface="楷体"/>
                <a:ea typeface="楷体"/>
                <a:cs typeface="楷体"/>
              </a:rPr>
              <a:t>   </a:t>
            </a:r>
            <a:r>
              <a:rPr lang="zh-CN" altLang="en-US" sz="2800" dirty="0" smtClean="0">
                <a:solidFill>
                  <a:srgbClr val="0000FF"/>
                </a:solidFill>
                <a:latin typeface="楷体"/>
                <a:ea typeface="楷体"/>
                <a:cs typeface="楷体"/>
              </a:rPr>
              <a:t>国家、机构、科研人员</a:t>
            </a:r>
            <a:endParaRPr lang="en-US" altLang="zh-CN" sz="2800" dirty="0" smtClean="0">
              <a:solidFill>
                <a:srgbClr val="0000FF"/>
              </a:solidFill>
              <a:latin typeface="楷体"/>
              <a:ea typeface="楷体"/>
              <a:cs typeface="楷体"/>
            </a:endParaRPr>
          </a:p>
          <a:p>
            <a:pPr algn="l">
              <a:buNone/>
            </a:pPr>
            <a:endParaRPr kumimoji="1" lang="en-US" altLang="zh-CN" sz="2800" dirty="0" smtClean="0">
              <a:solidFill>
                <a:srgbClr val="0000FF"/>
              </a:solidFill>
              <a:latin typeface="楷体"/>
              <a:ea typeface="楷体"/>
              <a:cs typeface="楷体"/>
            </a:endParaRPr>
          </a:p>
          <a:p>
            <a:pPr algn="l"/>
            <a:r>
              <a:rPr lang="zh-CN" altLang="en-US" sz="2800" dirty="0" smtClean="0">
                <a:solidFill>
                  <a:srgbClr val="0000FF"/>
                </a:solidFill>
                <a:latin typeface="楷体"/>
                <a:ea typeface="楷体"/>
                <a:cs typeface="楷体"/>
              </a:rPr>
              <a:t>交叉学科的协作</a:t>
            </a:r>
            <a:endParaRPr lang="en-US" altLang="zh-CN" sz="2800" dirty="0" smtClean="0">
              <a:solidFill>
                <a:srgbClr val="0000FF"/>
              </a:solidFill>
              <a:latin typeface="楷体"/>
              <a:ea typeface="楷体"/>
              <a:cs typeface="楷体"/>
            </a:endParaRPr>
          </a:p>
          <a:p>
            <a:pPr algn="l">
              <a:buNone/>
            </a:pPr>
            <a:r>
              <a:rPr lang="en-US" altLang="zh-CN" sz="2800" dirty="0" smtClean="0">
                <a:solidFill>
                  <a:srgbClr val="0000FF"/>
                </a:solidFill>
                <a:latin typeface="楷体"/>
                <a:ea typeface="楷体"/>
                <a:cs typeface="楷体"/>
              </a:rPr>
              <a:t>   </a:t>
            </a:r>
            <a:r>
              <a:rPr lang="zh-CN" altLang="en-US" sz="2800" dirty="0" smtClean="0">
                <a:solidFill>
                  <a:srgbClr val="0000FF"/>
                </a:solidFill>
                <a:latin typeface="楷体"/>
                <a:ea typeface="楷体"/>
                <a:cs typeface="楷体"/>
              </a:rPr>
              <a:t>机器学习、并行计算、向量化。。。</a:t>
            </a:r>
            <a:endParaRPr lang="en-US" altLang="zh-CN" sz="2800" dirty="0" smtClean="0">
              <a:solidFill>
                <a:srgbClr val="0000FF"/>
              </a:solidFill>
              <a:latin typeface="楷体"/>
              <a:ea typeface="楷体"/>
              <a:cs typeface="楷体"/>
            </a:endParaRPr>
          </a:p>
          <a:p>
            <a:pPr algn="l">
              <a:buNone/>
            </a:pPr>
            <a:endParaRPr lang="en-US" altLang="zh-CN" sz="2800" dirty="0" smtClean="0">
              <a:solidFill>
                <a:srgbClr val="0000FF"/>
              </a:solidFill>
              <a:latin typeface="楷体"/>
              <a:ea typeface="楷体"/>
              <a:cs typeface="楷体"/>
            </a:endParaRPr>
          </a:p>
          <a:p>
            <a:pPr algn="l"/>
            <a:r>
              <a:rPr kumimoji="1" lang="zh-CN" altLang="en-US" sz="2800" dirty="0" smtClean="0">
                <a:solidFill>
                  <a:srgbClr val="0000FF"/>
                </a:solidFill>
                <a:latin typeface="楷体"/>
                <a:ea typeface="楷体"/>
                <a:cs typeface="楷体"/>
              </a:rPr>
              <a:t>异构平台的协作</a:t>
            </a:r>
            <a:endParaRPr kumimoji="1" lang="en-US" altLang="zh-CN" sz="2800" dirty="0" smtClean="0">
              <a:solidFill>
                <a:srgbClr val="0000FF"/>
              </a:solidFill>
              <a:latin typeface="楷体"/>
              <a:ea typeface="楷体"/>
              <a:cs typeface="楷体"/>
            </a:endParaRPr>
          </a:p>
          <a:p>
            <a:pPr algn="l">
              <a:buNone/>
            </a:pPr>
            <a:r>
              <a:rPr lang="en-US" altLang="zh-CN" sz="2800" dirty="0" smtClean="0">
                <a:solidFill>
                  <a:srgbClr val="0000FF"/>
                </a:solidFill>
                <a:latin typeface="楷体"/>
                <a:ea typeface="楷体"/>
                <a:cs typeface="楷体"/>
              </a:rPr>
              <a:t>   CPU</a:t>
            </a:r>
            <a:r>
              <a:rPr lang="zh-CN" altLang="en-US" sz="2800" dirty="0" smtClean="0">
                <a:solidFill>
                  <a:srgbClr val="0000FF"/>
                </a:solidFill>
                <a:latin typeface="楷体"/>
                <a:ea typeface="楷体"/>
                <a:cs typeface="楷体"/>
              </a:rPr>
              <a:t>，</a:t>
            </a:r>
            <a:r>
              <a:rPr lang="en-US" altLang="zh-CN" sz="2800" dirty="0" smtClean="0">
                <a:solidFill>
                  <a:srgbClr val="0000FF"/>
                </a:solidFill>
                <a:latin typeface="楷体"/>
                <a:ea typeface="楷体"/>
                <a:cs typeface="楷体"/>
              </a:rPr>
              <a:t>GPU</a:t>
            </a:r>
            <a:r>
              <a:rPr lang="zh-CN" altLang="en-US" sz="2800" dirty="0" smtClean="0">
                <a:solidFill>
                  <a:srgbClr val="0000FF"/>
                </a:solidFill>
                <a:latin typeface="楷体"/>
                <a:ea typeface="楷体"/>
                <a:cs typeface="楷体"/>
              </a:rPr>
              <a:t>，</a:t>
            </a:r>
            <a:r>
              <a:rPr lang="en-US" altLang="zh-CN" sz="2800" dirty="0" smtClean="0">
                <a:solidFill>
                  <a:srgbClr val="0000FF"/>
                </a:solidFill>
                <a:latin typeface="楷体"/>
                <a:ea typeface="楷体"/>
                <a:cs typeface="楷体"/>
              </a:rPr>
              <a:t>FPGA</a:t>
            </a:r>
            <a:r>
              <a:rPr lang="zh-CN" altLang="en-US" sz="2800" dirty="0" smtClean="0">
                <a:solidFill>
                  <a:srgbClr val="0000FF"/>
                </a:solidFill>
                <a:latin typeface="楷体"/>
                <a:ea typeface="楷体"/>
                <a:cs typeface="楷体"/>
              </a:rPr>
              <a:t>，</a:t>
            </a:r>
            <a:r>
              <a:rPr lang="en-US" altLang="zh-CN" sz="2800" dirty="0" smtClean="0">
                <a:solidFill>
                  <a:srgbClr val="0000FF"/>
                </a:solidFill>
                <a:latin typeface="楷体"/>
                <a:ea typeface="楷体"/>
                <a:cs typeface="楷体"/>
              </a:rPr>
              <a:t>RISC</a:t>
            </a:r>
            <a:r>
              <a:rPr lang="zh-CN" altLang="en-US" sz="2800" dirty="0" smtClean="0">
                <a:solidFill>
                  <a:srgbClr val="0000FF"/>
                </a:solidFill>
                <a:latin typeface="楷体"/>
                <a:ea typeface="楷体"/>
                <a:cs typeface="楷体"/>
              </a:rPr>
              <a:t>，</a:t>
            </a:r>
            <a:r>
              <a:rPr lang="en-US" altLang="zh-CN" sz="2800" dirty="0" err="1" smtClean="0">
                <a:solidFill>
                  <a:srgbClr val="0000FF"/>
                </a:solidFill>
                <a:latin typeface="楷体"/>
                <a:ea typeface="楷体"/>
                <a:cs typeface="楷体"/>
              </a:rPr>
              <a:t>nurochip</a:t>
            </a:r>
            <a:r>
              <a:rPr lang="en-US" altLang="zh-CN" sz="2800" dirty="0" smtClean="0">
                <a:solidFill>
                  <a:srgbClr val="0000FF"/>
                </a:solidFill>
                <a:latin typeface="楷体"/>
                <a:ea typeface="楷体"/>
                <a:cs typeface="楷体"/>
              </a:rPr>
              <a:t>,</a:t>
            </a:r>
            <a:r>
              <a:rPr lang="zh-CN" altLang="en-US" sz="2800" dirty="0" smtClean="0">
                <a:solidFill>
                  <a:srgbClr val="0000FF"/>
                </a:solidFill>
                <a:latin typeface="楷体"/>
                <a:ea typeface="楷体"/>
                <a:cs typeface="楷体"/>
              </a:rPr>
              <a:t>超级计算机。。。</a:t>
            </a:r>
            <a:endParaRPr lang="en-US" altLang="zh-CN" sz="2800" dirty="0" smtClean="0">
              <a:solidFill>
                <a:srgbClr val="0000FF"/>
              </a:solidFill>
              <a:latin typeface="楷体"/>
              <a:ea typeface="楷体"/>
              <a:cs typeface="楷体"/>
            </a:endParaRPr>
          </a:p>
          <a:p>
            <a:pPr algn="l">
              <a:buNone/>
            </a:pPr>
            <a:endParaRPr lang="en-US" altLang="zh-CN" sz="2800" dirty="0" smtClean="0">
              <a:solidFill>
                <a:srgbClr val="0000FF"/>
              </a:solidFill>
              <a:latin typeface="楷体"/>
              <a:ea typeface="楷体"/>
              <a:cs typeface="楷体"/>
            </a:endParaRPr>
          </a:p>
          <a:p>
            <a:pPr algn="l">
              <a:buNone/>
            </a:pPr>
            <a:r>
              <a:rPr kumimoji="1" lang="en-US" altLang="zh-CN" dirty="0" smtClean="0">
                <a:solidFill>
                  <a:srgbClr val="FF0000"/>
                </a:solidFill>
                <a:latin typeface="楷体"/>
                <a:ea typeface="楷体"/>
                <a:cs typeface="楷体"/>
              </a:rPr>
              <a:t>      </a:t>
            </a:r>
            <a:r>
              <a:rPr kumimoji="1" lang="zh-CN" altLang="en-US" dirty="0" smtClean="0">
                <a:solidFill>
                  <a:srgbClr val="FF0000"/>
                </a:solidFill>
                <a:latin typeface="楷体"/>
                <a:ea typeface="楷体"/>
                <a:cs typeface="楷体"/>
              </a:rPr>
              <a:t>所有人都要成为码农</a:t>
            </a:r>
            <a:r>
              <a:rPr kumimoji="1" lang="en-US" altLang="zh-CN" dirty="0" smtClean="0">
                <a:solidFill>
                  <a:srgbClr val="FF0000"/>
                </a:solidFill>
                <a:latin typeface="楷体"/>
                <a:ea typeface="楷体"/>
                <a:cs typeface="楷体"/>
              </a:rPr>
              <a:t>——</a:t>
            </a:r>
            <a:endParaRPr kumimoji="1" lang="zh-CN" altLang="en-US" dirty="0">
              <a:solidFill>
                <a:srgbClr val="FF0000"/>
              </a:solidFill>
              <a:latin typeface="楷体"/>
              <a:ea typeface="楷体"/>
              <a:cs typeface="楷体"/>
            </a:endParaRPr>
          </a:p>
        </p:txBody>
      </p:sp>
      <p:sp>
        <p:nvSpPr>
          <p:cNvPr id="5" name="TextBox 2"/>
          <p:cNvSpPr txBox="1"/>
          <p:nvPr/>
        </p:nvSpPr>
        <p:spPr>
          <a:xfrm>
            <a:off x="5486400" y="5791200"/>
            <a:ext cx="3098024" cy="461665"/>
          </a:xfrm>
          <a:prstGeom prst="rect">
            <a:avLst/>
          </a:prstGeom>
          <a:noFill/>
        </p:spPr>
        <p:txBody>
          <a:bodyPr wrap="none" rtlCol="0">
            <a:spAutoFit/>
          </a:bodyPr>
          <a:lstStyle/>
          <a:p>
            <a:pPr>
              <a:buNone/>
            </a:pPr>
            <a:r>
              <a:rPr lang="en-US" altLang="zh-CN" sz="2400" dirty="0"/>
              <a:t>Vladimir V. </a:t>
            </a:r>
            <a:r>
              <a:rPr lang="en-US" altLang="zh-CN" sz="2400" dirty="0" err="1" smtClean="0"/>
              <a:t>Gligorov</a:t>
            </a:r>
            <a:endParaRPr lang="zh-CN" altLang="en-US" sz="2400" dirty="0"/>
          </a:p>
        </p:txBody>
      </p:sp>
    </p:spTree>
    <p:extLst>
      <p:ext uri="{BB962C8B-B14F-4D97-AF65-F5344CB8AC3E}">
        <p14:creationId xmlns:p14="http://schemas.microsoft.com/office/powerpoint/2010/main" val="22828900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22</a:t>
            </a:fld>
            <a:endParaRPr lang="en-US" altLang="zh-CN" dirty="0"/>
          </a:p>
        </p:txBody>
      </p:sp>
      <p:sp>
        <p:nvSpPr>
          <p:cNvPr id="3" name="TextBox 2"/>
          <p:cNvSpPr txBox="1"/>
          <p:nvPr/>
        </p:nvSpPr>
        <p:spPr>
          <a:xfrm>
            <a:off x="1981200" y="2438400"/>
            <a:ext cx="4801379" cy="2480679"/>
          </a:xfrm>
          <a:prstGeom prst="rect">
            <a:avLst/>
          </a:prstGeom>
          <a:noFill/>
        </p:spPr>
        <p:txBody>
          <a:bodyPr wrap="none" rtlCol="0">
            <a:spAutoFit/>
          </a:bodyPr>
          <a:lstStyle/>
          <a:p>
            <a:pPr algn="ctr">
              <a:buNone/>
            </a:pPr>
            <a:r>
              <a:rPr lang="zh-CN" altLang="en-US" sz="4000" dirty="0">
                <a:solidFill>
                  <a:schemeClr val="tx1"/>
                </a:solidFill>
                <a:latin typeface="+mj-ea"/>
                <a:ea typeface="+mj-ea"/>
              </a:rPr>
              <a:t>机器学习与先进计算</a:t>
            </a:r>
            <a:endParaRPr lang="en-US" altLang="zh-CN" sz="4000" dirty="0" smtClean="0">
              <a:latin typeface="+mj-ea"/>
              <a:ea typeface="+mj-ea"/>
            </a:endParaRPr>
          </a:p>
          <a:p>
            <a:pPr algn="ctr">
              <a:buNone/>
            </a:pPr>
            <a:endParaRPr lang="en-US" altLang="zh-CN" dirty="0">
              <a:latin typeface="+mj-ea"/>
              <a:ea typeface="+mj-ea"/>
            </a:endParaRPr>
          </a:p>
          <a:p>
            <a:pPr algn="ctr">
              <a:buNone/>
            </a:pPr>
            <a:endParaRPr lang="en-US" altLang="zh-CN" dirty="0" smtClean="0">
              <a:latin typeface="+mj-ea"/>
              <a:ea typeface="+mj-ea"/>
            </a:endParaRPr>
          </a:p>
          <a:p>
            <a:pPr algn="ctr">
              <a:buNone/>
            </a:pPr>
            <a:r>
              <a:rPr lang="zh-CN" altLang="en-US" dirty="0">
                <a:solidFill>
                  <a:srgbClr val="0000FF"/>
                </a:solidFill>
                <a:latin typeface="+mj-ea"/>
                <a:ea typeface="+mj-ea"/>
              </a:rPr>
              <a:t>相辅相成</a:t>
            </a:r>
          </a:p>
        </p:txBody>
      </p:sp>
    </p:spTree>
    <p:extLst>
      <p:ext uri="{BB962C8B-B14F-4D97-AF65-F5344CB8AC3E}">
        <p14:creationId xmlns:p14="http://schemas.microsoft.com/office/powerpoint/2010/main" val="2102998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838200"/>
            <a:ext cx="9906000" cy="1981200"/>
          </a:xfrm>
        </p:spPr>
        <p:txBody>
          <a:bodyPr/>
          <a:lstStyle/>
          <a:p>
            <a:pPr marL="0" indent="0" algn="ctr">
              <a:buNone/>
            </a:pPr>
            <a:r>
              <a:rPr lang="zh-CN" altLang="en-US" dirty="0" smtClean="0"/>
              <a:t>在粒子物理数据处理中引入机器学习，</a:t>
            </a:r>
            <a:endParaRPr lang="en-US" altLang="zh-CN" dirty="0" smtClean="0"/>
          </a:p>
          <a:p>
            <a:pPr marL="0" indent="0" algn="ctr">
              <a:buNone/>
            </a:pPr>
            <a:r>
              <a:rPr lang="zh-CN" altLang="en-US" dirty="0"/>
              <a:t>早在</a:t>
            </a:r>
            <a:r>
              <a:rPr lang="zh-CN" altLang="en-US" dirty="0" smtClean="0"/>
              <a:t>上世纪八九十年代曾经有过一阵热潮，</a:t>
            </a:r>
            <a:endParaRPr lang="en-US" altLang="zh-CN" dirty="0" smtClean="0"/>
          </a:p>
          <a:p>
            <a:pPr marL="0" indent="0" algn="ctr">
              <a:buNone/>
            </a:pPr>
            <a:r>
              <a:rPr lang="zh-CN" altLang="en-US" dirty="0" smtClean="0"/>
              <a:t>但很快偃旗息鼓</a:t>
            </a:r>
            <a:endParaRPr lang="en-US" altLang="zh-CN" dirty="0" smtClean="0"/>
          </a:p>
          <a:p>
            <a:pPr marL="0" indent="0" algn="ctr">
              <a:buNone/>
            </a:pPr>
            <a:r>
              <a:rPr lang="en-US" altLang="zh-CN" dirty="0" smtClean="0"/>
              <a:t>Artificial Intelligence in Physics Workshop</a:t>
            </a:r>
          </a:p>
          <a:p>
            <a:pPr marL="0" indent="0" algn="ctr">
              <a:buNone/>
            </a:pPr>
            <a:r>
              <a:rPr lang="en-US" altLang="zh-CN" dirty="0" smtClean="0"/>
              <a:t>1990</a:t>
            </a:r>
          </a:p>
          <a:p>
            <a:pPr marL="0" indent="0" algn="ctr">
              <a:buNone/>
            </a:pPr>
            <a:endParaRPr lang="en-US" altLang="zh-CN" dirty="0" smtClean="0"/>
          </a:p>
          <a:p>
            <a:pPr marL="0" indent="0" algn="ctr">
              <a:buNone/>
            </a:pPr>
            <a:endParaRPr lang="en-US" altLang="zh-CN" dirty="0" smtClean="0"/>
          </a:p>
          <a:p>
            <a:pPr marL="0" indent="0" algn="ctr">
              <a:buNone/>
            </a:pPr>
            <a:endParaRPr lang="en-US" altLang="zh-CN" dirty="0" smtClean="0"/>
          </a:p>
          <a:p>
            <a:pPr marL="0" indent="0" algn="ctr">
              <a:buNone/>
            </a:pPr>
            <a:r>
              <a:rPr lang="en-US" altLang="zh-CN" dirty="0" smtClean="0"/>
              <a:t>Advanced Computing and Analysis Techniques</a:t>
            </a:r>
          </a:p>
          <a:p>
            <a:pPr marL="0" indent="0" algn="ctr">
              <a:buNone/>
            </a:pPr>
            <a:r>
              <a:rPr lang="en-US" altLang="zh-CN" dirty="0" smtClean="0"/>
              <a:t>2000</a:t>
            </a:r>
            <a:endParaRPr lang="en-US" altLang="zh-CN" dirty="0"/>
          </a:p>
          <a:p>
            <a:pPr marL="0" indent="0" algn="ctr">
              <a:buNone/>
            </a:pPr>
            <a:endParaRPr lang="en-US" altLang="zh-CN" dirty="0" smtClean="0"/>
          </a:p>
          <a:p>
            <a:pPr marL="0" indent="0">
              <a:buNone/>
            </a:pPr>
            <a:endParaRPr lang="en-US" altLang="zh-CN" dirty="0"/>
          </a:p>
          <a:p>
            <a:pPr marL="0" indent="0">
              <a:buNone/>
            </a:pPr>
            <a:endParaRPr lang="en-US" altLang="zh-CN" dirty="0" smtClean="0"/>
          </a:p>
          <a:p>
            <a:pPr marL="0" indent="0">
              <a:buNone/>
            </a:pPr>
            <a:endParaRPr lang="zh-CN" altLang="en-US" dirty="0"/>
          </a:p>
        </p:txBody>
      </p:sp>
      <p:sp>
        <p:nvSpPr>
          <p:cNvPr id="4" name="灯片编号占位符 3"/>
          <p:cNvSpPr>
            <a:spLocks noGrp="1"/>
          </p:cNvSpPr>
          <p:nvPr>
            <p:ph type="sldNum" sz="quarter" idx="12"/>
          </p:nvPr>
        </p:nvSpPr>
        <p:spPr/>
        <p:txBody>
          <a:bodyPr/>
          <a:lstStyle/>
          <a:p>
            <a:pPr>
              <a:buFont typeface="Wingdings 2" pitchFamily="18" charset="2"/>
              <a:buNone/>
            </a:pPr>
            <a:fld id="{535DAB7E-C6C3-44EB-A0F8-2E2CD5082DFB}" type="slidenum">
              <a:rPr lang="zh-CN" altLang="en-US" smtClean="0"/>
              <a:pPr>
                <a:buFont typeface="Wingdings 2" pitchFamily="18" charset="2"/>
                <a:buNone/>
              </a:pPr>
              <a:t>23</a:t>
            </a:fld>
            <a:endParaRPr lang="en-US" altLang="zh-CN" dirty="0"/>
          </a:p>
        </p:txBody>
      </p:sp>
      <p:sp>
        <p:nvSpPr>
          <p:cNvPr id="2" name="下箭头 1"/>
          <p:cNvSpPr/>
          <p:nvPr/>
        </p:nvSpPr>
        <p:spPr bwMode="auto">
          <a:xfrm>
            <a:off x="4343400" y="4343400"/>
            <a:ext cx="484632" cy="978408"/>
          </a:xfrm>
          <a:prstGeom prst="down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zh-CN" altLang="en-US" sz="3200" b="1" i="0" u="none" strike="noStrike" cap="none" normalizeH="0" baseline="0" smtClean="0">
              <a:ln>
                <a:noFill/>
              </a:ln>
              <a:solidFill>
                <a:schemeClr val="hlink"/>
              </a:solidFill>
              <a:effectLst/>
              <a:latin typeface="Garamond" pitchFamily="18" charset="0"/>
              <a:ea typeface="宋体" pitchFamily="2" charset="-122"/>
              <a:sym typeface="Symbol" pitchFamily="18" charset="2"/>
            </a:endParaRPr>
          </a:p>
        </p:txBody>
      </p:sp>
      <p:sp>
        <p:nvSpPr>
          <p:cNvPr id="5" name="右箭头 4"/>
          <p:cNvSpPr/>
          <p:nvPr/>
        </p:nvSpPr>
        <p:spPr bwMode="auto">
          <a:xfrm>
            <a:off x="3657600" y="4495800"/>
            <a:ext cx="1563216" cy="484632"/>
          </a:xfrm>
          <a:prstGeom prst="rightArrow">
            <a:avLst/>
          </a:prstGeom>
          <a:solidFill>
            <a:schemeClr val="accent1"/>
          </a:solidFill>
          <a:ln w="9525" cap="flat" cmpd="sng" algn="ctr">
            <a:solidFill>
              <a:schemeClr val="tx1"/>
            </a:solidFill>
            <a:prstDash val="solid"/>
            <a:round/>
            <a:headEnd type="none" w="med" len="med"/>
            <a:tailEnd type="none" w="med" len="med"/>
          </a:ln>
          <a:effectLst/>
          <a:scene3d>
            <a:camera prst="orthographicFront">
              <a:rot lat="0" lon="0" rev="162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zh-CN" altLang="en-US">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554985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神经网络的构建</a:t>
            </a:r>
            <a:endParaRPr lang="zh-CN" altLang="en-US" dirty="0"/>
          </a:p>
        </p:txBody>
      </p:sp>
      <p:sp>
        <p:nvSpPr>
          <p:cNvPr id="3" name="内容占位符 2"/>
          <p:cNvSpPr>
            <a:spLocks noGrp="1"/>
          </p:cNvSpPr>
          <p:nvPr>
            <p:ph idx="1"/>
          </p:nvPr>
        </p:nvSpPr>
        <p:spPr>
          <a:xfrm>
            <a:off x="5562600" y="4513049"/>
            <a:ext cx="4020611" cy="1600200"/>
          </a:xfrm>
        </p:spPr>
        <p:txBody>
          <a:bodyPr/>
          <a:lstStyle/>
          <a:p>
            <a:pPr marL="0" indent="0">
              <a:buNone/>
            </a:pPr>
            <a:r>
              <a:rPr lang="en-US" altLang="zh-CN" sz="2400" dirty="0" smtClean="0"/>
              <a:t>X  </a:t>
            </a:r>
            <a:r>
              <a:rPr lang="zh-CN" altLang="en-US" sz="2400" dirty="0" smtClean="0"/>
              <a:t>输入</a:t>
            </a:r>
            <a:endParaRPr lang="en-US" altLang="zh-CN" sz="2400" dirty="0" smtClean="0">
              <a:solidFill>
                <a:srgbClr val="000099"/>
              </a:solidFill>
            </a:endParaRPr>
          </a:p>
          <a:p>
            <a:pPr marL="0" indent="0">
              <a:buNone/>
            </a:pPr>
            <a:r>
              <a:rPr lang="zh-CN" altLang="en-US" sz="2400" dirty="0" smtClean="0">
                <a:sym typeface="Symbol"/>
              </a:rPr>
              <a:t>权重</a:t>
            </a:r>
            <a:endParaRPr lang="en-US" altLang="zh-CN" sz="2400" dirty="0" smtClean="0">
              <a:sym typeface="Symbol"/>
            </a:endParaRPr>
          </a:p>
          <a:p>
            <a:pPr marL="0" indent="0">
              <a:buNone/>
            </a:pPr>
            <a:r>
              <a:rPr lang="en-US" altLang="zh-CN" sz="2400" dirty="0" smtClean="0">
                <a:sym typeface="Symbol"/>
              </a:rPr>
              <a:t>B </a:t>
            </a:r>
            <a:r>
              <a:rPr lang="zh-CN" altLang="en-US" sz="2400" dirty="0" smtClean="0">
                <a:sym typeface="Symbol"/>
              </a:rPr>
              <a:t>偏置，阈值</a:t>
            </a:r>
            <a:endParaRPr lang="en-US" altLang="zh-CN" sz="2400" dirty="0" smtClean="0">
              <a:sym typeface="Symbol"/>
            </a:endParaRPr>
          </a:p>
          <a:p>
            <a:pPr marL="0" indent="0">
              <a:buNone/>
            </a:pPr>
            <a:r>
              <a:rPr lang="en-US" altLang="zh-CN" sz="2400" dirty="0" smtClean="0">
                <a:sym typeface="Symbol"/>
              </a:rPr>
              <a:t>F  </a:t>
            </a:r>
            <a:r>
              <a:rPr lang="zh-CN" altLang="en-US" sz="2400" dirty="0" smtClean="0">
                <a:sym typeface="Symbol"/>
              </a:rPr>
              <a:t>激活函数</a:t>
            </a:r>
            <a:endParaRPr lang="en-US" altLang="zh-CN" sz="2400" dirty="0" smtClean="0">
              <a:sym typeface="Symbol"/>
            </a:endParaRPr>
          </a:p>
          <a:p>
            <a:pPr marL="0" indent="0">
              <a:buNone/>
            </a:pPr>
            <a:r>
              <a:rPr lang="en-US" altLang="zh-CN" sz="2400" dirty="0" smtClean="0">
                <a:sym typeface="Symbol"/>
              </a:rPr>
              <a:t>H </a:t>
            </a:r>
            <a:r>
              <a:rPr lang="zh-CN" altLang="en-US" sz="2400" dirty="0" smtClean="0">
                <a:sym typeface="Symbol"/>
              </a:rPr>
              <a:t>输出</a:t>
            </a:r>
            <a:endParaRPr lang="en-US" altLang="zh-CN" sz="2400" dirty="0" smtClean="0">
              <a:sym typeface="Symbol"/>
            </a:endParaRPr>
          </a:p>
          <a:p>
            <a:pPr marL="0" indent="0">
              <a:buNone/>
            </a:pPr>
            <a:endParaRPr lang="zh-CN" altLang="en-US" sz="2400" dirty="0"/>
          </a:p>
        </p:txBody>
      </p:sp>
      <p:sp>
        <p:nvSpPr>
          <p:cNvPr id="4" name="灯片编号占位符 3"/>
          <p:cNvSpPr>
            <a:spLocks noGrp="1"/>
          </p:cNvSpPr>
          <p:nvPr>
            <p:ph type="sldNum" sz="quarter" idx="12"/>
          </p:nvPr>
        </p:nvSpPr>
        <p:spPr/>
        <p:txBody>
          <a:bodyPr/>
          <a:lstStyle/>
          <a:p>
            <a:pPr>
              <a:buFont typeface="Wingdings 2" pitchFamily="18" charset="2"/>
              <a:buNone/>
            </a:pPr>
            <a:fld id="{535DAB7E-C6C3-44EB-A0F8-2E2CD5082DFB}" type="slidenum">
              <a:rPr lang="zh-CN" altLang="en-US" smtClean="0"/>
              <a:pPr>
                <a:buFont typeface="Wingdings 2" pitchFamily="18" charset="2"/>
                <a:buNone/>
              </a:pPr>
              <a:t>24</a:t>
            </a:fld>
            <a:endParaRPr lang="en-US" altLang="zh-CN" dirty="0"/>
          </a:p>
        </p:txBody>
      </p:sp>
      <p:pic>
        <p:nvPicPr>
          <p:cNvPr id="959490" name="Picture 2" descr="神经元细胞 的图像结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 y="1371600"/>
            <a:ext cx="3190875" cy="2186341"/>
          </a:xfrm>
          <a:prstGeom prst="rect">
            <a:avLst/>
          </a:prstGeom>
          <a:noFill/>
          <a:extLst>
            <a:ext uri="{909E8E84-426E-40DD-AFC4-6F175D3DCCD1}">
              <a14:hiddenFill xmlns:a14="http://schemas.microsoft.com/office/drawing/2010/main">
                <a:solidFill>
                  <a:srgbClr val="FFFFFF"/>
                </a:solidFill>
              </a14:hiddenFill>
            </a:ext>
          </a:extLst>
        </p:spPr>
      </p:pic>
      <p:pic>
        <p:nvPicPr>
          <p:cNvPr id="959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61607"/>
            <a:ext cx="3810000" cy="2082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94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130" y="3276600"/>
            <a:ext cx="4651949" cy="317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6"/>
          <p:cNvSpPr>
            <a:spLocks noChangeShapeType="1"/>
          </p:cNvSpPr>
          <p:nvPr/>
        </p:nvSpPr>
        <p:spPr bwMode="auto">
          <a:xfrm>
            <a:off x="3733799" y="2426445"/>
            <a:ext cx="1480279" cy="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zh-CN" altLang="en-US"/>
          </a:p>
        </p:txBody>
      </p:sp>
      <p:sp>
        <p:nvSpPr>
          <p:cNvPr id="9" name="Line 6"/>
          <p:cNvSpPr>
            <a:spLocks noChangeShapeType="1"/>
          </p:cNvSpPr>
          <p:nvPr/>
        </p:nvSpPr>
        <p:spPr bwMode="auto">
          <a:xfrm flipH="1">
            <a:off x="4191000" y="2895600"/>
            <a:ext cx="2286000" cy="9144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zh-CN" altLang="en-US"/>
          </a:p>
        </p:txBody>
      </p:sp>
      <p:pic>
        <p:nvPicPr>
          <p:cNvPr id="9594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4490" y="3467204"/>
            <a:ext cx="2990850"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87437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普遍性定理</a:t>
            </a:r>
            <a:endParaRPr lang="zh-CN" altLang="en-US" dirty="0"/>
          </a:p>
        </p:txBody>
      </p:sp>
      <p:sp>
        <p:nvSpPr>
          <p:cNvPr id="3" name="内容占位符 2"/>
          <p:cNvSpPr>
            <a:spLocks noGrp="1"/>
          </p:cNvSpPr>
          <p:nvPr>
            <p:ph idx="1"/>
          </p:nvPr>
        </p:nvSpPr>
        <p:spPr>
          <a:xfrm>
            <a:off x="457200" y="685800"/>
            <a:ext cx="8077200" cy="4724400"/>
          </a:xfrm>
        </p:spPr>
        <p:txBody>
          <a:bodyPr/>
          <a:lstStyle/>
          <a:p>
            <a:r>
              <a:rPr lang="zh-CN" altLang="en-US" dirty="0" smtClean="0"/>
              <a:t>神经网络可以近似的计算任何函数</a:t>
            </a:r>
            <a:endParaRPr lang="zh-CN" altLang="en-US" dirty="0"/>
          </a:p>
        </p:txBody>
      </p:sp>
      <p:sp>
        <p:nvSpPr>
          <p:cNvPr id="4" name="灯片编号占位符 3"/>
          <p:cNvSpPr>
            <a:spLocks noGrp="1"/>
          </p:cNvSpPr>
          <p:nvPr>
            <p:ph type="sldNum" sz="quarter" idx="12"/>
          </p:nvPr>
        </p:nvSpPr>
        <p:spPr/>
        <p:txBody>
          <a:bodyPr/>
          <a:lstStyle/>
          <a:p>
            <a:pPr>
              <a:buFont typeface="Wingdings 2" pitchFamily="18" charset="2"/>
              <a:buNone/>
            </a:pPr>
            <a:fld id="{535DAB7E-C6C3-44EB-A0F8-2E2CD5082DFB}" type="slidenum">
              <a:rPr lang="zh-CN" altLang="en-US" smtClean="0"/>
              <a:pPr>
                <a:buFont typeface="Wingdings 2" pitchFamily="18" charset="2"/>
                <a:buNone/>
              </a:pPr>
              <a:t>25</a:t>
            </a:fld>
            <a:endParaRPr lang="en-US" altLang="zh-CN" dirty="0"/>
          </a:p>
        </p:txBody>
      </p:sp>
      <p:sp>
        <p:nvSpPr>
          <p:cNvPr id="5" name="TextBox 4"/>
          <p:cNvSpPr txBox="1"/>
          <p:nvPr/>
        </p:nvSpPr>
        <p:spPr>
          <a:xfrm>
            <a:off x="1295400" y="1219200"/>
            <a:ext cx="7160936" cy="1175706"/>
          </a:xfrm>
          <a:prstGeom prst="rect">
            <a:avLst/>
          </a:prstGeom>
          <a:noFill/>
        </p:spPr>
        <p:txBody>
          <a:bodyPr wrap="none" rtlCol="0">
            <a:spAutoFit/>
          </a:bodyPr>
          <a:lstStyle/>
          <a:p>
            <a:pPr algn="ctr">
              <a:buNone/>
            </a:pPr>
            <a:r>
              <a:rPr lang="zh-CN" altLang="en-US" dirty="0" smtClean="0">
                <a:latin typeface="+mj-ea"/>
                <a:ea typeface="+mj-ea"/>
              </a:rPr>
              <a:t>没有什么是一层隐藏网络解决不了的，</a:t>
            </a:r>
            <a:endParaRPr lang="en-US" altLang="zh-CN" dirty="0" smtClean="0">
              <a:latin typeface="+mj-ea"/>
              <a:ea typeface="+mj-ea"/>
            </a:endParaRPr>
          </a:p>
          <a:p>
            <a:pPr algn="ctr">
              <a:buNone/>
            </a:pPr>
            <a:r>
              <a:rPr lang="zh-CN" altLang="en-US" dirty="0" smtClean="0">
                <a:latin typeface="+mj-ea"/>
                <a:ea typeface="+mj-ea"/>
              </a:rPr>
              <a:t>如果有，就再来一层</a:t>
            </a:r>
            <a:endParaRPr lang="zh-CN" altLang="en-US" dirty="0">
              <a:latin typeface="+mj-ea"/>
              <a:ea typeface="+mj-ea"/>
            </a:endParaRPr>
          </a:p>
        </p:txBody>
      </p:sp>
      <p:sp>
        <p:nvSpPr>
          <p:cNvPr id="6" name="矩形 5"/>
          <p:cNvSpPr/>
          <p:nvPr/>
        </p:nvSpPr>
        <p:spPr>
          <a:xfrm>
            <a:off x="381000" y="6085820"/>
            <a:ext cx="8763000" cy="523220"/>
          </a:xfrm>
          <a:prstGeom prst="rect">
            <a:avLst/>
          </a:prstGeom>
        </p:spPr>
        <p:txBody>
          <a:bodyPr wrap="square">
            <a:spAutoFit/>
          </a:bodyPr>
          <a:lstStyle/>
          <a:p>
            <a:pPr algn="ctr">
              <a:buNone/>
            </a:pPr>
            <a:r>
              <a:rPr lang="en-US" altLang="zh-CN" sz="2800" dirty="0">
                <a:solidFill>
                  <a:srgbClr val="0000FF"/>
                </a:solidFill>
              </a:rPr>
              <a:t>Math. Control Signals Systems (1989) 2:303-314 </a:t>
            </a:r>
            <a:endParaRPr lang="zh-CN" altLang="en-US" sz="2800" dirty="0">
              <a:solidFill>
                <a:srgbClr val="0000FF"/>
              </a:solidFill>
            </a:endParaRPr>
          </a:p>
        </p:txBody>
      </p:sp>
      <p:pic>
        <p:nvPicPr>
          <p:cNvPr id="96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0"/>
            <a:ext cx="6591300" cy="379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70072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深度学习</a:t>
            </a:r>
            <a:endParaRPr lang="zh-CN" altLang="en-US" dirty="0"/>
          </a:p>
        </p:txBody>
      </p:sp>
      <p:sp>
        <p:nvSpPr>
          <p:cNvPr id="3" name="内容占位符 2"/>
          <p:cNvSpPr>
            <a:spLocks noGrp="1"/>
          </p:cNvSpPr>
          <p:nvPr>
            <p:ph idx="1"/>
          </p:nvPr>
        </p:nvSpPr>
        <p:spPr>
          <a:xfrm>
            <a:off x="476250" y="762000"/>
            <a:ext cx="8077200" cy="4724400"/>
          </a:xfrm>
        </p:spPr>
        <p:txBody>
          <a:bodyPr/>
          <a:lstStyle/>
          <a:p>
            <a:r>
              <a:rPr lang="zh-CN" altLang="en-US" dirty="0" smtClean="0"/>
              <a:t>更多，更大，更深 ，更快</a:t>
            </a:r>
            <a:endParaRPr lang="en-US" altLang="zh-CN" dirty="0" smtClean="0"/>
          </a:p>
          <a:p>
            <a:pPr marL="0" indent="0">
              <a:buNone/>
            </a:pPr>
            <a:r>
              <a:rPr lang="en-US" altLang="zh-CN" dirty="0"/>
              <a:t> </a:t>
            </a:r>
            <a:r>
              <a:rPr lang="en-US" altLang="zh-CN" dirty="0" smtClean="0"/>
              <a:t>   </a:t>
            </a:r>
            <a:r>
              <a:rPr lang="zh-CN" altLang="en-US" dirty="0" smtClean="0"/>
              <a:t>大数据，高维度，多层， 高性能计算 </a:t>
            </a:r>
            <a:endParaRPr lang="zh-CN" altLang="en-US" dirty="0"/>
          </a:p>
        </p:txBody>
      </p:sp>
      <p:sp>
        <p:nvSpPr>
          <p:cNvPr id="4" name="灯片编号占位符 3"/>
          <p:cNvSpPr>
            <a:spLocks noGrp="1"/>
          </p:cNvSpPr>
          <p:nvPr>
            <p:ph type="sldNum" sz="quarter" idx="12"/>
          </p:nvPr>
        </p:nvSpPr>
        <p:spPr/>
        <p:txBody>
          <a:bodyPr/>
          <a:lstStyle/>
          <a:p>
            <a:pPr>
              <a:buFont typeface="Wingdings 2" pitchFamily="18" charset="2"/>
              <a:buNone/>
            </a:pPr>
            <a:fld id="{535DAB7E-C6C3-44EB-A0F8-2E2CD5082DFB}" type="slidenum">
              <a:rPr lang="zh-CN" altLang="en-US" smtClean="0"/>
              <a:pPr>
                <a:buFont typeface="Wingdings 2" pitchFamily="18" charset="2"/>
                <a:buNone/>
              </a:pPr>
              <a:t>26</a:t>
            </a:fld>
            <a:endParaRPr lang="en-US" altLang="zh-CN" dirty="0"/>
          </a:p>
        </p:txBody>
      </p:sp>
      <p:pic>
        <p:nvPicPr>
          <p:cNvPr id="957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28799"/>
            <a:ext cx="7505700" cy="4146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05000" y="5975008"/>
            <a:ext cx="6516912" cy="584775"/>
          </a:xfrm>
          <a:prstGeom prst="rect">
            <a:avLst/>
          </a:prstGeom>
          <a:noFill/>
        </p:spPr>
        <p:txBody>
          <a:bodyPr wrap="none" rtlCol="0">
            <a:spAutoFit/>
          </a:bodyPr>
          <a:lstStyle/>
          <a:p>
            <a:pPr>
              <a:buNone/>
            </a:pPr>
            <a:r>
              <a:rPr lang="en-US" altLang="zh-CN" dirty="0" smtClean="0"/>
              <a:t>More is different </a:t>
            </a:r>
            <a:r>
              <a:rPr lang="en-US" altLang="zh-CN" dirty="0"/>
              <a:t>! __</a:t>
            </a:r>
            <a:r>
              <a:rPr lang="en-US" altLang="zh-CN" sz="2000" dirty="0"/>
              <a:t>Philip W. Anderson</a:t>
            </a:r>
            <a:endParaRPr lang="zh-CN" altLang="en-US" sz="2000" dirty="0"/>
          </a:p>
        </p:txBody>
      </p:sp>
    </p:spTree>
    <p:extLst>
      <p:ext uri="{BB962C8B-B14F-4D97-AF65-F5344CB8AC3E}">
        <p14:creationId xmlns:p14="http://schemas.microsoft.com/office/powerpoint/2010/main" val="13582699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27</a:t>
            </a:fld>
            <a:endParaRPr lang="en-US" altLang="zh-CN" dirty="0"/>
          </a:p>
        </p:txBody>
      </p:sp>
      <p:pic>
        <p:nvPicPr>
          <p:cNvPr id="18434" name="Picture 2" descr="æ¥çæºå¾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914400"/>
            <a:ext cx="4762500" cy="4305301"/>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1"/>
          <p:cNvSpPr txBox="1">
            <a:spLocks/>
          </p:cNvSpPr>
          <p:nvPr/>
        </p:nvSpPr>
        <p:spPr>
          <a:xfrm>
            <a:off x="342900" y="0"/>
            <a:ext cx="8534400" cy="762000"/>
          </a:xfrm>
          <a:prstGeom prst="rect">
            <a:avLst/>
          </a:prstGeom>
        </p:spPr>
        <p:txBody>
          <a:bodyPr/>
          <a:lst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a:lstStyle>
          <a:p>
            <a:pPr>
              <a:buNone/>
            </a:pPr>
            <a:r>
              <a:rPr lang="zh-CN" altLang="en-US" sz="4000" dirty="0" smtClean="0"/>
              <a:t>硬件的进步使得训练复杂网络实用化</a:t>
            </a:r>
            <a:endParaRPr lang="zh-CN" altLang="en-US" sz="4000" dirty="0"/>
          </a:p>
        </p:txBody>
      </p:sp>
      <p:sp>
        <p:nvSpPr>
          <p:cNvPr id="3" name="文本框 2"/>
          <p:cNvSpPr txBox="1"/>
          <p:nvPr/>
        </p:nvSpPr>
        <p:spPr>
          <a:xfrm>
            <a:off x="1447800" y="2819400"/>
            <a:ext cx="677108" cy="1336263"/>
          </a:xfrm>
          <a:prstGeom prst="rect">
            <a:avLst/>
          </a:prstGeom>
          <a:noFill/>
        </p:spPr>
        <p:txBody>
          <a:bodyPr vert="eaVert" wrap="none" rtlCol="0">
            <a:spAutoFit/>
          </a:bodyPr>
          <a:lstStyle/>
          <a:p>
            <a:pPr>
              <a:buNone/>
            </a:pPr>
            <a:r>
              <a:rPr lang="zh-CN" altLang="en-US" dirty="0" smtClean="0"/>
              <a:t>魂斗罗</a:t>
            </a:r>
            <a:endParaRPr kumimoji="1" lang="zh-CN" alt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24950" cy="549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本框 8"/>
          <p:cNvSpPr txBox="1"/>
          <p:nvPr/>
        </p:nvSpPr>
        <p:spPr>
          <a:xfrm>
            <a:off x="3581400" y="6273224"/>
            <a:ext cx="1826141" cy="584776"/>
          </a:xfrm>
          <a:prstGeom prst="rect">
            <a:avLst/>
          </a:prstGeom>
          <a:noFill/>
        </p:spPr>
        <p:txBody>
          <a:bodyPr wrap="none" rtlCol="0">
            <a:spAutoFit/>
          </a:bodyPr>
          <a:lstStyle/>
          <a:p>
            <a:pPr>
              <a:buNone/>
            </a:pPr>
            <a:r>
              <a:rPr kumimoji="1" lang="zh-CN" altLang="en-US" dirty="0" smtClean="0"/>
              <a:t>古墓丽影</a:t>
            </a:r>
            <a:endParaRPr kumimoji="1" lang="zh-CN" altLang="en-US" dirty="0"/>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2625090"/>
            <a:ext cx="3810000" cy="1607820"/>
          </a:xfrm>
          <a:prstGeom prst="rect">
            <a:avLst/>
          </a:prstGeom>
        </p:spPr>
      </p:pic>
      <p:sp>
        <p:nvSpPr>
          <p:cNvPr id="11" name="文本框 10"/>
          <p:cNvSpPr txBox="1"/>
          <p:nvPr/>
        </p:nvSpPr>
        <p:spPr>
          <a:xfrm>
            <a:off x="4040088" y="4343400"/>
            <a:ext cx="1261884" cy="523220"/>
          </a:xfrm>
          <a:prstGeom prst="rect">
            <a:avLst/>
          </a:prstGeom>
          <a:noFill/>
        </p:spPr>
        <p:txBody>
          <a:bodyPr wrap="none" rtlCol="0">
            <a:spAutoFit/>
          </a:bodyPr>
          <a:lstStyle/>
          <a:p>
            <a:pPr>
              <a:buNone/>
            </a:pPr>
            <a:r>
              <a:rPr kumimoji="1" lang="zh-CN" altLang="en-US" sz="2800" dirty="0" smtClean="0"/>
              <a:t>阿丽塔</a:t>
            </a:r>
            <a:endParaRPr kumimoji="1" lang="zh-CN" altLang="en-US" sz="2800" dirty="0"/>
          </a:p>
        </p:txBody>
      </p:sp>
    </p:spTree>
    <p:extLst>
      <p:ext uri="{BB962C8B-B14F-4D97-AF65-F5344CB8AC3E}">
        <p14:creationId xmlns:p14="http://schemas.microsoft.com/office/powerpoint/2010/main" val="364105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up)">
                                      <p:cBhvr>
                                        <p:cTn id="16" dur="500"/>
                                        <p:tgtEl>
                                          <p:spTgt spid="10"/>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buFont typeface="Wingdings 2" pitchFamily="18" charset="2"/>
              <a:buNone/>
            </a:pPr>
            <a:fld id="{535DAB7E-C6C3-44EB-A0F8-2E2CD5082DFB}" type="slidenum">
              <a:rPr lang="zh-CN" altLang="en-US" smtClean="0"/>
              <a:pPr>
                <a:buFont typeface="Wingdings 2" pitchFamily="18" charset="2"/>
                <a:buNone/>
              </a:pPr>
              <a:t>28</a:t>
            </a:fld>
            <a:endParaRPr lang="en-US" altLang="zh-CN" dirty="0"/>
          </a:p>
        </p:txBody>
      </p:sp>
      <p:sp>
        <p:nvSpPr>
          <p:cNvPr id="5" name="TextBox 4"/>
          <p:cNvSpPr txBox="1"/>
          <p:nvPr/>
        </p:nvSpPr>
        <p:spPr>
          <a:xfrm>
            <a:off x="685800" y="2209800"/>
            <a:ext cx="5929828" cy="4056495"/>
          </a:xfrm>
          <a:prstGeom prst="rect">
            <a:avLst/>
          </a:prstGeom>
          <a:noFill/>
        </p:spPr>
        <p:txBody>
          <a:bodyPr wrap="none" rtlCol="0">
            <a:spAutoFit/>
          </a:bodyPr>
          <a:lstStyle/>
          <a:p>
            <a:pPr algn="l"/>
            <a:r>
              <a:rPr lang="zh-CN" altLang="en-US" dirty="0" smtClean="0">
                <a:latin typeface="楷体" panose="02010609060101010101" pitchFamily="49" charset="-122"/>
                <a:ea typeface="楷体" panose="02010609060101010101" pitchFamily="49" charset="-122"/>
              </a:rPr>
              <a:t>结构化或者标记数据</a:t>
            </a:r>
            <a:endParaRPr lang="en-US" altLang="zh-CN" dirty="0" smtClean="0">
              <a:latin typeface="楷体" panose="02010609060101010101" pitchFamily="49" charset="-122"/>
              <a:ea typeface="楷体" panose="02010609060101010101" pitchFamily="49" charset="-122"/>
            </a:endParaRPr>
          </a:p>
          <a:p>
            <a:pPr algn="l"/>
            <a:endParaRPr lang="en-US" altLang="zh-CN" dirty="0">
              <a:latin typeface="楷体" panose="02010609060101010101" pitchFamily="49" charset="-122"/>
              <a:ea typeface="楷体" panose="02010609060101010101" pitchFamily="49" charset="-122"/>
            </a:endParaRPr>
          </a:p>
          <a:p>
            <a:pPr algn="l"/>
            <a:endParaRPr lang="en-US" altLang="zh-CN" dirty="0" smtClean="0">
              <a:latin typeface="楷体" panose="02010609060101010101" pitchFamily="49" charset="-122"/>
              <a:ea typeface="楷体" panose="02010609060101010101" pitchFamily="49" charset="-122"/>
            </a:endParaRPr>
          </a:p>
          <a:p>
            <a:pPr algn="l"/>
            <a:endParaRPr lang="en-US" altLang="zh-CN" dirty="0" smtClean="0">
              <a:latin typeface="楷体" panose="02010609060101010101" pitchFamily="49" charset="-122"/>
              <a:ea typeface="楷体" panose="02010609060101010101" pitchFamily="49" charset="-122"/>
            </a:endParaRPr>
          </a:p>
          <a:p>
            <a:pPr algn="l">
              <a:buNone/>
            </a:pPr>
            <a:endParaRPr lang="en-US" altLang="zh-CN" dirty="0">
              <a:latin typeface="楷体" panose="02010609060101010101" pitchFamily="49" charset="-122"/>
              <a:ea typeface="楷体" panose="02010609060101010101" pitchFamily="49" charset="-122"/>
            </a:endParaRPr>
          </a:p>
          <a:p>
            <a:pPr algn="l"/>
            <a:r>
              <a:rPr lang="zh-CN" altLang="en-US" dirty="0" smtClean="0">
                <a:latin typeface="楷体" panose="02010609060101010101" pitchFamily="49" charset="-122"/>
                <a:ea typeface="楷体" panose="02010609060101010101" pitchFamily="49" charset="-122"/>
              </a:rPr>
              <a:t>监督学习</a:t>
            </a:r>
            <a:endParaRPr lang="en-US" altLang="zh-CN" dirty="0" smtClean="0">
              <a:latin typeface="楷体" panose="02010609060101010101" pitchFamily="49" charset="-122"/>
              <a:ea typeface="楷体" panose="02010609060101010101" pitchFamily="49" charset="-122"/>
            </a:endParaRPr>
          </a:p>
          <a:p>
            <a:pPr algn="l">
              <a:buNone/>
            </a:pPr>
            <a:r>
              <a:rPr lang="zh-CN" altLang="en-US" sz="2800" dirty="0">
                <a:latin typeface="楷体" panose="02010609060101010101" pitchFamily="49" charset="-122"/>
                <a:ea typeface="楷体" panose="02010609060101010101" pitchFamily="49" charset="-122"/>
              </a:rPr>
              <a:t>用</a:t>
            </a:r>
            <a:r>
              <a:rPr lang="zh-CN" altLang="en-US" sz="2800" dirty="0" smtClean="0">
                <a:latin typeface="楷体" panose="02010609060101010101" pitchFamily="49" charset="-122"/>
                <a:ea typeface="楷体" panose="02010609060101010101" pitchFamily="49" charset="-122"/>
              </a:rPr>
              <a:t>已标记的</a:t>
            </a:r>
            <a:r>
              <a:rPr lang="zh-CN" altLang="en-US" sz="2800" dirty="0">
                <a:latin typeface="楷体" panose="02010609060101010101" pitchFamily="49" charset="-122"/>
                <a:ea typeface="楷体" panose="02010609060101010101" pitchFamily="49" charset="-122"/>
              </a:rPr>
              <a:t>数据</a:t>
            </a:r>
            <a:r>
              <a:rPr lang="zh-CN" altLang="en-US" sz="2800" dirty="0" smtClean="0">
                <a:latin typeface="楷体" panose="02010609060101010101" pitchFamily="49" charset="-122"/>
                <a:ea typeface="楷体" panose="02010609060101010101" pitchFamily="49" charset="-122"/>
              </a:rPr>
              <a:t>对神经网络进行训练</a:t>
            </a:r>
            <a:endParaRPr lang="zh-CN" altLang="en-US" sz="2800" dirty="0">
              <a:latin typeface="楷体" panose="02010609060101010101" pitchFamily="49" charset="-122"/>
              <a:ea typeface="楷体" panose="02010609060101010101" pitchFamily="49" charset="-122"/>
            </a:endParaRPr>
          </a:p>
        </p:txBody>
      </p:sp>
      <p:pic>
        <p:nvPicPr>
          <p:cNvPr id="960516" name="Picture 4" descr="猫咪图片 的图像结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2895600"/>
            <a:ext cx="2421331"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60518" name="Picture 6" descr="自动驾驶 图像识别 的图像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414" y="2971800"/>
            <a:ext cx="2753586" cy="21855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31500" y="3429000"/>
            <a:ext cx="596638" cy="584775"/>
          </a:xfrm>
          <a:prstGeom prst="rect">
            <a:avLst/>
          </a:prstGeom>
          <a:noFill/>
        </p:spPr>
        <p:txBody>
          <a:bodyPr wrap="none" rtlCol="0">
            <a:spAutoFit/>
          </a:bodyPr>
          <a:lstStyle/>
          <a:p>
            <a:pPr>
              <a:buNone/>
            </a:pPr>
            <a:r>
              <a:rPr lang="zh-CN" altLang="en-US" dirty="0" smtClean="0"/>
              <a:t>猫</a:t>
            </a:r>
            <a:endParaRPr lang="zh-CN" altLang="en-US" dirty="0"/>
          </a:p>
        </p:txBody>
      </p:sp>
      <p:pic>
        <p:nvPicPr>
          <p:cNvPr id="960520" name="Picture 8" descr="结构化数据 的图像结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76600"/>
            <a:ext cx="3604632" cy="1729696"/>
          </a:xfrm>
          <a:prstGeom prst="rect">
            <a:avLst/>
          </a:prstGeom>
          <a:noFill/>
          <a:extLst>
            <a:ext uri="{909E8E84-426E-40DD-AFC4-6F175D3DCCD1}">
              <a14:hiddenFill xmlns:a14="http://schemas.microsoft.com/office/drawing/2010/main">
                <a:solidFill>
                  <a:srgbClr val="FFFFFF"/>
                </a:solidFill>
              </a14:hiddenFill>
            </a:ext>
          </a:extLst>
        </p:spPr>
      </p:pic>
      <p:sp>
        <p:nvSpPr>
          <p:cNvPr id="9" name="内容占位符 2"/>
          <p:cNvSpPr>
            <a:spLocks noGrp="1"/>
          </p:cNvSpPr>
          <p:nvPr>
            <p:ph idx="1"/>
          </p:nvPr>
        </p:nvSpPr>
        <p:spPr>
          <a:xfrm>
            <a:off x="457200" y="838200"/>
            <a:ext cx="8077200" cy="4724400"/>
          </a:xfrm>
        </p:spPr>
        <p:txBody>
          <a:bodyPr/>
          <a:lstStyle/>
          <a:p>
            <a:pPr marL="0" indent="0">
              <a:buNone/>
            </a:pPr>
            <a:r>
              <a:rPr lang="zh-CN" altLang="en-US" dirty="0" smtClean="0"/>
              <a:t>网络信息化使数据的数量级有了质变</a:t>
            </a:r>
            <a:endParaRPr lang="en-US" altLang="zh-CN" dirty="0" smtClean="0"/>
          </a:p>
          <a:p>
            <a:pPr marL="0" indent="0">
              <a:buNone/>
            </a:pPr>
            <a:r>
              <a:rPr lang="zh-CN" altLang="en-US" dirty="0"/>
              <a:t>网络降低了标记数据</a:t>
            </a:r>
            <a:r>
              <a:rPr lang="zh-CN" altLang="en-US" dirty="0" smtClean="0"/>
              <a:t>的成本</a:t>
            </a:r>
            <a:endParaRPr lang="en-US" altLang="zh-CN" dirty="0" smtClean="0"/>
          </a:p>
        </p:txBody>
      </p:sp>
      <p:sp>
        <p:nvSpPr>
          <p:cNvPr id="12" name="标题 1"/>
          <p:cNvSpPr txBox="1">
            <a:spLocks/>
          </p:cNvSpPr>
          <p:nvPr/>
        </p:nvSpPr>
        <p:spPr bwMode="auto">
          <a:xfrm>
            <a:off x="228600" y="-25400"/>
            <a:ext cx="853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a:lstStyle>
          <a:p>
            <a:pPr>
              <a:buNone/>
            </a:pPr>
            <a:r>
              <a:rPr lang="zh-CN" altLang="en-US" dirty="0" smtClean="0"/>
              <a:t>大数据：网络时代的变革</a:t>
            </a:r>
            <a:endParaRPr lang="zh-CN" altLang="en-US" dirty="0"/>
          </a:p>
        </p:txBody>
      </p:sp>
    </p:spTree>
    <p:extLst>
      <p:ext uri="{BB962C8B-B14F-4D97-AF65-F5344CB8AC3E}">
        <p14:creationId xmlns:p14="http://schemas.microsoft.com/office/powerpoint/2010/main" val="8668758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灯片编号占位符 1"/>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kumimoji="1" sz="2400">
                <a:solidFill>
                  <a:schemeClr val="tx1"/>
                </a:solidFill>
                <a:latin typeface="Times New Roman" pitchFamily="18" charset="0"/>
                <a:ea typeface="宋体" pitchFamily="2" charset="-122"/>
              </a:defRPr>
            </a:lvl1pPr>
            <a:lvl2pPr marL="742950" indent="-285750">
              <a:defRPr kumimoji="1" sz="2400">
                <a:solidFill>
                  <a:schemeClr val="tx1"/>
                </a:solidFill>
                <a:latin typeface="Times New Roman" pitchFamily="18" charset="0"/>
                <a:ea typeface="宋体" pitchFamily="2" charset="-122"/>
              </a:defRPr>
            </a:lvl2pPr>
            <a:lvl3pPr marL="1143000" indent="-228600">
              <a:defRPr kumimoji="1" sz="2400">
                <a:solidFill>
                  <a:schemeClr val="tx1"/>
                </a:solidFill>
                <a:latin typeface="Times New Roman" pitchFamily="18" charset="0"/>
                <a:ea typeface="宋体" pitchFamily="2" charset="-122"/>
              </a:defRPr>
            </a:lvl3pPr>
            <a:lvl4pPr marL="1600200" indent="-228600">
              <a:defRPr kumimoji="1" sz="2400">
                <a:solidFill>
                  <a:schemeClr val="tx1"/>
                </a:solidFill>
                <a:latin typeface="Times New Roman" pitchFamily="18" charset="0"/>
                <a:ea typeface="宋体" pitchFamily="2" charset="-122"/>
              </a:defRPr>
            </a:lvl4pPr>
            <a:lvl5pPr marL="2057400" indent="-22860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buNone/>
            </a:pPr>
            <a:fld id="{C88F3E49-3B04-4CFA-AC40-B5E932D26863}" type="slidenum">
              <a:rPr lang="en-US" altLang="zh-CN" sz="1400"/>
              <a:pPr>
                <a:buNone/>
              </a:pPr>
              <a:t>29</a:t>
            </a:fld>
            <a:endParaRPr lang="en-US" altLang="zh-CN" sz="1400" dirty="0"/>
          </a:p>
        </p:txBody>
      </p:sp>
      <p:sp>
        <p:nvSpPr>
          <p:cNvPr id="3" name="矩形 2"/>
          <p:cNvSpPr/>
          <p:nvPr/>
        </p:nvSpPr>
        <p:spPr>
          <a:xfrm>
            <a:off x="611188" y="19050"/>
            <a:ext cx="8137525" cy="769441"/>
          </a:xfrm>
          <a:prstGeom prst="rect">
            <a:avLst/>
          </a:prstGeom>
        </p:spPr>
        <p:txBody>
          <a:bodyPr>
            <a:spAutoFit/>
          </a:bodyPr>
          <a:lstStyle>
            <a:lvl1pPr marL="1117600" indent="-1117600">
              <a:defRPr kumimoji="1" sz="2400">
                <a:solidFill>
                  <a:schemeClr val="tx1"/>
                </a:solidFill>
                <a:latin typeface="Times New Roman" pitchFamily="18" charset="0"/>
                <a:ea typeface="宋体" pitchFamily="2" charset="-122"/>
              </a:defRPr>
            </a:lvl1pPr>
            <a:lvl2pPr marL="742950" indent="-285750">
              <a:defRPr kumimoji="1" sz="2400">
                <a:solidFill>
                  <a:schemeClr val="tx1"/>
                </a:solidFill>
                <a:latin typeface="Times New Roman" pitchFamily="18" charset="0"/>
                <a:ea typeface="宋体" pitchFamily="2" charset="-122"/>
              </a:defRPr>
            </a:lvl2pPr>
            <a:lvl3pPr marL="1143000" indent="-228600">
              <a:defRPr kumimoji="1" sz="2400">
                <a:solidFill>
                  <a:schemeClr val="tx1"/>
                </a:solidFill>
                <a:latin typeface="Times New Roman" pitchFamily="18" charset="0"/>
                <a:ea typeface="宋体" pitchFamily="2" charset="-122"/>
              </a:defRPr>
            </a:lvl3pPr>
            <a:lvl4pPr marL="1600200" indent="-228600">
              <a:defRPr kumimoji="1" sz="2400">
                <a:solidFill>
                  <a:schemeClr val="tx1"/>
                </a:solidFill>
                <a:latin typeface="Times New Roman" pitchFamily="18" charset="0"/>
                <a:ea typeface="宋体" pitchFamily="2" charset="-122"/>
              </a:defRPr>
            </a:lvl4pPr>
            <a:lvl5pPr marL="2057400" indent="-22860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marL="0" indent="0" algn="ctr" eaLnBrk="1" hangingPunct="1">
              <a:buNone/>
            </a:pPr>
            <a:r>
              <a:rPr lang="zh-CN" altLang="en-US" sz="4400" b="1" dirty="0" smtClean="0">
                <a:solidFill>
                  <a:srgbClr val="FF0000"/>
                </a:solidFill>
                <a:effectLst>
                  <a:outerShdw blurRad="38100" dist="38100" dir="2700000" algn="tl">
                    <a:srgbClr val="C0C0C0"/>
                  </a:outerShdw>
                </a:effectLst>
                <a:latin typeface="楷体" pitchFamily="49" charset="-122"/>
                <a:ea typeface="楷体" pitchFamily="49" charset="-122"/>
              </a:rPr>
              <a:t>超级计算</a:t>
            </a:r>
            <a:r>
              <a:rPr lang="zh-CN" altLang="en-US" sz="4400" dirty="0" smtClean="0">
                <a:solidFill>
                  <a:srgbClr val="FF0000"/>
                </a:solidFill>
                <a:effectLst>
                  <a:outerShdw blurRad="38100" dist="38100" dir="2700000" algn="tl">
                    <a:srgbClr val="C0C0C0"/>
                  </a:outerShdw>
                </a:effectLst>
                <a:latin typeface="楷体" pitchFamily="49" charset="-122"/>
                <a:ea typeface="楷体" pitchFamily="49" charset="-122"/>
              </a:rPr>
              <a:t>机</a:t>
            </a:r>
            <a:endParaRPr lang="zh-CN" altLang="en-US" sz="4400" b="1" dirty="0">
              <a:solidFill>
                <a:srgbClr val="FF0000"/>
              </a:solidFill>
              <a:effectLst>
                <a:outerShdw blurRad="38100" dist="38100" dir="2700000" algn="tl">
                  <a:srgbClr val="C0C0C0"/>
                </a:outerShdw>
              </a:effectLst>
              <a:latin typeface="楷体" pitchFamily="49" charset="-122"/>
              <a:ea typeface="楷体" pitchFamily="49" charset="-122"/>
            </a:endParaRPr>
          </a:p>
        </p:txBody>
      </p:sp>
      <p:sp>
        <p:nvSpPr>
          <p:cNvPr id="39939" name="TextBox 3"/>
          <p:cNvSpPr txBox="1">
            <a:spLocks noChangeArrowheads="1"/>
          </p:cNvSpPr>
          <p:nvPr/>
        </p:nvSpPr>
        <p:spPr bwMode="auto">
          <a:xfrm>
            <a:off x="355751" y="957263"/>
            <a:ext cx="7814960" cy="502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kumimoji="1" sz="2400">
                <a:solidFill>
                  <a:schemeClr val="tx1"/>
                </a:solidFill>
                <a:latin typeface="Times New Roman" pitchFamily="18" charset="0"/>
                <a:ea typeface="宋体" pitchFamily="2" charset="-122"/>
              </a:defRPr>
            </a:lvl1pPr>
            <a:lvl2pPr marL="742950" indent="-285750">
              <a:defRPr kumimoji="1" sz="2400">
                <a:solidFill>
                  <a:schemeClr val="tx1"/>
                </a:solidFill>
                <a:latin typeface="Times New Roman" pitchFamily="18" charset="0"/>
                <a:ea typeface="宋体" pitchFamily="2" charset="-122"/>
              </a:defRPr>
            </a:lvl2pPr>
            <a:lvl3pPr marL="1143000" indent="-228600">
              <a:defRPr kumimoji="1" sz="2400">
                <a:solidFill>
                  <a:schemeClr val="tx1"/>
                </a:solidFill>
                <a:latin typeface="Times New Roman" pitchFamily="18" charset="0"/>
                <a:ea typeface="宋体" pitchFamily="2" charset="-122"/>
              </a:defRPr>
            </a:lvl3pPr>
            <a:lvl4pPr marL="1600200" indent="-228600">
              <a:defRPr kumimoji="1" sz="2400">
                <a:solidFill>
                  <a:schemeClr val="tx1"/>
                </a:solidFill>
                <a:latin typeface="Times New Roman" pitchFamily="18" charset="0"/>
                <a:ea typeface="宋体" pitchFamily="2" charset="-122"/>
              </a:defRPr>
            </a:lvl4pPr>
            <a:lvl5pPr marL="2057400" indent="-22860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ctr">
              <a:buFont typeface="Wingdings" pitchFamily="2" charset="2"/>
              <a:buChar char="Ø"/>
            </a:pPr>
            <a:r>
              <a:rPr lang="zh-CN" altLang="en-US" sz="2800" dirty="0">
                <a:solidFill>
                  <a:srgbClr val="250EB2"/>
                </a:solidFill>
              </a:rPr>
              <a:t>中国拥有世界上最大数量最先进的超级计算机</a:t>
            </a:r>
            <a:endParaRPr lang="en-US" altLang="zh-CN" sz="2800" dirty="0">
              <a:solidFill>
                <a:srgbClr val="250EB2"/>
              </a:solidFill>
            </a:endParaRPr>
          </a:p>
          <a:p>
            <a:pPr algn="ctr"/>
            <a:endParaRPr lang="en-US" altLang="zh-CN" sz="2800" dirty="0">
              <a:solidFill>
                <a:srgbClr val="0000FF"/>
              </a:solidFill>
            </a:endParaRPr>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p:txBody>
      </p:sp>
      <p:grpSp>
        <p:nvGrpSpPr>
          <p:cNvPr id="39940" name="组 13"/>
          <p:cNvGrpSpPr>
            <a:grpSpLocks/>
          </p:cNvGrpSpPr>
          <p:nvPr/>
        </p:nvGrpSpPr>
        <p:grpSpPr bwMode="auto">
          <a:xfrm>
            <a:off x="1600200" y="1447800"/>
            <a:ext cx="5184775" cy="3403600"/>
            <a:chOff x="2915816" y="3284984"/>
            <a:chExt cx="5184576" cy="3835992"/>
          </a:xfrm>
        </p:grpSpPr>
        <p:sp>
          <p:nvSpPr>
            <p:cNvPr id="39943" name="矩形 4"/>
            <p:cNvSpPr>
              <a:spLocks noChangeArrowheads="1"/>
            </p:cNvSpPr>
            <p:nvPr/>
          </p:nvSpPr>
          <p:spPr bwMode="auto">
            <a:xfrm>
              <a:off x="6012160" y="573820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宋体" pitchFamily="2" charset="-122"/>
                </a:defRPr>
              </a:lvl1pPr>
              <a:lvl2pPr marL="742950" indent="-285750">
                <a:defRPr kumimoji="1" sz="2400">
                  <a:solidFill>
                    <a:schemeClr val="tx1"/>
                  </a:solidFill>
                  <a:latin typeface="Times New Roman" pitchFamily="18" charset="0"/>
                  <a:ea typeface="宋体" pitchFamily="2" charset="-122"/>
                </a:defRPr>
              </a:lvl2pPr>
              <a:lvl3pPr marL="1143000" indent="-228600">
                <a:defRPr kumimoji="1" sz="2400">
                  <a:solidFill>
                    <a:schemeClr val="tx1"/>
                  </a:solidFill>
                  <a:latin typeface="Times New Roman" pitchFamily="18" charset="0"/>
                  <a:ea typeface="宋体" pitchFamily="2" charset="-122"/>
                </a:defRPr>
              </a:lvl3pPr>
              <a:lvl4pPr marL="1600200" indent="-228600">
                <a:defRPr kumimoji="1" sz="2400">
                  <a:solidFill>
                    <a:schemeClr val="tx1"/>
                  </a:solidFill>
                  <a:latin typeface="Times New Roman" pitchFamily="18" charset="0"/>
                  <a:ea typeface="宋体" pitchFamily="2" charset="-122"/>
                </a:defRPr>
              </a:lvl4pPr>
              <a:lvl5pPr marL="2057400" indent="-22860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ctr" eaLnBrk="1" hangingPunct="1"/>
              <a:endParaRPr lang="zh-CN" altLang="en-US" sz="3600"/>
            </a:p>
          </p:txBody>
        </p:sp>
        <p:pic>
          <p:nvPicPr>
            <p:cNvPr id="39944"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9714" y="3284984"/>
              <a:ext cx="485678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935032"/>
              <a:ext cx="5184576" cy="31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2" name="TextBox 1"/>
          <p:cNvSpPr txBox="1">
            <a:spLocks noChangeArrowheads="1"/>
          </p:cNvSpPr>
          <p:nvPr/>
        </p:nvSpPr>
        <p:spPr bwMode="auto">
          <a:xfrm>
            <a:off x="1066800" y="4724400"/>
            <a:ext cx="723787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宋体" pitchFamily="2" charset="-122"/>
              </a:defRPr>
            </a:lvl1pPr>
            <a:lvl2pPr marL="742950" indent="-285750">
              <a:defRPr kumimoji="1" sz="2400">
                <a:solidFill>
                  <a:schemeClr val="tx1"/>
                </a:solidFill>
                <a:latin typeface="Times New Roman" pitchFamily="18" charset="0"/>
                <a:ea typeface="宋体" pitchFamily="2" charset="-122"/>
              </a:defRPr>
            </a:lvl2pPr>
            <a:lvl3pPr marL="1143000" indent="-228600">
              <a:defRPr kumimoji="1" sz="2400">
                <a:solidFill>
                  <a:schemeClr val="tx1"/>
                </a:solidFill>
                <a:latin typeface="Times New Roman" pitchFamily="18" charset="0"/>
                <a:ea typeface="宋体" pitchFamily="2" charset="-122"/>
              </a:defRPr>
            </a:lvl3pPr>
            <a:lvl4pPr marL="1600200" indent="-228600">
              <a:defRPr kumimoji="1" sz="2400">
                <a:solidFill>
                  <a:schemeClr val="tx1"/>
                </a:solidFill>
                <a:latin typeface="Times New Roman" pitchFamily="18" charset="0"/>
                <a:ea typeface="宋体" pitchFamily="2" charset="-122"/>
              </a:defRPr>
            </a:lvl4pPr>
            <a:lvl5pPr marL="2057400" indent="-22860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ctr">
              <a:buNone/>
            </a:pPr>
            <a:r>
              <a:rPr lang="en-US" altLang="zh-CN" dirty="0"/>
              <a:t>17920</a:t>
            </a:r>
            <a:r>
              <a:rPr lang="zh-CN" altLang="en-US" dirty="0"/>
              <a:t>个计算节点</a:t>
            </a:r>
            <a:r>
              <a:rPr lang="zh-CN" altLang="en-US" dirty="0" smtClean="0"/>
              <a:t>，</a:t>
            </a:r>
            <a:endParaRPr lang="en-US" altLang="zh-CN" dirty="0" smtClean="0"/>
          </a:p>
          <a:p>
            <a:pPr algn="ctr">
              <a:buNone/>
            </a:pPr>
            <a:r>
              <a:rPr lang="zh-CN" altLang="en-US" dirty="0" smtClean="0"/>
              <a:t>每节点配备两颗</a:t>
            </a:r>
            <a:r>
              <a:rPr lang="en-US" altLang="zh-CN" dirty="0"/>
              <a:t>Xeon E5</a:t>
            </a:r>
            <a:r>
              <a:rPr lang="zh-CN" altLang="en-US" dirty="0"/>
              <a:t>系列</a:t>
            </a:r>
            <a:r>
              <a:rPr lang="en-US" altLang="zh-CN" dirty="0"/>
              <a:t>12</a:t>
            </a:r>
            <a:r>
              <a:rPr lang="zh-CN" altLang="en-US" dirty="0"/>
              <a:t>核心的中央处理器</a:t>
            </a:r>
            <a:r>
              <a:rPr lang="zh-CN" altLang="en-US" dirty="0" smtClean="0"/>
              <a:t>、</a:t>
            </a:r>
            <a:endParaRPr lang="en-US" altLang="zh-CN" dirty="0" smtClean="0"/>
          </a:p>
          <a:p>
            <a:pPr algn="ctr">
              <a:buNone/>
            </a:pPr>
            <a:r>
              <a:rPr lang="zh-CN" altLang="en-US" dirty="0" smtClean="0"/>
              <a:t>三个</a:t>
            </a:r>
            <a:r>
              <a:rPr lang="en-US" altLang="zh-CN" dirty="0"/>
              <a:t>Xeon Phi 57</a:t>
            </a:r>
            <a:r>
              <a:rPr lang="zh-CN" altLang="en-US" dirty="0"/>
              <a:t>核心的协处理器（运算加速卡）</a:t>
            </a:r>
            <a:r>
              <a:rPr lang="zh-CN" altLang="en-US" dirty="0" smtClean="0"/>
              <a:t>，</a:t>
            </a:r>
            <a:endParaRPr lang="en-US" altLang="zh-CN" dirty="0" smtClean="0"/>
          </a:p>
          <a:p>
            <a:pPr algn="ctr">
              <a:buNone/>
            </a:pPr>
            <a:r>
              <a:rPr lang="zh-CN" altLang="en-US" dirty="0" smtClean="0"/>
              <a:t>总内存容量约</a:t>
            </a:r>
            <a:r>
              <a:rPr lang="en-US" altLang="zh-CN" dirty="0"/>
              <a:t>1.4PB</a:t>
            </a:r>
            <a:r>
              <a:rPr lang="zh-CN" altLang="en-US" dirty="0"/>
              <a:t>，全局存储总容量约</a:t>
            </a:r>
            <a:r>
              <a:rPr lang="en-US" altLang="zh-CN" dirty="0"/>
              <a:t>12.4PB</a:t>
            </a:r>
            <a:r>
              <a:rPr lang="zh-CN" altLang="en-US" sz="3200" dirty="0" smtClean="0"/>
              <a:t>。</a:t>
            </a:r>
            <a:endParaRPr lang="en-US" altLang="zh-CN" sz="3200" dirty="0" smtClean="0"/>
          </a:p>
        </p:txBody>
      </p:sp>
    </p:spTree>
    <p:extLst>
      <p:ext uri="{BB962C8B-B14F-4D97-AF65-F5344CB8AC3E}">
        <p14:creationId xmlns:p14="http://schemas.microsoft.com/office/powerpoint/2010/main" val="3324926489"/>
      </p:ext>
    </p:extLst>
  </p:cSld>
  <p:clrMapOvr>
    <a:masterClrMapping/>
  </p:clrMapOvr>
  <p:transition spd="slow" advTm="22543"/>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zh-CN" altLang="en-US" sz="3600" dirty="0" smtClean="0">
                <a:effectLst/>
              </a:rPr>
              <a:t>机器学习</a:t>
            </a:r>
            <a:r>
              <a:rPr lang="zh-CN" altLang="en-US" sz="3600" dirty="0">
                <a:effectLst/>
              </a:rPr>
              <a:t>及先进</a:t>
            </a:r>
            <a:r>
              <a:rPr lang="zh-CN" altLang="en-US" sz="3600" dirty="0" smtClean="0">
                <a:effectLst/>
              </a:rPr>
              <a:t>计算</a:t>
            </a:r>
            <a:r>
              <a:rPr lang="en-US" altLang="zh-CN" sz="3600" dirty="0" smtClean="0">
                <a:effectLst/>
              </a:rPr>
              <a:t/>
            </a:r>
            <a:br>
              <a:rPr lang="en-US" altLang="zh-CN" sz="3600" dirty="0" smtClean="0">
                <a:effectLst/>
              </a:rPr>
            </a:br>
            <a:r>
              <a:rPr lang="zh-CN" altLang="en-US" sz="3600" dirty="0" smtClean="0">
                <a:effectLst/>
              </a:rPr>
              <a:t>在</a:t>
            </a:r>
            <a:r>
              <a:rPr lang="zh-CN" altLang="en-US" sz="3600" dirty="0">
                <a:effectLst/>
              </a:rPr>
              <a:t>粒子物理数据处理中的应用</a:t>
            </a:r>
            <a:r>
              <a:rPr lang="zh-CN" altLang="en-US" sz="3200" dirty="0"/>
              <a:t/>
            </a:r>
            <a:br>
              <a:rPr lang="zh-CN" altLang="en-US" sz="3200" dirty="0"/>
            </a:br>
            <a:r>
              <a:rPr lang="zh-CN" altLang="en-US" sz="3200" dirty="0"/>
              <a:t/>
            </a:r>
            <a:br>
              <a:rPr lang="zh-CN" altLang="en-US" sz="3200" dirty="0"/>
            </a:br>
            <a:endParaRPr lang="zh-CN" altLang="en-US" sz="3200" b="0" dirty="0">
              <a:solidFill>
                <a:srgbClr val="000066"/>
              </a:solidFill>
              <a:effectLst/>
            </a:endParaRPr>
          </a:p>
        </p:txBody>
      </p:sp>
      <p:sp>
        <p:nvSpPr>
          <p:cNvPr id="3" name="副标题 2"/>
          <p:cNvSpPr>
            <a:spLocks noGrp="1"/>
          </p:cNvSpPr>
          <p:nvPr>
            <p:ph type="subTitle" sz="quarter" idx="1"/>
          </p:nvPr>
        </p:nvSpPr>
        <p:spPr/>
        <p:txBody>
          <a:bodyPr/>
          <a:lstStyle/>
          <a:p>
            <a:r>
              <a:rPr lang="zh-CN" altLang="en-US" dirty="0" smtClean="0"/>
              <a:t>袁野</a:t>
            </a:r>
            <a:endParaRPr lang="en-US" altLang="zh-CN" dirty="0" smtClean="0"/>
          </a:p>
          <a:p>
            <a:r>
              <a:rPr lang="zh-CN" altLang="en-US" dirty="0"/>
              <a:t>中国科学院高能物理研究所</a:t>
            </a:r>
          </a:p>
        </p:txBody>
      </p:sp>
      <p:pic>
        <p:nvPicPr>
          <p:cNvPr id="5" name="Picture 8" descr="关于印发《高能所“标识”“标准字”的使用规定》的通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800600"/>
            <a:ext cx="2445721"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D:\Users\zhang\Documents\work\COMET\logo\COMET_Fullcolor_RGB-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228600"/>
            <a:ext cx="2590799" cy="18318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docbes3.ihep.ac.cn/~bes3poll/images/logo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
            <a:ext cx="2724912" cy="1254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3876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30</a:t>
            </a:fld>
            <a:endParaRPr lang="en-US" altLang="zh-CN" dirty="0"/>
          </a:p>
        </p:txBody>
      </p:sp>
      <p:pic>
        <p:nvPicPr>
          <p:cNvPr id="3" name="图片 2"/>
          <p:cNvPicPr>
            <a:picLocks noChangeAspect="1"/>
          </p:cNvPicPr>
          <p:nvPr/>
        </p:nvPicPr>
        <p:blipFill>
          <a:blip r:embed="rId2"/>
          <a:stretch>
            <a:fillRect/>
          </a:stretch>
        </p:blipFill>
        <p:spPr>
          <a:xfrm>
            <a:off x="0" y="812800"/>
            <a:ext cx="9144000" cy="5219668"/>
          </a:xfrm>
          <a:prstGeom prst="rect">
            <a:avLst/>
          </a:prstGeom>
        </p:spPr>
      </p:pic>
      <p:sp>
        <p:nvSpPr>
          <p:cNvPr id="4" name="文本框 3"/>
          <p:cNvSpPr txBox="1"/>
          <p:nvPr/>
        </p:nvSpPr>
        <p:spPr>
          <a:xfrm>
            <a:off x="5257800" y="6096000"/>
            <a:ext cx="3685474" cy="991041"/>
          </a:xfrm>
          <a:prstGeom prst="rect">
            <a:avLst/>
          </a:prstGeom>
          <a:noFill/>
        </p:spPr>
        <p:txBody>
          <a:bodyPr wrap="none" rtlCol="0">
            <a:spAutoFit/>
          </a:bodyPr>
          <a:lstStyle/>
          <a:p>
            <a:pPr>
              <a:buNone/>
            </a:pPr>
            <a:r>
              <a:rPr lang="de-DE" altLang="zh-CN" sz="2000" dirty="0"/>
              <a:t>Felix </a:t>
            </a:r>
            <a:r>
              <a:rPr lang="de-DE" altLang="zh-CN" sz="2000" dirty="0" err="1" smtClean="0"/>
              <a:t>Schürmann</a:t>
            </a:r>
            <a:r>
              <a:rPr lang="zh-CN" altLang="en-US" sz="2000" dirty="0" smtClean="0"/>
              <a:t>，</a:t>
            </a:r>
            <a:r>
              <a:rPr lang="en-US" altLang="zh-CN" sz="2000" dirty="0" smtClean="0"/>
              <a:t>ACAT2019</a:t>
            </a:r>
            <a:r>
              <a:rPr lang="de-DE" altLang="zh-CN" sz="2000" dirty="0" smtClean="0"/>
              <a:t> </a:t>
            </a:r>
            <a:endParaRPr lang="de-DE" altLang="zh-CN" sz="2000" dirty="0"/>
          </a:p>
          <a:p>
            <a:endParaRPr kumimoji="1" lang="zh-CN" altLang="en-US" dirty="0"/>
          </a:p>
        </p:txBody>
      </p:sp>
      <p:sp>
        <p:nvSpPr>
          <p:cNvPr id="5" name="标题 1"/>
          <p:cNvSpPr txBox="1">
            <a:spLocks/>
          </p:cNvSpPr>
          <p:nvPr/>
        </p:nvSpPr>
        <p:spPr bwMode="auto">
          <a:xfrm>
            <a:off x="228600" y="-25400"/>
            <a:ext cx="853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a:lstStyle>
          <a:p>
            <a:pPr>
              <a:buNone/>
            </a:pPr>
            <a:r>
              <a:rPr lang="zh-CN" altLang="en-US" dirty="0" smtClean="0"/>
              <a:t>神经计算机</a:t>
            </a:r>
            <a:endParaRPr lang="zh-CN" altLang="en-US" dirty="0"/>
          </a:p>
        </p:txBody>
      </p:sp>
    </p:spTree>
    <p:extLst>
      <p:ext uri="{BB962C8B-B14F-4D97-AF65-F5344CB8AC3E}">
        <p14:creationId xmlns:p14="http://schemas.microsoft.com/office/powerpoint/2010/main" val="9457080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31</a:t>
            </a:fld>
            <a:endParaRPr lang="en-US" altLang="zh-CN" dirty="0"/>
          </a:p>
        </p:txBody>
      </p:sp>
      <p:pic>
        <p:nvPicPr>
          <p:cNvPr id="96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57" y="-18826"/>
            <a:ext cx="8905875" cy="53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8060" y="4596825"/>
            <a:ext cx="7398179" cy="1557349"/>
          </a:xfrm>
          <a:prstGeom prst="rect">
            <a:avLst/>
          </a:prstGeom>
          <a:noFill/>
        </p:spPr>
        <p:txBody>
          <a:bodyPr wrap="none" rtlCol="0">
            <a:spAutoFit/>
          </a:bodyPr>
          <a:lstStyle/>
          <a:p>
            <a:pPr algn="l">
              <a:buNone/>
            </a:pPr>
            <a:r>
              <a:rPr lang="zh-CN" altLang="en-US" sz="2800" dirty="0" smtClean="0">
                <a:solidFill>
                  <a:schemeClr val="tx1"/>
                </a:solidFill>
                <a:latin typeface="楷体" panose="02010609060101010101" pitchFamily="49" charset="-122"/>
                <a:ea typeface="楷体" panose="02010609060101010101" pitchFamily="49" charset="-122"/>
              </a:rPr>
              <a:t>多层网络在浅层使用过滤器检测</a:t>
            </a:r>
            <a:endParaRPr lang="en-US" altLang="zh-CN" sz="2800" dirty="0" smtClean="0">
              <a:solidFill>
                <a:schemeClr val="tx1"/>
              </a:solidFill>
              <a:latin typeface="楷体" panose="02010609060101010101" pitchFamily="49" charset="-122"/>
              <a:ea typeface="楷体" panose="02010609060101010101" pitchFamily="49" charset="-122"/>
            </a:endParaRPr>
          </a:p>
          <a:p>
            <a:pPr algn="l">
              <a:buNone/>
            </a:pPr>
            <a:r>
              <a:rPr lang="zh-CN" altLang="en-US" sz="2800" dirty="0" smtClean="0">
                <a:solidFill>
                  <a:schemeClr val="tx1"/>
                </a:solidFill>
                <a:latin typeface="楷体" panose="02010609060101010101" pitchFamily="49" charset="-122"/>
                <a:ea typeface="楷体" panose="02010609060101010101" pitchFamily="49" charset="-122"/>
              </a:rPr>
              <a:t>边缘等局部特征，在深层逐渐检测更大尺度，</a:t>
            </a:r>
            <a:endParaRPr lang="en-US" altLang="zh-CN" sz="2800" dirty="0" smtClean="0">
              <a:solidFill>
                <a:schemeClr val="tx1"/>
              </a:solidFill>
              <a:latin typeface="楷体" panose="02010609060101010101" pitchFamily="49" charset="-122"/>
              <a:ea typeface="楷体" panose="02010609060101010101" pitchFamily="49" charset="-122"/>
            </a:endParaRPr>
          </a:p>
          <a:p>
            <a:pPr algn="l">
              <a:buNone/>
            </a:pPr>
            <a:r>
              <a:rPr lang="zh-CN" altLang="en-US" sz="2800" dirty="0" smtClean="0">
                <a:solidFill>
                  <a:schemeClr val="tx1"/>
                </a:solidFill>
                <a:latin typeface="楷体" panose="02010609060101010101" pitchFamily="49" charset="-122"/>
                <a:ea typeface="楷体" panose="02010609060101010101" pitchFamily="49" charset="-122"/>
              </a:rPr>
              <a:t>更全局的特征</a:t>
            </a:r>
            <a:endParaRPr lang="zh-CN" altLang="en-US" sz="2800" dirty="0">
              <a:solidFill>
                <a:schemeClr val="tx1"/>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5226517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数据处理中可以用吗？</a:t>
            </a:r>
            <a:endParaRPr lang="zh-CN" altLang="en-US" dirty="0"/>
          </a:p>
        </p:txBody>
      </p:sp>
      <p:sp>
        <p:nvSpPr>
          <p:cNvPr id="4" name="灯片编号占位符 3"/>
          <p:cNvSpPr>
            <a:spLocks noGrp="1"/>
          </p:cNvSpPr>
          <p:nvPr>
            <p:ph type="sldNum" sz="quarter" idx="12"/>
          </p:nvPr>
        </p:nvSpPr>
        <p:spPr/>
        <p:txBody>
          <a:bodyPr/>
          <a:lstStyle/>
          <a:p>
            <a:pPr>
              <a:buFont typeface="Wingdings 2" pitchFamily="18" charset="2"/>
              <a:buNone/>
            </a:pPr>
            <a:fld id="{535DAB7E-C6C3-44EB-A0F8-2E2CD5082DFB}" type="slidenum">
              <a:rPr lang="zh-CN" altLang="en-US" smtClean="0"/>
              <a:pPr>
                <a:buFont typeface="Wingdings 2" pitchFamily="18" charset="2"/>
                <a:buNone/>
              </a:pPr>
              <a:t>32</a:t>
            </a:fld>
            <a:endParaRPr lang="en-US" altLang="zh-CN" dirty="0"/>
          </a:p>
        </p:txBody>
      </p:sp>
      <p:sp>
        <p:nvSpPr>
          <p:cNvPr id="5" name="TextBox 4"/>
          <p:cNvSpPr txBox="1"/>
          <p:nvPr/>
        </p:nvSpPr>
        <p:spPr>
          <a:xfrm>
            <a:off x="1066800" y="1219200"/>
            <a:ext cx="1838965" cy="5312222"/>
          </a:xfrm>
          <a:prstGeom prst="rect">
            <a:avLst/>
          </a:prstGeom>
          <a:noFill/>
        </p:spPr>
        <p:txBody>
          <a:bodyPr wrap="none" rtlCol="0">
            <a:spAutoFit/>
          </a:bodyPr>
          <a:lstStyle/>
          <a:p>
            <a:pPr algn="ctr">
              <a:buNone/>
            </a:pPr>
            <a:r>
              <a:rPr lang="zh-CN" altLang="en-US" dirty="0" smtClean="0">
                <a:solidFill>
                  <a:schemeClr val="tx1"/>
                </a:solidFill>
                <a:latin typeface="楷体" panose="02010609060101010101" pitchFamily="49" charset="-122"/>
                <a:ea typeface="楷体" panose="02010609060101010101" pitchFamily="49" charset="-122"/>
              </a:rPr>
              <a:t>数据管理</a:t>
            </a:r>
            <a:endParaRPr lang="en-US" altLang="zh-CN" dirty="0" smtClean="0">
              <a:solidFill>
                <a:schemeClr val="tx1"/>
              </a:solidFill>
              <a:latin typeface="楷体" panose="02010609060101010101" pitchFamily="49" charset="-122"/>
              <a:ea typeface="楷体" panose="02010609060101010101" pitchFamily="49" charset="-122"/>
            </a:endParaRPr>
          </a:p>
          <a:p>
            <a:pPr algn="ctr">
              <a:buNone/>
            </a:pPr>
            <a:r>
              <a:rPr lang="zh-CN" altLang="en-US" dirty="0" smtClean="0">
                <a:solidFill>
                  <a:schemeClr val="tx1"/>
                </a:solidFill>
                <a:latin typeface="楷体" panose="02010609060101010101" pitchFamily="49" charset="-122"/>
                <a:ea typeface="楷体" panose="02010609060101010101" pitchFamily="49" charset="-122"/>
              </a:rPr>
              <a:t>噪声排除</a:t>
            </a:r>
            <a:endParaRPr lang="en-US" altLang="zh-CN" dirty="0" smtClean="0">
              <a:solidFill>
                <a:schemeClr val="tx1"/>
              </a:solidFill>
              <a:latin typeface="楷体" panose="02010609060101010101" pitchFamily="49" charset="-122"/>
              <a:ea typeface="楷体" panose="02010609060101010101" pitchFamily="49" charset="-122"/>
            </a:endParaRPr>
          </a:p>
          <a:p>
            <a:pPr algn="ctr">
              <a:buNone/>
            </a:pPr>
            <a:r>
              <a:rPr lang="zh-CN" altLang="en-US" dirty="0" smtClean="0">
                <a:solidFill>
                  <a:schemeClr val="tx1"/>
                </a:solidFill>
                <a:latin typeface="楷体" panose="02010609060101010101" pitchFamily="49" charset="-122"/>
                <a:ea typeface="楷体" panose="02010609060101010101" pitchFamily="49" charset="-122"/>
              </a:rPr>
              <a:t>模式识别</a:t>
            </a:r>
            <a:endParaRPr lang="en-US" altLang="zh-CN" dirty="0" smtClean="0">
              <a:solidFill>
                <a:schemeClr val="tx1"/>
              </a:solidFill>
              <a:latin typeface="楷体" panose="02010609060101010101" pitchFamily="49" charset="-122"/>
              <a:ea typeface="楷体" panose="02010609060101010101" pitchFamily="49" charset="-122"/>
            </a:endParaRPr>
          </a:p>
          <a:p>
            <a:pPr algn="ctr">
              <a:buNone/>
            </a:pPr>
            <a:r>
              <a:rPr lang="zh-CN" altLang="en-US" dirty="0">
                <a:solidFill>
                  <a:schemeClr val="tx1"/>
                </a:solidFill>
                <a:latin typeface="楷体" panose="02010609060101010101" pitchFamily="49" charset="-122"/>
                <a:ea typeface="楷体" panose="02010609060101010101" pitchFamily="49" charset="-122"/>
              </a:rPr>
              <a:t>粒子</a:t>
            </a:r>
            <a:r>
              <a:rPr lang="zh-CN" altLang="en-US" dirty="0" smtClean="0">
                <a:solidFill>
                  <a:schemeClr val="tx1"/>
                </a:solidFill>
                <a:latin typeface="楷体" panose="02010609060101010101" pitchFamily="49" charset="-122"/>
                <a:ea typeface="楷体" panose="02010609060101010101" pitchFamily="49" charset="-122"/>
              </a:rPr>
              <a:t>鉴别</a:t>
            </a:r>
            <a:endParaRPr lang="en-US" altLang="zh-CN" dirty="0" smtClean="0">
              <a:solidFill>
                <a:schemeClr val="tx1"/>
              </a:solidFill>
              <a:latin typeface="楷体" panose="02010609060101010101" pitchFamily="49" charset="-122"/>
              <a:ea typeface="楷体" panose="02010609060101010101" pitchFamily="49" charset="-122"/>
            </a:endParaRPr>
          </a:p>
          <a:p>
            <a:pPr algn="ctr">
              <a:buNone/>
            </a:pPr>
            <a:r>
              <a:rPr lang="zh-CN" altLang="en-US" dirty="0" smtClean="0">
                <a:solidFill>
                  <a:schemeClr val="tx1"/>
                </a:solidFill>
                <a:latin typeface="楷体" panose="02010609060101010101" pitchFamily="49" charset="-122"/>
                <a:ea typeface="楷体" panose="02010609060101010101" pitchFamily="49" charset="-122"/>
              </a:rPr>
              <a:t>味道标记</a:t>
            </a:r>
            <a:endParaRPr lang="en-US" altLang="zh-CN" dirty="0" smtClean="0">
              <a:solidFill>
                <a:schemeClr val="tx1"/>
              </a:solidFill>
              <a:latin typeface="楷体" panose="02010609060101010101" pitchFamily="49" charset="-122"/>
              <a:ea typeface="楷体" panose="02010609060101010101" pitchFamily="49" charset="-122"/>
            </a:endParaRPr>
          </a:p>
          <a:p>
            <a:pPr algn="ctr">
              <a:buNone/>
            </a:pPr>
            <a:r>
              <a:rPr lang="zh-CN" altLang="en-US" dirty="0">
                <a:solidFill>
                  <a:schemeClr val="tx1"/>
                </a:solidFill>
                <a:latin typeface="楷体" panose="02010609060101010101" pitchFamily="49" charset="-122"/>
                <a:ea typeface="楷体" panose="02010609060101010101" pitchFamily="49" charset="-122"/>
              </a:rPr>
              <a:t>事例</a:t>
            </a:r>
            <a:r>
              <a:rPr lang="zh-CN" altLang="en-US" dirty="0" smtClean="0">
                <a:solidFill>
                  <a:schemeClr val="tx1"/>
                </a:solidFill>
                <a:latin typeface="楷体" panose="02010609060101010101" pitchFamily="49" charset="-122"/>
                <a:ea typeface="楷体" panose="02010609060101010101" pitchFamily="49" charset="-122"/>
              </a:rPr>
              <a:t>筛选</a:t>
            </a:r>
            <a:endParaRPr lang="en-US" altLang="zh-CN" dirty="0" smtClean="0">
              <a:solidFill>
                <a:schemeClr val="tx1"/>
              </a:solidFill>
              <a:latin typeface="楷体" panose="02010609060101010101" pitchFamily="49" charset="-122"/>
              <a:ea typeface="楷体" panose="02010609060101010101" pitchFamily="49" charset="-122"/>
            </a:endParaRPr>
          </a:p>
          <a:p>
            <a:pPr algn="ctr">
              <a:buNone/>
            </a:pPr>
            <a:r>
              <a:rPr lang="zh-CN" altLang="en-US" dirty="0" smtClean="0">
                <a:solidFill>
                  <a:schemeClr val="tx1"/>
                </a:solidFill>
                <a:latin typeface="楷体" panose="02010609060101010101" pitchFamily="49" charset="-122"/>
                <a:ea typeface="楷体" panose="02010609060101010101" pitchFamily="49" charset="-122"/>
              </a:rPr>
              <a:t>。</a:t>
            </a:r>
            <a:endParaRPr lang="en-US" altLang="zh-CN" dirty="0" smtClean="0">
              <a:solidFill>
                <a:schemeClr val="tx1"/>
              </a:solidFill>
              <a:latin typeface="楷体" panose="02010609060101010101" pitchFamily="49" charset="-122"/>
              <a:ea typeface="楷体" panose="02010609060101010101" pitchFamily="49" charset="-122"/>
            </a:endParaRPr>
          </a:p>
          <a:p>
            <a:pPr algn="ctr">
              <a:buNone/>
            </a:pPr>
            <a:r>
              <a:rPr lang="zh-CN" altLang="en-US" dirty="0" smtClean="0">
                <a:solidFill>
                  <a:schemeClr val="tx1"/>
                </a:solidFill>
                <a:latin typeface="楷体" panose="02010609060101010101" pitchFamily="49" charset="-122"/>
                <a:ea typeface="楷体" panose="02010609060101010101" pitchFamily="49" charset="-122"/>
              </a:rPr>
              <a:t>。</a:t>
            </a:r>
            <a:endParaRPr lang="en-US" altLang="zh-CN" dirty="0" smtClean="0">
              <a:solidFill>
                <a:schemeClr val="tx1"/>
              </a:solidFill>
              <a:latin typeface="楷体" panose="02010609060101010101" pitchFamily="49" charset="-122"/>
              <a:ea typeface="楷体" panose="02010609060101010101" pitchFamily="49" charset="-122"/>
            </a:endParaRPr>
          </a:p>
          <a:p>
            <a:pPr algn="ctr">
              <a:buNone/>
            </a:pPr>
            <a:r>
              <a:rPr lang="zh-CN" altLang="en-US" dirty="0">
                <a:solidFill>
                  <a:schemeClr val="tx1"/>
                </a:solidFill>
                <a:latin typeface="楷体" panose="02010609060101010101" pitchFamily="49" charset="-122"/>
                <a:ea typeface="楷体" panose="02010609060101010101" pitchFamily="49" charset="-122"/>
              </a:rPr>
              <a:t>。</a:t>
            </a:r>
          </a:p>
        </p:txBody>
      </p:sp>
      <p:pic>
        <p:nvPicPr>
          <p:cNvPr id="7" name="Picture 3"/>
          <p:cNvPicPr>
            <a:picLocks noChangeAspect="1" noChangeArrowheads="1"/>
          </p:cNvPicPr>
          <p:nvPr/>
        </p:nvPicPr>
        <p:blipFill>
          <a:blip r:embed="rId2" cstate="print"/>
          <a:srcRect l="25588" t="25707" r="24726" b="24989"/>
          <a:stretch>
            <a:fillRect/>
          </a:stretch>
        </p:blipFill>
        <p:spPr bwMode="auto">
          <a:xfrm>
            <a:off x="4267200" y="838200"/>
            <a:ext cx="3581400" cy="3581777"/>
          </a:xfrm>
          <a:prstGeom prst="rect">
            <a:avLst/>
          </a:prstGeom>
          <a:noFill/>
          <a:ln w="9525">
            <a:noFill/>
            <a:miter lim="800000"/>
            <a:headEnd/>
            <a:tailEnd/>
          </a:ln>
        </p:spPr>
      </p:pic>
      <p:sp>
        <p:nvSpPr>
          <p:cNvPr id="9" name="矩形 8"/>
          <p:cNvSpPr/>
          <p:nvPr/>
        </p:nvSpPr>
        <p:spPr>
          <a:xfrm>
            <a:off x="7633902" y="2209800"/>
            <a:ext cx="1353331" cy="576199"/>
          </a:xfrm>
          <a:prstGeom prst="rect">
            <a:avLst/>
          </a:prstGeom>
        </p:spPr>
        <p:txBody>
          <a:bodyPr wrap="none" lIns="82945" tIns="41473" rIns="82945" bIns="41473">
            <a:spAutoFit/>
          </a:bodyPr>
          <a:lstStyle/>
          <a:p>
            <a:pPr>
              <a:buNone/>
            </a:pPr>
            <a:r>
              <a:rPr lang="en-US" altLang="zh-CN" dirty="0" smtClean="0"/>
              <a:t>BESIII</a:t>
            </a:r>
            <a:endParaRPr lang="zh-CN" altLang="en-US" dirty="0"/>
          </a:p>
        </p:txBody>
      </p:sp>
      <p:pic>
        <p:nvPicPr>
          <p:cNvPr id="3" name="图片 2"/>
          <p:cNvPicPr>
            <a:picLocks noChangeAspect="1"/>
          </p:cNvPicPr>
          <p:nvPr/>
        </p:nvPicPr>
        <p:blipFill>
          <a:blip r:embed="rId3"/>
          <a:stretch>
            <a:fillRect/>
          </a:stretch>
        </p:blipFill>
        <p:spPr>
          <a:xfrm>
            <a:off x="3657600" y="2209800"/>
            <a:ext cx="5263376" cy="4495800"/>
          </a:xfrm>
          <a:prstGeom prst="rect">
            <a:avLst/>
          </a:prstGeom>
        </p:spPr>
      </p:pic>
      <p:sp>
        <p:nvSpPr>
          <p:cNvPr id="10" name="矩形 9"/>
          <p:cNvSpPr/>
          <p:nvPr/>
        </p:nvSpPr>
        <p:spPr>
          <a:xfrm>
            <a:off x="6388554" y="6237947"/>
            <a:ext cx="1307646" cy="576199"/>
          </a:xfrm>
          <a:prstGeom prst="rect">
            <a:avLst/>
          </a:prstGeom>
        </p:spPr>
        <p:txBody>
          <a:bodyPr wrap="none" lIns="82945" tIns="41473" rIns="82945" bIns="41473">
            <a:spAutoFit/>
          </a:bodyPr>
          <a:lstStyle/>
          <a:p>
            <a:pPr>
              <a:buNone/>
            </a:pPr>
            <a:r>
              <a:rPr lang="en-US" altLang="zh-CN" dirty="0" smtClean="0"/>
              <a:t>CEPC</a:t>
            </a:r>
            <a:endParaRPr lang="zh-CN" altLang="en-US" dirty="0"/>
          </a:p>
        </p:txBody>
      </p:sp>
      <p:sp>
        <p:nvSpPr>
          <p:cNvPr id="11" name="右箭头 10"/>
          <p:cNvSpPr/>
          <p:nvPr/>
        </p:nvSpPr>
        <p:spPr bwMode="auto">
          <a:xfrm>
            <a:off x="-1752600" y="3505200"/>
            <a:ext cx="5105400" cy="484632"/>
          </a:xfrm>
          <a:prstGeom prst="rightArrow">
            <a:avLst/>
          </a:prstGeom>
          <a:solidFill>
            <a:schemeClr val="accent1"/>
          </a:solidFill>
          <a:ln w="9525" cap="flat" cmpd="sng" algn="ctr">
            <a:solidFill>
              <a:schemeClr val="tx1"/>
            </a:solidFill>
            <a:prstDash val="solid"/>
            <a:round/>
            <a:headEnd type="none" w="med" len="med"/>
            <a:tailEnd type="none" w="med" len="med"/>
          </a:ln>
          <a:effectLst/>
          <a:scene3d>
            <a:camera prst="orthographicFront">
              <a:rot lat="0" lon="0" rev="162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zh-CN" altLang="en-US">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90848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灯片编号占位符 1"/>
          <p:cNvSpPr>
            <a:spLocks noGrp="1"/>
          </p:cNvSpPr>
          <p:nvPr>
            <p:ph type="sldNum" sz="quarter" idx="12"/>
          </p:nvPr>
        </p:nvSpPr>
        <p:spPr>
          <a:noFill/>
        </p:spPr>
        <p:txBody>
          <a:bodyPr/>
          <a:lstStyle>
            <a:lvl1pPr>
              <a:defRPr kumimoji="1" sz="2400">
                <a:solidFill>
                  <a:schemeClr val="tx1"/>
                </a:solidFill>
                <a:latin typeface="Times New Roman" pitchFamily="18" charset="0"/>
                <a:ea typeface="宋体" pitchFamily="2" charset="-122"/>
              </a:defRPr>
            </a:lvl1pPr>
            <a:lvl2pPr marL="742950" indent="-285750">
              <a:defRPr kumimoji="1" sz="2400">
                <a:solidFill>
                  <a:schemeClr val="tx1"/>
                </a:solidFill>
                <a:latin typeface="Times New Roman" pitchFamily="18" charset="0"/>
                <a:ea typeface="宋体" pitchFamily="2" charset="-122"/>
              </a:defRPr>
            </a:lvl2pPr>
            <a:lvl3pPr marL="1143000" indent="-228600">
              <a:defRPr kumimoji="1" sz="2400">
                <a:solidFill>
                  <a:schemeClr val="tx1"/>
                </a:solidFill>
                <a:latin typeface="Times New Roman" pitchFamily="18" charset="0"/>
                <a:ea typeface="宋体" pitchFamily="2" charset="-122"/>
              </a:defRPr>
            </a:lvl3pPr>
            <a:lvl4pPr marL="1600200" indent="-228600">
              <a:defRPr kumimoji="1" sz="2400">
                <a:solidFill>
                  <a:schemeClr val="tx1"/>
                </a:solidFill>
                <a:latin typeface="Times New Roman" pitchFamily="18" charset="0"/>
                <a:ea typeface="宋体" pitchFamily="2" charset="-122"/>
              </a:defRPr>
            </a:lvl4pPr>
            <a:lvl5pPr marL="2057400" indent="-228600">
              <a:defRPr kumimoji="1" sz="2400">
                <a:solidFill>
                  <a:schemeClr val="tx1"/>
                </a:solidFill>
                <a:latin typeface="Times New Roman" pitchFamily="18" charset="0"/>
                <a:ea typeface="宋体" pitchFamily="2" charset="-122"/>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buNone/>
            </a:pPr>
            <a:fld id="{916852BE-C14C-4746-B202-8DDC718AF891}" type="slidenum">
              <a:rPr lang="en-US" altLang="zh-CN" sz="1400" smtClean="0"/>
              <a:pPr>
                <a:buNone/>
              </a:pPr>
              <a:t>33</a:t>
            </a:fld>
            <a:endParaRPr lang="en-US" altLang="zh-CN" sz="1400" dirty="0" smtClean="0"/>
          </a:p>
        </p:txBody>
      </p:sp>
      <p:sp>
        <p:nvSpPr>
          <p:cNvPr id="3" name="矩形 2"/>
          <p:cNvSpPr/>
          <p:nvPr/>
        </p:nvSpPr>
        <p:spPr>
          <a:xfrm>
            <a:off x="420688" y="209550"/>
            <a:ext cx="8208962" cy="400110"/>
          </a:xfrm>
          <a:prstGeom prst="rect">
            <a:avLst/>
          </a:prstGeom>
        </p:spPr>
        <p:txBody>
          <a:bodyPr>
            <a:spAutoFit/>
          </a:bodyPr>
          <a:lstStyle/>
          <a:p>
            <a:pPr>
              <a:buNone/>
              <a:defRPr/>
            </a:pPr>
            <a:r>
              <a:rPr lang="zh-CN" altLang="en-US" sz="2000" b="1" dirty="0">
                <a:solidFill>
                  <a:srgbClr val="FF0000"/>
                </a:solidFill>
                <a:effectLst>
                  <a:outerShdw blurRad="38100" dist="38100" dir="2700000" algn="tl">
                    <a:srgbClr val="000000">
                      <a:alpha val="43137"/>
                    </a:srgbClr>
                  </a:outerShdw>
                </a:effectLst>
                <a:ea typeface="宋体" charset="-122"/>
              </a:rPr>
              <a:t>粒子物理界应用深度学习取得显著效果，迅速成为最前沿的研究热点</a:t>
            </a:r>
            <a:endParaRPr lang="en-US" altLang="zh-CN" sz="2000" b="1" dirty="0">
              <a:solidFill>
                <a:srgbClr val="FF0000"/>
              </a:solidFill>
              <a:effectLst>
                <a:outerShdw blurRad="38100" dist="38100" dir="2700000" algn="tl">
                  <a:srgbClr val="000000">
                    <a:alpha val="43137"/>
                  </a:srgbClr>
                </a:outerShdw>
              </a:effectLst>
              <a:ea typeface="宋体" charset="-122"/>
            </a:endParaRPr>
          </a:p>
        </p:txBody>
      </p:sp>
      <p:sp>
        <p:nvSpPr>
          <p:cNvPr id="22533" name="矩形 4"/>
          <p:cNvSpPr>
            <a:spLocks noChangeArrowheads="1"/>
          </p:cNvSpPr>
          <p:nvPr/>
        </p:nvSpPr>
        <p:spPr bwMode="auto">
          <a:xfrm>
            <a:off x="152400" y="1066800"/>
            <a:ext cx="8682038" cy="467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sz="2400">
                <a:solidFill>
                  <a:schemeClr val="tx1"/>
                </a:solidFill>
                <a:latin typeface="Times New Roman" pitchFamily="18" charset="0"/>
                <a:ea typeface="宋体" pitchFamily="2" charset="-122"/>
              </a:defRPr>
            </a:lvl1pPr>
            <a:lvl2pPr marL="742950" indent="-285750">
              <a:defRPr kumimoji="1" sz="2400">
                <a:solidFill>
                  <a:schemeClr val="tx1"/>
                </a:solidFill>
                <a:latin typeface="Times New Roman" pitchFamily="18" charset="0"/>
                <a:ea typeface="宋体" pitchFamily="2" charset="-122"/>
              </a:defRPr>
            </a:lvl2pPr>
            <a:lvl3pPr marL="1143000" indent="-228600">
              <a:defRPr kumimoji="1" sz="2400">
                <a:solidFill>
                  <a:schemeClr val="tx1"/>
                </a:solidFill>
                <a:latin typeface="Times New Roman" pitchFamily="18" charset="0"/>
                <a:ea typeface="宋体" pitchFamily="2" charset="-122"/>
              </a:defRPr>
            </a:lvl3pPr>
            <a:lvl4pPr marL="1600200" indent="-228600">
              <a:defRPr kumimoji="1" sz="2400">
                <a:solidFill>
                  <a:schemeClr val="tx1"/>
                </a:solidFill>
                <a:latin typeface="Times New Roman" pitchFamily="18" charset="0"/>
                <a:ea typeface="宋体" pitchFamily="2" charset="-122"/>
              </a:defRPr>
            </a:lvl4pPr>
            <a:lvl5pPr marL="2057400" indent="-228600">
              <a:defRPr kumimoji="1" sz="2400">
                <a:solidFill>
                  <a:schemeClr val="tx1"/>
                </a:solidFill>
                <a:latin typeface="Times New Roman" pitchFamily="18" charset="0"/>
                <a:ea typeface="宋体" pitchFamily="2" charset="-122"/>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l">
              <a:buFont typeface="Wingdings" pitchFamily="2" charset="2"/>
              <a:buChar char="ü"/>
            </a:pPr>
            <a:r>
              <a:rPr lang="en-US" altLang="zh-CN" b="1" dirty="0">
                <a:solidFill>
                  <a:schemeClr val="accent2"/>
                </a:solidFill>
              </a:rPr>
              <a:t>2014</a:t>
            </a:r>
            <a:r>
              <a:rPr lang="zh-CN" altLang="en-US" b="1" dirty="0">
                <a:solidFill>
                  <a:schemeClr val="accent2"/>
                </a:solidFill>
              </a:rPr>
              <a:t>年，</a:t>
            </a:r>
            <a:r>
              <a:rPr lang="en-US" altLang="zh-CN" b="1" dirty="0">
                <a:solidFill>
                  <a:schemeClr val="accent2"/>
                </a:solidFill>
              </a:rPr>
              <a:t>ATLAS</a:t>
            </a:r>
            <a:r>
              <a:rPr lang="zh-CN" altLang="en-US" b="1" dirty="0">
                <a:solidFill>
                  <a:schemeClr val="accent2"/>
                </a:solidFill>
              </a:rPr>
              <a:t>用于寻找</a:t>
            </a:r>
            <a:r>
              <a:rPr lang="en-US" altLang="zh-CN" b="1" dirty="0">
                <a:solidFill>
                  <a:schemeClr val="accent2"/>
                </a:solidFill>
              </a:rPr>
              <a:t>Higgs</a:t>
            </a:r>
            <a:r>
              <a:rPr lang="zh-CN" altLang="en-US" b="1" dirty="0">
                <a:solidFill>
                  <a:schemeClr val="accent2"/>
                </a:solidFill>
              </a:rPr>
              <a:t>，相对传统多变量分析方法增加</a:t>
            </a:r>
            <a:r>
              <a:rPr lang="en-US" altLang="zh-CN" b="1" dirty="0">
                <a:solidFill>
                  <a:schemeClr val="accent2"/>
                </a:solidFill>
              </a:rPr>
              <a:t>20%</a:t>
            </a:r>
            <a:r>
              <a:rPr lang="zh-CN" altLang="en-US" b="1" dirty="0" smtClean="0">
                <a:solidFill>
                  <a:schemeClr val="accent2"/>
                </a:solidFill>
              </a:rPr>
              <a:t>显著度</a:t>
            </a:r>
            <a:endParaRPr lang="en-US" altLang="zh-CN" dirty="0">
              <a:solidFill>
                <a:schemeClr val="accent2"/>
              </a:solidFill>
            </a:endParaRPr>
          </a:p>
          <a:p>
            <a:pPr algn="l">
              <a:buFont typeface="Wingdings" pitchFamily="2" charset="2"/>
              <a:buChar char="ü"/>
            </a:pPr>
            <a:endParaRPr lang="en-US" altLang="zh-CN" b="1" dirty="0">
              <a:solidFill>
                <a:schemeClr val="accent2"/>
              </a:solidFill>
            </a:endParaRPr>
          </a:p>
          <a:p>
            <a:pPr algn="l">
              <a:buFont typeface="Wingdings" pitchFamily="2" charset="2"/>
              <a:buChar char="ü"/>
            </a:pPr>
            <a:r>
              <a:rPr lang="en-US" altLang="zh-CN" b="1" dirty="0">
                <a:solidFill>
                  <a:schemeClr val="accent2"/>
                </a:solidFill>
              </a:rPr>
              <a:t>2016</a:t>
            </a:r>
            <a:r>
              <a:rPr lang="zh-CN" altLang="en-US" b="1" dirty="0">
                <a:solidFill>
                  <a:schemeClr val="accent2"/>
                </a:solidFill>
              </a:rPr>
              <a:t>年，在</a:t>
            </a:r>
            <a:r>
              <a:rPr lang="en-US" altLang="zh-CN" b="1" dirty="0">
                <a:solidFill>
                  <a:schemeClr val="accent2"/>
                </a:solidFill>
              </a:rPr>
              <a:t>LHC</a:t>
            </a:r>
            <a:r>
              <a:rPr lang="zh-CN" altLang="en-US" b="1" dirty="0">
                <a:solidFill>
                  <a:schemeClr val="accent2"/>
                </a:solidFill>
              </a:rPr>
              <a:t>上</a:t>
            </a:r>
            <a:r>
              <a:rPr lang="en-US" altLang="zh-CN" b="1" dirty="0">
                <a:solidFill>
                  <a:schemeClr val="accent2"/>
                </a:solidFill>
              </a:rPr>
              <a:t>jet</a:t>
            </a:r>
            <a:r>
              <a:rPr lang="zh-CN" altLang="en-US" b="1" dirty="0">
                <a:solidFill>
                  <a:schemeClr val="accent2"/>
                </a:solidFill>
              </a:rPr>
              <a:t>的</a:t>
            </a:r>
            <a:r>
              <a:rPr lang="en-US" altLang="zh-CN" b="1" dirty="0">
                <a:solidFill>
                  <a:schemeClr val="accent2"/>
                </a:solidFill>
              </a:rPr>
              <a:t>flavor tag</a:t>
            </a:r>
            <a:r>
              <a:rPr lang="zh-CN" altLang="en-US" b="1" dirty="0">
                <a:solidFill>
                  <a:schemeClr val="accent2"/>
                </a:solidFill>
              </a:rPr>
              <a:t>等多项研究中深度学习技术，性能普遍优于传统的</a:t>
            </a:r>
            <a:r>
              <a:rPr lang="zh-CN" altLang="en-US" b="1" dirty="0" smtClean="0">
                <a:solidFill>
                  <a:schemeClr val="accent2"/>
                </a:solidFill>
              </a:rPr>
              <a:t>方法</a:t>
            </a:r>
            <a:endParaRPr lang="en-US" altLang="zh-CN" b="1" dirty="0" smtClean="0">
              <a:solidFill>
                <a:schemeClr val="accent2"/>
              </a:solidFill>
            </a:endParaRPr>
          </a:p>
          <a:p>
            <a:pPr algn="l">
              <a:buFont typeface="Wingdings" pitchFamily="2" charset="2"/>
              <a:buChar char="ü"/>
            </a:pPr>
            <a:endParaRPr lang="en-US" altLang="zh-CN" b="1" dirty="0">
              <a:solidFill>
                <a:schemeClr val="accent2"/>
              </a:solidFill>
            </a:endParaRPr>
          </a:p>
          <a:p>
            <a:pPr algn="l">
              <a:buFont typeface="Wingdings" pitchFamily="2" charset="2"/>
              <a:buChar char="ü"/>
            </a:pPr>
            <a:r>
              <a:rPr lang="en-US" altLang="zh-CN" b="1" dirty="0" err="1">
                <a:solidFill>
                  <a:schemeClr val="accent2"/>
                </a:solidFill>
              </a:rPr>
              <a:t>NOνA</a:t>
            </a:r>
            <a:r>
              <a:rPr lang="zh-CN" altLang="en-US" b="1" dirty="0">
                <a:solidFill>
                  <a:schemeClr val="accent2"/>
                </a:solidFill>
              </a:rPr>
              <a:t>中微子实验在</a:t>
            </a:r>
            <a:r>
              <a:rPr lang="en-US" altLang="zh-CN" b="1" dirty="0">
                <a:solidFill>
                  <a:schemeClr val="accent2"/>
                </a:solidFill>
              </a:rPr>
              <a:t>Neutrino2016</a:t>
            </a:r>
            <a:r>
              <a:rPr lang="zh-CN" altLang="en-US" b="1" dirty="0">
                <a:solidFill>
                  <a:schemeClr val="accent2"/>
                </a:solidFill>
              </a:rPr>
              <a:t>会议上发布世界上首个应用深度学习</a:t>
            </a:r>
            <a:r>
              <a:rPr lang="zh-CN" altLang="en-US" b="1" dirty="0" smtClean="0">
                <a:solidFill>
                  <a:schemeClr val="accent2"/>
                </a:solidFill>
              </a:rPr>
              <a:t>的实验数据分析结果</a:t>
            </a:r>
            <a:endParaRPr lang="en-US" altLang="zh-CN" b="1" dirty="0" smtClean="0">
              <a:solidFill>
                <a:schemeClr val="accent2"/>
              </a:solidFill>
            </a:endParaRPr>
          </a:p>
          <a:p>
            <a:pPr algn="l">
              <a:buFont typeface="Wingdings" pitchFamily="2" charset="2"/>
              <a:buChar char="ü"/>
            </a:pPr>
            <a:endParaRPr lang="en-US" altLang="zh-CN" b="1" dirty="0">
              <a:solidFill>
                <a:schemeClr val="accent2"/>
              </a:solidFill>
            </a:endParaRPr>
          </a:p>
          <a:p>
            <a:pPr algn="l">
              <a:buFont typeface="Wingdings" pitchFamily="2" charset="2"/>
              <a:buChar char="ü"/>
            </a:pPr>
            <a:r>
              <a:rPr lang="en-US" altLang="zh-CN" b="1" dirty="0" smtClean="0">
                <a:solidFill>
                  <a:schemeClr val="accent2"/>
                </a:solidFill>
              </a:rPr>
              <a:t>2018</a:t>
            </a:r>
            <a:r>
              <a:rPr lang="zh-CN" altLang="en-US" b="1" dirty="0" smtClean="0">
                <a:solidFill>
                  <a:schemeClr val="accent2"/>
                </a:solidFill>
              </a:rPr>
              <a:t>年</a:t>
            </a:r>
            <a:r>
              <a:rPr lang="en-US" altLang="zh-CN" b="1" dirty="0">
                <a:solidFill>
                  <a:schemeClr val="accent2"/>
                </a:solidFill>
              </a:rPr>
              <a:t>,  </a:t>
            </a:r>
            <a:r>
              <a:rPr lang="en-US" altLang="zh-CN" b="1" dirty="0" smtClean="0">
                <a:solidFill>
                  <a:schemeClr val="accent2"/>
                </a:solidFill>
              </a:rPr>
              <a:t>CHEP2018</a:t>
            </a:r>
            <a:r>
              <a:rPr lang="zh-CN" altLang="en-US" b="1" dirty="0" smtClean="0">
                <a:solidFill>
                  <a:schemeClr val="accent2"/>
                </a:solidFill>
              </a:rPr>
              <a:t>约</a:t>
            </a:r>
            <a:r>
              <a:rPr lang="zh-CN" altLang="zh-CN" dirty="0" smtClean="0">
                <a:solidFill>
                  <a:schemeClr val="accent2"/>
                </a:solidFill>
              </a:rPr>
              <a:t>7</a:t>
            </a:r>
            <a:r>
              <a:rPr lang="en-US" altLang="zh-CN" b="1" dirty="0" smtClean="0">
                <a:solidFill>
                  <a:schemeClr val="accent2"/>
                </a:solidFill>
              </a:rPr>
              <a:t>0%</a:t>
            </a:r>
            <a:r>
              <a:rPr lang="zh-CN" altLang="en-US" b="1" dirty="0" smtClean="0">
                <a:solidFill>
                  <a:schemeClr val="accent2"/>
                </a:solidFill>
              </a:rPr>
              <a:t>的报告与机器学习相关</a:t>
            </a:r>
            <a:endParaRPr lang="en-US" altLang="zh-CN" b="1" dirty="0" smtClean="0">
              <a:solidFill>
                <a:schemeClr val="accent2"/>
              </a:solidFill>
            </a:endParaRPr>
          </a:p>
          <a:p>
            <a:pPr marL="0" indent="0" algn="l">
              <a:buNone/>
            </a:pPr>
            <a:endParaRPr lang="en-US" altLang="zh-CN" b="1" dirty="0">
              <a:solidFill>
                <a:schemeClr val="accent2"/>
              </a:solidFill>
            </a:endParaRPr>
          </a:p>
        </p:txBody>
      </p:sp>
    </p:spTree>
    <p:extLst>
      <p:ext uri="{BB962C8B-B14F-4D97-AF65-F5344CB8AC3E}">
        <p14:creationId xmlns:p14="http://schemas.microsoft.com/office/powerpoint/2010/main" val="3284545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34</a:t>
            </a:fld>
            <a:endParaRPr lang="en-US" altLang="zh-CN" dirty="0"/>
          </a:p>
        </p:txBody>
      </p:sp>
      <p:sp>
        <p:nvSpPr>
          <p:cNvPr id="3" name="TextBox 2"/>
          <p:cNvSpPr txBox="1"/>
          <p:nvPr/>
        </p:nvSpPr>
        <p:spPr>
          <a:xfrm>
            <a:off x="1600200" y="2667000"/>
            <a:ext cx="6340197" cy="1298817"/>
          </a:xfrm>
          <a:prstGeom prst="rect">
            <a:avLst/>
          </a:prstGeom>
          <a:noFill/>
        </p:spPr>
        <p:txBody>
          <a:bodyPr wrap="none" rtlCol="0">
            <a:spAutoFit/>
          </a:bodyPr>
          <a:lstStyle/>
          <a:p>
            <a:pPr algn="ctr">
              <a:buNone/>
            </a:pPr>
            <a:r>
              <a:rPr lang="zh-CN" altLang="en-US" sz="4000" dirty="0" smtClean="0">
                <a:solidFill>
                  <a:schemeClr val="tx1"/>
                </a:solidFill>
                <a:latin typeface="+mj-ea"/>
                <a:ea typeface="+mj-ea"/>
              </a:rPr>
              <a:t>粒子物理数据处理应用举例</a:t>
            </a:r>
            <a:endParaRPr lang="en-US" altLang="zh-CN" dirty="0" smtClean="0">
              <a:latin typeface="+mj-ea"/>
              <a:ea typeface="+mj-ea"/>
            </a:endParaRPr>
          </a:p>
          <a:p>
            <a:pPr algn="ctr">
              <a:buNone/>
            </a:pPr>
            <a:endParaRPr lang="en-US" altLang="zh-CN" dirty="0" smtClean="0">
              <a:latin typeface="+mj-ea"/>
              <a:ea typeface="+mj-ea"/>
            </a:endParaRPr>
          </a:p>
        </p:txBody>
      </p:sp>
    </p:spTree>
    <p:extLst>
      <p:ext uri="{BB962C8B-B14F-4D97-AF65-F5344CB8AC3E}">
        <p14:creationId xmlns:p14="http://schemas.microsoft.com/office/powerpoint/2010/main" val="994547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35</a:t>
            </a:fld>
            <a:endParaRPr lang="en-US" altLang="zh-CN" dirty="0"/>
          </a:p>
        </p:txBody>
      </p:sp>
      <p:sp>
        <p:nvSpPr>
          <p:cNvPr id="3" name="标题 1"/>
          <p:cNvSpPr txBox="1">
            <a:spLocks/>
          </p:cNvSpPr>
          <p:nvPr/>
        </p:nvSpPr>
        <p:spPr>
          <a:xfrm>
            <a:off x="342900" y="0"/>
            <a:ext cx="8534400" cy="762000"/>
          </a:xfrm>
          <a:prstGeom prst="rect">
            <a:avLst/>
          </a:prstGeom>
        </p:spPr>
        <p:txBody>
          <a:bodyPr/>
          <a:lst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a:lstStyle>
          <a:p>
            <a:pPr>
              <a:buNone/>
            </a:pPr>
            <a:r>
              <a:rPr lang="zh-CN" altLang="en-US" dirty="0" smtClean="0"/>
              <a:t>使用机器学习管理大数据</a:t>
            </a:r>
            <a:endParaRPr lang="zh-CN" altLang="en-US" dirty="0"/>
          </a:p>
        </p:txBody>
      </p:sp>
      <p:pic>
        <p:nvPicPr>
          <p:cNvPr id="4" name="图片 3"/>
          <p:cNvPicPr>
            <a:picLocks noChangeAspect="1"/>
          </p:cNvPicPr>
          <p:nvPr/>
        </p:nvPicPr>
        <p:blipFill>
          <a:blip r:embed="rId2"/>
          <a:stretch>
            <a:fillRect/>
          </a:stretch>
        </p:blipFill>
        <p:spPr>
          <a:xfrm>
            <a:off x="4419601" y="2133600"/>
            <a:ext cx="4724399" cy="3269284"/>
          </a:xfrm>
          <a:prstGeom prst="rect">
            <a:avLst/>
          </a:prstGeom>
        </p:spPr>
      </p:pic>
      <p:sp>
        <p:nvSpPr>
          <p:cNvPr id="5" name="文本框 4"/>
          <p:cNvSpPr txBox="1"/>
          <p:nvPr/>
        </p:nvSpPr>
        <p:spPr>
          <a:xfrm>
            <a:off x="5463870" y="762000"/>
            <a:ext cx="3712149" cy="400110"/>
          </a:xfrm>
          <a:prstGeom prst="rect">
            <a:avLst/>
          </a:prstGeom>
          <a:noFill/>
        </p:spPr>
        <p:txBody>
          <a:bodyPr wrap="none" rtlCol="0">
            <a:spAutoFit/>
          </a:bodyPr>
          <a:lstStyle/>
          <a:p>
            <a:pPr>
              <a:buNone/>
            </a:pPr>
            <a:r>
              <a:rPr lang="en-US" altLang="zh-CN" sz="2000" dirty="0" err="1" smtClean="0"/>
              <a:t>ChengZJ</a:t>
            </a:r>
            <a:r>
              <a:rPr lang="zh-CN" altLang="zh-CN" sz="2000" dirty="0" smtClean="0"/>
              <a:t>，</a:t>
            </a:r>
            <a:r>
              <a:rPr lang="en-US" altLang="zh-CN" sz="2000" dirty="0" smtClean="0"/>
              <a:t>IHEP@FCPPL2019</a:t>
            </a:r>
            <a:endParaRPr kumimoji="1" lang="zh-CN" altLang="en-US" sz="2000" dirty="0"/>
          </a:p>
        </p:txBody>
      </p:sp>
      <p:sp>
        <p:nvSpPr>
          <p:cNvPr id="6" name="内容占位符 2"/>
          <p:cNvSpPr txBox="1">
            <a:spLocks/>
          </p:cNvSpPr>
          <p:nvPr/>
        </p:nvSpPr>
        <p:spPr>
          <a:xfrm>
            <a:off x="457200" y="1143000"/>
            <a:ext cx="8077200" cy="4724400"/>
          </a:xfrm>
          <a:prstGeom prst="rect">
            <a:avLst/>
          </a:prstGeom>
        </p:spPr>
        <p:txBody>
          <a:bodyPr/>
          <a:lstStyle>
            <a:lvl1pPr marL="342900" indent="-342900" algn="l" rtl="0" eaLnBrk="1" fontAlgn="base" hangingPunct="1">
              <a:spcBef>
                <a:spcPct val="20000"/>
              </a:spcBef>
              <a:spcAft>
                <a:spcPct val="0"/>
              </a:spcAft>
              <a:buClr>
                <a:srgbClr val="FF3399"/>
              </a:buClr>
              <a:buFont typeface="Wingdings 2" pitchFamily="18" charset="2"/>
              <a:buChar char="è"/>
              <a:defRPr sz="3200" b="1">
                <a:solidFill>
                  <a:srgbClr val="000066"/>
                </a:solidFill>
                <a:latin typeface="+mn-lt"/>
                <a:ea typeface="+mn-ea"/>
                <a:cs typeface="+mn-cs"/>
              </a:defRPr>
            </a:lvl1pPr>
            <a:lvl2pPr marL="742950" indent="-285750" algn="l" rtl="0" eaLnBrk="1" fontAlgn="base" hangingPunct="1">
              <a:spcBef>
                <a:spcPct val="20000"/>
              </a:spcBef>
              <a:spcAft>
                <a:spcPct val="0"/>
              </a:spcAft>
              <a:buClr>
                <a:srgbClr val="FF3399"/>
              </a:buClr>
              <a:buFont typeface="Wingdings 2" pitchFamily="18" charset="2"/>
              <a:buChar char="è"/>
              <a:defRPr sz="2800" b="1">
                <a:solidFill>
                  <a:srgbClr val="000099"/>
                </a:solidFill>
                <a:latin typeface="+mn-lt"/>
                <a:ea typeface="+mn-ea"/>
              </a:defRPr>
            </a:lvl2pPr>
            <a:lvl3pPr marL="1143000" indent="-228600" algn="l" rtl="0" eaLnBrk="1" fontAlgn="base" hangingPunct="1">
              <a:spcBef>
                <a:spcPct val="20000"/>
              </a:spcBef>
              <a:spcAft>
                <a:spcPct val="0"/>
              </a:spcAft>
              <a:buClr>
                <a:srgbClr val="FF3399"/>
              </a:buClr>
              <a:buFont typeface="Wingdings 2" pitchFamily="18" charset="2"/>
              <a:buChar char="è"/>
              <a:defRPr sz="2400" b="1">
                <a:solidFill>
                  <a:schemeClr val="accent1"/>
                </a:solidFill>
                <a:latin typeface="+mn-lt"/>
                <a:ea typeface="+mn-ea"/>
              </a:defRPr>
            </a:lvl3pPr>
            <a:lvl4pPr marL="16002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4pPr>
            <a:lvl5pPr marL="20574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5pPr>
            <a:lvl6pPr marL="25146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9pPr>
          </a:lstStyle>
          <a:p>
            <a:r>
              <a:rPr lang="en-US" altLang="zh-CN" sz="2400" dirty="0" smtClean="0"/>
              <a:t>PB</a:t>
            </a:r>
            <a:r>
              <a:rPr lang="zh-CN" altLang="en-US" sz="2400" dirty="0" smtClean="0"/>
              <a:t>到</a:t>
            </a:r>
            <a:r>
              <a:rPr lang="en-US" altLang="zh-CN" sz="2400" dirty="0" smtClean="0"/>
              <a:t>EB</a:t>
            </a:r>
            <a:r>
              <a:rPr lang="zh-CN" altLang="en-US" sz="2400" dirty="0" smtClean="0"/>
              <a:t>量级的数据其利用的“热度”有数量级的差距</a:t>
            </a:r>
            <a:endParaRPr lang="en-US" altLang="zh-CN" sz="2400" dirty="0" smtClean="0"/>
          </a:p>
          <a:p>
            <a:r>
              <a:rPr lang="zh-CN" altLang="en-US" sz="2400" dirty="0" smtClean="0"/>
              <a:t>同等管理极不经济也无必要</a:t>
            </a:r>
            <a:endParaRPr lang="en-US" altLang="zh-CN" sz="2400" dirty="0" smtClean="0"/>
          </a:p>
          <a:p>
            <a:r>
              <a:rPr lang="zh-CN" altLang="en-US" sz="2400" dirty="0" smtClean="0"/>
              <a:t>用分级存储来管理</a:t>
            </a:r>
            <a:endParaRPr lang="en-US" altLang="zh-CN" sz="2400" dirty="0" smtClean="0"/>
          </a:p>
          <a:p>
            <a:endParaRPr lang="en-US" altLang="zh-CN" sz="2400" dirty="0"/>
          </a:p>
          <a:p>
            <a:endParaRPr lang="en-US" altLang="zh-CN" sz="2400" dirty="0" smtClean="0"/>
          </a:p>
          <a:p>
            <a:endParaRPr lang="en-US" altLang="zh-CN" sz="2400" dirty="0"/>
          </a:p>
          <a:p>
            <a:pPr marL="0" indent="0">
              <a:buNone/>
            </a:pPr>
            <a:r>
              <a:rPr lang="zh-CN" altLang="en-US" sz="3600" dirty="0" smtClean="0">
                <a:solidFill>
                  <a:srgbClr val="FF0000"/>
                </a:solidFill>
              </a:rPr>
              <a:t>数据的热度是多少呢？</a:t>
            </a:r>
            <a:endParaRPr lang="en-US" altLang="zh-CN" sz="3600" dirty="0" smtClean="0">
              <a:solidFill>
                <a:srgbClr val="FF0000"/>
              </a:solidFill>
            </a:endParaRPr>
          </a:p>
          <a:p>
            <a:endParaRPr lang="en-US" altLang="zh-CN" sz="2400" dirty="0"/>
          </a:p>
          <a:p>
            <a:endParaRPr lang="en-US" altLang="zh-CN" sz="2400" dirty="0" smtClean="0"/>
          </a:p>
          <a:p>
            <a:pPr marL="0" indent="0">
              <a:buNone/>
            </a:pPr>
            <a:r>
              <a:rPr lang="zh-CN" altLang="en-US" sz="2800" dirty="0" smtClean="0">
                <a:solidFill>
                  <a:srgbClr val="0000FF"/>
                </a:solidFill>
              </a:rPr>
              <a:t>使用</a:t>
            </a:r>
            <a:r>
              <a:rPr lang="en-US" altLang="zh-CN" sz="2800" dirty="0" smtClean="0">
                <a:solidFill>
                  <a:srgbClr val="0000FF"/>
                </a:solidFill>
              </a:rPr>
              <a:t>LSTM</a:t>
            </a:r>
            <a:r>
              <a:rPr lang="zh-CN" altLang="en-US" sz="2800" dirty="0" smtClean="0">
                <a:solidFill>
                  <a:srgbClr val="0000FF"/>
                </a:solidFill>
              </a:rPr>
              <a:t>（</a:t>
            </a:r>
            <a:r>
              <a:rPr lang="en-US" altLang="zh-CN" sz="2800" dirty="0" smtClean="0">
                <a:solidFill>
                  <a:srgbClr val="0000FF"/>
                </a:solidFill>
              </a:rPr>
              <a:t>Long short-term memory network</a:t>
            </a:r>
            <a:r>
              <a:rPr lang="zh-CN" altLang="en-US" sz="2800" dirty="0" smtClean="0">
                <a:solidFill>
                  <a:srgbClr val="0000FF"/>
                </a:solidFill>
              </a:rPr>
              <a:t>，循环神经网络的一种）来预测</a:t>
            </a:r>
            <a:endParaRPr lang="en-US" altLang="zh-CN" sz="2800" dirty="0" smtClean="0">
              <a:solidFill>
                <a:srgbClr val="0000FF"/>
              </a:solidFill>
            </a:endParaRPr>
          </a:p>
        </p:txBody>
      </p:sp>
      <p:sp>
        <p:nvSpPr>
          <p:cNvPr id="8" name="文本框 7"/>
          <p:cNvSpPr txBox="1"/>
          <p:nvPr/>
        </p:nvSpPr>
        <p:spPr>
          <a:xfrm>
            <a:off x="6019800" y="4953000"/>
            <a:ext cx="1158315" cy="584776"/>
          </a:xfrm>
          <a:prstGeom prst="rect">
            <a:avLst/>
          </a:prstGeom>
          <a:solidFill>
            <a:schemeClr val="bg1"/>
          </a:solidFill>
        </p:spPr>
        <p:txBody>
          <a:bodyPr wrap="square" rtlCol="0">
            <a:spAutoFit/>
          </a:bodyPr>
          <a:lstStyle/>
          <a:p>
            <a:pPr>
              <a:buNone/>
            </a:pPr>
            <a:r>
              <a:rPr kumimoji="1" lang="en-US" altLang="zh-CN" dirty="0" smtClean="0"/>
              <a:t>  </a:t>
            </a:r>
            <a:endParaRPr kumimoji="1" lang="zh-CN" altLang="en-US" dirty="0"/>
          </a:p>
        </p:txBody>
      </p:sp>
    </p:spTree>
    <p:extLst>
      <p:ext uri="{BB962C8B-B14F-4D97-AF65-F5344CB8AC3E}">
        <p14:creationId xmlns:p14="http://schemas.microsoft.com/office/powerpoint/2010/main" val="19581656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36</a:t>
            </a:fld>
            <a:endParaRPr lang="en-US" altLang="zh-CN" dirty="0"/>
          </a:p>
        </p:txBody>
      </p:sp>
      <p:pic>
        <p:nvPicPr>
          <p:cNvPr id="3" name="图片 2"/>
          <p:cNvPicPr>
            <a:picLocks noChangeAspect="1"/>
          </p:cNvPicPr>
          <p:nvPr/>
        </p:nvPicPr>
        <p:blipFill>
          <a:blip r:embed="rId2"/>
          <a:stretch>
            <a:fillRect/>
          </a:stretch>
        </p:blipFill>
        <p:spPr>
          <a:xfrm>
            <a:off x="19250" y="3124200"/>
            <a:ext cx="9144000" cy="2286000"/>
          </a:xfrm>
          <a:prstGeom prst="rect">
            <a:avLst/>
          </a:prstGeom>
        </p:spPr>
      </p:pic>
      <p:pic>
        <p:nvPicPr>
          <p:cNvPr id="4" name="图片 3"/>
          <p:cNvPicPr>
            <a:picLocks noChangeAspect="1"/>
          </p:cNvPicPr>
          <p:nvPr/>
        </p:nvPicPr>
        <p:blipFill>
          <a:blip r:embed="rId3"/>
          <a:stretch>
            <a:fillRect/>
          </a:stretch>
        </p:blipFill>
        <p:spPr>
          <a:xfrm>
            <a:off x="4146779" y="609600"/>
            <a:ext cx="5003800" cy="2029613"/>
          </a:xfrm>
          <a:prstGeom prst="rect">
            <a:avLst/>
          </a:prstGeom>
        </p:spPr>
      </p:pic>
      <p:pic>
        <p:nvPicPr>
          <p:cNvPr id="5" name="图片 4"/>
          <p:cNvPicPr>
            <a:picLocks noChangeAspect="1"/>
          </p:cNvPicPr>
          <p:nvPr/>
        </p:nvPicPr>
        <p:blipFill>
          <a:blip r:embed="rId4"/>
          <a:stretch>
            <a:fillRect/>
          </a:stretch>
        </p:blipFill>
        <p:spPr>
          <a:xfrm>
            <a:off x="0" y="609600"/>
            <a:ext cx="4343400" cy="2563376"/>
          </a:xfrm>
          <a:prstGeom prst="rect">
            <a:avLst/>
          </a:prstGeom>
        </p:spPr>
      </p:pic>
      <p:sp>
        <p:nvSpPr>
          <p:cNvPr id="6" name="文本框 5"/>
          <p:cNvSpPr txBox="1"/>
          <p:nvPr/>
        </p:nvSpPr>
        <p:spPr>
          <a:xfrm>
            <a:off x="2971800" y="5562600"/>
            <a:ext cx="2646878" cy="584776"/>
          </a:xfrm>
          <a:prstGeom prst="rect">
            <a:avLst/>
          </a:prstGeom>
          <a:noFill/>
        </p:spPr>
        <p:txBody>
          <a:bodyPr wrap="none" rtlCol="0">
            <a:spAutoFit/>
          </a:bodyPr>
          <a:lstStyle/>
          <a:p>
            <a:pPr>
              <a:buNone/>
            </a:pPr>
            <a:r>
              <a:rPr kumimoji="1" lang="zh-CN" altLang="en-US" dirty="0" smtClean="0">
                <a:latin typeface="楷体"/>
                <a:ea typeface="楷体"/>
                <a:cs typeface="楷体"/>
              </a:rPr>
              <a:t>即方便又准确</a:t>
            </a:r>
            <a:endParaRPr kumimoji="1" lang="zh-CN" altLang="en-US" dirty="0">
              <a:latin typeface="楷体"/>
              <a:ea typeface="楷体"/>
              <a:cs typeface="楷体"/>
            </a:endParaRPr>
          </a:p>
        </p:txBody>
      </p:sp>
    </p:spTree>
    <p:extLst>
      <p:ext uri="{BB962C8B-B14F-4D97-AF65-F5344CB8AC3E}">
        <p14:creationId xmlns:p14="http://schemas.microsoft.com/office/powerpoint/2010/main" val="19989060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37</a:t>
            </a:fld>
            <a:endParaRPr lang="en-US" altLang="zh-CN" dirty="0"/>
          </a:p>
        </p:txBody>
      </p:sp>
      <p:sp>
        <p:nvSpPr>
          <p:cNvPr id="3" name="矩形 2"/>
          <p:cNvSpPr/>
          <p:nvPr/>
        </p:nvSpPr>
        <p:spPr>
          <a:xfrm>
            <a:off x="4724400" y="2209800"/>
            <a:ext cx="4572000" cy="2554545"/>
          </a:xfrm>
          <a:prstGeom prst="rect">
            <a:avLst/>
          </a:prstGeom>
        </p:spPr>
        <p:txBody>
          <a:bodyPr>
            <a:spAutoFit/>
          </a:bodyPr>
          <a:lstStyle/>
          <a:p>
            <a:pPr algn="ctr">
              <a:buNone/>
            </a:pPr>
            <a:r>
              <a:rPr lang="zh-CN" altLang="en-US" dirty="0">
                <a:latin typeface="楷体"/>
                <a:ea typeface="楷体"/>
                <a:cs typeface="楷体"/>
              </a:rPr>
              <a:t>将机器学习与人工智能技术应用到了数据处</a:t>
            </a:r>
            <a:r>
              <a:rPr lang="zh-CN" altLang="en-US" dirty="0" smtClean="0">
                <a:latin typeface="楷体"/>
                <a:ea typeface="楷体"/>
                <a:cs typeface="楷体"/>
              </a:rPr>
              <a:t>理中，凯瑟琳主导</a:t>
            </a:r>
            <a:r>
              <a:rPr lang="zh-CN" altLang="en-US" dirty="0">
                <a:latin typeface="楷体"/>
                <a:ea typeface="楷体"/>
                <a:cs typeface="楷体"/>
              </a:rPr>
              <a:t>的算法在过滤“噪音”方面表现出众</a:t>
            </a:r>
          </a:p>
        </p:txBody>
      </p:sp>
      <p:pic>
        <p:nvPicPr>
          <p:cNvPr id="4" name="图片 3"/>
          <p:cNvPicPr>
            <a:picLocks noChangeAspect="1"/>
          </p:cNvPicPr>
          <p:nvPr/>
        </p:nvPicPr>
        <p:blipFill>
          <a:blip r:embed="rId2"/>
          <a:stretch>
            <a:fillRect/>
          </a:stretch>
        </p:blipFill>
        <p:spPr>
          <a:xfrm>
            <a:off x="381000" y="1371600"/>
            <a:ext cx="4495800" cy="4495800"/>
          </a:xfrm>
          <a:prstGeom prst="rect">
            <a:avLst/>
          </a:prstGeom>
        </p:spPr>
      </p:pic>
      <p:sp>
        <p:nvSpPr>
          <p:cNvPr id="6" name="标题 1"/>
          <p:cNvSpPr txBox="1">
            <a:spLocks/>
          </p:cNvSpPr>
          <p:nvPr/>
        </p:nvSpPr>
        <p:spPr>
          <a:xfrm>
            <a:off x="342900" y="0"/>
            <a:ext cx="8534400" cy="762000"/>
          </a:xfrm>
          <a:prstGeom prst="rect">
            <a:avLst/>
          </a:prstGeom>
        </p:spPr>
        <p:txBody>
          <a:bodyPr/>
          <a:lst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a:lstStyle>
          <a:p>
            <a:pPr>
              <a:buNone/>
            </a:pPr>
            <a:r>
              <a:rPr lang="zh-CN" altLang="en-US" dirty="0" smtClean="0"/>
              <a:t>黑洞报道中的另一亮点</a:t>
            </a:r>
            <a:endParaRPr lang="zh-CN" altLang="en-US" dirty="0"/>
          </a:p>
        </p:txBody>
      </p:sp>
    </p:spTree>
    <p:extLst>
      <p:ext uri="{BB962C8B-B14F-4D97-AF65-F5344CB8AC3E}">
        <p14:creationId xmlns:p14="http://schemas.microsoft.com/office/powerpoint/2010/main" val="18343143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灯片编号占位符 3"/>
          <p:cNvSpPr>
            <a:spLocks noGrp="1"/>
          </p:cNvSpPr>
          <p:nvPr>
            <p:ph type="sldNum" sz="quarter" idx="12"/>
          </p:nvPr>
        </p:nvSpPr>
        <p:spPr>
          <a:xfrm>
            <a:off x="685800" y="6629400"/>
            <a:ext cx="6096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buNone/>
            </a:pPr>
            <a:fld id="{B80AFF73-59CE-D042-8971-D900DB760405}" type="slidenum">
              <a:rPr kumimoji="0" lang="en-US" altLang="zh-CN" sz="1400"/>
              <a:pPr>
                <a:buNone/>
              </a:pPr>
              <a:t>38</a:t>
            </a:fld>
            <a:endParaRPr kumimoji="0" lang="en-US" altLang="zh-CN" sz="1400" dirty="0"/>
          </a:p>
        </p:txBody>
      </p:sp>
      <p:pic>
        <p:nvPicPr>
          <p:cNvPr id="389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575" y="2429240"/>
            <a:ext cx="2917691" cy="241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Box 10"/>
          <p:cNvSpPr txBox="1">
            <a:spLocks noChangeArrowheads="1"/>
          </p:cNvSpPr>
          <p:nvPr/>
        </p:nvSpPr>
        <p:spPr bwMode="auto">
          <a:xfrm>
            <a:off x="815975" y="5135562"/>
            <a:ext cx="6983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buNone/>
            </a:pPr>
            <a:r>
              <a:rPr kumimoji="0" lang="en-US" altLang="zh-CN" sz="2800" b="1" dirty="0" smtClean="0"/>
              <a:t>98 </a:t>
            </a:r>
            <a:r>
              <a:rPr kumimoji="0" lang="en-US" altLang="zh-CN" sz="2800" b="1" dirty="0"/>
              <a:t>% </a:t>
            </a:r>
            <a:r>
              <a:rPr kumimoji="0" lang="zh-CN" altLang="en-US" sz="2800" b="1" dirty="0" smtClean="0"/>
              <a:t>的噪声排除率同时保留</a:t>
            </a:r>
            <a:r>
              <a:rPr kumimoji="0" lang="en-US" altLang="zh-CN" sz="2800" b="1" dirty="0" smtClean="0"/>
              <a:t>99%</a:t>
            </a:r>
            <a:r>
              <a:rPr kumimoji="0" lang="zh-CN" altLang="en-US" sz="2800" b="1" dirty="0" smtClean="0"/>
              <a:t>的信号</a:t>
            </a:r>
            <a:endParaRPr kumimoji="0" lang="zh-CN" altLang="en-US" sz="2800" dirty="0"/>
          </a:p>
        </p:txBody>
      </p:sp>
      <p:sp>
        <p:nvSpPr>
          <p:cNvPr id="38921" name="内容占位符 2"/>
          <p:cNvSpPr txBox="1">
            <a:spLocks/>
          </p:cNvSpPr>
          <p:nvPr/>
        </p:nvSpPr>
        <p:spPr bwMode="auto">
          <a:xfrm>
            <a:off x="152400" y="1066800"/>
            <a:ext cx="86423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sz="2400">
                <a:solidFill>
                  <a:schemeClr val="tx1"/>
                </a:solidFill>
                <a:latin typeface="Arial" charset="0"/>
                <a:ea typeface="宋体" charset="0"/>
                <a:cs typeface="宋体" charset="0"/>
              </a:defRPr>
            </a:lvl1pPr>
            <a:lvl2pPr marL="342900" indent="-34290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marL="0" indent="0" algn="ctr">
              <a:spcBef>
                <a:spcPct val="20000"/>
              </a:spcBef>
              <a:buNone/>
            </a:pPr>
            <a:r>
              <a:rPr kumimoji="0" lang="zh-CN" altLang="en-US" sz="2800" dirty="0" smtClean="0"/>
              <a:t>使用</a:t>
            </a:r>
            <a:r>
              <a:rPr kumimoji="0" lang="en-US" altLang="zh-CN" sz="2800" dirty="0" smtClean="0"/>
              <a:t> </a:t>
            </a:r>
            <a:r>
              <a:rPr kumimoji="0" lang="en-US" altLang="zh-CN" sz="2800" b="1" dirty="0"/>
              <a:t>G</a:t>
            </a:r>
            <a:r>
              <a:rPr kumimoji="0" lang="en-US" altLang="zh-CN" sz="2800" dirty="0"/>
              <a:t>radient </a:t>
            </a:r>
            <a:r>
              <a:rPr kumimoji="0" lang="en-US" altLang="zh-CN" sz="2800" b="1" dirty="0"/>
              <a:t>B</a:t>
            </a:r>
            <a:r>
              <a:rPr kumimoji="0" lang="en-US" altLang="zh-CN" sz="2800" dirty="0"/>
              <a:t>oosted </a:t>
            </a:r>
            <a:r>
              <a:rPr kumimoji="0" lang="en-US" altLang="zh-CN" sz="2800" b="1" dirty="0"/>
              <a:t>D</a:t>
            </a:r>
            <a:r>
              <a:rPr kumimoji="0" lang="en-US" altLang="zh-CN" sz="2800" dirty="0"/>
              <a:t>ecision </a:t>
            </a:r>
            <a:r>
              <a:rPr kumimoji="0" lang="en-US" altLang="zh-CN" sz="2800" b="1" dirty="0"/>
              <a:t>T</a:t>
            </a:r>
            <a:r>
              <a:rPr kumimoji="0" lang="en-US" altLang="zh-CN" sz="2800" dirty="0"/>
              <a:t>rees (GBDT) </a:t>
            </a:r>
            <a:endParaRPr kumimoji="0" lang="en-US" altLang="zh-CN" sz="2800" dirty="0" smtClean="0"/>
          </a:p>
          <a:p>
            <a:pPr marL="0" indent="0" algn="ctr">
              <a:spcBef>
                <a:spcPct val="20000"/>
              </a:spcBef>
              <a:buNone/>
            </a:pPr>
            <a:r>
              <a:rPr kumimoji="0" lang="zh-CN" altLang="en-US" sz="2800" dirty="0" smtClean="0"/>
              <a:t>梯度下降决策树结合霍夫变换方法</a:t>
            </a:r>
            <a:endParaRPr kumimoji="0" lang="en-US" altLang="zh-CN" sz="2800" dirty="0"/>
          </a:p>
        </p:txBody>
      </p:sp>
      <p:pic>
        <p:nvPicPr>
          <p:cNvPr id="38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497" y="2468562"/>
            <a:ext cx="282086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63975" y="315436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标题 1"/>
          <p:cNvSpPr txBox="1">
            <a:spLocks/>
          </p:cNvSpPr>
          <p:nvPr/>
        </p:nvSpPr>
        <p:spPr>
          <a:xfrm>
            <a:off x="342900" y="0"/>
            <a:ext cx="8534400" cy="762000"/>
          </a:xfrm>
          <a:prstGeom prst="rect">
            <a:avLst/>
          </a:prstGeom>
        </p:spPr>
        <p:txBody>
          <a:bodyPr/>
          <a:lst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a:lstStyle>
          <a:p>
            <a:pPr>
              <a:buNone/>
            </a:pPr>
            <a:r>
              <a:rPr lang="zh-CN" altLang="en-US" dirty="0" smtClean="0"/>
              <a:t>噪声排除</a:t>
            </a:r>
            <a:endParaRPr lang="zh-CN" altLang="en-US" dirty="0"/>
          </a:p>
        </p:txBody>
      </p:sp>
    </p:spTree>
    <p:extLst>
      <p:ext uri="{BB962C8B-B14F-4D97-AF65-F5344CB8AC3E}">
        <p14:creationId xmlns:p14="http://schemas.microsoft.com/office/powerpoint/2010/main" val="11105641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39</a:t>
            </a:fld>
            <a:endParaRPr lang="en-US" altLang="zh-CN"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196752"/>
            <a:ext cx="5766029" cy="4766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707"/>
          <a:stretch/>
        </p:blipFill>
        <p:spPr bwMode="auto">
          <a:xfrm>
            <a:off x="1676400" y="1219200"/>
            <a:ext cx="5764011" cy="476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11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sz="3600" dirty="0" smtClean="0"/>
              <a:t>大数据的挑战</a:t>
            </a:r>
            <a:endParaRPr lang="en-US" altLang="zh-CN" sz="3600" dirty="0" smtClean="0"/>
          </a:p>
          <a:p>
            <a:endParaRPr lang="en-US" altLang="zh-CN" sz="3600" dirty="0" smtClean="0"/>
          </a:p>
          <a:p>
            <a:r>
              <a:rPr lang="zh-CN" altLang="en-US" sz="3600" dirty="0"/>
              <a:t>机器学习与先进</a:t>
            </a:r>
            <a:r>
              <a:rPr lang="zh-CN" altLang="en-US" sz="3600" dirty="0" smtClean="0"/>
              <a:t>计算</a:t>
            </a:r>
            <a:endParaRPr lang="en-US" altLang="zh-CN" sz="3600" dirty="0" smtClean="0"/>
          </a:p>
          <a:p>
            <a:endParaRPr lang="en-US" altLang="zh-CN" sz="3600" dirty="0" smtClean="0"/>
          </a:p>
          <a:p>
            <a:r>
              <a:rPr lang="zh-CN" altLang="en-US" sz="3600" dirty="0" smtClean="0"/>
              <a:t>粒子物理数据处理应用举例</a:t>
            </a:r>
            <a:endParaRPr lang="zh-CN" altLang="en-US" sz="3600" dirty="0"/>
          </a:p>
        </p:txBody>
      </p:sp>
      <p:sp>
        <p:nvSpPr>
          <p:cNvPr id="4" name="灯片编号占位符 3"/>
          <p:cNvSpPr>
            <a:spLocks noGrp="1"/>
          </p:cNvSpPr>
          <p:nvPr>
            <p:ph type="sldNum" sz="quarter" idx="12"/>
          </p:nvPr>
        </p:nvSpPr>
        <p:spPr/>
        <p:txBody>
          <a:bodyPr/>
          <a:lstStyle/>
          <a:p>
            <a:pPr>
              <a:buFont typeface="Wingdings 2" pitchFamily="18" charset="2"/>
              <a:buNone/>
            </a:pPr>
            <a:fld id="{535DAB7E-C6C3-44EB-A0F8-2E2CD5082DFB}" type="slidenum">
              <a:rPr lang="zh-CN" altLang="en-US" smtClean="0"/>
              <a:pPr>
                <a:buFont typeface="Wingdings 2" pitchFamily="18" charset="2"/>
                <a:buNone/>
              </a:pPr>
              <a:t>4</a:t>
            </a:fld>
            <a:endParaRPr lang="en-US" altLang="zh-CN" dirty="0"/>
          </a:p>
        </p:txBody>
      </p:sp>
    </p:spTree>
    <p:extLst>
      <p:ext uri="{BB962C8B-B14F-4D97-AF65-F5344CB8AC3E}">
        <p14:creationId xmlns:p14="http://schemas.microsoft.com/office/powerpoint/2010/main" val="3385955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7045" b="5074"/>
          <a:stretch>
            <a:fillRect/>
          </a:stretch>
        </p:blipFill>
        <p:spPr bwMode="auto">
          <a:xfrm>
            <a:off x="3455966" y="838200"/>
            <a:ext cx="5689844" cy="5667173"/>
          </a:xfrm>
          <a:prstGeom prst="rect">
            <a:avLst/>
          </a:prstGeom>
          <a:noFill/>
          <a:ln w="9525">
            <a:noFill/>
            <a:miter lim="800000"/>
            <a:headEnd/>
            <a:tailEnd/>
          </a:ln>
        </p:spPr>
      </p:pic>
      <p:sp>
        <p:nvSpPr>
          <p:cNvPr id="2" name="标题 1"/>
          <p:cNvSpPr>
            <a:spLocks noGrp="1"/>
          </p:cNvSpPr>
          <p:nvPr>
            <p:ph type="title"/>
          </p:nvPr>
        </p:nvSpPr>
        <p:spPr/>
        <p:txBody>
          <a:bodyPr>
            <a:normAutofit fontScale="90000"/>
          </a:bodyPr>
          <a:lstStyle/>
          <a:p>
            <a:r>
              <a:rPr lang="en-US" altLang="zh-CN" dirty="0">
                <a:latin typeface="楷体"/>
                <a:ea typeface="楷体"/>
                <a:cs typeface="楷体"/>
              </a:rPr>
              <a:t>COMET</a:t>
            </a:r>
            <a:r>
              <a:rPr lang="zh-CN" altLang="en-US" dirty="0" smtClean="0"/>
              <a:t>径迹重建</a:t>
            </a:r>
            <a:endParaRPr lang="zh-CN" altLang="en-US" dirty="0">
              <a:latin typeface="楷体"/>
              <a:ea typeface="楷体"/>
              <a:cs typeface="楷体"/>
            </a:endParaRPr>
          </a:p>
        </p:txBody>
      </p:sp>
      <p:sp>
        <p:nvSpPr>
          <p:cNvPr id="5" name="矩形 4"/>
          <p:cNvSpPr/>
          <p:nvPr/>
        </p:nvSpPr>
        <p:spPr>
          <a:xfrm>
            <a:off x="4114800" y="3733800"/>
            <a:ext cx="3496570" cy="1815881"/>
          </a:xfrm>
          <a:prstGeom prst="rect">
            <a:avLst/>
          </a:prstGeom>
        </p:spPr>
        <p:txBody>
          <a:bodyPr wrap="none">
            <a:spAutoFit/>
          </a:bodyPr>
          <a:lstStyle/>
          <a:p>
            <a:r>
              <a:rPr lang="en-US" altLang="zh-CN" sz="1600" dirty="0" smtClean="0"/>
              <a:t>A multi-turn track  event display</a:t>
            </a:r>
          </a:p>
          <a:p>
            <a:r>
              <a:rPr lang="en-US" altLang="zh-CN" sz="1600" dirty="0" smtClean="0"/>
              <a:t>From COMET drift chamber</a:t>
            </a:r>
          </a:p>
          <a:p>
            <a:endParaRPr lang="en-US" altLang="zh-CN" sz="1600" dirty="0" smtClean="0"/>
          </a:p>
          <a:p>
            <a:r>
              <a:rPr lang="en-US" altLang="zh-CN" sz="1600" dirty="0" smtClean="0">
                <a:solidFill>
                  <a:srgbClr val="C00000"/>
                </a:solidFill>
              </a:rPr>
              <a:t> —O— 1</a:t>
            </a:r>
            <a:r>
              <a:rPr lang="en-US" altLang="zh-CN" sz="1600" baseline="30000" dirty="0" smtClean="0">
                <a:solidFill>
                  <a:srgbClr val="C00000"/>
                </a:solidFill>
              </a:rPr>
              <a:t>st</a:t>
            </a:r>
            <a:r>
              <a:rPr lang="en-US" altLang="zh-CN" sz="1600" dirty="0" smtClean="0">
                <a:solidFill>
                  <a:srgbClr val="C00000"/>
                </a:solidFill>
              </a:rPr>
              <a:t> turn hit</a:t>
            </a:r>
          </a:p>
          <a:p>
            <a:r>
              <a:rPr lang="en-US" altLang="zh-CN" sz="1600" dirty="0" smtClean="0">
                <a:solidFill>
                  <a:srgbClr val="0000FF"/>
                </a:solidFill>
              </a:rPr>
              <a:t> —O— 2</a:t>
            </a:r>
            <a:r>
              <a:rPr lang="en-US" altLang="zh-CN" sz="1600" baseline="30000" dirty="0" smtClean="0">
                <a:solidFill>
                  <a:srgbClr val="0000FF"/>
                </a:solidFill>
              </a:rPr>
              <a:t>nd</a:t>
            </a:r>
            <a:r>
              <a:rPr lang="en-US" altLang="zh-CN" sz="1600" dirty="0" smtClean="0">
                <a:solidFill>
                  <a:srgbClr val="0000FF"/>
                </a:solidFill>
              </a:rPr>
              <a:t> turn hit</a:t>
            </a:r>
          </a:p>
          <a:p>
            <a:r>
              <a:rPr lang="en-US" altLang="zh-CN" sz="1600" dirty="0" smtClean="0">
                <a:solidFill>
                  <a:srgbClr val="00FF00"/>
                </a:solidFill>
              </a:rPr>
              <a:t> —O— 3</a:t>
            </a:r>
            <a:r>
              <a:rPr lang="en-US" altLang="zh-CN" sz="1600" baseline="30000" dirty="0" smtClean="0">
                <a:solidFill>
                  <a:srgbClr val="00FF00"/>
                </a:solidFill>
              </a:rPr>
              <a:t>rd</a:t>
            </a:r>
            <a:r>
              <a:rPr lang="en-US" altLang="zh-CN" sz="1600" dirty="0" smtClean="0">
                <a:solidFill>
                  <a:srgbClr val="00FF00"/>
                </a:solidFill>
              </a:rPr>
              <a:t> turn hit</a:t>
            </a:r>
          </a:p>
        </p:txBody>
      </p:sp>
      <p:pic>
        <p:nvPicPr>
          <p:cNvPr id="6" name="图片 5" descr="evtdist_drift_85deg_1.png"/>
          <p:cNvPicPr>
            <a:picLocks noChangeAspect="1"/>
          </p:cNvPicPr>
          <p:nvPr/>
        </p:nvPicPr>
        <p:blipFill>
          <a:blip r:embed="rId3" cstate="print"/>
          <a:stretch>
            <a:fillRect/>
          </a:stretch>
        </p:blipFill>
        <p:spPr>
          <a:xfrm>
            <a:off x="304800" y="838200"/>
            <a:ext cx="3657600" cy="4090905"/>
          </a:xfrm>
          <a:prstGeom prst="rect">
            <a:avLst/>
          </a:prstGeom>
        </p:spPr>
      </p:pic>
      <p:sp>
        <p:nvSpPr>
          <p:cNvPr id="4" name="内容占位符 3"/>
          <p:cNvSpPr>
            <a:spLocks noGrp="1"/>
          </p:cNvSpPr>
          <p:nvPr>
            <p:ph idx="1"/>
          </p:nvPr>
        </p:nvSpPr>
        <p:spPr>
          <a:xfrm>
            <a:off x="304800" y="4876800"/>
            <a:ext cx="3962400" cy="914400"/>
          </a:xfrm>
        </p:spPr>
        <p:txBody>
          <a:bodyPr/>
          <a:lstStyle/>
          <a:p>
            <a:pPr marL="0" indent="0">
              <a:buNone/>
            </a:pPr>
            <a:r>
              <a:rPr kumimoji="1" lang="zh-CN" altLang="en-US" dirty="0" smtClean="0"/>
              <a:t>如何得到拟合参数？</a:t>
            </a:r>
            <a:endParaRPr kumimoji="1" lang="zh-CN" altLang="en-US" dirty="0"/>
          </a:p>
        </p:txBody>
      </p:sp>
    </p:spTree>
    <p:extLst>
      <p:ext uri="{BB962C8B-B14F-4D97-AF65-F5344CB8AC3E}">
        <p14:creationId xmlns:p14="http://schemas.microsoft.com/office/powerpoint/2010/main" val="14489990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标题 1"/>
          <p:cNvSpPr>
            <a:spLocks noGrp="1"/>
          </p:cNvSpPr>
          <p:nvPr>
            <p:ph type="title"/>
          </p:nvPr>
        </p:nvSpPr>
        <p:spPr/>
        <p:txBody>
          <a:bodyPr/>
          <a:lstStyle/>
          <a:p>
            <a:r>
              <a:rPr kumimoji="0" lang="zh-CN" altLang="en-US" dirty="0" smtClean="0">
                <a:latin typeface="楷体"/>
                <a:ea typeface="楷体"/>
                <a:cs typeface="楷体"/>
              </a:rPr>
              <a:t>使用并行计算的思想</a:t>
            </a:r>
            <a:endParaRPr kumimoji="0" lang="zh-CN" altLang="en-US" dirty="0">
              <a:latin typeface="楷体"/>
              <a:ea typeface="楷体"/>
              <a:cs typeface="楷体"/>
            </a:endParaRPr>
          </a:p>
        </p:txBody>
      </p:sp>
      <p:sp>
        <p:nvSpPr>
          <p:cNvPr id="30722" name="内容占位符 2"/>
          <p:cNvSpPr>
            <a:spLocks noGrp="1"/>
          </p:cNvSpPr>
          <p:nvPr>
            <p:ph idx="1"/>
          </p:nvPr>
        </p:nvSpPr>
        <p:spPr>
          <a:xfrm>
            <a:off x="250825" y="685800"/>
            <a:ext cx="8893175" cy="4525962"/>
          </a:xfrm>
        </p:spPr>
        <p:txBody>
          <a:bodyPr/>
          <a:lstStyle/>
          <a:p>
            <a:pPr marL="0" indent="0">
              <a:buFont typeface="Wingdings 2" charset="0"/>
              <a:buNone/>
              <a:defRPr/>
            </a:pPr>
            <a:endParaRPr kumimoji="0" lang="en-US" altLang="zh-CN" sz="1100" dirty="0">
              <a:latin typeface="Arial" charset="0"/>
              <a:ea typeface="宋体" charset="0"/>
            </a:endParaRPr>
          </a:p>
          <a:p>
            <a:pPr>
              <a:defRPr/>
            </a:pPr>
            <a:r>
              <a:rPr lang="en-US" altLang="zh-CN" sz="2800" dirty="0"/>
              <a:t>I</a:t>
            </a:r>
            <a:r>
              <a:rPr lang="en-US" altLang="zh-CN" sz="2800" dirty="0" smtClean="0"/>
              <a:t>nitial </a:t>
            </a:r>
            <a:r>
              <a:rPr lang="en-US" altLang="zh-CN" sz="2800" dirty="0"/>
              <a:t>parameter scanning </a:t>
            </a:r>
            <a:r>
              <a:rPr lang="en-US" altLang="zh-CN" sz="2800" dirty="0" smtClean="0"/>
              <a:t>by GPU(CUDA)</a:t>
            </a:r>
          </a:p>
        </p:txBody>
      </p:sp>
      <p:sp>
        <p:nvSpPr>
          <p:cNvPr id="45061"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buNone/>
            </a:pPr>
            <a:fld id="{685F0A70-95B5-1A4B-8FE0-E1846B2B35E5}" type="slidenum">
              <a:rPr kumimoji="0" lang="zh-CN" altLang="en-US" sz="1400"/>
              <a:pPr>
                <a:buNone/>
              </a:pPr>
              <a:t>41</a:t>
            </a:fld>
            <a:endParaRPr kumimoji="0" lang="en-US" altLang="zh-CN" sz="1400" dirty="0"/>
          </a:p>
        </p:txBody>
      </p:sp>
      <p:pic>
        <p:nvPicPr>
          <p:cNvPr id="45063" name="图片 1" descr="屏幕快照 2018-05-21 下午11.45.2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1989138"/>
            <a:ext cx="9144000"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文本框 1"/>
          <p:cNvSpPr txBox="1">
            <a:spLocks noChangeArrowheads="1"/>
          </p:cNvSpPr>
          <p:nvPr/>
        </p:nvSpPr>
        <p:spPr bwMode="auto">
          <a:xfrm>
            <a:off x="6781800" y="5105400"/>
            <a:ext cx="2493504"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endParaRPr kumimoji="0" lang="en-US" altLang="zh-CN" sz="1800" dirty="0"/>
          </a:p>
          <a:p>
            <a:pPr>
              <a:buNone/>
            </a:pPr>
            <a:r>
              <a:rPr lang="pl-PL" altLang="zh-CN" sz="1800" dirty="0" err="1"/>
              <a:t>Beomki</a:t>
            </a:r>
            <a:r>
              <a:rPr lang="pl-PL" altLang="zh-CN" sz="1800" dirty="0"/>
              <a:t> </a:t>
            </a:r>
            <a:r>
              <a:rPr lang="pl-PL" altLang="zh-CN" sz="1800" dirty="0" err="1" smtClean="0"/>
              <a:t>Yeo</a:t>
            </a:r>
            <a:r>
              <a:rPr lang="zh-CN" altLang="en-US" sz="1800" dirty="0" smtClean="0"/>
              <a:t>，</a:t>
            </a:r>
            <a:r>
              <a:rPr kumimoji="0" lang="en-US" altLang="zh-CN" sz="1800" dirty="0" smtClean="0"/>
              <a:t>KAIST</a:t>
            </a:r>
            <a:endParaRPr lang="zh-CN" altLang="en-US" sz="1800" dirty="0"/>
          </a:p>
        </p:txBody>
      </p:sp>
    </p:spTree>
    <p:extLst>
      <p:ext uri="{BB962C8B-B14F-4D97-AF65-F5344CB8AC3E}">
        <p14:creationId xmlns:p14="http://schemas.microsoft.com/office/powerpoint/2010/main" val="35535411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42</a:t>
            </a:fld>
            <a:endParaRPr lang="en-US" altLang="zh-CN" dirty="0"/>
          </a:p>
        </p:txBody>
      </p:sp>
      <p:pic>
        <p:nvPicPr>
          <p:cNvPr id="974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050"/>
            <a:ext cx="9245600" cy="656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本框 2"/>
          <p:cNvSpPr txBox="1"/>
          <p:nvPr/>
        </p:nvSpPr>
        <p:spPr>
          <a:xfrm>
            <a:off x="6000892" y="6420706"/>
            <a:ext cx="3143108" cy="461665"/>
          </a:xfrm>
          <a:prstGeom prst="rect">
            <a:avLst/>
          </a:prstGeom>
          <a:noFill/>
        </p:spPr>
        <p:txBody>
          <a:bodyPr wrap="none" rtlCol="0">
            <a:spAutoFit/>
          </a:bodyPr>
          <a:lstStyle/>
          <a:p>
            <a:pPr>
              <a:buNone/>
            </a:pPr>
            <a:r>
              <a:rPr kumimoji="1" lang="en-US" altLang="zh-CN" sz="2400" dirty="0" smtClean="0"/>
              <a:t>From </a:t>
            </a:r>
            <a:r>
              <a:rPr kumimoji="1" lang="en-US" altLang="zh-CN" sz="2400" dirty="0" err="1" smtClean="0"/>
              <a:t>Bian</a:t>
            </a:r>
            <a:r>
              <a:rPr kumimoji="1" lang="en-US" altLang="zh-CN" sz="2400" dirty="0" smtClean="0"/>
              <a:t> </a:t>
            </a:r>
            <a:r>
              <a:rPr kumimoji="1" lang="en-US" altLang="zh-CN" sz="2400" dirty="0" err="1" smtClean="0"/>
              <a:t>Jianming</a:t>
            </a:r>
            <a:endParaRPr kumimoji="1" lang="zh-CN" altLang="en-US" sz="2400" dirty="0"/>
          </a:p>
        </p:txBody>
      </p:sp>
    </p:spTree>
    <p:extLst>
      <p:ext uri="{BB962C8B-B14F-4D97-AF65-F5344CB8AC3E}">
        <p14:creationId xmlns:p14="http://schemas.microsoft.com/office/powerpoint/2010/main" val="27532305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43</a:t>
            </a:fld>
            <a:endParaRPr lang="en-US" altLang="zh-CN" dirty="0"/>
          </a:p>
        </p:txBody>
      </p:sp>
      <p:pic>
        <p:nvPicPr>
          <p:cNvPr id="975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61"/>
            <a:ext cx="9220200" cy="641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4406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44</a:t>
            </a:fld>
            <a:endParaRPr lang="en-US" altLang="zh-CN" dirty="0"/>
          </a:p>
        </p:txBody>
      </p:sp>
      <p:pic>
        <p:nvPicPr>
          <p:cNvPr id="3" name="图片 2"/>
          <p:cNvPicPr>
            <a:picLocks noChangeAspect="1"/>
          </p:cNvPicPr>
          <p:nvPr/>
        </p:nvPicPr>
        <p:blipFill>
          <a:blip r:embed="rId2"/>
          <a:stretch>
            <a:fillRect/>
          </a:stretch>
        </p:blipFill>
        <p:spPr>
          <a:xfrm>
            <a:off x="762000" y="685800"/>
            <a:ext cx="5105400" cy="5816438"/>
          </a:xfrm>
          <a:prstGeom prst="rect">
            <a:avLst/>
          </a:prstGeom>
        </p:spPr>
      </p:pic>
      <p:sp>
        <p:nvSpPr>
          <p:cNvPr id="4" name="文本框 3"/>
          <p:cNvSpPr txBox="1"/>
          <p:nvPr/>
        </p:nvSpPr>
        <p:spPr>
          <a:xfrm>
            <a:off x="5961309" y="1905000"/>
            <a:ext cx="2555708" cy="3539430"/>
          </a:xfrm>
          <a:prstGeom prst="rect">
            <a:avLst/>
          </a:prstGeom>
          <a:noFill/>
        </p:spPr>
        <p:txBody>
          <a:bodyPr wrap="none" rtlCol="0">
            <a:spAutoFit/>
          </a:bodyPr>
          <a:lstStyle/>
          <a:p>
            <a:pPr algn="ctr">
              <a:buNone/>
            </a:pPr>
            <a:r>
              <a:rPr kumimoji="1" lang="en-US" altLang="zh-CN" dirty="0" smtClean="0"/>
              <a:t>2000</a:t>
            </a:r>
            <a:r>
              <a:rPr kumimoji="1" lang="zh-CN" altLang="en-US" dirty="0" smtClean="0"/>
              <a:t>队伍</a:t>
            </a:r>
            <a:endParaRPr kumimoji="1" lang="en-US" altLang="zh-CN" dirty="0" smtClean="0"/>
          </a:p>
          <a:p>
            <a:pPr algn="ctr">
              <a:buNone/>
            </a:pPr>
            <a:r>
              <a:rPr lang="zh-CN" altLang="en-US" dirty="0" smtClean="0"/>
              <a:t>获胜者被</a:t>
            </a:r>
            <a:endParaRPr lang="en-US" altLang="zh-CN" dirty="0" smtClean="0"/>
          </a:p>
          <a:p>
            <a:pPr algn="ctr">
              <a:buNone/>
            </a:pPr>
            <a:r>
              <a:rPr lang="en-US" altLang="zh-CN" dirty="0" err="1" smtClean="0"/>
              <a:t>DeepMind</a:t>
            </a:r>
            <a:r>
              <a:rPr lang="zh-CN" altLang="en-US" dirty="0" smtClean="0"/>
              <a:t>和</a:t>
            </a:r>
            <a:endParaRPr lang="en-US" altLang="zh-CN" dirty="0" smtClean="0"/>
          </a:p>
          <a:p>
            <a:pPr algn="ctr">
              <a:buNone/>
            </a:pPr>
            <a:r>
              <a:rPr lang="en-US" altLang="zh-CN" dirty="0" err="1" smtClean="0"/>
              <a:t>OpenAI</a:t>
            </a:r>
            <a:r>
              <a:rPr lang="zh-CN" altLang="en-US" dirty="0" smtClean="0"/>
              <a:t>招聘</a:t>
            </a:r>
            <a:endParaRPr lang="en-US" altLang="zh-CN" dirty="0" smtClean="0"/>
          </a:p>
          <a:p>
            <a:pPr>
              <a:buNone/>
            </a:pPr>
            <a:endParaRPr kumimoji="1" lang="en-US" altLang="zh-CN" dirty="0" smtClean="0"/>
          </a:p>
          <a:p>
            <a:pPr>
              <a:buNone/>
            </a:pPr>
            <a:endParaRPr kumimoji="1" lang="zh-CN" altLang="en-US" dirty="0"/>
          </a:p>
        </p:txBody>
      </p:sp>
      <p:sp>
        <p:nvSpPr>
          <p:cNvPr id="5" name="文本框 4"/>
          <p:cNvSpPr txBox="1"/>
          <p:nvPr/>
        </p:nvSpPr>
        <p:spPr>
          <a:xfrm>
            <a:off x="3810000" y="6457890"/>
            <a:ext cx="5605306" cy="400110"/>
          </a:xfrm>
          <a:prstGeom prst="rect">
            <a:avLst/>
          </a:prstGeom>
          <a:noFill/>
        </p:spPr>
        <p:txBody>
          <a:bodyPr wrap="square" rtlCol="0">
            <a:spAutoFit/>
          </a:bodyPr>
          <a:lstStyle/>
          <a:p>
            <a:pPr algn="ctr">
              <a:buNone/>
            </a:pPr>
            <a:r>
              <a:rPr lang="en-US" altLang="zh-CN" sz="2000" dirty="0"/>
              <a:t>Jean-</a:t>
            </a:r>
            <a:r>
              <a:rPr lang="en-US" altLang="zh-CN" sz="2000" dirty="0" err="1"/>
              <a:t>Roch</a:t>
            </a:r>
            <a:r>
              <a:rPr lang="en-US" altLang="zh-CN" sz="2000" dirty="0"/>
              <a:t> </a:t>
            </a:r>
            <a:r>
              <a:rPr lang="en-US" altLang="zh-CN" sz="2000" dirty="0" err="1"/>
              <a:t>Vlimant</a:t>
            </a:r>
            <a:r>
              <a:rPr lang="en-US" altLang="zh-CN" sz="2000" dirty="0"/>
              <a:t> </a:t>
            </a:r>
            <a:r>
              <a:rPr kumimoji="1" lang="en-US" altLang="zh-CN" sz="2000" dirty="0" smtClean="0"/>
              <a:t>@ACAT2019</a:t>
            </a:r>
            <a:endParaRPr kumimoji="1" lang="zh-CN" altLang="en-US" sz="2000" dirty="0"/>
          </a:p>
        </p:txBody>
      </p:sp>
      <p:sp>
        <p:nvSpPr>
          <p:cNvPr id="6" name="标题 1"/>
          <p:cNvSpPr txBox="1">
            <a:spLocks/>
          </p:cNvSpPr>
          <p:nvPr/>
        </p:nvSpPr>
        <p:spPr>
          <a:xfrm>
            <a:off x="342900" y="0"/>
            <a:ext cx="8534400" cy="762000"/>
          </a:xfrm>
          <a:prstGeom prst="rect">
            <a:avLst/>
          </a:prstGeom>
        </p:spPr>
        <p:txBody>
          <a:bodyPr>
            <a:normAutofit fontScale="97500"/>
          </a:bodyPr>
          <a:lst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a:lstStyle>
          <a:p>
            <a:pPr>
              <a:buNone/>
            </a:pPr>
            <a:r>
              <a:rPr lang="zh-CN" altLang="en-US" dirty="0" smtClean="0">
                <a:latin typeface="楷体"/>
                <a:ea typeface="楷体"/>
                <a:cs typeface="楷体"/>
              </a:rPr>
              <a:t>更广泛的探索</a:t>
            </a:r>
            <a:endParaRPr lang="zh-CN" altLang="en-US" dirty="0">
              <a:latin typeface="楷体"/>
              <a:ea typeface="楷体"/>
              <a:cs typeface="楷体"/>
            </a:endParaRPr>
          </a:p>
        </p:txBody>
      </p:sp>
    </p:spTree>
    <p:extLst>
      <p:ext uri="{BB962C8B-B14F-4D97-AF65-F5344CB8AC3E}">
        <p14:creationId xmlns:p14="http://schemas.microsoft.com/office/powerpoint/2010/main" val="2979102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45</a:t>
            </a:fld>
            <a:endParaRPr lang="en-US" altLang="zh-CN" dirty="0"/>
          </a:p>
        </p:txBody>
      </p:sp>
      <p:pic>
        <p:nvPicPr>
          <p:cNvPr id="3" name="图片 2"/>
          <p:cNvPicPr>
            <a:picLocks noChangeAspect="1"/>
          </p:cNvPicPr>
          <p:nvPr/>
        </p:nvPicPr>
        <p:blipFill>
          <a:blip r:embed="rId2"/>
          <a:stretch>
            <a:fillRect/>
          </a:stretch>
        </p:blipFill>
        <p:spPr>
          <a:xfrm>
            <a:off x="444500" y="0"/>
            <a:ext cx="8248418" cy="6858000"/>
          </a:xfrm>
          <a:prstGeom prst="rect">
            <a:avLst/>
          </a:prstGeom>
        </p:spPr>
      </p:pic>
      <p:sp>
        <p:nvSpPr>
          <p:cNvPr id="4" name="文本框 3"/>
          <p:cNvSpPr txBox="1"/>
          <p:nvPr/>
        </p:nvSpPr>
        <p:spPr>
          <a:xfrm>
            <a:off x="4343400" y="2362200"/>
            <a:ext cx="5605306" cy="400110"/>
          </a:xfrm>
          <a:prstGeom prst="rect">
            <a:avLst/>
          </a:prstGeom>
          <a:noFill/>
        </p:spPr>
        <p:txBody>
          <a:bodyPr wrap="square" rtlCol="0">
            <a:spAutoFit/>
          </a:bodyPr>
          <a:lstStyle/>
          <a:p>
            <a:pPr algn="ctr">
              <a:buNone/>
            </a:pPr>
            <a:r>
              <a:rPr lang="en-US" altLang="zh-CN" sz="2000" dirty="0"/>
              <a:t>Jean-</a:t>
            </a:r>
            <a:r>
              <a:rPr lang="en-US" altLang="zh-CN" sz="2000" dirty="0" err="1"/>
              <a:t>Roch</a:t>
            </a:r>
            <a:r>
              <a:rPr lang="en-US" altLang="zh-CN" sz="2000" dirty="0"/>
              <a:t> </a:t>
            </a:r>
            <a:r>
              <a:rPr lang="en-US" altLang="zh-CN" sz="2000" dirty="0" err="1"/>
              <a:t>Vlimant</a:t>
            </a:r>
            <a:r>
              <a:rPr lang="en-US" altLang="zh-CN" sz="2000" dirty="0"/>
              <a:t> </a:t>
            </a:r>
            <a:r>
              <a:rPr kumimoji="1" lang="en-US" altLang="zh-CN" sz="2000" dirty="0" smtClean="0"/>
              <a:t>@ACAT2019</a:t>
            </a:r>
            <a:endParaRPr kumimoji="1" lang="zh-CN" altLang="en-US" sz="2000" dirty="0"/>
          </a:p>
        </p:txBody>
      </p:sp>
    </p:spTree>
    <p:extLst>
      <p:ext uri="{BB962C8B-B14F-4D97-AF65-F5344CB8AC3E}">
        <p14:creationId xmlns:p14="http://schemas.microsoft.com/office/powerpoint/2010/main" val="2135901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46</a:t>
            </a:fld>
            <a:endParaRPr lang="en-US" altLang="zh-CN" dirty="0"/>
          </a:p>
        </p:txBody>
      </p:sp>
      <p:pic>
        <p:nvPicPr>
          <p:cNvPr id="3" name="图片 2"/>
          <p:cNvPicPr>
            <a:picLocks noChangeAspect="1"/>
          </p:cNvPicPr>
          <p:nvPr/>
        </p:nvPicPr>
        <p:blipFill>
          <a:blip r:embed="rId2"/>
          <a:stretch>
            <a:fillRect/>
          </a:stretch>
        </p:blipFill>
        <p:spPr>
          <a:xfrm>
            <a:off x="990600" y="228600"/>
            <a:ext cx="7125328" cy="6400800"/>
          </a:xfrm>
          <a:prstGeom prst="rect">
            <a:avLst/>
          </a:prstGeom>
        </p:spPr>
      </p:pic>
      <p:sp>
        <p:nvSpPr>
          <p:cNvPr id="4" name="文本框 3"/>
          <p:cNvSpPr txBox="1"/>
          <p:nvPr/>
        </p:nvSpPr>
        <p:spPr>
          <a:xfrm>
            <a:off x="3810000" y="6457890"/>
            <a:ext cx="5605306" cy="400110"/>
          </a:xfrm>
          <a:prstGeom prst="rect">
            <a:avLst/>
          </a:prstGeom>
          <a:noFill/>
        </p:spPr>
        <p:txBody>
          <a:bodyPr wrap="square" rtlCol="0">
            <a:spAutoFit/>
          </a:bodyPr>
          <a:lstStyle/>
          <a:p>
            <a:pPr algn="ctr">
              <a:buNone/>
            </a:pPr>
            <a:r>
              <a:rPr lang="en-US" altLang="zh-CN" sz="2000" dirty="0"/>
              <a:t>Jean-</a:t>
            </a:r>
            <a:r>
              <a:rPr lang="en-US" altLang="zh-CN" sz="2000" dirty="0" err="1"/>
              <a:t>Roch</a:t>
            </a:r>
            <a:r>
              <a:rPr lang="en-US" altLang="zh-CN" sz="2000" dirty="0"/>
              <a:t> </a:t>
            </a:r>
            <a:r>
              <a:rPr lang="en-US" altLang="zh-CN" sz="2000" dirty="0" err="1"/>
              <a:t>Vlimant</a:t>
            </a:r>
            <a:r>
              <a:rPr lang="en-US" altLang="zh-CN" sz="2000" dirty="0"/>
              <a:t> </a:t>
            </a:r>
            <a:r>
              <a:rPr kumimoji="1" lang="en-US" altLang="zh-CN" sz="2000" dirty="0" smtClean="0"/>
              <a:t>@ACAT2019</a:t>
            </a:r>
            <a:endParaRPr kumimoji="1" lang="zh-CN" altLang="en-US" sz="2000" dirty="0"/>
          </a:p>
        </p:txBody>
      </p:sp>
    </p:spTree>
    <p:extLst>
      <p:ext uri="{BB962C8B-B14F-4D97-AF65-F5344CB8AC3E}">
        <p14:creationId xmlns:p14="http://schemas.microsoft.com/office/powerpoint/2010/main" val="1362826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47</a:t>
            </a:fld>
            <a:endParaRPr lang="en-US" altLang="zh-CN" dirty="0"/>
          </a:p>
        </p:txBody>
      </p:sp>
      <p:pic>
        <p:nvPicPr>
          <p:cNvPr id="3" name="图片 2"/>
          <p:cNvPicPr>
            <a:picLocks noChangeAspect="1"/>
          </p:cNvPicPr>
          <p:nvPr/>
        </p:nvPicPr>
        <p:blipFill>
          <a:blip r:embed="rId2"/>
          <a:stretch>
            <a:fillRect/>
          </a:stretch>
        </p:blipFill>
        <p:spPr>
          <a:xfrm>
            <a:off x="26288" y="762000"/>
            <a:ext cx="9144000" cy="5868618"/>
          </a:xfrm>
          <a:prstGeom prst="rect">
            <a:avLst/>
          </a:prstGeom>
        </p:spPr>
      </p:pic>
      <p:sp>
        <p:nvSpPr>
          <p:cNvPr id="4" name="文本框 3"/>
          <p:cNvSpPr txBox="1"/>
          <p:nvPr/>
        </p:nvSpPr>
        <p:spPr>
          <a:xfrm>
            <a:off x="3810000" y="6457890"/>
            <a:ext cx="5605306" cy="400110"/>
          </a:xfrm>
          <a:prstGeom prst="rect">
            <a:avLst/>
          </a:prstGeom>
          <a:noFill/>
        </p:spPr>
        <p:txBody>
          <a:bodyPr wrap="square" rtlCol="0">
            <a:spAutoFit/>
          </a:bodyPr>
          <a:lstStyle/>
          <a:p>
            <a:pPr algn="ctr">
              <a:buNone/>
            </a:pPr>
            <a:r>
              <a:rPr lang="en-US" altLang="zh-CN" sz="2000" dirty="0"/>
              <a:t>Jean-</a:t>
            </a:r>
            <a:r>
              <a:rPr lang="en-US" altLang="zh-CN" sz="2000" dirty="0" err="1"/>
              <a:t>Roch</a:t>
            </a:r>
            <a:r>
              <a:rPr lang="en-US" altLang="zh-CN" sz="2000" dirty="0"/>
              <a:t> </a:t>
            </a:r>
            <a:r>
              <a:rPr lang="en-US" altLang="zh-CN" sz="2000" dirty="0" err="1"/>
              <a:t>Vlimant</a:t>
            </a:r>
            <a:r>
              <a:rPr lang="en-US" altLang="zh-CN" sz="2000" dirty="0"/>
              <a:t> </a:t>
            </a:r>
            <a:r>
              <a:rPr kumimoji="1" lang="en-US" altLang="zh-CN" sz="2000" dirty="0" smtClean="0"/>
              <a:t>@ACAT2019</a:t>
            </a:r>
            <a:endParaRPr kumimoji="1" lang="zh-CN" altLang="en-US" sz="2000" dirty="0"/>
          </a:p>
        </p:txBody>
      </p:sp>
      <p:sp>
        <p:nvSpPr>
          <p:cNvPr id="5" name="标题 1"/>
          <p:cNvSpPr txBox="1">
            <a:spLocks/>
          </p:cNvSpPr>
          <p:nvPr/>
        </p:nvSpPr>
        <p:spPr>
          <a:xfrm>
            <a:off x="342900" y="0"/>
            <a:ext cx="8534400" cy="762000"/>
          </a:xfrm>
          <a:prstGeom prst="rect">
            <a:avLst/>
          </a:prstGeom>
        </p:spPr>
        <p:txBody>
          <a:bodyPr>
            <a:normAutofit fontScale="97500"/>
          </a:bodyPr>
          <a:lst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a:lstStyle>
          <a:p>
            <a:pPr>
              <a:buNone/>
            </a:pPr>
            <a:r>
              <a:rPr lang="zh-CN" altLang="en-US" dirty="0" smtClean="0">
                <a:latin typeface="楷体"/>
                <a:ea typeface="楷体"/>
                <a:cs typeface="楷体"/>
              </a:rPr>
              <a:t>机器学习与传统算法结合取得最优</a:t>
            </a:r>
            <a:endParaRPr lang="zh-CN" altLang="en-US" dirty="0">
              <a:latin typeface="楷体"/>
              <a:ea typeface="楷体"/>
              <a:cs typeface="楷体"/>
            </a:endParaRPr>
          </a:p>
        </p:txBody>
      </p:sp>
    </p:spTree>
    <p:extLst>
      <p:ext uri="{BB962C8B-B14F-4D97-AF65-F5344CB8AC3E}">
        <p14:creationId xmlns:p14="http://schemas.microsoft.com/office/powerpoint/2010/main" val="538049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48</a:t>
            </a:fld>
            <a:endParaRPr lang="en-US" altLang="zh-CN" dirty="0"/>
          </a:p>
        </p:txBody>
      </p:sp>
      <p:sp>
        <p:nvSpPr>
          <p:cNvPr id="3" name="TextBox 4"/>
          <p:cNvSpPr txBox="1"/>
          <p:nvPr/>
        </p:nvSpPr>
        <p:spPr>
          <a:xfrm>
            <a:off x="1524000" y="1828800"/>
            <a:ext cx="6340197" cy="3539430"/>
          </a:xfrm>
          <a:prstGeom prst="rect">
            <a:avLst/>
          </a:prstGeom>
          <a:noFill/>
        </p:spPr>
        <p:txBody>
          <a:bodyPr wrap="none" rtlCol="0">
            <a:spAutoFit/>
          </a:bodyPr>
          <a:lstStyle/>
          <a:p>
            <a:pPr algn="ctr">
              <a:buNone/>
            </a:pPr>
            <a:r>
              <a:rPr lang="zh-CN" altLang="en-US" dirty="0" smtClean="0">
                <a:solidFill>
                  <a:schemeClr val="tx1"/>
                </a:solidFill>
                <a:latin typeface="楷体" panose="02010609060101010101" pitchFamily="49" charset="-122"/>
                <a:ea typeface="楷体" panose="02010609060101010101" pitchFamily="49" charset="-122"/>
              </a:rPr>
              <a:t>使用并行计算来加速拟合</a:t>
            </a:r>
            <a:endParaRPr lang="en-US" altLang="zh-CN" dirty="0" smtClean="0">
              <a:solidFill>
                <a:schemeClr val="tx1"/>
              </a:solidFill>
              <a:latin typeface="楷体" panose="02010609060101010101" pitchFamily="49" charset="-122"/>
              <a:ea typeface="楷体" panose="02010609060101010101" pitchFamily="49" charset="-122"/>
            </a:endParaRPr>
          </a:p>
          <a:p>
            <a:pPr algn="ctr">
              <a:buNone/>
            </a:pPr>
            <a:r>
              <a:rPr lang="zh-CN" altLang="en-US" dirty="0" smtClean="0">
                <a:solidFill>
                  <a:schemeClr val="tx1"/>
                </a:solidFill>
                <a:latin typeface="楷体" panose="02010609060101010101" pitchFamily="49" charset="-122"/>
                <a:ea typeface="楷体" panose="02010609060101010101" pitchFamily="49" charset="-122"/>
              </a:rPr>
              <a:t>使用生成对抗网络产生模拟数据</a:t>
            </a:r>
            <a:endParaRPr lang="en-US" altLang="zh-CN" dirty="0">
              <a:solidFill>
                <a:schemeClr val="tx1"/>
              </a:solidFill>
              <a:latin typeface="楷体" panose="02010609060101010101" pitchFamily="49" charset="-122"/>
              <a:ea typeface="楷体" panose="02010609060101010101" pitchFamily="49" charset="-122"/>
            </a:endParaRPr>
          </a:p>
          <a:p>
            <a:pPr algn="ctr">
              <a:buNone/>
            </a:pPr>
            <a:r>
              <a:rPr lang="zh-CN" altLang="en-US" dirty="0" smtClean="0">
                <a:solidFill>
                  <a:schemeClr val="tx1"/>
                </a:solidFill>
                <a:latin typeface="楷体" panose="02010609060101010101" pitchFamily="49" charset="-122"/>
                <a:ea typeface="楷体" panose="02010609060101010101" pitchFamily="49" charset="-122"/>
              </a:rPr>
              <a:t>使用专用超级计算机进行格点计算</a:t>
            </a:r>
            <a:endParaRPr lang="en-US" altLang="zh-CN" dirty="0" smtClean="0">
              <a:solidFill>
                <a:schemeClr val="tx1"/>
              </a:solidFill>
              <a:latin typeface="楷体" panose="02010609060101010101" pitchFamily="49" charset="-122"/>
              <a:ea typeface="楷体" panose="02010609060101010101" pitchFamily="49" charset="-122"/>
            </a:endParaRPr>
          </a:p>
          <a:p>
            <a:pPr algn="ctr">
              <a:buNone/>
            </a:pPr>
            <a:r>
              <a:rPr lang="zh-CN" altLang="en-US" dirty="0" smtClean="0">
                <a:solidFill>
                  <a:schemeClr val="tx1"/>
                </a:solidFill>
                <a:latin typeface="楷体" panose="02010609060101010101" pitchFamily="49" charset="-122"/>
                <a:ea typeface="楷体" panose="02010609060101010101" pitchFamily="49" charset="-122"/>
              </a:rPr>
              <a:t>。</a:t>
            </a:r>
            <a:endParaRPr lang="en-US" altLang="zh-CN" dirty="0" smtClean="0">
              <a:solidFill>
                <a:schemeClr val="tx1"/>
              </a:solidFill>
              <a:latin typeface="楷体" panose="02010609060101010101" pitchFamily="49" charset="-122"/>
              <a:ea typeface="楷体" panose="02010609060101010101" pitchFamily="49" charset="-122"/>
            </a:endParaRPr>
          </a:p>
          <a:p>
            <a:pPr algn="ctr">
              <a:buNone/>
            </a:pPr>
            <a:r>
              <a:rPr lang="zh-CN" altLang="en-US" dirty="0" smtClean="0">
                <a:solidFill>
                  <a:schemeClr val="tx1"/>
                </a:solidFill>
                <a:latin typeface="楷体" panose="02010609060101010101" pitchFamily="49" charset="-122"/>
                <a:ea typeface="楷体" panose="02010609060101010101" pitchFamily="49" charset="-122"/>
              </a:rPr>
              <a:t>。</a:t>
            </a:r>
            <a:endParaRPr lang="en-US" altLang="zh-CN" dirty="0" smtClean="0">
              <a:solidFill>
                <a:schemeClr val="tx1"/>
              </a:solidFill>
              <a:latin typeface="楷体" panose="02010609060101010101" pitchFamily="49" charset="-122"/>
              <a:ea typeface="楷体" panose="02010609060101010101" pitchFamily="49" charset="-122"/>
            </a:endParaRPr>
          </a:p>
          <a:p>
            <a:pPr algn="ctr">
              <a:buNone/>
            </a:pPr>
            <a:r>
              <a:rPr lang="zh-CN" altLang="en-US" dirty="0">
                <a:solidFill>
                  <a:schemeClr val="tx1"/>
                </a:solidFill>
                <a:latin typeface="楷体" panose="02010609060101010101" pitchFamily="49" charset="-122"/>
                <a:ea typeface="楷体" panose="02010609060101010101" pitchFamily="49" charset="-122"/>
              </a:rPr>
              <a:t>。</a:t>
            </a:r>
          </a:p>
        </p:txBody>
      </p:sp>
    </p:spTree>
    <p:extLst>
      <p:ext uri="{BB962C8B-B14F-4D97-AF65-F5344CB8AC3E}">
        <p14:creationId xmlns:p14="http://schemas.microsoft.com/office/powerpoint/2010/main" val="14751136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高能所研究现状</a:t>
            </a:r>
            <a:endParaRPr lang="zh-CN" altLang="en-US" dirty="0"/>
          </a:p>
        </p:txBody>
      </p:sp>
      <p:sp>
        <p:nvSpPr>
          <p:cNvPr id="3" name="内容占位符 2"/>
          <p:cNvSpPr>
            <a:spLocks noGrp="1"/>
          </p:cNvSpPr>
          <p:nvPr>
            <p:ph idx="1"/>
          </p:nvPr>
        </p:nvSpPr>
        <p:spPr/>
        <p:txBody>
          <a:bodyPr/>
          <a:lstStyle/>
          <a:p>
            <a:r>
              <a:rPr lang="zh-CN" altLang="en-US" dirty="0" smtClean="0"/>
              <a:t>在整个数据处理分析的流程上开展</a:t>
            </a:r>
            <a:endParaRPr lang="en-US" altLang="zh-CN" dirty="0" smtClean="0"/>
          </a:p>
          <a:p>
            <a:pPr marL="0" indent="0">
              <a:buNone/>
            </a:pPr>
            <a:r>
              <a:rPr lang="en-US" altLang="zh-CN" dirty="0"/>
              <a:t> </a:t>
            </a:r>
            <a:r>
              <a:rPr lang="zh-CN" altLang="en-US" sz="2800" dirty="0" smtClean="0">
                <a:solidFill>
                  <a:srgbClr val="0000FF"/>
                </a:solidFill>
              </a:rPr>
              <a:t>模拟、重建、粒子</a:t>
            </a:r>
            <a:r>
              <a:rPr lang="en-US" altLang="zh-CN" sz="2800" dirty="0" smtClean="0">
                <a:solidFill>
                  <a:srgbClr val="0000FF"/>
                </a:solidFill>
              </a:rPr>
              <a:t>/</a:t>
            </a:r>
            <a:r>
              <a:rPr lang="zh-CN" altLang="en-US" sz="2800" dirty="0" smtClean="0">
                <a:solidFill>
                  <a:srgbClr val="0000FF"/>
                </a:solidFill>
              </a:rPr>
              <a:t>事例鉴别、分析、数据管理</a:t>
            </a:r>
            <a:endParaRPr lang="en-US" altLang="zh-CN" sz="2800" dirty="0" smtClean="0">
              <a:solidFill>
                <a:srgbClr val="0000FF"/>
              </a:solidFill>
            </a:endParaRPr>
          </a:p>
          <a:p>
            <a:r>
              <a:rPr lang="zh-CN" altLang="en-US" dirty="0"/>
              <a:t>在各个部门和</a:t>
            </a:r>
            <a:r>
              <a:rPr lang="zh-CN" altLang="en-US" dirty="0" smtClean="0"/>
              <a:t>实验组开展</a:t>
            </a:r>
            <a:endParaRPr lang="en-US" altLang="zh-CN" dirty="0" smtClean="0"/>
          </a:p>
          <a:p>
            <a:pPr marL="0" indent="0">
              <a:buNone/>
            </a:pPr>
            <a:r>
              <a:rPr lang="en-US" altLang="zh-CN" dirty="0"/>
              <a:t> </a:t>
            </a:r>
            <a:r>
              <a:rPr lang="en-US" altLang="zh-CN" sz="2400" dirty="0" smtClean="0">
                <a:solidFill>
                  <a:srgbClr val="0000FF"/>
                </a:solidFill>
              </a:rPr>
              <a:t>BES</a:t>
            </a:r>
            <a:r>
              <a:rPr lang="zh-CN" altLang="en-US" sz="2400" dirty="0" smtClean="0">
                <a:solidFill>
                  <a:srgbClr val="0000FF"/>
                </a:solidFill>
              </a:rPr>
              <a:t>、</a:t>
            </a:r>
            <a:r>
              <a:rPr lang="en-US" altLang="zh-CN" sz="2400" dirty="0" smtClean="0">
                <a:solidFill>
                  <a:srgbClr val="0000FF"/>
                </a:solidFill>
              </a:rPr>
              <a:t>JUNO</a:t>
            </a:r>
            <a:r>
              <a:rPr lang="zh-CN" altLang="en-US" sz="2400" dirty="0" smtClean="0">
                <a:solidFill>
                  <a:srgbClr val="0000FF"/>
                </a:solidFill>
              </a:rPr>
              <a:t>、</a:t>
            </a:r>
            <a:r>
              <a:rPr lang="en-US" altLang="zh-CN" sz="2400" dirty="0" smtClean="0">
                <a:solidFill>
                  <a:srgbClr val="0000FF"/>
                </a:solidFill>
              </a:rPr>
              <a:t>LHAASO</a:t>
            </a:r>
            <a:r>
              <a:rPr lang="zh-CN" altLang="en-US" sz="2400" dirty="0" smtClean="0">
                <a:solidFill>
                  <a:srgbClr val="0000FF"/>
                </a:solidFill>
              </a:rPr>
              <a:t>、</a:t>
            </a:r>
            <a:r>
              <a:rPr lang="en-US" altLang="zh-CN" sz="2400" dirty="0" smtClean="0">
                <a:solidFill>
                  <a:srgbClr val="0000FF"/>
                </a:solidFill>
              </a:rPr>
              <a:t>AMS</a:t>
            </a:r>
            <a:r>
              <a:rPr lang="zh-CN" altLang="en-US" sz="2400" dirty="0" smtClean="0">
                <a:solidFill>
                  <a:srgbClr val="0000FF"/>
                </a:solidFill>
              </a:rPr>
              <a:t>、</a:t>
            </a:r>
            <a:r>
              <a:rPr lang="en-US" altLang="zh-CN" sz="2400" dirty="0" smtClean="0">
                <a:solidFill>
                  <a:srgbClr val="0000FF"/>
                </a:solidFill>
              </a:rPr>
              <a:t>COMET</a:t>
            </a:r>
            <a:r>
              <a:rPr lang="zh-CN" altLang="en-US" sz="2400" dirty="0" smtClean="0">
                <a:solidFill>
                  <a:srgbClr val="0000FF"/>
                </a:solidFill>
              </a:rPr>
              <a:t>、</a:t>
            </a:r>
            <a:r>
              <a:rPr lang="en-US" altLang="zh-CN" sz="2400" dirty="0" smtClean="0">
                <a:solidFill>
                  <a:srgbClr val="0000FF"/>
                </a:solidFill>
              </a:rPr>
              <a:t>CEPC</a:t>
            </a:r>
            <a:r>
              <a:rPr lang="en-US" altLang="zh-CN" dirty="0" smtClean="0">
                <a:solidFill>
                  <a:srgbClr val="0000FF"/>
                </a:solidFill>
              </a:rPr>
              <a:t>……</a:t>
            </a:r>
          </a:p>
          <a:p>
            <a:pPr marL="0" indent="0">
              <a:buNone/>
            </a:pPr>
            <a:r>
              <a:rPr lang="zh-CN" altLang="en-US" sz="2800" dirty="0">
                <a:solidFill>
                  <a:srgbClr val="0000FF"/>
                </a:solidFill>
              </a:rPr>
              <a:t>实验物理</a:t>
            </a:r>
            <a:r>
              <a:rPr lang="zh-CN" altLang="en-US" sz="2800" dirty="0" smtClean="0">
                <a:solidFill>
                  <a:srgbClr val="0000FF"/>
                </a:solidFill>
              </a:rPr>
              <a:t>中心、粒子天体中心、计算中心</a:t>
            </a:r>
            <a:r>
              <a:rPr lang="en-US" altLang="zh-CN" sz="2800" dirty="0" smtClean="0">
                <a:solidFill>
                  <a:srgbClr val="0000FF"/>
                </a:solidFill>
              </a:rPr>
              <a:t>……</a:t>
            </a:r>
            <a:endParaRPr lang="en-US" altLang="zh-CN" dirty="0" smtClean="0">
              <a:solidFill>
                <a:srgbClr val="0000FF"/>
              </a:solidFill>
            </a:endParaRPr>
          </a:p>
          <a:p>
            <a:r>
              <a:rPr lang="zh-CN" altLang="en-US" dirty="0"/>
              <a:t>我们团队的研究</a:t>
            </a:r>
            <a:r>
              <a:rPr lang="zh-CN" altLang="en-US" dirty="0" smtClean="0"/>
              <a:t>方向</a:t>
            </a:r>
            <a:endParaRPr lang="en-US" altLang="zh-CN" dirty="0" smtClean="0"/>
          </a:p>
          <a:p>
            <a:pPr marL="0" indent="0" algn="ctr">
              <a:buNone/>
            </a:pPr>
            <a:r>
              <a:rPr lang="en-US" altLang="zh-CN" dirty="0" smtClean="0">
                <a:solidFill>
                  <a:srgbClr val="0000FF"/>
                </a:solidFill>
              </a:rPr>
              <a:t>BES</a:t>
            </a:r>
            <a:r>
              <a:rPr lang="zh-CN" altLang="en-US" dirty="0" smtClean="0">
                <a:solidFill>
                  <a:srgbClr val="0000FF"/>
                </a:solidFill>
              </a:rPr>
              <a:t>和</a:t>
            </a:r>
            <a:r>
              <a:rPr lang="en-US" altLang="zh-CN" dirty="0" smtClean="0">
                <a:solidFill>
                  <a:srgbClr val="0000FF"/>
                </a:solidFill>
              </a:rPr>
              <a:t>COMET</a:t>
            </a:r>
          </a:p>
          <a:p>
            <a:pPr marL="0" indent="0" algn="ctr">
              <a:buNone/>
            </a:pPr>
            <a:r>
              <a:rPr lang="zh-CN" altLang="en-US" dirty="0" smtClean="0">
                <a:solidFill>
                  <a:srgbClr val="0000FF"/>
                </a:solidFill>
              </a:rPr>
              <a:t>模拟、重建</a:t>
            </a:r>
            <a:r>
              <a:rPr lang="en-US" altLang="zh-CN" dirty="0" smtClean="0">
                <a:solidFill>
                  <a:srgbClr val="0000FF"/>
                </a:solidFill>
              </a:rPr>
              <a:t>/GPU</a:t>
            </a:r>
            <a:r>
              <a:rPr lang="zh-CN" altLang="en-US" dirty="0" smtClean="0">
                <a:solidFill>
                  <a:srgbClr val="0000FF"/>
                </a:solidFill>
              </a:rPr>
              <a:t>、超算</a:t>
            </a:r>
            <a:endParaRPr lang="zh-CN" altLang="en-US" dirty="0">
              <a:solidFill>
                <a:srgbClr val="0000FF"/>
              </a:solidFill>
            </a:endParaRPr>
          </a:p>
        </p:txBody>
      </p:sp>
      <p:sp>
        <p:nvSpPr>
          <p:cNvPr id="4" name="灯片编号占位符 3"/>
          <p:cNvSpPr>
            <a:spLocks noGrp="1"/>
          </p:cNvSpPr>
          <p:nvPr>
            <p:ph type="sldNum" sz="quarter" idx="12"/>
          </p:nvPr>
        </p:nvSpPr>
        <p:spPr/>
        <p:txBody>
          <a:bodyPr/>
          <a:lstStyle/>
          <a:p>
            <a:pPr>
              <a:buFont typeface="Wingdings 2" pitchFamily="18" charset="2"/>
              <a:buNone/>
            </a:pPr>
            <a:fld id="{535DAB7E-C6C3-44EB-A0F8-2E2CD5082DFB}" type="slidenum">
              <a:rPr lang="zh-CN" altLang="en-US" smtClean="0"/>
              <a:pPr>
                <a:buFont typeface="Wingdings 2" pitchFamily="18" charset="2"/>
                <a:buNone/>
              </a:pPr>
              <a:t>49</a:t>
            </a:fld>
            <a:endParaRPr lang="en-US" altLang="zh-CN" dirty="0"/>
          </a:p>
        </p:txBody>
      </p:sp>
    </p:spTree>
    <p:extLst>
      <p:ext uri="{BB962C8B-B14F-4D97-AF65-F5344CB8AC3E}">
        <p14:creationId xmlns:p14="http://schemas.microsoft.com/office/powerpoint/2010/main" val="1176136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5</a:t>
            </a:fld>
            <a:endParaRPr lang="en-US" altLang="zh-CN" dirty="0"/>
          </a:p>
        </p:txBody>
      </p:sp>
      <p:sp>
        <p:nvSpPr>
          <p:cNvPr id="3" name="TextBox 2"/>
          <p:cNvSpPr txBox="1"/>
          <p:nvPr/>
        </p:nvSpPr>
        <p:spPr>
          <a:xfrm>
            <a:off x="2518265" y="2514600"/>
            <a:ext cx="3262496" cy="2480679"/>
          </a:xfrm>
          <a:prstGeom prst="rect">
            <a:avLst/>
          </a:prstGeom>
          <a:noFill/>
        </p:spPr>
        <p:txBody>
          <a:bodyPr wrap="none" rtlCol="0">
            <a:spAutoFit/>
          </a:bodyPr>
          <a:lstStyle/>
          <a:p>
            <a:pPr>
              <a:buNone/>
            </a:pPr>
            <a:r>
              <a:rPr lang="zh-CN" altLang="en-US" sz="4000" dirty="0" smtClean="0">
                <a:solidFill>
                  <a:schemeClr val="tx1"/>
                </a:solidFill>
                <a:latin typeface="+mj-ea"/>
                <a:ea typeface="+mj-ea"/>
              </a:rPr>
              <a:t>大数据的</a:t>
            </a:r>
            <a:r>
              <a:rPr lang="zh-CN" altLang="en-US" sz="4000" dirty="0" smtClean="0">
                <a:latin typeface="+mj-ea"/>
                <a:ea typeface="+mj-ea"/>
              </a:rPr>
              <a:t>挑战</a:t>
            </a:r>
            <a:endParaRPr lang="en-US" altLang="zh-CN" sz="4000" dirty="0" smtClean="0">
              <a:latin typeface="+mj-ea"/>
              <a:ea typeface="+mj-ea"/>
            </a:endParaRPr>
          </a:p>
          <a:p>
            <a:pPr>
              <a:buNone/>
            </a:pPr>
            <a:endParaRPr lang="en-US" altLang="zh-CN" dirty="0">
              <a:latin typeface="+mj-ea"/>
              <a:ea typeface="+mj-ea"/>
            </a:endParaRPr>
          </a:p>
          <a:p>
            <a:pPr>
              <a:buNone/>
            </a:pPr>
            <a:endParaRPr lang="en-US" altLang="zh-CN" dirty="0" smtClean="0">
              <a:latin typeface="+mj-ea"/>
              <a:ea typeface="+mj-ea"/>
            </a:endParaRPr>
          </a:p>
          <a:p>
            <a:pPr>
              <a:buNone/>
            </a:pPr>
            <a:r>
              <a:rPr lang="zh-CN" altLang="en-US" dirty="0">
                <a:solidFill>
                  <a:srgbClr val="0000FF"/>
                </a:solidFill>
                <a:latin typeface="+mj-ea"/>
                <a:ea typeface="+mj-ea"/>
              </a:rPr>
              <a:t>多大的数据？</a:t>
            </a:r>
          </a:p>
        </p:txBody>
      </p:sp>
    </p:spTree>
    <p:extLst>
      <p:ext uri="{BB962C8B-B14F-4D97-AF65-F5344CB8AC3E}">
        <p14:creationId xmlns:p14="http://schemas.microsoft.com/office/powerpoint/2010/main" val="29997592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50</a:t>
            </a:fld>
            <a:endParaRPr lang="en-US" altLang="zh-CN" dirty="0"/>
          </a:p>
        </p:txBody>
      </p:sp>
      <p:sp>
        <p:nvSpPr>
          <p:cNvPr id="3" name="内容占位符 2"/>
          <p:cNvSpPr txBox="1">
            <a:spLocks/>
          </p:cNvSpPr>
          <p:nvPr/>
        </p:nvSpPr>
        <p:spPr>
          <a:xfrm>
            <a:off x="457200" y="914400"/>
            <a:ext cx="8458200" cy="4724400"/>
          </a:xfrm>
          <a:prstGeom prst="rect">
            <a:avLst/>
          </a:prstGeom>
        </p:spPr>
        <p:txBody>
          <a:bodyPr/>
          <a:lstStyle>
            <a:lvl1pPr marL="342900" indent="-342900" algn="l" rtl="0" eaLnBrk="1" fontAlgn="base" hangingPunct="1">
              <a:spcBef>
                <a:spcPct val="20000"/>
              </a:spcBef>
              <a:spcAft>
                <a:spcPct val="0"/>
              </a:spcAft>
              <a:buClr>
                <a:srgbClr val="FF3399"/>
              </a:buClr>
              <a:buFont typeface="Wingdings 2" pitchFamily="18" charset="2"/>
              <a:buChar char="è"/>
              <a:defRPr sz="3200" b="1">
                <a:solidFill>
                  <a:srgbClr val="000066"/>
                </a:solidFill>
                <a:latin typeface="+mn-lt"/>
                <a:ea typeface="+mn-ea"/>
                <a:cs typeface="+mn-cs"/>
              </a:defRPr>
            </a:lvl1pPr>
            <a:lvl2pPr marL="742950" indent="-285750" algn="l" rtl="0" eaLnBrk="1" fontAlgn="base" hangingPunct="1">
              <a:spcBef>
                <a:spcPct val="20000"/>
              </a:spcBef>
              <a:spcAft>
                <a:spcPct val="0"/>
              </a:spcAft>
              <a:buClr>
                <a:srgbClr val="FF3399"/>
              </a:buClr>
              <a:buFont typeface="Wingdings 2" pitchFamily="18" charset="2"/>
              <a:buChar char="è"/>
              <a:defRPr sz="2800" b="1">
                <a:solidFill>
                  <a:srgbClr val="000099"/>
                </a:solidFill>
                <a:latin typeface="+mn-lt"/>
                <a:ea typeface="+mn-ea"/>
              </a:defRPr>
            </a:lvl2pPr>
            <a:lvl3pPr marL="1143000" indent="-228600" algn="l" rtl="0" eaLnBrk="1" fontAlgn="base" hangingPunct="1">
              <a:spcBef>
                <a:spcPct val="20000"/>
              </a:spcBef>
              <a:spcAft>
                <a:spcPct val="0"/>
              </a:spcAft>
              <a:buClr>
                <a:srgbClr val="FF3399"/>
              </a:buClr>
              <a:buFont typeface="Wingdings 2" pitchFamily="18" charset="2"/>
              <a:buChar char="è"/>
              <a:defRPr sz="2400" b="1">
                <a:solidFill>
                  <a:schemeClr val="accent1"/>
                </a:solidFill>
                <a:latin typeface="+mn-lt"/>
                <a:ea typeface="+mn-ea"/>
              </a:defRPr>
            </a:lvl3pPr>
            <a:lvl4pPr marL="16002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4pPr>
            <a:lvl5pPr marL="20574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5pPr>
            <a:lvl6pPr marL="25146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9pPr>
          </a:lstStyle>
          <a:p>
            <a:r>
              <a:rPr lang="zh-CN" altLang="en-US" sz="3600" dirty="0" smtClean="0"/>
              <a:t>机器学习与先进计算成为解决粒子物理大数据处理重大挑战的主流方向</a:t>
            </a:r>
            <a:endParaRPr lang="en-US" altLang="zh-CN" sz="3600" dirty="0" smtClean="0"/>
          </a:p>
          <a:p>
            <a:endParaRPr lang="en-US" altLang="zh-CN" sz="3600" dirty="0" smtClean="0"/>
          </a:p>
          <a:p>
            <a:r>
              <a:rPr lang="zh-CN" altLang="en-US" sz="3600" dirty="0" smtClean="0"/>
              <a:t>当前的研究在所有领域和方向展开，前景十分令人鼓舞</a:t>
            </a:r>
            <a:endParaRPr lang="en-US" altLang="zh-CN" sz="3600" dirty="0" smtClean="0"/>
          </a:p>
          <a:p>
            <a:endParaRPr lang="en-US" altLang="zh-CN" sz="3600" dirty="0" smtClean="0"/>
          </a:p>
          <a:p>
            <a:r>
              <a:rPr lang="zh-CN" altLang="en-US" sz="3600" dirty="0" smtClean="0"/>
              <a:t>方兴未艾，正是年轻人大有作为的时代</a:t>
            </a:r>
            <a:endParaRPr lang="zh-CN" altLang="en-US" sz="3600" dirty="0"/>
          </a:p>
        </p:txBody>
      </p:sp>
    </p:spTree>
    <p:extLst>
      <p:ext uri="{BB962C8B-B14F-4D97-AF65-F5344CB8AC3E}">
        <p14:creationId xmlns:p14="http://schemas.microsoft.com/office/powerpoint/2010/main" val="2599544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来自天文学的引用</a:t>
            </a:r>
            <a:endParaRPr lang="zh-CN" altLang="en-US" dirty="0"/>
          </a:p>
        </p:txBody>
      </p:sp>
      <p:sp>
        <p:nvSpPr>
          <p:cNvPr id="4" name="灯片编号占位符 3"/>
          <p:cNvSpPr>
            <a:spLocks noGrp="1"/>
          </p:cNvSpPr>
          <p:nvPr>
            <p:ph type="sldNum" sz="quarter" idx="12"/>
          </p:nvPr>
        </p:nvSpPr>
        <p:spPr/>
        <p:txBody>
          <a:bodyPr/>
          <a:lstStyle/>
          <a:p>
            <a:pPr>
              <a:buFont typeface="Wingdings 2" pitchFamily="18" charset="2"/>
              <a:buNone/>
            </a:pPr>
            <a:fld id="{535DAB7E-C6C3-44EB-A0F8-2E2CD5082DFB}" type="slidenum">
              <a:rPr lang="zh-CN" altLang="en-US" smtClean="0"/>
              <a:pPr>
                <a:buFont typeface="Wingdings 2" pitchFamily="18" charset="2"/>
                <a:buNone/>
              </a:pPr>
              <a:t>6</a:t>
            </a:fld>
            <a:endParaRPr lang="en-US" altLang="zh-CN" dirty="0"/>
          </a:p>
        </p:txBody>
      </p:sp>
      <p:pic>
        <p:nvPicPr>
          <p:cNvPr id="967682" name="Picture 2" descr="http://img4.xafc.com/2019/0411/15549391437737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1518"/>
            <a:ext cx="3184148" cy="4619626"/>
          </a:xfrm>
          <a:prstGeom prst="rect">
            <a:avLst/>
          </a:prstGeom>
          <a:noFill/>
          <a:extLst>
            <a:ext uri="{909E8E84-426E-40DD-AFC4-6F175D3DCCD1}">
              <a14:hiddenFill xmlns:a14="http://schemas.microsoft.com/office/drawing/2010/main">
                <a:solidFill>
                  <a:srgbClr val="FFFFFF"/>
                </a:solidFill>
              </a14:hiddenFill>
            </a:ext>
          </a:extLst>
        </p:spPr>
      </p:pic>
      <p:pic>
        <p:nvPicPr>
          <p:cNvPr id="967684" name="Picture 4" descr="http://www.tckypharm.com/zhwh/whsy/images/2019/04/12/23036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52600"/>
            <a:ext cx="4000500" cy="25632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9885" y="5684704"/>
            <a:ext cx="7712369" cy="904863"/>
          </a:xfrm>
          <a:prstGeom prst="rect">
            <a:avLst/>
          </a:prstGeom>
          <a:noFill/>
        </p:spPr>
        <p:txBody>
          <a:bodyPr wrap="none" rtlCol="0">
            <a:spAutoFit/>
          </a:bodyPr>
          <a:lstStyle/>
          <a:p>
            <a:pPr algn="ctr">
              <a:buNone/>
            </a:pPr>
            <a:r>
              <a:rPr lang="zh-CN" altLang="en-US" sz="2400" b="0" dirty="0" smtClean="0">
                <a:latin typeface="楷体" panose="02010609060101010101" pitchFamily="49" charset="-122"/>
                <a:ea typeface="楷体" panose="02010609060101010101" pitchFamily="49" charset="-122"/>
              </a:rPr>
              <a:t>“每天</a:t>
            </a:r>
            <a:r>
              <a:rPr lang="zh-CN" altLang="en-US" sz="2400" b="0" dirty="0">
                <a:latin typeface="楷体" panose="02010609060101010101" pitchFamily="49" charset="-122"/>
                <a:ea typeface="楷体" panose="02010609060101010101" pitchFamily="49" charset="-122"/>
              </a:rPr>
              <a:t>产生的数据量高达</a:t>
            </a:r>
            <a:r>
              <a:rPr lang="en-US" altLang="zh-CN" sz="2400" b="0" dirty="0">
                <a:latin typeface="楷体" panose="02010609060101010101" pitchFamily="49" charset="-122"/>
                <a:ea typeface="楷体" panose="02010609060101010101" pitchFamily="49" charset="-122"/>
              </a:rPr>
              <a:t>2PB</a:t>
            </a:r>
            <a:r>
              <a:rPr lang="zh-CN" altLang="en-US" sz="2400" b="0" dirty="0">
                <a:latin typeface="楷体" panose="02010609060101010101" pitchFamily="49" charset="-122"/>
                <a:ea typeface="楷体" panose="02010609060101010101" pitchFamily="49" charset="-122"/>
              </a:rPr>
              <a:t>，超过</a:t>
            </a:r>
            <a:r>
              <a:rPr lang="en-US" altLang="zh-CN" sz="2400" b="0" dirty="0">
                <a:latin typeface="楷体" panose="02010609060101010101" pitchFamily="49" charset="-122"/>
                <a:ea typeface="楷体" panose="02010609060101010101" pitchFamily="49" charset="-122"/>
              </a:rPr>
              <a:t>LHC</a:t>
            </a:r>
            <a:r>
              <a:rPr lang="zh-CN" altLang="en-US" sz="2400" b="0" dirty="0">
                <a:latin typeface="楷体" panose="02010609060101010101" pitchFamily="49" charset="-122"/>
                <a:ea typeface="楷体" panose="02010609060101010101" pitchFamily="49" charset="-122"/>
              </a:rPr>
              <a:t>一年的数据</a:t>
            </a:r>
            <a:r>
              <a:rPr lang="zh-CN" altLang="en-US" sz="2400" b="0" dirty="0" smtClean="0">
                <a:latin typeface="楷体" panose="02010609060101010101" pitchFamily="49" charset="-122"/>
                <a:ea typeface="楷体" panose="02010609060101010101" pitchFamily="49" charset="-122"/>
              </a:rPr>
              <a:t>量”</a:t>
            </a:r>
            <a:endParaRPr lang="en-US" altLang="zh-CN" sz="2400" b="0" dirty="0" smtClean="0">
              <a:latin typeface="楷体" panose="02010609060101010101" pitchFamily="49" charset="-122"/>
              <a:ea typeface="楷体" panose="02010609060101010101" pitchFamily="49" charset="-122"/>
            </a:endParaRPr>
          </a:p>
          <a:p>
            <a:pPr algn="ctr">
              <a:buNone/>
            </a:pPr>
            <a:r>
              <a:rPr lang="zh-CN" altLang="en-US" sz="2400" b="0" dirty="0" smtClean="0">
                <a:latin typeface="楷体" panose="02010609060101010101" pitchFamily="49" charset="-122"/>
                <a:ea typeface="楷体" panose="02010609060101010101" pitchFamily="49" charset="-122"/>
              </a:rPr>
              <a:t>总共</a:t>
            </a:r>
            <a:r>
              <a:rPr lang="en-US" altLang="zh-CN" sz="2400" b="0" dirty="0" smtClean="0">
                <a:latin typeface="楷体" panose="02010609060101010101" pitchFamily="49" charset="-122"/>
                <a:ea typeface="楷体" panose="02010609060101010101" pitchFamily="49" charset="-122"/>
              </a:rPr>
              <a:t>5PB</a:t>
            </a:r>
            <a:endParaRPr lang="zh-CN" altLang="en-US" sz="2400" dirty="0">
              <a:latin typeface="楷体" panose="02010609060101010101" pitchFamily="49" charset="-122"/>
              <a:ea typeface="楷体" panose="02010609060101010101" pitchFamily="49" charset="-122"/>
            </a:endParaRPr>
          </a:p>
        </p:txBody>
      </p:sp>
      <p:sp>
        <p:nvSpPr>
          <p:cNvPr id="3" name="文本框 2"/>
          <p:cNvSpPr txBox="1"/>
          <p:nvPr/>
        </p:nvSpPr>
        <p:spPr>
          <a:xfrm>
            <a:off x="5638800" y="4876800"/>
            <a:ext cx="1826141" cy="584776"/>
          </a:xfrm>
          <a:prstGeom prst="rect">
            <a:avLst/>
          </a:prstGeom>
          <a:noFill/>
        </p:spPr>
        <p:txBody>
          <a:bodyPr wrap="none" rtlCol="0">
            <a:spAutoFit/>
          </a:bodyPr>
          <a:lstStyle/>
          <a:p>
            <a:pPr>
              <a:buNone/>
            </a:pPr>
            <a:r>
              <a:rPr kumimoji="1" lang="zh-CN" altLang="en-US" dirty="0" smtClean="0">
                <a:solidFill>
                  <a:srgbClr val="0000FF"/>
                </a:solidFill>
              </a:rPr>
              <a:t>一个亮点</a:t>
            </a:r>
            <a:endParaRPr kumimoji="1" lang="zh-CN" altLang="en-US" dirty="0">
              <a:solidFill>
                <a:srgbClr val="0000FF"/>
              </a:solidFill>
            </a:endParaRPr>
          </a:p>
        </p:txBody>
      </p:sp>
    </p:spTree>
    <p:extLst>
      <p:ext uri="{BB962C8B-B14F-4D97-AF65-F5344CB8AC3E}">
        <p14:creationId xmlns:p14="http://schemas.microsoft.com/office/powerpoint/2010/main" val="379352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67684"/>
                                        </p:tgtEl>
                                        <p:attrNameLst>
                                          <p:attrName>style.visibility</p:attrName>
                                        </p:attrNameLst>
                                      </p:cBhvr>
                                      <p:to>
                                        <p:strVal val="visible"/>
                                      </p:to>
                                    </p:set>
                                    <p:anim calcmode="lin" valueType="num">
                                      <p:cBhvr additive="base">
                                        <p:cTn id="7" dur="500" fill="hold"/>
                                        <p:tgtEl>
                                          <p:spTgt spid="967684"/>
                                        </p:tgtEl>
                                        <p:attrNameLst>
                                          <p:attrName>ppt_x</p:attrName>
                                        </p:attrNameLst>
                                      </p:cBhvr>
                                      <p:tavLst>
                                        <p:tav tm="0">
                                          <p:val>
                                            <p:strVal val="1+#ppt_w/2"/>
                                          </p:val>
                                        </p:tav>
                                        <p:tav tm="100000">
                                          <p:val>
                                            <p:strVal val="#ppt_x"/>
                                          </p:val>
                                        </p:tav>
                                      </p:tavLst>
                                    </p:anim>
                                    <p:anim calcmode="lin" valueType="num">
                                      <p:cBhvr additive="base">
                                        <p:cTn id="8" dur="500" fill="hold"/>
                                        <p:tgtEl>
                                          <p:spTgt spid="96768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7</a:t>
            </a:fld>
            <a:endParaRPr lang="en-US" altLang="zh-CN" dirty="0"/>
          </a:p>
        </p:txBody>
      </p:sp>
      <p:pic>
        <p:nvPicPr>
          <p:cNvPr id="973826" name="Picture 2" descr="https://mediastream.cern.ch/MediaArchive/Photo/Public/2008/0807031/0807031_01/0807031_01-A4-at-144-d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7878232" cy="5908674"/>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descr="CEPC_XGT_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2600"/>
            <a:ext cx="9144000" cy="3349451"/>
          </a:xfrm>
          <a:prstGeom prst="rect">
            <a:avLst/>
          </a:prstGeom>
        </p:spPr>
      </p:pic>
      <p:sp>
        <p:nvSpPr>
          <p:cNvPr id="4" name="文本框 3"/>
          <p:cNvSpPr txBox="1"/>
          <p:nvPr/>
        </p:nvSpPr>
        <p:spPr>
          <a:xfrm>
            <a:off x="3810000" y="1752600"/>
            <a:ext cx="1324802" cy="584776"/>
          </a:xfrm>
          <a:prstGeom prst="rect">
            <a:avLst/>
          </a:prstGeom>
          <a:noFill/>
        </p:spPr>
        <p:txBody>
          <a:bodyPr wrap="none" rtlCol="0">
            <a:spAutoFit/>
          </a:bodyPr>
          <a:lstStyle/>
          <a:p>
            <a:pPr>
              <a:buNone/>
            </a:pPr>
            <a:r>
              <a:rPr kumimoji="1" lang="en-US" altLang="zh-CN" dirty="0" smtClean="0"/>
              <a:t>CEPC</a:t>
            </a:r>
            <a:endParaRPr kumimoji="1" lang="zh-CN" altLang="en-US" dirty="0"/>
          </a:p>
        </p:txBody>
      </p:sp>
      <p:sp>
        <p:nvSpPr>
          <p:cNvPr id="6" name="标题 1"/>
          <p:cNvSpPr txBox="1">
            <a:spLocks/>
          </p:cNvSpPr>
          <p:nvPr/>
        </p:nvSpPr>
        <p:spPr>
          <a:xfrm>
            <a:off x="342900" y="0"/>
            <a:ext cx="8534400" cy="762000"/>
          </a:xfrm>
          <a:prstGeom prst="rect">
            <a:avLst/>
          </a:prstGeom>
        </p:spPr>
        <p:txBody>
          <a:bodyPr/>
          <a:lst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a:lstStyle>
          <a:p>
            <a:pPr>
              <a:buNone/>
            </a:pPr>
            <a:r>
              <a:rPr lang="zh-CN" altLang="en-US" dirty="0" smtClean="0"/>
              <a:t>被专门拿来</a:t>
            </a:r>
            <a:r>
              <a:rPr lang="zh-CN" altLang="en-US" dirty="0" smtClean="0"/>
              <a:t>比，</a:t>
            </a:r>
            <a:r>
              <a:rPr lang="zh-CN" altLang="en-US" dirty="0" smtClean="0"/>
              <a:t>说明</a:t>
            </a:r>
            <a:r>
              <a:rPr lang="zh-CN" altLang="en-US" dirty="0"/>
              <a:t>什么？</a:t>
            </a:r>
            <a:endParaRPr lang="zh-CN" altLang="en-US" dirty="0"/>
          </a:p>
        </p:txBody>
      </p:sp>
    </p:spTree>
    <p:extLst>
      <p:ext uri="{BB962C8B-B14F-4D97-AF65-F5344CB8AC3E}">
        <p14:creationId xmlns:p14="http://schemas.microsoft.com/office/powerpoint/2010/main" val="172758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8</a:t>
            </a:fld>
            <a:endParaRPr lang="en-US" altLang="zh-CN" dirty="0"/>
          </a:p>
        </p:txBody>
      </p:sp>
      <p:pic>
        <p:nvPicPr>
          <p:cNvPr id="96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
            <a:ext cx="9012809" cy="5158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95800" y="5867400"/>
            <a:ext cx="4540814" cy="369332"/>
          </a:xfrm>
          <a:prstGeom prst="rect">
            <a:avLst/>
          </a:prstGeom>
          <a:noFill/>
        </p:spPr>
        <p:txBody>
          <a:bodyPr wrap="none" rtlCol="0">
            <a:spAutoFit/>
          </a:bodyPr>
          <a:lstStyle/>
          <a:p>
            <a:pPr>
              <a:buNone/>
            </a:pPr>
            <a:r>
              <a:rPr lang="en-US" altLang="zh-CN" sz="1800" dirty="0"/>
              <a:t>Vladimir V. </a:t>
            </a:r>
            <a:r>
              <a:rPr lang="en-US" altLang="zh-CN" sz="1800" dirty="0" err="1" smtClean="0"/>
              <a:t>Gligorov</a:t>
            </a:r>
            <a:r>
              <a:rPr lang="zh-CN" altLang="en-US" sz="1800" dirty="0" smtClean="0"/>
              <a:t>，</a:t>
            </a:r>
            <a:r>
              <a:rPr lang="en-US" altLang="zh-CN" sz="1800" dirty="0" smtClean="0"/>
              <a:t>TUPIFP Workshop</a:t>
            </a:r>
            <a:endParaRPr lang="zh-CN" altLang="en-US" sz="1800" dirty="0"/>
          </a:p>
        </p:txBody>
      </p:sp>
    </p:spTree>
    <p:extLst>
      <p:ext uri="{BB962C8B-B14F-4D97-AF65-F5344CB8AC3E}">
        <p14:creationId xmlns:p14="http://schemas.microsoft.com/office/powerpoint/2010/main" val="3477310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buFont typeface="Wingdings 2" pitchFamily="18" charset="2"/>
              <a:buNone/>
            </a:pPr>
            <a:fld id="{ECF12831-912C-41CB-8551-DE13E62C8E3A}" type="slidenum">
              <a:rPr lang="zh-CN" altLang="en-US" smtClean="0"/>
              <a:pPr>
                <a:buFont typeface="Wingdings 2" pitchFamily="18" charset="2"/>
                <a:buNone/>
              </a:pPr>
              <a:t>9</a:t>
            </a:fld>
            <a:endParaRPr lang="en-US" altLang="zh-CN" dirty="0"/>
          </a:p>
        </p:txBody>
      </p:sp>
      <p:pic>
        <p:nvPicPr>
          <p:cNvPr id="969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8915400" cy="508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67000" y="5334000"/>
            <a:ext cx="3506088" cy="584776"/>
          </a:xfrm>
          <a:prstGeom prst="rect">
            <a:avLst/>
          </a:prstGeom>
          <a:noFill/>
        </p:spPr>
        <p:txBody>
          <a:bodyPr wrap="none" rtlCol="0">
            <a:spAutoFit/>
          </a:bodyPr>
          <a:lstStyle/>
          <a:p>
            <a:pPr>
              <a:buNone/>
            </a:pPr>
            <a:r>
              <a:rPr lang="zh-CN" altLang="en-US" dirty="0" smtClean="0"/>
              <a:t>挑战：速度</a:t>
            </a:r>
            <a:r>
              <a:rPr lang="en-US" altLang="zh-CN" dirty="0" smtClean="0"/>
              <a:t> &amp;  </a:t>
            </a:r>
            <a:r>
              <a:rPr lang="zh-CN" altLang="en-US" dirty="0" smtClean="0"/>
              <a:t>性能</a:t>
            </a:r>
            <a:endParaRPr lang="en-US" altLang="zh-CN" dirty="0" smtClean="0"/>
          </a:p>
        </p:txBody>
      </p:sp>
    </p:spTree>
    <p:extLst>
      <p:ext uri="{BB962C8B-B14F-4D97-AF65-F5344CB8AC3E}">
        <p14:creationId xmlns:p14="http://schemas.microsoft.com/office/powerpoint/2010/main" val="1468027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zyh-new">
  <a:themeElements>
    <a:clrScheme name="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fontScheme name="zyh-uh">
      <a:majorFont>
        <a:latin typeface="华文行楷"/>
        <a:ea typeface="华文行楷"/>
        <a:cs typeface=""/>
      </a:majorFont>
      <a:minorFont>
        <a:latin typeface="华文新魏"/>
        <a:ea typeface="华文新魏"/>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zh-CN" sz="3200" b="1" i="0" u="none" strike="noStrike" cap="none" normalizeH="0" baseline="0" smtClean="0">
            <a:ln>
              <a:noFill/>
            </a:ln>
            <a:solidFill>
              <a:schemeClr val="hlink"/>
            </a:solidFill>
            <a:effectLst/>
            <a:latin typeface="Garamond" pitchFamily="18" charset="0"/>
            <a:ea typeface="宋体" pitchFamily="2" charset="-122"/>
            <a:sym typeface="Symbol" pitchFamily="18"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zh-CN" sz="3200" b="1" i="0" u="none" strike="noStrike" cap="none" normalizeH="0" baseline="0" smtClean="0">
            <a:ln>
              <a:noFill/>
            </a:ln>
            <a:solidFill>
              <a:schemeClr val="hlink"/>
            </a:solidFill>
            <a:effectLst/>
            <a:latin typeface="Garamond" pitchFamily="18" charset="0"/>
            <a:ea typeface="宋体" pitchFamily="2" charset="-122"/>
            <a:sym typeface="Symbol" pitchFamily="18" charset="2"/>
          </a:defRPr>
        </a:defPPr>
      </a:lstStyle>
    </a:lnDef>
  </a:objectDefaults>
  <a:extraClrSchemeLst>
    <a:extraClrScheme>
      <a:clrScheme name="zyh-uh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zyh-uh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25552</TotalTime>
  <Words>1311</Words>
  <Application>Microsoft Office PowerPoint</Application>
  <PresentationFormat>全屏显示(4:3)</PresentationFormat>
  <Paragraphs>356</Paragraphs>
  <Slides>50</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50</vt:i4>
      </vt:variant>
    </vt:vector>
  </HeadingPairs>
  <TitlesOfParts>
    <vt:vector size="65" baseType="lpstr">
      <vt:lpstr>Arial</vt:lpstr>
      <vt:lpstr>宋体</vt:lpstr>
      <vt:lpstr>华文新魏</vt:lpstr>
      <vt:lpstr>Garamond</vt:lpstr>
      <vt:lpstr>Songti SC Regular</vt:lpstr>
      <vt:lpstr>Times New Roman</vt:lpstr>
      <vt:lpstr>华文楷体</vt:lpstr>
      <vt:lpstr>Helvetica Neue Light</vt:lpstr>
      <vt:lpstr>楷体</vt:lpstr>
      <vt:lpstr>MS PGothic</vt:lpstr>
      <vt:lpstr>Symbol</vt:lpstr>
      <vt:lpstr>华文行楷</vt:lpstr>
      <vt:lpstr>Wingdings 2</vt:lpstr>
      <vt:lpstr>Wingdings</vt:lpstr>
      <vt:lpstr>zyh-new</vt:lpstr>
      <vt:lpstr>日程安排</vt:lpstr>
      <vt:lpstr>工作环境</vt:lpstr>
      <vt:lpstr>机器学习及先进计算 在粒子物理数据处理中的应用  </vt:lpstr>
      <vt:lpstr>PowerPoint 演示文稿</vt:lpstr>
      <vt:lpstr>PowerPoint 演示文稿</vt:lpstr>
      <vt:lpstr>来自天文学的引用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什么是好的物理结果？</vt:lpstr>
      <vt:lpstr>PowerPoint 演示文稿</vt:lpstr>
      <vt:lpstr>统计误差将低于系统误差</vt:lpstr>
      <vt:lpstr>PowerPoint 演示文稿</vt:lpstr>
      <vt:lpstr>PowerPoint 演示文稿</vt:lpstr>
      <vt:lpstr>PowerPoint 演示文稿</vt:lpstr>
      <vt:lpstr>PowerPoint 演示文稿</vt:lpstr>
      <vt:lpstr>神经网络的构建</vt:lpstr>
      <vt:lpstr>普遍性定理</vt:lpstr>
      <vt:lpstr>深度学习</vt:lpstr>
      <vt:lpstr>PowerPoint 演示文稿</vt:lpstr>
      <vt:lpstr>PowerPoint 演示文稿</vt:lpstr>
      <vt:lpstr>PowerPoint 演示文稿</vt:lpstr>
      <vt:lpstr>PowerPoint 演示文稿</vt:lpstr>
      <vt:lpstr>PowerPoint 演示文稿</vt:lpstr>
      <vt:lpstr>数据处理中可以用吗？</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COMET径迹重建</vt:lpstr>
      <vt:lpstr>使用并行计算的思想</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高能所研究现状</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第三章 数据处理 第六节 带电粒子重建与刻度二</dc:title>
  <dc:creator>yuany</dc:creator>
  <cp:lastModifiedBy>袁野</cp:lastModifiedBy>
  <cp:revision>1657</cp:revision>
  <cp:lastPrinted>2017-03-17T06:19:52Z</cp:lastPrinted>
  <dcterms:created xsi:type="dcterms:W3CDTF">2003-04-28T21:37:29Z</dcterms:created>
  <dcterms:modified xsi:type="dcterms:W3CDTF">2019-07-22T05:06:01Z</dcterms:modified>
</cp:coreProperties>
</file>