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charts/chart9.xml" ContentType="application/vnd.openxmlformats-officedocument.drawingml.chart+xml"/>
  <Override PartName="/ppt/charts/style9.xml" ContentType="application/vnd.ms-office.chartstyle+xml"/>
  <Override PartName="/ppt/charts/colors9.xml" ContentType="application/vnd.ms-office.chartcolorstyle+xml"/>
  <Override PartName="/ppt/charts/chart10.xml" ContentType="application/vnd.openxmlformats-officedocument.drawingml.chart+xml"/>
  <Override PartName="/ppt/charts/style10.xml" ContentType="application/vnd.ms-office.chartstyle+xml"/>
  <Override PartName="/ppt/charts/colors10.xml" ContentType="application/vnd.ms-office.chartcolorstyle+xml"/>
  <Override PartName="/ppt/charts/chart11.xml" ContentType="application/vnd.openxmlformats-officedocument.drawingml.chart+xml"/>
  <Override PartName="/ppt/charts/style11.xml" ContentType="application/vnd.ms-office.chartstyle+xml"/>
  <Override PartName="/ppt/charts/colors11.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3" r:id="rId7"/>
    <p:sldId id="264" r:id="rId8"/>
    <p:sldId id="265" r:id="rId9"/>
    <p:sldId id="262" r:id="rId10"/>
    <p:sldId id="266" r:id="rId11"/>
    <p:sldId id="261" r:id="rId12"/>
    <p:sldId id="267" r:id="rId13"/>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93D81CF-94F2-401A-BA57-92F5A7B2D0C5}" styleName="中度样式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616DA210-FB5B-4158-B5E0-FEB733F419BA}" styleName="浅色样式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ED083AE6-46FA-4A59-8FB0-9F97EB10719F}" styleName="浅色样式 3 - 强调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073A0DAA-6AF3-43AB-8588-CEC1D06C72B9}" styleName="中度样式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E9639D4-E3E2-4D34-9284-5A2195B3D0D7}" styleName="浅色样式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00A15C55-8517-42AA-B614-E9B94910E393}" styleName="中度样式 2 - 强调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5FD0F851-EC5A-4D38-B0AD-8093EC10F338}" styleName="浅色样式 1 - 强调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15" autoAdjust="0"/>
    <p:restoredTop sz="94660"/>
  </p:normalViewPr>
  <p:slideViewPr>
    <p:cSldViewPr snapToGrid="0">
      <p:cViewPr varScale="1">
        <p:scale>
          <a:sx n="94" d="100"/>
          <a:sy n="94" d="100"/>
        </p:scale>
        <p:origin x="648" y="45"/>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10.xml.rels><?xml version="1.0" encoding="UTF-8" standalone="yes"?>
<Relationships xmlns="http://schemas.openxmlformats.org/package/2006/relationships"><Relationship Id="rId3" Type="http://schemas.openxmlformats.org/officeDocument/2006/relationships/package" Target="../embeddings/Microsoft_Excel_Worksheet9.xlsx"/><Relationship Id="rId2" Type="http://schemas.microsoft.com/office/2011/relationships/chartColorStyle" Target="colors10.xml"/><Relationship Id="rId1" Type="http://schemas.microsoft.com/office/2011/relationships/chartStyle" Target="style10.xml"/></Relationships>
</file>

<file path=ppt/charts/_rels/chart11.xml.rels><?xml version="1.0" encoding="UTF-8" standalone="yes"?>
<Relationships xmlns="http://schemas.openxmlformats.org/package/2006/relationships"><Relationship Id="rId3" Type="http://schemas.openxmlformats.org/officeDocument/2006/relationships/package" Target="../embeddings/Microsoft_Excel_Worksheet10.xlsx"/><Relationship Id="rId2" Type="http://schemas.microsoft.com/office/2011/relationships/chartColorStyle" Target="colors11.xml"/><Relationship Id="rId1" Type="http://schemas.microsoft.com/office/2011/relationships/chartStyle" Target="style1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package" Target="../embeddings/Microsoft_Excel_Worksheet4.xlsx"/><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package" Target="../embeddings/Microsoft_Excel_Worksheet5.xlsx"/><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package" Target="../embeddings/Microsoft_Excel_Worksheet6.xlsx"/><Relationship Id="rId2" Type="http://schemas.microsoft.com/office/2011/relationships/chartColorStyle" Target="colors7.xml"/><Relationship Id="rId1" Type="http://schemas.microsoft.com/office/2011/relationships/chartStyle" Target="style7.xml"/></Relationships>
</file>

<file path=ppt/charts/_rels/chart8.xml.rels><?xml version="1.0" encoding="UTF-8" standalone="yes"?>
<Relationships xmlns="http://schemas.openxmlformats.org/package/2006/relationships"><Relationship Id="rId3" Type="http://schemas.openxmlformats.org/officeDocument/2006/relationships/package" Target="../embeddings/Microsoft_Excel_Worksheet7.xlsx"/><Relationship Id="rId2" Type="http://schemas.microsoft.com/office/2011/relationships/chartColorStyle" Target="colors8.xml"/><Relationship Id="rId1" Type="http://schemas.microsoft.com/office/2011/relationships/chartStyle" Target="style8.xml"/></Relationships>
</file>

<file path=ppt/charts/_rels/chart9.xml.rels><?xml version="1.0" encoding="UTF-8" standalone="yes"?>
<Relationships xmlns="http://schemas.openxmlformats.org/package/2006/relationships"><Relationship Id="rId3" Type="http://schemas.openxmlformats.org/officeDocument/2006/relationships/package" Target="../embeddings/Microsoft_Excel_Worksheet8.xlsx"/><Relationship Id="rId2" Type="http://schemas.microsoft.com/office/2011/relationships/chartColorStyle" Target="colors9.xml"/><Relationship Id="rId1" Type="http://schemas.microsoft.com/office/2011/relationships/chartStyle" Target="style9.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scatterChart>
        <c:scatterStyle val="lineMarker"/>
        <c:varyColors val="0"/>
        <c:ser>
          <c:idx val="0"/>
          <c:order val="0"/>
          <c:tx>
            <c:v>正确拟合</c:v>
          </c:tx>
          <c:spPr>
            <a:ln w="25400" cap="rnd">
              <a:noFill/>
              <a:round/>
            </a:ln>
            <a:effectLst/>
          </c:spPr>
          <c:marker>
            <c:symbol val="circle"/>
            <c:size val="5"/>
            <c:spPr>
              <a:solidFill>
                <a:schemeClr val="tx1"/>
              </a:solidFill>
              <a:ln w="9525">
                <a:solidFill>
                  <a:schemeClr val="tx1"/>
                </a:solidFill>
              </a:ln>
              <a:effectLst/>
            </c:spPr>
          </c:marker>
          <c:xVal>
            <c:numRef>
              <c:f>Sheet3!$A$1:$A$7</c:f>
              <c:numCache>
                <c:formatCode>General</c:formatCode>
                <c:ptCount val="7"/>
                <c:pt idx="0">
                  <c:v>1.1000000000000001</c:v>
                </c:pt>
                <c:pt idx="1">
                  <c:v>3.4</c:v>
                </c:pt>
                <c:pt idx="2">
                  <c:v>5.6</c:v>
                </c:pt>
                <c:pt idx="3">
                  <c:v>5.7</c:v>
                </c:pt>
                <c:pt idx="4">
                  <c:v>7.8</c:v>
                </c:pt>
                <c:pt idx="5">
                  <c:v>10.3</c:v>
                </c:pt>
                <c:pt idx="6">
                  <c:v>12.1</c:v>
                </c:pt>
              </c:numCache>
            </c:numRef>
          </c:xVal>
          <c:yVal>
            <c:numRef>
              <c:f>Sheet3!$B$1:$B$7</c:f>
              <c:numCache>
                <c:formatCode>General</c:formatCode>
                <c:ptCount val="7"/>
                <c:pt idx="0">
                  <c:v>0.7</c:v>
                </c:pt>
                <c:pt idx="1">
                  <c:v>0.6</c:v>
                </c:pt>
                <c:pt idx="2">
                  <c:v>1.4</c:v>
                </c:pt>
                <c:pt idx="3">
                  <c:v>1.7</c:v>
                </c:pt>
                <c:pt idx="4">
                  <c:v>3.4</c:v>
                </c:pt>
                <c:pt idx="5">
                  <c:v>6.5</c:v>
                </c:pt>
                <c:pt idx="6">
                  <c:v>9.6999999999999993</c:v>
                </c:pt>
              </c:numCache>
            </c:numRef>
          </c:yVal>
          <c:smooth val="0"/>
          <c:extLst>
            <c:ext xmlns:c16="http://schemas.microsoft.com/office/drawing/2014/chart" uri="{C3380CC4-5D6E-409C-BE32-E72D297353CC}">
              <c16:uniqueId val="{00000000-8B08-426F-BA38-A97FA8F53EC6}"/>
            </c:ext>
          </c:extLst>
        </c:ser>
        <c:ser>
          <c:idx val="3"/>
          <c:order val="3"/>
          <c:tx>
            <c:v>测试集</c:v>
          </c:tx>
          <c:spPr>
            <a:ln w="25400" cap="rnd">
              <a:noFill/>
              <a:round/>
            </a:ln>
            <a:effectLst/>
          </c:spPr>
          <c:marker>
            <c:symbol val="circle"/>
            <c:size val="6"/>
            <c:spPr>
              <a:solidFill>
                <a:schemeClr val="accent4"/>
              </a:solidFill>
              <a:ln w="9525">
                <a:solidFill>
                  <a:schemeClr val="accent4"/>
                </a:solidFill>
              </a:ln>
              <a:effectLst/>
            </c:spPr>
          </c:marker>
          <c:xVal>
            <c:numRef>
              <c:f>Sheet3!$A$9:$A$13</c:f>
              <c:numCache>
                <c:formatCode>General</c:formatCode>
                <c:ptCount val="5"/>
                <c:pt idx="0">
                  <c:v>2.2999999999999998</c:v>
                </c:pt>
                <c:pt idx="1">
                  <c:v>6.6</c:v>
                </c:pt>
                <c:pt idx="2">
                  <c:v>9.1</c:v>
                </c:pt>
                <c:pt idx="3">
                  <c:v>11.4</c:v>
                </c:pt>
                <c:pt idx="4">
                  <c:v>12.5</c:v>
                </c:pt>
              </c:numCache>
            </c:numRef>
          </c:xVal>
          <c:yVal>
            <c:numRef>
              <c:f>Sheet3!$B$9:$B$13</c:f>
              <c:numCache>
                <c:formatCode>General</c:formatCode>
                <c:ptCount val="5"/>
                <c:pt idx="0">
                  <c:v>0.5</c:v>
                </c:pt>
                <c:pt idx="1">
                  <c:v>2.2999999999999998</c:v>
                </c:pt>
                <c:pt idx="2">
                  <c:v>5</c:v>
                </c:pt>
                <c:pt idx="3">
                  <c:v>8.5</c:v>
                </c:pt>
                <c:pt idx="4">
                  <c:v>10.5</c:v>
                </c:pt>
              </c:numCache>
            </c:numRef>
          </c:yVal>
          <c:smooth val="0"/>
          <c:extLst>
            <c:ext xmlns:c16="http://schemas.microsoft.com/office/drawing/2014/chart" uri="{C3380CC4-5D6E-409C-BE32-E72D297353CC}">
              <c16:uniqueId val="{00000001-8B08-426F-BA38-A97FA8F53EC6}"/>
            </c:ext>
          </c:extLst>
        </c:ser>
        <c:dLbls>
          <c:showLegendKey val="0"/>
          <c:showVal val="0"/>
          <c:showCatName val="0"/>
          <c:showSerName val="0"/>
          <c:showPercent val="0"/>
          <c:showBubbleSize val="0"/>
        </c:dLbls>
        <c:axId val="112897440"/>
        <c:axId val="112898000"/>
        <c:extLst>
          <c:ext xmlns:c15="http://schemas.microsoft.com/office/drawing/2012/chart" uri="{02D57815-91ED-43cb-92C2-25804820EDAC}">
            <c15:filteredScatterSeries>
              <c15:ser>
                <c:idx val="1"/>
                <c:order val="1"/>
                <c:tx>
                  <c:v>欠拟合</c:v>
                </c:tx>
                <c:spPr>
                  <a:ln w="25400" cap="rnd">
                    <a:noFill/>
                    <a:round/>
                  </a:ln>
                  <a:effectLst/>
                </c:spPr>
                <c:marker>
                  <c:symbol val="circle"/>
                  <c:size val="5"/>
                  <c:spPr>
                    <a:solidFill>
                      <a:schemeClr val="tx1"/>
                    </a:solidFill>
                    <a:ln w="9525">
                      <a:solidFill>
                        <a:schemeClr val="tx1"/>
                      </a:solidFill>
                    </a:ln>
                    <a:effectLst/>
                  </c:spPr>
                </c:marker>
                <c:trendline>
                  <c:spPr>
                    <a:ln w="19050" cap="rnd">
                      <a:solidFill>
                        <a:srgbClr val="00B050"/>
                      </a:solidFill>
                      <a:prstDash val="sysDot"/>
                    </a:ln>
                    <a:effectLst/>
                  </c:spPr>
                  <c:trendlineType val="linear"/>
                  <c:forward val="0.8"/>
                  <c:backward val="0.30000000000000004"/>
                  <c:dispRSqr val="0"/>
                  <c:dispEq val="1"/>
                  <c:trendlineLbl>
                    <c:numFmt formatCode="General" sourceLinked="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zh-CN"/>
                      </a:p>
                    </c:txPr>
                  </c:trendlineLbl>
                </c:trendline>
                <c:xVal>
                  <c:numRef>
                    <c:extLst>
                      <c:ext uri="{02D57815-91ED-43cb-92C2-25804820EDAC}">
                        <c15:formulaRef>
                          <c15:sqref>Sheet3!$A$1:$A$7</c15:sqref>
                        </c15:formulaRef>
                      </c:ext>
                    </c:extLst>
                    <c:numCache>
                      <c:formatCode>General</c:formatCode>
                      <c:ptCount val="7"/>
                      <c:pt idx="0">
                        <c:v>1.1000000000000001</c:v>
                      </c:pt>
                      <c:pt idx="1">
                        <c:v>3.4</c:v>
                      </c:pt>
                      <c:pt idx="2">
                        <c:v>5.6</c:v>
                      </c:pt>
                      <c:pt idx="3">
                        <c:v>5.7</c:v>
                      </c:pt>
                      <c:pt idx="4">
                        <c:v>7.8</c:v>
                      </c:pt>
                      <c:pt idx="5">
                        <c:v>10.3</c:v>
                      </c:pt>
                      <c:pt idx="6">
                        <c:v>12.1</c:v>
                      </c:pt>
                    </c:numCache>
                  </c:numRef>
                </c:xVal>
                <c:yVal>
                  <c:numRef>
                    <c:extLst>
                      <c:ext uri="{02D57815-91ED-43cb-92C2-25804820EDAC}">
                        <c15:formulaRef>
                          <c15:sqref>Sheet3!$C$1:$C$7</c15:sqref>
                        </c15:formulaRef>
                      </c:ext>
                    </c:extLst>
                    <c:numCache>
                      <c:formatCode>General</c:formatCode>
                      <c:ptCount val="7"/>
                      <c:pt idx="0">
                        <c:v>0.7</c:v>
                      </c:pt>
                      <c:pt idx="1">
                        <c:v>0.6</c:v>
                      </c:pt>
                      <c:pt idx="2">
                        <c:v>1.4</c:v>
                      </c:pt>
                      <c:pt idx="3">
                        <c:v>1.7</c:v>
                      </c:pt>
                      <c:pt idx="4">
                        <c:v>3.4</c:v>
                      </c:pt>
                      <c:pt idx="5">
                        <c:v>6.5</c:v>
                      </c:pt>
                      <c:pt idx="6">
                        <c:v>9.6999999999999993</c:v>
                      </c:pt>
                    </c:numCache>
                  </c:numRef>
                </c:yVal>
                <c:smooth val="0"/>
                <c:extLst>
                  <c:ext xmlns:c16="http://schemas.microsoft.com/office/drawing/2014/chart" uri="{C3380CC4-5D6E-409C-BE32-E72D297353CC}">
                    <c16:uniqueId val="{00000003-8B08-426F-BA38-A97FA8F53EC6}"/>
                  </c:ext>
                </c:extLst>
              </c15:ser>
            </c15:filteredScatterSeries>
            <c15:filteredScatterSeries>
              <c15:ser>
                <c:idx val="2"/>
                <c:order val="2"/>
                <c:tx>
                  <c:v>过拟合</c:v>
                </c:tx>
                <c:spPr>
                  <a:ln w="25400" cap="rnd">
                    <a:noFill/>
                    <a:round/>
                  </a:ln>
                  <a:effectLst/>
                </c:spPr>
                <c:marker>
                  <c:symbol val="circle"/>
                  <c:size val="5"/>
                  <c:spPr>
                    <a:solidFill>
                      <a:schemeClr val="tx1"/>
                    </a:solidFill>
                    <a:ln w="9525">
                      <a:solidFill>
                        <a:schemeClr val="tx1"/>
                      </a:solidFill>
                    </a:ln>
                    <a:effectLst/>
                  </c:spPr>
                </c:marker>
                <c:trendline>
                  <c:spPr>
                    <a:ln w="19050" cap="rnd">
                      <a:solidFill>
                        <a:schemeClr val="accent5"/>
                      </a:solidFill>
                      <a:prstDash val="sysDot"/>
                    </a:ln>
                    <a:effectLst/>
                  </c:spPr>
                  <c:trendlineType val="poly"/>
                  <c:order val="6"/>
                  <c:forward val="0.2"/>
                  <c:backward val="5.000000000000001E-2"/>
                  <c:dispRSqr val="0"/>
                  <c:dispEq val="1"/>
                  <c:trendlineLbl>
                    <c:numFmt formatCode="General" sourceLinked="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zh-CN"/>
                      </a:p>
                    </c:txPr>
                  </c:trendlineLbl>
                </c:trendline>
                <c:xVal>
                  <c:numRef>
                    <c:extLst xmlns:c15="http://schemas.microsoft.com/office/drawing/2012/chart">
                      <c:ext xmlns:c15="http://schemas.microsoft.com/office/drawing/2012/chart" uri="{02D57815-91ED-43cb-92C2-25804820EDAC}">
                        <c15:formulaRef>
                          <c15:sqref>Sheet3!$A$1:$A$7</c15:sqref>
                        </c15:formulaRef>
                      </c:ext>
                    </c:extLst>
                    <c:numCache>
                      <c:formatCode>General</c:formatCode>
                      <c:ptCount val="7"/>
                      <c:pt idx="0">
                        <c:v>1.1000000000000001</c:v>
                      </c:pt>
                      <c:pt idx="1">
                        <c:v>3.4</c:v>
                      </c:pt>
                      <c:pt idx="2">
                        <c:v>5.6</c:v>
                      </c:pt>
                      <c:pt idx="3">
                        <c:v>5.7</c:v>
                      </c:pt>
                      <c:pt idx="4">
                        <c:v>7.8</c:v>
                      </c:pt>
                      <c:pt idx="5">
                        <c:v>10.3</c:v>
                      </c:pt>
                      <c:pt idx="6">
                        <c:v>12.1</c:v>
                      </c:pt>
                    </c:numCache>
                  </c:numRef>
                </c:xVal>
                <c:yVal>
                  <c:numRef>
                    <c:extLst xmlns:c15="http://schemas.microsoft.com/office/drawing/2012/chart">
                      <c:ext xmlns:c15="http://schemas.microsoft.com/office/drawing/2012/chart" uri="{02D57815-91ED-43cb-92C2-25804820EDAC}">
                        <c15:formulaRef>
                          <c15:sqref>Sheet3!$D$1:$D$7</c15:sqref>
                        </c15:formulaRef>
                      </c:ext>
                    </c:extLst>
                    <c:numCache>
                      <c:formatCode>General</c:formatCode>
                      <c:ptCount val="7"/>
                      <c:pt idx="0">
                        <c:v>0.7</c:v>
                      </c:pt>
                      <c:pt idx="1">
                        <c:v>0.6</c:v>
                      </c:pt>
                      <c:pt idx="2">
                        <c:v>1.4</c:v>
                      </c:pt>
                      <c:pt idx="3">
                        <c:v>1.7</c:v>
                      </c:pt>
                      <c:pt idx="4">
                        <c:v>3.4</c:v>
                      </c:pt>
                      <c:pt idx="5">
                        <c:v>6.5</c:v>
                      </c:pt>
                      <c:pt idx="6">
                        <c:v>9.6999999999999993</c:v>
                      </c:pt>
                    </c:numCache>
                  </c:numRef>
                </c:yVal>
                <c:smooth val="0"/>
                <c:extLst xmlns:c15="http://schemas.microsoft.com/office/drawing/2012/chart">
                  <c:ext xmlns:c16="http://schemas.microsoft.com/office/drawing/2014/chart" uri="{C3380CC4-5D6E-409C-BE32-E72D297353CC}">
                    <c16:uniqueId val="{00000005-8B08-426F-BA38-A97FA8F53EC6}"/>
                  </c:ext>
                </c:extLst>
              </c15:ser>
            </c15:filteredScatterSeries>
          </c:ext>
        </c:extLst>
      </c:scatterChart>
      <c:valAx>
        <c:axId val="112897440"/>
        <c:scaling>
          <c:orientation val="minMax"/>
          <c:max val="14"/>
          <c:min val="0"/>
        </c:scaling>
        <c:delete val="0"/>
        <c:axPos val="b"/>
        <c:title>
          <c:tx>
            <c:rich>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altLang="zh-CN"/>
                  <a:t>X</a:t>
                </a:r>
                <a:endParaRPr lang="zh-CN" altLang="en-US"/>
              </a:p>
            </c:rich>
          </c:tx>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zh-CN"/>
            </a:p>
          </c:txPr>
        </c:title>
        <c:numFmt formatCode="General" sourceLinked="1"/>
        <c:majorTickMark val="out"/>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zh-CN"/>
          </a:p>
        </c:txPr>
        <c:crossAx val="112898000"/>
        <c:crosses val="autoZero"/>
        <c:crossBetween val="midCat"/>
      </c:valAx>
      <c:valAx>
        <c:axId val="112898000"/>
        <c:scaling>
          <c:orientation val="minMax"/>
          <c:max val="14"/>
          <c:min val="-2"/>
        </c:scaling>
        <c:delete val="0"/>
        <c:axPos val="l"/>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altLang="zh-CN"/>
                  <a:t>Y</a:t>
                </a:r>
                <a:endParaRPr lang="zh-CN" altLang="en-US"/>
              </a:p>
            </c:rich>
          </c:tx>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zh-CN"/>
            </a:p>
          </c:txPr>
        </c:title>
        <c:numFmt formatCode="General" sourceLinked="1"/>
        <c:majorTickMark val="out"/>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zh-CN"/>
          </a:p>
        </c:txPr>
        <c:crossAx val="112897440"/>
        <c:crosses val="autoZero"/>
        <c:crossBetween val="midCat"/>
      </c:valAx>
      <c:spPr>
        <a:noFill/>
        <a:ln>
          <a:noFill/>
        </a:ln>
        <a:effectLst/>
      </c:spPr>
    </c:plotArea>
    <c:plotVisOnly val="1"/>
    <c:dispBlanksAs val="gap"/>
    <c:showDLblsOverMax val="0"/>
  </c:chart>
  <c:spPr>
    <a:noFill/>
    <a:ln>
      <a:noFill/>
    </a:ln>
    <a:effectLst/>
  </c:spPr>
  <c:txPr>
    <a:bodyPr/>
    <a:lstStyle/>
    <a:p>
      <a:pPr>
        <a:defRPr/>
      </a:pPr>
      <a:endParaRPr lang="zh-CN"/>
    </a:p>
  </c:txPr>
  <c:externalData r:id="rId3">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scatterChart>
        <c:scatterStyle val="lineMarker"/>
        <c:varyColors val="0"/>
        <c:ser>
          <c:idx val="2"/>
          <c:order val="2"/>
          <c:tx>
            <c:v>过拟合</c:v>
          </c:tx>
          <c:spPr>
            <a:ln w="25400" cap="rnd">
              <a:noFill/>
              <a:round/>
            </a:ln>
            <a:effectLst/>
          </c:spPr>
          <c:marker>
            <c:symbol val="circle"/>
            <c:size val="5"/>
            <c:spPr>
              <a:solidFill>
                <a:schemeClr val="tx1"/>
              </a:solidFill>
              <a:ln w="9525">
                <a:solidFill>
                  <a:schemeClr val="tx1"/>
                </a:solidFill>
              </a:ln>
              <a:effectLst/>
            </c:spPr>
          </c:marker>
          <c:trendline>
            <c:spPr>
              <a:ln w="19050" cap="rnd">
                <a:solidFill>
                  <a:schemeClr val="accent5"/>
                </a:solidFill>
                <a:prstDash val="sysDot"/>
              </a:ln>
              <a:effectLst/>
            </c:spPr>
            <c:trendlineType val="poly"/>
            <c:order val="6"/>
            <c:forward val="0.2"/>
            <c:backward val="5.000000000000001E-2"/>
            <c:dispRSqr val="0"/>
            <c:dispEq val="0"/>
          </c:trendline>
          <c:xVal>
            <c:numRef>
              <c:f>Sheet3!$A$1:$A$7</c:f>
              <c:numCache>
                <c:formatCode>General</c:formatCode>
                <c:ptCount val="7"/>
                <c:pt idx="0">
                  <c:v>1.1000000000000001</c:v>
                </c:pt>
                <c:pt idx="1">
                  <c:v>3.4</c:v>
                </c:pt>
                <c:pt idx="2">
                  <c:v>5.6</c:v>
                </c:pt>
                <c:pt idx="3">
                  <c:v>5.7</c:v>
                </c:pt>
                <c:pt idx="4">
                  <c:v>7.8</c:v>
                </c:pt>
                <c:pt idx="5">
                  <c:v>10.3</c:v>
                </c:pt>
                <c:pt idx="6">
                  <c:v>12.1</c:v>
                </c:pt>
              </c:numCache>
              <c:extLst xmlns:c15="http://schemas.microsoft.com/office/drawing/2012/chart"/>
            </c:numRef>
          </c:xVal>
          <c:yVal>
            <c:numRef>
              <c:f>Sheet3!$D$1:$D$7</c:f>
              <c:numCache>
                <c:formatCode>General</c:formatCode>
                <c:ptCount val="7"/>
                <c:pt idx="0">
                  <c:v>0.7</c:v>
                </c:pt>
                <c:pt idx="1">
                  <c:v>0.6</c:v>
                </c:pt>
                <c:pt idx="2">
                  <c:v>1.4</c:v>
                </c:pt>
                <c:pt idx="3">
                  <c:v>1.7</c:v>
                </c:pt>
                <c:pt idx="4">
                  <c:v>3.4</c:v>
                </c:pt>
                <c:pt idx="5">
                  <c:v>6.5</c:v>
                </c:pt>
                <c:pt idx="6">
                  <c:v>9.6999999999999993</c:v>
                </c:pt>
              </c:numCache>
              <c:extLst xmlns:c15="http://schemas.microsoft.com/office/drawing/2012/chart"/>
            </c:numRef>
          </c:yVal>
          <c:smooth val="0"/>
          <c:extLst>
            <c:ext xmlns:c16="http://schemas.microsoft.com/office/drawing/2014/chart" uri="{C3380CC4-5D6E-409C-BE32-E72D297353CC}">
              <c16:uniqueId val="{00000001-32EE-4896-B616-C76616E0FC01}"/>
            </c:ext>
          </c:extLst>
        </c:ser>
        <c:ser>
          <c:idx val="3"/>
          <c:order val="3"/>
          <c:tx>
            <c:v>测试集</c:v>
          </c:tx>
          <c:spPr>
            <a:ln w="25400" cap="rnd">
              <a:noFill/>
              <a:round/>
            </a:ln>
            <a:effectLst/>
          </c:spPr>
          <c:marker>
            <c:symbol val="circle"/>
            <c:size val="6"/>
            <c:spPr>
              <a:solidFill>
                <a:schemeClr val="accent4"/>
              </a:solidFill>
              <a:ln w="9525">
                <a:solidFill>
                  <a:schemeClr val="accent4"/>
                </a:solidFill>
              </a:ln>
              <a:effectLst/>
            </c:spPr>
          </c:marker>
          <c:xVal>
            <c:numRef>
              <c:f>Sheet3!$A$9:$A$13</c:f>
              <c:numCache>
                <c:formatCode>General</c:formatCode>
                <c:ptCount val="5"/>
                <c:pt idx="0">
                  <c:v>2.2999999999999998</c:v>
                </c:pt>
                <c:pt idx="1">
                  <c:v>6.6</c:v>
                </c:pt>
                <c:pt idx="2">
                  <c:v>9.1</c:v>
                </c:pt>
                <c:pt idx="3">
                  <c:v>11.4</c:v>
                </c:pt>
                <c:pt idx="4">
                  <c:v>12.5</c:v>
                </c:pt>
              </c:numCache>
              <c:extLst xmlns:c15="http://schemas.microsoft.com/office/drawing/2012/chart"/>
            </c:numRef>
          </c:xVal>
          <c:yVal>
            <c:numRef>
              <c:f>Sheet3!$B$9:$B$13</c:f>
              <c:numCache>
                <c:formatCode>General</c:formatCode>
                <c:ptCount val="5"/>
                <c:pt idx="0">
                  <c:v>0.5</c:v>
                </c:pt>
                <c:pt idx="1">
                  <c:v>2.2999999999999998</c:v>
                </c:pt>
                <c:pt idx="2">
                  <c:v>5</c:v>
                </c:pt>
                <c:pt idx="3">
                  <c:v>8.5</c:v>
                </c:pt>
                <c:pt idx="4">
                  <c:v>10.5</c:v>
                </c:pt>
              </c:numCache>
              <c:extLst xmlns:c15="http://schemas.microsoft.com/office/drawing/2012/chart"/>
            </c:numRef>
          </c:yVal>
          <c:smooth val="0"/>
          <c:extLst>
            <c:ext xmlns:c16="http://schemas.microsoft.com/office/drawing/2014/chart" uri="{C3380CC4-5D6E-409C-BE32-E72D297353CC}">
              <c16:uniqueId val="{00000002-32EE-4896-B616-C76616E0FC01}"/>
            </c:ext>
          </c:extLst>
        </c:ser>
        <c:dLbls>
          <c:showLegendKey val="0"/>
          <c:showVal val="0"/>
          <c:showCatName val="0"/>
          <c:showSerName val="0"/>
          <c:showPercent val="0"/>
          <c:showBubbleSize val="0"/>
        </c:dLbls>
        <c:axId val="290478688"/>
        <c:axId val="290479248"/>
        <c:extLst>
          <c:ext xmlns:c15="http://schemas.microsoft.com/office/drawing/2012/chart" uri="{02D57815-91ED-43cb-92C2-25804820EDAC}">
            <c15:filteredScatterSeries>
              <c15:ser>
                <c:idx val="0"/>
                <c:order val="0"/>
                <c:tx>
                  <c:v>正确拟合</c:v>
                </c:tx>
                <c:spPr>
                  <a:ln w="25400" cap="rnd">
                    <a:noFill/>
                    <a:round/>
                  </a:ln>
                  <a:effectLst/>
                </c:spPr>
                <c:marker>
                  <c:symbol val="circle"/>
                  <c:size val="7"/>
                  <c:spPr>
                    <a:solidFill>
                      <a:schemeClr val="tx1"/>
                    </a:solidFill>
                    <a:ln w="9525">
                      <a:solidFill>
                        <a:schemeClr val="tx1"/>
                      </a:solidFill>
                    </a:ln>
                    <a:effectLst/>
                  </c:spPr>
                </c:marker>
                <c:trendline>
                  <c:spPr>
                    <a:ln w="19050" cap="rnd">
                      <a:solidFill>
                        <a:srgbClr val="FF0000"/>
                      </a:solidFill>
                      <a:prstDash val="sysDash"/>
                    </a:ln>
                    <a:effectLst/>
                  </c:spPr>
                  <c:trendlineType val="poly"/>
                  <c:order val="2"/>
                  <c:forward val="0.8"/>
                  <c:backward val="0.8"/>
                  <c:dispRSqr val="0"/>
                  <c:dispEq val="0"/>
                </c:trendline>
                <c:xVal>
                  <c:numRef>
                    <c:extLst>
                      <c:ext uri="{02D57815-91ED-43cb-92C2-25804820EDAC}">
                        <c15:formulaRef>
                          <c15:sqref>Sheet3!$A$1:$A$7</c15:sqref>
                        </c15:formulaRef>
                      </c:ext>
                    </c:extLst>
                    <c:numCache>
                      <c:formatCode>General</c:formatCode>
                      <c:ptCount val="7"/>
                      <c:pt idx="0">
                        <c:v>1.1000000000000001</c:v>
                      </c:pt>
                      <c:pt idx="1">
                        <c:v>3.4</c:v>
                      </c:pt>
                      <c:pt idx="2">
                        <c:v>5.6</c:v>
                      </c:pt>
                      <c:pt idx="3">
                        <c:v>5.7</c:v>
                      </c:pt>
                      <c:pt idx="4">
                        <c:v>7.8</c:v>
                      </c:pt>
                      <c:pt idx="5">
                        <c:v>10.3</c:v>
                      </c:pt>
                      <c:pt idx="6">
                        <c:v>12.1</c:v>
                      </c:pt>
                    </c:numCache>
                  </c:numRef>
                </c:xVal>
                <c:yVal>
                  <c:numRef>
                    <c:extLst>
                      <c:ext uri="{02D57815-91ED-43cb-92C2-25804820EDAC}">
                        <c15:formulaRef>
                          <c15:sqref>Sheet3!$B$1:$B$7</c15:sqref>
                        </c15:formulaRef>
                      </c:ext>
                    </c:extLst>
                    <c:numCache>
                      <c:formatCode>General</c:formatCode>
                      <c:ptCount val="7"/>
                      <c:pt idx="0">
                        <c:v>0.7</c:v>
                      </c:pt>
                      <c:pt idx="1">
                        <c:v>0.6</c:v>
                      </c:pt>
                      <c:pt idx="2">
                        <c:v>1.4</c:v>
                      </c:pt>
                      <c:pt idx="3">
                        <c:v>1.7</c:v>
                      </c:pt>
                      <c:pt idx="4">
                        <c:v>3.4</c:v>
                      </c:pt>
                      <c:pt idx="5">
                        <c:v>6.5</c:v>
                      </c:pt>
                      <c:pt idx="6">
                        <c:v>9.6999999999999993</c:v>
                      </c:pt>
                    </c:numCache>
                  </c:numRef>
                </c:yVal>
                <c:smooth val="0"/>
                <c:extLst>
                  <c:ext xmlns:c16="http://schemas.microsoft.com/office/drawing/2014/chart" uri="{C3380CC4-5D6E-409C-BE32-E72D297353CC}">
                    <c16:uniqueId val="{00000004-32EE-4896-B616-C76616E0FC01}"/>
                  </c:ext>
                </c:extLst>
              </c15:ser>
            </c15:filteredScatterSeries>
            <c15:filteredScatterSeries>
              <c15:ser>
                <c:idx val="1"/>
                <c:order val="1"/>
                <c:tx>
                  <c:v>欠拟合</c:v>
                </c:tx>
                <c:spPr>
                  <a:ln w="25400" cap="rnd">
                    <a:noFill/>
                    <a:round/>
                  </a:ln>
                  <a:effectLst/>
                </c:spPr>
                <c:marker>
                  <c:symbol val="circle"/>
                  <c:size val="5"/>
                  <c:spPr>
                    <a:solidFill>
                      <a:schemeClr val="tx1"/>
                    </a:solidFill>
                    <a:ln w="9525">
                      <a:solidFill>
                        <a:schemeClr val="tx1"/>
                      </a:solidFill>
                    </a:ln>
                    <a:effectLst/>
                  </c:spPr>
                </c:marker>
                <c:trendline>
                  <c:spPr>
                    <a:ln w="19050" cap="rnd">
                      <a:solidFill>
                        <a:srgbClr val="00B050"/>
                      </a:solidFill>
                      <a:prstDash val="sysDot"/>
                    </a:ln>
                    <a:effectLst/>
                  </c:spPr>
                  <c:trendlineType val="linear"/>
                  <c:forward val="0.8"/>
                  <c:backward val="0.30000000000000004"/>
                  <c:dispRSqr val="0"/>
                  <c:dispEq val="0"/>
                </c:trendline>
                <c:xVal>
                  <c:numRef>
                    <c:extLst xmlns:c15="http://schemas.microsoft.com/office/drawing/2012/chart">
                      <c:ext xmlns:c15="http://schemas.microsoft.com/office/drawing/2012/chart" uri="{02D57815-91ED-43cb-92C2-25804820EDAC}">
                        <c15:formulaRef>
                          <c15:sqref>Sheet3!$A$1:$A$7</c15:sqref>
                        </c15:formulaRef>
                      </c:ext>
                    </c:extLst>
                    <c:numCache>
                      <c:formatCode>General</c:formatCode>
                      <c:ptCount val="7"/>
                      <c:pt idx="0">
                        <c:v>1.1000000000000001</c:v>
                      </c:pt>
                      <c:pt idx="1">
                        <c:v>3.4</c:v>
                      </c:pt>
                      <c:pt idx="2">
                        <c:v>5.6</c:v>
                      </c:pt>
                      <c:pt idx="3">
                        <c:v>5.7</c:v>
                      </c:pt>
                      <c:pt idx="4">
                        <c:v>7.8</c:v>
                      </c:pt>
                      <c:pt idx="5">
                        <c:v>10.3</c:v>
                      </c:pt>
                      <c:pt idx="6">
                        <c:v>12.1</c:v>
                      </c:pt>
                    </c:numCache>
                  </c:numRef>
                </c:xVal>
                <c:yVal>
                  <c:numRef>
                    <c:extLst xmlns:c15="http://schemas.microsoft.com/office/drawing/2012/chart">
                      <c:ext xmlns:c15="http://schemas.microsoft.com/office/drawing/2012/chart" uri="{02D57815-91ED-43cb-92C2-25804820EDAC}">
                        <c15:formulaRef>
                          <c15:sqref>Sheet3!$C$1:$C$7</c15:sqref>
                        </c15:formulaRef>
                      </c:ext>
                    </c:extLst>
                    <c:numCache>
                      <c:formatCode>General</c:formatCode>
                      <c:ptCount val="7"/>
                      <c:pt idx="0">
                        <c:v>0.7</c:v>
                      </c:pt>
                      <c:pt idx="1">
                        <c:v>0.6</c:v>
                      </c:pt>
                      <c:pt idx="2">
                        <c:v>1.4</c:v>
                      </c:pt>
                      <c:pt idx="3">
                        <c:v>1.7</c:v>
                      </c:pt>
                      <c:pt idx="4">
                        <c:v>3.4</c:v>
                      </c:pt>
                      <c:pt idx="5">
                        <c:v>6.5</c:v>
                      </c:pt>
                      <c:pt idx="6">
                        <c:v>9.6999999999999993</c:v>
                      </c:pt>
                    </c:numCache>
                  </c:numRef>
                </c:yVal>
                <c:smooth val="0"/>
                <c:extLst xmlns:c15="http://schemas.microsoft.com/office/drawing/2012/chart">
                  <c:ext xmlns:c16="http://schemas.microsoft.com/office/drawing/2014/chart" uri="{C3380CC4-5D6E-409C-BE32-E72D297353CC}">
                    <c16:uniqueId val="{00000006-32EE-4896-B616-C76616E0FC01}"/>
                  </c:ext>
                </c:extLst>
              </c15:ser>
            </c15:filteredScatterSeries>
          </c:ext>
        </c:extLst>
      </c:scatterChart>
      <c:valAx>
        <c:axId val="290478688"/>
        <c:scaling>
          <c:orientation val="minMax"/>
          <c:max val="14"/>
          <c:min val="0"/>
        </c:scaling>
        <c:delete val="0"/>
        <c:axPos val="b"/>
        <c:title>
          <c:tx>
            <c:rich>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altLang="zh-CN"/>
                  <a:t>X</a:t>
                </a:r>
                <a:endParaRPr lang="zh-CN" altLang="en-US"/>
              </a:p>
            </c:rich>
          </c:tx>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zh-CN"/>
            </a:p>
          </c:txPr>
        </c:title>
        <c:numFmt formatCode="General" sourceLinked="1"/>
        <c:majorTickMark val="out"/>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zh-CN"/>
          </a:p>
        </c:txPr>
        <c:crossAx val="290479248"/>
        <c:crosses val="autoZero"/>
        <c:crossBetween val="midCat"/>
      </c:valAx>
      <c:valAx>
        <c:axId val="290479248"/>
        <c:scaling>
          <c:orientation val="minMax"/>
          <c:max val="14"/>
          <c:min val="-2"/>
        </c:scaling>
        <c:delete val="0"/>
        <c:axPos val="l"/>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altLang="zh-CN"/>
                  <a:t>Y</a:t>
                </a:r>
                <a:endParaRPr lang="zh-CN" altLang="en-US"/>
              </a:p>
            </c:rich>
          </c:tx>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zh-CN"/>
            </a:p>
          </c:txPr>
        </c:title>
        <c:numFmt formatCode="General" sourceLinked="1"/>
        <c:majorTickMark val="out"/>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zh-CN"/>
          </a:p>
        </c:txPr>
        <c:crossAx val="290478688"/>
        <c:crosses val="autoZero"/>
        <c:crossBetween val="midCat"/>
      </c:valAx>
      <c:spPr>
        <a:noFill/>
        <a:ln>
          <a:noFill/>
        </a:ln>
        <a:effectLst/>
      </c:spPr>
    </c:plotArea>
    <c:plotVisOnly val="1"/>
    <c:dispBlanksAs val="gap"/>
    <c:showDLblsOverMax val="0"/>
  </c:chart>
  <c:spPr>
    <a:solidFill>
      <a:schemeClr val="bg1"/>
    </a:solidFill>
    <a:ln>
      <a:noFill/>
    </a:ln>
    <a:effectLst/>
  </c:spPr>
  <c:txPr>
    <a:bodyPr/>
    <a:lstStyle/>
    <a:p>
      <a:pPr>
        <a:defRPr/>
      </a:pPr>
      <a:endParaRPr lang="zh-CN"/>
    </a:p>
  </c:txPr>
  <c:externalData r:id="rId3">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scatterChart>
        <c:scatterStyle val="lineMarker"/>
        <c:varyColors val="0"/>
        <c:ser>
          <c:idx val="0"/>
          <c:order val="0"/>
          <c:tx>
            <c:v>正确拟合</c:v>
          </c:tx>
          <c:spPr>
            <a:ln w="25400" cap="rnd">
              <a:noFill/>
              <a:round/>
            </a:ln>
            <a:effectLst/>
          </c:spPr>
          <c:marker>
            <c:symbol val="circle"/>
            <c:size val="7"/>
            <c:spPr>
              <a:solidFill>
                <a:schemeClr val="tx1"/>
              </a:solidFill>
              <a:ln w="9525">
                <a:solidFill>
                  <a:schemeClr val="tx1"/>
                </a:solidFill>
              </a:ln>
              <a:effectLst/>
            </c:spPr>
          </c:marker>
          <c:trendline>
            <c:spPr>
              <a:ln w="19050" cap="rnd">
                <a:solidFill>
                  <a:srgbClr val="FF0000"/>
                </a:solidFill>
                <a:prstDash val="sysDash"/>
              </a:ln>
              <a:effectLst/>
            </c:spPr>
            <c:trendlineType val="poly"/>
            <c:order val="2"/>
            <c:forward val="0.8"/>
            <c:backward val="0.8"/>
            <c:dispRSqr val="0"/>
            <c:dispEq val="0"/>
          </c:trendline>
          <c:xVal>
            <c:numRef>
              <c:f>Sheet3!$A$1:$A$7</c:f>
              <c:numCache>
                <c:formatCode>General</c:formatCode>
                <c:ptCount val="7"/>
                <c:pt idx="0">
                  <c:v>1.1000000000000001</c:v>
                </c:pt>
                <c:pt idx="1">
                  <c:v>3.4</c:v>
                </c:pt>
                <c:pt idx="2">
                  <c:v>5.6</c:v>
                </c:pt>
                <c:pt idx="3">
                  <c:v>5.7</c:v>
                </c:pt>
                <c:pt idx="4">
                  <c:v>7.8</c:v>
                </c:pt>
                <c:pt idx="5">
                  <c:v>10.3</c:v>
                </c:pt>
                <c:pt idx="6">
                  <c:v>12.1</c:v>
                </c:pt>
              </c:numCache>
            </c:numRef>
          </c:xVal>
          <c:yVal>
            <c:numRef>
              <c:f>Sheet3!$B$1:$B$7</c:f>
              <c:numCache>
                <c:formatCode>General</c:formatCode>
                <c:ptCount val="7"/>
                <c:pt idx="0">
                  <c:v>0.7</c:v>
                </c:pt>
                <c:pt idx="1">
                  <c:v>0.6</c:v>
                </c:pt>
                <c:pt idx="2">
                  <c:v>1.4</c:v>
                </c:pt>
                <c:pt idx="3">
                  <c:v>1.7</c:v>
                </c:pt>
                <c:pt idx="4">
                  <c:v>3.4</c:v>
                </c:pt>
                <c:pt idx="5">
                  <c:v>6.5</c:v>
                </c:pt>
                <c:pt idx="6">
                  <c:v>9.6999999999999993</c:v>
                </c:pt>
              </c:numCache>
            </c:numRef>
          </c:yVal>
          <c:smooth val="0"/>
          <c:extLst>
            <c:ext xmlns:c16="http://schemas.microsoft.com/office/drawing/2014/chart" uri="{C3380CC4-5D6E-409C-BE32-E72D297353CC}">
              <c16:uniqueId val="{00000001-2E39-482B-B5D2-CBE6A3EFB610}"/>
            </c:ext>
          </c:extLst>
        </c:ser>
        <c:ser>
          <c:idx val="1"/>
          <c:order val="1"/>
          <c:tx>
            <c:v>欠拟合</c:v>
          </c:tx>
          <c:spPr>
            <a:ln w="25400" cap="rnd">
              <a:noFill/>
              <a:round/>
            </a:ln>
            <a:effectLst/>
          </c:spPr>
          <c:marker>
            <c:symbol val="circle"/>
            <c:size val="5"/>
            <c:spPr>
              <a:solidFill>
                <a:schemeClr val="tx1"/>
              </a:solidFill>
              <a:ln w="9525">
                <a:solidFill>
                  <a:schemeClr val="tx1"/>
                </a:solidFill>
              </a:ln>
              <a:effectLst/>
            </c:spPr>
          </c:marker>
          <c:trendline>
            <c:spPr>
              <a:ln w="19050" cap="rnd">
                <a:solidFill>
                  <a:srgbClr val="00B050"/>
                </a:solidFill>
                <a:prstDash val="sysDot"/>
              </a:ln>
              <a:effectLst/>
            </c:spPr>
            <c:trendlineType val="linear"/>
            <c:forward val="0.8"/>
            <c:backward val="0.30000000000000004"/>
            <c:dispRSqr val="0"/>
            <c:dispEq val="0"/>
          </c:trendline>
          <c:xVal>
            <c:numRef>
              <c:f>Sheet3!$A$1:$A$7</c:f>
              <c:numCache>
                <c:formatCode>General</c:formatCode>
                <c:ptCount val="7"/>
                <c:pt idx="0">
                  <c:v>1.1000000000000001</c:v>
                </c:pt>
                <c:pt idx="1">
                  <c:v>3.4</c:v>
                </c:pt>
                <c:pt idx="2">
                  <c:v>5.6</c:v>
                </c:pt>
                <c:pt idx="3">
                  <c:v>5.7</c:v>
                </c:pt>
                <c:pt idx="4">
                  <c:v>7.8</c:v>
                </c:pt>
                <c:pt idx="5">
                  <c:v>10.3</c:v>
                </c:pt>
                <c:pt idx="6">
                  <c:v>12.1</c:v>
                </c:pt>
              </c:numCache>
            </c:numRef>
          </c:xVal>
          <c:yVal>
            <c:numRef>
              <c:f>Sheet3!$C$1:$C$7</c:f>
              <c:numCache>
                <c:formatCode>General</c:formatCode>
                <c:ptCount val="7"/>
                <c:pt idx="0">
                  <c:v>0.7</c:v>
                </c:pt>
                <c:pt idx="1">
                  <c:v>0.6</c:v>
                </c:pt>
                <c:pt idx="2">
                  <c:v>1.4</c:v>
                </c:pt>
                <c:pt idx="3">
                  <c:v>1.7</c:v>
                </c:pt>
                <c:pt idx="4">
                  <c:v>3.4</c:v>
                </c:pt>
                <c:pt idx="5">
                  <c:v>6.5</c:v>
                </c:pt>
                <c:pt idx="6">
                  <c:v>9.6999999999999993</c:v>
                </c:pt>
              </c:numCache>
            </c:numRef>
          </c:yVal>
          <c:smooth val="0"/>
          <c:extLst>
            <c:ext xmlns:c16="http://schemas.microsoft.com/office/drawing/2014/chart" uri="{C3380CC4-5D6E-409C-BE32-E72D297353CC}">
              <c16:uniqueId val="{00000003-2E39-482B-B5D2-CBE6A3EFB610}"/>
            </c:ext>
          </c:extLst>
        </c:ser>
        <c:ser>
          <c:idx val="2"/>
          <c:order val="2"/>
          <c:tx>
            <c:v>过拟合</c:v>
          </c:tx>
          <c:spPr>
            <a:ln w="25400" cap="rnd">
              <a:noFill/>
              <a:round/>
            </a:ln>
            <a:effectLst/>
          </c:spPr>
          <c:marker>
            <c:symbol val="circle"/>
            <c:size val="5"/>
            <c:spPr>
              <a:solidFill>
                <a:schemeClr val="tx1"/>
              </a:solidFill>
              <a:ln w="9525">
                <a:solidFill>
                  <a:schemeClr val="tx1"/>
                </a:solidFill>
              </a:ln>
              <a:effectLst/>
            </c:spPr>
          </c:marker>
          <c:trendline>
            <c:spPr>
              <a:ln w="19050" cap="rnd">
                <a:solidFill>
                  <a:schemeClr val="accent5"/>
                </a:solidFill>
                <a:prstDash val="sysDot"/>
              </a:ln>
              <a:effectLst/>
            </c:spPr>
            <c:trendlineType val="poly"/>
            <c:order val="6"/>
            <c:forward val="0.2"/>
            <c:backward val="5.000000000000001E-2"/>
            <c:dispRSqr val="0"/>
            <c:dispEq val="0"/>
          </c:trendline>
          <c:xVal>
            <c:numRef>
              <c:f>Sheet3!$A$1:$A$7</c:f>
              <c:numCache>
                <c:formatCode>General</c:formatCode>
                <c:ptCount val="7"/>
                <c:pt idx="0">
                  <c:v>1.1000000000000001</c:v>
                </c:pt>
                <c:pt idx="1">
                  <c:v>3.4</c:v>
                </c:pt>
                <c:pt idx="2">
                  <c:v>5.6</c:v>
                </c:pt>
                <c:pt idx="3">
                  <c:v>5.7</c:v>
                </c:pt>
                <c:pt idx="4">
                  <c:v>7.8</c:v>
                </c:pt>
                <c:pt idx="5">
                  <c:v>10.3</c:v>
                </c:pt>
                <c:pt idx="6">
                  <c:v>12.1</c:v>
                </c:pt>
              </c:numCache>
            </c:numRef>
          </c:xVal>
          <c:yVal>
            <c:numRef>
              <c:f>Sheet3!$D$1:$D$7</c:f>
              <c:numCache>
                <c:formatCode>General</c:formatCode>
                <c:ptCount val="7"/>
                <c:pt idx="0">
                  <c:v>0.7</c:v>
                </c:pt>
                <c:pt idx="1">
                  <c:v>0.6</c:v>
                </c:pt>
                <c:pt idx="2">
                  <c:v>1.4</c:v>
                </c:pt>
                <c:pt idx="3">
                  <c:v>1.7</c:v>
                </c:pt>
                <c:pt idx="4">
                  <c:v>3.4</c:v>
                </c:pt>
                <c:pt idx="5">
                  <c:v>6.5</c:v>
                </c:pt>
                <c:pt idx="6">
                  <c:v>9.6999999999999993</c:v>
                </c:pt>
              </c:numCache>
            </c:numRef>
          </c:yVal>
          <c:smooth val="0"/>
          <c:extLst>
            <c:ext xmlns:c16="http://schemas.microsoft.com/office/drawing/2014/chart" uri="{C3380CC4-5D6E-409C-BE32-E72D297353CC}">
              <c16:uniqueId val="{00000005-2E39-482B-B5D2-CBE6A3EFB610}"/>
            </c:ext>
          </c:extLst>
        </c:ser>
        <c:ser>
          <c:idx val="3"/>
          <c:order val="3"/>
          <c:tx>
            <c:v>测试集</c:v>
          </c:tx>
          <c:spPr>
            <a:ln w="25400" cap="rnd">
              <a:noFill/>
              <a:round/>
            </a:ln>
            <a:effectLst/>
          </c:spPr>
          <c:marker>
            <c:symbol val="circle"/>
            <c:size val="6"/>
            <c:spPr>
              <a:solidFill>
                <a:schemeClr val="accent4"/>
              </a:solidFill>
              <a:ln w="9525">
                <a:solidFill>
                  <a:schemeClr val="accent4"/>
                </a:solidFill>
              </a:ln>
              <a:effectLst/>
            </c:spPr>
          </c:marker>
          <c:xVal>
            <c:numRef>
              <c:f>Sheet3!$A$9:$A$13</c:f>
              <c:numCache>
                <c:formatCode>General</c:formatCode>
                <c:ptCount val="5"/>
                <c:pt idx="0">
                  <c:v>2.2999999999999998</c:v>
                </c:pt>
                <c:pt idx="1">
                  <c:v>6.6</c:v>
                </c:pt>
                <c:pt idx="2">
                  <c:v>9.1</c:v>
                </c:pt>
                <c:pt idx="3">
                  <c:v>11.4</c:v>
                </c:pt>
                <c:pt idx="4">
                  <c:v>12.5</c:v>
                </c:pt>
              </c:numCache>
            </c:numRef>
          </c:xVal>
          <c:yVal>
            <c:numRef>
              <c:f>Sheet3!$B$9:$B$13</c:f>
              <c:numCache>
                <c:formatCode>General</c:formatCode>
                <c:ptCount val="5"/>
                <c:pt idx="0">
                  <c:v>0.5</c:v>
                </c:pt>
                <c:pt idx="1">
                  <c:v>2.2999999999999998</c:v>
                </c:pt>
                <c:pt idx="2">
                  <c:v>5</c:v>
                </c:pt>
                <c:pt idx="3">
                  <c:v>8.5</c:v>
                </c:pt>
                <c:pt idx="4">
                  <c:v>10.5</c:v>
                </c:pt>
              </c:numCache>
            </c:numRef>
          </c:yVal>
          <c:smooth val="0"/>
          <c:extLst>
            <c:ext xmlns:c16="http://schemas.microsoft.com/office/drawing/2014/chart" uri="{C3380CC4-5D6E-409C-BE32-E72D297353CC}">
              <c16:uniqueId val="{00000006-2E39-482B-B5D2-CBE6A3EFB610}"/>
            </c:ext>
          </c:extLst>
        </c:ser>
        <c:dLbls>
          <c:showLegendKey val="0"/>
          <c:showVal val="0"/>
          <c:showCatName val="0"/>
          <c:showSerName val="0"/>
          <c:showPercent val="0"/>
          <c:showBubbleSize val="0"/>
        </c:dLbls>
        <c:axId val="290961392"/>
        <c:axId val="290961952"/>
      </c:scatterChart>
      <c:valAx>
        <c:axId val="290961392"/>
        <c:scaling>
          <c:orientation val="minMax"/>
          <c:max val="14"/>
          <c:min val="0"/>
        </c:scaling>
        <c:delete val="0"/>
        <c:axPos val="b"/>
        <c:title>
          <c:tx>
            <c:rich>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altLang="zh-CN"/>
                  <a:t>X</a:t>
                </a:r>
                <a:endParaRPr lang="zh-CN" altLang="en-US"/>
              </a:p>
            </c:rich>
          </c:tx>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zh-CN"/>
            </a:p>
          </c:txPr>
        </c:title>
        <c:numFmt formatCode="General" sourceLinked="1"/>
        <c:majorTickMark val="out"/>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zh-CN"/>
          </a:p>
        </c:txPr>
        <c:crossAx val="290961952"/>
        <c:crosses val="autoZero"/>
        <c:crossBetween val="midCat"/>
      </c:valAx>
      <c:valAx>
        <c:axId val="290961952"/>
        <c:scaling>
          <c:orientation val="minMax"/>
          <c:max val="14"/>
          <c:min val="-2"/>
        </c:scaling>
        <c:delete val="0"/>
        <c:axPos val="l"/>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altLang="zh-CN"/>
                  <a:t>Y</a:t>
                </a:r>
                <a:endParaRPr lang="zh-CN" altLang="en-US"/>
              </a:p>
            </c:rich>
          </c:tx>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zh-CN"/>
            </a:p>
          </c:txPr>
        </c:title>
        <c:numFmt formatCode="General" sourceLinked="1"/>
        <c:majorTickMark val="out"/>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zh-CN"/>
          </a:p>
        </c:txPr>
        <c:crossAx val="290961392"/>
        <c:crosses val="autoZero"/>
        <c:crossBetween val="midCat"/>
      </c:valAx>
      <c:spPr>
        <a:noFill/>
        <a:ln>
          <a:noFill/>
        </a:ln>
        <a:effectLst/>
      </c:spPr>
    </c:plotArea>
    <c:plotVisOnly val="1"/>
    <c:dispBlanksAs val="gap"/>
    <c:showDLblsOverMax val="0"/>
  </c:chart>
  <c:spPr>
    <a:noFill/>
    <a:ln>
      <a:noFill/>
    </a:ln>
    <a:effectLst/>
  </c:spPr>
  <c:txPr>
    <a:bodyPr/>
    <a:lstStyle/>
    <a:p>
      <a:pPr>
        <a:defRPr/>
      </a:pPr>
      <a:endParaRPr lang="zh-CN"/>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scatterChart>
        <c:scatterStyle val="lineMarker"/>
        <c:varyColors val="0"/>
        <c:ser>
          <c:idx val="0"/>
          <c:order val="0"/>
          <c:tx>
            <c:v>正确拟合</c:v>
          </c:tx>
          <c:spPr>
            <a:ln w="25400" cap="rnd">
              <a:noFill/>
              <a:round/>
            </a:ln>
            <a:effectLst/>
          </c:spPr>
          <c:marker>
            <c:symbol val="circle"/>
            <c:size val="7"/>
            <c:spPr>
              <a:solidFill>
                <a:schemeClr val="tx1"/>
              </a:solidFill>
              <a:ln w="9525">
                <a:solidFill>
                  <a:schemeClr val="tx1"/>
                </a:solidFill>
              </a:ln>
              <a:effectLst/>
            </c:spPr>
          </c:marker>
          <c:xVal>
            <c:numRef>
              <c:f>Sheet3!$A$1:$A$7</c:f>
              <c:numCache>
                <c:formatCode>General</c:formatCode>
                <c:ptCount val="7"/>
                <c:pt idx="0">
                  <c:v>1.1000000000000001</c:v>
                </c:pt>
                <c:pt idx="1">
                  <c:v>3.4</c:v>
                </c:pt>
                <c:pt idx="2">
                  <c:v>5.6</c:v>
                </c:pt>
                <c:pt idx="3">
                  <c:v>5.7</c:v>
                </c:pt>
                <c:pt idx="4">
                  <c:v>7.8</c:v>
                </c:pt>
                <c:pt idx="5">
                  <c:v>10.3</c:v>
                </c:pt>
                <c:pt idx="6">
                  <c:v>12.1</c:v>
                </c:pt>
              </c:numCache>
            </c:numRef>
          </c:xVal>
          <c:yVal>
            <c:numRef>
              <c:f>Sheet3!$B$1:$B$7</c:f>
              <c:numCache>
                <c:formatCode>General</c:formatCode>
                <c:ptCount val="7"/>
                <c:pt idx="0">
                  <c:v>0.7</c:v>
                </c:pt>
                <c:pt idx="1">
                  <c:v>0.6</c:v>
                </c:pt>
                <c:pt idx="2">
                  <c:v>1.4</c:v>
                </c:pt>
                <c:pt idx="3">
                  <c:v>1.7</c:v>
                </c:pt>
                <c:pt idx="4">
                  <c:v>3.4</c:v>
                </c:pt>
                <c:pt idx="5">
                  <c:v>6.5</c:v>
                </c:pt>
                <c:pt idx="6">
                  <c:v>9.6999999999999993</c:v>
                </c:pt>
              </c:numCache>
            </c:numRef>
          </c:yVal>
          <c:smooth val="0"/>
          <c:extLst>
            <c:ext xmlns:c16="http://schemas.microsoft.com/office/drawing/2014/chart" uri="{C3380CC4-5D6E-409C-BE32-E72D297353CC}">
              <c16:uniqueId val="{00000000-328D-4E3F-B211-2AC1C8F62DF3}"/>
            </c:ext>
          </c:extLst>
        </c:ser>
        <c:dLbls>
          <c:showLegendKey val="0"/>
          <c:showVal val="0"/>
          <c:showCatName val="0"/>
          <c:showSerName val="0"/>
          <c:showPercent val="0"/>
          <c:showBubbleSize val="0"/>
        </c:dLbls>
        <c:axId val="289996320"/>
        <c:axId val="289996880"/>
        <c:extLst>
          <c:ext xmlns:c15="http://schemas.microsoft.com/office/drawing/2012/chart" uri="{02D57815-91ED-43cb-92C2-25804820EDAC}">
            <c15:filteredScatterSeries>
              <c15:ser>
                <c:idx val="1"/>
                <c:order val="1"/>
                <c:tx>
                  <c:v>欠拟合</c:v>
                </c:tx>
                <c:spPr>
                  <a:ln w="25400" cap="rnd">
                    <a:noFill/>
                    <a:round/>
                  </a:ln>
                  <a:effectLst/>
                </c:spPr>
                <c:marker>
                  <c:symbol val="circle"/>
                  <c:size val="5"/>
                  <c:spPr>
                    <a:solidFill>
                      <a:schemeClr val="tx1"/>
                    </a:solidFill>
                    <a:ln w="9525">
                      <a:solidFill>
                        <a:schemeClr val="tx1"/>
                      </a:solidFill>
                    </a:ln>
                    <a:effectLst/>
                  </c:spPr>
                </c:marker>
                <c:trendline>
                  <c:spPr>
                    <a:ln w="19050" cap="rnd">
                      <a:solidFill>
                        <a:srgbClr val="00B050"/>
                      </a:solidFill>
                      <a:prstDash val="sysDot"/>
                    </a:ln>
                    <a:effectLst/>
                  </c:spPr>
                  <c:trendlineType val="linear"/>
                  <c:forward val="0.8"/>
                  <c:backward val="0.30000000000000004"/>
                  <c:dispRSqr val="0"/>
                  <c:dispEq val="1"/>
                  <c:trendlineLbl>
                    <c:numFmt formatCode="General" sourceLinked="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zh-CN"/>
                      </a:p>
                    </c:txPr>
                  </c:trendlineLbl>
                </c:trendline>
                <c:xVal>
                  <c:numRef>
                    <c:extLst>
                      <c:ext uri="{02D57815-91ED-43cb-92C2-25804820EDAC}">
                        <c15:formulaRef>
                          <c15:sqref>Sheet3!$A$1:$A$7</c15:sqref>
                        </c15:formulaRef>
                      </c:ext>
                    </c:extLst>
                    <c:numCache>
                      <c:formatCode>General</c:formatCode>
                      <c:ptCount val="7"/>
                      <c:pt idx="0">
                        <c:v>1.1000000000000001</c:v>
                      </c:pt>
                      <c:pt idx="1">
                        <c:v>3.4</c:v>
                      </c:pt>
                      <c:pt idx="2">
                        <c:v>5.6</c:v>
                      </c:pt>
                      <c:pt idx="3">
                        <c:v>5.7</c:v>
                      </c:pt>
                      <c:pt idx="4">
                        <c:v>7.8</c:v>
                      </c:pt>
                      <c:pt idx="5">
                        <c:v>10.3</c:v>
                      </c:pt>
                      <c:pt idx="6">
                        <c:v>12.1</c:v>
                      </c:pt>
                    </c:numCache>
                  </c:numRef>
                </c:xVal>
                <c:yVal>
                  <c:numRef>
                    <c:extLst>
                      <c:ext uri="{02D57815-91ED-43cb-92C2-25804820EDAC}">
                        <c15:formulaRef>
                          <c15:sqref>Sheet3!$C$1:$C$7</c15:sqref>
                        </c15:formulaRef>
                      </c:ext>
                    </c:extLst>
                    <c:numCache>
                      <c:formatCode>General</c:formatCode>
                      <c:ptCount val="7"/>
                      <c:pt idx="0">
                        <c:v>0.7</c:v>
                      </c:pt>
                      <c:pt idx="1">
                        <c:v>0.6</c:v>
                      </c:pt>
                      <c:pt idx="2">
                        <c:v>1.4</c:v>
                      </c:pt>
                      <c:pt idx="3">
                        <c:v>1.7</c:v>
                      </c:pt>
                      <c:pt idx="4">
                        <c:v>3.4</c:v>
                      </c:pt>
                      <c:pt idx="5">
                        <c:v>6.5</c:v>
                      </c:pt>
                      <c:pt idx="6">
                        <c:v>9.6999999999999993</c:v>
                      </c:pt>
                    </c:numCache>
                  </c:numRef>
                </c:yVal>
                <c:smooth val="0"/>
                <c:extLst>
                  <c:ext xmlns:c16="http://schemas.microsoft.com/office/drawing/2014/chart" uri="{C3380CC4-5D6E-409C-BE32-E72D297353CC}">
                    <c16:uniqueId val="{00000002-328D-4E3F-B211-2AC1C8F62DF3}"/>
                  </c:ext>
                </c:extLst>
              </c15:ser>
            </c15:filteredScatterSeries>
            <c15:filteredScatterSeries>
              <c15:ser>
                <c:idx val="2"/>
                <c:order val="2"/>
                <c:tx>
                  <c:v>过拟合</c:v>
                </c:tx>
                <c:spPr>
                  <a:ln w="25400" cap="rnd">
                    <a:noFill/>
                    <a:round/>
                  </a:ln>
                  <a:effectLst/>
                </c:spPr>
                <c:marker>
                  <c:symbol val="circle"/>
                  <c:size val="5"/>
                  <c:spPr>
                    <a:solidFill>
                      <a:schemeClr val="tx1"/>
                    </a:solidFill>
                    <a:ln w="9525">
                      <a:solidFill>
                        <a:schemeClr val="tx1"/>
                      </a:solidFill>
                    </a:ln>
                    <a:effectLst/>
                  </c:spPr>
                </c:marker>
                <c:trendline>
                  <c:spPr>
                    <a:ln w="19050" cap="rnd">
                      <a:solidFill>
                        <a:schemeClr val="accent5"/>
                      </a:solidFill>
                      <a:prstDash val="sysDot"/>
                    </a:ln>
                    <a:effectLst/>
                  </c:spPr>
                  <c:trendlineType val="poly"/>
                  <c:order val="6"/>
                  <c:forward val="0.2"/>
                  <c:backward val="5.000000000000001E-2"/>
                  <c:dispRSqr val="0"/>
                  <c:dispEq val="1"/>
                  <c:trendlineLbl>
                    <c:numFmt formatCode="General" sourceLinked="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zh-CN"/>
                      </a:p>
                    </c:txPr>
                  </c:trendlineLbl>
                </c:trendline>
                <c:xVal>
                  <c:numRef>
                    <c:extLst xmlns:c15="http://schemas.microsoft.com/office/drawing/2012/chart">
                      <c:ext xmlns:c15="http://schemas.microsoft.com/office/drawing/2012/chart" uri="{02D57815-91ED-43cb-92C2-25804820EDAC}">
                        <c15:formulaRef>
                          <c15:sqref>Sheet3!$A$1:$A$7</c15:sqref>
                        </c15:formulaRef>
                      </c:ext>
                    </c:extLst>
                    <c:numCache>
                      <c:formatCode>General</c:formatCode>
                      <c:ptCount val="7"/>
                      <c:pt idx="0">
                        <c:v>1.1000000000000001</c:v>
                      </c:pt>
                      <c:pt idx="1">
                        <c:v>3.4</c:v>
                      </c:pt>
                      <c:pt idx="2">
                        <c:v>5.6</c:v>
                      </c:pt>
                      <c:pt idx="3">
                        <c:v>5.7</c:v>
                      </c:pt>
                      <c:pt idx="4">
                        <c:v>7.8</c:v>
                      </c:pt>
                      <c:pt idx="5">
                        <c:v>10.3</c:v>
                      </c:pt>
                      <c:pt idx="6">
                        <c:v>12.1</c:v>
                      </c:pt>
                    </c:numCache>
                  </c:numRef>
                </c:xVal>
                <c:yVal>
                  <c:numRef>
                    <c:extLst xmlns:c15="http://schemas.microsoft.com/office/drawing/2012/chart">
                      <c:ext xmlns:c15="http://schemas.microsoft.com/office/drawing/2012/chart" uri="{02D57815-91ED-43cb-92C2-25804820EDAC}">
                        <c15:formulaRef>
                          <c15:sqref>Sheet3!$D$1:$D$7</c15:sqref>
                        </c15:formulaRef>
                      </c:ext>
                    </c:extLst>
                    <c:numCache>
                      <c:formatCode>General</c:formatCode>
                      <c:ptCount val="7"/>
                      <c:pt idx="0">
                        <c:v>0.7</c:v>
                      </c:pt>
                      <c:pt idx="1">
                        <c:v>0.6</c:v>
                      </c:pt>
                      <c:pt idx="2">
                        <c:v>1.4</c:v>
                      </c:pt>
                      <c:pt idx="3">
                        <c:v>1.7</c:v>
                      </c:pt>
                      <c:pt idx="4">
                        <c:v>3.4</c:v>
                      </c:pt>
                      <c:pt idx="5">
                        <c:v>6.5</c:v>
                      </c:pt>
                      <c:pt idx="6">
                        <c:v>9.6999999999999993</c:v>
                      </c:pt>
                    </c:numCache>
                  </c:numRef>
                </c:yVal>
                <c:smooth val="0"/>
                <c:extLst xmlns:c15="http://schemas.microsoft.com/office/drawing/2012/chart">
                  <c:ext xmlns:c16="http://schemas.microsoft.com/office/drawing/2014/chart" uri="{C3380CC4-5D6E-409C-BE32-E72D297353CC}">
                    <c16:uniqueId val="{00000004-328D-4E3F-B211-2AC1C8F62DF3}"/>
                  </c:ext>
                </c:extLst>
              </c15:ser>
            </c15:filteredScatterSeries>
            <c15:filteredScatterSeries>
              <c15:ser>
                <c:idx val="3"/>
                <c:order val="3"/>
                <c:tx>
                  <c:v>测试集</c:v>
                </c:tx>
                <c:spPr>
                  <a:ln w="25400" cap="rnd">
                    <a:noFill/>
                    <a:round/>
                  </a:ln>
                  <a:effectLst/>
                </c:spPr>
                <c:marker>
                  <c:symbol val="circle"/>
                  <c:size val="6"/>
                  <c:spPr>
                    <a:solidFill>
                      <a:schemeClr val="accent4"/>
                    </a:solidFill>
                    <a:ln w="9525">
                      <a:solidFill>
                        <a:schemeClr val="accent4"/>
                      </a:solidFill>
                    </a:ln>
                    <a:effectLst/>
                  </c:spPr>
                </c:marker>
                <c:xVal>
                  <c:numRef>
                    <c:extLst xmlns:c15="http://schemas.microsoft.com/office/drawing/2012/chart">
                      <c:ext xmlns:c15="http://schemas.microsoft.com/office/drawing/2012/chart" uri="{02D57815-91ED-43cb-92C2-25804820EDAC}">
                        <c15:formulaRef>
                          <c15:sqref>Sheet3!$A$9:$A$13</c15:sqref>
                        </c15:formulaRef>
                      </c:ext>
                    </c:extLst>
                    <c:numCache>
                      <c:formatCode>General</c:formatCode>
                      <c:ptCount val="5"/>
                      <c:pt idx="0">
                        <c:v>2.2999999999999998</c:v>
                      </c:pt>
                      <c:pt idx="1">
                        <c:v>6.6</c:v>
                      </c:pt>
                      <c:pt idx="2">
                        <c:v>9.1</c:v>
                      </c:pt>
                      <c:pt idx="3">
                        <c:v>11.4</c:v>
                      </c:pt>
                      <c:pt idx="4">
                        <c:v>12.5</c:v>
                      </c:pt>
                    </c:numCache>
                  </c:numRef>
                </c:xVal>
                <c:yVal>
                  <c:numRef>
                    <c:extLst xmlns:c15="http://schemas.microsoft.com/office/drawing/2012/chart">
                      <c:ext xmlns:c15="http://schemas.microsoft.com/office/drawing/2012/chart" uri="{02D57815-91ED-43cb-92C2-25804820EDAC}">
                        <c15:formulaRef>
                          <c15:sqref>Sheet3!$B$9:$B$13</c15:sqref>
                        </c15:formulaRef>
                      </c:ext>
                    </c:extLst>
                    <c:numCache>
                      <c:formatCode>General</c:formatCode>
                      <c:ptCount val="5"/>
                      <c:pt idx="0">
                        <c:v>0.5</c:v>
                      </c:pt>
                      <c:pt idx="1">
                        <c:v>2.2999999999999998</c:v>
                      </c:pt>
                      <c:pt idx="2">
                        <c:v>5</c:v>
                      </c:pt>
                      <c:pt idx="3">
                        <c:v>8.5</c:v>
                      </c:pt>
                      <c:pt idx="4">
                        <c:v>10.5</c:v>
                      </c:pt>
                    </c:numCache>
                  </c:numRef>
                </c:yVal>
                <c:smooth val="0"/>
                <c:extLst xmlns:c15="http://schemas.microsoft.com/office/drawing/2012/chart">
                  <c:ext xmlns:c16="http://schemas.microsoft.com/office/drawing/2014/chart" uri="{C3380CC4-5D6E-409C-BE32-E72D297353CC}">
                    <c16:uniqueId val="{00000005-328D-4E3F-B211-2AC1C8F62DF3}"/>
                  </c:ext>
                </c:extLst>
              </c15:ser>
            </c15:filteredScatterSeries>
          </c:ext>
        </c:extLst>
      </c:scatterChart>
      <c:valAx>
        <c:axId val="289996320"/>
        <c:scaling>
          <c:orientation val="minMax"/>
          <c:max val="14"/>
          <c:min val="0"/>
        </c:scaling>
        <c:delete val="0"/>
        <c:axPos val="b"/>
        <c:title>
          <c:tx>
            <c:rich>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altLang="zh-CN"/>
                  <a:t>X</a:t>
                </a:r>
                <a:endParaRPr lang="zh-CN" altLang="en-US"/>
              </a:p>
            </c:rich>
          </c:tx>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zh-CN"/>
            </a:p>
          </c:txPr>
        </c:title>
        <c:numFmt formatCode="General" sourceLinked="1"/>
        <c:majorTickMark val="out"/>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zh-CN"/>
          </a:p>
        </c:txPr>
        <c:crossAx val="289996880"/>
        <c:crosses val="autoZero"/>
        <c:crossBetween val="midCat"/>
      </c:valAx>
      <c:valAx>
        <c:axId val="289996880"/>
        <c:scaling>
          <c:orientation val="minMax"/>
          <c:max val="14"/>
          <c:min val="-2"/>
        </c:scaling>
        <c:delete val="0"/>
        <c:axPos val="l"/>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altLang="zh-CN"/>
                  <a:t>Y</a:t>
                </a:r>
                <a:endParaRPr lang="zh-CN" altLang="en-US"/>
              </a:p>
            </c:rich>
          </c:tx>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zh-CN"/>
            </a:p>
          </c:txPr>
        </c:title>
        <c:numFmt formatCode="General" sourceLinked="1"/>
        <c:majorTickMark val="out"/>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zh-CN"/>
          </a:p>
        </c:txPr>
        <c:crossAx val="289996320"/>
        <c:crosses val="autoZero"/>
        <c:crossBetween val="midCat"/>
      </c:valAx>
      <c:spPr>
        <a:noFill/>
        <a:ln>
          <a:noFill/>
        </a:ln>
        <a:effectLst/>
      </c:spPr>
    </c:plotArea>
    <c:plotVisOnly val="1"/>
    <c:dispBlanksAs val="gap"/>
    <c:showDLblsOverMax val="0"/>
  </c:chart>
  <c:spPr>
    <a:solidFill>
      <a:schemeClr val="bg1"/>
    </a:solidFill>
    <a:ln>
      <a:noFill/>
    </a:ln>
    <a:effectLst/>
  </c:spPr>
  <c:txPr>
    <a:bodyPr/>
    <a:lstStyle/>
    <a:p>
      <a:pPr>
        <a:defRPr/>
      </a:pPr>
      <a:endParaRPr lang="zh-CN"/>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scatterChart>
        <c:scatterStyle val="lineMarker"/>
        <c:varyColors val="0"/>
        <c:ser>
          <c:idx val="0"/>
          <c:order val="0"/>
          <c:tx>
            <c:v>正确拟合</c:v>
          </c:tx>
          <c:spPr>
            <a:ln w="25400" cap="rnd">
              <a:noFill/>
              <a:round/>
            </a:ln>
            <a:effectLst/>
          </c:spPr>
          <c:marker>
            <c:symbol val="circle"/>
            <c:size val="7"/>
            <c:spPr>
              <a:solidFill>
                <a:schemeClr val="tx1"/>
              </a:solidFill>
              <a:ln w="9525">
                <a:solidFill>
                  <a:schemeClr val="tx1"/>
                </a:solidFill>
              </a:ln>
              <a:effectLst/>
            </c:spPr>
          </c:marker>
          <c:trendline>
            <c:spPr>
              <a:ln w="19050" cap="rnd">
                <a:solidFill>
                  <a:srgbClr val="FF0000"/>
                </a:solidFill>
                <a:prstDash val="sysDash"/>
              </a:ln>
              <a:effectLst/>
            </c:spPr>
            <c:trendlineType val="poly"/>
            <c:order val="2"/>
            <c:forward val="0.8"/>
            <c:backward val="0.8"/>
            <c:dispRSqr val="0"/>
            <c:dispEq val="0"/>
          </c:trendline>
          <c:xVal>
            <c:numRef>
              <c:f>Sheet3!$A$1:$A$7</c:f>
              <c:numCache>
                <c:formatCode>General</c:formatCode>
                <c:ptCount val="7"/>
                <c:pt idx="0">
                  <c:v>1.1000000000000001</c:v>
                </c:pt>
                <c:pt idx="1">
                  <c:v>3.4</c:v>
                </c:pt>
                <c:pt idx="2">
                  <c:v>5.6</c:v>
                </c:pt>
                <c:pt idx="3">
                  <c:v>5.7</c:v>
                </c:pt>
                <c:pt idx="4">
                  <c:v>7.8</c:v>
                </c:pt>
                <c:pt idx="5">
                  <c:v>10.3</c:v>
                </c:pt>
                <c:pt idx="6">
                  <c:v>12.1</c:v>
                </c:pt>
              </c:numCache>
            </c:numRef>
          </c:xVal>
          <c:yVal>
            <c:numRef>
              <c:f>Sheet3!$B$1:$B$7</c:f>
              <c:numCache>
                <c:formatCode>General</c:formatCode>
                <c:ptCount val="7"/>
                <c:pt idx="0">
                  <c:v>0.7</c:v>
                </c:pt>
                <c:pt idx="1">
                  <c:v>0.6</c:v>
                </c:pt>
                <c:pt idx="2">
                  <c:v>1.4</c:v>
                </c:pt>
                <c:pt idx="3">
                  <c:v>1.7</c:v>
                </c:pt>
                <c:pt idx="4">
                  <c:v>3.4</c:v>
                </c:pt>
                <c:pt idx="5">
                  <c:v>6.5</c:v>
                </c:pt>
                <c:pt idx="6">
                  <c:v>9.6999999999999993</c:v>
                </c:pt>
              </c:numCache>
            </c:numRef>
          </c:yVal>
          <c:smooth val="0"/>
          <c:extLst>
            <c:ext xmlns:c16="http://schemas.microsoft.com/office/drawing/2014/chart" uri="{C3380CC4-5D6E-409C-BE32-E72D297353CC}">
              <c16:uniqueId val="{00000001-B7C9-4AB4-BC4A-5C8EA3488467}"/>
            </c:ext>
          </c:extLst>
        </c:ser>
        <c:dLbls>
          <c:showLegendKey val="0"/>
          <c:showVal val="0"/>
          <c:showCatName val="0"/>
          <c:showSerName val="0"/>
          <c:showPercent val="0"/>
          <c:showBubbleSize val="0"/>
        </c:dLbls>
        <c:axId val="290936224"/>
        <c:axId val="290936784"/>
        <c:extLst>
          <c:ext xmlns:c15="http://schemas.microsoft.com/office/drawing/2012/chart" uri="{02D57815-91ED-43cb-92C2-25804820EDAC}">
            <c15:filteredScatterSeries>
              <c15:ser>
                <c:idx val="1"/>
                <c:order val="1"/>
                <c:tx>
                  <c:v>欠拟合</c:v>
                </c:tx>
                <c:spPr>
                  <a:ln w="25400" cap="rnd">
                    <a:noFill/>
                    <a:round/>
                  </a:ln>
                  <a:effectLst/>
                </c:spPr>
                <c:marker>
                  <c:symbol val="circle"/>
                  <c:size val="5"/>
                  <c:spPr>
                    <a:solidFill>
                      <a:schemeClr val="tx1"/>
                    </a:solidFill>
                    <a:ln w="9525">
                      <a:solidFill>
                        <a:schemeClr val="tx1"/>
                      </a:solidFill>
                    </a:ln>
                    <a:effectLst/>
                  </c:spPr>
                </c:marker>
                <c:trendline>
                  <c:spPr>
                    <a:ln w="19050" cap="rnd">
                      <a:solidFill>
                        <a:srgbClr val="00B050"/>
                      </a:solidFill>
                      <a:prstDash val="sysDot"/>
                    </a:ln>
                    <a:effectLst/>
                  </c:spPr>
                  <c:trendlineType val="linear"/>
                  <c:forward val="0.8"/>
                  <c:backward val="0.30000000000000004"/>
                  <c:dispRSqr val="0"/>
                  <c:dispEq val="1"/>
                  <c:trendlineLbl>
                    <c:numFmt formatCode="General" sourceLinked="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zh-CN"/>
                      </a:p>
                    </c:txPr>
                  </c:trendlineLbl>
                </c:trendline>
                <c:xVal>
                  <c:numRef>
                    <c:extLst>
                      <c:ext uri="{02D57815-91ED-43cb-92C2-25804820EDAC}">
                        <c15:formulaRef>
                          <c15:sqref>Sheet3!$A$1:$A$7</c15:sqref>
                        </c15:formulaRef>
                      </c:ext>
                    </c:extLst>
                    <c:numCache>
                      <c:formatCode>General</c:formatCode>
                      <c:ptCount val="7"/>
                      <c:pt idx="0">
                        <c:v>1.1000000000000001</c:v>
                      </c:pt>
                      <c:pt idx="1">
                        <c:v>3.4</c:v>
                      </c:pt>
                      <c:pt idx="2">
                        <c:v>5.6</c:v>
                      </c:pt>
                      <c:pt idx="3">
                        <c:v>5.7</c:v>
                      </c:pt>
                      <c:pt idx="4">
                        <c:v>7.8</c:v>
                      </c:pt>
                      <c:pt idx="5">
                        <c:v>10.3</c:v>
                      </c:pt>
                      <c:pt idx="6">
                        <c:v>12.1</c:v>
                      </c:pt>
                    </c:numCache>
                  </c:numRef>
                </c:xVal>
                <c:yVal>
                  <c:numRef>
                    <c:extLst>
                      <c:ext uri="{02D57815-91ED-43cb-92C2-25804820EDAC}">
                        <c15:formulaRef>
                          <c15:sqref>Sheet3!$C$1:$C$7</c15:sqref>
                        </c15:formulaRef>
                      </c:ext>
                    </c:extLst>
                    <c:numCache>
                      <c:formatCode>General</c:formatCode>
                      <c:ptCount val="7"/>
                      <c:pt idx="0">
                        <c:v>0.7</c:v>
                      </c:pt>
                      <c:pt idx="1">
                        <c:v>0.6</c:v>
                      </c:pt>
                      <c:pt idx="2">
                        <c:v>1.4</c:v>
                      </c:pt>
                      <c:pt idx="3">
                        <c:v>1.7</c:v>
                      </c:pt>
                      <c:pt idx="4">
                        <c:v>3.4</c:v>
                      </c:pt>
                      <c:pt idx="5">
                        <c:v>6.5</c:v>
                      </c:pt>
                      <c:pt idx="6">
                        <c:v>9.6999999999999993</c:v>
                      </c:pt>
                    </c:numCache>
                  </c:numRef>
                </c:yVal>
                <c:smooth val="0"/>
                <c:extLst>
                  <c:ext xmlns:c16="http://schemas.microsoft.com/office/drawing/2014/chart" uri="{C3380CC4-5D6E-409C-BE32-E72D297353CC}">
                    <c16:uniqueId val="{00000003-B7C9-4AB4-BC4A-5C8EA3488467}"/>
                  </c:ext>
                </c:extLst>
              </c15:ser>
            </c15:filteredScatterSeries>
            <c15:filteredScatterSeries>
              <c15:ser>
                <c:idx val="2"/>
                <c:order val="2"/>
                <c:tx>
                  <c:v>过拟合</c:v>
                </c:tx>
                <c:spPr>
                  <a:ln w="25400" cap="rnd">
                    <a:noFill/>
                    <a:round/>
                  </a:ln>
                  <a:effectLst/>
                </c:spPr>
                <c:marker>
                  <c:symbol val="circle"/>
                  <c:size val="5"/>
                  <c:spPr>
                    <a:solidFill>
                      <a:schemeClr val="tx1"/>
                    </a:solidFill>
                    <a:ln w="9525">
                      <a:solidFill>
                        <a:schemeClr val="tx1"/>
                      </a:solidFill>
                    </a:ln>
                    <a:effectLst/>
                  </c:spPr>
                </c:marker>
                <c:trendline>
                  <c:spPr>
                    <a:ln w="19050" cap="rnd">
                      <a:solidFill>
                        <a:schemeClr val="accent5"/>
                      </a:solidFill>
                      <a:prstDash val="sysDot"/>
                    </a:ln>
                    <a:effectLst/>
                  </c:spPr>
                  <c:trendlineType val="poly"/>
                  <c:order val="6"/>
                  <c:forward val="0.2"/>
                  <c:backward val="5.000000000000001E-2"/>
                  <c:dispRSqr val="0"/>
                  <c:dispEq val="1"/>
                  <c:trendlineLbl>
                    <c:numFmt formatCode="General" sourceLinked="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zh-CN"/>
                      </a:p>
                    </c:txPr>
                  </c:trendlineLbl>
                </c:trendline>
                <c:xVal>
                  <c:numRef>
                    <c:extLst xmlns:c15="http://schemas.microsoft.com/office/drawing/2012/chart">
                      <c:ext xmlns:c15="http://schemas.microsoft.com/office/drawing/2012/chart" uri="{02D57815-91ED-43cb-92C2-25804820EDAC}">
                        <c15:formulaRef>
                          <c15:sqref>Sheet3!$A$1:$A$7</c15:sqref>
                        </c15:formulaRef>
                      </c:ext>
                    </c:extLst>
                    <c:numCache>
                      <c:formatCode>General</c:formatCode>
                      <c:ptCount val="7"/>
                      <c:pt idx="0">
                        <c:v>1.1000000000000001</c:v>
                      </c:pt>
                      <c:pt idx="1">
                        <c:v>3.4</c:v>
                      </c:pt>
                      <c:pt idx="2">
                        <c:v>5.6</c:v>
                      </c:pt>
                      <c:pt idx="3">
                        <c:v>5.7</c:v>
                      </c:pt>
                      <c:pt idx="4">
                        <c:v>7.8</c:v>
                      </c:pt>
                      <c:pt idx="5">
                        <c:v>10.3</c:v>
                      </c:pt>
                      <c:pt idx="6">
                        <c:v>12.1</c:v>
                      </c:pt>
                    </c:numCache>
                  </c:numRef>
                </c:xVal>
                <c:yVal>
                  <c:numRef>
                    <c:extLst xmlns:c15="http://schemas.microsoft.com/office/drawing/2012/chart">
                      <c:ext xmlns:c15="http://schemas.microsoft.com/office/drawing/2012/chart" uri="{02D57815-91ED-43cb-92C2-25804820EDAC}">
                        <c15:formulaRef>
                          <c15:sqref>Sheet3!$D$1:$D$7</c15:sqref>
                        </c15:formulaRef>
                      </c:ext>
                    </c:extLst>
                    <c:numCache>
                      <c:formatCode>General</c:formatCode>
                      <c:ptCount val="7"/>
                      <c:pt idx="0">
                        <c:v>0.7</c:v>
                      </c:pt>
                      <c:pt idx="1">
                        <c:v>0.6</c:v>
                      </c:pt>
                      <c:pt idx="2">
                        <c:v>1.4</c:v>
                      </c:pt>
                      <c:pt idx="3">
                        <c:v>1.7</c:v>
                      </c:pt>
                      <c:pt idx="4">
                        <c:v>3.4</c:v>
                      </c:pt>
                      <c:pt idx="5">
                        <c:v>6.5</c:v>
                      </c:pt>
                      <c:pt idx="6">
                        <c:v>9.6999999999999993</c:v>
                      </c:pt>
                    </c:numCache>
                  </c:numRef>
                </c:yVal>
                <c:smooth val="0"/>
                <c:extLst xmlns:c15="http://schemas.microsoft.com/office/drawing/2012/chart">
                  <c:ext xmlns:c16="http://schemas.microsoft.com/office/drawing/2014/chart" uri="{C3380CC4-5D6E-409C-BE32-E72D297353CC}">
                    <c16:uniqueId val="{00000005-B7C9-4AB4-BC4A-5C8EA3488467}"/>
                  </c:ext>
                </c:extLst>
              </c15:ser>
            </c15:filteredScatterSeries>
            <c15:filteredScatterSeries>
              <c15:ser>
                <c:idx val="3"/>
                <c:order val="3"/>
                <c:tx>
                  <c:v>测试集</c:v>
                </c:tx>
                <c:spPr>
                  <a:ln w="25400" cap="rnd">
                    <a:noFill/>
                    <a:round/>
                  </a:ln>
                  <a:effectLst/>
                </c:spPr>
                <c:marker>
                  <c:symbol val="circle"/>
                  <c:size val="6"/>
                  <c:spPr>
                    <a:solidFill>
                      <a:schemeClr val="accent4"/>
                    </a:solidFill>
                    <a:ln w="9525">
                      <a:solidFill>
                        <a:schemeClr val="accent4"/>
                      </a:solidFill>
                    </a:ln>
                    <a:effectLst/>
                  </c:spPr>
                </c:marker>
                <c:xVal>
                  <c:numRef>
                    <c:extLst xmlns:c15="http://schemas.microsoft.com/office/drawing/2012/chart">
                      <c:ext xmlns:c15="http://schemas.microsoft.com/office/drawing/2012/chart" uri="{02D57815-91ED-43cb-92C2-25804820EDAC}">
                        <c15:formulaRef>
                          <c15:sqref>Sheet3!$A$9:$A$13</c15:sqref>
                        </c15:formulaRef>
                      </c:ext>
                    </c:extLst>
                    <c:numCache>
                      <c:formatCode>General</c:formatCode>
                      <c:ptCount val="5"/>
                      <c:pt idx="0">
                        <c:v>2.2999999999999998</c:v>
                      </c:pt>
                      <c:pt idx="1">
                        <c:v>6.6</c:v>
                      </c:pt>
                      <c:pt idx="2">
                        <c:v>9.1</c:v>
                      </c:pt>
                      <c:pt idx="3">
                        <c:v>11.4</c:v>
                      </c:pt>
                      <c:pt idx="4">
                        <c:v>12.5</c:v>
                      </c:pt>
                    </c:numCache>
                  </c:numRef>
                </c:xVal>
                <c:yVal>
                  <c:numRef>
                    <c:extLst xmlns:c15="http://schemas.microsoft.com/office/drawing/2012/chart">
                      <c:ext xmlns:c15="http://schemas.microsoft.com/office/drawing/2012/chart" uri="{02D57815-91ED-43cb-92C2-25804820EDAC}">
                        <c15:formulaRef>
                          <c15:sqref>Sheet3!$B$9:$B$13</c15:sqref>
                        </c15:formulaRef>
                      </c:ext>
                    </c:extLst>
                    <c:numCache>
                      <c:formatCode>General</c:formatCode>
                      <c:ptCount val="5"/>
                      <c:pt idx="0">
                        <c:v>0.5</c:v>
                      </c:pt>
                      <c:pt idx="1">
                        <c:v>2.2999999999999998</c:v>
                      </c:pt>
                      <c:pt idx="2">
                        <c:v>5</c:v>
                      </c:pt>
                      <c:pt idx="3">
                        <c:v>8.5</c:v>
                      </c:pt>
                      <c:pt idx="4">
                        <c:v>10.5</c:v>
                      </c:pt>
                    </c:numCache>
                  </c:numRef>
                </c:yVal>
                <c:smooth val="0"/>
                <c:extLst xmlns:c15="http://schemas.microsoft.com/office/drawing/2012/chart">
                  <c:ext xmlns:c16="http://schemas.microsoft.com/office/drawing/2014/chart" uri="{C3380CC4-5D6E-409C-BE32-E72D297353CC}">
                    <c16:uniqueId val="{00000006-B7C9-4AB4-BC4A-5C8EA3488467}"/>
                  </c:ext>
                </c:extLst>
              </c15:ser>
            </c15:filteredScatterSeries>
          </c:ext>
        </c:extLst>
      </c:scatterChart>
      <c:valAx>
        <c:axId val="290936224"/>
        <c:scaling>
          <c:orientation val="minMax"/>
          <c:max val="14"/>
          <c:min val="0"/>
        </c:scaling>
        <c:delete val="0"/>
        <c:axPos val="b"/>
        <c:title>
          <c:tx>
            <c:rich>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altLang="zh-CN"/>
                  <a:t>X</a:t>
                </a:r>
                <a:endParaRPr lang="zh-CN" altLang="en-US"/>
              </a:p>
            </c:rich>
          </c:tx>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zh-CN"/>
            </a:p>
          </c:txPr>
        </c:title>
        <c:numFmt formatCode="General" sourceLinked="1"/>
        <c:majorTickMark val="out"/>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zh-CN"/>
          </a:p>
        </c:txPr>
        <c:crossAx val="290936784"/>
        <c:crosses val="autoZero"/>
        <c:crossBetween val="midCat"/>
      </c:valAx>
      <c:valAx>
        <c:axId val="290936784"/>
        <c:scaling>
          <c:orientation val="minMax"/>
          <c:max val="14"/>
          <c:min val="-2"/>
        </c:scaling>
        <c:delete val="0"/>
        <c:axPos val="l"/>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altLang="zh-CN"/>
                  <a:t>Y</a:t>
                </a:r>
                <a:endParaRPr lang="zh-CN" altLang="en-US"/>
              </a:p>
            </c:rich>
          </c:tx>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zh-CN"/>
            </a:p>
          </c:txPr>
        </c:title>
        <c:numFmt formatCode="General" sourceLinked="1"/>
        <c:majorTickMark val="out"/>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zh-CN"/>
          </a:p>
        </c:txPr>
        <c:crossAx val="290936224"/>
        <c:crosses val="autoZero"/>
        <c:crossBetween val="midCat"/>
      </c:valAx>
      <c:spPr>
        <a:noFill/>
        <a:ln>
          <a:noFill/>
        </a:ln>
        <a:effectLst/>
      </c:spPr>
    </c:plotArea>
    <c:plotVisOnly val="1"/>
    <c:dispBlanksAs val="gap"/>
    <c:showDLblsOverMax val="0"/>
  </c:chart>
  <c:spPr>
    <a:solidFill>
      <a:schemeClr val="bg1"/>
    </a:solidFill>
    <a:ln>
      <a:noFill/>
    </a:ln>
    <a:effectLst/>
  </c:spPr>
  <c:txPr>
    <a:bodyPr/>
    <a:lstStyle/>
    <a:p>
      <a:pPr>
        <a:defRPr/>
      </a:pPr>
      <a:endParaRPr lang="zh-CN"/>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scatterChart>
        <c:scatterStyle val="lineMarker"/>
        <c:varyColors val="0"/>
        <c:ser>
          <c:idx val="0"/>
          <c:order val="0"/>
          <c:tx>
            <c:v>正确拟合</c:v>
          </c:tx>
          <c:spPr>
            <a:ln w="25400" cap="rnd">
              <a:noFill/>
              <a:round/>
            </a:ln>
            <a:effectLst/>
          </c:spPr>
          <c:marker>
            <c:symbol val="circle"/>
            <c:size val="7"/>
            <c:spPr>
              <a:solidFill>
                <a:schemeClr val="tx1"/>
              </a:solidFill>
              <a:ln w="9525">
                <a:solidFill>
                  <a:schemeClr val="tx1"/>
                </a:solidFill>
              </a:ln>
              <a:effectLst/>
            </c:spPr>
          </c:marker>
          <c:trendline>
            <c:spPr>
              <a:ln w="19050" cap="rnd">
                <a:solidFill>
                  <a:srgbClr val="FF0000"/>
                </a:solidFill>
                <a:prstDash val="sysDash"/>
              </a:ln>
              <a:effectLst/>
            </c:spPr>
            <c:trendlineType val="poly"/>
            <c:order val="2"/>
            <c:forward val="0.8"/>
            <c:backward val="0.8"/>
            <c:dispRSqr val="0"/>
            <c:dispEq val="0"/>
          </c:trendline>
          <c:xVal>
            <c:numRef>
              <c:f>Sheet3!$A$1:$A$7</c:f>
              <c:numCache>
                <c:formatCode>General</c:formatCode>
                <c:ptCount val="7"/>
                <c:pt idx="0">
                  <c:v>1.1000000000000001</c:v>
                </c:pt>
                <c:pt idx="1">
                  <c:v>3.4</c:v>
                </c:pt>
                <c:pt idx="2">
                  <c:v>5.6</c:v>
                </c:pt>
                <c:pt idx="3">
                  <c:v>5.7</c:v>
                </c:pt>
                <c:pt idx="4">
                  <c:v>7.8</c:v>
                </c:pt>
                <c:pt idx="5">
                  <c:v>10.3</c:v>
                </c:pt>
                <c:pt idx="6">
                  <c:v>12.1</c:v>
                </c:pt>
              </c:numCache>
            </c:numRef>
          </c:xVal>
          <c:yVal>
            <c:numRef>
              <c:f>Sheet3!$B$1:$B$7</c:f>
              <c:numCache>
                <c:formatCode>General</c:formatCode>
                <c:ptCount val="7"/>
                <c:pt idx="0">
                  <c:v>0.7</c:v>
                </c:pt>
                <c:pt idx="1">
                  <c:v>0.6</c:v>
                </c:pt>
                <c:pt idx="2">
                  <c:v>1.4</c:v>
                </c:pt>
                <c:pt idx="3">
                  <c:v>1.7</c:v>
                </c:pt>
                <c:pt idx="4">
                  <c:v>3.4</c:v>
                </c:pt>
                <c:pt idx="5">
                  <c:v>6.5</c:v>
                </c:pt>
                <c:pt idx="6">
                  <c:v>9.6999999999999993</c:v>
                </c:pt>
              </c:numCache>
            </c:numRef>
          </c:yVal>
          <c:smooth val="0"/>
          <c:extLst>
            <c:ext xmlns:c16="http://schemas.microsoft.com/office/drawing/2014/chart" uri="{C3380CC4-5D6E-409C-BE32-E72D297353CC}">
              <c16:uniqueId val="{00000001-1D4B-4E98-9167-3A6CEB9AD04F}"/>
            </c:ext>
          </c:extLst>
        </c:ser>
        <c:ser>
          <c:idx val="3"/>
          <c:order val="3"/>
          <c:tx>
            <c:v>测试集</c:v>
          </c:tx>
          <c:spPr>
            <a:ln w="25400" cap="rnd">
              <a:noFill/>
              <a:round/>
            </a:ln>
            <a:effectLst/>
          </c:spPr>
          <c:marker>
            <c:symbol val="circle"/>
            <c:size val="6"/>
            <c:spPr>
              <a:solidFill>
                <a:schemeClr val="accent4"/>
              </a:solidFill>
              <a:ln w="9525">
                <a:solidFill>
                  <a:schemeClr val="accent4"/>
                </a:solidFill>
              </a:ln>
              <a:effectLst/>
            </c:spPr>
          </c:marker>
          <c:xVal>
            <c:numRef>
              <c:f>Sheet3!$A$9:$A$13</c:f>
              <c:numCache>
                <c:formatCode>General</c:formatCode>
                <c:ptCount val="5"/>
                <c:pt idx="0">
                  <c:v>2.2999999999999998</c:v>
                </c:pt>
                <c:pt idx="1">
                  <c:v>6.6</c:v>
                </c:pt>
                <c:pt idx="2">
                  <c:v>9.1</c:v>
                </c:pt>
                <c:pt idx="3">
                  <c:v>11.4</c:v>
                </c:pt>
                <c:pt idx="4">
                  <c:v>12.5</c:v>
                </c:pt>
              </c:numCache>
              <c:extLst xmlns:c15="http://schemas.microsoft.com/office/drawing/2012/chart"/>
            </c:numRef>
          </c:xVal>
          <c:yVal>
            <c:numRef>
              <c:f>Sheet3!$B$9:$B$13</c:f>
              <c:numCache>
                <c:formatCode>General</c:formatCode>
                <c:ptCount val="5"/>
                <c:pt idx="0">
                  <c:v>0.5</c:v>
                </c:pt>
                <c:pt idx="1">
                  <c:v>2.2999999999999998</c:v>
                </c:pt>
                <c:pt idx="2">
                  <c:v>5</c:v>
                </c:pt>
                <c:pt idx="3">
                  <c:v>8.5</c:v>
                </c:pt>
                <c:pt idx="4">
                  <c:v>10.5</c:v>
                </c:pt>
              </c:numCache>
              <c:extLst xmlns:c15="http://schemas.microsoft.com/office/drawing/2012/chart"/>
            </c:numRef>
          </c:yVal>
          <c:smooth val="0"/>
          <c:extLst>
            <c:ext xmlns:c16="http://schemas.microsoft.com/office/drawing/2014/chart" uri="{C3380CC4-5D6E-409C-BE32-E72D297353CC}">
              <c16:uniqueId val="{00000002-1D4B-4E98-9167-3A6CEB9AD04F}"/>
            </c:ext>
          </c:extLst>
        </c:ser>
        <c:dLbls>
          <c:showLegendKey val="0"/>
          <c:showVal val="0"/>
          <c:showCatName val="0"/>
          <c:showSerName val="0"/>
          <c:showPercent val="0"/>
          <c:showBubbleSize val="0"/>
        </c:dLbls>
        <c:axId val="291536880"/>
        <c:axId val="291537440"/>
        <c:extLst>
          <c:ext xmlns:c15="http://schemas.microsoft.com/office/drawing/2012/chart" uri="{02D57815-91ED-43cb-92C2-25804820EDAC}">
            <c15:filteredScatterSeries>
              <c15:ser>
                <c:idx val="1"/>
                <c:order val="1"/>
                <c:tx>
                  <c:v>欠拟合</c:v>
                </c:tx>
                <c:spPr>
                  <a:ln w="25400" cap="rnd">
                    <a:noFill/>
                    <a:round/>
                  </a:ln>
                  <a:effectLst/>
                </c:spPr>
                <c:marker>
                  <c:symbol val="circle"/>
                  <c:size val="5"/>
                  <c:spPr>
                    <a:solidFill>
                      <a:schemeClr val="tx1"/>
                    </a:solidFill>
                    <a:ln w="9525">
                      <a:solidFill>
                        <a:schemeClr val="tx1"/>
                      </a:solidFill>
                    </a:ln>
                    <a:effectLst/>
                  </c:spPr>
                </c:marker>
                <c:trendline>
                  <c:spPr>
                    <a:ln w="19050" cap="rnd">
                      <a:solidFill>
                        <a:srgbClr val="00B050"/>
                      </a:solidFill>
                      <a:prstDash val="sysDot"/>
                    </a:ln>
                    <a:effectLst/>
                  </c:spPr>
                  <c:trendlineType val="linear"/>
                  <c:forward val="0.8"/>
                  <c:backward val="0.30000000000000004"/>
                  <c:dispRSqr val="0"/>
                  <c:dispEq val="1"/>
                  <c:trendlineLbl>
                    <c:numFmt formatCode="General" sourceLinked="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zh-CN"/>
                      </a:p>
                    </c:txPr>
                  </c:trendlineLbl>
                </c:trendline>
                <c:xVal>
                  <c:numRef>
                    <c:extLst>
                      <c:ext uri="{02D57815-91ED-43cb-92C2-25804820EDAC}">
                        <c15:formulaRef>
                          <c15:sqref>Sheet3!$A$1:$A$7</c15:sqref>
                        </c15:formulaRef>
                      </c:ext>
                    </c:extLst>
                    <c:numCache>
                      <c:formatCode>General</c:formatCode>
                      <c:ptCount val="7"/>
                      <c:pt idx="0">
                        <c:v>1.1000000000000001</c:v>
                      </c:pt>
                      <c:pt idx="1">
                        <c:v>3.4</c:v>
                      </c:pt>
                      <c:pt idx="2">
                        <c:v>5.6</c:v>
                      </c:pt>
                      <c:pt idx="3">
                        <c:v>5.7</c:v>
                      </c:pt>
                      <c:pt idx="4">
                        <c:v>7.8</c:v>
                      </c:pt>
                      <c:pt idx="5">
                        <c:v>10.3</c:v>
                      </c:pt>
                      <c:pt idx="6">
                        <c:v>12.1</c:v>
                      </c:pt>
                    </c:numCache>
                  </c:numRef>
                </c:xVal>
                <c:yVal>
                  <c:numRef>
                    <c:extLst>
                      <c:ext uri="{02D57815-91ED-43cb-92C2-25804820EDAC}">
                        <c15:formulaRef>
                          <c15:sqref>Sheet3!$C$1:$C$7</c15:sqref>
                        </c15:formulaRef>
                      </c:ext>
                    </c:extLst>
                    <c:numCache>
                      <c:formatCode>General</c:formatCode>
                      <c:ptCount val="7"/>
                      <c:pt idx="0">
                        <c:v>0.7</c:v>
                      </c:pt>
                      <c:pt idx="1">
                        <c:v>0.6</c:v>
                      </c:pt>
                      <c:pt idx="2">
                        <c:v>1.4</c:v>
                      </c:pt>
                      <c:pt idx="3">
                        <c:v>1.7</c:v>
                      </c:pt>
                      <c:pt idx="4">
                        <c:v>3.4</c:v>
                      </c:pt>
                      <c:pt idx="5">
                        <c:v>6.5</c:v>
                      </c:pt>
                      <c:pt idx="6">
                        <c:v>9.6999999999999993</c:v>
                      </c:pt>
                    </c:numCache>
                  </c:numRef>
                </c:yVal>
                <c:smooth val="0"/>
                <c:extLst>
                  <c:ext xmlns:c16="http://schemas.microsoft.com/office/drawing/2014/chart" uri="{C3380CC4-5D6E-409C-BE32-E72D297353CC}">
                    <c16:uniqueId val="{00000004-1D4B-4E98-9167-3A6CEB9AD04F}"/>
                  </c:ext>
                </c:extLst>
              </c15:ser>
            </c15:filteredScatterSeries>
            <c15:filteredScatterSeries>
              <c15:ser>
                <c:idx val="2"/>
                <c:order val="2"/>
                <c:tx>
                  <c:v>过拟合</c:v>
                </c:tx>
                <c:spPr>
                  <a:ln w="25400" cap="rnd">
                    <a:noFill/>
                    <a:round/>
                  </a:ln>
                  <a:effectLst/>
                </c:spPr>
                <c:marker>
                  <c:symbol val="circle"/>
                  <c:size val="5"/>
                  <c:spPr>
                    <a:solidFill>
                      <a:schemeClr val="tx1"/>
                    </a:solidFill>
                    <a:ln w="9525">
                      <a:solidFill>
                        <a:schemeClr val="tx1"/>
                      </a:solidFill>
                    </a:ln>
                    <a:effectLst/>
                  </c:spPr>
                </c:marker>
                <c:trendline>
                  <c:spPr>
                    <a:ln w="19050" cap="rnd">
                      <a:solidFill>
                        <a:schemeClr val="accent5"/>
                      </a:solidFill>
                      <a:prstDash val="sysDot"/>
                    </a:ln>
                    <a:effectLst/>
                  </c:spPr>
                  <c:trendlineType val="poly"/>
                  <c:order val="6"/>
                  <c:forward val="0.2"/>
                  <c:backward val="5.000000000000001E-2"/>
                  <c:dispRSqr val="0"/>
                  <c:dispEq val="1"/>
                  <c:trendlineLbl>
                    <c:numFmt formatCode="General" sourceLinked="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zh-CN"/>
                      </a:p>
                    </c:txPr>
                  </c:trendlineLbl>
                </c:trendline>
                <c:xVal>
                  <c:numRef>
                    <c:extLst xmlns:c15="http://schemas.microsoft.com/office/drawing/2012/chart">
                      <c:ext xmlns:c15="http://schemas.microsoft.com/office/drawing/2012/chart" uri="{02D57815-91ED-43cb-92C2-25804820EDAC}">
                        <c15:formulaRef>
                          <c15:sqref>Sheet3!$A$1:$A$7</c15:sqref>
                        </c15:formulaRef>
                      </c:ext>
                    </c:extLst>
                    <c:numCache>
                      <c:formatCode>General</c:formatCode>
                      <c:ptCount val="7"/>
                      <c:pt idx="0">
                        <c:v>1.1000000000000001</c:v>
                      </c:pt>
                      <c:pt idx="1">
                        <c:v>3.4</c:v>
                      </c:pt>
                      <c:pt idx="2">
                        <c:v>5.6</c:v>
                      </c:pt>
                      <c:pt idx="3">
                        <c:v>5.7</c:v>
                      </c:pt>
                      <c:pt idx="4">
                        <c:v>7.8</c:v>
                      </c:pt>
                      <c:pt idx="5">
                        <c:v>10.3</c:v>
                      </c:pt>
                      <c:pt idx="6">
                        <c:v>12.1</c:v>
                      </c:pt>
                    </c:numCache>
                  </c:numRef>
                </c:xVal>
                <c:yVal>
                  <c:numRef>
                    <c:extLst xmlns:c15="http://schemas.microsoft.com/office/drawing/2012/chart">
                      <c:ext xmlns:c15="http://schemas.microsoft.com/office/drawing/2012/chart" uri="{02D57815-91ED-43cb-92C2-25804820EDAC}">
                        <c15:formulaRef>
                          <c15:sqref>Sheet3!$D$1:$D$7</c15:sqref>
                        </c15:formulaRef>
                      </c:ext>
                    </c:extLst>
                    <c:numCache>
                      <c:formatCode>General</c:formatCode>
                      <c:ptCount val="7"/>
                      <c:pt idx="0">
                        <c:v>0.7</c:v>
                      </c:pt>
                      <c:pt idx="1">
                        <c:v>0.6</c:v>
                      </c:pt>
                      <c:pt idx="2">
                        <c:v>1.4</c:v>
                      </c:pt>
                      <c:pt idx="3">
                        <c:v>1.7</c:v>
                      </c:pt>
                      <c:pt idx="4">
                        <c:v>3.4</c:v>
                      </c:pt>
                      <c:pt idx="5">
                        <c:v>6.5</c:v>
                      </c:pt>
                      <c:pt idx="6">
                        <c:v>9.6999999999999993</c:v>
                      </c:pt>
                    </c:numCache>
                  </c:numRef>
                </c:yVal>
                <c:smooth val="0"/>
                <c:extLst xmlns:c15="http://schemas.microsoft.com/office/drawing/2012/chart">
                  <c:ext xmlns:c16="http://schemas.microsoft.com/office/drawing/2014/chart" uri="{C3380CC4-5D6E-409C-BE32-E72D297353CC}">
                    <c16:uniqueId val="{00000006-1D4B-4E98-9167-3A6CEB9AD04F}"/>
                  </c:ext>
                </c:extLst>
              </c15:ser>
            </c15:filteredScatterSeries>
          </c:ext>
        </c:extLst>
      </c:scatterChart>
      <c:valAx>
        <c:axId val="291536880"/>
        <c:scaling>
          <c:orientation val="minMax"/>
          <c:max val="14"/>
          <c:min val="0"/>
        </c:scaling>
        <c:delete val="0"/>
        <c:axPos val="b"/>
        <c:title>
          <c:tx>
            <c:rich>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altLang="zh-CN"/>
                  <a:t>X</a:t>
                </a:r>
                <a:endParaRPr lang="zh-CN" altLang="en-US"/>
              </a:p>
            </c:rich>
          </c:tx>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zh-CN"/>
            </a:p>
          </c:txPr>
        </c:title>
        <c:numFmt formatCode="General" sourceLinked="1"/>
        <c:majorTickMark val="out"/>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zh-CN"/>
          </a:p>
        </c:txPr>
        <c:crossAx val="291537440"/>
        <c:crosses val="autoZero"/>
        <c:crossBetween val="midCat"/>
      </c:valAx>
      <c:valAx>
        <c:axId val="291537440"/>
        <c:scaling>
          <c:orientation val="minMax"/>
          <c:max val="14"/>
          <c:min val="-2"/>
        </c:scaling>
        <c:delete val="0"/>
        <c:axPos val="l"/>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altLang="zh-CN"/>
                  <a:t>Y</a:t>
                </a:r>
                <a:endParaRPr lang="zh-CN" altLang="en-US"/>
              </a:p>
            </c:rich>
          </c:tx>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zh-CN"/>
            </a:p>
          </c:txPr>
        </c:title>
        <c:numFmt formatCode="General" sourceLinked="1"/>
        <c:majorTickMark val="out"/>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zh-CN"/>
          </a:p>
        </c:txPr>
        <c:crossAx val="291536880"/>
        <c:crosses val="autoZero"/>
        <c:crossBetween val="midCat"/>
      </c:valAx>
      <c:spPr>
        <a:noFill/>
        <a:ln>
          <a:noFill/>
        </a:ln>
        <a:effectLst/>
      </c:spPr>
    </c:plotArea>
    <c:plotVisOnly val="1"/>
    <c:dispBlanksAs val="gap"/>
    <c:showDLblsOverMax val="0"/>
  </c:chart>
  <c:spPr>
    <a:solidFill>
      <a:schemeClr val="bg1"/>
    </a:solidFill>
    <a:ln>
      <a:noFill/>
    </a:ln>
    <a:effectLst/>
  </c:spPr>
  <c:txPr>
    <a:bodyPr/>
    <a:lstStyle/>
    <a:p>
      <a:pPr>
        <a:defRPr/>
      </a:pPr>
      <a:endParaRPr lang="zh-CN"/>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scatterChart>
        <c:scatterStyle val="lineMarker"/>
        <c:varyColors val="0"/>
        <c:ser>
          <c:idx val="0"/>
          <c:order val="0"/>
          <c:tx>
            <c:v>正确拟合</c:v>
          </c:tx>
          <c:spPr>
            <a:ln w="25400" cap="rnd">
              <a:noFill/>
              <a:round/>
            </a:ln>
            <a:effectLst/>
          </c:spPr>
          <c:marker>
            <c:symbol val="circle"/>
            <c:size val="5"/>
            <c:spPr>
              <a:solidFill>
                <a:schemeClr val="tx1"/>
              </a:solidFill>
              <a:ln w="9525">
                <a:solidFill>
                  <a:schemeClr val="tx1"/>
                </a:solidFill>
              </a:ln>
              <a:effectLst/>
            </c:spPr>
          </c:marker>
          <c:xVal>
            <c:numRef>
              <c:f>Sheet3!$A$1:$A$7</c:f>
              <c:numCache>
                <c:formatCode>General</c:formatCode>
                <c:ptCount val="7"/>
                <c:pt idx="0">
                  <c:v>1.1000000000000001</c:v>
                </c:pt>
                <c:pt idx="1">
                  <c:v>3.4</c:v>
                </c:pt>
                <c:pt idx="2">
                  <c:v>5.6</c:v>
                </c:pt>
                <c:pt idx="3">
                  <c:v>5.7</c:v>
                </c:pt>
                <c:pt idx="4">
                  <c:v>7.8</c:v>
                </c:pt>
                <c:pt idx="5">
                  <c:v>10.3</c:v>
                </c:pt>
                <c:pt idx="6">
                  <c:v>12.1</c:v>
                </c:pt>
              </c:numCache>
            </c:numRef>
          </c:xVal>
          <c:yVal>
            <c:numRef>
              <c:f>Sheet3!$B$1:$B$7</c:f>
              <c:numCache>
                <c:formatCode>General</c:formatCode>
                <c:ptCount val="7"/>
                <c:pt idx="0">
                  <c:v>0.7</c:v>
                </c:pt>
                <c:pt idx="1">
                  <c:v>0.6</c:v>
                </c:pt>
                <c:pt idx="2">
                  <c:v>1.4</c:v>
                </c:pt>
                <c:pt idx="3">
                  <c:v>1.7</c:v>
                </c:pt>
                <c:pt idx="4">
                  <c:v>3.4</c:v>
                </c:pt>
                <c:pt idx="5">
                  <c:v>6.5</c:v>
                </c:pt>
                <c:pt idx="6">
                  <c:v>9.6999999999999993</c:v>
                </c:pt>
              </c:numCache>
            </c:numRef>
          </c:yVal>
          <c:smooth val="0"/>
          <c:extLst>
            <c:ext xmlns:c16="http://schemas.microsoft.com/office/drawing/2014/chart" uri="{C3380CC4-5D6E-409C-BE32-E72D297353CC}">
              <c16:uniqueId val="{00000000-A79A-407E-8849-4CB83A1C43F5}"/>
            </c:ext>
          </c:extLst>
        </c:ser>
        <c:dLbls>
          <c:showLegendKey val="0"/>
          <c:showVal val="0"/>
          <c:showCatName val="0"/>
          <c:showSerName val="0"/>
          <c:showPercent val="0"/>
          <c:showBubbleSize val="0"/>
        </c:dLbls>
        <c:axId val="188960528"/>
        <c:axId val="188961088"/>
        <c:extLst>
          <c:ext xmlns:c15="http://schemas.microsoft.com/office/drawing/2012/chart" uri="{02D57815-91ED-43cb-92C2-25804820EDAC}">
            <c15:filteredScatterSeries>
              <c15:ser>
                <c:idx val="1"/>
                <c:order val="1"/>
                <c:tx>
                  <c:v>欠拟合</c:v>
                </c:tx>
                <c:spPr>
                  <a:ln w="25400" cap="rnd">
                    <a:noFill/>
                    <a:round/>
                  </a:ln>
                  <a:effectLst/>
                </c:spPr>
                <c:marker>
                  <c:symbol val="circle"/>
                  <c:size val="5"/>
                  <c:spPr>
                    <a:solidFill>
                      <a:schemeClr val="tx1"/>
                    </a:solidFill>
                    <a:ln w="9525">
                      <a:solidFill>
                        <a:schemeClr val="tx1"/>
                      </a:solidFill>
                    </a:ln>
                    <a:effectLst/>
                  </c:spPr>
                </c:marker>
                <c:trendline>
                  <c:spPr>
                    <a:ln w="19050" cap="rnd">
                      <a:solidFill>
                        <a:srgbClr val="00B050"/>
                      </a:solidFill>
                      <a:prstDash val="sysDot"/>
                    </a:ln>
                    <a:effectLst/>
                  </c:spPr>
                  <c:trendlineType val="linear"/>
                  <c:forward val="0.8"/>
                  <c:backward val="0.30000000000000004"/>
                  <c:dispRSqr val="0"/>
                  <c:dispEq val="1"/>
                  <c:trendlineLbl>
                    <c:numFmt formatCode="General" sourceLinked="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zh-CN"/>
                      </a:p>
                    </c:txPr>
                  </c:trendlineLbl>
                </c:trendline>
                <c:xVal>
                  <c:numRef>
                    <c:extLst>
                      <c:ext uri="{02D57815-91ED-43cb-92C2-25804820EDAC}">
                        <c15:formulaRef>
                          <c15:sqref>Sheet3!$A$1:$A$7</c15:sqref>
                        </c15:formulaRef>
                      </c:ext>
                    </c:extLst>
                    <c:numCache>
                      <c:formatCode>General</c:formatCode>
                      <c:ptCount val="7"/>
                      <c:pt idx="0">
                        <c:v>1.1000000000000001</c:v>
                      </c:pt>
                      <c:pt idx="1">
                        <c:v>3.4</c:v>
                      </c:pt>
                      <c:pt idx="2">
                        <c:v>5.6</c:v>
                      </c:pt>
                      <c:pt idx="3">
                        <c:v>5.7</c:v>
                      </c:pt>
                      <c:pt idx="4">
                        <c:v>7.8</c:v>
                      </c:pt>
                      <c:pt idx="5">
                        <c:v>10.3</c:v>
                      </c:pt>
                      <c:pt idx="6">
                        <c:v>12.1</c:v>
                      </c:pt>
                    </c:numCache>
                  </c:numRef>
                </c:xVal>
                <c:yVal>
                  <c:numRef>
                    <c:extLst>
                      <c:ext uri="{02D57815-91ED-43cb-92C2-25804820EDAC}">
                        <c15:formulaRef>
                          <c15:sqref>Sheet3!$C$1:$C$7</c15:sqref>
                        </c15:formulaRef>
                      </c:ext>
                    </c:extLst>
                    <c:numCache>
                      <c:formatCode>General</c:formatCode>
                      <c:ptCount val="7"/>
                      <c:pt idx="0">
                        <c:v>0.7</c:v>
                      </c:pt>
                      <c:pt idx="1">
                        <c:v>0.6</c:v>
                      </c:pt>
                      <c:pt idx="2">
                        <c:v>1.4</c:v>
                      </c:pt>
                      <c:pt idx="3">
                        <c:v>1.7</c:v>
                      </c:pt>
                      <c:pt idx="4">
                        <c:v>3.4</c:v>
                      </c:pt>
                      <c:pt idx="5">
                        <c:v>6.5</c:v>
                      </c:pt>
                      <c:pt idx="6">
                        <c:v>9.6999999999999993</c:v>
                      </c:pt>
                    </c:numCache>
                  </c:numRef>
                </c:yVal>
                <c:smooth val="0"/>
                <c:extLst>
                  <c:ext xmlns:c16="http://schemas.microsoft.com/office/drawing/2014/chart" uri="{C3380CC4-5D6E-409C-BE32-E72D297353CC}">
                    <c16:uniqueId val="{00000002-A79A-407E-8849-4CB83A1C43F5}"/>
                  </c:ext>
                </c:extLst>
              </c15:ser>
            </c15:filteredScatterSeries>
            <c15:filteredScatterSeries>
              <c15:ser>
                <c:idx val="2"/>
                <c:order val="2"/>
                <c:tx>
                  <c:v>过拟合</c:v>
                </c:tx>
                <c:spPr>
                  <a:ln w="25400" cap="rnd">
                    <a:noFill/>
                    <a:round/>
                  </a:ln>
                  <a:effectLst/>
                </c:spPr>
                <c:marker>
                  <c:symbol val="circle"/>
                  <c:size val="5"/>
                  <c:spPr>
                    <a:solidFill>
                      <a:schemeClr val="tx1"/>
                    </a:solidFill>
                    <a:ln w="9525">
                      <a:solidFill>
                        <a:schemeClr val="tx1"/>
                      </a:solidFill>
                    </a:ln>
                    <a:effectLst/>
                  </c:spPr>
                </c:marker>
                <c:trendline>
                  <c:spPr>
                    <a:ln w="19050" cap="rnd">
                      <a:solidFill>
                        <a:schemeClr val="accent5"/>
                      </a:solidFill>
                      <a:prstDash val="sysDot"/>
                    </a:ln>
                    <a:effectLst/>
                  </c:spPr>
                  <c:trendlineType val="poly"/>
                  <c:order val="6"/>
                  <c:forward val="0.2"/>
                  <c:backward val="5.000000000000001E-2"/>
                  <c:dispRSqr val="0"/>
                  <c:dispEq val="1"/>
                  <c:trendlineLbl>
                    <c:numFmt formatCode="General" sourceLinked="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zh-CN"/>
                      </a:p>
                    </c:txPr>
                  </c:trendlineLbl>
                </c:trendline>
                <c:xVal>
                  <c:numRef>
                    <c:extLst xmlns:c15="http://schemas.microsoft.com/office/drawing/2012/chart">
                      <c:ext xmlns:c15="http://schemas.microsoft.com/office/drawing/2012/chart" uri="{02D57815-91ED-43cb-92C2-25804820EDAC}">
                        <c15:formulaRef>
                          <c15:sqref>Sheet3!$A$1:$A$7</c15:sqref>
                        </c15:formulaRef>
                      </c:ext>
                    </c:extLst>
                    <c:numCache>
                      <c:formatCode>General</c:formatCode>
                      <c:ptCount val="7"/>
                      <c:pt idx="0">
                        <c:v>1.1000000000000001</c:v>
                      </c:pt>
                      <c:pt idx="1">
                        <c:v>3.4</c:v>
                      </c:pt>
                      <c:pt idx="2">
                        <c:v>5.6</c:v>
                      </c:pt>
                      <c:pt idx="3">
                        <c:v>5.7</c:v>
                      </c:pt>
                      <c:pt idx="4">
                        <c:v>7.8</c:v>
                      </c:pt>
                      <c:pt idx="5">
                        <c:v>10.3</c:v>
                      </c:pt>
                      <c:pt idx="6">
                        <c:v>12.1</c:v>
                      </c:pt>
                    </c:numCache>
                  </c:numRef>
                </c:xVal>
                <c:yVal>
                  <c:numRef>
                    <c:extLst xmlns:c15="http://schemas.microsoft.com/office/drawing/2012/chart">
                      <c:ext xmlns:c15="http://schemas.microsoft.com/office/drawing/2012/chart" uri="{02D57815-91ED-43cb-92C2-25804820EDAC}">
                        <c15:formulaRef>
                          <c15:sqref>Sheet3!$D$1:$D$7</c15:sqref>
                        </c15:formulaRef>
                      </c:ext>
                    </c:extLst>
                    <c:numCache>
                      <c:formatCode>General</c:formatCode>
                      <c:ptCount val="7"/>
                      <c:pt idx="0">
                        <c:v>0.7</c:v>
                      </c:pt>
                      <c:pt idx="1">
                        <c:v>0.6</c:v>
                      </c:pt>
                      <c:pt idx="2">
                        <c:v>1.4</c:v>
                      </c:pt>
                      <c:pt idx="3">
                        <c:v>1.7</c:v>
                      </c:pt>
                      <c:pt idx="4">
                        <c:v>3.4</c:v>
                      </c:pt>
                      <c:pt idx="5">
                        <c:v>6.5</c:v>
                      </c:pt>
                      <c:pt idx="6">
                        <c:v>9.6999999999999993</c:v>
                      </c:pt>
                    </c:numCache>
                  </c:numRef>
                </c:yVal>
                <c:smooth val="0"/>
                <c:extLst xmlns:c15="http://schemas.microsoft.com/office/drawing/2012/chart">
                  <c:ext xmlns:c16="http://schemas.microsoft.com/office/drawing/2014/chart" uri="{C3380CC4-5D6E-409C-BE32-E72D297353CC}">
                    <c16:uniqueId val="{00000004-A79A-407E-8849-4CB83A1C43F5}"/>
                  </c:ext>
                </c:extLst>
              </c15:ser>
            </c15:filteredScatterSeries>
            <c15:filteredScatterSeries>
              <c15:ser>
                <c:idx val="3"/>
                <c:order val="3"/>
                <c:tx>
                  <c:v>测试集</c:v>
                </c:tx>
                <c:spPr>
                  <a:ln w="25400" cap="rnd">
                    <a:noFill/>
                    <a:round/>
                  </a:ln>
                  <a:effectLst/>
                </c:spPr>
                <c:marker>
                  <c:symbol val="circle"/>
                  <c:size val="6"/>
                  <c:spPr>
                    <a:solidFill>
                      <a:schemeClr val="accent4"/>
                    </a:solidFill>
                    <a:ln w="9525">
                      <a:solidFill>
                        <a:schemeClr val="accent4"/>
                      </a:solidFill>
                    </a:ln>
                    <a:effectLst/>
                  </c:spPr>
                </c:marker>
                <c:xVal>
                  <c:numRef>
                    <c:extLst xmlns:c15="http://schemas.microsoft.com/office/drawing/2012/chart">
                      <c:ext xmlns:c15="http://schemas.microsoft.com/office/drawing/2012/chart" uri="{02D57815-91ED-43cb-92C2-25804820EDAC}">
                        <c15:formulaRef>
                          <c15:sqref>Sheet3!$A$9:$A$13</c15:sqref>
                        </c15:formulaRef>
                      </c:ext>
                    </c:extLst>
                    <c:numCache>
                      <c:formatCode>General</c:formatCode>
                      <c:ptCount val="5"/>
                      <c:pt idx="0">
                        <c:v>2.2999999999999998</c:v>
                      </c:pt>
                      <c:pt idx="1">
                        <c:v>6.6</c:v>
                      </c:pt>
                      <c:pt idx="2">
                        <c:v>9.1</c:v>
                      </c:pt>
                      <c:pt idx="3">
                        <c:v>11.4</c:v>
                      </c:pt>
                      <c:pt idx="4">
                        <c:v>12.5</c:v>
                      </c:pt>
                    </c:numCache>
                  </c:numRef>
                </c:xVal>
                <c:yVal>
                  <c:numRef>
                    <c:extLst xmlns:c15="http://schemas.microsoft.com/office/drawing/2012/chart">
                      <c:ext xmlns:c15="http://schemas.microsoft.com/office/drawing/2012/chart" uri="{02D57815-91ED-43cb-92C2-25804820EDAC}">
                        <c15:formulaRef>
                          <c15:sqref>Sheet3!$B$9:$B$13</c15:sqref>
                        </c15:formulaRef>
                      </c:ext>
                    </c:extLst>
                    <c:numCache>
                      <c:formatCode>General</c:formatCode>
                      <c:ptCount val="5"/>
                      <c:pt idx="0">
                        <c:v>0.5</c:v>
                      </c:pt>
                      <c:pt idx="1">
                        <c:v>2.2999999999999998</c:v>
                      </c:pt>
                      <c:pt idx="2">
                        <c:v>5</c:v>
                      </c:pt>
                      <c:pt idx="3">
                        <c:v>8.5</c:v>
                      </c:pt>
                      <c:pt idx="4">
                        <c:v>10.5</c:v>
                      </c:pt>
                    </c:numCache>
                  </c:numRef>
                </c:yVal>
                <c:smooth val="0"/>
                <c:extLst xmlns:c15="http://schemas.microsoft.com/office/drawing/2012/chart">
                  <c:ext xmlns:c16="http://schemas.microsoft.com/office/drawing/2014/chart" uri="{C3380CC4-5D6E-409C-BE32-E72D297353CC}">
                    <c16:uniqueId val="{00000005-A79A-407E-8849-4CB83A1C43F5}"/>
                  </c:ext>
                </c:extLst>
              </c15:ser>
            </c15:filteredScatterSeries>
          </c:ext>
        </c:extLst>
      </c:scatterChart>
      <c:valAx>
        <c:axId val="188960528"/>
        <c:scaling>
          <c:orientation val="minMax"/>
          <c:max val="14"/>
          <c:min val="0"/>
        </c:scaling>
        <c:delete val="0"/>
        <c:axPos val="b"/>
        <c:title>
          <c:tx>
            <c:rich>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altLang="zh-CN"/>
                  <a:t>X</a:t>
                </a:r>
                <a:endParaRPr lang="zh-CN" altLang="en-US"/>
              </a:p>
            </c:rich>
          </c:tx>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zh-CN"/>
            </a:p>
          </c:txPr>
        </c:title>
        <c:numFmt formatCode="General" sourceLinked="1"/>
        <c:majorTickMark val="out"/>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zh-CN"/>
          </a:p>
        </c:txPr>
        <c:crossAx val="188961088"/>
        <c:crosses val="autoZero"/>
        <c:crossBetween val="midCat"/>
      </c:valAx>
      <c:valAx>
        <c:axId val="188961088"/>
        <c:scaling>
          <c:orientation val="minMax"/>
          <c:max val="14"/>
          <c:min val="-2"/>
        </c:scaling>
        <c:delete val="0"/>
        <c:axPos val="l"/>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altLang="zh-CN"/>
                  <a:t>Y</a:t>
                </a:r>
                <a:endParaRPr lang="zh-CN" altLang="en-US"/>
              </a:p>
            </c:rich>
          </c:tx>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zh-CN"/>
            </a:p>
          </c:txPr>
        </c:title>
        <c:numFmt formatCode="General" sourceLinked="1"/>
        <c:majorTickMark val="out"/>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zh-CN"/>
          </a:p>
        </c:txPr>
        <c:crossAx val="188960528"/>
        <c:crosses val="autoZero"/>
        <c:crossBetween val="midCat"/>
      </c:valAx>
      <c:spPr>
        <a:noFill/>
        <a:ln>
          <a:noFill/>
        </a:ln>
        <a:effectLst/>
      </c:spPr>
    </c:plotArea>
    <c:plotVisOnly val="1"/>
    <c:dispBlanksAs val="gap"/>
    <c:showDLblsOverMax val="0"/>
  </c:chart>
  <c:spPr>
    <a:solidFill>
      <a:schemeClr val="bg1"/>
    </a:solidFill>
    <a:ln>
      <a:noFill/>
    </a:ln>
    <a:effectLst/>
  </c:spPr>
  <c:txPr>
    <a:bodyPr/>
    <a:lstStyle/>
    <a:p>
      <a:pPr>
        <a:defRPr/>
      </a:pPr>
      <a:endParaRPr lang="zh-CN"/>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scatterChart>
        <c:scatterStyle val="lineMarker"/>
        <c:varyColors val="0"/>
        <c:ser>
          <c:idx val="1"/>
          <c:order val="1"/>
          <c:tx>
            <c:v>欠拟合</c:v>
          </c:tx>
          <c:spPr>
            <a:ln w="25400" cap="rnd">
              <a:noFill/>
              <a:round/>
            </a:ln>
            <a:effectLst/>
          </c:spPr>
          <c:marker>
            <c:symbol val="circle"/>
            <c:size val="5"/>
            <c:spPr>
              <a:solidFill>
                <a:schemeClr val="tx1"/>
              </a:solidFill>
              <a:ln w="9525">
                <a:solidFill>
                  <a:schemeClr val="tx1"/>
                </a:solidFill>
              </a:ln>
              <a:effectLst/>
            </c:spPr>
          </c:marker>
          <c:trendline>
            <c:spPr>
              <a:ln w="19050" cap="rnd">
                <a:solidFill>
                  <a:srgbClr val="00B050"/>
                </a:solidFill>
                <a:prstDash val="sysDot"/>
              </a:ln>
              <a:effectLst/>
            </c:spPr>
            <c:trendlineType val="linear"/>
            <c:forward val="0.8"/>
            <c:backward val="0.30000000000000004"/>
            <c:dispRSqr val="0"/>
            <c:dispEq val="0"/>
          </c:trendline>
          <c:xVal>
            <c:numRef>
              <c:f>Sheet3!$A$1:$A$7</c:f>
              <c:numCache>
                <c:formatCode>General</c:formatCode>
                <c:ptCount val="7"/>
                <c:pt idx="0">
                  <c:v>1.1000000000000001</c:v>
                </c:pt>
                <c:pt idx="1">
                  <c:v>3.4</c:v>
                </c:pt>
                <c:pt idx="2">
                  <c:v>5.6</c:v>
                </c:pt>
                <c:pt idx="3">
                  <c:v>5.7</c:v>
                </c:pt>
                <c:pt idx="4">
                  <c:v>7.8</c:v>
                </c:pt>
                <c:pt idx="5">
                  <c:v>10.3</c:v>
                </c:pt>
                <c:pt idx="6">
                  <c:v>12.1</c:v>
                </c:pt>
              </c:numCache>
              <c:extLst xmlns:c15="http://schemas.microsoft.com/office/drawing/2012/chart"/>
            </c:numRef>
          </c:xVal>
          <c:yVal>
            <c:numRef>
              <c:f>Sheet3!$C$1:$C$7</c:f>
              <c:numCache>
                <c:formatCode>General</c:formatCode>
                <c:ptCount val="7"/>
                <c:pt idx="0">
                  <c:v>0.7</c:v>
                </c:pt>
                <c:pt idx="1">
                  <c:v>0.6</c:v>
                </c:pt>
                <c:pt idx="2">
                  <c:v>1.4</c:v>
                </c:pt>
                <c:pt idx="3">
                  <c:v>1.7</c:v>
                </c:pt>
                <c:pt idx="4">
                  <c:v>3.4</c:v>
                </c:pt>
                <c:pt idx="5">
                  <c:v>6.5</c:v>
                </c:pt>
                <c:pt idx="6">
                  <c:v>9.6999999999999993</c:v>
                </c:pt>
              </c:numCache>
              <c:extLst xmlns:c15="http://schemas.microsoft.com/office/drawing/2012/chart"/>
            </c:numRef>
          </c:yVal>
          <c:smooth val="0"/>
          <c:extLst>
            <c:ext xmlns:c16="http://schemas.microsoft.com/office/drawing/2014/chart" uri="{C3380CC4-5D6E-409C-BE32-E72D297353CC}">
              <c16:uniqueId val="{00000001-3DA4-4C11-874E-0A206399C18E}"/>
            </c:ext>
          </c:extLst>
        </c:ser>
        <c:dLbls>
          <c:showLegendKey val="0"/>
          <c:showVal val="0"/>
          <c:showCatName val="0"/>
          <c:showSerName val="0"/>
          <c:showPercent val="0"/>
          <c:showBubbleSize val="0"/>
        </c:dLbls>
        <c:axId val="187139792"/>
        <c:axId val="187140352"/>
        <c:extLst>
          <c:ext xmlns:c15="http://schemas.microsoft.com/office/drawing/2012/chart" uri="{02D57815-91ED-43cb-92C2-25804820EDAC}">
            <c15:filteredScatterSeries>
              <c15:ser>
                <c:idx val="0"/>
                <c:order val="0"/>
                <c:tx>
                  <c:v>正确拟合</c:v>
                </c:tx>
                <c:spPr>
                  <a:ln w="25400" cap="rnd">
                    <a:noFill/>
                    <a:round/>
                  </a:ln>
                  <a:effectLst/>
                </c:spPr>
                <c:marker>
                  <c:symbol val="circle"/>
                  <c:size val="7"/>
                  <c:spPr>
                    <a:solidFill>
                      <a:schemeClr val="tx1"/>
                    </a:solidFill>
                    <a:ln w="9525">
                      <a:solidFill>
                        <a:schemeClr val="tx1"/>
                      </a:solidFill>
                    </a:ln>
                    <a:effectLst/>
                  </c:spPr>
                </c:marker>
                <c:trendline>
                  <c:spPr>
                    <a:ln w="19050" cap="rnd">
                      <a:solidFill>
                        <a:srgbClr val="FF0000"/>
                      </a:solidFill>
                      <a:prstDash val="sysDash"/>
                    </a:ln>
                    <a:effectLst/>
                  </c:spPr>
                  <c:trendlineType val="poly"/>
                  <c:order val="2"/>
                  <c:forward val="0.8"/>
                  <c:backward val="0.8"/>
                  <c:dispRSqr val="0"/>
                  <c:dispEq val="0"/>
                </c:trendline>
                <c:xVal>
                  <c:numRef>
                    <c:extLst>
                      <c:ext uri="{02D57815-91ED-43cb-92C2-25804820EDAC}">
                        <c15:formulaRef>
                          <c15:sqref>Sheet3!$A$1:$A$7</c15:sqref>
                        </c15:formulaRef>
                      </c:ext>
                    </c:extLst>
                    <c:numCache>
                      <c:formatCode>General</c:formatCode>
                      <c:ptCount val="7"/>
                      <c:pt idx="0">
                        <c:v>1.1000000000000001</c:v>
                      </c:pt>
                      <c:pt idx="1">
                        <c:v>3.4</c:v>
                      </c:pt>
                      <c:pt idx="2">
                        <c:v>5.6</c:v>
                      </c:pt>
                      <c:pt idx="3">
                        <c:v>5.7</c:v>
                      </c:pt>
                      <c:pt idx="4">
                        <c:v>7.8</c:v>
                      </c:pt>
                      <c:pt idx="5">
                        <c:v>10.3</c:v>
                      </c:pt>
                      <c:pt idx="6">
                        <c:v>12.1</c:v>
                      </c:pt>
                    </c:numCache>
                  </c:numRef>
                </c:xVal>
                <c:yVal>
                  <c:numRef>
                    <c:extLst>
                      <c:ext uri="{02D57815-91ED-43cb-92C2-25804820EDAC}">
                        <c15:formulaRef>
                          <c15:sqref>Sheet3!$B$1:$B$7</c15:sqref>
                        </c15:formulaRef>
                      </c:ext>
                    </c:extLst>
                    <c:numCache>
                      <c:formatCode>General</c:formatCode>
                      <c:ptCount val="7"/>
                      <c:pt idx="0">
                        <c:v>0.7</c:v>
                      </c:pt>
                      <c:pt idx="1">
                        <c:v>0.6</c:v>
                      </c:pt>
                      <c:pt idx="2">
                        <c:v>1.4</c:v>
                      </c:pt>
                      <c:pt idx="3">
                        <c:v>1.7</c:v>
                      </c:pt>
                      <c:pt idx="4">
                        <c:v>3.4</c:v>
                      </c:pt>
                      <c:pt idx="5">
                        <c:v>6.5</c:v>
                      </c:pt>
                      <c:pt idx="6">
                        <c:v>9.6999999999999993</c:v>
                      </c:pt>
                    </c:numCache>
                  </c:numRef>
                </c:yVal>
                <c:smooth val="0"/>
                <c:extLst>
                  <c:ext xmlns:c16="http://schemas.microsoft.com/office/drawing/2014/chart" uri="{C3380CC4-5D6E-409C-BE32-E72D297353CC}">
                    <c16:uniqueId val="{00000003-3DA4-4C11-874E-0A206399C18E}"/>
                  </c:ext>
                </c:extLst>
              </c15:ser>
            </c15:filteredScatterSeries>
            <c15:filteredScatterSeries>
              <c15:ser>
                <c:idx val="2"/>
                <c:order val="2"/>
                <c:tx>
                  <c:v>过拟合</c:v>
                </c:tx>
                <c:spPr>
                  <a:ln w="25400" cap="rnd">
                    <a:noFill/>
                    <a:round/>
                  </a:ln>
                  <a:effectLst/>
                </c:spPr>
                <c:marker>
                  <c:symbol val="circle"/>
                  <c:size val="5"/>
                  <c:spPr>
                    <a:solidFill>
                      <a:schemeClr val="tx1"/>
                    </a:solidFill>
                    <a:ln w="9525">
                      <a:solidFill>
                        <a:schemeClr val="tx1"/>
                      </a:solidFill>
                    </a:ln>
                    <a:effectLst/>
                  </c:spPr>
                </c:marker>
                <c:trendline>
                  <c:spPr>
                    <a:ln w="19050" cap="rnd">
                      <a:solidFill>
                        <a:schemeClr val="accent5"/>
                      </a:solidFill>
                      <a:prstDash val="sysDot"/>
                    </a:ln>
                    <a:effectLst/>
                  </c:spPr>
                  <c:trendlineType val="poly"/>
                  <c:order val="6"/>
                  <c:forward val="0.2"/>
                  <c:backward val="5.000000000000001E-2"/>
                  <c:dispRSqr val="0"/>
                  <c:dispEq val="1"/>
                  <c:trendlineLbl>
                    <c:numFmt formatCode="General" sourceLinked="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zh-CN"/>
                      </a:p>
                    </c:txPr>
                  </c:trendlineLbl>
                </c:trendline>
                <c:xVal>
                  <c:numRef>
                    <c:extLst xmlns:c15="http://schemas.microsoft.com/office/drawing/2012/chart">
                      <c:ext xmlns:c15="http://schemas.microsoft.com/office/drawing/2012/chart" uri="{02D57815-91ED-43cb-92C2-25804820EDAC}">
                        <c15:formulaRef>
                          <c15:sqref>Sheet3!$A$1:$A$7</c15:sqref>
                        </c15:formulaRef>
                      </c:ext>
                    </c:extLst>
                    <c:numCache>
                      <c:formatCode>General</c:formatCode>
                      <c:ptCount val="7"/>
                      <c:pt idx="0">
                        <c:v>1.1000000000000001</c:v>
                      </c:pt>
                      <c:pt idx="1">
                        <c:v>3.4</c:v>
                      </c:pt>
                      <c:pt idx="2">
                        <c:v>5.6</c:v>
                      </c:pt>
                      <c:pt idx="3">
                        <c:v>5.7</c:v>
                      </c:pt>
                      <c:pt idx="4">
                        <c:v>7.8</c:v>
                      </c:pt>
                      <c:pt idx="5">
                        <c:v>10.3</c:v>
                      </c:pt>
                      <c:pt idx="6">
                        <c:v>12.1</c:v>
                      </c:pt>
                    </c:numCache>
                  </c:numRef>
                </c:xVal>
                <c:yVal>
                  <c:numRef>
                    <c:extLst xmlns:c15="http://schemas.microsoft.com/office/drawing/2012/chart">
                      <c:ext xmlns:c15="http://schemas.microsoft.com/office/drawing/2012/chart" uri="{02D57815-91ED-43cb-92C2-25804820EDAC}">
                        <c15:formulaRef>
                          <c15:sqref>Sheet3!$D$1:$D$7</c15:sqref>
                        </c15:formulaRef>
                      </c:ext>
                    </c:extLst>
                    <c:numCache>
                      <c:formatCode>General</c:formatCode>
                      <c:ptCount val="7"/>
                      <c:pt idx="0">
                        <c:v>0.7</c:v>
                      </c:pt>
                      <c:pt idx="1">
                        <c:v>0.6</c:v>
                      </c:pt>
                      <c:pt idx="2">
                        <c:v>1.4</c:v>
                      </c:pt>
                      <c:pt idx="3">
                        <c:v>1.7</c:v>
                      </c:pt>
                      <c:pt idx="4">
                        <c:v>3.4</c:v>
                      </c:pt>
                      <c:pt idx="5">
                        <c:v>6.5</c:v>
                      </c:pt>
                      <c:pt idx="6">
                        <c:v>9.6999999999999993</c:v>
                      </c:pt>
                    </c:numCache>
                  </c:numRef>
                </c:yVal>
                <c:smooth val="0"/>
                <c:extLst xmlns:c15="http://schemas.microsoft.com/office/drawing/2012/chart">
                  <c:ext xmlns:c16="http://schemas.microsoft.com/office/drawing/2014/chart" uri="{C3380CC4-5D6E-409C-BE32-E72D297353CC}">
                    <c16:uniqueId val="{00000005-3DA4-4C11-874E-0A206399C18E}"/>
                  </c:ext>
                </c:extLst>
              </c15:ser>
            </c15:filteredScatterSeries>
            <c15:filteredScatterSeries>
              <c15:ser>
                <c:idx val="3"/>
                <c:order val="3"/>
                <c:tx>
                  <c:v>测试集</c:v>
                </c:tx>
                <c:spPr>
                  <a:ln w="25400" cap="rnd">
                    <a:noFill/>
                    <a:round/>
                  </a:ln>
                  <a:effectLst/>
                </c:spPr>
                <c:marker>
                  <c:symbol val="circle"/>
                  <c:size val="6"/>
                  <c:spPr>
                    <a:solidFill>
                      <a:schemeClr val="accent4"/>
                    </a:solidFill>
                    <a:ln w="9525">
                      <a:solidFill>
                        <a:schemeClr val="accent4"/>
                      </a:solidFill>
                    </a:ln>
                    <a:effectLst/>
                  </c:spPr>
                </c:marker>
                <c:xVal>
                  <c:numRef>
                    <c:extLst xmlns:c15="http://schemas.microsoft.com/office/drawing/2012/chart">
                      <c:ext xmlns:c15="http://schemas.microsoft.com/office/drawing/2012/chart" uri="{02D57815-91ED-43cb-92C2-25804820EDAC}">
                        <c15:formulaRef>
                          <c15:sqref>Sheet3!$A$9:$A$13</c15:sqref>
                        </c15:formulaRef>
                      </c:ext>
                    </c:extLst>
                    <c:numCache>
                      <c:formatCode>General</c:formatCode>
                      <c:ptCount val="5"/>
                      <c:pt idx="0">
                        <c:v>2.2999999999999998</c:v>
                      </c:pt>
                      <c:pt idx="1">
                        <c:v>6.6</c:v>
                      </c:pt>
                      <c:pt idx="2">
                        <c:v>9.1</c:v>
                      </c:pt>
                      <c:pt idx="3">
                        <c:v>11.4</c:v>
                      </c:pt>
                      <c:pt idx="4">
                        <c:v>12.5</c:v>
                      </c:pt>
                    </c:numCache>
                  </c:numRef>
                </c:xVal>
                <c:yVal>
                  <c:numRef>
                    <c:extLst xmlns:c15="http://schemas.microsoft.com/office/drawing/2012/chart">
                      <c:ext xmlns:c15="http://schemas.microsoft.com/office/drawing/2012/chart" uri="{02D57815-91ED-43cb-92C2-25804820EDAC}">
                        <c15:formulaRef>
                          <c15:sqref>Sheet3!$B$9:$B$13</c15:sqref>
                        </c15:formulaRef>
                      </c:ext>
                    </c:extLst>
                    <c:numCache>
                      <c:formatCode>General</c:formatCode>
                      <c:ptCount val="5"/>
                      <c:pt idx="0">
                        <c:v>0.5</c:v>
                      </c:pt>
                      <c:pt idx="1">
                        <c:v>2.2999999999999998</c:v>
                      </c:pt>
                      <c:pt idx="2">
                        <c:v>5</c:v>
                      </c:pt>
                      <c:pt idx="3">
                        <c:v>8.5</c:v>
                      </c:pt>
                      <c:pt idx="4">
                        <c:v>10.5</c:v>
                      </c:pt>
                    </c:numCache>
                  </c:numRef>
                </c:yVal>
                <c:smooth val="0"/>
                <c:extLst xmlns:c15="http://schemas.microsoft.com/office/drawing/2012/chart">
                  <c:ext xmlns:c16="http://schemas.microsoft.com/office/drawing/2014/chart" uri="{C3380CC4-5D6E-409C-BE32-E72D297353CC}">
                    <c16:uniqueId val="{00000006-3DA4-4C11-874E-0A206399C18E}"/>
                  </c:ext>
                </c:extLst>
              </c15:ser>
            </c15:filteredScatterSeries>
          </c:ext>
        </c:extLst>
      </c:scatterChart>
      <c:valAx>
        <c:axId val="187139792"/>
        <c:scaling>
          <c:orientation val="minMax"/>
          <c:max val="14"/>
          <c:min val="0"/>
        </c:scaling>
        <c:delete val="0"/>
        <c:axPos val="b"/>
        <c:title>
          <c:tx>
            <c:rich>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altLang="zh-CN"/>
                  <a:t>X</a:t>
                </a:r>
                <a:endParaRPr lang="zh-CN" altLang="en-US"/>
              </a:p>
            </c:rich>
          </c:tx>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zh-CN"/>
            </a:p>
          </c:txPr>
        </c:title>
        <c:numFmt formatCode="General" sourceLinked="1"/>
        <c:majorTickMark val="out"/>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zh-CN"/>
          </a:p>
        </c:txPr>
        <c:crossAx val="187140352"/>
        <c:crosses val="autoZero"/>
        <c:crossBetween val="midCat"/>
      </c:valAx>
      <c:valAx>
        <c:axId val="187140352"/>
        <c:scaling>
          <c:orientation val="minMax"/>
          <c:max val="14"/>
          <c:min val="-2"/>
        </c:scaling>
        <c:delete val="0"/>
        <c:axPos val="l"/>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altLang="zh-CN"/>
                  <a:t>Y</a:t>
                </a:r>
                <a:endParaRPr lang="zh-CN" altLang="en-US"/>
              </a:p>
            </c:rich>
          </c:tx>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zh-CN"/>
            </a:p>
          </c:txPr>
        </c:title>
        <c:numFmt formatCode="General" sourceLinked="1"/>
        <c:majorTickMark val="out"/>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zh-CN"/>
          </a:p>
        </c:txPr>
        <c:crossAx val="187139792"/>
        <c:crosses val="autoZero"/>
        <c:crossBetween val="midCat"/>
      </c:valAx>
      <c:spPr>
        <a:noFill/>
        <a:ln>
          <a:noFill/>
        </a:ln>
        <a:effectLst/>
      </c:spPr>
    </c:plotArea>
    <c:plotVisOnly val="1"/>
    <c:dispBlanksAs val="gap"/>
    <c:showDLblsOverMax val="0"/>
  </c:chart>
  <c:spPr>
    <a:solidFill>
      <a:schemeClr val="bg1"/>
    </a:solidFill>
    <a:ln>
      <a:noFill/>
    </a:ln>
    <a:effectLst/>
  </c:spPr>
  <c:txPr>
    <a:bodyPr/>
    <a:lstStyle/>
    <a:p>
      <a:pPr>
        <a:defRPr/>
      </a:pPr>
      <a:endParaRPr lang="zh-CN"/>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scatterChart>
        <c:scatterStyle val="lineMarker"/>
        <c:varyColors val="0"/>
        <c:ser>
          <c:idx val="1"/>
          <c:order val="1"/>
          <c:tx>
            <c:v>欠拟合</c:v>
          </c:tx>
          <c:spPr>
            <a:ln w="25400" cap="rnd">
              <a:noFill/>
              <a:round/>
            </a:ln>
            <a:effectLst/>
          </c:spPr>
          <c:marker>
            <c:symbol val="circle"/>
            <c:size val="5"/>
            <c:spPr>
              <a:solidFill>
                <a:schemeClr val="tx1"/>
              </a:solidFill>
              <a:ln w="9525">
                <a:solidFill>
                  <a:schemeClr val="tx1"/>
                </a:solidFill>
              </a:ln>
              <a:effectLst/>
            </c:spPr>
          </c:marker>
          <c:trendline>
            <c:spPr>
              <a:ln w="19050" cap="rnd">
                <a:solidFill>
                  <a:srgbClr val="00B050"/>
                </a:solidFill>
                <a:prstDash val="sysDot"/>
              </a:ln>
              <a:effectLst/>
            </c:spPr>
            <c:trendlineType val="linear"/>
            <c:forward val="0.8"/>
            <c:backward val="0.30000000000000004"/>
            <c:dispRSqr val="0"/>
            <c:dispEq val="0"/>
          </c:trendline>
          <c:xVal>
            <c:numRef>
              <c:f>Sheet3!$A$1:$A$7</c:f>
              <c:numCache>
                <c:formatCode>General</c:formatCode>
                <c:ptCount val="7"/>
                <c:pt idx="0">
                  <c:v>1.1000000000000001</c:v>
                </c:pt>
                <c:pt idx="1">
                  <c:v>3.4</c:v>
                </c:pt>
                <c:pt idx="2">
                  <c:v>5.6</c:v>
                </c:pt>
                <c:pt idx="3">
                  <c:v>5.7</c:v>
                </c:pt>
                <c:pt idx="4">
                  <c:v>7.8</c:v>
                </c:pt>
                <c:pt idx="5">
                  <c:v>10.3</c:v>
                </c:pt>
                <c:pt idx="6">
                  <c:v>12.1</c:v>
                </c:pt>
              </c:numCache>
              <c:extLst xmlns:c15="http://schemas.microsoft.com/office/drawing/2012/chart"/>
            </c:numRef>
          </c:xVal>
          <c:yVal>
            <c:numRef>
              <c:f>Sheet3!$C$1:$C$7</c:f>
              <c:numCache>
                <c:formatCode>General</c:formatCode>
                <c:ptCount val="7"/>
                <c:pt idx="0">
                  <c:v>0.7</c:v>
                </c:pt>
                <c:pt idx="1">
                  <c:v>0.6</c:v>
                </c:pt>
                <c:pt idx="2">
                  <c:v>1.4</c:v>
                </c:pt>
                <c:pt idx="3">
                  <c:v>1.7</c:v>
                </c:pt>
                <c:pt idx="4">
                  <c:v>3.4</c:v>
                </c:pt>
                <c:pt idx="5">
                  <c:v>6.5</c:v>
                </c:pt>
                <c:pt idx="6">
                  <c:v>9.6999999999999993</c:v>
                </c:pt>
              </c:numCache>
              <c:extLst xmlns:c15="http://schemas.microsoft.com/office/drawing/2012/chart"/>
            </c:numRef>
          </c:yVal>
          <c:smooth val="0"/>
          <c:extLst>
            <c:ext xmlns:c16="http://schemas.microsoft.com/office/drawing/2014/chart" uri="{C3380CC4-5D6E-409C-BE32-E72D297353CC}">
              <c16:uniqueId val="{00000001-DF55-4238-A275-3BE385986E23}"/>
            </c:ext>
          </c:extLst>
        </c:ser>
        <c:ser>
          <c:idx val="3"/>
          <c:order val="3"/>
          <c:tx>
            <c:v>测试集</c:v>
          </c:tx>
          <c:spPr>
            <a:ln w="25400" cap="rnd">
              <a:noFill/>
              <a:round/>
            </a:ln>
            <a:effectLst/>
          </c:spPr>
          <c:marker>
            <c:symbol val="circle"/>
            <c:size val="6"/>
            <c:spPr>
              <a:solidFill>
                <a:schemeClr val="accent4"/>
              </a:solidFill>
              <a:ln w="9525">
                <a:solidFill>
                  <a:schemeClr val="accent4"/>
                </a:solidFill>
              </a:ln>
              <a:effectLst/>
            </c:spPr>
          </c:marker>
          <c:xVal>
            <c:numRef>
              <c:f>Sheet3!$A$9:$A$13</c:f>
              <c:numCache>
                <c:formatCode>General</c:formatCode>
                <c:ptCount val="5"/>
                <c:pt idx="0">
                  <c:v>2.2999999999999998</c:v>
                </c:pt>
                <c:pt idx="1">
                  <c:v>6.6</c:v>
                </c:pt>
                <c:pt idx="2">
                  <c:v>9.1</c:v>
                </c:pt>
                <c:pt idx="3">
                  <c:v>11.4</c:v>
                </c:pt>
                <c:pt idx="4">
                  <c:v>12.5</c:v>
                </c:pt>
              </c:numCache>
              <c:extLst xmlns:c15="http://schemas.microsoft.com/office/drawing/2012/chart"/>
            </c:numRef>
          </c:xVal>
          <c:yVal>
            <c:numRef>
              <c:f>Sheet3!$B$9:$B$13</c:f>
              <c:numCache>
                <c:formatCode>General</c:formatCode>
                <c:ptCount val="5"/>
                <c:pt idx="0">
                  <c:v>0.5</c:v>
                </c:pt>
                <c:pt idx="1">
                  <c:v>2.2999999999999998</c:v>
                </c:pt>
                <c:pt idx="2">
                  <c:v>5</c:v>
                </c:pt>
                <c:pt idx="3">
                  <c:v>8.5</c:v>
                </c:pt>
                <c:pt idx="4">
                  <c:v>10.5</c:v>
                </c:pt>
              </c:numCache>
              <c:extLst xmlns:c15="http://schemas.microsoft.com/office/drawing/2012/chart"/>
            </c:numRef>
          </c:yVal>
          <c:smooth val="0"/>
          <c:extLst>
            <c:ext xmlns:c16="http://schemas.microsoft.com/office/drawing/2014/chart" uri="{C3380CC4-5D6E-409C-BE32-E72D297353CC}">
              <c16:uniqueId val="{00000002-DF55-4238-A275-3BE385986E23}"/>
            </c:ext>
          </c:extLst>
        </c:ser>
        <c:dLbls>
          <c:showLegendKey val="0"/>
          <c:showVal val="0"/>
          <c:showCatName val="0"/>
          <c:showSerName val="0"/>
          <c:showPercent val="0"/>
          <c:showBubbleSize val="0"/>
        </c:dLbls>
        <c:axId val="186622864"/>
        <c:axId val="186623424"/>
        <c:extLst>
          <c:ext xmlns:c15="http://schemas.microsoft.com/office/drawing/2012/chart" uri="{02D57815-91ED-43cb-92C2-25804820EDAC}">
            <c15:filteredScatterSeries>
              <c15:ser>
                <c:idx val="0"/>
                <c:order val="0"/>
                <c:tx>
                  <c:v>正确拟合</c:v>
                </c:tx>
                <c:spPr>
                  <a:ln w="25400" cap="rnd">
                    <a:noFill/>
                    <a:round/>
                  </a:ln>
                  <a:effectLst/>
                </c:spPr>
                <c:marker>
                  <c:symbol val="circle"/>
                  <c:size val="7"/>
                  <c:spPr>
                    <a:solidFill>
                      <a:schemeClr val="tx1"/>
                    </a:solidFill>
                    <a:ln w="9525">
                      <a:solidFill>
                        <a:schemeClr val="tx1"/>
                      </a:solidFill>
                    </a:ln>
                    <a:effectLst/>
                  </c:spPr>
                </c:marker>
                <c:trendline>
                  <c:spPr>
                    <a:ln w="19050" cap="rnd">
                      <a:solidFill>
                        <a:srgbClr val="FF0000"/>
                      </a:solidFill>
                      <a:prstDash val="sysDash"/>
                    </a:ln>
                    <a:effectLst/>
                  </c:spPr>
                  <c:trendlineType val="poly"/>
                  <c:order val="2"/>
                  <c:forward val="0.8"/>
                  <c:backward val="0.8"/>
                  <c:dispRSqr val="0"/>
                  <c:dispEq val="0"/>
                </c:trendline>
                <c:xVal>
                  <c:numRef>
                    <c:extLst>
                      <c:ext uri="{02D57815-91ED-43cb-92C2-25804820EDAC}">
                        <c15:formulaRef>
                          <c15:sqref>Sheet3!$A$1:$A$7</c15:sqref>
                        </c15:formulaRef>
                      </c:ext>
                    </c:extLst>
                    <c:numCache>
                      <c:formatCode>General</c:formatCode>
                      <c:ptCount val="7"/>
                      <c:pt idx="0">
                        <c:v>1.1000000000000001</c:v>
                      </c:pt>
                      <c:pt idx="1">
                        <c:v>3.4</c:v>
                      </c:pt>
                      <c:pt idx="2">
                        <c:v>5.6</c:v>
                      </c:pt>
                      <c:pt idx="3">
                        <c:v>5.7</c:v>
                      </c:pt>
                      <c:pt idx="4">
                        <c:v>7.8</c:v>
                      </c:pt>
                      <c:pt idx="5">
                        <c:v>10.3</c:v>
                      </c:pt>
                      <c:pt idx="6">
                        <c:v>12.1</c:v>
                      </c:pt>
                    </c:numCache>
                  </c:numRef>
                </c:xVal>
                <c:yVal>
                  <c:numRef>
                    <c:extLst>
                      <c:ext uri="{02D57815-91ED-43cb-92C2-25804820EDAC}">
                        <c15:formulaRef>
                          <c15:sqref>Sheet3!$B$1:$B$7</c15:sqref>
                        </c15:formulaRef>
                      </c:ext>
                    </c:extLst>
                    <c:numCache>
                      <c:formatCode>General</c:formatCode>
                      <c:ptCount val="7"/>
                      <c:pt idx="0">
                        <c:v>0.7</c:v>
                      </c:pt>
                      <c:pt idx="1">
                        <c:v>0.6</c:v>
                      </c:pt>
                      <c:pt idx="2">
                        <c:v>1.4</c:v>
                      </c:pt>
                      <c:pt idx="3">
                        <c:v>1.7</c:v>
                      </c:pt>
                      <c:pt idx="4">
                        <c:v>3.4</c:v>
                      </c:pt>
                      <c:pt idx="5">
                        <c:v>6.5</c:v>
                      </c:pt>
                      <c:pt idx="6">
                        <c:v>9.6999999999999993</c:v>
                      </c:pt>
                    </c:numCache>
                  </c:numRef>
                </c:yVal>
                <c:smooth val="0"/>
                <c:extLst>
                  <c:ext xmlns:c16="http://schemas.microsoft.com/office/drawing/2014/chart" uri="{C3380CC4-5D6E-409C-BE32-E72D297353CC}">
                    <c16:uniqueId val="{00000004-DF55-4238-A275-3BE385986E23}"/>
                  </c:ext>
                </c:extLst>
              </c15:ser>
            </c15:filteredScatterSeries>
            <c15:filteredScatterSeries>
              <c15:ser>
                <c:idx val="2"/>
                <c:order val="2"/>
                <c:tx>
                  <c:v>过拟合</c:v>
                </c:tx>
                <c:spPr>
                  <a:ln w="25400" cap="rnd">
                    <a:noFill/>
                    <a:round/>
                  </a:ln>
                  <a:effectLst/>
                </c:spPr>
                <c:marker>
                  <c:symbol val="circle"/>
                  <c:size val="5"/>
                  <c:spPr>
                    <a:solidFill>
                      <a:schemeClr val="tx1"/>
                    </a:solidFill>
                    <a:ln w="9525">
                      <a:solidFill>
                        <a:schemeClr val="tx1"/>
                      </a:solidFill>
                    </a:ln>
                    <a:effectLst/>
                  </c:spPr>
                </c:marker>
                <c:trendline>
                  <c:spPr>
                    <a:ln w="19050" cap="rnd">
                      <a:solidFill>
                        <a:schemeClr val="accent5"/>
                      </a:solidFill>
                      <a:prstDash val="sysDot"/>
                    </a:ln>
                    <a:effectLst/>
                  </c:spPr>
                  <c:trendlineType val="poly"/>
                  <c:order val="6"/>
                  <c:forward val="0.2"/>
                  <c:backward val="5.000000000000001E-2"/>
                  <c:dispRSqr val="0"/>
                  <c:dispEq val="1"/>
                  <c:trendlineLbl>
                    <c:numFmt formatCode="General" sourceLinked="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zh-CN"/>
                      </a:p>
                    </c:txPr>
                  </c:trendlineLbl>
                </c:trendline>
                <c:xVal>
                  <c:numRef>
                    <c:extLst xmlns:c15="http://schemas.microsoft.com/office/drawing/2012/chart">
                      <c:ext xmlns:c15="http://schemas.microsoft.com/office/drawing/2012/chart" uri="{02D57815-91ED-43cb-92C2-25804820EDAC}">
                        <c15:formulaRef>
                          <c15:sqref>Sheet3!$A$1:$A$7</c15:sqref>
                        </c15:formulaRef>
                      </c:ext>
                    </c:extLst>
                    <c:numCache>
                      <c:formatCode>General</c:formatCode>
                      <c:ptCount val="7"/>
                      <c:pt idx="0">
                        <c:v>1.1000000000000001</c:v>
                      </c:pt>
                      <c:pt idx="1">
                        <c:v>3.4</c:v>
                      </c:pt>
                      <c:pt idx="2">
                        <c:v>5.6</c:v>
                      </c:pt>
                      <c:pt idx="3">
                        <c:v>5.7</c:v>
                      </c:pt>
                      <c:pt idx="4">
                        <c:v>7.8</c:v>
                      </c:pt>
                      <c:pt idx="5">
                        <c:v>10.3</c:v>
                      </c:pt>
                      <c:pt idx="6">
                        <c:v>12.1</c:v>
                      </c:pt>
                    </c:numCache>
                  </c:numRef>
                </c:xVal>
                <c:yVal>
                  <c:numRef>
                    <c:extLst xmlns:c15="http://schemas.microsoft.com/office/drawing/2012/chart">
                      <c:ext xmlns:c15="http://schemas.microsoft.com/office/drawing/2012/chart" uri="{02D57815-91ED-43cb-92C2-25804820EDAC}">
                        <c15:formulaRef>
                          <c15:sqref>Sheet3!$D$1:$D$7</c15:sqref>
                        </c15:formulaRef>
                      </c:ext>
                    </c:extLst>
                    <c:numCache>
                      <c:formatCode>General</c:formatCode>
                      <c:ptCount val="7"/>
                      <c:pt idx="0">
                        <c:v>0.7</c:v>
                      </c:pt>
                      <c:pt idx="1">
                        <c:v>0.6</c:v>
                      </c:pt>
                      <c:pt idx="2">
                        <c:v>1.4</c:v>
                      </c:pt>
                      <c:pt idx="3">
                        <c:v>1.7</c:v>
                      </c:pt>
                      <c:pt idx="4">
                        <c:v>3.4</c:v>
                      </c:pt>
                      <c:pt idx="5">
                        <c:v>6.5</c:v>
                      </c:pt>
                      <c:pt idx="6">
                        <c:v>9.6999999999999993</c:v>
                      </c:pt>
                    </c:numCache>
                  </c:numRef>
                </c:yVal>
                <c:smooth val="0"/>
                <c:extLst xmlns:c15="http://schemas.microsoft.com/office/drawing/2012/chart">
                  <c:ext xmlns:c16="http://schemas.microsoft.com/office/drawing/2014/chart" uri="{C3380CC4-5D6E-409C-BE32-E72D297353CC}">
                    <c16:uniqueId val="{00000006-DF55-4238-A275-3BE385986E23}"/>
                  </c:ext>
                </c:extLst>
              </c15:ser>
            </c15:filteredScatterSeries>
          </c:ext>
        </c:extLst>
      </c:scatterChart>
      <c:valAx>
        <c:axId val="186622864"/>
        <c:scaling>
          <c:orientation val="minMax"/>
          <c:max val="14"/>
          <c:min val="0"/>
        </c:scaling>
        <c:delete val="0"/>
        <c:axPos val="b"/>
        <c:title>
          <c:tx>
            <c:rich>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altLang="zh-CN"/>
                  <a:t>X</a:t>
                </a:r>
                <a:endParaRPr lang="zh-CN" altLang="en-US"/>
              </a:p>
            </c:rich>
          </c:tx>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zh-CN"/>
            </a:p>
          </c:txPr>
        </c:title>
        <c:numFmt formatCode="General" sourceLinked="1"/>
        <c:majorTickMark val="out"/>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zh-CN"/>
          </a:p>
        </c:txPr>
        <c:crossAx val="186623424"/>
        <c:crosses val="autoZero"/>
        <c:crossBetween val="midCat"/>
      </c:valAx>
      <c:valAx>
        <c:axId val="186623424"/>
        <c:scaling>
          <c:orientation val="minMax"/>
          <c:max val="14"/>
          <c:min val="-2"/>
        </c:scaling>
        <c:delete val="0"/>
        <c:axPos val="l"/>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altLang="zh-CN"/>
                  <a:t>Y</a:t>
                </a:r>
                <a:endParaRPr lang="zh-CN" altLang="en-US"/>
              </a:p>
            </c:rich>
          </c:tx>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zh-CN"/>
            </a:p>
          </c:txPr>
        </c:title>
        <c:numFmt formatCode="General" sourceLinked="1"/>
        <c:majorTickMark val="out"/>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zh-CN"/>
          </a:p>
        </c:txPr>
        <c:crossAx val="186622864"/>
        <c:crosses val="autoZero"/>
        <c:crossBetween val="midCat"/>
      </c:valAx>
      <c:spPr>
        <a:noFill/>
        <a:ln>
          <a:noFill/>
        </a:ln>
        <a:effectLst/>
      </c:spPr>
    </c:plotArea>
    <c:plotVisOnly val="1"/>
    <c:dispBlanksAs val="gap"/>
    <c:showDLblsOverMax val="0"/>
  </c:chart>
  <c:spPr>
    <a:solidFill>
      <a:schemeClr val="bg1"/>
    </a:solidFill>
    <a:ln>
      <a:noFill/>
    </a:ln>
    <a:effectLst/>
  </c:spPr>
  <c:txPr>
    <a:bodyPr/>
    <a:lstStyle/>
    <a:p>
      <a:pPr>
        <a:defRPr/>
      </a:pPr>
      <a:endParaRPr lang="zh-CN"/>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scatterChart>
        <c:scatterStyle val="lineMarker"/>
        <c:varyColors val="0"/>
        <c:ser>
          <c:idx val="0"/>
          <c:order val="0"/>
          <c:tx>
            <c:v>正确拟合</c:v>
          </c:tx>
          <c:spPr>
            <a:ln w="25400" cap="rnd">
              <a:noFill/>
              <a:round/>
            </a:ln>
            <a:effectLst/>
          </c:spPr>
          <c:marker>
            <c:symbol val="circle"/>
            <c:size val="5"/>
            <c:spPr>
              <a:solidFill>
                <a:schemeClr val="tx1"/>
              </a:solidFill>
              <a:ln w="9525">
                <a:solidFill>
                  <a:schemeClr val="tx1"/>
                </a:solidFill>
              </a:ln>
              <a:effectLst/>
            </c:spPr>
          </c:marker>
          <c:xVal>
            <c:numRef>
              <c:f>Sheet3!$A$1:$A$7</c:f>
              <c:numCache>
                <c:formatCode>General</c:formatCode>
                <c:ptCount val="7"/>
                <c:pt idx="0">
                  <c:v>1.1000000000000001</c:v>
                </c:pt>
                <c:pt idx="1">
                  <c:v>3.4</c:v>
                </c:pt>
                <c:pt idx="2">
                  <c:v>5.6</c:v>
                </c:pt>
                <c:pt idx="3">
                  <c:v>5.7</c:v>
                </c:pt>
                <c:pt idx="4">
                  <c:v>7.8</c:v>
                </c:pt>
                <c:pt idx="5">
                  <c:v>10.3</c:v>
                </c:pt>
                <c:pt idx="6">
                  <c:v>12.1</c:v>
                </c:pt>
              </c:numCache>
            </c:numRef>
          </c:xVal>
          <c:yVal>
            <c:numRef>
              <c:f>Sheet3!$B$1:$B$7</c:f>
              <c:numCache>
                <c:formatCode>General</c:formatCode>
                <c:ptCount val="7"/>
                <c:pt idx="0">
                  <c:v>0.7</c:v>
                </c:pt>
                <c:pt idx="1">
                  <c:v>0.6</c:v>
                </c:pt>
                <c:pt idx="2">
                  <c:v>1.4</c:v>
                </c:pt>
                <c:pt idx="3">
                  <c:v>1.7</c:v>
                </c:pt>
                <c:pt idx="4">
                  <c:v>3.4</c:v>
                </c:pt>
                <c:pt idx="5">
                  <c:v>6.5</c:v>
                </c:pt>
                <c:pt idx="6">
                  <c:v>9.6999999999999993</c:v>
                </c:pt>
              </c:numCache>
            </c:numRef>
          </c:yVal>
          <c:smooth val="0"/>
          <c:extLst>
            <c:ext xmlns:c16="http://schemas.microsoft.com/office/drawing/2014/chart" uri="{C3380CC4-5D6E-409C-BE32-E72D297353CC}">
              <c16:uniqueId val="{00000000-924A-4352-AB95-42DF013262B5}"/>
            </c:ext>
          </c:extLst>
        </c:ser>
        <c:dLbls>
          <c:showLegendKey val="0"/>
          <c:showVal val="0"/>
          <c:showCatName val="0"/>
          <c:showSerName val="0"/>
          <c:showPercent val="0"/>
          <c:showBubbleSize val="0"/>
        </c:dLbls>
        <c:axId val="187666832"/>
        <c:axId val="187667392"/>
        <c:extLst>
          <c:ext xmlns:c15="http://schemas.microsoft.com/office/drawing/2012/chart" uri="{02D57815-91ED-43cb-92C2-25804820EDAC}">
            <c15:filteredScatterSeries>
              <c15:ser>
                <c:idx val="1"/>
                <c:order val="1"/>
                <c:tx>
                  <c:v>欠拟合</c:v>
                </c:tx>
                <c:spPr>
                  <a:ln w="25400" cap="rnd">
                    <a:noFill/>
                    <a:round/>
                  </a:ln>
                  <a:effectLst/>
                </c:spPr>
                <c:marker>
                  <c:symbol val="circle"/>
                  <c:size val="5"/>
                  <c:spPr>
                    <a:solidFill>
                      <a:schemeClr val="tx1"/>
                    </a:solidFill>
                    <a:ln w="9525">
                      <a:solidFill>
                        <a:schemeClr val="tx1"/>
                      </a:solidFill>
                    </a:ln>
                    <a:effectLst/>
                  </c:spPr>
                </c:marker>
                <c:trendline>
                  <c:spPr>
                    <a:ln w="19050" cap="rnd">
                      <a:solidFill>
                        <a:srgbClr val="00B050"/>
                      </a:solidFill>
                      <a:prstDash val="sysDot"/>
                    </a:ln>
                    <a:effectLst/>
                  </c:spPr>
                  <c:trendlineType val="linear"/>
                  <c:forward val="0.8"/>
                  <c:backward val="0.30000000000000004"/>
                  <c:dispRSqr val="0"/>
                  <c:dispEq val="1"/>
                  <c:trendlineLbl>
                    <c:numFmt formatCode="General" sourceLinked="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zh-CN"/>
                      </a:p>
                    </c:txPr>
                  </c:trendlineLbl>
                </c:trendline>
                <c:xVal>
                  <c:numRef>
                    <c:extLst>
                      <c:ext uri="{02D57815-91ED-43cb-92C2-25804820EDAC}">
                        <c15:formulaRef>
                          <c15:sqref>Sheet3!$A$1:$A$7</c15:sqref>
                        </c15:formulaRef>
                      </c:ext>
                    </c:extLst>
                    <c:numCache>
                      <c:formatCode>General</c:formatCode>
                      <c:ptCount val="7"/>
                      <c:pt idx="0">
                        <c:v>1.1000000000000001</c:v>
                      </c:pt>
                      <c:pt idx="1">
                        <c:v>3.4</c:v>
                      </c:pt>
                      <c:pt idx="2">
                        <c:v>5.6</c:v>
                      </c:pt>
                      <c:pt idx="3">
                        <c:v>5.7</c:v>
                      </c:pt>
                      <c:pt idx="4">
                        <c:v>7.8</c:v>
                      </c:pt>
                      <c:pt idx="5">
                        <c:v>10.3</c:v>
                      </c:pt>
                      <c:pt idx="6">
                        <c:v>12.1</c:v>
                      </c:pt>
                    </c:numCache>
                  </c:numRef>
                </c:xVal>
                <c:yVal>
                  <c:numRef>
                    <c:extLst>
                      <c:ext uri="{02D57815-91ED-43cb-92C2-25804820EDAC}">
                        <c15:formulaRef>
                          <c15:sqref>Sheet3!$C$1:$C$7</c15:sqref>
                        </c15:formulaRef>
                      </c:ext>
                    </c:extLst>
                    <c:numCache>
                      <c:formatCode>General</c:formatCode>
                      <c:ptCount val="7"/>
                      <c:pt idx="0">
                        <c:v>0.7</c:v>
                      </c:pt>
                      <c:pt idx="1">
                        <c:v>0.6</c:v>
                      </c:pt>
                      <c:pt idx="2">
                        <c:v>1.4</c:v>
                      </c:pt>
                      <c:pt idx="3">
                        <c:v>1.7</c:v>
                      </c:pt>
                      <c:pt idx="4">
                        <c:v>3.4</c:v>
                      </c:pt>
                      <c:pt idx="5">
                        <c:v>6.5</c:v>
                      </c:pt>
                      <c:pt idx="6">
                        <c:v>9.6999999999999993</c:v>
                      </c:pt>
                    </c:numCache>
                  </c:numRef>
                </c:yVal>
                <c:smooth val="0"/>
                <c:extLst>
                  <c:ext xmlns:c16="http://schemas.microsoft.com/office/drawing/2014/chart" uri="{C3380CC4-5D6E-409C-BE32-E72D297353CC}">
                    <c16:uniqueId val="{00000002-924A-4352-AB95-42DF013262B5}"/>
                  </c:ext>
                </c:extLst>
              </c15:ser>
            </c15:filteredScatterSeries>
            <c15:filteredScatterSeries>
              <c15:ser>
                <c:idx val="2"/>
                <c:order val="2"/>
                <c:tx>
                  <c:v>过拟合</c:v>
                </c:tx>
                <c:spPr>
                  <a:ln w="25400" cap="rnd">
                    <a:noFill/>
                    <a:round/>
                  </a:ln>
                  <a:effectLst/>
                </c:spPr>
                <c:marker>
                  <c:symbol val="circle"/>
                  <c:size val="5"/>
                  <c:spPr>
                    <a:solidFill>
                      <a:schemeClr val="tx1"/>
                    </a:solidFill>
                    <a:ln w="9525">
                      <a:solidFill>
                        <a:schemeClr val="tx1"/>
                      </a:solidFill>
                    </a:ln>
                    <a:effectLst/>
                  </c:spPr>
                </c:marker>
                <c:trendline>
                  <c:spPr>
                    <a:ln w="19050" cap="rnd">
                      <a:solidFill>
                        <a:schemeClr val="accent5"/>
                      </a:solidFill>
                      <a:prstDash val="sysDot"/>
                    </a:ln>
                    <a:effectLst/>
                  </c:spPr>
                  <c:trendlineType val="poly"/>
                  <c:order val="6"/>
                  <c:forward val="0.2"/>
                  <c:backward val="5.000000000000001E-2"/>
                  <c:dispRSqr val="0"/>
                  <c:dispEq val="1"/>
                  <c:trendlineLbl>
                    <c:numFmt formatCode="General" sourceLinked="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zh-CN"/>
                      </a:p>
                    </c:txPr>
                  </c:trendlineLbl>
                </c:trendline>
                <c:xVal>
                  <c:numRef>
                    <c:extLst xmlns:c15="http://schemas.microsoft.com/office/drawing/2012/chart">
                      <c:ext xmlns:c15="http://schemas.microsoft.com/office/drawing/2012/chart" uri="{02D57815-91ED-43cb-92C2-25804820EDAC}">
                        <c15:formulaRef>
                          <c15:sqref>Sheet3!$A$1:$A$7</c15:sqref>
                        </c15:formulaRef>
                      </c:ext>
                    </c:extLst>
                    <c:numCache>
                      <c:formatCode>General</c:formatCode>
                      <c:ptCount val="7"/>
                      <c:pt idx="0">
                        <c:v>1.1000000000000001</c:v>
                      </c:pt>
                      <c:pt idx="1">
                        <c:v>3.4</c:v>
                      </c:pt>
                      <c:pt idx="2">
                        <c:v>5.6</c:v>
                      </c:pt>
                      <c:pt idx="3">
                        <c:v>5.7</c:v>
                      </c:pt>
                      <c:pt idx="4">
                        <c:v>7.8</c:v>
                      </c:pt>
                      <c:pt idx="5">
                        <c:v>10.3</c:v>
                      </c:pt>
                      <c:pt idx="6">
                        <c:v>12.1</c:v>
                      </c:pt>
                    </c:numCache>
                  </c:numRef>
                </c:xVal>
                <c:yVal>
                  <c:numRef>
                    <c:extLst xmlns:c15="http://schemas.microsoft.com/office/drawing/2012/chart">
                      <c:ext xmlns:c15="http://schemas.microsoft.com/office/drawing/2012/chart" uri="{02D57815-91ED-43cb-92C2-25804820EDAC}">
                        <c15:formulaRef>
                          <c15:sqref>Sheet3!$D$1:$D$7</c15:sqref>
                        </c15:formulaRef>
                      </c:ext>
                    </c:extLst>
                    <c:numCache>
                      <c:formatCode>General</c:formatCode>
                      <c:ptCount val="7"/>
                      <c:pt idx="0">
                        <c:v>0.7</c:v>
                      </c:pt>
                      <c:pt idx="1">
                        <c:v>0.6</c:v>
                      </c:pt>
                      <c:pt idx="2">
                        <c:v>1.4</c:v>
                      </c:pt>
                      <c:pt idx="3">
                        <c:v>1.7</c:v>
                      </c:pt>
                      <c:pt idx="4">
                        <c:v>3.4</c:v>
                      </c:pt>
                      <c:pt idx="5">
                        <c:v>6.5</c:v>
                      </c:pt>
                      <c:pt idx="6">
                        <c:v>9.6999999999999993</c:v>
                      </c:pt>
                    </c:numCache>
                  </c:numRef>
                </c:yVal>
                <c:smooth val="0"/>
                <c:extLst xmlns:c15="http://schemas.microsoft.com/office/drawing/2012/chart">
                  <c:ext xmlns:c16="http://schemas.microsoft.com/office/drawing/2014/chart" uri="{C3380CC4-5D6E-409C-BE32-E72D297353CC}">
                    <c16:uniqueId val="{00000004-924A-4352-AB95-42DF013262B5}"/>
                  </c:ext>
                </c:extLst>
              </c15:ser>
            </c15:filteredScatterSeries>
            <c15:filteredScatterSeries>
              <c15:ser>
                <c:idx val="3"/>
                <c:order val="3"/>
                <c:tx>
                  <c:v>测试集</c:v>
                </c:tx>
                <c:spPr>
                  <a:ln w="25400" cap="rnd">
                    <a:noFill/>
                    <a:round/>
                  </a:ln>
                  <a:effectLst/>
                </c:spPr>
                <c:marker>
                  <c:symbol val="circle"/>
                  <c:size val="6"/>
                  <c:spPr>
                    <a:solidFill>
                      <a:schemeClr val="accent4"/>
                    </a:solidFill>
                    <a:ln w="9525">
                      <a:solidFill>
                        <a:schemeClr val="accent4"/>
                      </a:solidFill>
                    </a:ln>
                    <a:effectLst/>
                  </c:spPr>
                </c:marker>
                <c:xVal>
                  <c:numRef>
                    <c:extLst xmlns:c15="http://schemas.microsoft.com/office/drawing/2012/chart">
                      <c:ext xmlns:c15="http://schemas.microsoft.com/office/drawing/2012/chart" uri="{02D57815-91ED-43cb-92C2-25804820EDAC}">
                        <c15:formulaRef>
                          <c15:sqref>Sheet3!$A$9:$A$13</c15:sqref>
                        </c15:formulaRef>
                      </c:ext>
                    </c:extLst>
                    <c:numCache>
                      <c:formatCode>General</c:formatCode>
                      <c:ptCount val="5"/>
                      <c:pt idx="0">
                        <c:v>2.2999999999999998</c:v>
                      </c:pt>
                      <c:pt idx="1">
                        <c:v>6.6</c:v>
                      </c:pt>
                      <c:pt idx="2">
                        <c:v>9.1</c:v>
                      </c:pt>
                      <c:pt idx="3">
                        <c:v>11.4</c:v>
                      </c:pt>
                      <c:pt idx="4">
                        <c:v>12.5</c:v>
                      </c:pt>
                    </c:numCache>
                  </c:numRef>
                </c:xVal>
                <c:yVal>
                  <c:numRef>
                    <c:extLst xmlns:c15="http://schemas.microsoft.com/office/drawing/2012/chart">
                      <c:ext xmlns:c15="http://schemas.microsoft.com/office/drawing/2012/chart" uri="{02D57815-91ED-43cb-92C2-25804820EDAC}">
                        <c15:formulaRef>
                          <c15:sqref>Sheet3!$B$9:$B$13</c15:sqref>
                        </c15:formulaRef>
                      </c:ext>
                    </c:extLst>
                    <c:numCache>
                      <c:formatCode>General</c:formatCode>
                      <c:ptCount val="5"/>
                      <c:pt idx="0">
                        <c:v>0.5</c:v>
                      </c:pt>
                      <c:pt idx="1">
                        <c:v>2.2999999999999998</c:v>
                      </c:pt>
                      <c:pt idx="2">
                        <c:v>5</c:v>
                      </c:pt>
                      <c:pt idx="3">
                        <c:v>8.5</c:v>
                      </c:pt>
                      <c:pt idx="4">
                        <c:v>10.5</c:v>
                      </c:pt>
                    </c:numCache>
                  </c:numRef>
                </c:yVal>
                <c:smooth val="0"/>
                <c:extLst xmlns:c15="http://schemas.microsoft.com/office/drawing/2012/chart">
                  <c:ext xmlns:c16="http://schemas.microsoft.com/office/drawing/2014/chart" uri="{C3380CC4-5D6E-409C-BE32-E72D297353CC}">
                    <c16:uniqueId val="{00000005-924A-4352-AB95-42DF013262B5}"/>
                  </c:ext>
                </c:extLst>
              </c15:ser>
            </c15:filteredScatterSeries>
          </c:ext>
        </c:extLst>
      </c:scatterChart>
      <c:valAx>
        <c:axId val="187666832"/>
        <c:scaling>
          <c:orientation val="minMax"/>
          <c:max val="14"/>
          <c:min val="0"/>
        </c:scaling>
        <c:delete val="0"/>
        <c:axPos val="b"/>
        <c:title>
          <c:tx>
            <c:rich>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altLang="zh-CN"/>
                  <a:t>X</a:t>
                </a:r>
                <a:endParaRPr lang="zh-CN" altLang="en-US"/>
              </a:p>
            </c:rich>
          </c:tx>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zh-CN"/>
            </a:p>
          </c:txPr>
        </c:title>
        <c:numFmt formatCode="General" sourceLinked="1"/>
        <c:majorTickMark val="out"/>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zh-CN"/>
          </a:p>
        </c:txPr>
        <c:crossAx val="187667392"/>
        <c:crosses val="autoZero"/>
        <c:crossBetween val="midCat"/>
      </c:valAx>
      <c:valAx>
        <c:axId val="187667392"/>
        <c:scaling>
          <c:orientation val="minMax"/>
          <c:max val="14"/>
          <c:min val="-2"/>
        </c:scaling>
        <c:delete val="0"/>
        <c:axPos val="l"/>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altLang="zh-CN"/>
                  <a:t>Y</a:t>
                </a:r>
                <a:endParaRPr lang="zh-CN" altLang="en-US"/>
              </a:p>
            </c:rich>
          </c:tx>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zh-CN"/>
            </a:p>
          </c:txPr>
        </c:title>
        <c:numFmt formatCode="General" sourceLinked="1"/>
        <c:majorTickMark val="out"/>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zh-CN"/>
          </a:p>
        </c:txPr>
        <c:crossAx val="187666832"/>
        <c:crosses val="autoZero"/>
        <c:crossBetween val="midCat"/>
      </c:valAx>
      <c:spPr>
        <a:noFill/>
        <a:ln>
          <a:noFill/>
        </a:ln>
        <a:effectLst/>
      </c:spPr>
    </c:plotArea>
    <c:plotVisOnly val="1"/>
    <c:dispBlanksAs val="gap"/>
    <c:showDLblsOverMax val="0"/>
  </c:chart>
  <c:spPr>
    <a:solidFill>
      <a:schemeClr val="bg1"/>
    </a:solidFill>
    <a:ln>
      <a:noFill/>
    </a:ln>
    <a:effectLst/>
  </c:spPr>
  <c:txPr>
    <a:bodyPr/>
    <a:lstStyle/>
    <a:p>
      <a:pPr>
        <a:defRPr/>
      </a:pPr>
      <a:endParaRPr lang="zh-CN"/>
    </a:p>
  </c:txPr>
  <c:externalData r:id="rId3">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scatterChart>
        <c:scatterStyle val="lineMarker"/>
        <c:varyColors val="0"/>
        <c:ser>
          <c:idx val="2"/>
          <c:order val="2"/>
          <c:tx>
            <c:v>过拟合</c:v>
          </c:tx>
          <c:spPr>
            <a:ln w="25400" cap="rnd">
              <a:noFill/>
              <a:round/>
            </a:ln>
            <a:effectLst/>
          </c:spPr>
          <c:marker>
            <c:symbol val="circle"/>
            <c:size val="5"/>
            <c:spPr>
              <a:solidFill>
                <a:schemeClr val="tx1"/>
              </a:solidFill>
              <a:ln w="9525">
                <a:solidFill>
                  <a:schemeClr val="tx1"/>
                </a:solidFill>
              </a:ln>
              <a:effectLst/>
            </c:spPr>
          </c:marker>
          <c:trendline>
            <c:spPr>
              <a:ln w="19050" cap="rnd">
                <a:solidFill>
                  <a:schemeClr val="accent5"/>
                </a:solidFill>
                <a:prstDash val="sysDot"/>
              </a:ln>
              <a:effectLst/>
            </c:spPr>
            <c:trendlineType val="poly"/>
            <c:order val="6"/>
            <c:forward val="0.2"/>
            <c:backward val="5.000000000000001E-2"/>
            <c:dispRSqr val="0"/>
            <c:dispEq val="0"/>
          </c:trendline>
          <c:xVal>
            <c:numRef>
              <c:f>Sheet3!$A$1:$A$7</c:f>
              <c:numCache>
                <c:formatCode>General</c:formatCode>
                <c:ptCount val="7"/>
                <c:pt idx="0">
                  <c:v>1.1000000000000001</c:v>
                </c:pt>
                <c:pt idx="1">
                  <c:v>3.4</c:v>
                </c:pt>
                <c:pt idx="2">
                  <c:v>5.6</c:v>
                </c:pt>
                <c:pt idx="3">
                  <c:v>5.7</c:v>
                </c:pt>
                <c:pt idx="4">
                  <c:v>7.8</c:v>
                </c:pt>
                <c:pt idx="5">
                  <c:v>10.3</c:v>
                </c:pt>
                <c:pt idx="6">
                  <c:v>12.1</c:v>
                </c:pt>
              </c:numCache>
              <c:extLst xmlns:c15="http://schemas.microsoft.com/office/drawing/2012/chart"/>
            </c:numRef>
          </c:xVal>
          <c:yVal>
            <c:numRef>
              <c:f>Sheet3!$D$1:$D$7</c:f>
              <c:numCache>
                <c:formatCode>General</c:formatCode>
                <c:ptCount val="7"/>
                <c:pt idx="0">
                  <c:v>0.7</c:v>
                </c:pt>
                <c:pt idx="1">
                  <c:v>0.6</c:v>
                </c:pt>
                <c:pt idx="2">
                  <c:v>1.4</c:v>
                </c:pt>
                <c:pt idx="3">
                  <c:v>1.7</c:v>
                </c:pt>
                <c:pt idx="4">
                  <c:v>3.4</c:v>
                </c:pt>
                <c:pt idx="5">
                  <c:v>6.5</c:v>
                </c:pt>
                <c:pt idx="6">
                  <c:v>9.6999999999999993</c:v>
                </c:pt>
              </c:numCache>
              <c:extLst xmlns:c15="http://schemas.microsoft.com/office/drawing/2012/chart"/>
            </c:numRef>
          </c:yVal>
          <c:smooth val="0"/>
          <c:extLst>
            <c:ext xmlns:c16="http://schemas.microsoft.com/office/drawing/2014/chart" uri="{C3380CC4-5D6E-409C-BE32-E72D297353CC}">
              <c16:uniqueId val="{00000001-6AC1-4091-9F81-16DBA0548864}"/>
            </c:ext>
          </c:extLst>
        </c:ser>
        <c:dLbls>
          <c:showLegendKey val="0"/>
          <c:showVal val="0"/>
          <c:showCatName val="0"/>
          <c:showSerName val="0"/>
          <c:showPercent val="0"/>
          <c:showBubbleSize val="0"/>
        </c:dLbls>
        <c:axId val="184560112"/>
        <c:axId val="290474768"/>
        <c:extLst>
          <c:ext xmlns:c15="http://schemas.microsoft.com/office/drawing/2012/chart" uri="{02D57815-91ED-43cb-92C2-25804820EDAC}">
            <c15:filteredScatterSeries>
              <c15:ser>
                <c:idx val="0"/>
                <c:order val="0"/>
                <c:tx>
                  <c:v>正确拟合</c:v>
                </c:tx>
                <c:spPr>
                  <a:ln w="25400" cap="rnd">
                    <a:noFill/>
                    <a:round/>
                  </a:ln>
                  <a:effectLst/>
                </c:spPr>
                <c:marker>
                  <c:symbol val="circle"/>
                  <c:size val="7"/>
                  <c:spPr>
                    <a:solidFill>
                      <a:schemeClr val="tx1"/>
                    </a:solidFill>
                    <a:ln w="9525">
                      <a:solidFill>
                        <a:schemeClr val="tx1"/>
                      </a:solidFill>
                    </a:ln>
                    <a:effectLst/>
                  </c:spPr>
                </c:marker>
                <c:trendline>
                  <c:spPr>
                    <a:ln w="19050" cap="rnd">
                      <a:solidFill>
                        <a:srgbClr val="FF0000"/>
                      </a:solidFill>
                      <a:prstDash val="sysDash"/>
                    </a:ln>
                    <a:effectLst/>
                  </c:spPr>
                  <c:trendlineType val="poly"/>
                  <c:order val="2"/>
                  <c:forward val="0.8"/>
                  <c:backward val="0.8"/>
                  <c:dispRSqr val="0"/>
                  <c:dispEq val="0"/>
                </c:trendline>
                <c:xVal>
                  <c:numRef>
                    <c:extLst>
                      <c:ext uri="{02D57815-91ED-43cb-92C2-25804820EDAC}">
                        <c15:formulaRef>
                          <c15:sqref>Sheet3!$A$1:$A$7</c15:sqref>
                        </c15:formulaRef>
                      </c:ext>
                    </c:extLst>
                    <c:numCache>
                      <c:formatCode>General</c:formatCode>
                      <c:ptCount val="7"/>
                      <c:pt idx="0">
                        <c:v>1.1000000000000001</c:v>
                      </c:pt>
                      <c:pt idx="1">
                        <c:v>3.4</c:v>
                      </c:pt>
                      <c:pt idx="2">
                        <c:v>5.6</c:v>
                      </c:pt>
                      <c:pt idx="3">
                        <c:v>5.7</c:v>
                      </c:pt>
                      <c:pt idx="4">
                        <c:v>7.8</c:v>
                      </c:pt>
                      <c:pt idx="5">
                        <c:v>10.3</c:v>
                      </c:pt>
                      <c:pt idx="6">
                        <c:v>12.1</c:v>
                      </c:pt>
                    </c:numCache>
                  </c:numRef>
                </c:xVal>
                <c:yVal>
                  <c:numRef>
                    <c:extLst>
                      <c:ext uri="{02D57815-91ED-43cb-92C2-25804820EDAC}">
                        <c15:formulaRef>
                          <c15:sqref>Sheet3!$B$1:$B$7</c15:sqref>
                        </c15:formulaRef>
                      </c:ext>
                    </c:extLst>
                    <c:numCache>
                      <c:formatCode>General</c:formatCode>
                      <c:ptCount val="7"/>
                      <c:pt idx="0">
                        <c:v>0.7</c:v>
                      </c:pt>
                      <c:pt idx="1">
                        <c:v>0.6</c:v>
                      </c:pt>
                      <c:pt idx="2">
                        <c:v>1.4</c:v>
                      </c:pt>
                      <c:pt idx="3">
                        <c:v>1.7</c:v>
                      </c:pt>
                      <c:pt idx="4">
                        <c:v>3.4</c:v>
                      </c:pt>
                      <c:pt idx="5">
                        <c:v>6.5</c:v>
                      </c:pt>
                      <c:pt idx="6">
                        <c:v>9.6999999999999993</c:v>
                      </c:pt>
                    </c:numCache>
                  </c:numRef>
                </c:yVal>
                <c:smooth val="0"/>
                <c:extLst>
                  <c:ext xmlns:c16="http://schemas.microsoft.com/office/drawing/2014/chart" uri="{C3380CC4-5D6E-409C-BE32-E72D297353CC}">
                    <c16:uniqueId val="{00000003-6AC1-4091-9F81-16DBA0548864}"/>
                  </c:ext>
                </c:extLst>
              </c15:ser>
            </c15:filteredScatterSeries>
            <c15:filteredScatterSeries>
              <c15:ser>
                <c:idx val="1"/>
                <c:order val="1"/>
                <c:tx>
                  <c:v>欠拟合</c:v>
                </c:tx>
                <c:spPr>
                  <a:ln w="25400" cap="rnd">
                    <a:noFill/>
                    <a:round/>
                  </a:ln>
                  <a:effectLst/>
                </c:spPr>
                <c:marker>
                  <c:symbol val="circle"/>
                  <c:size val="5"/>
                  <c:spPr>
                    <a:solidFill>
                      <a:schemeClr val="tx1"/>
                    </a:solidFill>
                    <a:ln w="9525">
                      <a:solidFill>
                        <a:schemeClr val="tx1"/>
                      </a:solidFill>
                    </a:ln>
                    <a:effectLst/>
                  </c:spPr>
                </c:marker>
                <c:trendline>
                  <c:spPr>
                    <a:ln w="19050" cap="rnd">
                      <a:solidFill>
                        <a:srgbClr val="00B050"/>
                      </a:solidFill>
                      <a:prstDash val="sysDot"/>
                    </a:ln>
                    <a:effectLst/>
                  </c:spPr>
                  <c:trendlineType val="linear"/>
                  <c:forward val="0.8"/>
                  <c:backward val="0.30000000000000004"/>
                  <c:dispRSqr val="0"/>
                  <c:dispEq val="0"/>
                </c:trendline>
                <c:xVal>
                  <c:numRef>
                    <c:extLst xmlns:c15="http://schemas.microsoft.com/office/drawing/2012/chart">
                      <c:ext xmlns:c15="http://schemas.microsoft.com/office/drawing/2012/chart" uri="{02D57815-91ED-43cb-92C2-25804820EDAC}">
                        <c15:formulaRef>
                          <c15:sqref>Sheet3!$A$1:$A$7</c15:sqref>
                        </c15:formulaRef>
                      </c:ext>
                    </c:extLst>
                    <c:numCache>
                      <c:formatCode>General</c:formatCode>
                      <c:ptCount val="7"/>
                      <c:pt idx="0">
                        <c:v>1.1000000000000001</c:v>
                      </c:pt>
                      <c:pt idx="1">
                        <c:v>3.4</c:v>
                      </c:pt>
                      <c:pt idx="2">
                        <c:v>5.6</c:v>
                      </c:pt>
                      <c:pt idx="3">
                        <c:v>5.7</c:v>
                      </c:pt>
                      <c:pt idx="4">
                        <c:v>7.8</c:v>
                      </c:pt>
                      <c:pt idx="5">
                        <c:v>10.3</c:v>
                      </c:pt>
                      <c:pt idx="6">
                        <c:v>12.1</c:v>
                      </c:pt>
                    </c:numCache>
                  </c:numRef>
                </c:xVal>
                <c:yVal>
                  <c:numRef>
                    <c:extLst xmlns:c15="http://schemas.microsoft.com/office/drawing/2012/chart">
                      <c:ext xmlns:c15="http://schemas.microsoft.com/office/drawing/2012/chart" uri="{02D57815-91ED-43cb-92C2-25804820EDAC}">
                        <c15:formulaRef>
                          <c15:sqref>Sheet3!$C$1:$C$7</c15:sqref>
                        </c15:formulaRef>
                      </c:ext>
                    </c:extLst>
                    <c:numCache>
                      <c:formatCode>General</c:formatCode>
                      <c:ptCount val="7"/>
                      <c:pt idx="0">
                        <c:v>0.7</c:v>
                      </c:pt>
                      <c:pt idx="1">
                        <c:v>0.6</c:v>
                      </c:pt>
                      <c:pt idx="2">
                        <c:v>1.4</c:v>
                      </c:pt>
                      <c:pt idx="3">
                        <c:v>1.7</c:v>
                      </c:pt>
                      <c:pt idx="4">
                        <c:v>3.4</c:v>
                      </c:pt>
                      <c:pt idx="5">
                        <c:v>6.5</c:v>
                      </c:pt>
                      <c:pt idx="6">
                        <c:v>9.6999999999999993</c:v>
                      </c:pt>
                    </c:numCache>
                  </c:numRef>
                </c:yVal>
                <c:smooth val="0"/>
                <c:extLst xmlns:c15="http://schemas.microsoft.com/office/drawing/2012/chart">
                  <c:ext xmlns:c16="http://schemas.microsoft.com/office/drawing/2014/chart" uri="{C3380CC4-5D6E-409C-BE32-E72D297353CC}">
                    <c16:uniqueId val="{00000005-6AC1-4091-9F81-16DBA0548864}"/>
                  </c:ext>
                </c:extLst>
              </c15:ser>
            </c15:filteredScatterSeries>
            <c15:filteredScatterSeries>
              <c15:ser>
                <c:idx val="3"/>
                <c:order val="3"/>
                <c:tx>
                  <c:v>测试集</c:v>
                </c:tx>
                <c:spPr>
                  <a:ln w="25400" cap="rnd">
                    <a:noFill/>
                    <a:round/>
                  </a:ln>
                  <a:effectLst/>
                </c:spPr>
                <c:marker>
                  <c:symbol val="circle"/>
                  <c:size val="6"/>
                  <c:spPr>
                    <a:solidFill>
                      <a:schemeClr val="accent4"/>
                    </a:solidFill>
                    <a:ln w="9525">
                      <a:solidFill>
                        <a:schemeClr val="accent4"/>
                      </a:solidFill>
                    </a:ln>
                    <a:effectLst/>
                  </c:spPr>
                </c:marker>
                <c:xVal>
                  <c:numRef>
                    <c:extLst xmlns:c15="http://schemas.microsoft.com/office/drawing/2012/chart">
                      <c:ext xmlns:c15="http://schemas.microsoft.com/office/drawing/2012/chart" uri="{02D57815-91ED-43cb-92C2-25804820EDAC}">
                        <c15:formulaRef>
                          <c15:sqref>Sheet3!$A$9:$A$13</c15:sqref>
                        </c15:formulaRef>
                      </c:ext>
                    </c:extLst>
                    <c:numCache>
                      <c:formatCode>General</c:formatCode>
                      <c:ptCount val="5"/>
                      <c:pt idx="0">
                        <c:v>2.2999999999999998</c:v>
                      </c:pt>
                      <c:pt idx="1">
                        <c:v>6.6</c:v>
                      </c:pt>
                      <c:pt idx="2">
                        <c:v>9.1</c:v>
                      </c:pt>
                      <c:pt idx="3">
                        <c:v>11.4</c:v>
                      </c:pt>
                      <c:pt idx="4">
                        <c:v>12.5</c:v>
                      </c:pt>
                    </c:numCache>
                  </c:numRef>
                </c:xVal>
                <c:yVal>
                  <c:numRef>
                    <c:extLst xmlns:c15="http://schemas.microsoft.com/office/drawing/2012/chart">
                      <c:ext xmlns:c15="http://schemas.microsoft.com/office/drawing/2012/chart" uri="{02D57815-91ED-43cb-92C2-25804820EDAC}">
                        <c15:formulaRef>
                          <c15:sqref>Sheet3!$B$9:$B$13</c15:sqref>
                        </c15:formulaRef>
                      </c:ext>
                    </c:extLst>
                    <c:numCache>
                      <c:formatCode>General</c:formatCode>
                      <c:ptCount val="5"/>
                      <c:pt idx="0">
                        <c:v>0.5</c:v>
                      </c:pt>
                      <c:pt idx="1">
                        <c:v>2.2999999999999998</c:v>
                      </c:pt>
                      <c:pt idx="2">
                        <c:v>5</c:v>
                      </c:pt>
                      <c:pt idx="3">
                        <c:v>8.5</c:v>
                      </c:pt>
                      <c:pt idx="4">
                        <c:v>10.5</c:v>
                      </c:pt>
                    </c:numCache>
                  </c:numRef>
                </c:yVal>
                <c:smooth val="0"/>
                <c:extLst xmlns:c15="http://schemas.microsoft.com/office/drawing/2012/chart">
                  <c:ext xmlns:c16="http://schemas.microsoft.com/office/drawing/2014/chart" uri="{C3380CC4-5D6E-409C-BE32-E72D297353CC}">
                    <c16:uniqueId val="{00000006-6AC1-4091-9F81-16DBA0548864}"/>
                  </c:ext>
                </c:extLst>
              </c15:ser>
            </c15:filteredScatterSeries>
          </c:ext>
        </c:extLst>
      </c:scatterChart>
      <c:valAx>
        <c:axId val="184560112"/>
        <c:scaling>
          <c:orientation val="minMax"/>
          <c:max val="14"/>
          <c:min val="0"/>
        </c:scaling>
        <c:delete val="0"/>
        <c:axPos val="b"/>
        <c:title>
          <c:tx>
            <c:rich>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altLang="zh-CN"/>
                  <a:t>X</a:t>
                </a:r>
                <a:endParaRPr lang="zh-CN" altLang="en-US"/>
              </a:p>
            </c:rich>
          </c:tx>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zh-CN"/>
            </a:p>
          </c:txPr>
        </c:title>
        <c:numFmt formatCode="General" sourceLinked="1"/>
        <c:majorTickMark val="out"/>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zh-CN"/>
          </a:p>
        </c:txPr>
        <c:crossAx val="290474768"/>
        <c:crosses val="autoZero"/>
        <c:crossBetween val="midCat"/>
      </c:valAx>
      <c:valAx>
        <c:axId val="290474768"/>
        <c:scaling>
          <c:orientation val="minMax"/>
          <c:max val="14"/>
          <c:min val="-2"/>
        </c:scaling>
        <c:delete val="0"/>
        <c:axPos val="l"/>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altLang="zh-CN"/>
                  <a:t>Y</a:t>
                </a:r>
                <a:endParaRPr lang="zh-CN" altLang="en-US"/>
              </a:p>
            </c:rich>
          </c:tx>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zh-CN"/>
            </a:p>
          </c:txPr>
        </c:title>
        <c:numFmt formatCode="General" sourceLinked="1"/>
        <c:majorTickMark val="out"/>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zh-CN"/>
          </a:p>
        </c:txPr>
        <c:crossAx val="184560112"/>
        <c:crosses val="autoZero"/>
        <c:crossBetween val="midCat"/>
      </c:valAx>
      <c:spPr>
        <a:noFill/>
        <a:ln>
          <a:noFill/>
        </a:ln>
        <a:effectLst/>
      </c:spPr>
    </c:plotArea>
    <c:plotVisOnly val="1"/>
    <c:dispBlanksAs val="gap"/>
    <c:showDLblsOverMax val="0"/>
  </c:chart>
  <c:spPr>
    <a:solidFill>
      <a:schemeClr val="bg1"/>
    </a:solidFill>
    <a:ln>
      <a:noFill/>
    </a:ln>
    <a:effectLst/>
  </c:spPr>
  <c:txPr>
    <a:bodyPr/>
    <a:lstStyle/>
    <a:p>
      <a:pPr>
        <a:defRPr/>
      </a:pPr>
      <a:endParaRPr lang="zh-CN"/>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charts/style10.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charts/style11.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143000" y="1122363"/>
            <a:ext cx="6858000" cy="2387600"/>
          </a:xfrm>
        </p:spPr>
        <p:txBody>
          <a:bodyPr anchor="b"/>
          <a:lstStyle>
            <a:lvl1pPr algn="ctr">
              <a:defRPr sz="4500"/>
            </a:lvl1pPr>
          </a:lstStyle>
          <a:p>
            <a:r>
              <a:rPr lang="zh-CN" altLang="en-US"/>
              <a:t>单击此处编辑母版标题样式</a:t>
            </a:r>
          </a:p>
        </p:txBody>
      </p:sp>
      <p:sp>
        <p:nvSpPr>
          <p:cNvPr id="3" name="副标题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zh-CN" altLang="en-US"/>
              <a:t>单击此处编辑母版副标题样式</a:t>
            </a:r>
          </a:p>
        </p:txBody>
      </p:sp>
      <p:sp>
        <p:nvSpPr>
          <p:cNvPr id="4" name="日期占位符 3"/>
          <p:cNvSpPr>
            <a:spLocks noGrp="1"/>
          </p:cNvSpPr>
          <p:nvPr>
            <p:ph type="dt" sz="half" idx="10"/>
          </p:nvPr>
        </p:nvSpPr>
        <p:spPr/>
        <p:txBody>
          <a:bodyPr/>
          <a:lstStyle/>
          <a:p>
            <a:fld id="{A1255866-7E64-4641-BC9B-D8D935FDFDE5}" type="datetimeFigureOut">
              <a:rPr lang="zh-CN" altLang="en-US" smtClean="0"/>
              <a:t>2019/7/23</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31FFFB30-9C4F-4D71-BD5E-D7785B7108C0}" type="slidenum">
              <a:rPr lang="zh-CN" altLang="en-US" smtClean="0"/>
              <a:t>‹#›</a:t>
            </a:fld>
            <a:endParaRPr lang="zh-CN" altLang="en-US"/>
          </a:p>
        </p:txBody>
      </p:sp>
    </p:spTree>
    <p:extLst>
      <p:ext uri="{BB962C8B-B14F-4D97-AF65-F5344CB8AC3E}">
        <p14:creationId xmlns:p14="http://schemas.microsoft.com/office/powerpoint/2010/main" val="20865930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A1255866-7E64-4641-BC9B-D8D935FDFDE5}" type="datetimeFigureOut">
              <a:rPr lang="zh-CN" altLang="en-US" smtClean="0"/>
              <a:t>2019/7/23</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31FFFB30-9C4F-4D71-BD5E-D7785B7108C0}" type="slidenum">
              <a:rPr lang="zh-CN" altLang="en-US" smtClean="0"/>
              <a:t>‹#›</a:t>
            </a:fld>
            <a:endParaRPr lang="zh-CN" altLang="en-US"/>
          </a:p>
        </p:txBody>
      </p:sp>
    </p:spTree>
    <p:extLst>
      <p:ext uri="{BB962C8B-B14F-4D97-AF65-F5344CB8AC3E}">
        <p14:creationId xmlns:p14="http://schemas.microsoft.com/office/powerpoint/2010/main" val="9898115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543675" y="365125"/>
            <a:ext cx="1971675" cy="5811838"/>
          </a:xfr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628650" y="365125"/>
            <a:ext cx="5800725" cy="5811838"/>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A1255866-7E64-4641-BC9B-D8D935FDFDE5}" type="datetimeFigureOut">
              <a:rPr lang="zh-CN" altLang="en-US" smtClean="0"/>
              <a:t>2019/7/23</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31FFFB30-9C4F-4D71-BD5E-D7785B7108C0}" type="slidenum">
              <a:rPr lang="zh-CN" altLang="en-US" smtClean="0"/>
              <a:t>‹#›</a:t>
            </a:fld>
            <a:endParaRPr lang="zh-CN" altLang="en-US"/>
          </a:p>
        </p:txBody>
      </p:sp>
    </p:spTree>
    <p:extLst>
      <p:ext uri="{BB962C8B-B14F-4D97-AF65-F5344CB8AC3E}">
        <p14:creationId xmlns:p14="http://schemas.microsoft.com/office/powerpoint/2010/main" val="8331677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idx="1"/>
          </p:nvPr>
        </p:nvSpPr>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A1255866-7E64-4641-BC9B-D8D935FDFDE5}" type="datetimeFigureOut">
              <a:rPr lang="zh-CN" altLang="en-US" smtClean="0"/>
              <a:t>2019/7/23</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31FFFB30-9C4F-4D71-BD5E-D7785B7108C0}" type="slidenum">
              <a:rPr lang="zh-CN" altLang="en-US" smtClean="0"/>
              <a:t>‹#›</a:t>
            </a:fld>
            <a:endParaRPr lang="zh-CN" altLang="en-US"/>
          </a:p>
        </p:txBody>
      </p:sp>
    </p:spTree>
    <p:extLst>
      <p:ext uri="{BB962C8B-B14F-4D97-AF65-F5344CB8AC3E}">
        <p14:creationId xmlns:p14="http://schemas.microsoft.com/office/powerpoint/2010/main" val="16033324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623888" y="1709739"/>
            <a:ext cx="7886700" cy="2852737"/>
          </a:xfrm>
        </p:spPr>
        <p:txBody>
          <a:bodyPr anchor="b"/>
          <a:lstStyle>
            <a:lvl1pPr>
              <a:defRPr sz="4500"/>
            </a:lvl1pPr>
          </a:lstStyle>
          <a:p>
            <a:r>
              <a:rPr lang="zh-CN" altLang="en-US"/>
              <a:t>单击此处编辑母版标题样式</a:t>
            </a:r>
          </a:p>
        </p:txBody>
      </p:sp>
      <p:sp>
        <p:nvSpPr>
          <p:cNvPr id="3" name="文本占位符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zh-CN" altLang="en-US"/>
              <a:t>单击此处编辑母版文本样式</a:t>
            </a:r>
          </a:p>
        </p:txBody>
      </p:sp>
      <p:sp>
        <p:nvSpPr>
          <p:cNvPr id="4" name="日期占位符 3"/>
          <p:cNvSpPr>
            <a:spLocks noGrp="1"/>
          </p:cNvSpPr>
          <p:nvPr>
            <p:ph type="dt" sz="half" idx="10"/>
          </p:nvPr>
        </p:nvSpPr>
        <p:spPr/>
        <p:txBody>
          <a:bodyPr/>
          <a:lstStyle/>
          <a:p>
            <a:fld id="{A1255866-7E64-4641-BC9B-D8D935FDFDE5}" type="datetimeFigureOut">
              <a:rPr lang="zh-CN" altLang="en-US" smtClean="0"/>
              <a:t>2019/7/23</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31FFFB30-9C4F-4D71-BD5E-D7785B7108C0}" type="slidenum">
              <a:rPr lang="zh-CN" altLang="en-US" smtClean="0"/>
              <a:t>‹#›</a:t>
            </a:fld>
            <a:endParaRPr lang="zh-CN" altLang="en-US"/>
          </a:p>
        </p:txBody>
      </p:sp>
    </p:spTree>
    <p:extLst>
      <p:ext uri="{BB962C8B-B14F-4D97-AF65-F5344CB8AC3E}">
        <p14:creationId xmlns:p14="http://schemas.microsoft.com/office/powerpoint/2010/main" val="16096386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sz="half" idx="1"/>
          </p:nvPr>
        </p:nvSpPr>
        <p:spPr>
          <a:xfrm>
            <a:off x="628650" y="1825625"/>
            <a:ext cx="3886200" cy="435133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nvPr>
        </p:nvSpPr>
        <p:spPr>
          <a:xfrm>
            <a:off x="4629150" y="1825625"/>
            <a:ext cx="3886200" cy="435133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日期占位符 4"/>
          <p:cNvSpPr>
            <a:spLocks noGrp="1"/>
          </p:cNvSpPr>
          <p:nvPr>
            <p:ph type="dt" sz="half" idx="10"/>
          </p:nvPr>
        </p:nvSpPr>
        <p:spPr/>
        <p:txBody>
          <a:bodyPr/>
          <a:lstStyle/>
          <a:p>
            <a:fld id="{A1255866-7E64-4641-BC9B-D8D935FDFDE5}" type="datetimeFigureOut">
              <a:rPr lang="zh-CN" altLang="en-US" smtClean="0"/>
              <a:t>2019/7/23</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31FFFB30-9C4F-4D71-BD5E-D7785B7108C0}" type="slidenum">
              <a:rPr lang="zh-CN" altLang="en-US" smtClean="0"/>
              <a:t>‹#›</a:t>
            </a:fld>
            <a:endParaRPr lang="zh-CN" altLang="en-US"/>
          </a:p>
        </p:txBody>
      </p:sp>
    </p:spTree>
    <p:extLst>
      <p:ext uri="{BB962C8B-B14F-4D97-AF65-F5344CB8AC3E}">
        <p14:creationId xmlns:p14="http://schemas.microsoft.com/office/powerpoint/2010/main" val="42619010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629841" y="365126"/>
            <a:ext cx="7886700" cy="1325563"/>
          </a:xfrm>
        </p:spPr>
        <p:txBody>
          <a:bodyPr/>
          <a:lstStyle/>
          <a:p>
            <a:r>
              <a:rPr lang="zh-CN" altLang="en-US"/>
              <a:t>单击此处编辑母版标题样式</a:t>
            </a:r>
          </a:p>
        </p:txBody>
      </p:sp>
      <p:sp>
        <p:nvSpPr>
          <p:cNvPr id="3" name="文本占位符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a:t>单击此处编辑母版文本样式</a:t>
            </a:r>
          </a:p>
        </p:txBody>
      </p:sp>
      <p:sp>
        <p:nvSpPr>
          <p:cNvPr id="4" name="内容占位符 3"/>
          <p:cNvSpPr>
            <a:spLocks noGrp="1"/>
          </p:cNvSpPr>
          <p:nvPr>
            <p:ph sz="half" idx="2"/>
          </p:nvPr>
        </p:nvSpPr>
        <p:spPr>
          <a:xfrm>
            <a:off x="629842" y="2505075"/>
            <a:ext cx="3868340" cy="368458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a:t>单击此处编辑母版文本样式</a:t>
            </a:r>
          </a:p>
        </p:txBody>
      </p:sp>
      <p:sp>
        <p:nvSpPr>
          <p:cNvPr id="6" name="内容占位符 5"/>
          <p:cNvSpPr>
            <a:spLocks noGrp="1"/>
          </p:cNvSpPr>
          <p:nvPr>
            <p:ph sz="quarter" idx="4"/>
          </p:nvPr>
        </p:nvSpPr>
        <p:spPr>
          <a:xfrm>
            <a:off x="4629150" y="2505075"/>
            <a:ext cx="3887391" cy="368458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p:cNvSpPr>
            <a:spLocks noGrp="1"/>
          </p:cNvSpPr>
          <p:nvPr>
            <p:ph type="dt" sz="half" idx="10"/>
          </p:nvPr>
        </p:nvSpPr>
        <p:spPr/>
        <p:txBody>
          <a:bodyPr/>
          <a:lstStyle/>
          <a:p>
            <a:fld id="{A1255866-7E64-4641-BC9B-D8D935FDFDE5}" type="datetimeFigureOut">
              <a:rPr lang="zh-CN" altLang="en-US" smtClean="0"/>
              <a:t>2019/7/23</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31FFFB30-9C4F-4D71-BD5E-D7785B7108C0}" type="slidenum">
              <a:rPr lang="zh-CN" altLang="en-US" smtClean="0"/>
              <a:t>‹#›</a:t>
            </a:fld>
            <a:endParaRPr lang="zh-CN" altLang="en-US"/>
          </a:p>
        </p:txBody>
      </p:sp>
    </p:spTree>
    <p:extLst>
      <p:ext uri="{BB962C8B-B14F-4D97-AF65-F5344CB8AC3E}">
        <p14:creationId xmlns:p14="http://schemas.microsoft.com/office/powerpoint/2010/main" val="27591903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日期占位符 2"/>
          <p:cNvSpPr>
            <a:spLocks noGrp="1"/>
          </p:cNvSpPr>
          <p:nvPr>
            <p:ph type="dt" sz="half" idx="10"/>
          </p:nvPr>
        </p:nvSpPr>
        <p:spPr/>
        <p:txBody>
          <a:bodyPr/>
          <a:lstStyle/>
          <a:p>
            <a:fld id="{A1255866-7E64-4641-BC9B-D8D935FDFDE5}" type="datetimeFigureOut">
              <a:rPr lang="zh-CN" altLang="en-US" smtClean="0"/>
              <a:t>2019/7/23</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31FFFB30-9C4F-4D71-BD5E-D7785B7108C0}" type="slidenum">
              <a:rPr lang="zh-CN" altLang="en-US" smtClean="0"/>
              <a:t>‹#›</a:t>
            </a:fld>
            <a:endParaRPr lang="zh-CN" altLang="en-US"/>
          </a:p>
        </p:txBody>
      </p:sp>
    </p:spTree>
    <p:extLst>
      <p:ext uri="{BB962C8B-B14F-4D97-AF65-F5344CB8AC3E}">
        <p14:creationId xmlns:p14="http://schemas.microsoft.com/office/powerpoint/2010/main" val="22275762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A1255866-7E64-4641-BC9B-D8D935FDFDE5}" type="datetimeFigureOut">
              <a:rPr lang="zh-CN" altLang="en-US" smtClean="0"/>
              <a:t>2019/7/23</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31FFFB30-9C4F-4D71-BD5E-D7785B7108C0}" type="slidenum">
              <a:rPr lang="zh-CN" altLang="en-US" smtClean="0"/>
              <a:t>‹#›</a:t>
            </a:fld>
            <a:endParaRPr lang="zh-CN" altLang="en-US"/>
          </a:p>
        </p:txBody>
      </p:sp>
    </p:spTree>
    <p:extLst>
      <p:ext uri="{BB962C8B-B14F-4D97-AF65-F5344CB8AC3E}">
        <p14:creationId xmlns:p14="http://schemas.microsoft.com/office/powerpoint/2010/main" val="14810137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2949178" cy="1600200"/>
          </a:xfrm>
        </p:spPr>
        <p:txBody>
          <a:bodyPr anchor="b"/>
          <a:lstStyle>
            <a:lvl1pPr>
              <a:defRPr sz="2400"/>
            </a:lvl1pPr>
          </a:lstStyle>
          <a:p>
            <a:r>
              <a:rPr lang="zh-CN" altLang="en-US"/>
              <a:t>单击此处编辑母版标题样式</a:t>
            </a:r>
          </a:p>
        </p:txBody>
      </p:sp>
      <p:sp>
        <p:nvSpPr>
          <p:cNvPr id="3" name="内容占位符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A1255866-7E64-4641-BC9B-D8D935FDFDE5}" type="datetimeFigureOut">
              <a:rPr lang="zh-CN" altLang="en-US" smtClean="0"/>
              <a:t>2019/7/23</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31FFFB30-9C4F-4D71-BD5E-D7785B7108C0}" type="slidenum">
              <a:rPr lang="zh-CN" altLang="en-US" smtClean="0"/>
              <a:t>‹#›</a:t>
            </a:fld>
            <a:endParaRPr lang="zh-CN" altLang="en-US"/>
          </a:p>
        </p:txBody>
      </p:sp>
    </p:spTree>
    <p:extLst>
      <p:ext uri="{BB962C8B-B14F-4D97-AF65-F5344CB8AC3E}">
        <p14:creationId xmlns:p14="http://schemas.microsoft.com/office/powerpoint/2010/main" val="17257394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2949178" cy="1600200"/>
          </a:xfrm>
        </p:spPr>
        <p:txBody>
          <a:bodyPr anchor="b"/>
          <a:lstStyle>
            <a:lvl1pPr>
              <a:defRPr sz="2400"/>
            </a:lvl1pPr>
          </a:lstStyle>
          <a:p>
            <a:r>
              <a:rPr lang="zh-CN" altLang="en-US"/>
              <a:t>单击此处编辑母版标题样式</a:t>
            </a:r>
          </a:p>
        </p:txBody>
      </p:sp>
      <p:sp>
        <p:nvSpPr>
          <p:cNvPr id="3" name="图片占位符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zh-CN" altLang="en-US"/>
          </a:p>
        </p:txBody>
      </p:sp>
      <p:sp>
        <p:nvSpPr>
          <p:cNvPr id="4" name="文本占位符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A1255866-7E64-4641-BC9B-D8D935FDFDE5}" type="datetimeFigureOut">
              <a:rPr lang="zh-CN" altLang="en-US" smtClean="0"/>
              <a:t>2019/7/23</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31FFFB30-9C4F-4D71-BD5E-D7785B7108C0}" type="slidenum">
              <a:rPr lang="zh-CN" altLang="en-US" smtClean="0"/>
              <a:t>‹#›</a:t>
            </a:fld>
            <a:endParaRPr lang="zh-CN" altLang="en-US"/>
          </a:p>
        </p:txBody>
      </p:sp>
    </p:spTree>
    <p:extLst>
      <p:ext uri="{BB962C8B-B14F-4D97-AF65-F5344CB8AC3E}">
        <p14:creationId xmlns:p14="http://schemas.microsoft.com/office/powerpoint/2010/main" val="9020201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A1255866-7E64-4641-BC9B-D8D935FDFDE5}" type="datetimeFigureOut">
              <a:rPr lang="zh-CN" altLang="en-US" smtClean="0"/>
              <a:t>2019/7/23</a:t>
            </a:fld>
            <a:endParaRPr lang="zh-CN" altLang="en-US"/>
          </a:p>
        </p:txBody>
      </p:sp>
      <p:sp>
        <p:nvSpPr>
          <p:cNvPr id="5" name="页脚占位符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31FFFB30-9C4F-4D71-BD5E-D7785B7108C0}" type="slidenum">
              <a:rPr lang="zh-CN" altLang="en-US" smtClean="0"/>
              <a:t>‹#›</a:t>
            </a:fld>
            <a:endParaRPr lang="zh-CN" altLang="en-US"/>
          </a:p>
        </p:txBody>
      </p:sp>
    </p:spTree>
    <p:extLst>
      <p:ext uri="{BB962C8B-B14F-4D97-AF65-F5344CB8AC3E}">
        <p14:creationId xmlns:p14="http://schemas.microsoft.com/office/powerpoint/2010/main" val="58466687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zh-CN"/>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chart" Target="../charts/chart2.xml"/><Relationship Id="rId1" Type="http://schemas.openxmlformats.org/officeDocument/2006/relationships/slideLayout" Target="../slideLayouts/slideLayout2.xml"/><Relationship Id="rId5" Type="http://schemas.openxmlformats.org/officeDocument/2006/relationships/chart" Target="../charts/chart4.xml"/><Relationship Id="rId4" Type="http://schemas.openxmlformats.org/officeDocument/2006/relationships/image" Target="../media/image1.png"/></Relationships>
</file>

<file path=ppt/slides/_rels/slide7.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chart" Target="../charts/chart5.xml"/><Relationship Id="rId1" Type="http://schemas.openxmlformats.org/officeDocument/2006/relationships/slideLayout" Target="../slideLayouts/slideLayout2.xml"/><Relationship Id="rId5" Type="http://schemas.openxmlformats.org/officeDocument/2006/relationships/chart" Target="../charts/chart7.xml"/><Relationship Id="rId4" Type="http://schemas.openxmlformats.org/officeDocument/2006/relationships/image" Target="../media/image2.png"/></Relationships>
</file>

<file path=ppt/slides/_rels/slide8.xml.rels><?xml version="1.0" encoding="UTF-8" standalone="yes"?>
<Relationships xmlns="http://schemas.openxmlformats.org/package/2006/relationships"><Relationship Id="rId3" Type="http://schemas.openxmlformats.org/officeDocument/2006/relationships/chart" Target="../charts/chart9.xml"/><Relationship Id="rId2" Type="http://schemas.openxmlformats.org/officeDocument/2006/relationships/chart" Target="../charts/chart8.xml"/><Relationship Id="rId1" Type="http://schemas.openxmlformats.org/officeDocument/2006/relationships/slideLayout" Target="../slideLayouts/slideLayout2.xml"/><Relationship Id="rId5" Type="http://schemas.openxmlformats.org/officeDocument/2006/relationships/chart" Target="../charts/chart10.xml"/><Relationship Id="rId4" Type="http://schemas.openxmlformats.org/officeDocument/2006/relationships/image" Target="../media/image3.png"/></Relationships>
</file>

<file path=ppt/slides/_rels/slide9.xml.rels><?xml version="1.0" encoding="UTF-8" standalone="yes"?>
<Relationships xmlns="http://schemas.openxmlformats.org/package/2006/relationships"><Relationship Id="rId2" Type="http://schemas.openxmlformats.org/officeDocument/2006/relationships/chart" Target="../charts/chart1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p:txBody>
          <a:bodyPr>
            <a:normAutofit/>
          </a:bodyPr>
          <a:lstStyle/>
          <a:p>
            <a:r>
              <a:rPr lang="zh-CN" altLang="en-US" sz="3200" dirty="0"/>
              <a:t>欠拟合与过拟合</a:t>
            </a:r>
          </a:p>
        </p:txBody>
      </p:sp>
      <p:sp>
        <p:nvSpPr>
          <p:cNvPr id="3" name="副标题 2"/>
          <p:cNvSpPr>
            <a:spLocks noGrp="1"/>
          </p:cNvSpPr>
          <p:nvPr>
            <p:ph type="subTitle" idx="1"/>
          </p:nvPr>
        </p:nvSpPr>
        <p:spPr>
          <a:xfrm>
            <a:off x="1143000" y="3917372"/>
            <a:ext cx="6858000" cy="1340427"/>
          </a:xfrm>
        </p:spPr>
        <p:txBody>
          <a:bodyPr>
            <a:normAutofit/>
          </a:bodyPr>
          <a:lstStyle/>
          <a:p>
            <a:r>
              <a:rPr lang="zh-CN" altLang="en-US" sz="2000" dirty="0"/>
              <a:t>龙沛洵</a:t>
            </a:r>
            <a:endParaRPr lang="en-US" altLang="zh-CN" sz="2000" dirty="0"/>
          </a:p>
          <a:p>
            <a:r>
              <a:rPr lang="en-US" altLang="zh-CN" sz="2000"/>
              <a:t>2019.7.24</a:t>
            </a:r>
            <a:endParaRPr lang="zh-CN" altLang="en-US" sz="2000" dirty="0"/>
          </a:p>
        </p:txBody>
      </p:sp>
    </p:spTree>
    <p:extLst>
      <p:ext uri="{BB962C8B-B14F-4D97-AF65-F5344CB8AC3E}">
        <p14:creationId xmlns:p14="http://schemas.microsoft.com/office/powerpoint/2010/main" val="33123403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三个模型的比较</a:t>
            </a:r>
          </a:p>
        </p:txBody>
      </p:sp>
      <mc:AlternateContent xmlns:mc="http://schemas.openxmlformats.org/markup-compatibility/2006" xmlns:a14="http://schemas.microsoft.com/office/drawing/2010/main">
        <mc:Choice Requires="a14">
          <p:sp>
            <p:nvSpPr>
              <p:cNvPr id="3" name="内容占位符 2"/>
              <p:cNvSpPr>
                <a:spLocks noGrp="1"/>
              </p:cNvSpPr>
              <p:nvPr>
                <p:ph idx="1"/>
              </p:nvPr>
            </p:nvSpPr>
            <p:spPr>
              <a:xfrm>
                <a:off x="628650" y="3262746"/>
                <a:ext cx="7886700" cy="2961409"/>
              </a:xfrm>
            </p:spPr>
            <p:txBody>
              <a:bodyPr/>
              <a:lstStyle/>
              <a:p>
                <a:pPr>
                  <a:lnSpc>
                    <a:spcPct val="100000"/>
                  </a:lnSpc>
                </a:pPr>
                <a:r>
                  <a:rPr lang="zh-CN" altLang="en-US" sz="2000" dirty="0"/>
                  <a:t>在上面的例子中，如果使用三次多项式模型，也可以获得较低的训练误差和泛化误差</a:t>
                </a:r>
                <a:endParaRPr lang="en-US" altLang="zh-CN" sz="2000" dirty="0"/>
              </a:p>
              <a:p>
                <a:pPr lvl="1">
                  <a:lnSpc>
                    <a:spcPct val="100000"/>
                  </a:lnSpc>
                </a:pPr>
                <a14:m>
                  <m:oMath xmlns:m="http://schemas.openxmlformats.org/officeDocument/2006/math">
                    <m:acc>
                      <m:accPr>
                        <m:chr m:val="̂"/>
                        <m:ctrlPr>
                          <a:rPr lang="en-US" altLang="zh-CN" sz="1600" b="0" i="1" smtClean="0">
                            <a:latin typeface="Cambria Math" panose="02040503050406030204" pitchFamily="18" charset="0"/>
                          </a:rPr>
                        </m:ctrlPr>
                      </m:accPr>
                      <m:e>
                        <m:r>
                          <a:rPr lang="en-US" altLang="zh-CN" sz="1600" b="0" i="1" smtClean="0">
                            <a:latin typeface="Cambria Math" panose="02040503050406030204" pitchFamily="18" charset="0"/>
                          </a:rPr>
                          <m:t>𝑦</m:t>
                        </m:r>
                      </m:e>
                    </m:acc>
                    <m:r>
                      <a:rPr lang="en-US" altLang="zh-CN" sz="1600" b="0" i="1" smtClean="0">
                        <a:latin typeface="Cambria Math" panose="02040503050406030204" pitchFamily="18" charset="0"/>
                      </a:rPr>
                      <m:t>=0.0003</m:t>
                    </m:r>
                    <m:sSup>
                      <m:sSupPr>
                        <m:ctrlPr>
                          <a:rPr lang="en-US" altLang="zh-CN" sz="1600" b="0" i="1" smtClean="0">
                            <a:latin typeface="Cambria Math" panose="02040503050406030204" pitchFamily="18" charset="0"/>
                          </a:rPr>
                        </m:ctrlPr>
                      </m:sSupPr>
                      <m:e>
                        <m:r>
                          <a:rPr lang="en-US" altLang="zh-CN" sz="1600" b="0" i="1" smtClean="0">
                            <a:latin typeface="Cambria Math" panose="02040503050406030204" pitchFamily="18" charset="0"/>
                          </a:rPr>
                          <m:t>𝑥</m:t>
                        </m:r>
                      </m:e>
                      <m:sup>
                        <m:r>
                          <a:rPr lang="en-US" altLang="zh-CN" sz="1600" b="0" i="1" smtClean="0">
                            <a:latin typeface="Cambria Math" panose="02040503050406030204" pitchFamily="18" charset="0"/>
                          </a:rPr>
                          <m:t>3</m:t>
                        </m:r>
                      </m:sup>
                    </m:sSup>
                    <m:r>
                      <a:rPr lang="en-US" altLang="zh-CN" sz="1600" b="0" i="1" smtClean="0">
                        <a:latin typeface="Cambria Math" panose="02040503050406030204" pitchFamily="18" charset="0"/>
                      </a:rPr>
                      <m:t>+0.0922</m:t>
                    </m:r>
                    <m:sSup>
                      <m:sSupPr>
                        <m:ctrlPr>
                          <a:rPr lang="en-US" altLang="zh-CN" sz="1600" b="0" i="1" smtClean="0">
                            <a:latin typeface="Cambria Math" panose="02040503050406030204" pitchFamily="18" charset="0"/>
                          </a:rPr>
                        </m:ctrlPr>
                      </m:sSupPr>
                      <m:e>
                        <m:r>
                          <a:rPr lang="en-US" altLang="zh-CN" sz="1600" b="0" i="1" smtClean="0">
                            <a:latin typeface="Cambria Math" panose="02040503050406030204" pitchFamily="18" charset="0"/>
                          </a:rPr>
                          <m:t>𝑥</m:t>
                        </m:r>
                      </m:e>
                      <m:sup>
                        <m:r>
                          <a:rPr lang="en-US" altLang="zh-CN" sz="1600" b="0" i="1" smtClean="0">
                            <a:latin typeface="Cambria Math" panose="02040503050406030204" pitchFamily="18" charset="0"/>
                          </a:rPr>
                          <m:t>2</m:t>
                        </m:r>
                      </m:sup>
                    </m:sSup>
                    <m:r>
                      <a:rPr lang="en-US" altLang="zh-CN" sz="1600" b="0" i="1" smtClean="0">
                        <a:latin typeface="Cambria Math" panose="02040503050406030204" pitchFamily="18" charset="0"/>
                      </a:rPr>
                      <m:t>−0.4438</m:t>
                    </m:r>
                    <m:r>
                      <a:rPr lang="en-US" altLang="zh-CN" sz="1600" b="0" i="1" smtClean="0">
                        <a:latin typeface="Cambria Math" panose="02040503050406030204" pitchFamily="18" charset="0"/>
                      </a:rPr>
                      <m:t>𝑥</m:t>
                    </m:r>
                    <m:r>
                      <a:rPr lang="en-US" altLang="zh-CN" sz="1600" b="0" i="1" smtClean="0">
                        <a:latin typeface="Cambria Math" panose="02040503050406030204" pitchFamily="18" charset="0"/>
                      </a:rPr>
                      <m:t>+1.0633</m:t>
                    </m:r>
                  </m:oMath>
                </a14:m>
                <a:endParaRPr lang="en-US" altLang="zh-CN" sz="1600" dirty="0"/>
              </a:p>
              <a:p>
                <a:pPr lvl="1">
                  <a:lnSpc>
                    <a:spcPct val="100000"/>
                  </a:lnSpc>
                </a:pPr>
                <a14:m>
                  <m:oMath xmlns:m="http://schemas.openxmlformats.org/officeDocument/2006/math">
                    <m:sSub>
                      <m:sSubPr>
                        <m:ctrlPr>
                          <a:rPr lang="en-US" altLang="zh-CN" sz="1600" i="1" smtClean="0">
                            <a:latin typeface="Cambria Math" panose="02040503050406030204" pitchFamily="18" charset="0"/>
                          </a:rPr>
                        </m:ctrlPr>
                      </m:sSubPr>
                      <m:e>
                        <m:r>
                          <a:rPr lang="en-US" altLang="zh-CN" sz="1600" b="0" i="1" smtClean="0">
                            <a:latin typeface="Cambria Math" panose="02040503050406030204" pitchFamily="18" charset="0"/>
                          </a:rPr>
                          <m:t>𝐸</m:t>
                        </m:r>
                      </m:e>
                      <m:sub>
                        <m:r>
                          <m:rPr>
                            <m:sty m:val="p"/>
                          </m:rPr>
                          <a:rPr lang="en-US" altLang="zh-CN" sz="1600" b="0" i="0" smtClean="0">
                            <a:latin typeface="Cambria Math" panose="02040503050406030204" pitchFamily="18" charset="0"/>
                          </a:rPr>
                          <m:t>training</m:t>
                        </m:r>
                      </m:sub>
                    </m:sSub>
                    <m:r>
                      <a:rPr lang="en-US" altLang="zh-CN" sz="1600" b="0" i="1" smtClean="0">
                        <a:latin typeface="Cambria Math" panose="02040503050406030204" pitchFamily="18" charset="0"/>
                      </a:rPr>
                      <m:t>=0.006058,  </m:t>
                    </m:r>
                    <m:sSub>
                      <m:sSubPr>
                        <m:ctrlPr>
                          <a:rPr lang="en-US" altLang="zh-CN" sz="1600" b="0" i="1" smtClean="0">
                            <a:latin typeface="Cambria Math" panose="02040503050406030204" pitchFamily="18" charset="0"/>
                          </a:rPr>
                        </m:ctrlPr>
                      </m:sSubPr>
                      <m:e>
                        <m:r>
                          <a:rPr lang="en-US" altLang="zh-CN" sz="1600" b="0" i="1" smtClean="0">
                            <a:latin typeface="Cambria Math" panose="02040503050406030204" pitchFamily="18" charset="0"/>
                          </a:rPr>
                          <m:t>𝐸</m:t>
                        </m:r>
                      </m:e>
                      <m:sub>
                        <m:r>
                          <m:rPr>
                            <m:sty m:val="p"/>
                          </m:rPr>
                          <a:rPr lang="en-US" altLang="zh-CN" sz="1600" b="0" i="0" smtClean="0">
                            <a:latin typeface="Cambria Math" panose="02040503050406030204" pitchFamily="18" charset="0"/>
                          </a:rPr>
                          <m:t>test</m:t>
                        </m:r>
                      </m:sub>
                    </m:sSub>
                    <m:r>
                      <a:rPr lang="en-US" altLang="zh-CN" sz="1600" b="0" i="1" smtClean="0">
                        <a:latin typeface="Cambria Math" panose="02040503050406030204" pitchFamily="18" charset="0"/>
                      </a:rPr>
                      <m:t>=0.004609</m:t>
                    </m:r>
                  </m:oMath>
                </a14:m>
                <a:endParaRPr lang="en-US" altLang="zh-CN" sz="1600" dirty="0"/>
              </a:p>
              <a:p>
                <a:pPr lvl="1">
                  <a:lnSpc>
                    <a:spcPct val="100000"/>
                  </a:lnSpc>
                </a:pPr>
                <a:endParaRPr lang="en-US" altLang="zh-CN" sz="1600" dirty="0"/>
              </a:p>
              <a:p>
                <a:pPr>
                  <a:lnSpc>
                    <a:spcPct val="100000"/>
                  </a:lnSpc>
                </a:pPr>
                <a:r>
                  <a:rPr lang="zh-CN" altLang="en-US" dirty="0"/>
                  <a:t>奥卡姆剃刀</a:t>
                </a:r>
                <a:r>
                  <a:rPr lang="en-US" altLang="zh-CN" dirty="0"/>
                  <a:t>(Occam’s razor)</a:t>
                </a:r>
                <a:r>
                  <a:rPr lang="zh-CN" altLang="en-US" dirty="0"/>
                  <a:t>原则</a:t>
                </a:r>
                <a:endParaRPr lang="en-US" altLang="zh-CN" dirty="0"/>
              </a:p>
              <a:p>
                <a:pPr lvl="1">
                  <a:lnSpc>
                    <a:spcPct val="100000"/>
                  </a:lnSpc>
                </a:pPr>
                <a:r>
                  <a:rPr lang="zh-CN" altLang="en-US" dirty="0"/>
                  <a:t>如无必要，勿增实体。</a:t>
                </a:r>
                <a:endParaRPr lang="en-US" altLang="zh-CN" dirty="0"/>
              </a:p>
              <a:p>
                <a:pPr lvl="1">
                  <a:lnSpc>
                    <a:spcPct val="100000"/>
                  </a:lnSpc>
                </a:pPr>
                <a:r>
                  <a:rPr lang="zh-CN" altLang="en-US" dirty="0"/>
                  <a:t>若有多个假设与观察一致，则选择最简单的那个。</a:t>
                </a:r>
                <a:endParaRPr lang="en-US" altLang="zh-CN" dirty="0"/>
              </a:p>
              <a:p>
                <a:pPr lvl="1"/>
                <a:endParaRPr lang="zh-CN" altLang="en-US" dirty="0"/>
              </a:p>
            </p:txBody>
          </p:sp>
        </mc:Choice>
        <mc:Fallback xmlns="">
          <p:sp>
            <p:nvSpPr>
              <p:cNvPr id="3" name="内容占位符 2"/>
              <p:cNvSpPr>
                <a:spLocks noGrp="1" noRot="1" noChangeAspect="1" noMove="1" noResize="1" noEditPoints="1" noAdjustHandles="1" noChangeArrowheads="1" noChangeShapeType="1" noTextEdit="1"/>
              </p:cNvSpPr>
              <p:nvPr>
                <p:ph idx="1"/>
              </p:nvPr>
            </p:nvSpPr>
            <p:spPr>
              <a:xfrm>
                <a:off x="628650" y="3262746"/>
                <a:ext cx="7886700" cy="2961409"/>
              </a:xfrm>
              <a:blipFill rotWithShape="0">
                <a:blip r:embed="rId2"/>
                <a:stretch>
                  <a:fillRect l="-773" t="-1029"/>
                </a:stretch>
              </a:blipFill>
            </p:spPr>
            <p:txBody>
              <a:bodyPr/>
              <a:lstStyle/>
              <a:p>
                <a:r>
                  <a:rPr lang="zh-CN" altLang="en-US">
                    <a:noFill/>
                  </a:rPr>
                  <a:t> </a:t>
                </a:r>
              </a:p>
            </p:txBody>
          </p:sp>
        </mc:Fallback>
      </mc:AlternateContent>
      <p:graphicFrame>
        <p:nvGraphicFramePr>
          <p:cNvPr id="4" name="表格 3"/>
          <p:cNvGraphicFramePr>
            <a:graphicFrameLocks noGrp="1"/>
          </p:cNvGraphicFramePr>
          <p:nvPr>
            <p:extLst>
              <p:ext uri="{D42A27DB-BD31-4B8C-83A1-F6EECF244321}">
                <p14:modId xmlns:p14="http://schemas.microsoft.com/office/powerpoint/2010/main" val="4179924334"/>
              </p:ext>
            </p:extLst>
          </p:nvPr>
        </p:nvGraphicFramePr>
        <p:xfrm>
          <a:off x="628650" y="1552863"/>
          <a:ext cx="7886700" cy="1483360"/>
        </p:xfrm>
        <a:graphic>
          <a:graphicData uri="http://schemas.openxmlformats.org/drawingml/2006/table">
            <a:tbl>
              <a:tblPr firstRow="1" firstCol="1">
                <a:tableStyleId>{5C22544A-7EE6-4342-B048-85BDC9FD1C3A}</a:tableStyleId>
              </a:tblPr>
              <a:tblGrid>
                <a:gridCol w="1971675">
                  <a:extLst>
                    <a:ext uri="{9D8B030D-6E8A-4147-A177-3AD203B41FA5}">
                      <a16:colId xmlns:a16="http://schemas.microsoft.com/office/drawing/2014/main" val="20000"/>
                    </a:ext>
                  </a:extLst>
                </a:gridCol>
                <a:gridCol w="1971675">
                  <a:extLst>
                    <a:ext uri="{9D8B030D-6E8A-4147-A177-3AD203B41FA5}">
                      <a16:colId xmlns:a16="http://schemas.microsoft.com/office/drawing/2014/main" val="20001"/>
                    </a:ext>
                  </a:extLst>
                </a:gridCol>
                <a:gridCol w="1971675">
                  <a:extLst>
                    <a:ext uri="{9D8B030D-6E8A-4147-A177-3AD203B41FA5}">
                      <a16:colId xmlns:a16="http://schemas.microsoft.com/office/drawing/2014/main" val="20002"/>
                    </a:ext>
                  </a:extLst>
                </a:gridCol>
                <a:gridCol w="1971675">
                  <a:extLst>
                    <a:ext uri="{9D8B030D-6E8A-4147-A177-3AD203B41FA5}">
                      <a16:colId xmlns:a16="http://schemas.microsoft.com/office/drawing/2014/main" val="20003"/>
                    </a:ext>
                  </a:extLst>
                </a:gridCol>
              </a:tblGrid>
              <a:tr h="370840">
                <a:tc>
                  <a:txBody>
                    <a:bodyPr/>
                    <a:lstStyle/>
                    <a:p>
                      <a:pPr algn="ctr"/>
                      <a:endParaRPr lang="zh-CN" altLang="en-US" sz="1600" dirty="0"/>
                    </a:p>
                  </a:txBody>
                  <a:tcPr/>
                </a:tc>
                <a:tc>
                  <a:txBody>
                    <a:bodyPr/>
                    <a:lstStyle/>
                    <a:p>
                      <a:pPr algn="ctr"/>
                      <a:r>
                        <a:rPr lang="en-US" altLang="zh-CN" sz="1600" dirty="0" err="1"/>
                        <a:t>E</a:t>
                      </a:r>
                      <a:r>
                        <a:rPr lang="en-US" altLang="zh-CN" sz="1100" dirty="0" err="1"/>
                        <a:t>training</a:t>
                      </a:r>
                      <a:endParaRPr lang="zh-CN" altLang="en-US" sz="1600" dirty="0"/>
                    </a:p>
                  </a:txBody>
                  <a:tcPr/>
                </a:tc>
                <a:tc>
                  <a:txBody>
                    <a:bodyPr/>
                    <a:lstStyle/>
                    <a:p>
                      <a:pPr algn="ctr"/>
                      <a:r>
                        <a:rPr lang="en-US" altLang="zh-CN" sz="1600" dirty="0" err="1"/>
                        <a:t>E</a:t>
                      </a:r>
                      <a:r>
                        <a:rPr lang="en-US" altLang="zh-CN" sz="1100" dirty="0" err="1"/>
                        <a:t>test</a:t>
                      </a:r>
                      <a:endParaRPr lang="zh-CN" altLang="en-US" sz="1600" dirty="0"/>
                    </a:p>
                  </a:txBody>
                  <a:tcPr/>
                </a:tc>
                <a:tc>
                  <a:txBody>
                    <a:bodyPr/>
                    <a:lstStyle/>
                    <a:p>
                      <a:pPr algn="ctr"/>
                      <a:r>
                        <a:rPr lang="zh-CN" altLang="en-US" sz="1600" dirty="0"/>
                        <a:t>类型</a:t>
                      </a:r>
                    </a:p>
                  </a:txBody>
                  <a:tcPr/>
                </a:tc>
                <a:extLst>
                  <a:ext uri="{0D108BD9-81ED-4DB2-BD59-A6C34878D82A}">
                    <a16:rowId xmlns:a16="http://schemas.microsoft.com/office/drawing/2014/main" val="10000"/>
                  </a:ext>
                </a:extLst>
              </a:tr>
              <a:tr h="370840">
                <a:tc>
                  <a:txBody>
                    <a:bodyPr/>
                    <a:lstStyle/>
                    <a:p>
                      <a:r>
                        <a:rPr lang="zh-CN" altLang="en-US" sz="1600" dirty="0"/>
                        <a:t>二次多项式</a:t>
                      </a:r>
                    </a:p>
                  </a:txBody>
                  <a:tcPr/>
                </a:tc>
                <a:tc>
                  <a:txBody>
                    <a:bodyPr/>
                    <a:lstStyle/>
                    <a:p>
                      <a:pPr algn="ctr"/>
                      <a:r>
                        <a:rPr lang="en-US" altLang="zh-CN" sz="1600" dirty="0">
                          <a:solidFill>
                            <a:srgbClr val="00B050"/>
                          </a:solidFill>
                        </a:rPr>
                        <a:t>0.005602</a:t>
                      </a:r>
                      <a:endParaRPr lang="zh-CN" altLang="en-US" sz="1600" dirty="0">
                        <a:solidFill>
                          <a:srgbClr val="00B050"/>
                        </a:solidFill>
                      </a:endParaRPr>
                    </a:p>
                  </a:txBody>
                  <a:tcPr/>
                </a:tc>
                <a:tc>
                  <a:txBody>
                    <a:bodyPr/>
                    <a:lstStyle/>
                    <a:p>
                      <a:pPr algn="ctr"/>
                      <a:r>
                        <a:rPr lang="en-US" altLang="zh-CN" sz="1600" dirty="0">
                          <a:solidFill>
                            <a:srgbClr val="00B050"/>
                          </a:solidFill>
                        </a:rPr>
                        <a:t>0.008059</a:t>
                      </a:r>
                      <a:endParaRPr lang="zh-CN" altLang="en-US" sz="1600" dirty="0">
                        <a:solidFill>
                          <a:srgbClr val="00B050"/>
                        </a:solidFill>
                      </a:endParaRPr>
                    </a:p>
                  </a:txBody>
                  <a:tcPr/>
                </a:tc>
                <a:tc>
                  <a:txBody>
                    <a:bodyPr/>
                    <a:lstStyle/>
                    <a:p>
                      <a:pPr algn="ctr"/>
                      <a:r>
                        <a:rPr lang="zh-CN" altLang="en-US" sz="1600" dirty="0">
                          <a:solidFill>
                            <a:srgbClr val="00B050"/>
                          </a:solidFill>
                        </a:rPr>
                        <a:t>正确的模型</a:t>
                      </a:r>
                    </a:p>
                  </a:txBody>
                  <a:tcPr/>
                </a:tc>
                <a:extLst>
                  <a:ext uri="{0D108BD9-81ED-4DB2-BD59-A6C34878D82A}">
                    <a16:rowId xmlns:a16="http://schemas.microsoft.com/office/drawing/2014/main" val="10001"/>
                  </a:ext>
                </a:extLst>
              </a:tr>
              <a:tr h="370840">
                <a:tc>
                  <a:txBody>
                    <a:bodyPr/>
                    <a:lstStyle/>
                    <a:p>
                      <a:r>
                        <a:rPr lang="zh-CN" altLang="en-US" sz="1600" dirty="0"/>
                        <a:t>线性模型</a:t>
                      </a:r>
                    </a:p>
                  </a:txBody>
                  <a:tcPr/>
                </a:tc>
                <a:tc>
                  <a:txBody>
                    <a:bodyPr/>
                    <a:lstStyle/>
                    <a:p>
                      <a:pPr algn="ctr"/>
                      <a:r>
                        <a:rPr lang="en-US" altLang="zh-CN" sz="1600" dirty="0">
                          <a:solidFill>
                            <a:schemeClr val="accent2"/>
                          </a:solidFill>
                        </a:rPr>
                        <a:t>1.3935</a:t>
                      </a:r>
                      <a:endParaRPr lang="zh-CN" altLang="en-US" sz="1600" dirty="0">
                        <a:solidFill>
                          <a:schemeClr val="accent2"/>
                        </a:solidFill>
                      </a:endParaRPr>
                    </a:p>
                  </a:txBody>
                  <a:tcPr/>
                </a:tc>
                <a:tc>
                  <a:txBody>
                    <a:bodyPr/>
                    <a:lstStyle/>
                    <a:p>
                      <a:pPr algn="ctr"/>
                      <a:r>
                        <a:rPr lang="en-US" altLang="zh-CN" sz="1600" dirty="0">
                          <a:solidFill>
                            <a:schemeClr val="accent2"/>
                          </a:solidFill>
                        </a:rPr>
                        <a:t>1.5060</a:t>
                      </a:r>
                      <a:endParaRPr lang="zh-CN" altLang="en-US" sz="1600" dirty="0">
                        <a:solidFill>
                          <a:schemeClr val="accent2"/>
                        </a:solidFill>
                      </a:endParaRPr>
                    </a:p>
                  </a:txBody>
                  <a:tcPr/>
                </a:tc>
                <a:tc>
                  <a:txBody>
                    <a:bodyPr/>
                    <a:lstStyle/>
                    <a:p>
                      <a:pPr algn="ctr"/>
                      <a:r>
                        <a:rPr lang="zh-CN" altLang="en-US" sz="1600" dirty="0">
                          <a:solidFill>
                            <a:srgbClr val="FF0000"/>
                          </a:solidFill>
                        </a:rPr>
                        <a:t>欠拟合</a:t>
                      </a:r>
                    </a:p>
                  </a:txBody>
                  <a:tcPr/>
                </a:tc>
                <a:extLst>
                  <a:ext uri="{0D108BD9-81ED-4DB2-BD59-A6C34878D82A}">
                    <a16:rowId xmlns:a16="http://schemas.microsoft.com/office/drawing/2014/main" val="10002"/>
                  </a:ext>
                </a:extLst>
              </a:tr>
              <a:tr h="370840">
                <a:tc>
                  <a:txBody>
                    <a:bodyPr/>
                    <a:lstStyle/>
                    <a:p>
                      <a:r>
                        <a:rPr lang="zh-CN" altLang="en-US" sz="1600" dirty="0"/>
                        <a:t>六次多项式</a:t>
                      </a:r>
                    </a:p>
                  </a:txBody>
                  <a:tcPr/>
                </a:tc>
                <a:tc>
                  <a:txBody>
                    <a:bodyPr/>
                    <a:lstStyle/>
                    <a:p>
                      <a:pPr algn="ctr"/>
                      <a:r>
                        <a:rPr lang="en-US" altLang="zh-CN" sz="1600" b="1" dirty="0">
                          <a:solidFill>
                            <a:srgbClr val="00B050"/>
                          </a:solidFill>
                        </a:rPr>
                        <a:t>0</a:t>
                      </a:r>
                      <a:endParaRPr lang="zh-CN" altLang="en-US" sz="1600" b="1" dirty="0">
                        <a:solidFill>
                          <a:srgbClr val="00B050"/>
                        </a:solidFill>
                      </a:endParaRPr>
                    </a:p>
                  </a:txBody>
                  <a:tcPr/>
                </a:tc>
                <a:tc>
                  <a:txBody>
                    <a:bodyPr/>
                    <a:lstStyle/>
                    <a:p>
                      <a:pPr algn="ctr"/>
                      <a:r>
                        <a:rPr lang="en-US" altLang="zh-CN" sz="1600" b="1" dirty="0">
                          <a:solidFill>
                            <a:srgbClr val="FF0000"/>
                          </a:solidFill>
                        </a:rPr>
                        <a:t>36.245</a:t>
                      </a:r>
                      <a:endParaRPr lang="zh-CN" altLang="en-US" sz="1600" b="1" dirty="0">
                        <a:solidFill>
                          <a:srgbClr val="FF0000"/>
                        </a:solidFill>
                      </a:endParaRPr>
                    </a:p>
                  </a:txBody>
                  <a:tcPr/>
                </a:tc>
                <a:tc>
                  <a:txBody>
                    <a:bodyPr/>
                    <a:lstStyle/>
                    <a:p>
                      <a:pPr algn="ctr"/>
                      <a:r>
                        <a:rPr lang="zh-CN" altLang="en-US" sz="1600" dirty="0">
                          <a:solidFill>
                            <a:srgbClr val="FF0000"/>
                          </a:solidFill>
                        </a:rPr>
                        <a:t>过拟合</a:t>
                      </a:r>
                    </a:p>
                  </a:txBody>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23672882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应对措施</a:t>
            </a:r>
          </a:p>
        </p:txBody>
      </p:sp>
      <p:sp>
        <p:nvSpPr>
          <p:cNvPr id="3" name="内容占位符 2"/>
          <p:cNvSpPr>
            <a:spLocks noGrp="1"/>
          </p:cNvSpPr>
          <p:nvPr>
            <p:ph idx="1"/>
          </p:nvPr>
        </p:nvSpPr>
        <p:spPr>
          <a:xfrm>
            <a:off x="628650" y="1690689"/>
            <a:ext cx="7886700" cy="4699720"/>
          </a:xfrm>
        </p:spPr>
        <p:txBody>
          <a:bodyPr/>
          <a:lstStyle/>
          <a:p>
            <a:pPr>
              <a:lnSpc>
                <a:spcPct val="100000"/>
              </a:lnSpc>
            </a:pPr>
            <a:r>
              <a:rPr lang="zh-CN" altLang="en-US" dirty="0"/>
              <a:t>欠拟合</a:t>
            </a:r>
            <a:endParaRPr lang="en-US" altLang="zh-CN" dirty="0"/>
          </a:p>
          <a:p>
            <a:pPr lvl="1">
              <a:lnSpc>
                <a:spcPct val="100000"/>
              </a:lnSpc>
            </a:pPr>
            <a:r>
              <a:rPr lang="zh-CN" altLang="en-US" dirty="0"/>
              <a:t>原因：通常是由学习能力不足造成的</a:t>
            </a:r>
            <a:endParaRPr lang="en-US" altLang="zh-CN" dirty="0"/>
          </a:p>
          <a:p>
            <a:pPr lvl="1">
              <a:lnSpc>
                <a:spcPct val="100000"/>
              </a:lnSpc>
            </a:pPr>
            <a:r>
              <a:rPr lang="zh-CN" altLang="en-US" dirty="0"/>
              <a:t>解决方法：增加模型复杂度</a:t>
            </a:r>
            <a:endParaRPr lang="en-US" altLang="zh-CN" dirty="0"/>
          </a:p>
          <a:p>
            <a:pPr lvl="2">
              <a:lnSpc>
                <a:spcPct val="100000"/>
              </a:lnSpc>
            </a:pPr>
            <a:r>
              <a:rPr lang="zh-CN" altLang="en-US" dirty="0"/>
              <a:t>决策树学习中增加扩展分支</a:t>
            </a:r>
            <a:endParaRPr lang="en-US" altLang="zh-CN" dirty="0"/>
          </a:p>
          <a:p>
            <a:pPr lvl="2">
              <a:lnSpc>
                <a:spcPct val="100000"/>
              </a:lnSpc>
            </a:pPr>
            <a:r>
              <a:rPr lang="zh-CN" altLang="en-US" dirty="0"/>
              <a:t>神经网络中增加网络结构复杂度和训练轮数</a:t>
            </a:r>
            <a:endParaRPr lang="en-US" altLang="zh-CN" dirty="0"/>
          </a:p>
          <a:p>
            <a:pPr>
              <a:lnSpc>
                <a:spcPct val="100000"/>
              </a:lnSpc>
            </a:pPr>
            <a:r>
              <a:rPr lang="zh-CN" altLang="en-US" dirty="0"/>
              <a:t>过拟合</a:t>
            </a:r>
            <a:endParaRPr lang="en-US" altLang="zh-CN" dirty="0"/>
          </a:p>
          <a:p>
            <a:pPr lvl="1">
              <a:lnSpc>
                <a:spcPct val="100000"/>
              </a:lnSpc>
            </a:pPr>
            <a:r>
              <a:rPr lang="zh-CN" altLang="en-US" dirty="0"/>
              <a:t>过拟合是机器学习面临的关键障碍，各种学习算法都要包含一些防止过拟合的措施。</a:t>
            </a:r>
            <a:endParaRPr lang="en-US" altLang="zh-CN" dirty="0"/>
          </a:p>
          <a:p>
            <a:pPr lvl="1">
              <a:lnSpc>
                <a:spcPct val="100000"/>
              </a:lnSpc>
            </a:pPr>
            <a:r>
              <a:rPr lang="zh-CN" altLang="en-US" dirty="0"/>
              <a:t>应对措施：增加训练数据数量、控制训练程度</a:t>
            </a:r>
            <a:endParaRPr lang="en-US" altLang="zh-CN" dirty="0"/>
          </a:p>
          <a:p>
            <a:pPr lvl="2">
              <a:lnSpc>
                <a:spcPct val="100000"/>
              </a:lnSpc>
            </a:pPr>
            <a:r>
              <a:rPr lang="zh-CN" altLang="en-US" dirty="0"/>
              <a:t>使用更多的数据进行训练</a:t>
            </a:r>
            <a:endParaRPr lang="en-US" altLang="zh-CN" dirty="0"/>
          </a:p>
          <a:p>
            <a:pPr lvl="2">
              <a:lnSpc>
                <a:spcPct val="100000"/>
              </a:lnSpc>
            </a:pPr>
            <a:r>
              <a:rPr lang="zh-CN" altLang="en-US" dirty="0"/>
              <a:t>决策树学习中限制决策树的层数</a:t>
            </a:r>
            <a:endParaRPr lang="en-US" altLang="zh-CN" dirty="0"/>
          </a:p>
          <a:p>
            <a:pPr lvl="2">
              <a:lnSpc>
                <a:spcPct val="100000"/>
              </a:lnSpc>
            </a:pPr>
            <a:r>
              <a:rPr lang="zh-CN" altLang="en-US" dirty="0"/>
              <a:t>神经网络中限制训练轮数</a:t>
            </a:r>
            <a:endParaRPr lang="en-US" altLang="zh-CN" dirty="0"/>
          </a:p>
          <a:p>
            <a:pPr lvl="2">
              <a:lnSpc>
                <a:spcPct val="100000"/>
              </a:lnSpc>
            </a:pPr>
            <a:r>
              <a:rPr lang="zh-CN" altLang="en-US" dirty="0"/>
              <a:t>集成学习中限制基学习器的个数</a:t>
            </a:r>
            <a:endParaRPr lang="en-US" altLang="zh-CN" dirty="0"/>
          </a:p>
          <a:p>
            <a:pPr lvl="1">
              <a:lnSpc>
                <a:spcPct val="100000"/>
              </a:lnSpc>
            </a:pPr>
            <a:r>
              <a:rPr lang="zh-CN" altLang="en-US" dirty="0"/>
              <a:t>过拟合是永远无法避免的</a:t>
            </a:r>
            <a:endParaRPr lang="en-US" altLang="zh-CN" dirty="0"/>
          </a:p>
        </p:txBody>
      </p:sp>
    </p:spTree>
    <p:extLst>
      <p:ext uri="{BB962C8B-B14F-4D97-AF65-F5344CB8AC3E}">
        <p14:creationId xmlns:p14="http://schemas.microsoft.com/office/powerpoint/2010/main" val="19766744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6" end="6"/>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7" end="7"/>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8" end="8"/>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9" end="9"/>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10" end="10"/>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11" end="11"/>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zh-CN" altLang="en-US" sz="2800" dirty="0"/>
              <a:t>为什么深度学习会在近几年火起来？</a:t>
            </a:r>
          </a:p>
        </p:txBody>
      </p:sp>
      <p:sp>
        <p:nvSpPr>
          <p:cNvPr id="3" name="内容占位符 2"/>
          <p:cNvSpPr>
            <a:spLocks noGrp="1"/>
          </p:cNvSpPr>
          <p:nvPr>
            <p:ph idx="1"/>
          </p:nvPr>
        </p:nvSpPr>
        <p:spPr/>
        <p:txBody>
          <a:bodyPr/>
          <a:lstStyle/>
          <a:p>
            <a:pPr>
              <a:lnSpc>
                <a:spcPct val="100000"/>
              </a:lnSpc>
            </a:pPr>
            <a:r>
              <a:rPr lang="zh-CN" altLang="en-US" dirty="0"/>
              <a:t>深度学习</a:t>
            </a:r>
            <a:r>
              <a:rPr lang="en-US" altLang="zh-CN" dirty="0"/>
              <a:t>(Deep learning)</a:t>
            </a:r>
          </a:p>
          <a:p>
            <a:pPr lvl="1">
              <a:lnSpc>
                <a:spcPct val="100000"/>
              </a:lnSpc>
            </a:pPr>
            <a:r>
              <a:rPr lang="zh-CN" altLang="en-US" dirty="0"/>
              <a:t>有</a:t>
            </a:r>
            <a:r>
              <a:rPr lang="zh-CN" altLang="en-US" dirty="0">
                <a:solidFill>
                  <a:srgbClr val="C00000"/>
                </a:solidFill>
              </a:rPr>
              <a:t>很多层</a:t>
            </a:r>
            <a:r>
              <a:rPr lang="zh-CN" altLang="en-US" dirty="0"/>
              <a:t>的神经网络（“深度”的含义）</a:t>
            </a:r>
            <a:endParaRPr lang="en-US" altLang="zh-CN" dirty="0"/>
          </a:p>
          <a:p>
            <a:pPr lvl="1">
              <a:lnSpc>
                <a:spcPct val="100000"/>
              </a:lnSpc>
            </a:pPr>
            <a:r>
              <a:rPr lang="zh-CN" altLang="en-US" dirty="0"/>
              <a:t>神经网络的基本原理与相关算法早在</a:t>
            </a:r>
            <a:r>
              <a:rPr lang="en-US" altLang="zh-CN" dirty="0"/>
              <a:t>20</a:t>
            </a:r>
            <a:r>
              <a:rPr lang="zh-CN" altLang="en-US" dirty="0"/>
              <a:t>世纪</a:t>
            </a:r>
            <a:r>
              <a:rPr lang="en-US" altLang="zh-CN" dirty="0"/>
              <a:t>80</a:t>
            </a:r>
            <a:r>
              <a:rPr lang="zh-CN" altLang="en-US" dirty="0"/>
              <a:t>年代就已经被提出来了</a:t>
            </a:r>
            <a:endParaRPr lang="en-US" altLang="zh-CN" dirty="0"/>
          </a:p>
          <a:p>
            <a:pPr lvl="1">
              <a:lnSpc>
                <a:spcPct val="100000"/>
              </a:lnSpc>
            </a:pPr>
            <a:r>
              <a:rPr lang="zh-CN" altLang="en-US" dirty="0"/>
              <a:t>常见深度学习模型</a:t>
            </a:r>
            <a:endParaRPr lang="en-US" altLang="zh-CN" dirty="0"/>
          </a:p>
          <a:p>
            <a:pPr lvl="2">
              <a:lnSpc>
                <a:spcPct val="100000"/>
              </a:lnSpc>
            </a:pPr>
            <a:r>
              <a:rPr lang="zh-CN" altLang="en-US" dirty="0"/>
              <a:t>深层神经网络</a:t>
            </a:r>
            <a:r>
              <a:rPr lang="en-US" altLang="zh-CN" dirty="0"/>
              <a:t>(DNN), </a:t>
            </a:r>
            <a:r>
              <a:rPr lang="zh-CN" altLang="en-US" dirty="0"/>
              <a:t>卷积神经网络</a:t>
            </a:r>
            <a:r>
              <a:rPr lang="en-US" altLang="zh-CN" dirty="0"/>
              <a:t>(CNN), </a:t>
            </a:r>
            <a:r>
              <a:rPr lang="zh-CN" altLang="en-US" dirty="0"/>
              <a:t>循环神经网络</a:t>
            </a:r>
            <a:r>
              <a:rPr lang="en-US" altLang="zh-CN" dirty="0"/>
              <a:t>(RNN)</a:t>
            </a:r>
          </a:p>
          <a:p>
            <a:pPr>
              <a:lnSpc>
                <a:spcPct val="100000"/>
              </a:lnSpc>
            </a:pPr>
            <a:r>
              <a:rPr lang="zh-CN" altLang="en-US" dirty="0"/>
              <a:t>近年来深度学习成为热门的原因</a:t>
            </a:r>
            <a:endParaRPr lang="en-US" altLang="zh-CN" dirty="0"/>
          </a:p>
          <a:p>
            <a:pPr lvl="1">
              <a:lnSpc>
                <a:spcPct val="100000"/>
              </a:lnSpc>
            </a:pPr>
            <a:r>
              <a:rPr lang="zh-CN" altLang="en-US" dirty="0"/>
              <a:t>计算能力增强使得求解复杂模型成为可能；</a:t>
            </a:r>
            <a:endParaRPr lang="en-US" altLang="zh-CN" dirty="0"/>
          </a:p>
          <a:p>
            <a:pPr lvl="1">
              <a:lnSpc>
                <a:spcPct val="100000"/>
              </a:lnSpc>
            </a:pPr>
            <a:r>
              <a:rPr lang="zh-CN" altLang="en-US" dirty="0"/>
              <a:t>数据量大幅增加降低了过拟合的风险；</a:t>
            </a:r>
            <a:endParaRPr lang="en-US" altLang="zh-CN" dirty="0"/>
          </a:p>
          <a:p>
            <a:pPr lvl="1">
              <a:lnSpc>
                <a:spcPct val="100000"/>
              </a:lnSpc>
            </a:pPr>
            <a:r>
              <a:rPr lang="zh-CN" altLang="en-US" dirty="0"/>
              <a:t>用户不必关心模型内部的具体工作方式，不必事先假设数据的分布，降低了机器学习的应用门槛。</a:t>
            </a:r>
          </a:p>
        </p:txBody>
      </p:sp>
    </p:spTree>
    <p:extLst>
      <p:ext uri="{BB962C8B-B14F-4D97-AF65-F5344CB8AC3E}">
        <p14:creationId xmlns:p14="http://schemas.microsoft.com/office/powerpoint/2010/main" val="22023918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6" end="6"/>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7" end="7"/>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训练误差与泛化误差</a:t>
            </a:r>
          </a:p>
        </p:txBody>
      </p:sp>
      <p:sp>
        <p:nvSpPr>
          <p:cNvPr id="3" name="内容占位符 2"/>
          <p:cNvSpPr>
            <a:spLocks noGrp="1"/>
          </p:cNvSpPr>
          <p:nvPr>
            <p:ph idx="1"/>
          </p:nvPr>
        </p:nvSpPr>
        <p:spPr/>
        <p:txBody>
          <a:bodyPr/>
          <a:lstStyle/>
          <a:p>
            <a:pPr>
              <a:lnSpc>
                <a:spcPct val="100000"/>
              </a:lnSpc>
            </a:pPr>
            <a:r>
              <a:rPr lang="zh-CN" altLang="en-US" dirty="0"/>
              <a:t>误差</a:t>
            </a:r>
            <a:r>
              <a:rPr lang="en-US" altLang="zh-CN" dirty="0"/>
              <a:t>(error)</a:t>
            </a:r>
          </a:p>
          <a:p>
            <a:pPr lvl="1">
              <a:lnSpc>
                <a:spcPct val="100000"/>
              </a:lnSpc>
            </a:pPr>
            <a:r>
              <a:rPr lang="zh-CN" altLang="en-US" dirty="0"/>
              <a:t>学习器的预测输出与样本真实标记的差异</a:t>
            </a:r>
            <a:endParaRPr lang="en-US" altLang="zh-CN" dirty="0"/>
          </a:p>
          <a:p>
            <a:pPr>
              <a:lnSpc>
                <a:spcPct val="100000"/>
              </a:lnSpc>
            </a:pPr>
            <a:r>
              <a:rPr lang="zh-CN" altLang="en-US" dirty="0"/>
              <a:t>训练误差</a:t>
            </a:r>
            <a:r>
              <a:rPr lang="en-US" altLang="zh-CN" dirty="0"/>
              <a:t>(training error)</a:t>
            </a:r>
          </a:p>
          <a:p>
            <a:pPr lvl="1">
              <a:lnSpc>
                <a:spcPct val="100000"/>
              </a:lnSpc>
            </a:pPr>
            <a:r>
              <a:rPr lang="zh-CN" altLang="en-US" dirty="0"/>
              <a:t>学习器在训练样本集上的误差</a:t>
            </a:r>
            <a:endParaRPr lang="en-US" altLang="zh-CN" dirty="0"/>
          </a:p>
          <a:p>
            <a:pPr>
              <a:lnSpc>
                <a:spcPct val="100000"/>
              </a:lnSpc>
            </a:pPr>
            <a:r>
              <a:rPr lang="zh-CN" altLang="en-US" dirty="0"/>
              <a:t>泛化误差</a:t>
            </a:r>
            <a:r>
              <a:rPr lang="en-US" altLang="zh-CN" dirty="0"/>
              <a:t>(generalization error)</a:t>
            </a:r>
          </a:p>
          <a:p>
            <a:pPr lvl="1">
              <a:lnSpc>
                <a:spcPct val="100000"/>
              </a:lnSpc>
            </a:pPr>
            <a:r>
              <a:rPr lang="zh-CN" altLang="en-US" dirty="0"/>
              <a:t>学习器在新样本集上的误差</a:t>
            </a:r>
            <a:endParaRPr lang="en-US" altLang="zh-CN" dirty="0"/>
          </a:p>
          <a:p>
            <a:pPr lvl="1">
              <a:lnSpc>
                <a:spcPct val="100000"/>
              </a:lnSpc>
            </a:pPr>
            <a:endParaRPr lang="en-US" altLang="zh-CN" dirty="0"/>
          </a:p>
          <a:p>
            <a:pPr>
              <a:lnSpc>
                <a:spcPct val="100000"/>
              </a:lnSpc>
            </a:pPr>
            <a:r>
              <a:rPr lang="zh-CN" altLang="en-US" dirty="0"/>
              <a:t>期望目标</a:t>
            </a:r>
            <a:endParaRPr lang="en-US" altLang="zh-CN" dirty="0"/>
          </a:p>
          <a:p>
            <a:pPr lvl="1">
              <a:lnSpc>
                <a:spcPct val="100000"/>
              </a:lnSpc>
            </a:pPr>
            <a:r>
              <a:rPr lang="zh-CN" altLang="en-US" dirty="0"/>
              <a:t>得到</a:t>
            </a:r>
            <a:r>
              <a:rPr lang="zh-CN" altLang="en-US" dirty="0">
                <a:solidFill>
                  <a:srgbClr val="C00000"/>
                </a:solidFill>
              </a:rPr>
              <a:t>泛化误差</a:t>
            </a:r>
            <a:r>
              <a:rPr lang="zh-CN" altLang="en-US" dirty="0"/>
              <a:t>小的学习器</a:t>
            </a:r>
            <a:endParaRPr lang="en-US" altLang="zh-CN" dirty="0"/>
          </a:p>
          <a:p>
            <a:pPr>
              <a:lnSpc>
                <a:spcPct val="100000"/>
              </a:lnSpc>
            </a:pPr>
            <a:r>
              <a:rPr lang="zh-CN" altLang="en-US" dirty="0"/>
              <a:t>实际做法</a:t>
            </a:r>
            <a:endParaRPr lang="en-US" altLang="zh-CN" dirty="0"/>
          </a:p>
          <a:p>
            <a:pPr lvl="1">
              <a:lnSpc>
                <a:spcPct val="100000"/>
              </a:lnSpc>
            </a:pPr>
            <a:r>
              <a:rPr lang="zh-CN" altLang="en-US" dirty="0"/>
              <a:t>使</a:t>
            </a:r>
            <a:r>
              <a:rPr lang="zh-CN" altLang="en-US" dirty="0">
                <a:solidFill>
                  <a:srgbClr val="C00000"/>
                </a:solidFill>
              </a:rPr>
              <a:t>训练误差</a:t>
            </a:r>
            <a:r>
              <a:rPr lang="zh-CN" altLang="en-US" dirty="0"/>
              <a:t>最小化</a:t>
            </a:r>
          </a:p>
        </p:txBody>
      </p:sp>
      <p:sp>
        <p:nvSpPr>
          <p:cNvPr id="4" name="文本框 3"/>
          <p:cNvSpPr txBox="1"/>
          <p:nvPr/>
        </p:nvSpPr>
        <p:spPr>
          <a:xfrm>
            <a:off x="4572000" y="4396148"/>
            <a:ext cx="3740727" cy="1631216"/>
          </a:xfrm>
          <a:prstGeom prst="rect">
            <a:avLst/>
          </a:prstGeom>
          <a:noFill/>
        </p:spPr>
        <p:txBody>
          <a:bodyPr wrap="square" rtlCol="0">
            <a:spAutoFit/>
          </a:bodyPr>
          <a:lstStyle/>
          <a:p>
            <a:r>
              <a:rPr lang="zh-CN" altLang="en-US" sz="2000" b="1" dirty="0">
                <a:solidFill>
                  <a:srgbClr val="002060"/>
                </a:solidFill>
                <a:latin typeface="楷体" panose="02010609060101010101" pitchFamily="49" charset="-122"/>
                <a:ea typeface="楷体" panose="02010609060101010101" pitchFamily="49" charset="-122"/>
              </a:rPr>
              <a:t>训练误差越小是否也意味着泛化误差也越小？</a:t>
            </a:r>
            <a:endParaRPr lang="en-US" altLang="zh-CN" sz="2000" b="1" dirty="0">
              <a:solidFill>
                <a:srgbClr val="002060"/>
              </a:solidFill>
              <a:latin typeface="楷体" panose="02010609060101010101" pitchFamily="49" charset="-122"/>
              <a:ea typeface="楷体" panose="02010609060101010101" pitchFamily="49" charset="-122"/>
            </a:endParaRPr>
          </a:p>
          <a:p>
            <a:r>
              <a:rPr lang="zh-CN" altLang="en-US" sz="2000" b="1" dirty="0">
                <a:solidFill>
                  <a:srgbClr val="002060"/>
                </a:solidFill>
                <a:latin typeface="楷体" panose="02010609060101010101" pitchFamily="49" charset="-122"/>
                <a:ea typeface="楷体" panose="02010609060101010101" pitchFamily="49" charset="-122"/>
              </a:rPr>
              <a:t>学习器在训练样本上表现好是否也意味着在新样本上表现也好？</a:t>
            </a:r>
          </a:p>
        </p:txBody>
      </p:sp>
    </p:spTree>
    <p:extLst>
      <p:ext uri="{BB962C8B-B14F-4D97-AF65-F5344CB8AC3E}">
        <p14:creationId xmlns:p14="http://schemas.microsoft.com/office/powerpoint/2010/main" val="33209542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7" end="7"/>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8" end="8"/>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9" end="9"/>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4">
                                            <p:txEl>
                                              <p:pRg st="0" end="0"/>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欠拟合与过拟合</a:t>
            </a:r>
          </a:p>
        </p:txBody>
      </p:sp>
      <p:sp>
        <p:nvSpPr>
          <p:cNvPr id="3" name="内容占位符 2"/>
          <p:cNvSpPr>
            <a:spLocks noGrp="1"/>
          </p:cNvSpPr>
          <p:nvPr>
            <p:ph idx="1"/>
          </p:nvPr>
        </p:nvSpPr>
        <p:spPr/>
        <p:txBody>
          <a:bodyPr/>
          <a:lstStyle/>
          <a:p>
            <a:pPr>
              <a:lnSpc>
                <a:spcPct val="100000"/>
              </a:lnSpc>
            </a:pPr>
            <a:r>
              <a:rPr lang="zh-CN" altLang="en-US" dirty="0"/>
              <a:t>过拟合</a:t>
            </a:r>
            <a:r>
              <a:rPr lang="en-US" altLang="zh-CN" dirty="0"/>
              <a:t>(overfitting)</a:t>
            </a:r>
          </a:p>
          <a:p>
            <a:pPr marL="342900" lvl="1" indent="0">
              <a:lnSpc>
                <a:spcPct val="100000"/>
              </a:lnSpc>
              <a:buNone/>
            </a:pPr>
            <a:r>
              <a:rPr lang="zh-CN" altLang="en-US" dirty="0"/>
              <a:t>当学习器把训练样本学得“太好”了的时候，很可能已经把训练样本自身的一些特点当作了所有潜在样本都会具有的一般性质，这就会导致泛化性能下降。</a:t>
            </a:r>
            <a:endParaRPr lang="en-US" altLang="zh-CN" dirty="0"/>
          </a:p>
          <a:p>
            <a:pPr>
              <a:lnSpc>
                <a:spcPct val="100000"/>
              </a:lnSpc>
            </a:pPr>
            <a:r>
              <a:rPr lang="zh-CN" altLang="en-US" dirty="0"/>
              <a:t>欠拟合</a:t>
            </a:r>
            <a:r>
              <a:rPr lang="en-US" altLang="zh-CN" dirty="0"/>
              <a:t>(</a:t>
            </a:r>
            <a:r>
              <a:rPr lang="en-US" altLang="zh-CN" dirty="0" err="1"/>
              <a:t>underfitting</a:t>
            </a:r>
            <a:r>
              <a:rPr lang="en-US" altLang="zh-CN" dirty="0"/>
              <a:t>)</a:t>
            </a:r>
          </a:p>
          <a:p>
            <a:pPr marL="342900" lvl="1" indent="0">
              <a:lnSpc>
                <a:spcPct val="100000"/>
              </a:lnSpc>
              <a:buNone/>
            </a:pPr>
            <a:r>
              <a:rPr lang="zh-CN" altLang="en-US" dirty="0"/>
              <a:t>学习器对训练样本的一般性质尚未学好。</a:t>
            </a:r>
            <a:endParaRPr lang="en-US" altLang="zh-CN" dirty="0"/>
          </a:p>
          <a:p>
            <a:pPr marL="0" indent="0" algn="r">
              <a:lnSpc>
                <a:spcPct val="100000"/>
              </a:lnSpc>
              <a:buNone/>
            </a:pPr>
            <a:r>
              <a:rPr lang="en-US" altLang="zh-CN" sz="2000" dirty="0"/>
              <a:t>——</a:t>
            </a:r>
            <a:r>
              <a:rPr lang="zh-CN" altLang="en-US" sz="2000" dirty="0"/>
              <a:t>周志华</a:t>
            </a:r>
            <a:r>
              <a:rPr lang="en-US" altLang="zh-CN" sz="2000" dirty="0"/>
              <a:t>《</a:t>
            </a:r>
            <a:r>
              <a:rPr lang="zh-CN" altLang="en-US" sz="2000" dirty="0"/>
              <a:t>机器学习</a:t>
            </a:r>
            <a:r>
              <a:rPr lang="en-US" altLang="zh-CN" sz="2000" dirty="0"/>
              <a:t>》</a:t>
            </a:r>
          </a:p>
          <a:p>
            <a:pPr algn="just">
              <a:lnSpc>
                <a:spcPct val="100000"/>
              </a:lnSpc>
            </a:pPr>
            <a:endParaRPr lang="en-US" altLang="zh-CN" dirty="0"/>
          </a:p>
          <a:p>
            <a:pPr algn="just">
              <a:lnSpc>
                <a:spcPct val="100000"/>
              </a:lnSpc>
            </a:pPr>
            <a:r>
              <a:rPr lang="zh-CN" altLang="en-US" dirty="0"/>
              <a:t>两种情形下学习器的表现</a:t>
            </a:r>
            <a:endParaRPr lang="en-US" altLang="zh-CN" dirty="0"/>
          </a:p>
          <a:p>
            <a:pPr marL="342900" lvl="1" indent="0" algn="just">
              <a:lnSpc>
                <a:spcPct val="100000"/>
              </a:lnSpc>
              <a:buNone/>
            </a:pPr>
            <a:r>
              <a:rPr lang="zh-CN" altLang="en-US" dirty="0"/>
              <a:t>过拟合：学习器在训练样本集上表现得非常好，在新样本集上表现很差</a:t>
            </a:r>
            <a:endParaRPr lang="en-US" altLang="zh-CN" dirty="0"/>
          </a:p>
          <a:p>
            <a:pPr marL="342900" lvl="1" indent="0" algn="just">
              <a:lnSpc>
                <a:spcPct val="100000"/>
              </a:lnSpc>
              <a:buNone/>
            </a:pPr>
            <a:r>
              <a:rPr lang="zh-CN" altLang="en-US" dirty="0"/>
              <a:t>欠拟合：学习器在训练样本集和新样本集上都表现得较差</a:t>
            </a:r>
          </a:p>
        </p:txBody>
      </p:sp>
    </p:spTree>
    <p:extLst>
      <p:ext uri="{BB962C8B-B14F-4D97-AF65-F5344CB8AC3E}">
        <p14:creationId xmlns:p14="http://schemas.microsoft.com/office/powerpoint/2010/main" val="37007896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6" end="6"/>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7" end="7"/>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一个直观类比</a:t>
            </a:r>
          </a:p>
        </p:txBody>
      </p:sp>
      <p:pic>
        <p:nvPicPr>
          <p:cNvPr id="4" name="内容占位符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2150004" y="1690689"/>
            <a:ext cx="4843992" cy="3632994"/>
          </a:xfrm>
        </p:spPr>
      </p:pic>
      <p:sp>
        <p:nvSpPr>
          <p:cNvPr id="5" name="文本框 4"/>
          <p:cNvSpPr txBox="1"/>
          <p:nvPr/>
        </p:nvSpPr>
        <p:spPr>
          <a:xfrm>
            <a:off x="4935682" y="5663045"/>
            <a:ext cx="3262745" cy="369332"/>
          </a:xfrm>
          <a:prstGeom prst="rect">
            <a:avLst/>
          </a:prstGeom>
          <a:noFill/>
        </p:spPr>
        <p:txBody>
          <a:bodyPr wrap="square" rtlCol="0">
            <a:spAutoFit/>
          </a:bodyPr>
          <a:lstStyle/>
          <a:p>
            <a:pPr algn="r"/>
            <a:r>
              <a:rPr lang="en-US" altLang="zh-CN" dirty="0"/>
              <a:t>——</a:t>
            </a:r>
            <a:r>
              <a:rPr lang="zh-CN" altLang="en-US" dirty="0"/>
              <a:t>周志华</a:t>
            </a:r>
            <a:r>
              <a:rPr lang="en-US" altLang="zh-CN" dirty="0"/>
              <a:t>《</a:t>
            </a:r>
            <a:r>
              <a:rPr lang="zh-CN" altLang="en-US" dirty="0"/>
              <a:t>机器学习</a:t>
            </a:r>
            <a:r>
              <a:rPr lang="en-US" altLang="zh-CN" dirty="0"/>
              <a:t>》</a:t>
            </a:r>
            <a:endParaRPr lang="zh-CN" altLang="en-US" dirty="0"/>
          </a:p>
        </p:txBody>
      </p:sp>
    </p:spTree>
    <p:extLst>
      <p:ext uri="{BB962C8B-B14F-4D97-AF65-F5344CB8AC3E}">
        <p14:creationId xmlns:p14="http://schemas.microsoft.com/office/powerpoint/2010/main" val="1695719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另一个例子</a:t>
            </a:r>
          </a:p>
        </p:txBody>
      </p:sp>
      <p:graphicFrame>
        <p:nvGraphicFramePr>
          <p:cNvPr id="7" name="表格 6"/>
          <p:cNvGraphicFramePr>
            <a:graphicFrameLocks noGrp="1"/>
          </p:cNvGraphicFramePr>
          <p:nvPr>
            <p:extLst>
              <p:ext uri="{D42A27DB-BD31-4B8C-83A1-F6EECF244321}">
                <p14:modId xmlns:p14="http://schemas.microsoft.com/office/powerpoint/2010/main" val="2687937049"/>
              </p:ext>
            </p:extLst>
          </p:nvPr>
        </p:nvGraphicFramePr>
        <p:xfrm>
          <a:off x="1188027" y="1895213"/>
          <a:ext cx="1354282" cy="2265763"/>
        </p:xfrm>
        <a:graphic>
          <a:graphicData uri="http://schemas.openxmlformats.org/drawingml/2006/table">
            <a:tbl>
              <a:tblPr firstRow="1">
                <a:tableStyleId>{073A0DAA-6AF3-43AB-8588-CEC1D06C72B9}</a:tableStyleId>
              </a:tblPr>
              <a:tblGrid>
                <a:gridCol w="677141">
                  <a:extLst>
                    <a:ext uri="{9D8B030D-6E8A-4147-A177-3AD203B41FA5}">
                      <a16:colId xmlns:a16="http://schemas.microsoft.com/office/drawing/2014/main" val="20000"/>
                    </a:ext>
                  </a:extLst>
                </a:gridCol>
                <a:gridCol w="677141">
                  <a:extLst>
                    <a:ext uri="{9D8B030D-6E8A-4147-A177-3AD203B41FA5}">
                      <a16:colId xmlns:a16="http://schemas.microsoft.com/office/drawing/2014/main" val="20001"/>
                    </a:ext>
                  </a:extLst>
                </a:gridCol>
              </a:tblGrid>
              <a:tr h="347672">
                <a:tc>
                  <a:txBody>
                    <a:bodyPr/>
                    <a:lstStyle/>
                    <a:p>
                      <a:pPr algn="ctr"/>
                      <a:r>
                        <a:rPr lang="en-US" altLang="zh-CN" sz="1400" dirty="0"/>
                        <a:t>X</a:t>
                      </a:r>
                      <a:endParaRPr lang="zh-CN" altLang="en-US" sz="1400" dirty="0"/>
                    </a:p>
                  </a:txBody>
                  <a:tcPr/>
                </a:tc>
                <a:tc>
                  <a:txBody>
                    <a:bodyPr/>
                    <a:lstStyle/>
                    <a:p>
                      <a:pPr algn="ctr"/>
                      <a:r>
                        <a:rPr lang="en-US" altLang="zh-CN" sz="1400" dirty="0"/>
                        <a:t>Y</a:t>
                      </a:r>
                      <a:endParaRPr lang="zh-CN" altLang="en-US" sz="1400" dirty="0"/>
                    </a:p>
                  </a:txBody>
                  <a:tcPr/>
                </a:tc>
                <a:extLst>
                  <a:ext uri="{0D108BD9-81ED-4DB2-BD59-A6C34878D82A}">
                    <a16:rowId xmlns:a16="http://schemas.microsoft.com/office/drawing/2014/main" val="10000"/>
                  </a:ext>
                </a:extLst>
              </a:tr>
              <a:tr h="274013">
                <a:tc>
                  <a:txBody>
                    <a:bodyPr/>
                    <a:lstStyle/>
                    <a:p>
                      <a:pPr algn="ctr" fontAlgn="ctr"/>
                      <a:r>
                        <a:rPr lang="en-US" altLang="zh-CN" sz="1200" u="none" strike="noStrike" dirty="0">
                          <a:effectLst/>
                        </a:rPr>
                        <a:t>1.1</a:t>
                      </a:r>
                      <a:endParaRPr lang="en-US" altLang="zh-CN" sz="1200" b="0" i="0" u="none" strike="noStrike" dirty="0">
                        <a:solidFill>
                          <a:srgbClr val="000000"/>
                        </a:solidFill>
                        <a:effectLst/>
                        <a:latin typeface="宋体" panose="02010600030101010101" pitchFamily="2" charset="-122"/>
                        <a:ea typeface="宋体" panose="02010600030101010101" pitchFamily="2" charset="-122"/>
                      </a:endParaRPr>
                    </a:p>
                  </a:txBody>
                  <a:tcPr marL="9525" marR="9525" marT="9525" marB="0" anchor="ctr"/>
                </a:tc>
                <a:tc>
                  <a:txBody>
                    <a:bodyPr/>
                    <a:lstStyle/>
                    <a:p>
                      <a:pPr algn="ctr" fontAlgn="ctr"/>
                      <a:r>
                        <a:rPr lang="en-US" altLang="zh-CN" sz="1200" u="none" strike="noStrike" dirty="0">
                          <a:effectLst/>
                        </a:rPr>
                        <a:t>0.7</a:t>
                      </a:r>
                      <a:endParaRPr lang="en-US" altLang="zh-CN" sz="1200" b="0" i="0" u="none" strike="noStrike" dirty="0">
                        <a:solidFill>
                          <a:srgbClr val="000000"/>
                        </a:solidFill>
                        <a:effectLst/>
                        <a:latin typeface="宋体" panose="02010600030101010101" pitchFamily="2" charset="-122"/>
                        <a:ea typeface="宋体" panose="02010600030101010101" pitchFamily="2" charset="-122"/>
                      </a:endParaRPr>
                    </a:p>
                  </a:txBody>
                  <a:tcPr marL="9525" marR="9525" marT="9525" marB="0" anchor="ctr"/>
                </a:tc>
                <a:extLst>
                  <a:ext uri="{0D108BD9-81ED-4DB2-BD59-A6C34878D82A}">
                    <a16:rowId xmlns:a16="http://schemas.microsoft.com/office/drawing/2014/main" val="10001"/>
                  </a:ext>
                </a:extLst>
              </a:tr>
              <a:tr h="274013">
                <a:tc>
                  <a:txBody>
                    <a:bodyPr/>
                    <a:lstStyle/>
                    <a:p>
                      <a:pPr algn="ctr" fontAlgn="ctr"/>
                      <a:r>
                        <a:rPr lang="en-US" altLang="zh-CN" sz="1200" u="none" strike="noStrike" dirty="0">
                          <a:effectLst/>
                        </a:rPr>
                        <a:t>3.4</a:t>
                      </a:r>
                      <a:endParaRPr lang="en-US" altLang="zh-CN" sz="1200" b="0" i="0" u="none" strike="noStrike" dirty="0">
                        <a:solidFill>
                          <a:srgbClr val="000000"/>
                        </a:solidFill>
                        <a:effectLst/>
                        <a:latin typeface="宋体" panose="02010600030101010101" pitchFamily="2" charset="-122"/>
                        <a:ea typeface="宋体" panose="02010600030101010101" pitchFamily="2" charset="-122"/>
                      </a:endParaRPr>
                    </a:p>
                  </a:txBody>
                  <a:tcPr marL="9525" marR="9525" marT="9525" marB="0" anchor="ctr"/>
                </a:tc>
                <a:tc>
                  <a:txBody>
                    <a:bodyPr/>
                    <a:lstStyle/>
                    <a:p>
                      <a:pPr algn="ctr" fontAlgn="ctr"/>
                      <a:r>
                        <a:rPr lang="en-US" altLang="zh-CN" sz="1200" u="none" strike="noStrike" dirty="0">
                          <a:effectLst/>
                        </a:rPr>
                        <a:t>0.6</a:t>
                      </a:r>
                      <a:endParaRPr lang="en-US" altLang="zh-CN" sz="1200" b="0" i="0" u="none" strike="noStrike" dirty="0">
                        <a:solidFill>
                          <a:srgbClr val="000000"/>
                        </a:solidFill>
                        <a:effectLst/>
                        <a:latin typeface="宋体" panose="02010600030101010101" pitchFamily="2" charset="-122"/>
                        <a:ea typeface="宋体" panose="02010600030101010101" pitchFamily="2" charset="-122"/>
                      </a:endParaRPr>
                    </a:p>
                  </a:txBody>
                  <a:tcPr marL="9525" marR="9525" marT="9525" marB="0" anchor="ctr"/>
                </a:tc>
                <a:extLst>
                  <a:ext uri="{0D108BD9-81ED-4DB2-BD59-A6C34878D82A}">
                    <a16:rowId xmlns:a16="http://schemas.microsoft.com/office/drawing/2014/main" val="10002"/>
                  </a:ext>
                </a:extLst>
              </a:tr>
              <a:tr h="274013">
                <a:tc>
                  <a:txBody>
                    <a:bodyPr/>
                    <a:lstStyle/>
                    <a:p>
                      <a:pPr algn="ctr" fontAlgn="ctr"/>
                      <a:r>
                        <a:rPr lang="en-US" altLang="zh-CN" sz="1200" u="none" strike="noStrike" dirty="0">
                          <a:effectLst/>
                        </a:rPr>
                        <a:t>5.6</a:t>
                      </a:r>
                      <a:endParaRPr lang="en-US" altLang="zh-CN" sz="1200" b="0" i="0" u="none" strike="noStrike" dirty="0">
                        <a:solidFill>
                          <a:srgbClr val="000000"/>
                        </a:solidFill>
                        <a:effectLst/>
                        <a:latin typeface="宋体" panose="02010600030101010101" pitchFamily="2" charset="-122"/>
                        <a:ea typeface="宋体" panose="02010600030101010101" pitchFamily="2" charset="-122"/>
                      </a:endParaRPr>
                    </a:p>
                  </a:txBody>
                  <a:tcPr marL="9525" marR="9525" marT="9525" marB="0" anchor="ctr"/>
                </a:tc>
                <a:tc>
                  <a:txBody>
                    <a:bodyPr/>
                    <a:lstStyle/>
                    <a:p>
                      <a:pPr algn="ctr" fontAlgn="ctr"/>
                      <a:r>
                        <a:rPr lang="en-US" altLang="zh-CN" sz="1200" u="none" strike="noStrike" dirty="0">
                          <a:effectLst/>
                        </a:rPr>
                        <a:t>1.4</a:t>
                      </a:r>
                      <a:endParaRPr lang="en-US" altLang="zh-CN" sz="1200" b="0" i="0" u="none" strike="noStrike" dirty="0">
                        <a:solidFill>
                          <a:srgbClr val="000000"/>
                        </a:solidFill>
                        <a:effectLst/>
                        <a:latin typeface="宋体" panose="02010600030101010101" pitchFamily="2" charset="-122"/>
                        <a:ea typeface="宋体" panose="02010600030101010101" pitchFamily="2" charset="-122"/>
                      </a:endParaRPr>
                    </a:p>
                  </a:txBody>
                  <a:tcPr marL="9525" marR="9525" marT="9525" marB="0" anchor="ctr"/>
                </a:tc>
                <a:extLst>
                  <a:ext uri="{0D108BD9-81ED-4DB2-BD59-A6C34878D82A}">
                    <a16:rowId xmlns:a16="http://schemas.microsoft.com/office/drawing/2014/main" val="10003"/>
                  </a:ext>
                </a:extLst>
              </a:tr>
              <a:tr h="274013">
                <a:tc>
                  <a:txBody>
                    <a:bodyPr/>
                    <a:lstStyle/>
                    <a:p>
                      <a:pPr algn="ctr" fontAlgn="ctr"/>
                      <a:r>
                        <a:rPr lang="en-US" altLang="zh-CN" sz="1200" u="none" strike="noStrike">
                          <a:effectLst/>
                        </a:rPr>
                        <a:t>5.7</a:t>
                      </a:r>
                      <a:endParaRPr lang="en-US" altLang="zh-CN" sz="1200" b="0" i="0" u="none" strike="noStrike">
                        <a:solidFill>
                          <a:srgbClr val="000000"/>
                        </a:solidFill>
                        <a:effectLst/>
                        <a:latin typeface="宋体" panose="02010600030101010101" pitchFamily="2" charset="-122"/>
                        <a:ea typeface="宋体" panose="02010600030101010101" pitchFamily="2" charset="-122"/>
                      </a:endParaRPr>
                    </a:p>
                  </a:txBody>
                  <a:tcPr marL="9525" marR="9525" marT="9525" marB="0" anchor="ctr"/>
                </a:tc>
                <a:tc>
                  <a:txBody>
                    <a:bodyPr/>
                    <a:lstStyle/>
                    <a:p>
                      <a:pPr algn="ctr" fontAlgn="ctr"/>
                      <a:r>
                        <a:rPr lang="en-US" altLang="zh-CN" sz="1200" u="none" strike="noStrike" dirty="0">
                          <a:effectLst/>
                        </a:rPr>
                        <a:t>1.7</a:t>
                      </a:r>
                      <a:endParaRPr lang="en-US" altLang="zh-CN" sz="1200" b="0" i="0" u="none" strike="noStrike" dirty="0">
                        <a:solidFill>
                          <a:srgbClr val="000000"/>
                        </a:solidFill>
                        <a:effectLst/>
                        <a:latin typeface="宋体" panose="02010600030101010101" pitchFamily="2" charset="-122"/>
                        <a:ea typeface="宋体" panose="02010600030101010101" pitchFamily="2" charset="-122"/>
                      </a:endParaRPr>
                    </a:p>
                  </a:txBody>
                  <a:tcPr marL="9525" marR="9525" marT="9525" marB="0" anchor="ctr"/>
                </a:tc>
                <a:extLst>
                  <a:ext uri="{0D108BD9-81ED-4DB2-BD59-A6C34878D82A}">
                    <a16:rowId xmlns:a16="http://schemas.microsoft.com/office/drawing/2014/main" val="10004"/>
                  </a:ext>
                </a:extLst>
              </a:tr>
              <a:tr h="274013">
                <a:tc>
                  <a:txBody>
                    <a:bodyPr/>
                    <a:lstStyle/>
                    <a:p>
                      <a:pPr algn="ctr" fontAlgn="ctr"/>
                      <a:r>
                        <a:rPr lang="en-US" altLang="zh-CN" sz="1200" u="none" strike="noStrike">
                          <a:effectLst/>
                        </a:rPr>
                        <a:t>7.8</a:t>
                      </a:r>
                      <a:endParaRPr lang="en-US" altLang="zh-CN" sz="1200" b="0" i="0" u="none" strike="noStrike">
                        <a:solidFill>
                          <a:srgbClr val="000000"/>
                        </a:solidFill>
                        <a:effectLst/>
                        <a:latin typeface="宋体" panose="02010600030101010101" pitchFamily="2" charset="-122"/>
                        <a:ea typeface="宋体" panose="02010600030101010101" pitchFamily="2" charset="-122"/>
                      </a:endParaRPr>
                    </a:p>
                  </a:txBody>
                  <a:tcPr marL="9525" marR="9525" marT="9525" marB="0" anchor="ctr"/>
                </a:tc>
                <a:tc>
                  <a:txBody>
                    <a:bodyPr/>
                    <a:lstStyle/>
                    <a:p>
                      <a:pPr algn="ctr" fontAlgn="ctr"/>
                      <a:r>
                        <a:rPr lang="en-US" altLang="zh-CN" sz="1200" u="none" strike="noStrike" dirty="0">
                          <a:effectLst/>
                        </a:rPr>
                        <a:t>3.4</a:t>
                      </a:r>
                      <a:endParaRPr lang="en-US" altLang="zh-CN" sz="1200" b="0" i="0" u="none" strike="noStrike" dirty="0">
                        <a:solidFill>
                          <a:srgbClr val="000000"/>
                        </a:solidFill>
                        <a:effectLst/>
                        <a:latin typeface="宋体" panose="02010600030101010101" pitchFamily="2" charset="-122"/>
                        <a:ea typeface="宋体" panose="02010600030101010101" pitchFamily="2" charset="-122"/>
                      </a:endParaRPr>
                    </a:p>
                  </a:txBody>
                  <a:tcPr marL="9525" marR="9525" marT="9525" marB="0" anchor="ctr"/>
                </a:tc>
                <a:extLst>
                  <a:ext uri="{0D108BD9-81ED-4DB2-BD59-A6C34878D82A}">
                    <a16:rowId xmlns:a16="http://schemas.microsoft.com/office/drawing/2014/main" val="10005"/>
                  </a:ext>
                </a:extLst>
              </a:tr>
              <a:tr h="274013">
                <a:tc>
                  <a:txBody>
                    <a:bodyPr/>
                    <a:lstStyle/>
                    <a:p>
                      <a:pPr algn="ctr" fontAlgn="ctr"/>
                      <a:r>
                        <a:rPr lang="en-US" altLang="zh-CN" sz="1200" u="none" strike="noStrike" dirty="0">
                          <a:effectLst/>
                        </a:rPr>
                        <a:t>10.3</a:t>
                      </a:r>
                      <a:endParaRPr lang="en-US" altLang="zh-CN" sz="1200" b="0" i="0" u="none" strike="noStrike" dirty="0">
                        <a:solidFill>
                          <a:srgbClr val="000000"/>
                        </a:solidFill>
                        <a:effectLst/>
                        <a:latin typeface="宋体" panose="02010600030101010101" pitchFamily="2" charset="-122"/>
                        <a:ea typeface="宋体" panose="02010600030101010101" pitchFamily="2" charset="-122"/>
                      </a:endParaRPr>
                    </a:p>
                  </a:txBody>
                  <a:tcPr marL="9525" marR="9525" marT="9525" marB="0" anchor="ctr"/>
                </a:tc>
                <a:tc>
                  <a:txBody>
                    <a:bodyPr/>
                    <a:lstStyle/>
                    <a:p>
                      <a:pPr algn="ctr" fontAlgn="ctr"/>
                      <a:r>
                        <a:rPr lang="en-US" altLang="zh-CN" sz="1200" u="none" strike="noStrike" dirty="0">
                          <a:effectLst/>
                        </a:rPr>
                        <a:t>6.5</a:t>
                      </a:r>
                      <a:endParaRPr lang="en-US" altLang="zh-CN" sz="1200" b="0" i="0" u="none" strike="noStrike" dirty="0">
                        <a:solidFill>
                          <a:srgbClr val="000000"/>
                        </a:solidFill>
                        <a:effectLst/>
                        <a:latin typeface="宋体" panose="02010600030101010101" pitchFamily="2" charset="-122"/>
                        <a:ea typeface="宋体" panose="02010600030101010101" pitchFamily="2" charset="-122"/>
                      </a:endParaRPr>
                    </a:p>
                  </a:txBody>
                  <a:tcPr marL="9525" marR="9525" marT="9525" marB="0" anchor="ctr"/>
                </a:tc>
                <a:extLst>
                  <a:ext uri="{0D108BD9-81ED-4DB2-BD59-A6C34878D82A}">
                    <a16:rowId xmlns:a16="http://schemas.microsoft.com/office/drawing/2014/main" val="10006"/>
                  </a:ext>
                </a:extLst>
              </a:tr>
              <a:tr h="274013">
                <a:tc>
                  <a:txBody>
                    <a:bodyPr/>
                    <a:lstStyle/>
                    <a:p>
                      <a:pPr algn="ctr" fontAlgn="ctr"/>
                      <a:r>
                        <a:rPr lang="en-US" altLang="zh-CN" sz="1200" u="none" strike="noStrike">
                          <a:effectLst/>
                        </a:rPr>
                        <a:t>12.1</a:t>
                      </a:r>
                      <a:endParaRPr lang="en-US" altLang="zh-CN" sz="1200" b="0" i="0" u="none" strike="noStrike">
                        <a:solidFill>
                          <a:srgbClr val="000000"/>
                        </a:solidFill>
                        <a:effectLst/>
                        <a:latin typeface="宋体" panose="02010600030101010101" pitchFamily="2" charset="-122"/>
                        <a:ea typeface="宋体" panose="02010600030101010101" pitchFamily="2" charset="-122"/>
                      </a:endParaRPr>
                    </a:p>
                  </a:txBody>
                  <a:tcPr marL="9525" marR="9525" marT="9525" marB="0" anchor="ctr"/>
                </a:tc>
                <a:tc>
                  <a:txBody>
                    <a:bodyPr/>
                    <a:lstStyle/>
                    <a:p>
                      <a:pPr algn="ctr" fontAlgn="ctr"/>
                      <a:r>
                        <a:rPr lang="en-US" altLang="zh-CN" sz="1200" u="none" strike="noStrike" dirty="0">
                          <a:effectLst/>
                        </a:rPr>
                        <a:t>9.7</a:t>
                      </a:r>
                      <a:endParaRPr lang="en-US" altLang="zh-CN" sz="1200" b="0" i="0" u="none" strike="noStrike" dirty="0">
                        <a:solidFill>
                          <a:srgbClr val="000000"/>
                        </a:solidFill>
                        <a:effectLst/>
                        <a:latin typeface="宋体" panose="02010600030101010101" pitchFamily="2" charset="-122"/>
                        <a:ea typeface="宋体" panose="02010600030101010101" pitchFamily="2" charset="-122"/>
                      </a:endParaRPr>
                    </a:p>
                  </a:txBody>
                  <a:tcPr marL="9525" marR="9525" marT="9525" marB="0" anchor="ctr"/>
                </a:tc>
                <a:extLst>
                  <a:ext uri="{0D108BD9-81ED-4DB2-BD59-A6C34878D82A}">
                    <a16:rowId xmlns:a16="http://schemas.microsoft.com/office/drawing/2014/main" val="10007"/>
                  </a:ext>
                </a:extLst>
              </a:tr>
            </a:tbl>
          </a:graphicData>
        </a:graphic>
      </p:graphicFrame>
      <p:graphicFrame>
        <p:nvGraphicFramePr>
          <p:cNvPr id="9" name="表格 8"/>
          <p:cNvGraphicFramePr>
            <a:graphicFrameLocks noGrp="1"/>
          </p:cNvGraphicFramePr>
          <p:nvPr>
            <p:extLst>
              <p:ext uri="{D42A27DB-BD31-4B8C-83A1-F6EECF244321}">
                <p14:modId xmlns:p14="http://schemas.microsoft.com/office/powerpoint/2010/main" val="2237947737"/>
              </p:ext>
            </p:extLst>
          </p:nvPr>
        </p:nvGraphicFramePr>
        <p:xfrm>
          <a:off x="1188027" y="4550961"/>
          <a:ext cx="1354282" cy="1646655"/>
        </p:xfrm>
        <a:graphic>
          <a:graphicData uri="http://schemas.openxmlformats.org/drawingml/2006/table">
            <a:tbl>
              <a:tblPr firstRow="1">
                <a:tableStyleId>{00A15C55-8517-42AA-B614-E9B94910E393}</a:tableStyleId>
              </a:tblPr>
              <a:tblGrid>
                <a:gridCol w="677141">
                  <a:extLst>
                    <a:ext uri="{9D8B030D-6E8A-4147-A177-3AD203B41FA5}">
                      <a16:colId xmlns:a16="http://schemas.microsoft.com/office/drawing/2014/main" val="20000"/>
                    </a:ext>
                  </a:extLst>
                </a:gridCol>
                <a:gridCol w="677141">
                  <a:extLst>
                    <a:ext uri="{9D8B030D-6E8A-4147-A177-3AD203B41FA5}">
                      <a16:colId xmlns:a16="http://schemas.microsoft.com/office/drawing/2014/main" val="20001"/>
                    </a:ext>
                  </a:extLst>
                </a:gridCol>
              </a:tblGrid>
              <a:tr h="350750">
                <a:tc>
                  <a:txBody>
                    <a:bodyPr/>
                    <a:lstStyle/>
                    <a:p>
                      <a:pPr algn="ctr"/>
                      <a:r>
                        <a:rPr lang="en-US" altLang="zh-CN" sz="1400" dirty="0"/>
                        <a:t>X</a:t>
                      </a:r>
                      <a:endParaRPr lang="zh-CN" altLang="en-US" sz="1400" dirty="0"/>
                    </a:p>
                  </a:txBody>
                  <a:tcPr/>
                </a:tc>
                <a:tc>
                  <a:txBody>
                    <a:bodyPr/>
                    <a:lstStyle/>
                    <a:p>
                      <a:pPr algn="ctr"/>
                      <a:r>
                        <a:rPr lang="en-US" altLang="zh-CN" sz="1400" dirty="0"/>
                        <a:t>Y</a:t>
                      </a:r>
                      <a:endParaRPr lang="zh-CN" altLang="en-US" sz="1400" dirty="0"/>
                    </a:p>
                  </a:txBody>
                  <a:tcPr/>
                </a:tc>
                <a:extLst>
                  <a:ext uri="{0D108BD9-81ED-4DB2-BD59-A6C34878D82A}">
                    <a16:rowId xmlns:a16="http://schemas.microsoft.com/office/drawing/2014/main" val="10000"/>
                  </a:ext>
                </a:extLst>
              </a:tr>
              <a:tr h="259181">
                <a:tc>
                  <a:txBody>
                    <a:bodyPr/>
                    <a:lstStyle/>
                    <a:p>
                      <a:pPr algn="ctr" fontAlgn="ctr"/>
                      <a:r>
                        <a:rPr lang="en-US" altLang="zh-CN" sz="1200" u="none" strike="noStrike" dirty="0">
                          <a:effectLst/>
                        </a:rPr>
                        <a:t>2.3</a:t>
                      </a:r>
                      <a:endParaRPr lang="en-US" altLang="zh-CN" sz="1200" b="0" i="0" u="none" strike="noStrike" dirty="0">
                        <a:solidFill>
                          <a:srgbClr val="000000"/>
                        </a:solidFill>
                        <a:effectLst/>
                        <a:latin typeface="宋体" panose="02010600030101010101" pitchFamily="2" charset="-122"/>
                        <a:ea typeface="宋体" panose="02010600030101010101" pitchFamily="2" charset="-122"/>
                      </a:endParaRPr>
                    </a:p>
                  </a:txBody>
                  <a:tcPr marL="9525" marR="9525" marT="9525" marB="0" anchor="ctr"/>
                </a:tc>
                <a:tc>
                  <a:txBody>
                    <a:bodyPr/>
                    <a:lstStyle/>
                    <a:p>
                      <a:pPr algn="ctr" fontAlgn="ctr"/>
                      <a:r>
                        <a:rPr lang="en-US" altLang="zh-CN" sz="1200" u="none" strike="noStrike" dirty="0">
                          <a:effectLst/>
                        </a:rPr>
                        <a:t>0.5</a:t>
                      </a:r>
                      <a:endParaRPr lang="en-US" altLang="zh-CN" sz="1200" b="0" i="0" u="none" strike="noStrike" dirty="0">
                        <a:solidFill>
                          <a:srgbClr val="000000"/>
                        </a:solidFill>
                        <a:effectLst/>
                        <a:latin typeface="宋体" panose="02010600030101010101" pitchFamily="2" charset="-122"/>
                        <a:ea typeface="宋体" panose="02010600030101010101" pitchFamily="2" charset="-122"/>
                      </a:endParaRPr>
                    </a:p>
                  </a:txBody>
                  <a:tcPr marL="9525" marR="9525" marT="9525" marB="0" anchor="ctr"/>
                </a:tc>
                <a:extLst>
                  <a:ext uri="{0D108BD9-81ED-4DB2-BD59-A6C34878D82A}">
                    <a16:rowId xmlns:a16="http://schemas.microsoft.com/office/drawing/2014/main" val="10001"/>
                  </a:ext>
                </a:extLst>
              </a:tr>
              <a:tr h="259181">
                <a:tc>
                  <a:txBody>
                    <a:bodyPr/>
                    <a:lstStyle/>
                    <a:p>
                      <a:pPr algn="ctr" fontAlgn="ctr"/>
                      <a:r>
                        <a:rPr lang="en-US" altLang="zh-CN" sz="1200" u="none" strike="noStrike" dirty="0">
                          <a:effectLst/>
                        </a:rPr>
                        <a:t>6.6</a:t>
                      </a:r>
                      <a:endParaRPr lang="en-US" altLang="zh-CN" sz="1200" b="0" i="0" u="none" strike="noStrike" dirty="0">
                        <a:solidFill>
                          <a:srgbClr val="000000"/>
                        </a:solidFill>
                        <a:effectLst/>
                        <a:latin typeface="宋体" panose="02010600030101010101" pitchFamily="2" charset="-122"/>
                        <a:ea typeface="宋体" panose="02010600030101010101" pitchFamily="2" charset="-122"/>
                      </a:endParaRPr>
                    </a:p>
                  </a:txBody>
                  <a:tcPr marL="9525" marR="9525" marT="9525" marB="0" anchor="ctr"/>
                </a:tc>
                <a:tc>
                  <a:txBody>
                    <a:bodyPr/>
                    <a:lstStyle/>
                    <a:p>
                      <a:pPr algn="ctr" fontAlgn="ctr"/>
                      <a:r>
                        <a:rPr lang="en-US" altLang="zh-CN" sz="1200" u="none" strike="noStrike" dirty="0">
                          <a:effectLst/>
                        </a:rPr>
                        <a:t>2.3</a:t>
                      </a:r>
                      <a:endParaRPr lang="en-US" altLang="zh-CN" sz="1200" b="0" i="0" u="none" strike="noStrike" dirty="0">
                        <a:solidFill>
                          <a:srgbClr val="000000"/>
                        </a:solidFill>
                        <a:effectLst/>
                        <a:latin typeface="宋体" panose="02010600030101010101" pitchFamily="2" charset="-122"/>
                        <a:ea typeface="宋体" panose="02010600030101010101" pitchFamily="2" charset="-122"/>
                      </a:endParaRPr>
                    </a:p>
                  </a:txBody>
                  <a:tcPr marL="9525" marR="9525" marT="9525" marB="0" anchor="ctr"/>
                </a:tc>
                <a:extLst>
                  <a:ext uri="{0D108BD9-81ED-4DB2-BD59-A6C34878D82A}">
                    <a16:rowId xmlns:a16="http://schemas.microsoft.com/office/drawing/2014/main" val="10002"/>
                  </a:ext>
                </a:extLst>
              </a:tr>
              <a:tr h="259181">
                <a:tc>
                  <a:txBody>
                    <a:bodyPr/>
                    <a:lstStyle/>
                    <a:p>
                      <a:pPr algn="ctr" fontAlgn="ctr"/>
                      <a:r>
                        <a:rPr lang="en-US" altLang="zh-CN" sz="1200" u="none" strike="noStrike">
                          <a:effectLst/>
                        </a:rPr>
                        <a:t>9.1</a:t>
                      </a:r>
                      <a:endParaRPr lang="en-US" altLang="zh-CN" sz="1200" b="0" i="0" u="none" strike="noStrike">
                        <a:solidFill>
                          <a:srgbClr val="000000"/>
                        </a:solidFill>
                        <a:effectLst/>
                        <a:latin typeface="宋体" panose="02010600030101010101" pitchFamily="2" charset="-122"/>
                        <a:ea typeface="宋体" panose="02010600030101010101" pitchFamily="2" charset="-122"/>
                      </a:endParaRPr>
                    </a:p>
                  </a:txBody>
                  <a:tcPr marL="9525" marR="9525" marT="9525" marB="0" anchor="ctr"/>
                </a:tc>
                <a:tc>
                  <a:txBody>
                    <a:bodyPr/>
                    <a:lstStyle/>
                    <a:p>
                      <a:pPr algn="ctr" fontAlgn="ctr"/>
                      <a:r>
                        <a:rPr lang="en-US" altLang="zh-CN" sz="1200" u="none" strike="noStrike" dirty="0">
                          <a:effectLst/>
                        </a:rPr>
                        <a:t>5.0</a:t>
                      </a:r>
                      <a:endParaRPr lang="en-US" altLang="zh-CN" sz="1200" b="0" i="0" u="none" strike="noStrike" dirty="0">
                        <a:solidFill>
                          <a:srgbClr val="000000"/>
                        </a:solidFill>
                        <a:effectLst/>
                        <a:latin typeface="宋体" panose="02010600030101010101" pitchFamily="2" charset="-122"/>
                        <a:ea typeface="宋体" panose="02010600030101010101" pitchFamily="2" charset="-122"/>
                      </a:endParaRPr>
                    </a:p>
                  </a:txBody>
                  <a:tcPr marL="9525" marR="9525" marT="9525" marB="0" anchor="ctr"/>
                </a:tc>
                <a:extLst>
                  <a:ext uri="{0D108BD9-81ED-4DB2-BD59-A6C34878D82A}">
                    <a16:rowId xmlns:a16="http://schemas.microsoft.com/office/drawing/2014/main" val="10003"/>
                  </a:ext>
                </a:extLst>
              </a:tr>
              <a:tr h="259181">
                <a:tc>
                  <a:txBody>
                    <a:bodyPr/>
                    <a:lstStyle/>
                    <a:p>
                      <a:pPr algn="ctr" fontAlgn="ctr"/>
                      <a:r>
                        <a:rPr lang="en-US" altLang="zh-CN" sz="1200" u="none" strike="noStrike">
                          <a:effectLst/>
                        </a:rPr>
                        <a:t>11.4</a:t>
                      </a:r>
                      <a:endParaRPr lang="en-US" altLang="zh-CN" sz="1200" b="0" i="0" u="none" strike="noStrike">
                        <a:solidFill>
                          <a:srgbClr val="000000"/>
                        </a:solidFill>
                        <a:effectLst/>
                        <a:latin typeface="宋体" panose="02010600030101010101" pitchFamily="2" charset="-122"/>
                        <a:ea typeface="宋体" panose="02010600030101010101" pitchFamily="2" charset="-122"/>
                      </a:endParaRPr>
                    </a:p>
                  </a:txBody>
                  <a:tcPr marL="9525" marR="9525" marT="9525" marB="0" anchor="ctr"/>
                </a:tc>
                <a:tc>
                  <a:txBody>
                    <a:bodyPr/>
                    <a:lstStyle/>
                    <a:p>
                      <a:pPr algn="ctr" fontAlgn="ctr"/>
                      <a:r>
                        <a:rPr lang="en-US" altLang="zh-CN" sz="1200" u="none" strike="noStrike" dirty="0">
                          <a:effectLst/>
                        </a:rPr>
                        <a:t>8.5</a:t>
                      </a:r>
                      <a:endParaRPr lang="en-US" altLang="zh-CN" sz="1200" b="0" i="0" u="none" strike="noStrike" dirty="0">
                        <a:solidFill>
                          <a:srgbClr val="000000"/>
                        </a:solidFill>
                        <a:effectLst/>
                        <a:latin typeface="宋体" panose="02010600030101010101" pitchFamily="2" charset="-122"/>
                        <a:ea typeface="宋体" panose="02010600030101010101" pitchFamily="2" charset="-122"/>
                      </a:endParaRPr>
                    </a:p>
                  </a:txBody>
                  <a:tcPr marL="9525" marR="9525" marT="9525" marB="0" anchor="ctr"/>
                </a:tc>
                <a:extLst>
                  <a:ext uri="{0D108BD9-81ED-4DB2-BD59-A6C34878D82A}">
                    <a16:rowId xmlns:a16="http://schemas.microsoft.com/office/drawing/2014/main" val="10004"/>
                  </a:ext>
                </a:extLst>
              </a:tr>
              <a:tr h="259181">
                <a:tc>
                  <a:txBody>
                    <a:bodyPr/>
                    <a:lstStyle/>
                    <a:p>
                      <a:pPr algn="ctr" fontAlgn="ctr"/>
                      <a:r>
                        <a:rPr lang="en-US" altLang="zh-CN" sz="1200" u="none" strike="noStrike">
                          <a:effectLst/>
                        </a:rPr>
                        <a:t>12.5</a:t>
                      </a:r>
                      <a:endParaRPr lang="en-US" altLang="zh-CN" sz="1200" b="0" i="0" u="none" strike="noStrike">
                        <a:solidFill>
                          <a:srgbClr val="000000"/>
                        </a:solidFill>
                        <a:effectLst/>
                        <a:latin typeface="宋体" panose="02010600030101010101" pitchFamily="2" charset="-122"/>
                        <a:ea typeface="宋体" panose="02010600030101010101" pitchFamily="2" charset="-122"/>
                      </a:endParaRPr>
                    </a:p>
                  </a:txBody>
                  <a:tcPr marL="9525" marR="9525" marT="9525" marB="0" anchor="ctr"/>
                </a:tc>
                <a:tc>
                  <a:txBody>
                    <a:bodyPr/>
                    <a:lstStyle/>
                    <a:p>
                      <a:pPr algn="ctr" fontAlgn="ctr"/>
                      <a:r>
                        <a:rPr lang="en-US" altLang="zh-CN" sz="1200" u="none" strike="noStrike" dirty="0">
                          <a:effectLst/>
                        </a:rPr>
                        <a:t>10.5</a:t>
                      </a:r>
                      <a:endParaRPr lang="en-US" altLang="zh-CN" sz="1200" b="0" i="0" u="none" strike="noStrike" dirty="0">
                        <a:solidFill>
                          <a:srgbClr val="000000"/>
                        </a:solidFill>
                        <a:effectLst/>
                        <a:latin typeface="宋体" panose="02010600030101010101" pitchFamily="2" charset="-122"/>
                        <a:ea typeface="宋体" panose="02010600030101010101" pitchFamily="2" charset="-122"/>
                      </a:endParaRPr>
                    </a:p>
                  </a:txBody>
                  <a:tcPr marL="9525" marR="9525" marT="9525" marB="0" anchor="ctr"/>
                </a:tc>
                <a:extLst>
                  <a:ext uri="{0D108BD9-81ED-4DB2-BD59-A6C34878D82A}">
                    <a16:rowId xmlns:a16="http://schemas.microsoft.com/office/drawing/2014/main" val="10005"/>
                  </a:ext>
                </a:extLst>
              </a:tr>
            </a:tbl>
          </a:graphicData>
        </a:graphic>
      </p:graphicFrame>
      <p:graphicFrame>
        <p:nvGraphicFramePr>
          <p:cNvPr id="12" name="内容占位符 11"/>
          <p:cNvGraphicFramePr>
            <a:graphicFrameLocks noGrp="1"/>
          </p:cNvGraphicFramePr>
          <p:nvPr>
            <p:ph idx="1"/>
            <p:extLst>
              <p:ext uri="{D42A27DB-BD31-4B8C-83A1-F6EECF244321}">
                <p14:modId xmlns:p14="http://schemas.microsoft.com/office/powerpoint/2010/main" val="135767290"/>
              </p:ext>
            </p:extLst>
          </p:nvPr>
        </p:nvGraphicFramePr>
        <p:xfrm>
          <a:off x="2982191" y="1825625"/>
          <a:ext cx="5533159" cy="4351338"/>
        </p:xfrm>
        <a:graphic>
          <a:graphicData uri="http://schemas.openxmlformats.org/drawingml/2006/chart">
            <c:chart xmlns:c="http://schemas.openxmlformats.org/drawingml/2006/chart" xmlns:r="http://schemas.openxmlformats.org/officeDocument/2006/relationships" r:id="rId2"/>
          </a:graphicData>
        </a:graphic>
      </p:graphicFrame>
      <p:sp>
        <p:nvSpPr>
          <p:cNvPr id="13" name="文本框 12"/>
          <p:cNvSpPr txBox="1"/>
          <p:nvPr/>
        </p:nvSpPr>
        <p:spPr>
          <a:xfrm>
            <a:off x="914400" y="1525881"/>
            <a:ext cx="1901536" cy="369332"/>
          </a:xfrm>
          <a:prstGeom prst="rect">
            <a:avLst/>
          </a:prstGeom>
          <a:noFill/>
        </p:spPr>
        <p:txBody>
          <a:bodyPr wrap="square" rtlCol="0">
            <a:spAutoFit/>
          </a:bodyPr>
          <a:lstStyle/>
          <a:p>
            <a:r>
              <a:rPr lang="zh-CN" altLang="en-US" dirty="0"/>
              <a:t>训练数据</a:t>
            </a:r>
          </a:p>
        </p:txBody>
      </p:sp>
      <p:sp>
        <p:nvSpPr>
          <p:cNvPr id="14" name="文本框 13"/>
          <p:cNvSpPr txBox="1"/>
          <p:nvPr/>
        </p:nvSpPr>
        <p:spPr>
          <a:xfrm>
            <a:off x="914400" y="4160976"/>
            <a:ext cx="1901536" cy="369332"/>
          </a:xfrm>
          <a:prstGeom prst="rect">
            <a:avLst/>
          </a:prstGeom>
          <a:noFill/>
        </p:spPr>
        <p:txBody>
          <a:bodyPr wrap="square" rtlCol="0">
            <a:spAutoFit/>
          </a:bodyPr>
          <a:lstStyle/>
          <a:p>
            <a:r>
              <a:rPr lang="zh-CN" altLang="en-US" dirty="0">
                <a:solidFill>
                  <a:schemeClr val="accent4">
                    <a:lumMod val="75000"/>
                  </a:schemeClr>
                </a:solidFill>
              </a:rPr>
              <a:t>测试数据</a:t>
            </a:r>
          </a:p>
        </p:txBody>
      </p:sp>
    </p:spTree>
    <p:extLst>
      <p:ext uri="{BB962C8B-B14F-4D97-AF65-F5344CB8AC3E}">
        <p14:creationId xmlns:p14="http://schemas.microsoft.com/office/powerpoint/2010/main" val="41229181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4" name="内容占位符 11"/>
          <p:cNvGraphicFramePr>
            <a:graphicFrameLocks/>
          </p:cNvGraphicFramePr>
          <p:nvPr>
            <p:extLst>
              <p:ext uri="{D42A27DB-BD31-4B8C-83A1-F6EECF244321}">
                <p14:modId xmlns:p14="http://schemas.microsoft.com/office/powerpoint/2010/main" val="1786655595"/>
              </p:ext>
            </p:extLst>
          </p:nvPr>
        </p:nvGraphicFramePr>
        <p:xfrm>
          <a:off x="509154" y="1489065"/>
          <a:ext cx="4649935" cy="3487660"/>
        </p:xfrm>
        <a:graphic>
          <a:graphicData uri="http://schemas.openxmlformats.org/drawingml/2006/chart">
            <c:chart xmlns:c="http://schemas.openxmlformats.org/drawingml/2006/chart" xmlns:r="http://schemas.openxmlformats.org/officeDocument/2006/relationships" r:id="rId2"/>
          </a:graphicData>
        </a:graphic>
      </p:graphicFrame>
      <p:sp>
        <p:nvSpPr>
          <p:cNvPr id="2" name="标题 1"/>
          <p:cNvSpPr>
            <a:spLocks noGrp="1"/>
          </p:cNvSpPr>
          <p:nvPr>
            <p:ph type="title"/>
          </p:nvPr>
        </p:nvSpPr>
        <p:spPr/>
        <p:txBody>
          <a:bodyPr/>
          <a:lstStyle/>
          <a:p>
            <a:r>
              <a:rPr lang="zh-CN" altLang="en-US" dirty="0"/>
              <a:t>二次多项式模型</a:t>
            </a:r>
          </a:p>
        </p:txBody>
      </p:sp>
      <p:graphicFrame>
        <p:nvGraphicFramePr>
          <p:cNvPr id="4" name="内容占位符 11"/>
          <p:cNvGraphicFramePr>
            <a:graphicFrameLocks noGrp="1"/>
          </p:cNvGraphicFramePr>
          <p:nvPr>
            <p:ph idx="1"/>
            <p:extLst>
              <p:ext uri="{D42A27DB-BD31-4B8C-83A1-F6EECF244321}">
                <p14:modId xmlns:p14="http://schemas.microsoft.com/office/powerpoint/2010/main" val="3399458705"/>
              </p:ext>
            </p:extLst>
          </p:nvPr>
        </p:nvGraphicFramePr>
        <p:xfrm>
          <a:off x="509152" y="1489065"/>
          <a:ext cx="4649935" cy="348766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6" name="表格 5"/>
          <p:cNvGraphicFramePr>
            <a:graphicFrameLocks noGrp="1"/>
          </p:cNvGraphicFramePr>
          <p:nvPr>
            <p:extLst>
              <p:ext uri="{D42A27DB-BD31-4B8C-83A1-F6EECF244321}">
                <p14:modId xmlns:p14="http://schemas.microsoft.com/office/powerpoint/2010/main" val="3145125362"/>
              </p:ext>
            </p:extLst>
          </p:nvPr>
        </p:nvGraphicFramePr>
        <p:xfrm>
          <a:off x="5432717" y="1711471"/>
          <a:ext cx="1898073" cy="2265763"/>
        </p:xfrm>
        <a:graphic>
          <a:graphicData uri="http://schemas.openxmlformats.org/drawingml/2006/table">
            <a:tbl>
              <a:tblPr firstRow="1">
                <a:tableStyleId>{073A0DAA-6AF3-43AB-8588-CEC1D06C72B9}</a:tableStyleId>
              </a:tblPr>
              <a:tblGrid>
                <a:gridCol w="632691">
                  <a:extLst>
                    <a:ext uri="{9D8B030D-6E8A-4147-A177-3AD203B41FA5}">
                      <a16:colId xmlns:a16="http://schemas.microsoft.com/office/drawing/2014/main" val="20000"/>
                    </a:ext>
                  </a:extLst>
                </a:gridCol>
                <a:gridCol w="632691">
                  <a:extLst>
                    <a:ext uri="{9D8B030D-6E8A-4147-A177-3AD203B41FA5}">
                      <a16:colId xmlns:a16="http://schemas.microsoft.com/office/drawing/2014/main" val="20001"/>
                    </a:ext>
                  </a:extLst>
                </a:gridCol>
                <a:gridCol w="632691">
                  <a:extLst>
                    <a:ext uri="{9D8B030D-6E8A-4147-A177-3AD203B41FA5}">
                      <a16:colId xmlns:a16="http://schemas.microsoft.com/office/drawing/2014/main" val="20002"/>
                    </a:ext>
                  </a:extLst>
                </a:gridCol>
              </a:tblGrid>
              <a:tr h="347672">
                <a:tc>
                  <a:txBody>
                    <a:bodyPr/>
                    <a:lstStyle/>
                    <a:p>
                      <a:pPr algn="ctr"/>
                      <a:r>
                        <a:rPr lang="en-US" altLang="zh-CN" sz="1400" dirty="0"/>
                        <a:t>X</a:t>
                      </a:r>
                      <a:endParaRPr lang="zh-CN" altLang="en-US" sz="1400" dirty="0"/>
                    </a:p>
                  </a:txBody>
                  <a:tcPr/>
                </a:tc>
                <a:tc>
                  <a:txBody>
                    <a:bodyPr/>
                    <a:lstStyle/>
                    <a:p>
                      <a:pPr algn="ctr"/>
                      <a:r>
                        <a:rPr lang="en-US" altLang="zh-CN" sz="1400" dirty="0" err="1"/>
                        <a:t>Y</a:t>
                      </a:r>
                      <a:r>
                        <a:rPr lang="en-US" altLang="zh-CN" sz="1000" dirty="0" err="1"/>
                        <a:t>act</a:t>
                      </a:r>
                      <a:endParaRPr lang="zh-CN" altLang="en-US" sz="1400" dirty="0"/>
                    </a:p>
                  </a:txBody>
                  <a:tcPr/>
                </a:tc>
                <a:tc>
                  <a:txBody>
                    <a:bodyPr/>
                    <a:lstStyle/>
                    <a:p>
                      <a:pPr algn="ctr"/>
                      <a:r>
                        <a:rPr lang="en-US" altLang="zh-CN" sz="1400" dirty="0" err="1"/>
                        <a:t>Y</a:t>
                      </a:r>
                      <a:r>
                        <a:rPr lang="en-US" altLang="zh-CN" sz="1000" dirty="0" err="1"/>
                        <a:t>pred</a:t>
                      </a:r>
                      <a:endParaRPr lang="zh-CN" altLang="en-US" sz="1400" dirty="0"/>
                    </a:p>
                  </a:txBody>
                  <a:tcPr/>
                </a:tc>
                <a:extLst>
                  <a:ext uri="{0D108BD9-81ED-4DB2-BD59-A6C34878D82A}">
                    <a16:rowId xmlns:a16="http://schemas.microsoft.com/office/drawing/2014/main" val="10000"/>
                  </a:ext>
                </a:extLst>
              </a:tr>
              <a:tr h="274013">
                <a:tc>
                  <a:txBody>
                    <a:bodyPr/>
                    <a:lstStyle/>
                    <a:p>
                      <a:pPr algn="ctr" fontAlgn="ctr"/>
                      <a:r>
                        <a:rPr lang="en-US" altLang="zh-CN" sz="1200" u="none" strike="noStrike" dirty="0">
                          <a:effectLst/>
                        </a:rPr>
                        <a:t>1.1</a:t>
                      </a:r>
                      <a:endParaRPr lang="en-US" altLang="zh-CN" sz="1200" b="0" i="0" u="none" strike="noStrike" dirty="0">
                        <a:solidFill>
                          <a:srgbClr val="000000"/>
                        </a:solidFill>
                        <a:effectLst/>
                        <a:latin typeface="宋体" panose="02010600030101010101" pitchFamily="2" charset="-122"/>
                        <a:ea typeface="宋体" panose="02010600030101010101" pitchFamily="2" charset="-122"/>
                      </a:endParaRPr>
                    </a:p>
                  </a:txBody>
                  <a:tcPr marL="9525" marR="9525" marT="9525" marB="0" anchor="ctr"/>
                </a:tc>
                <a:tc>
                  <a:txBody>
                    <a:bodyPr/>
                    <a:lstStyle/>
                    <a:p>
                      <a:pPr algn="ctr" fontAlgn="ctr"/>
                      <a:r>
                        <a:rPr lang="en-US" altLang="zh-CN" sz="1200" u="none" strike="noStrike" dirty="0">
                          <a:effectLst/>
                        </a:rPr>
                        <a:t>0.7</a:t>
                      </a:r>
                      <a:endParaRPr lang="en-US" altLang="zh-CN" sz="1200" b="0" i="0" u="none" strike="noStrike" dirty="0">
                        <a:solidFill>
                          <a:srgbClr val="000000"/>
                        </a:solidFill>
                        <a:effectLst/>
                        <a:latin typeface="宋体" panose="02010600030101010101" pitchFamily="2" charset="-122"/>
                        <a:ea typeface="宋体" panose="02010600030101010101" pitchFamily="2" charset="-122"/>
                      </a:endParaRPr>
                    </a:p>
                  </a:txBody>
                  <a:tcPr marL="9525" marR="9525" marT="9525" marB="0" anchor="ctr"/>
                </a:tc>
                <a:tc>
                  <a:txBody>
                    <a:bodyPr/>
                    <a:lstStyle/>
                    <a:p>
                      <a:pPr algn="ctr" fontAlgn="ctr"/>
                      <a:r>
                        <a:rPr lang="en-US" altLang="zh-CN" sz="1200" b="0" i="0" u="none" strike="noStrike" dirty="0">
                          <a:solidFill>
                            <a:srgbClr val="000000"/>
                          </a:solidFill>
                          <a:effectLst/>
                          <a:latin typeface="+mn-lt"/>
                          <a:ea typeface="宋体" panose="02010600030101010101" pitchFamily="2" charset="-122"/>
                        </a:rPr>
                        <a:t>0.695</a:t>
                      </a:r>
                    </a:p>
                  </a:txBody>
                  <a:tcPr marL="9525" marR="9525" marT="9525" marB="0" anchor="ctr"/>
                </a:tc>
                <a:extLst>
                  <a:ext uri="{0D108BD9-81ED-4DB2-BD59-A6C34878D82A}">
                    <a16:rowId xmlns:a16="http://schemas.microsoft.com/office/drawing/2014/main" val="10001"/>
                  </a:ext>
                </a:extLst>
              </a:tr>
              <a:tr h="274013">
                <a:tc>
                  <a:txBody>
                    <a:bodyPr/>
                    <a:lstStyle/>
                    <a:p>
                      <a:pPr algn="ctr" fontAlgn="ctr"/>
                      <a:r>
                        <a:rPr lang="en-US" altLang="zh-CN" sz="1200" u="none" strike="noStrike" dirty="0">
                          <a:effectLst/>
                        </a:rPr>
                        <a:t>3.4</a:t>
                      </a:r>
                      <a:endParaRPr lang="en-US" altLang="zh-CN" sz="1200" b="0" i="0" u="none" strike="noStrike" dirty="0">
                        <a:solidFill>
                          <a:srgbClr val="000000"/>
                        </a:solidFill>
                        <a:effectLst/>
                        <a:latin typeface="宋体" panose="02010600030101010101" pitchFamily="2" charset="-122"/>
                        <a:ea typeface="宋体" panose="02010600030101010101" pitchFamily="2" charset="-122"/>
                      </a:endParaRPr>
                    </a:p>
                  </a:txBody>
                  <a:tcPr marL="9525" marR="9525" marT="9525" marB="0" anchor="ctr"/>
                </a:tc>
                <a:tc>
                  <a:txBody>
                    <a:bodyPr/>
                    <a:lstStyle/>
                    <a:p>
                      <a:pPr algn="ctr" fontAlgn="ctr"/>
                      <a:r>
                        <a:rPr lang="en-US" altLang="zh-CN" sz="1200" u="none" strike="noStrike" dirty="0">
                          <a:effectLst/>
                        </a:rPr>
                        <a:t>0.6</a:t>
                      </a:r>
                      <a:endParaRPr lang="en-US" altLang="zh-CN" sz="1200" b="0" i="0" u="none" strike="noStrike" dirty="0">
                        <a:solidFill>
                          <a:srgbClr val="000000"/>
                        </a:solidFill>
                        <a:effectLst/>
                        <a:latin typeface="宋体" panose="02010600030101010101" pitchFamily="2" charset="-122"/>
                        <a:ea typeface="宋体" panose="02010600030101010101" pitchFamily="2" charset="-122"/>
                      </a:endParaRPr>
                    </a:p>
                  </a:txBody>
                  <a:tcPr marL="9525" marR="9525" marT="9525" marB="0" anchor="ctr"/>
                </a:tc>
                <a:tc>
                  <a:txBody>
                    <a:bodyPr/>
                    <a:lstStyle/>
                    <a:p>
                      <a:pPr algn="ctr" fontAlgn="ctr"/>
                      <a:r>
                        <a:rPr lang="en-US" altLang="zh-CN" sz="1200" b="0" i="0" u="none" strike="noStrike" dirty="0">
                          <a:solidFill>
                            <a:srgbClr val="000000"/>
                          </a:solidFill>
                          <a:effectLst/>
                          <a:latin typeface="+mn-lt"/>
                          <a:ea typeface="宋体" panose="02010600030101010101" pitchFamily="2" charset="-122"/>
                        </a:rPr>
                        <a:t>0.618</a:t>
                      </a:r>
                    </a:p>
                  </a:txBody>
                  <a:tcPr marL="9525" marR="9525" marT="9525" marB="0" anchor="ctr"/>
                </a:tc>
                <a:extLst>
                  <a:ext uri="{0D108BD9-81ED-4DB2-BD59-A6C34878D82A}">
                    <a16:rowId xmlns:a16="http://schemas.microsoft.com/office/drawing/2014/main" val="10002"/>
                  </a:ext>
                </a:extLst>
              </a:tr>
              <a:tr h="274013">
                <a:tc>
                  <a:txBody>
                    <a:bodyPr/>
                    <a:lstStyle/>
                    <a:p>
                      <a:pPr algn="ctr" fontAlgn="ctr"/>
                      <a:r>
                        <a:rPr lang="en-US" altLang="zh-CN" sz="1200" u="none" strike="noStrike" dirty="0">
                          <a:effectLst/>
                        </a:rPr>
                        <a:t>5.6</a:t>
                      </a:r>
                      <a:endParaRPr lang="en-US" altLang="zh-CN" sz="1200" b="0" i="0" u="none" strike="noStrike" dirty="0">
                        <a:solidFill>
                          <a:srgbClr val="000000"/>
                        </a:solidFill>
                        <a:effectLst/>
                        <a:latin typeface="宋体" panose="02010600030101010101" pitchFamily="2" charset="-122"/>
                        <a:ea typeface="宋体" panose="02010600030101010101" pitchFamily="2" charset="-122"/>
                      </a:endParaRPr>
                    </a:p>
                  </a:txBody>
                  <a:tcPr marL="9525" marR="9525" marT="9525" marB="0" anchor="ctr"/>
                </a:tc>
                <a:tc>
                  <a:txBody>
                    <a:bodyPr/>
                    <a:lstStyle/>
                    <a:p>
                      <a:pPr algn="ctr" fontAlgn="ctr"/>
                      <a:r>
                        <a:rPr lang="en-US" altLang="zh-CN" sz="1200" u="none" strike="noStrike" dirty="0">
                          <a:effectLst/>
                        </a:rPr>
                        <a:t>1.4</a:t>
                      </a:r>
                      <a:endParaRPr lang="en-US" altLang="zh-CN" sz="1200" b="0" i="0" u="none" strike="noStrike" dirty="0">
                        <a:solidFill>
                          <a:srgbClr val="000000"/>
                        </a:solidFill>
                        <a:effectLst/>
                        <a:latin typeface="宋体" panose="02010600030101010101" pitchFamily="2" charset="-122"/>
                        <a:ea typeface="宋体" panose="02010600030101010101" pitchFamily="2" charset="-122"/>
                      </a:endParaRPr>
                    </a:p>
                  </a:txBody>
                  <a:tcPr marL="9525" marR="9525" marT="9525" marB="0" anchor="ctr"/>
                </a:tc>
                <a:tc>
                  <a:txBody>
                    <a:bodyPr/>
                    <a:lstStyle/>
                    <a:p>
                      <a:pPr algn="ctr" fontAlgn="ctr"/>
                      <a:r>
                        <a:rPr lang="en-US" altLang="zh-CN" sz="1200" b="0" i="0" u="none" strike="noStrike" dirty="0">
                          <a:solidFill>
                            <a:srgbClr val="000000"/>
                          </a:solidFill>
                          <a:effectLst/>
                          <a:latin typeface="+mn-lt"/>
                          <a:ea typeface="宋体" panose="02010600030101010101" pitchFamily="2" charset="-122"/>
                        </a:rPr>
                        <a:t>1.512</a:t>
                      </a:r>
                    </a:p>
                  </a:txBody>
                  <a:tcPr marL="9525" marR="9525" marT="9525" marB="0" anchor="ctr"/>
                </a:tc>
                <a:extLst>
                  <a:ext uri="{0D108BD9-81ED-4DB2-BD59-A6C34878D82A}">
                    <a16:rowId xmlns:a16="http://schemas.microsoft.com/office/drawing/2014/main" val="10003"/>
                  </a:ext>
                </a:extLst>
              </a:tr>
              <a:tr h="274013">
                <a:tc>
                  <a:txBody>
                    <a:bodyPr/>
                    <a:lstStyle/>
                    <a:p>
                      <a:pPr algn="ctr" fontAlgn="ctr"/>
                      <a:r>
                        <a:rPr lang="en-US" altLang="zh-CN" sz="1200" u="none" strike="noStrike">
                          <a:effectLst/>
                        </a:rPr>
                        <a:t>5.7</a:t>
                      </a:r>
                      <a:endParaRPr lang="en-US" altLang="zh-CN" sz="1200" b="0" i="0" u="none" strike="noStrike">
                        <a:solidFill>
                          <a:srgbClr val="000000"/>
                        </a:solidFill>
                        <a:effectLst/>
                        <a:latin typeface="宋体" panose="02010600030101010101" pitchFamily="2" charset="-122"/>
                        <a:ea typeface="宋体" panose="02010600030101010101" pitchFamily="2" charset="-122"/>
                      </a:endParaRPr>
                    </a:p>
                  </a:txBody>
                  <a:tcPr marL="9525" marR="9525" marT="9525" marB="0" anchor="ctr"/>
                </a:tc>
                <a:tc>
                  <a:txBody>
                    <a:bodyPr/>
                    <a:lstStyle/>
                    <a:p>
                      <a:pPr algn="ctr" fontAlgn="ctr"/>
                      <a:r>
                        <a:rPr lang="en-US" altLang="zh-CN" sz="1200" u="none" strike="noStrike" dirty="0">
                          <a:effectLst/>
                        </a:rPr>
                        <a:t>1.7</a:t>
                      </a:r>
                      <a:endParaRPr lang="en-US" altLang="zh-CN" sz="1200" b="0" i="0" u="none" strike="noStrike" dirty="0">
                        <a:solidFill>
                          <a:srgbClr val="000000"/>
                        </a:solidFill>
                        <a:effectLst/>
                        <a:latin typeface="宋体" panose="02010600030101010101" pitchFamily="2" charset="-122"/>
                        <a:ea typeface="宋体" panose="02010600030101010101" pitchFamily="2" charset="-122"/>
                      </a:endParaRPr>
                    </a:p>
                  </a:txBody>
                  <a:tcPr marL="9525" marR="9525" marT="9525" marB="0" anchor="ctr"/>
                </a:tc>
                <a:tc>
                  <a:txBody>
                    <a:bodyPr/>
                    <a:lstStyle/>
                    <a:p>
                      <a:pPr algn="ctr" fontAlgn="ctr"/>
                      <a:r>
                        <a:rPr lang="en-US" altLang="zh-CN" sz="1200" b="0" i="0" u="none" strike="noStrike" dirty="0">
                          <a:solidFill>
                            <a:srgbClr val="000000"/>
                          </a:solidFill>
                          <a:effectLst/>
                          <a:latin typeface="+mn-lt"/>
                          <a:ea typeface="宋体" panose="02010600030101010101" pitchFamily="2" charset="-122"/>
                        </a:rPr>
                        <a:t>1.575</a:t>
                      </a:r>
                    </a:p>
                  </a:txBody>
                  <a:tcPr marL="9525" marR="9525" marT="9525" marB="0" anchor="ctr"/>
                </a:tc>
                <a:extLst>
                  <a:ext uri="{0D108BD9-81ED-4DB2-BD59-A6C34878D82A}">
                    <a16:rowId xmlns:a16="http://schemas.microsoft.com/office/drawing/2014/main" val="10004"/>
                  </a:ext>
                </a:extLst>
              </a:tr>
              <a:tr h="274013">
                <a:tc>
                  <a:txBody>
                    <a:bodyPr/>
                    <a:lstStyle/>
                    <a:p>
                      <a:pPr algn="ctr" fontAlgn="ctr"/>
                      <a:r>
                        <a:rPr lang="en-US" altLang="zh-CN" sz="1200" u="none" strike="noStrike">
                          <a:effectLst/>
                        </a:rPr>
                        <a:t>7.8</a:t>
                      </a:r>
                      <a:endParaRPr lang="en-US" altLang="zh-CN" sz="1200" b="0" i="0" u="none" strike="noStrike">
                        <a:solidFill>
                          <a:srgbClr val="000000"/>
                        </a:solidFill>
                        <a:effectLst/>
                        <a:latin typeface="宋体" panose="02010600030101010101" pitchFamily="2" charset="-122"/>
                        <a:ea typeface="宋体" panose="02010600030101010101" pitchFamily="2" charset="-122"/>
                      </a:endParaRPr>
                    </a:p>
                  </a:txBody>
                  <a:tcPr marL="9525" marR="9525" marT="9525" marB="0" anchor="ctr"/>
                </a:tc>
                <a:tc>
                  <a:txBody>
                    <a:bodyPr/>
                    <a:lstStyle/>
                    <a:p>
                      <a:pPr algn="ctr" fontAlgn="ctr"/>
                      <a:r>
                        <a:rPr lang="en-US" altLang="zh-CN" sz="1200" u="none" strike="noStrike" dirty="0">
                          <a:effectLst/>
                        </a:rPr>
                        <a:t>3.4</a:t>
                      </a:r>
                      <a:endParaRPr lang="en-US" altLang="zh-CN" sz="1200" b="0" i="0" u="none" strike="noStrike" dirty="0">
                        <a:solidFill>
                          <a:srgbClr val="000000"/>
                        </a:solidFill>
                        <a:effectLst/>
                        <a:latin typeface="宋体" panose="02010600030101010101" pitchFamily="2" charset="-122"/>
                        <a:ea typeface="宋体" panose="02010600030101010101" pitchFamily="2" charset="-122"/>
                      </a:endParaRPr>
                    </a:p>
                  </a:txBody>
                  <a:tcPr marL="9525" marR="9525" marT="9525" marB="0" anchor="ctr"/>
                </a:tc>
                <a:tc>
                  <a:txBody>
                    <a:bodyPr/>
                    <a:lstStyle/>
                    <a:p>
                      <a:pPr algn="ctr" fontAlgn="ctr"/>
                      <a:r>
                        <a:rPr lang="en-US" altLang="zh-CN" sz="1200" b="0" i="0" u="none" strike="noStrike" dirty="0">
                          <a:solidFill>
                            <a:srgbClr val="000000"/>
                          </a:solidFill>
                          <a:effectLst/>
                          <a:latin typeface="+mn-lt"/>
                          <a:ea typeface="宋体" panose="02010600030101010101" pitchFamily="2" charset="-122"/>
                        </a:rPr>
                        <a:t>3.347</a:t>
                      </a:r>
                    </a:p>
                  </a:txBody>
                  <a:tcPr marL="9525" marR="9525" marT="9525" marB="0" anchor="ctr"/>
                </a:tc>
                <a:extLst>
                  <a:ext uri="{0D108BD9-81ED-4DB2-BD59-A6C34878D82A}">
                    <a16:rowId xmlns:a16="http://schemas.microsoft.com/office/drawing/2014/main" val="10005"/>
                  </a:ext>
                </a:extLst>
              </a:tr>
              <a:tr h="274013">
                <a:tc>
                  <a:txBody>
                    <a:bodyPr/>
                    <a:lstStyle/>
                    <a:p>
                      <a:pPr algn="ctr" fontAlgn="ctr"/>
                      <a:r>
                        <a:rPr lang="en-US" altLang="zh-CN" sz="1200" u="none" strike="noStrike" dirty="0">
                          <a:effectLst/>
                        </a:rPr>
                        <a:t>10.3</a:t>
                      </a:r>
                      <a:endParaRPr lang="en-US" altLang="zh-CN" sz="1200" b="0" i="0" u="none" strike="noStrike" dirty="0">
                        <a:solidFill>
                          <a:srgbClr val="000000"/>
                        </a:solidFill>
                        <a:effectLst/>
                        <a:latin typeface="宋体" panose="02010600030101010101" pitchFamily="2" charset="-122"/>
                        <a:ea typeface="宋体" panose="02010600030101010101" pitchFamily="2" charset="-122"/>
                      </a:endParaRPr>
                    </a:p>
                  </a:txBody>
                  <a:tcPr marL="9525" marR="9525" marT="9525" marB="0" anchor="ctr"/>
                </a:tc>
                <a:tc>
                  <a:txBody>
                    <a:bodyPr/>
                    <a:lstStyle/>
                    <a:p>
                      <a:pPr algn="ctr" fontAlgn="ctr"/>
                      <a:r>
                        <a:rPr lang="en-US" altLang="zh-CN" sz="1200" u="none" strike="noStrike" dirty="0">
                          <a:effectLst/>
                        </a:rPr>
                        <a:t>6.5</a:t>
                      </a:r>
                      <a:endParaRPr lang="en-US" altLang="zh-CN" sz="1200" b="0" i="0" u="none" strike="noStrike" dirty="0">
                        <a:solidFill>
                          <a:srgbClr val="000000"/>
                        </a:solidFill>
                        <a:effectLst/>
                        <a:latin typeface="宋体" panose="02010600030101010101" pitchFamily="2" charset="-122"/>
                        <a:ea typeface="宋体" panose="02010600030101010101" pitchFamily="2" charset="-122"/>
                      </a:endParaRPr>
                    </a:p>
                  </a:txBody>
                  <a:tcPr marL="9525" marR="9525" marT="9525" marB="0" anchor="ctr"/>
                </a:tc>
                <a:tc>
                  <a:txBody>
                    <a:bodyPr/>
                    <a:lstStyle/>
                    <a:p>
                      <a:pPr algn="ctr" fontAlgn="ctr"/>
                      <a:r>
                        <a:rPr lang="en-US" altLang="zh-CN" sz="1200" b="0" i="0" u="none" strike="noStrike" dirty="0">
                          <a:solidFill>
                            <a:srgbClr val="000000"/>
                          </a:solidFill>
                          <a:effectLst/>
                          <a:latin typeface="+mn-lt"/>
                          <a:ea typeface="宋体" panose="02010600030101010101" pitchFamily="2" charset="-122"/>
                        </a:rPr>
                        <a:t>6.577</a:t>
                      </a:r>
                    </a:p>
                  </a:txBody>
                  <a:tcPr marL="9525" marR="9525" marT="9525" marB="0" anchor="ctr"/>
                </a:tc>
                <a:extLst>
                  <a:ext uri="{0D108BD9-81ED-4DB2-BD59-A6C34878D82A}">
                    <a16:rowId xmlns:a16="http://schemas.microsoft.com/office/drawing/2014/main" val="10006"/>
                  </a:ext>
                </a:extLst>
              </a:tr>
              <a:tr h="274013">
                <a:tc>
                  <a:txBody>
                    <a:bodyPr/>
                    <a:lstStyle/>
                    <a:p>
                      <a:pPr algn="ctr" fontAlgn="ctr"/>
                      <a:r>
                        <a:rPr lang="en-US" altLang="zh-CN" sz="1200" u="none" strike="noStrike">
                          <a:effectLst/>
                        </a:rPr>
                        <a:t>12.1</a:t>
                      </a:r>
                      <a:endParaRPr lang="en-US" altLang="zh-CN" sz="1200" b="0" i="0" u="none" strike="noStrike">
                        <a:solidFill>
                          <a:srgbClr val="000000"/>
                        </a:solidFill>
                        <a:effectLst/>
                        <a:latin typeface="宋体" panose="02010600030101010101" pitchFamily="2" charset="-122"/>
                        <a:ea typeface="宋体" panose="02010600030101010101" pitchFamily="2" charset="-122"/>
                      </a:endParaRPr>
                    </a:p>
                  </a:txBody>
                  <a:tcPr marL="9525" marR="9525" marT="9525" marB="0" anchor="ctr"/>
                </a:tc>
                <a:tc>
                  <a:txBody>
                    <a:bodyPr/>
                    <a:lstStyle/>
                    <a:p>
                      <a:pPr algn="ctr" fontAlgn="ctr"/>
                      <a:r>
                        <a:rPr lang="en-US" altLang="zh-CN" sz="1200" u="none" strike="noStrike" dirty="0">
                          <a:effectLst/>
                        </a:rPr>
                        <a:t>9.7</a:t>
                      </a:r>
                      <a:endParaRPr lang="en-US" altLang="zh-CN" sz="1200" b="0" i="0" u="none" strike="noStrike" dirty="0">
                        <a:solidFill>
                          <a:srgbClr val="000000"/>
                        </a:solidFill>
                        <a:effectLst/>
                        <a:latin typeface="宋体" panose="02010600030101010101" pitchFamily="2" charset="-122"/>
                        <a:ea typeface="宋体" panose="02010600030101010101" pitchFamily="2" charset="-122"/>
                      </a:endParaRPr>
                    </a:p>
                  </a:txBody>
                  <a:tcPr marL="9525" marR="9525" marT="9525" marB="0" anchor="ctr"/>
                </a:tc>
                <a:tc>
                  <a:txBody>
                    <a:bodyPr/>
                    <a:lstStyle/>
                    <a:p>
                      <a:pPr algn="ctr" fontAlgn="ctr"/>
                      <a:r>
                        <a:rPr lang="en-US" altLang="zh-CN" sz="1200" b="0" i="0" u="none" strike="noStrike" dirty="0">
                          <a:solidFill>
                            <a:srgbClr val="000000"/>
                          </a:solidFill>
                          <a:effectLst/>
                          <a:latin typeface="+mn-lt"/>
                          <a:ea typeface="宋体" panose="02010600030101010101" pitchFamily="2" charset="-122"/>
                        </a:rPr>
                        <a:t>9.656</a:t>
                      </a:r>
                    </a:p>
                  </a:txBody>
                  <a:tcPr marL="9525" marR="9525" marT="9525" marB="0" anchor="ctr"/>
                </a:tc>
                <a:extLst>
                  <a:ext uri="{0D108BD9-81ED-4DB2-BD59-A6C34878D82A}">
                    <a16:rowId xmlns:a16="http://schemas.microsoft.com/office/drawing/2014/main" val="10007"/>
                  </a:ext>
                </a:extLst>
              </a:tr>
            </a:tbl>
          </a:graphicData>
        </a:graphic>
      </p:graphicFrame>
      <p:graphicFrame>
        <p:nvGraphicFramePr>
          <p:cNvPr id="7" name="表格 6"/>
          <p:cNvGraphicFramePr>
            <a:graphicFrameLocks noGrp="1"/>
          </p:cNvGraphicFramePr>
          <p:nvPr>
            <p:extLst>
              <p:ext uri="{D42A27DB-BD31-4B8C-83A1-F6EECF244321}">
                <p14:modId xmlns:p14="http://schemas.microsoft.com/office/powerpoint/2010/main" val="2831428022"/>
              </p:ext>
            </p:extLst>
          </p:nvPr>
        </p:nvGraphicFramePr>
        <p:xfrm>
          <a:off x="5432717" y="4367219"/>
          <a:ext cx="1898073" cy="1646655"/>
        </p:xfrm>
        <a:graphic>
          <a:graphicData uri="http://schemas.openxmlformats.org/drawingml/2006/table">
            <a:tbl>
              <a:tblPr firstRow="1">
                <a:tableStyleId>{00A15C55-8517-42AA-B614-E9B94910E393}</a:tableStyleId>
              </a:tblPr>
              <a:tblGrid>
                <a:gridCol w="632691">
                  <a:extLst>
                    <a:ext uri="{9D8B030D-6E8A-4147-A177-3AD203B41FA5}">
                      <a16:colId xmlns:a16="http://schemas.microsoft.com/office/drawing/2014/main" val="20000"/>
                    </a:ext>
                  </a:extLst>
                </a:gridCol>
                <a:gridCol w="632691">
                  <a:extLst>
                    <a:ext uri="{9D8B030D-6E8A-4147-A177-3AD203B41FA5}">
                      <a16:colId xmlns:a16="http://schemas.microsoft.com/office/drawing/2014/main" val="20001"/>
                    </a:ext>
                  </a:extLst>
                </a:gridCol>
                <a:gridCol w="632691">
                  <a:extLst>
                    <a:ext uri="{9D8B030D-6E8A-4147-A177-3AD203B41FA5}">
                      <a16:colId xmlns:a16="http://schemas.microsoft.com/office/drawing/2014/main" val="20002"/>
                    </a:ext>
                  </a:extLst>
                </a:gridCol>
              </a:tblGrid>
              <a:tr h="350750">
                <a:tc>
                  <a:txBody>
                    <a:bodyPr/>
                    <a:lstStyle/>
                    <a:p>
                      <a:pPr algn="ctr"/>
                      <a:r>
                        <a:rPr lang="en-US" altLang="zh-CN" sz="1400" dirty="0"/>
                        <a:t>X</a:t>
                      </a:r>
                      <a:endParaRPr lang="zh-CN" altLang="en-US" sz="1400" dirty="0"/>
                    </a:p>
                  </a:txBody>
                  <a:tcPr/>
                </a:tc>
                <a:tc>
                  <a:txBody>
                    <a:bodyPr/>
                    <a:lstStyle/>
                    <a:p>
                      <a:pPr algn="ctr"/>
                      <a:r>
                        <a:rPr lang="en-US" altLang="zh-CN" sz="1400" dirty="0" err="1"/>
                        <a:t>Y</a:t>
                      </a:r>
                      <a:r>
                        <a:rPr lang="en-US" altLang="zh-CN" sz="1000" dirty="0" err="1"/>
                        <a:t>act</a:t>
                      </a:r>
                      <a:endParaRPr lang="zh-CN" altLang="en-US" sz="1400" dirty="0"/>
                    </a:p>
                  </a:txBody>
                  <a:tcPr/>
                </a:tc>
                <a:tc>
                  <a:txBody>
                    <a:bodyPr/>
                    <a:lstStyle/>
                    <a:p>
                      <a:pPr algn="ctr"/>
                      <a:r>
                        <a:rPr lang="en-US" altLang="zh-CN" sz="1400" dirty="0" err="1"/>
                        <a:t>Y</a:t>
                      </a:r>
                      <a:r>
                        <a:rPr lang="en-US" altLang="zh-CN" sz="1000" dirty="0" err="1"/>
                        <a:t>pred</a:t>
                      </a:r>
                      <a:endParaRPr lang="zh-CN" altLang="en-US" sz="1400" dirty="0"/>
                    </a:p>
                  </a:txBody>
                  <a:tcPr/>
                </a:tc>
                <a:extLst>
                  <a:ext uri="{0D108BD9-81ED-4DB2-BD59-A6C34878D82A}">
                    <a16:rowId xmlns:a16="http://schemas.microsoft.com/office/drawing/2014/main" val="10000"/>
                  </a:ext>
                </a:extLst>
              </a:tr>
              <a:tr h="259181">
                <a:tc>
                  <a:txBody>
                    <a:bodyPr/>
                    <a:lstStyle/>
                    <a:p>
                      <a:pPr algn="ctr" fontAlgn="ctr"/>
                      <a:r>
                        <a:rPr lang="en-US" altLang="zh-CN" sz="1200" u="none" strike="noStrike" dirty="0">
                          <a:effectLst/>
                        </a:rPr>
                        <a:t>2.3</a:t>
                      </a:r>
                      <a:endParaRPr lang="en-US" altLang="zh-CN" sz="1200" b="0" i="0" u="none" strike="noStrike" dirty="0">
                        <a:solidFill>
                          <a:srgbClr val="000000"/>
                        </a:solidFill>
                        <a:effectLst/>
                        <a:latin typeface="宋体" panose="02010600030101010101" pitchFamily="2" charset="-122"/>
                        <a:ea typeface="宋体" panose="02010600030101010101" pitchFamily="2" charset="-122"/>
                      </a:endParaRPr>
                    </a:p>
                  </a:txBody>
                  <a:tcPr marL="9525" marR="9525" marT="9525" marB="0" anchor="ctr"/>
                </a:tc>
                <a:tc>
                  <a:txBody>
                    <a:bodyPr/>
                    <a:lstStyle/>
                    <a:p>
                      <a:pPr algn="ctr" fontAlgn="ctr"/>
                      <a:r>
                        <a:rPr lang="en-US" altLang="zh-CN" sz="1200" u="none" strike="noStrike" dirty="0">
                          <a:effectLst/>
                        </a:rPr>
                        <a:t>0.5</a:t>
                      </a:r>
                      <a:endParaRPr lang="en-US" altLang="zh-CN" sz="1200" b="0" i="0" u="none" strike="noStrike" dirty="0">
                        <a:solidFill>
                          <a:srgbClr val="000000"/>
                        </a:solidFill>
                        <a:effectLst/>
                        <a:latin typeface="宋体" panose="02010600030101010101" pitchFamily="2" charset="-122"/>
                        <a:ea typeface="宋体" panose="02010600030101010101" pitchFamily="2" charset="-122"/>
                      </a:endParaRPr>
                    </a:p>
                  </a:txBody>
                  <a:tcPr marL="9525" marR="9525" marT="9525" marB="0" anchor="ctr"/>
                </a:tc>
                <a:tc>
                  <a:txBody>
                    <a:bodyPr/>
                    <a:lstStyle/>
                    <a:p>
                      <a:pPr algn="ctr" fontAlgn="ctr"/>
                      <a:r>
                        <a:rPr lang="en-US" altLang="zh-CN" sz="1200" b="0" i="0" u="none" strike="noStrike" dirty="0">
                          <a:solidFill>
                            <a:srgbClr val="000000"/>
                          </a:solidFill>
                          <a:effectLst/>
                          <a:latin typeface="+mn-lt"/>
                          <a:ea typeface="宋体" panose="02010600030101010101" pitchFamily="2" charset="-122"/>
                        </a:rPr>
                        <a:t>0.527</a:t>
                      </a:r>
                    </a:p>
                  </a:txBody>
                  <a:tcPr marL="9525" marR="9525" marT="9525" marB="0" anchor="ctr"/>
                </a:tc>
                <a:extLst>
                  <a:ext uri="{0D108BD9-81ED-4DB2-BD59-A6C34878D82A}">
                    <a16:rowId xmlns:a16="http://schemas.microsoft.com/office/drawing/2014/main" val="10001"/>
                  </a:ext>
                </a:extLst>
              </a:tr>
              <a:tr h="259181">
                <a:tc>
                  <a:txBody>
                    <a:bodyPr/>
                    <a:lstStyle/>
                    <a:p>
                      <a:pPr algn="ctr" fontAlgn="ctr"/>
                      <a:r>
                        <a:rPr lang="en-US" altLang="zh-CN" sz="1200" u="none" strike="noStrike" dirty="0">
                          <a:effectLst/>
                        </a:rPr>
                        <a:t>6.6</a:t>
                      </a:r>
                      <a:endParaRPr lang="en-US" altLang="zh-CN" sz="1200" b="0" i="0" u="none" strike="noStrike" dirty="0">
                        <a:solidFill>
                          <a:srgbClr val="000000"/>
                        </a:solidFill>
                        <a:effectLst/>
                        <a:latin typeface="宋体" panose="02010600030101010101" pitchFamily="2" charset="-122"/>
                        <a:ea typeface="宋体" panose="02010600030101010101" pitchFamily="2" charset="-122"/>
                      </a:endParaRPr>
                    </a:p>
                  </a:txBody>
                  <a:tcPr marL="9525" marR="9525" marT="9525" marB="0" anchor="ctr"/>
                </a:tc>
                <a:tc>
                  <a:txBody>
                    <a:bodyPr/>
                    <a:lstStyle/>
                    <a:p>
                      <a:pPr algn="ctr" fontAlgn="ctr"/>
                      <a:r>
                        <a:rPr lang="en-US" altLang="zh-CN" sz="1200" u="none" strike="noStrike" dirty="0">
                          <a:effectLst/>
                        </a:rPr>
                        <a:t>2.3</a:t>
                      </a:r>
                      <a:endParaRPr lang="en-US" altLang="zh-CN" sz="1200" b="0" i="0" u="none" strike="noStrike" dirty="0">
                        <a:solidFill>
                          <a:srgbClr val="000000"/>
                        </a:solidFill>
                        <a:effectLst/>
                        <a:latin typeface="宋体" panose="02010600030101010101" pitchFamily="2" charset="-122"/>
                        <a:ea typeface="宋体" panose="02010600030101010101" pitchFamily="2" charset="-122"/>
                      </a:endParaRPr>
                    </a:p>
                  </a:txBody>
                  <a:tcPr marL="9525" marR="9525" marT="9525" marB="0" anchor="ctr"/>
                </a:tc>
                <a:tc>
                  <a:txBody>
                    <a:bodyPr/>
                    <a:lstStyle/>
                    <a:p>
                      <a:pPr algn="ctr" fontAlgn="ctr"/>
                      <a:r>
                        <a:rPr lang="en-US" altLang="zh-CN" sz="1200" b="0" i="0" u="none" strike="noStrike" dirty="0">
                          <a:solidFill>
                            <a:srgbClr val="000000"/>
                          </a:solidFill>
                          <a:effectLst/>
                          <a:latin typeface="+mn-lt"/>
                          <a:ea typeface="宋体" panose="02010600030101010101" pitchFamily="2" charset="-122"/>
                        </a:rPr>
                        <a:t>2.229</a:t>
                      </a:r>
                    </a:p>
                  </a:txBody>
                  <a:tcPr marL="9525" marR="9525" marT="9525" marB="0" anchor="ctr"/>
                </a:tc>
                <a:extLst>
                  <a:ext uri="{0D108BD9-81ED-4DB2-BD59-A6C34878D82A}">
                    <a16:rowId xmlns:a16="http://schemas.microsoft.com/office/drawing/2014/main" val="10002"/>
                  </a:ext>
                </a:extLst>
              </a:tr>
              <a:tr h="259181">
                <a:tc>
                  <a:txBody>
                    <a:bodyPr/>
                    <a:lstStyle/>
                    <a:p>
                      <a:pPr algn="ctr" fontAlgn="ctr"/>
                      <a:r>
                        <a:rPr lang="en-US" altLang="zh-CN" sz="1200" u="none" strike="noStrike">
                          <a:effectLst/>
                        </a:rPr>
                        <a:t>9.1</a:t>
                      </a:r>
                      <a:endParaRPr lang="en-US" altLang="zh-CN" sz="1200" b="0" i="0" u="none" strike="noStrike">
                        <a:solidFill>
                          <a:srgbClr val="000000"/>
                        </a:solidFill>
                        <a:effectLst/>
                        <a:latin typeface="宋体" panose="02010600030101010101" pitchFamily="2" charset="-122"/>
                        <a:ea typeface="宋体" panose="02010600030101010101" pitchFamily="2" charset="-122"/>
                      </a:endParaRPr>
                    </a:p>
                  </a:txBody>
                  <a:tcPr marL="9525" marR="9525" marT="9525" marB="0" anchor="ctr"/>
                </a:tc>
                <a:tc>
                  <a:txBody>
                    <a:bodyPr/>
                    <a:lstStyle/>
                    <a:p>
                      <a:pPr algn="ctr" fontAlgn="ctr"/>
                      <a:r>
                        <a:rPr lang="en-US" altLang="zh-CN" sz="1200" u="none" strike="noStrike" dirty="0">
                          <a:effectLst/>
                        </a:rPr>
                        <a:t>5.0</a:t>
                      </a:r>
                      <a:endParaRPr lang="en-US" altLang="zh-CN" sz="1200" b="0" i="0" u="none" strike="noStrike" dirty="0">
                        <a:solidFill>
                          <a:srgbClr val="000000"/>
                        </a:solidFill>
                        <a:effectLst/>
                        <a:latin typeface="宋体" panose="02010600030101010101" pitchFamily="2" charset="-122"/>
                        <a:ea typeface="宋体" panose="02010600030101010101" pitchFamily="2" charset="-122"/>
                      </a:endParaRPr>
                    </a:p>
                  </a:txBody>
                  <a:tcPr marL="9525" marR="9525" marT="9525" marB="0" anchor="ctr"/>
                </a:tc>
                <a:tc>
                  <a:txBody>
                    <a:bodyPr/>
                    <a:lstStyle/>
                    <a:p>
                      <a:pPr algn="ctr" fontAlgn="ctr"/>
                      <a:r>
                        <a:rPr lang="en-US" altLang="zh-CN" sz="1200" b="0" i="0" u="none" strike="noStrike" dirty="0">
                          <a:solidFill>
                            <a:srgbClr val="000000"/>
                          </a:solidFill>
                          <a:effectLst/>
                          <a:latin typeface="+mn-lt"/>
                          <a:ea typeface="宋体" panose="02010600030101010101" pitchFamily="2" charset="-122"/>
                        </a:rPr>
                        <a:t>4.875</a:t>
                      </a:r>
                    </a:p>
                  </a:txBody>
                  <a:tcPr marL="9525" marR="9525" marT="9525" marB="0" anchor="ctr"/>
                </a:tc>
                <a:extLst>
                  <a:ext uri="{0D108BD9-81ED-4DB2-BD59-A6C34878D82A}">
                    <a16:rowId xmlns:a16="http://schemas.microsoft.com/office/drawing/2014/main" val="10003"/>
                  </a:ext>
                </a:extLst>
              </a:tr>
              <a:tr h="259181">
                <a:tc>
                  <a:txBody>
                    <a:bodyPr/>
                    <a:lstStyle/>
                    <a:p>
                      <a:pPr algn="ctr" fontAlgn="ctr"/>
                      <a:r>
                        <a:rPr lang="en-US" altLang="zh-CN" sz="1200" u="none" strike="noStrike">
                          <a:effectLst/>
                        </a:rPr>
                        <a:t>11.4</a:t>
                      </a:r>
                      <a:endParaRPr lang="en-US" altLang="zh-CN" sz="1200" b="0" i="0" u="none" strike="noStrike">
                        <a:solidFill>
                          <a:srgbClr val="000000"/>
                        </a:solidFill>
                        <a:effectLst/>
                        <a:latin typeface="宋体" panose="02010600030101010101" pitchFamily="2" charset="-122"/>
                        <a:ea typeface="宋体" panose="02010600030101010101" pitchFamily="2" charset="-122"/>
                      </a:endParaRPr>
                    </a:p>
                  </a:txBody>
                  <a:tcPr marL="9525" marR="9525" marT="9525" marB="0" anchor="ctr"/>
                </a:tc>
                <a:tc>
                  <a:txBody>
                    <a:bodyPr/>
                    <a:lstStyle/>
                    <a:p>
                      <a:pPr algn="ctr" fontAlgn="ctr"/>
                      <a:r>
                        <a:rPr lang="en-US" altLang="zh-CN" sz="1200" u="none" strike="noStrike" dirty="0">
                          <a:effectLst/>
                        </a:rPr>
                        <a:t>8.5</a:t>
                      </a:r>
                      <a:endParaRPr lang="en-US" altLang="zh-CN" sz="1200" b="0" i="0" u="none" strike="noStrike" dirty="0">
                        <a:solidFill>
                          <a:srgbClr val="000000"/>
                        </a:solidFill>
                        <a:effectLst/>
                        <a:latin typeface="宋体" panose="02010600030101010101" pitchFamily="2" charset="-122"/>
                        <a:ea typeface="宋体" panose="02010600030101010101" pitchFamily="2" charset="-122"/>
                      </a:endParaRPr>
                    </a:p>
                  </a:txBody>
                  <a:tcPr marL="9525" marR="9525" marT="9525" marB="0" anchor="ctr"/>
                </a:tc>
                <a:tc>
                  <a:txBody>
                    <a:bodyPr/>
                    <a:lstStyle/>
                    <a:p>
                      <a:pPr algn="ctr" fontAlgn="ctr"/>
                      <a:r>
                        <a:rPr lang="en-US" altLang="zh-CN" sz="1200" b="0" i="0" u="none" strike="noStrike" dirty="0">
                          <a:solidFill>
                            <a:srgbClr val="000000"/>
                          </a:solidFill>
                          <a:effectLst/>
                          <a:latin typeface="+mn-lt"/>
                          <a:ea typeface="宋体" panose="02010600030101010101" pitchFamily="2" charset="-122"/>
                        </a:rPr>
                        <a:t>7.474</a:t>
                      </a:r>
                    </a:p>
                  </a:txBody>
                  <a:tcPr marL="9525" marR="9525" marT="9525" marB="0" anchor="ctr"/>
                </a:tc>
                <a:extLst>
                  <a:ext uri="{0D108BD9-81ED-4DB2-BD59-A6C34878D82A}">
                    <a16:rowId xmlns:a16="http://schemas.microsoft.com/office/drawing/2014/main" val="10004"/>
                  </a:ext>
                </a:extLst>
              </a:tr>
              <a:tr h="259181">
                <a:tc>
                  <a:txBody>
                    <a:bodyPr/>
                    <a:lstStyle/>
                    <a:p>
                      <a:pPr algn="ctr" fontAlgn="ctr"/>
                      <a:r>
                        <a:rPr lang="en-US" altLang="zh-CN" sz="1200" u="none" strike="noStrike">
                          <a:effectLst/>
                        </a:rPr>
                        <a:t>12.5</a:t>
                      </a:r>
                      <a:endParaRPr lang="en-US" altLang="zh-CN" sz="1200" b="0" i="0" u="none" strike="noStrike">
                        <a:solidFill>
                          <a:srgbClr val="000000"/>
                        </a:solidFill>
                        <a:effectLst/>
                        <a:latin typeface="宋体" panose="02010600030101010101" pitchFamily="2" charset="-122"/>
                        <a:ea typeface="宋体" panose="02010600030101010101" pitchFamily="2" charset="-122"/>
                      </a:endParaRPr>
                    </a:p>
                  </a:txBody>
                  <a:tcPr marL="9525" marR="9525" marT="9525" marB="0" anchor="ctr"/>
                </a:tc>
                <a:tc>
                  <a:txBody>
                    <a:bodyPr/>
                    <a:lstStyle/>
                    <a:p>
                      <a:pPr algn="ctr" fontAlgn="ctr"/>
                      <a:r>
                        <a:rPr lang="en-US" altLang="zh-CN" sz="1200" u="none" strike="noStrike" dirty="0">
                          <a:effectLst/>
                        </a:rPr>
                        <a:t>10.5</a:t>
                      </a:r>
                      <a:endParaRPr lang="en-US" altLang="zh-CN" sz="1200" b="0" i="0" u="none" strike="noStrike" dirty="0">
                        <a:solidFill>
                          <a:srgbClr val="000000"/>
                        </a:solidFill>
                        <a:effectLst/>
                        <a:latin typeface="宋体" panose="02010600030101010101" pitchFamily="2" charset="-122"/>
                        <a:ea typeface="宋体" panose="02010600030101010101" pitchFamily="2" charset="-122"/>
                      </a:endParaRPr>
                    </a:p>
                  </a:txBody>
                  <a:tcPr marL="9525" marR="9525" marT="9525" marB="0" anchor="ctr"/>
                </a:tc>
                <a:tc>
                  <a:txBody>
                    <a:bodyPr/>
                    <a:lstStyle/>
                    <a:p>
                      <a:pPr algn="ctr" fontAlgn="ctr"/>
                      <a:r>
                        <a:rPr lang="en-US" altLang="zh-CN" sz="1200" b="0" i="0" u="none" strike="noStrike" dirty="0">
                          <a:solidFill>
                            <a:srgbClr val="000000"/>
                          </a:solidFill>
                          <a:effectLst/>
                          <a:latin typeface="+mn-lt"/>
                          <a:ea typeface="宋体" panose="02010600030101010101" pitchFamily="2" charset="-122"/>
                        </a:rPr>
                        <a:t>8.384</a:t>
                      </a:r>
                    </a:p>
                  </a:txBody>
                  <a:tcPr marL="9525" marR="9525" marT="9525" marB="0" anchor="ctr"/>
                </a:tc>
                <a:extLst>
                  <a:ext uri="{0D108BD9-81ED-4DB2-BD59-A6C34878D82A}">
                    <a16:rowId xmlns:a16="http://schemas.microsoft.com/office/drawing/2014/main" val="10005"/>
                  </a:ext>
                </a:extLst>
              </a:tr>
            </a:tbl>
          </a:graphicData>
        </a:graphic>
      </p:graphicFrame>
      <p:sp>
        <p:nvSpPr>
          <p:cNvPr id="8" name="文本框 7"/>
          <p:cNvSpPr txBox="1"/>
          <p:nvPr/>
        </p:nvSpPr>
        <p:spPr>
          <a:xfrm>
            <a:off x="5159089" y="1342139"/>
            <a:ext cx="1901536" cy="369332"/>
          </a:xfrm>
          <a:prstGeom prst="rect">
            <a:avLst/>
          </a:prstGeom>
          <a:noFill/>
        </p:spPr>
        <p:txBody>
          <a:bodyPr wrap="square" rtlCol="0">
            <a:spAutoFit/>
          </a:bodyPr>
          <a:lstStyle/>
          <a:p>
            <a:r>
              <a:rPr lang="zh-CN" altLang="en-US" dirty="0"/>
              <a:t>训练数据</a:t>
            </a:r>
          </a:p>
        </p:txBody>
      </p:sp>
      <p:sp>
        <p:nvSpPr>
          <p:cNvPr id="9" name="文本框 8"/>
          <p:cNvSpPr txBox="1"/>
          <p:nvPr/>
        </p:nvSpPr>
        <p:spPr>
          <a:xfrm>
            <a:off x="5159091" y="3977234"/>
            <a:ext cx="1901536" cy="369332"/>
          </a:xfrm>
          <a:prstGeom prst="rect">
            <a:avLst/>
          </a:prstGeom>
          <a:noFill/>
        </p:spPr>
        <p:txBody>
          <a:bodyPr wrap="square" rtlCol="0">
            <a:spAutoFit/>
          </a:bodyPr>
          <a:lstStyle/>
          <a:p>
            <a:r>
              <a:rPr lang="zh-CN" altLang="en-US" dirty="0">
                <a:solidFill>
                  <a:schemeClr val="accent4">
                    <a:lumMod val="75000"/>
                  </a:schemeClr>
                </a:solidFill>
              </a:rPr>
              <a:t>测试数据</a:t>
            </a:r>
          </a:p>
        </p:txBody>
      </p:sp>
      <mc:AlternateContent xmlns:mc="http://schemas.openxmlformats.org/markup-compatibility/2006" xmlns:a14="http://schemas.microsoft.com/office/drawing/2010/main">
        <mc:Choice Requires="a14">
          <p:sp>
            <p:nvSpPr>
              <p:cNvPr id="10" name="文本框 9"/>
              <p:cNvSpPr txBox="1"/>
              <p:nvPr/>
            </p:nvSpPr>
            <p:spPr>
              <a:xfrm>
                <a:off x="1085680" y="5478240"/>
                <a:ext cx="3352969" cy="276999"/>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acc>
                        <m:accPr>
                          <m:chr m:val="̂"/>
                          <m:ctrlPr>
                            <a:rPr lang="en-US" altLang="zh-CN" b="0" i="1" smtClean="0">
                              <a:latin typeface="Cambria Math" panose="02040503050406030204" pitchFamily="18" charset="0"/>
                            </a:rPr>
                          </m:ctrlPr>
                        </m:accPr>
                        <m:e>
                          <m:r>
                            <a:rPr lang="en-US" altLang="zh-CN" b="0" i="1" smtClean="0">
                              <a:latin typeface="Cambria Math" panose="02040503050406030204" pitchFamily="18" charset="0"/>
                            </a:rPr>
                            <m:t>𝑦</m:t>
                          </m:r>
                        </m:e>
                      </m:acc>
                      <m:r>
                        <a:rPr lang="en-US" altLang="zh-CN" b="0" i="1" smtClean="0">
                          <a:latin typeface="Cambria Math" panose="02040503050406030204" pitchFamily="18" charset="0"/>
                        </a:rPr>
                        <m:t>=0.0974</m:t>
                      </m:r>
                      <m:sSup>
                        <m:sSupPr>
                          <m:ctrlPr>
                            <a:rPr lang="en-US" altLang="zh-CN" b="0" i="1" smtClean="0">
                              <a:latin typeface="Cambria Math" panose="02040503050406030204" pitchFamily="18" charset="0"/>
                            </a:rPr>
                          </m:ctrlPr>
                        </m:sSupPr>
                        <m:e>
                          <m:r>
                            <a:rPr lang="en-US" altLang="zh-CN" b="0" i="1" smtClean="0">
                              <a:latin typeface="Cambria Math" panose="02040503050406030204" pitchFamily="18" charset="0"/>
                            </a:rPr>
                            <m:t>𝑥</m:t>
                          </m:r>
                        </m:e>
                        <m:sup>
                          <m:r>
                            <a:rPr lang="en-US" altLang="zh-CN" b="0" i="1" smtClean="0">
                              <a:latin typeface="Cambria Math" panose="02040503050406030204" pitchFamily="18" charset="0"/>
                            </a:rPr>
                            <m:t>2</m:t>
                          </m:r>
                        </m:sup>
                      </m:sSup>
                      <m:r>
                        <a:rPr lang="en-US" altLang="zh-CN" b="0" i="1" smtClean="0">
                          <a:latin typeface="Cambria Math" panose="02040503050406030204" pitchFamily="18" charset="0"/>
                        </a:rPr>
                        <m:t>−0.471</m:t>
                      </m:r>
                      <m:r>
                        <a:rPr lang="en-US" altLang="zh-CN" b="0" i="1" smtClean="0">
                          <a:latin typeface="Cambria Math" panose="02040503050406030204" pitchFamily="18" charset="0"/>
                        </a:rPr>
                        <m:t>𝑥</m:t>
                      </m:r>
                      <m:r>
                        <a:rPr lang="en-US" altLang="zh-CN" b="0" i="1" smtClean="0">
                          <a:latin typeface="Cambria Math" panose="02040503050406030204" pitchFamily="18" charset="0"/>
                        </a:rPr>
                        <m:t>+1.0952</m:t>
                      </m:r>
                    </m:oMath>
                  </m:oMathPara>
                </a14:m>
                <a:endParaRPr lang="zh-CN" altLang="en-US" dirty="0"/>
              </a:p>
            </p:txBody>
          </p:sp>
        </mc:Choice>
        <mc:Fallback xmlns="">
          <p:sp>
            <p:nvSpPr>
              <p:cNvPr id="10" name="文本框 9"/>
              <p:cNvSpPr txBox="1">
                <a:spLocks noRot="1" noChangeAspect="1" noMove="1" noResize="1" noEditPoints="1" noAdjustHandles="1" noChangeArrowheads="1" noChangeShapeType="1" noTextEdit="1"/>
              </p:cNvSpPr>
              <p:nvPr/>
            </p:nvSpPr>
            <p:spPr>
              <a:xfrm>
                <a:off x="1085680" y="5478240"/>
                <a:ext cx="3352969" cy="276999"/>
              </a:xfrm>
              <a:prstGeom prst="rect">
                <a:avLst/>
              </a:prstGeom>
              <a:blipFill rotWithShape="0">
                <a:blip r:embed="rId4"/>
                <a:stretch>
                  <a:fillRect l="-1273" t="-26667" r="-1455" b="-26667"/>
                </a:stretch>
              </a:blipFill>
            </p:spPr>
            <p:txBody>
              <a:bodyPr/>
              <a:lstStyle/>
              <a:p>
                <a:r>
                  <a:rPr lang="zh-CN" altLang="en-US">
                    <a:noFill/>
                  </a:rPr>
                  <a:t> </a:t>
                </a:r>
              </a:p>
            </p:txBody>
          </p:sp>
        </mc:Fallback>
      </mc:AlternateContent>
      <p:sp>
        <p:nvSpPr>
          <p:cNvPr id="11" name="文本框 10"/>
          <p:cNvSpPr txBox="1"/>
          <p:nvPr/>
        </p:nvSpPr>
        <p:spPr>
          <a:xfrm>
            <a:off x="1085680" y="5108908"/>
            <a:ext cx="1995054" cy="369332"/>
          </a:xfrm>
          <a:prstGeom prst="rect">
            <a:avLst/>
          </a:prstGeom>
          <a:noFill/>
        </p:spPr>
        <p:txBody>
          <a:bodyPr wrap="square" rtlCol="0">
            <a:spAutoFit/>
          </a:bodyPr>
          <a:lstStyle/>
          <a:p>
            <a:r>
              <a:rPr lang="zh-CN" altLang="en-US" dirty="0"/>
              <a:t>学得的模型：</a:t>
            </a:r>
          </a:p>
        </p:txBody>
      </p:sp>
      <p:sp>
        <p:nvSpPr>
          <p:cNvPr id="12" name="文本框 11"/>
          <p:cNvSpPr txBox="1"/>
          <p:nvPr/>
        </p:nvSpPr>
        <p:spPr>
          <a:xfrm>
            <a:off x="7434699" y="3238570"/>
            <a:ext cx="1764721" cy="738664"/>
          </a:xfrm>
          <a:prstGeom prst="rect">
            <a:avLst/>
          </a:prstGeom>
          <a:noFill/>
        </p:spPr>
        <p:txBody>
          <a:bodyPr wrap="square" rtlCol="0">
            <a:spAutoFit/>
          </a:bodyPr>
          <a:lstStyle/>
          <a:p>
            <a:r>
              <a:rPr lang="zh-CN" altLang="en-US" sz="1400" dirty="0"/>
              <a:t>在训练数据上的均方误差</a:t>
            </a:r>
            <a:endParaRPr lang="en-US" altLang="zh-CN" sz="1400" dirty="0"/>
          </a:p>
          <a:p>
            <a:r>
              <a:rPr lang="en-US" altLang="zh-CN" sz="1400" dirty="0" err="1">
                <a:solidFill>
                  <a:srgbClr val="00B050"/>
                </a:solidFill>
              </a:rPr>
              <a:t>E</a:t>
            </a:r>
            <a:r>
              <a:rPr lang="en-US" altLang="zh-CN" sz="1000" dirty="0" err="1">
                <a:solidFill>
                  <a:srgbClr val="00B050"/>
                </a:solidFill>
              </a:rPr>
              <a:t>training</a:t>
            </a:r>
            <a:r>
              <a:rPr lang="en-US" altLang="zh-CN" sz="1400" dirty="0">
                <a:solidFill>
                  <a:srgbClr val="00B050"/>
                </a:solidFill>
              </a:rPr>
              <a:t> = 0.005602</a:t>
            </a:r>
            <a:endParaRPr lang="zh-CN" altLang="en-US" sz="1400" dirty="0">
              <a:solidFill>
                <a:srgbClr val="00B050"/>
              </a:solidFill>
            </a:endParaRPr>
          </a:p>
        </p:txBody>
      </p:sp>
      <p:sp>
        <p:nvSpPr>
          <p:cNvPr id="13" name="文本框 12"/>
          <p:cNvSpPr txBox="1"/>
          <p:nvPr/>
        </p:nvSpPr>
        <p:spPr>
          <a:xfrm>
            <a:off x="7434699" y="5275210"/>
            <a:ext cx="1764721" cy="738664"/>
          </a:xfrm>
          <a:prstGeom prst="rect">
            <a:avLst/>
          </a:prstGeom>
          <a:noFill/>
        </p:spPr>
        <p:txBody>
          <a:bodyPr wrap="square" rtlCol="0">
            <a:spAutoFit/>
          </a:bodyPr>
          <a:lstStyle/>
          <a:p>
            <a:r>
              <a:rPr lang="zh-CN" altLang="en-US" sz="1400" dirty="0"/>
              <a:t>在测试数据上的均方误差</a:t>
            </a:r>
            <a:endParaRPr lang="en-US" altLang="zh-CN" sz="1400" dirty="0"/>
          </a:p>
          <a:p>
            <a:r>
              <a:rPr lang="en-US" altLang="zh-CN" sz="1400" dirty="0" err="1">
                <a:solidFill>
                  <a:srgbClr val="00B050"/>
                </a:solidFill>
              </a:rPr>
              <a:t>E</a:t>
            </a:r>
            <a:r>
              <a:rPr lang="en-US" altLang="zh-CN" sz="1000" dirty="0" err="1">
                <a:solidFill>
                  <a:srgbClr val="00B050"/>
                </a:solidFill>
              </a:rPr>
              <a:t>test</a:t>
            </a:r>
            <a:r>
              <a:rPr lang="en-US" altLang="zh-CN" sz="1400" dirty="0">
                <a:solidFill>
                  <a:srgbClr val="00B050"/>
                </a:solidFill>
              </a:rPr>
              <a:t> = 0.008059</a:t>
            </a:r>
            <a:endParaRPr lang="zh-CN" altLang="en-US" sz="1400" dirty="0">
              <a:solidFill>
                <a:srgbClr val="00B050"/>
              </a:solidFill>
            </a:endParaRPr>
          </a:p>
        </p:txBody>
      </p:sp>
      <p:graphicFrame>
        <p:nvGraphicFramePr>
          <p:cNvPr id="15" name="内容占位符 11"/>
          <p:cNvGraphicFramePr>
            <a:graphicFrameLocks/>
          </p:cNvGraphicFramePr>
          <p:nvPr>
            <p:extLst>
              <p:ext uri="{D42A27DB-BD31-4B8C-83A1-F6EECF244321}">
                <p14:modId xmlns:p14="http://schemas.microsoft.com/office/powerpoint/2010/main" val="1970530641"/>
              </p:ext>
            </p:extLst>
          </p:nvPr>
        </p:nvGraphicFramePr>
        <p:xfrm>
          <a:off x="509150" y="1489065"/>
          <a:ext cx="4649935" cy="3487660"/>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30765758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par>
                          <p:cTn id="11" fill="hold">
                            <p:stCondLst>
                              <p:cond delay="0"/>
                            </p:stCondLst>
                            <p:childTnLst>
                              <p:par>
                                <p:cTn id="12" presetID="1" presetClass="entr" presetSubtype="0" fill="hold" grpId="0" nodeType="afterEffect">
                                  <p:stCondLst>
                                    <p:cond delay="0"/>
                                  </p:stCondLst>
                                  <p:childTnLst>
                                    <p:set>
                                      <p:cBhvr>
                                        <p:cTn id="13" dur="1" fill="hold">
                                          <p:stCondLst>
                                            <p:cond delay="0"/>
                                          </p:stCondLst>
                                        </p:cTn>
                                        <p:tgtEl>
                                          <p:spTgt spid="11"/>
                                        </p:tgtEl>
                                        <p:attrNameLst>
                                          <p:attrName>style.visibility</p:attrName>
                                        </p:attrNameLst>
                                      </p:cBhvr>
                                      <p:to>
                                        <p:strVal val="visible"/>
                                      </p:to>
                                    </p:set>
                                  </p:childTnLst>
                                </p:cTn>
                              </p:par>
                            </p:childTnLst>
                          </p:cTn>
                        </p:par>
                        <p:par>
                          <p:cTn id="14" fill="hold">
                            <p:stCondLst>
                              <p:cond delay="0"/>
                            </p:stCondLst>
                            <p:childTnLst>
                              <p:par>
                                <p:cTn id="15" presetID="1" presetClass="entr" presetSubtype="0" fill="hold" grpId="0" nodeType="afterEffect">
                                  <p:stCondLst>
                                    <p:cond delay="0"/>
                                  </p:stCondLst>
                                  <p:childTnLst>
                                    <p:set>
                                      <p:cBhvr>
                                        <p:cTn id="16" dur="1" fill="hold">
                                          <p:stCondLst>
                                            <p:cond delay="0"/>
                                          </p:stCondLst>
                                        </p:cTn>
                                        <p:tgtEl>
                                          <p:spTgt spid="10"/>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5"/>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6"/>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7"/>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8"/>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9"/>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2"/>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14" grpId="0">
        <p:bldAsOne/>
      </p:bldGraphic>
      <p:bldGraphic spid="4" grpId="0">
        <p:bldAsOne/>
      </p:bldGraphic>
      <p:bldP spid="8" grpId="0"/>
      <p:bldP spid="9" grpId="0"/>
      <p:bldP spid="10" grpId="0"/>
      <p:bldP spid="11" grpId="0"/>
      <p:bldP spid="12" grpId="0"/>
      <p:bldP spid="13" grpId="0"/>
      <p:bldGraphic spid="15" grpId="0">
        <p:bldAsOne/>
      </p:bldGraphic>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4" name="内容占位符 11"/>
          <p:cNvGraphicFramePr>
            <a:graphicFrameLocks/>
          </p:cNvGraphicFramePr>
          <p:nvPr>
            <p:extLst>
              <p:ext uri="{D42A27DB-BD31-4B8C-83A1-F6EECF244321}">
                <p14:modId xmlns:p14="http://schemas.microsoft.com/office/powerpoint/2010/main" val="1786655595"/>
              </p:ext>
            </p:extLst>
          </p:nvPr>
        </p:nvGraphicFramePr>
        <p:xfrm>
          <a:off x="509154" y="1489065"/>
          <a:ext cx="4649935" cy="3487660"/>
        </p:xfrm>
        <a:graphic>
          <a:graphicData uri="http://schemas.openxmlformats.org/drawingml/2006/chart">
            <c:chart xmlns:c="http://schemas.openxmlformats.org/drawingml/2006/chart" xmlns:r="http://schemas.openxmlformats.org/officeDocument/2006/relationships" r:id="rId2"/>
          </a:graphicData>
        </a:graphic>
      </p:graphicFrame>
      <p:sp>
        <p:nvSpPr>
          <p:cNvPr id="2" name="标题 1"/>
          <p:cNvSpPr>
            <a:spLocks noGrp="1"/>
          </p:cNvSpPr>
          <p:nvPr>
            <p:ph type="title"/>
          </p:nvPr>
        </p:nvSpPr>
        <p:spPr/>
        <p:txBody>
          <a:bodyPr/>
          <a:lstStyle/>
          <a:p>
            <a:r>
              <a:rPr lang="zh-CN" altLang="en-US" dirty="0"/>
              <a:t>线性模型</a:t>
            </a:r>
          </a:p>
        </p:txBody>
      </p:sp>
      <p:graphicFrame>
        <p:nvGraphicFramePr>
          <p:cNvPr id="4" name="内容占位符 11"/>
          <p:cNvGraphicFramePr>
            <a:graphicFrameLocks noGrp="1"/>
          </p:cNvGraphicFramePr>
          <p:nvPr>
            <p:ph idx="1"/>
            <p:extLst>
              <p:ext uri="{D42A27DB-BD31-4B8C-83A1-F6EECF244321}">
                <p14:modId xmlns:p14="http://schemas.microsoft.com/office/powerpoint/2010/main" val="4071678054"/>
              </p:ext>
            </p:extLst>
          </p:nvPr>
        </p:nvGraphicFramePr>
        <p:xfrm>
          <a:off x="509154" y="1489065"/>
          <a:ext cx="4649935" cy="348766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6" name="表格 5"/>
          <p:cNvGraphicFramePr>
            <a:graphicFrameLocks noGrp="1"/>
          </p:cNvGraphicFramePr>
          <p:nvPr>
            <p:extLst>
              <p:ext uri="{D42A27DB-BD31-4B8C-83A1-F6EECF244321}">
                <p14:modId xmlns:p14="http://schemas.microsoft.com/office/powerpoint/2010/main" val="3652380873"/>
              </p:ext>
            </p:extLst>
          </p:nvPr>
        </p:nvGraphicFramePr>
        <p:xfrm>
          <a:off x="5432717" y="1711471"/>
          <a:ext cx="1898073" cy="2265763"/>
        </p:xfrm>
        <a:graphic>
          <a:graphicData uri="http://schemas.openxmlformats.org/drawingml/2006/table">
            <a:tbl>
              <a:tblPr firstRow="1">
                <a:tableStyleId>{073A0DAA-6AF3-43AB-8588-CEC1D06C72B9}</a:tableStyleId>
              </a:tblPr>
              <a:tblGrid>
                <a:gridCol w="632691">
                  <a:extLst>
                    <a:ext uri="{9D8B030D-6E8A-4147-A177-3AD203B41FA5}">
                      <a16:colId xmlns:a16="http://schemas.microsoft.com/office/drawing/2014/main" val="20000"/>
                    </a:ext>
                  </a:extLst>
                </a:gridCol>
                <a:gridCol w="632691">
                  <a:extLst>
                    <a:ext uri="{9D8B030D-6E8A-4147-A177-3AD203B41FA5}">
                      <a16:colId xmlns:a16="http://schemas.microsoft.com/office/drawing/2014/main" val="20001"/>
                    </a:ext>
                  </a:extLst>
                </a:gridCol>
                <a:gridCol w="632691">
                  <a:extLst>
                    <a:ext uri="{9D8B030D-6E8A-4147-A177-3AD203B41FA5}">
                      <a16:colId xmlns:a16="http://schemas.microsoft.com/office/drawing/2014/main" val="20002"/>
                    </a:ext>
                  </a:extLst>
                </a:gridCol>
              </a:tblGrid>
              <a:tr h="347672">
                <a:tc>
                  <a:txBody>
                    <a:bodyPr/>
                    <a:lstStyle/>
                    <a:p>
                      <a:pPr algn="ctr"/>
                      <a:r>
                        <a:rPr lang="en-US" altLang="zh-CN" sz="1400" dirty="0"/>
                        <a:t>X</a:t>
                      </a:r>
                      <a:endParaRPr lang="zh-CN" altLang="en-US" sz="1400" dirty="0"/>
                    </a:p>
                  </a:txBody>
                  <a:tcPr/>
                </a:tc>
                <a:tc>
                  <a:txBody>
                    <a:bodyPr/>
                    <a:lstStyle/>
                    <a:p>
                      <a:pPr algn="ctr"/>
                      <a:r>
                        <a:rPr lang="en-US" altLang="zh-CN" sz="1400" dirty="0" err="1"/>
                        <a:t>Y</a:t>
                      </a:r>
                      <a:r>
                        <a:rPr lang="en-US" altLang="zh-CN" sz="1000" dirty="0" err="1"/>
                        <a:t>act</a:t>
                      </a:r>
                      <a:endParaRPr lang="zh-CN" altLang="en-US" sz="1400" dirty="0"/>
                    </a:p>
                  </a:txBody>
                  <a:tcPr/>
                </a:tc>
                <a:tc>
                  <a:txBody>
                    <a:bodyPr/>
                    <a:lstStyle/>
                    <a:p>
                      <a:pPr algn="ctr"/>
                      <a:r>
                        <a:rPr lang="en-US" altLang="zh-CN" sz="1400" dirty="0" err="1"/>
                        <a:t>Y</a:t>
                      </a:r>
                      <a:r>
                        <a:rPr lang="en-US" altLang="zh-CN" sz="1000" dirty="0" err="1"/>
                        <a:t>pred</a:t>
                      </a:r>
                      <a:endParaRPr lang="zh-CN" altLang="en-US" sz="1400" dirty="0"/>
                    </a:p>
                  </a:txBody>
                  <a:tcPr/>
                </a:tc>
                <a:extLst>
                  <a:ext uri="{0D108BD9-81ED-4DB2-BD59-A6C34878D82A}">
                    <a16:rowId xmlns:a16="http://schemas.microsoft.com/office/drawing/2014/main" val="10000"/>
                  </a:ext>
                </a:extLst>
              </a:tr>
              <a:tr h="274013">
                <a:tc>
                  <a:txBody>
                    <a:bodyPr/>
                    <a:lstStyle/>
                    <a:p>
                      <a:pPr algn="ctr" fontAlgn="ctr"/>
                      <a:r>
                        <a:rPr lang="en-US" altLang="zh-CN" sz="1200" u="none" strike="noStrike" dirty="0">
                          <a:effectLst/>
                        </a:rPr>
                        <a:t>1.1</a:t>
                      </a:r>
                      <a:endParaRPr lang="en-US" altLang="zh-CN" sz="1200" b="0" i="0" u="none" strike="noStrike" dirty="0">
                        <a:solidFill>
                          <a:srgbClr val="000000"/>
                        </a:solidFill>
                        <a:effectLst/>
                        <a:latin typeface="宋体" panose="02010600030101010101" pitchFamily="2" charset="-122"/>
                        <a:ea typeface="宋体" panose="02010600030101010101" pitchFamily="2" charset="-122"/>
                      </a:endParaRPr>
                    </a:p>
                  </a:txBody>
                  <a:tcPr marL="9525" marR="9525" marT="9525" marB="0" anchor="ctr"/>
                </a:tc>
                <a:tc>
                  <a:txBody>
                    <a:bodyPr/>
                    <a:lstStyle/>
                    <a:p>
                      <a:pPr algn="ctr" fontAlgn="ctr"/>
                      <a:r>
                        <a:rPr lang="en-US" altLang="zh-CN" sz="1200" u="none" strike="noStrike" dirty="0">
                          <a:effectLst/>
                        </a:rPr>
                        <a:t>0.7</a:t>
                      </a:r>
                      <a:endParaRPr lang="en-US" altLang="zh-CN" sz="1200" b="0" i="0" u="none" strike="noStrike" dirty="0">
                        <a:solidFill>
                          <a:srgbClr val="000000"/>
                        </a:solidFill>
                        <a:effectLst/>
                        <a:latin typeface="宋体" panose="02010600030101010101" pitchFamily="2" charset="-122"/>
                        <a:ea typeface="宋体" panose="02010600030101010101" pitchFamily="2" charset="-122"/>
                      </a:endParaRPr>
                    </a:p>
                  </a:txBody>
                  <a:tcPr marL="9525" marR="9525" marT="9525" marB="0" anchor="ctr"/>
                </a:tc>
                <a:tc>
                  <a:txBody>
                    <a:bodyPr/>
                    <a:lstStyle/>
                    <a:p>
                      <a:pPr algn="ctr" fontAlgn="ctr"/>
                      <a:r>
                        <a:rPr lang="en-US" altLang="zh-CN" sz="1200" b="0" i="0" u="none" strike="noStrike" dirty="0">
                          <a:solidFill>
                            <a:srgbClr val="000000"/>
                          </a:solidFill>
                          <a:effectLst/>
                          <a:latin typeface="+mn-lt"/>
                          <a:ea typeface="宋体" panose="02010600030101010101" pitchFamily="2" charset="-122"/>
                        </a:rPr>
                        <a:t>-1.156</a:t>
                      </a:r>
                    </a:p>
                  </a:txBody>
                  <a:tcPr marL="9525" marR="9525" marT="9525" marB="0" anchor="ctr"/>
                </a:tc>
                <a:extLst>
                  <a:ext uri="{0D108BD9-81ED-4DB2-BD59-A6C34878D82A}">
                    <a16:rowId xmlns:a16="http://schemas.microsoft.com/office/drawing/2014/main" val="10001"/>
                  </a:ext>
                </a:extLst>
              </a:tr>
              <a:tr h="274013">
                <a:tc>
                  <a:txBody>
                    <a:bodyPr/>
                    <a:lstStyle/>
                    <a:p>
                      <a:pPr algn="ctr" fontAlgn="ctr"/>
                      <a:r>
                        <a:rPr lang="en-US" altLang="zh-CN" sz="1200" u="none" strike="noStrike" dirty="0">
                          <a:effectLst/>
                        </a:rPr>
                        <a:t>3.4</a:t>
                      </a:r>
                      <a:endParaRPr lang="en-US" altLang="zh-CN" sz="1200" b="0" i="0" u="none" strike="noStrike" dirty="0">
                        <a:solidFill>
                          <a:srgbClr val="000000"/>
                        </a:solidFill>
                        <a:effectLst/>
                        <a:latin typeface="宋体" panose="02010600030101010101" pitchFamily="2" charset="-122"/>
                        <a:ea typeface="宋体" panose="02010600030101010101" pitchFamily="2" charset="-122"/>
                      </a:endParaRPr>
                    </a:p>
                  </a:txBody>
                  <a:tcPr marL="9525" marR="9525" marT="9525" marB="0" anchor="ctr"/>
                </a:tc>
                <a:tc>
                  <a:txBody>
                    <a:bodyPr/>
                    <a:lstStyle/>
                    <a:p>
                      <a:pPr algn="ctr" fontAlgn="ctr"/>
                      <a:r>
                        <a:rPr lang="en-US" altLang="zh-CN" sz="1200" u="none" strike="noStrike" dirty="0">
                          <a:effectLst/>
                        </a:rPr>
                        <a:t>0.6</a:t>
                      </a:r>
                      <a:endParaRPr lang="en-US" altLang="zh-CN" sz="1200" b="0" i="0" u="none" strike="noStrike" dirty="0">
                        <a:solidFill>
                          <a:srgbClr val="000000"/>
                        </a:solidFill>
                        <a:effectLst/>
                        <a:latin typeface="宋体" panose="02010600030101010101" pitchFamily="2" charset="-122"/>
                        <a:ea typeface="宋体" panose="02010600030101010101" pitchFamily="2" charset="-122"/>
                      </a:endParaRPr>
                    </a:p>
                  </a:txBody>
                  <a:tcPr marL="9525" marR="9525" marT="9525" marB="0" anchor="ctr"/>
                </a:tc>
                <a:tc>
                  <a:txBody>
                    <a:bodyPr/>
                    <a:lstStyle/>
                    <a:p>
                      <a:pPr algn="ctr" fontAlgn="ctr"/>
                      <a:r>
                        <a:rPr lang="en-US" altLang="zh-CN" sz="1200" b="0" i="0" u="none" strike="noStrike" dirty="0">
                          <a:solidFill>
                            <a:srgbClr val="000000"/>
                          </a:solidFill>
                          <a:effectLst/>
                          <a:latin typeface="+mn-lt"/>
                          <a:ea typeface="宋体" panose="02010600030101010101" pitchFamily="2" charset="-122"/>
                        </a:rPr>
                        <a:t>0.771</a:t>
                      </a:r>
                    </a:p>
                  </a:txBody>
                  <a:tcPr marL="9525" marR="9525" marT="9525" marB="0" anchor="ctr"/>
                </a:tc>
                <a:extLst>
                  <a:ext uri="{0D108BD9-81ED-4DB2-BD59-A6C34878D82A}">
                    <a16:rowId xmlns:a16="http://schemas.microsoft.com/office/drawing/2014/main" val="10002"/>
                  </a:ext>
                </a:extLst>
              </a:tr>
              <a:tr h="274013">
                <a:tc>
                  <a:txBody>
                    <a:bodyPr/>
                    <a:lstStyle/>
                    <a:p>
                      <a:pPr algn="ctr" fontAlgn="ctr"/>
                      <a:r>
                        <a:rPr lang="en-US" altLang="zh-CN" sz="1200" u="none" strike="noStrike" dirty="0">
                          <a:effectLst/>
                        </a:rPr>
                        <a:t>5.6</a:t>
                      </a:r>
                      <a:endParaRPr lang="en-US" altLang="zh-CN" sz="1200" b="0" i="0" u="none" strike="noStrike" dirty="0">
                        <a:solidFill>
                          <a:srgbClr val="000000"/>
                        </a:solidFill>
                        <a:effectLst/>
                        <a:latin typeface="宋体" panose="02010600030101010101" pitchFamily="2" charset="-122"/>
                        <a:ea typeface="宋体" panose="02010600030101010101" pitchFamily="2" charset="-122"/>
                      </a:endParaRPr>
                    </a:p>
                  </a:txBody>
                  <a:tcPr marL="9525" marR="9525" marT="9525" marB="0" anchor="ctr"/>
                </a:tc>
                <a:tc>
                  <a:txBody>
                    <a:bodyPr/>
                    <a:lstStyle/>
                    <a:p>
                      <a:pPr algn="ctr" fontAlgn="ctr"/>
                      <a:r>
                        <a:rPr lang="en-US" altLang="zh-CN" sz="1200" u="none" strike="noStrike" dirty="0">
                          <a:effectLst/>
                        </a:rPr>
                        <a:t>1.4</a:t>
                      </a:r>
                      <a:endParaRPr lang="en-US" altLang="zh-CN" sz="1200" b="0" i="0" u="none" strike="noStrike" dirty="0">
                        <a:solidFill>
                          <a:srgbClr val="000000"/>
                        </a:solidFill>
                        <a:effectLst/>
                        <a:latin typeface="宋体" panose="02010600030101010101" pitchFamily="2" charset="-122"/>
                        <a:ea typeface="宋体" panose="02010600030101010101" pitchFamily="2" charset="-122"/>
                      </a:endParaRPr>
                    </a:p>
                  </a:txBody>
                  <a:tcPr marL="9525" marR="9525" marT="9525" marB="0" anchor="ctr"/>
                </a:tc>
                <a:tc>
                  <a:txBody>
                    <a:bodyPr/>
                    <a:lstStyle/>
                    <a:p>
                      <a:pPr algn="ctr" fontAlgn="ctr"/>
                      <a:r>
                        <a:rPr lang="en-US" altLang="zh-CN" sz="1200" b="0" i="0" u="none" strike="noStrike" dirty="0">
                          <a:solidFill>
                            <a:srgbClr val="000000"/>
                          </a:solidFill>
                          <a:effectLst/>
                          <a:latin typeface="+mn-lt"/>
                          <a:ea typeface="宋体" panose="02010600030101010101" pitchFamily="2" charset="-122"/>
                        </a:rPr>
                        <a:t>2.614</a:t>
                      </a:r>
                    </a:p>
                  </a:txBody>
                  <a:tcPr marL="9525" marR="9525" marT="9525" marB="0" anchor="ctr"/>
                </a:tc>
                <a:extLst>
                  <a:ext uri="{0D108BD9-81ED-4DB2-BD59-A6C34878D82A}">
                    <a16:rowId xmlns:a16="http://schemas.microsoft.com/office/drawing/2014/main" val="10003"/>
                  </a:ext>
                </a:extLst>
              </a:tr>
              <a:tr h="274013">
                <a:tc>
                  <a:txBody>
                    <a:bodyPr/>
                    <a:lstStyle/>
                    <a:p>
                      <a:pPr algn="ctr" fontAlgn="ctr"/>
                      <a:r>
                        <a:rPr lang="en-US" altLang="zh-CN" sz="1200" u="none" strike="noStrike">
                          <a:effectLst/>
                        </a:rPr>
                        <a:t>5.7</a:t>
                      </a:r>
                      <a:endParaRPr lang="en-US" altLang="zh-CN" sz="1200" b="0" i="0" u="none" strike="noStrike">
                        <a:solidFill>
                          <a:srgbClr val="000000"/>
                        </a:solidFill>
                        <a:effectLst/>
                        <a:latin typeface="宋体" panose="02010600030101010101" pitchFamily="2" charset="-122"/>
                        <a:ea typeface="宋体" panose="02010600030101010101" pitchFamily="2" charset="-122"/>
                      </a:endParaRPr>
                    </a:p>
                  </a:txBody>
                  <a:tcPr marL="9525" marR="9525" marT="9525" marB="0" anchor="ctr"/>
                </a:tc>
                <a:tc>
                  <a:txBody>
                    <a:bodyPr/>
                    <a:lstStyle/>
                    <a:p>
                      <a:pPr algn="ctr" fontAlgn="ctr"/>
                      <a:r>
                        <a:rPr lang="en-US" altLang="zh-CN" sz="1200" u="none" strike="noStrike" dirty="0">
                          <a:effectLst/>
                        </a:rPr>
                        <a:t>1.7</a:t>
                      </a:r>
                      <a:endParaRPr lang="en-US" altLang="zh-CN" sz="1200" b="0" i="0" u="none" strike="noStrike" dirty="0">
                        <a:solidFill>
                          <a:srgbClr val="000000"/>
                        </a:solidFill>
                        <a:effectLst/>
                        <a:latin typeface="宋体" panose="02010600030101010101" pitchFamily="2" charset="-122"/>
                        <a:ea typeface="宋体" panose="02010600030101010101" pitchFamily="2" charset="-122"/>
                      </a:endParaRPr>
                    </a:p>
                  </a:txBody>
                  <a:tcPr marL="9525" marR="9525" marT="9525" marB="0" anchor="ctr"/>
                </a:tc>
                <a:tc>
                  <a:txBody>
                    <a:bodyPr/>
                    <a:lstStyle/>
                    <a:p>
                      <a:pPr algn="ctr" fontAlgn="ctr"/>
                      <a:r>
                        <a:rPr lang="en-US" altLang="zh-CN" sz="1200" b="0" i="0" u="none" strike="noStrike" dirty="0">
                          <a:solidFill>
                            <a:srgbClr val="000000"/>
                          </a:solidFill>
                          <a:effectLst/>
                          <a:latin typeface="+mn-lt"/>
                          <a:ea typeface="宋体" panose="02010600030101010101" pitchFamily="2" charset="-122"/>
                        </a:rPr>
                        <a:t>2.698</a:t>
                      </a:r>
                    </a:p>
                  </a:txBody>
                  <a:tcPr marL="9525" marR="9525" marT="9525" marB="0" anchor="ctr"/>
                </a:tc>
                <a:extLst>
                  <a:ext uri="{0D108BD9-81ED-4DB2-BD59-A6C34878D82A}">
                    <a16:rowId xmlns:a16="http://schemas.microsoft.com/office/drawing/2014/main" val="10004"/>
                  </a:ext>
                </a:extLst>
              </a:tr>
              <a:tr h="274013">
                <a:tc>
                  <a:txBody>
                    <a:bodyPr/>
                    <a:lstStyle/>
                    <a:p>
                      <a:pPr algn="ctr" fontAlgn="ctr"/>
                      <a:r>
                        <a:rPr lang="en-US" altLang="zh-CN" sz="1200" u="none" strike="noStrike">
                          <a:effectLst/>
                        </a:rPr>
                        <a:t>7.8</a:t>
                      </a:r>
                      <a:endParaRPr lang="en-US" altLang="zh-CN" sz="1200" b="0" i="0" u="none" strike="noStrike">
                        <a:solidFill>
                          <a:srgbClr val="000000"/>
                        </a:solidFill>
                        <a:effectLst/>
                        <a:latin typeface="宋体" panose="02010600030101010101" pitchFamily="2" charset="-122"/>
                        <a:ea typeface="宋体" panose="02010600030101010101" pitchFamily="2" charset="-122"/>
                      </a:endParaRPr>
                    </a:p>
                  </a:txBody>
                  <a:tcPr marL="9525" marR="9525" marT="9525" marB="0" anchor="ctr"/>
                </a:tc>
                <a:tc>
                  <a:txBody>
                    <a:bodyPr/>
                    <a:lstStyle/>
                    <a:p>
                      <a:pPr algn="ctr" fontAlgn="ctr"/>
                      <a:r>
                        <a:rPr lang="en-US" altLang="zh-CN" sz="1200" u="none" strike="noStrike" dirty="0">
                          <a:effectLst/>
                        </a:rPr>
                        <a:t>3.4</a:t>
                      </a:r>
                      <a:endParaRPr lang="en-US" altLang="zh-CN" sz="1200" b="0" i="0" u="none" strike="noStrike" dirty="0">
                        <a:solidFill>
                          <a:srgbClr val="000000"/>
                        </a:solidFill>
                        <a:effectLst/>
                        <a:latin typeface="宋体" panose="02010600030101010101" pitchFamily="2" charset="-122"/>
                        <a:ea typeface="宋体" panose="02010600030101010101" pitchFamily="2" charset="-122"/>
                      </a:endParaRPr>
                    </a:p>
                  </a:txBody>
                  <a:tcPr marL="9525" marR="9525" marT="9525" marB="0" anchor="ctr"/>
                </a:tc>
                <a:tc>
                  <a:txBody>
                    <a:bodyPr/>
                    <a:lstStyle/>
                    <a:p>
                      <a:pPr algn="ctr" fontAlgn="ctr"/>
                      <a:r>
                        <a:rPr lang="en-US" altLang="zh-CN" sz="1200" b="0" i="0" u="none" strike="noStrike" dirty="0">
                          <a:solidFill>
                            <a:srgbClr val="000000"/>
                          </a:solidFill>
                          <a:effectLst/>
                          <a:latin typeface="+mn-lt"/>
                          <a:ea typeface="宋体" panose="02010600030101010101" pitchFamily="2" charset="-122"/>
                        </a:rPr>
                        <a:t>4.458</a:t>
                      </a:r>
                    </a:p>
                  </a:txBody>
                  <a:tcPr marL="9525" marR="9525" marT="9525" marB="0" anchor="ctr"/>
                </a:tc>
                <a:extLst>
                  <a:ext uri="{0D108BD9-81ED-4DB2-BD59-A6C34878D82A}">
                    <a16:rowId xmlns:a16="http://schemas.microsoft.com/office/drawing/2014/main" val="10005"/>
                  </a:ext>
                </a:extLst>
              </a:tr>
              <a:tr h="274013">
                <a:tc>
                  <a:txBody>
                    <a:bodyPr/>
                    <a:lstStyle/>
                    <a:p>
                      <a:pPr algn="ctr" fontAlgn="ctr"/>
                      <a:r>
                        <a:rPr lang="en-US" altLang="zh-CN" sz="1200" u="none" strike="noStrike" dirty="0">
                          <a:effectLst/>
                        </a:rPr>
                        <a:t>10.3</a:t>
                      </a:r>
                      <a:endParaRPr lang="en-US" altLang="zh-CN" sz="1200" b="0" i="0" u="none" strike="noStrike" dirty="0">
                        <a:solidFill>
                          <a:srgbClr val="000000"/>
                        </a:solidFill>
                        <a:effectLst/>
                        <a:latin typeface="宋体" panose="02010600030101010101" pitchFamily="2" charset="-122"/>
                        <a:ea typeface="宋体" panose="02010600030101010101" pitchFamily="2" charset="-122"/>
                      </a:endParaRPr>
                    </a:p>
                  </a:txBody>
                  <a:tcPr marL="9525" marR="9525" marT="9525" marB="0" anchor="ctr"/>
                </a:tc>
                <a:tc>
                  <a:txBody>
                    <a:bodyPr/>
                    <a:lstStyle/>
                    <a:p>
                      <a:pPr algn="ctr" fontAlgn="ctr"/>
                      <a:r>
                        <a:rPr lang="en-US" altLang="zh-CN" sz="1200" u="none" strike="noStrike" dirty="0">
                          <a:effectLst/>
                        </a:rPr>
                        <a:t>6.5</a:t>
                      </a:r>
                      <a:endParaRPr lang="en-US" altLang="zh-CN" sz="1200" b="0" i="0" u="none" strike="noStrike" dirty="0">
                        <a:solidFill>
                          <a:srgbClr val="000000"/>
                        </a:solidFill>
                        <a:effectLst/>
                        <a:latin typeface="宋体" panose="02010600030101010101" pitchFamily="2" charset="-122"/>
                        <a:ea typeface="宋体" panose="02010600030101010101" pitchFamily="2" charset="-122"/>
                      </a:endParaRPr>
                    </a:p>
                  </a:txBody>
                  <a:tcPr marL="9525" marR="9525" marT="9525" marB="0" anchor="ctr"/>
                </a:tc>
                <a:tc>
                  <a:txBody>
                    <a:bodyPr/>
                    <a:lstStyle/>
                    <a:p>
                      <a:pPr algn="ctr" fontAlgn="ctr"/>
                      <a:r>
                        <a:rPr lang="en-US" altLang="zh-CN" sz="1200" b="0" i="0" u="none" strike="noStrike" dirty="0">
                          <a:solidFill>
                            <a:srgbClr val="000000"/>
                          </a:solidFill>
                          <a:effectLst/>
                          <a:latin typeface="+mn-lt"/>
                          <a:ea typeface="宋体" panose="02010600030101010101" pitchFamily="2" charset="-122"/>
                        </a:rPr>
                        <a:t>6.552</a:t>
                      </a:r>
                    </a:p>
                  </a:txBody>
                  <a:tcPr marL="9525" marR="9525" marT="9525" marB="0" anchor="ctr"/>
                </a:tc>
                <a:extLst>
                  <a:ext uri="{0D108BD9-81ED-4DB2-BD59-A6C34878D82A}">
                    <a16:rowId xmlns:a16="http://schemas.microsoft.com/office/drawing/2014/main" val="10006"/>
                  </a:ext>
                </a:extLst>
              </a:tr>
              <a:tr h="274013">
                <a:tc>
                  <a:txBody>
                    <a:bodyPr/>
                    <a:lstStyle/>
                    <a:p>
                      <a:pPr algn="ctr" fontAlgn="ctr"/>
                      <a:r>
                        <a:rPr lang="en-US" altLang="zh-CN" sz="1200" u="none" strike="noStrike">
                          <a:effectLst/>
                        </a:rPr>
                        <a:t>12.1</a:t>
                      </a:r>
                      <a:endParaRPr lang="en-US" altLang="zh-CN" sz="1200" b="0" i="0" u="none" strike="noStrike">
                        <a:solidFill>
                          <a:srgbClr val="000000"/>
                        </a:solidFill>
                        <a:effectLst/>
                        <a:latin typeface="宋体" panose="02010600030101010101" pitchFamily="2" charset="-122"/>
                        <a:ea typeface="宋体" panose="02010600030101010101" pitchFamily="2" charset="-122"/>
                      </a:endParaRPr>
                    </a:p>
                  </a:txBody>
                  <a:tcPr marL="9525" marR="9525" marT="9525" marB="0" anchor="ctr"/>
                </a:tc>
                <a:tc>
                  <a:txBody>
                    <a:bodyPr/>
                    <a:lstStyle/>
                    <a:p>
                      <a:pPr algn="ctr" fontAlgn="ctr"/>
                      <a:r>
                        <a:rPr lang="en-US" altLang="zh-CN" sz="1200" u="none" strike="noStrike" dirty="0">
                          <a:effectLst/>
                        </a:rPr>
                        <a:t>9.7</a:t>
                      </a:r>
                      <a:endParaRPr lang="en-US" altLang="zh-CN" sz="1200" b="0" i="0" u="none" strike="noStrike" dirty="0">
                        <a:solidFill>
                          <a:srgbClr val="000000"/>
                        </a:solidFill>
                        <a:effectLst/>
                        <a:latin typeface="宋体" panose="02010600030101010101" pitchFamily="2" charset="-122"/>
                        <a:ea typeface="宋体" panose="02010600030101010101" pitchFamily="2" charset="-122"/>
                      </a:endParaRPr>
                    </a:p>
                  </a:txBody>
                  <a:tcPr marL="9525" marR="9525" marT="9525" marB="0" anchor="ctr"/>
                </a:tc>
                <a:tc>
                  <a:txBody>
                    <a:bodyPr/>
                    <a:lstStyle/>
                    <a:p>
                      <a:pPr algn="ctr" fontAlgn="ctr"/>
                      <a:r>
                        <a:rPr lang="en-US" altLang="zh-CN" sz="1200" b="0" i="0" u="none" strike="noStrike" dirty="0">
                          <a:solidFill>
                            <a:srgbClr val="000000"/>
                          </a:solidFill>
                          <a:effectLst/>
                          <a:latin typeface="+mn-lt"/>
                          <a:ea typeface="宋体" panose="02010600030101010101" pitchFamily="2" charset="-122"/>
                        </a:rPr>
                        <a:t>8.061</a:t>
                      </a:r>
                    </a:p>
                  </a:txBody>
                  <a:tcPr marL="9525" marR="9525" marT="9525" marB="0" anchor="ctr"/>
                </a:tc>
                <a:extLst>
                  <a:ext uri="{0D108BD9-81ED-4DB2-BD59-A6C34878D82A}">
                    <a16:rowId xmlns:a16="http://schemas.microsoft.com/office/drawing/2014/main" val="10007"/>
                  </a:ext>
                </a:extLst>
              </a:tr>
            </a:tbl>
          </a:graphicData>
        </a:graphic>
      </p:graphicFrame>
      <p:graphicFrame>
        <p:nvGraphicFramePr>
          <p:cNvPr id="7" name="表格 6"/>
          <p:cNvGraphicFramePr>
            <a:graphicFrameLocks noGrp="1"/>
          </p:cNvGraphicFramePr>
          <p:nvPr>
            <p:extLst>
              <p:ext uri="{D42A27DB-BD31-4B8C-83A1-F6EECF244321}">
                <p14:modId xmlns:p14="http://schemas.microsoft.com/office/powerpoint/2010/main" val="1525408838"/>
              </p:ext>
            </p:extLst>
          </p:nvPr>
        </p:nvGraphicFramePr>
        <p:xfrm>
          <a:off x="5432717" y="4367219"/>
          <a:ext cx="1898073" cy="1646655"/>
        </p:xfrm>
        <a:graphic>
          <a:graphicData uri="http://schemas.openxmlformats.org/drawingml/2006/table">
            <a:tbl>
              <a:tblPr firstRow="1">
                <a:tableStyleId>{00A15C55-8517-42AA-B614-E9B94910E393}</a:tableStyleId>
              </a:tblPr>
              <a:tblGrid>
                <a:gridCol w="632691">
                  <a:extLst>
                    <a:ext uri="{9D8B030D-6E8A-4147-A177-3AD203B41FA5}">
                      <a16:colId xmlns:a16="http://schemas.microsoft.com/office/drawing/2014/main" val="20000"/>
                    </a:ext>
                  </a:extLst>
                </a:gridCol>
                <a:gridCol w="632691">
                  <a:extLst>
                    <a:ext uri="{9D8B030D-6E8A-4147-A177-3AD203B41FA5}">
                      <a16:colId xmlns:a16="http://schemas.microsoft.com/office/drawing/2014/main" val="20001"/>
                    </a:ext>
                  </a:extLst>
                </a:gridCol>
                <a:gridCol w="632691">
                  <a:extLst>
                    <a:ext uri="{9D8B030D-6E8A-4147-A177-3AD203B41FA5}">
                      <a16:colId xmlns:a16="http://schemas.microsoft.com/office/drawing/2014/main" val="20002"/>
                    </a:ext>
                  </a:extLst>
                </a:gridCol>
              </a:tblGrid>
              <a:tr h="350750">
                <a:tc>
                  <a:txBody>
                    <a:bodyPr/>
                    <a:lstStyle/>
                    <a:p>
                      <a:pPr algn="ctr"/>
                      <a:r>
                        <a:rPr lang="en-US" altLang="zh-CN" sz="1400" dirty="0"/>
                        <a:t>X</a:t>
                      </a:r>
                      <a:endParaRPr lang="zh-CN" altLang="en-US" sz="1400" dirty="0"/>
                    </a:p>
                  </a:txBody>
                  <a:tcPr/>
                </a:tc>
                <a:tc>
                  <a:txBody>
                    <a:bodyPr/>
                    <a:lstStyle/>
                    <a:p>
                      <a:pPr algn="ctr"/>
                      <a:r>
                        <a:rPr lang="en-US" altLang="zh-CN" sz="1400" dirty="0" err="1"/>
                        <a:t>Y</a:t>
                      </a:r>
                      <a:r>
                        <a:rPr lang="en-US" altLang="zh-CN" sz="1000" dirty="0" err="1"/>
                        <a:t>act</a:t>
                      </a:r>
                      <a:endParaRPr lang="zh-CN" altLang="en-US" sz="1400" dirty="0"/>
                    </a:p>
                  </a:txBody>
                  <a:tcPr/>
                </a:tc>
                <a:tc>
                  <a:txBody>
                    <a:bodyPr/>
                    <a:lstStyle/>
                    <a:p>
                      <a:pPr algn="ctr"/>
                      <a:r>
                        <a:rPr lang="en-US" altLang="zh-CN" sz="1400" dirty="0" err="1"/>
                        <a:t>Y</a:t>
                      </a:r>
                      <a:r>
                        <a:rPr lang="en-US" altLang="zh-CN" sz="1000" dirty="0" err="1"/>
                        <a:t>pred</a:t>
                      </a:r>
                      <a:endParaRPr lang="zh-CN" altLang="en-US" sz="1400" dirty="0"/>
                    </a:p>
                  </a:txBody>
                  <a:tcPr/>
                </a:tc>
                <a:extLst>
                  <a:ext uri="{0D108BD9-81ED-4DB2-BD59-A6C34878D82A}">
                    <a16:rowId xmlns:a16="http://schemas.microsoft.com/office/drawing/2014/main" val="10000"/>
                  </a:ext>
                </a:extLst>
              </a:tr>
              <a:tr h="259181">
                <a:tc>
                  <a:txBody>
                    <a:bodyPr/>
                    <a:lstStyle/>
                    <a:p>
                      <a:pPr algn="ctr" fontAlgn="ctr"/>
                      <a:r>
                        <a:rPr lang="en-US" altLang="zh-CN" sz="1200" u="none" strike="noStrike" dirty="0">
                          <a:effectLst/>
                        </a:rPr>
                        <a:t>2.3</a:t>
                      </a:r>
                      <a:endParaRPr lang="en-US" altLang="zh-CN" sz="1200" b="0" i="0" u="none" strike="noStrike" dirty="0">
                        <a:solidFill>
                          <a:srgbClr val="000000"/>
                        </a:solidFill>
                        <a:effectLst/>
                        <a:latin typeface="宋体" panose="02010600030101010101" pitchFamily="2" charset="-122"/>
                        <a:ea typeface="宋体" panose="02010600030101010101" pitchFamily="2" charset="-122"/>
                      </a:endParaRPr>
                    </a:p>
                  </a:txBody>
                  <a:tcPr marL="9525" marR="9525" marT="9525" marB="0" anchor="ctr"/>
                </a:tc>
                <a:tc>
                  <a:txBody>
                    <a:bodyPr/>
                    <a:lstStyle/>
                    <a:p>
                      <a:pPr algn="ctr" fontAlgn="ctr"/>
                      <a:r>
                        <a:rPr lang="en-US" altLang="zh-CN" sz="1200" u="none" strike="noStrike" dirty="0">
                          <a:effectLst/>
                        </a:rPr>
                        <a:t>0.5</a:t>
                      </a:r>
                      <a:endParaRPr lang="en-US" altLang="zh-CN" sz="1200" b="0" i="0" u="none" strike="noStrike" dirty="0">
                        <a:solidFill>
                          <a:srgbClr val="000000"/>
                        </a:solidFill>
                        <a:effectLst/>
                        <a:latin typeface="宋体" panose="02010600030101010101" pitchFamily="2" charset="-122"/>
                        <a:ea typeface="宋体" panose="02010600030101010101" pitchFamily="2" charset="-122"/>
                      </a:endParaRPr>
                    </a:p>
                  </a:txBody>
                  <a:tcPr marL="9525" marR="9525" marT="9525" marB="0" anchor="ctr"/>
                </a:tc>
                <a:tc>
                  <a:txBody>
                    <a:bodyPr/>
                    <a:lstStyle/>
                    <a:p>
                      <a:pPr algn="ctr" fontAlgn="ctr"/>
                      <a:r>
                        <a:rPr lang="en-US" altLang="zh-CN" sz="1200" b="0" i="0" u="none" strike="noStrike" dirty="0">
                          <a:solidFill>
                            <a:srgbClr val="000000"/>
                          </a:solidFill>
                          <a:effectLst/>
                          <a:latin typeface="+mn-lt"/>
                          <a:ea typeface="宋体" panose="02010600030101010101" pitchFamily="2" charset="-122"/>
                        </a:rPr>
                        <a:t>-0.151</a:t>
                      </a:r>
                    </a:p>
                  </a:txBody>
                  <a:tcPr marL="9525" marR="9525" marT="9525" marB="0" anchor="ctr"/>
                </a:tc>
                <a:extLst>
                  <a:ext uri="{0D108BD9-81ED-4DB2-BD59-A6C34878D82A}">
                    <a16:rowId xmlns:a16="http://schemas.microsoft.com/office/drawing/2014/main" val="10001"/>
                  </a:ext>
                </a:extLst>
              </a:tr>
              <a:tr h="259181">
                <a:tc>
                  <a:txBody>
                    <a:bodyPr/>
                    <a:lstStyle/>
                    <a:p>
                      <a:pPr algn="ctr" fontAlgn="ctr"/>
                      <a:r>
                        <a:rPr lang="en-US" altLang="zh-CN" sz="1200" u="none" strike="noStrike" dirty="0">
                          <a:effectLst/>
                        </a:rPr>
                        <a:t>6.6</a:t>
                      </a:r>
                      <a:endParaRPr lang="en-US" altLang="zh-CN" sz="1200" b="0" i="0" u="none" strike="noStrike" dirty="0">
                        <a:solidFill>
                          <a:srgbClr val="000000"/>
                        </a:solidFill>
                        <a:effectLst/>
                        <a:latin typeface="宋体" panose="02010600030101010101" pitchFamily="2" charset="-122"/>
                        <a:ea typeface="宋体" panose="02010600030101010101" pitchFamily="2" charset="-122"/>
                      </a:endParaRPr>
                    </a:p>
                  </a:txBody>
                  <a:tcPr marL="9525" marR="9525" marT="9525" marB="0" anchor="ctr"/>
                </a:tc>
                <a:tc>
                  <a:txBody>
                    <a:bodyPr/>
                    <a:lstStyle/>
                    <a:p>
                      <a:pPr algn="ctr" fontAlgn="ctr"/>
                      <a:r>
                        <a:rPr lang="en-US" altLang="zh-CN" sz="1200" u="none" strike="noStrike" dirty="0">
                          <a:effectLst/>
                        </a:rPr>
                        <a:t>2.3</a:t>
                      </a:r>
                      <a:endParaRPr lang="en-US" altLang="zh-CN" sz="1200" b="0" i="0" u="none" strike="noStrike" dirty="0">
                        <a:solidFill>
                          <a:srgbClr val="000000"/>
                        </a:solidFill>
                        <a:effectLst/>
                        <a:latin typeface="宋体" panose="02010600030101010101" pitchFamily="2" charset="-122"/>
                        <a:ea typeface="宋体" panose="02010600030101010101" pitchFamily="2" charset="-122"/>
                      </a:endParaRPr>
                    </a:p>
                  </a:txBody>
                  <a:tcPr marL="9525" marR="9525" marT="9525" marB="0" anchor="ctr"/>
                </a:tc>
                <a:tc>
                  <a:txBody>
                    <a:bodyPr/>
                    <a:lstStyle/>
                    <a:p>
                      <a:pPr algn="ctr" fontAlgn="ctr"/>
                      <a:r>
                        <a:rPr lang="en-US" altLang="zh-CN" sz="1200" b="0" i="0" u="none" strike="noStrike" dirty="0">
                          <a:solidFill>
                            <a:srgbClr val="000000"/>
                          </a:solidFill>
                          <a:effectLst/>
                          <a:latin typeface="+mn-lt"/>
                          <a:ea typeface="宋体" panose="02010600030101010101" pitchFamily="2" charset="-122"/>
                        </a:rPr>
                        <a:t>3.452</a:t>
                      </a:r>
                    </a:p>
                  </a:txBody>
                  <a:tcPr marL="9525" marR="9525" marT="9525" marB="0" anchor="ctr"/>
                </a:tc>
                <a:extLst>
                  <a:ext uri="{0D108BD9-81ED-4DB2-BD59-A6C34878D82A}">
                    <a16:rowId xmlns:a16="http://schemas.microsoft.com/office/drawing/2014/main" val="10002"/>
                  </a:ext>
                </a:extLst>
              </a:tr>
              <a:tr h="259181">
                <a:tc>
                  <a:txBody>
                    <a:bodyPr/>
                    <a:lstStyle/>
                    <a:p>
                      <a:pPr algn="ctr" fontAlgn="ctr"/>
                      <a:r>
                        <a:rPr lang="en-US" altLang="zh-CN" sz="1200" u="none" strike="noStrike">
                          <a:effectLst/>
                        </a:rPr>
                        <a:t>9.1</a:t>
                      </a:r>
                      <a:endParaRPr lang="en-US" altLang="zh-CN" sz="1200" b="0" i="0" u="none" strike="noStrike">
                        <a:solidFill>
                          <a:srgbClr val="000000"/>
                        </a:solidFill>
                        <a:effectLst/>
                        <a:latin typeface="宋体" panose="02010600030101010101" pitchFamily="2" charset="-122"/>
                        <a:ea typeface="宋体" panose="02010600030101010101" pitchFamily="2" charset="-122"/>
                      </a:endParaRPr>
                    </a:p>
                  </a:txBody>
                  <a:tcPr marL="9525" marR="9525" marT="9525" marB="0" anchor="ctr"/>
                </a:tc>
                <a:tc>
                  <a:txBody>
                    <a:bodyPr/>
                    <a:lstStyle/>
                    <a:p>
                      <a:pPr algn="ctr" fontAlgn="ctr"/>
                      <a:r>
                        <a:rPr lang="en-US" altLang="zh-CN" sz="1200" u="none" strike="noStrike" dirty="0">
                          <a:effectLst/>
                        </a:rPr>
                        <a:t>5.0</a:t>
                      </a:r>
                      <a:endParaRPr lang="en-US" altLang="zh-CN" sz="1200" b="0" i="0" u="none" strike="noStrike" dirty="0">
                        <a:solidFill>
                          <a:srgbClr val="000000"/>
                        </a:solidFill>
                        <a:effectLst/>
                        <a:latin typeface="宋体" panose="02010600030101010101" pitchFamily="2" charset="-122"/>
                        <a:ea typeface="宋体" panose="02010600030101010101" pitchFamily="2" charset="-122"/>
                      </a:endParaRPr>
                    </a:p>
                  </a:txBody>
                  <a:tcPr marL="9525" marR="9525" marT="9525" marB="0" anchor="ctr"/>
                </a:tc>
                <a:tc>
                  <a:txBody>
                    <a:bodyPr/>
                    <a:lstStyle/>
                    <a:p>
                      <a:pPr algn="ctr" fontAlgn="ctr"/>
                      <a:r>
                        <a:rPr lang="en-US" altLang="zh-CN" sz="1200" b="0" i="0" u="none" strike="noStrike" dirty="0">
                          <a:solidFill>
                            <a:srgbClr val="000000"/>
                          </a:solidFill>
                          <a:effectLst/>
                          <a:latin typeface="+mn-lt"/>
                          <a:ea typeface="宋体" panose="02010600030101010101" pitchFamily="2" charset="-122"/>
                        </a:rPr>
                        <a:t>5.547</a:t>
                      </a:r>
                    </a:p>
                  </a:txBody>
                  <a:tcPr marL="9525" marR="9525" marT="9525" marB="0" anchor="ctr"/>
                </a:tc>
                <a:extLst>
                  <a:ext uri="{0D108BD9-81ED-4DB2-BD59-A6C34878D82A}">
                    <a16:rowId xmlns:a16="http://schemas.microsoft.com/office/drawing/2014/main" val="10003"/>
                  </a:ext>
                </a:extLst>
              </a:tr>
              <a:tr h="259181">
                <a:tc>
                  <a:txBody>
                    <a:bodyPr/>
                    <a:lstStyle/>
                    <a:p>
                      <a:pPr algn="ctr" fontAlgn="ctr"/>
                      <a:r>
                        <a:rPr lang="en-US" altLang="zh-CN" sz="1200" u="none" strike="noStrike">
                          <a:effectLst/>
                        </a:rPr>
                        <a:t>11.4</a:t>
                      </a:r>
                      <a:endParaRPr lang="en-US" altLang="zh-CN" sz="1200" b="0" i="0" u="none" strike="noStrike">
                        <a:solidFill>
                          <a:srgbClr val="000000"/>
                        </a:solidFill>
                        <a:effectLst/>
                        <a:latin typeface="宋体" panose="02010600030101010101" pitchFamily="2" charset="-122"/>
                        <a:ea typeface="宋体" panose="02010600030101010101" pitchFamily="2" charset="-122"/>
                      </a:endParaRPr>
                    </a:p>
                  </a:txBody>
                  <a:tcPr marL="9525" marR="9525" marT="9525" marB="0" anchor="ctr"/>
                </a:tc>
                <a:tc>
                  <a:txBody>
                    <a:bodyPr/>
                    <a:lstStyle/>
                    <a:p>
                      <a:pPr algn="ctr" fontAlgn="ctr"/>
                      <a:r>
                        <a:rPr lang="en-US" altLang="zh-CN" sz="1200" u="none" strike="noStrike" dirty="0">
                          <a:effectLst/>
                        </a:rPr>
                        <a:t>8.5</a:t>
                      </a:r>
                      <a:endParaRPr lang="en-US" altLang="zh-CN" sz="1200" b="0" i="0" u="none" strike="noStrike" dirty="0">
                        <a:solidFill>
                          <a:srgbClr val="000000"/>
                        </a:solidFill>
                        <a:effectLst/>
                        <a:latin typeface="宋体" panose="02010600030101010101" pitchFamily="2" charset="-122"/>
                        <a:ea typeface="宋体" panose="02010600030101010101" pitchFamily="2" charset="-122"/>
                      </a:endParaRPr>
                    </a:p>
                  </a:txBody>
                  <a:tcPr marL="9525" marR="9525" marT="9525" marB="0" anchor="ctr"/>
                </a:tc>
                <a:tc>
                  <a:txBody>
                    <a:bodyPr/>
                    <a:lstStyle/>
                    <a:p>
                      <a:pPr algn="ctr" fontAlgn="ctr"/>
                      <a:r>
                        <a:rPr lang="en-US" altLang="zh-CN" sz="1200" b="0" i="0" u="none" strike="noStrike" dirty="0">
                          <a:solidFill>
                            <a:srgbClr val="000000"/>
                          </a:solidFill>
                          <a:effectLst/>
                          <a:latin typeface="+mn-lt"/>
                          <a:ea typeface="宋体" panose="02010600030101010101" pitchFamily="2" charset="-122"/>
                        </a:rPr>
                        <a:t>7.474</a:t>
                      </a:r>
                    </a:p>
                  </a:txBody>
                  <a:tcPr marL="9525" marR="9525" marT="9525" marB="0" anchor="ctr"/>
                </a:tc>
                <a:extLst>
                  <a:ext uri="{0D108BD9-81ED-4DB2-BD59-A6C34878D82A}">
                    <a16:rowId xmlns:a16="http://schemas.microsoft.com/office/drawing/2014/main" val="10004"/>
                  </a:ext>
                </a:extLst>
              </a:tr>
              <a:tr h="259181">
                <a:tc>
                  <a:txBody>
                    <a:bodyPr/>
                    <a:lstStyle/>
                    <a:p>
                      <a:pPr algn="ctr" fontAlgn="ctr"/>
                      <a:r>
                        <a:rPr lang="en-US" altLang="zh-CN" sz="1200" u="none" strike="noStrike">
                          <a:effectLst/>
                        </a:rPr>
                        <a:t>12.5</a:t>
                      </a:r>
                      <a:endParaRPr lang="en-US" altLang="zh-CN" sz="1200" b="0" i="0" u="none" strike="noStrike">
                        <a:solidFill>
                          <a:srgbClr val="000000"/>
                        </a:solidFill>
                        <a:effectLst/>
                        <a:latin typeface="宋体" panose="02010600030101010101" pitchFamily="2" charset="-122"/>
                        <a:ea typeface="宋体" panose="02010600030101010101" pitchFamily="2" charset="-122"/>
                      </a:endParaRPr>
                    </a:p>
                  </a:txBody>
                  <a:tcPr marL="9525" marR="9525" marT="9525" marB="0" anchor="ctr"/>
                </a:tc>
                <a:tc>
                  <a:txBody>
                    <a:bodyPr/>
                    <a:lstStyle/>
                    <a:p>
                      <a:pPr algn="ctr" fontAlgn="ctr"/>
                      <a:r>
                        <a:rPr lang="en-US" altLang="zh-CN" sz="1200" u="none" strike="noStrike" dirty="0">
                          <a:effectLst/>
                        </a:rPr>
                        <a:t>10.5</a:t>
                      </a:r>
                      <a:endParaRPr lang="en-US" altLang="zh-CN" sz="1200" b="0" i="0" u="none" strike="noStrike" dirty="0">
                        <a:solidFill>
                          <a:srgbClr val="000000"/>
                        </a:solidFill>
                        <a:effectLst/>
                        <a:latin typeface="宋体" panose="02010600030101010101" pitchFamily="2" charset="-122"/>
                        <a:ea typeface="宋体" panose="02010600030101010101" pitchFamily="2" charset="-122"/>
                      </a:endParaRPr>
                    </a:p>
                  </a:txBody>
                  <a:tcPr marL="9525" marR="9525" marT="9525" marB="0" anchor="ctr"/>
                </a:tc>
                <a:tc>
                  <a:txBody>
                    <a:bodyPr/>
                    <a:lstStyle/>
                    <a:p>
                      <a:pPr algn="ctr" fontAlgn="ctr"/>
                      <a:r>
                        <a:rPr lang="en-US" altLang="zh-CN" sz="1200" b="0" i="0" u="none" strike="noStrike" dirty="0">
                          <a:solidFill>
                            <a:srgbClr val="000000"/>
                          </a:solidFill>
                          <a:effectLst/>
                          <a:latin typeface="+mn-lt"/>
                          <a:ea typeface="宋体" panose="02010600030101010101" pitchFamily="2" charset="-122"/>
                        </a:rPr>
                        <a:t>8.396</a:t>
                      </a:r>
                    </a:p>
                  </a:txBody>
                  <a:tcPr marL="9525" marR="9525" marT="9525" marB="0" anchor="ctr"/>
                </a:tc>
                <a:extLst>
                  <a:ext uri="{0D108BD9-81ED-4DB2-BD59-A6C34878D82A}">
                    <a16:rowId xmlns:a16="http://schemas.microsoft.com/office/drawing/2014/main" val="10005"/>
                  </a:ext>
                </a:extLst>
              </a:tr>
            </a:tbl>
          </a:graphicData>
        </a:graphic>
      </p:graphicFrame>
      <p:sp>
        <p:nvSpPr>
          <p:cNvPr id="8" name="文本框 7"/>
          <p:cNvSpPr txBox="1"/>
          <p:nvPr/>
        </p:nvSpPr>
        <p:spPr>
          <a:xfrm>
            <a:off x="5159089" y="1342139"/>
            <a:ext cx="1901536" cy="369332"/>
          </a:xfrm>
          <a:prstGeom prst="rect">
            <a:avLst/>
          </a:prstGeom>
          <a:noFill/>
        </p:spPr>
        <p:txBody>
          <a:bodyPr wrap="square" rtlCol="0">
            <a:spAutoFit/>
          </a:bodyPr>
          <a:lstStyle/>
          <a:p>
            <a:r>
              <a:rPr lang="zh-CN" altLang="en-US" dirty="0"/>
              <a:t>训练数据</a:t>
            </a:r>
          </a:p>
        </p:txBody>
      </p:sp>
      <p:sp>
        <p:nvSpPr>
          <p:cNvPr id="9" name="文本框 8"/>
          <p:cNvSpPr txBox="1"/>
          <p:nvPr/>
        </p:nvSpPr>
        <p:spPr>
          <a:xfrm>
            <a:off x="5159091" y="3977234"/>
            <a:ext cx="1901536" cy="369332"/>
          </a:xfrm>
          <a:prstGeom prst="rect">
            <a:avLst/>
          </a:prstGeom>
          <a:noFill/>
        </p:spPr>
        <p:txBody>
          <a:bodyPr wrap="square" rtlCol="0">
            <a:spAutoFit/>
          </a:bodyPr>
          <a:lstStyle/>
          <a:p>
            <a:r>
              <a:rPr lang="zh-CN" altLang="en-US" dirty="0">
                <a:solidFill>
                  <a:schemeClr val="accent4">
                    <a:lumMod val="75000"/>
                  </a:schemeClr>
                </a:solidFill>
              </a:rPr>
              <a:t>测试数据</a:t>
            </a:r>
          </a:p>
        </p:txBody>
      </p:sp>
      <mc:AlternateContent xmlns:mc="http://schemas.openxmlformats.org/markup-compatibility/2006" xmlns:a14="http://schemas.microsoft.com/office/drawing/2010/main">
        <mc:Choice Requires="a14">
          <p:sp>
            <p:nvSpPr>
              <p:cNvPr id="10" name="文本框 9"/>
              <p:cNvSpPr txBox="1"/>
              <p:nvPr/>
            </p:nvSpPr>
            <p:spPr>
              <a:xfrm>
                <a:off x="1085680" y="5478240"/>
                <a:ext cx="2272802" cy="276999"/>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acc>
                        <m:accPr>
                          <m:chr m:val="̂"/>
                          <m:ctrlPr>
                            <a:rPr lang="en-US" altLang="zh-CN" b="0" i="1" smtClean="0">
                              <a:latin typeface="Cambria Math" panose="02040503050406030204" pitchFamily="18" charset="0"/>
                            </a:rPr>
                          </m:ctrlPr>
                        </m:accPr>
                        <m:e>
                          <m:r>
                            <a:rPr lang="en-US" altLang="zh-CN" b="0" i="1" smtClean="0">
                              <a:latin typeface="Cambria Math" panose="02040503050406030204" pitchFamily="18" charset="0"/>
                            </a:rPr>
                            <m:t>𝑦</m:t>
                          </m:r>
                        </m:e>
                      </m:acc>
                      <m:r>
                        <a:rPr lang="en-US" altLang="zh-CN" b="0" i="1" smtClean="0">
                          <a:latin typeface="Cambria Math" panose="02040503050406030204" pitchFamily="18" charset="0"/>
                        </a:rPr>
                        <m:t>=0.8379</m:t>
                      </m:r>
                      <m:r>
                        <a:rPr lang="en-US" altLang="zh-CN" b="0" i="1" smtClean="0">
                          <a:latin typeface="Cambria Math" panose="02040503050406030204" pitchFamily="18" charset="0"/>
                        </a:rPr>
                        <m:t>𝑥</m:t>
                      </m:r>
                      <m:r>
                        <a:rPr lang="en-US" altLang="zh-CN" b="0" i="1" smtClean="0">
                          <a:latin typeface="Cambria Math" panose="02040503050406030204" pitchFamily="18" charset="0"/>
                        </a:rPr>
                        <m:t>−2.0779</m:t>
                      </m:r>
                    </m:oMath>
                  </m:oMathPara>
                </a14:m>
                <a:endParaRPr lang="zh-CN" altLang="en-US" dirty="0"/>
              </a:p>
            </p:txBody>
          </p:sp>
        </mc:Choice>
        <mc:Fallback xmlns="">
          <p:sp>
            <p:nvSpPr>
              <p:cNvPr id="10" name="文本框 9"/>
              <p:cNvSpPr txBox="1">
                <a:spLocks noRot="1" noChangeAspect="1" noMove="1" noResize="1" noEditPoints="1" noAdjustHandles="1" noChangeArrowheads="1" noChangeShapeType="1" noTextEdit="1"/>
              </p:cNvSpPr>
              <p:nvPr/>
            </p:nvSpPr>
            <p:spPr>
              <a:xfrm>
                <a:off x="1085680" y="5478240"/>
                <a:ext cx="2272802" cy="276999"/>
              </a:xfrm>
              <a:prstGeom prst="rect">
                <a:avLst/>
              </a:prstGeom>
              <a:blipFill rotWithShape="0">
                <a:blip r:embed="rId4"/>
                <a:stretch>
                  <a:fillRect l="-2145" t="-26667" r="-2413" b="-26667"/>
                </a:stretch>
              </a:blipFill>
            </p:spPr>
            <p:txBody>
              <a:bodyPr/>
              <a:lstStyle/>
              <a:p>
                <a:r>
                  <a:rPr lang="zh-CN" altLang="en-US">
                    <a:noFill/>
                  </a:rPr>
                  <a:t> </a:t>
                </a:r>
              </a:p>
            </p:txBody>
          </p:sp>
        </mc:Fallback>
      </mc:AlternateContent>
      <p:sp>
        <p:nvSpPr>
          <p:cNvPr id="11" name="文本框 10"/>
          <p:cNvSpPr txBox="1"/>
          <p:nvPr/>
        </p:nvSpPr>
        <p:spPr>
          <a:xfrm>
            <a:off x="1085680" y="5108908"/>
            <a:ext cx="1995054" cy="369332"/>
          </a:xfrm>
          <a:prstGeom prst="rect">
            <a:avLst/>
          </a:prstGeom>
          <a:noFill/>
        </p:spPr>
        <p:txBody>
          <a:bodyPr wrap="square" rtlCol="0">
            <a:spAutoFit/>
          </a:bodyPr>
          <a:lstStyle/>
          <a:p>
            <a:r>
              <a:rPr lang="zh-CN" altLang="en-US" dirty="0"/>
              <a:t>学得的模型：</a:t>
            </a:r>
          </a:p>
        </p:txBody>
      </p:sp>
      <p:sp>
        <p:nvSpPr>
          <p:cNvPr id="12" name="文本框 11"/>
          <p:cNvSpPr txBox="1"/>
          <p:nvPr/>
        </p:nvSpPr>
        <p:spPr>
          <a:xfrm>
            <a:off x="7434699" y="3238570"/>
            <a:ext cx="1764721" cy="738664"/>
          </a:xfrm>
          <a:prstGeom prst="rect">
            <a:avLst/>
          </a:prstGeom>
          <a:noFill/>
        </p:spPr>
        <p:txBody>
          <a:bodyPr wrap="square" rtlCol="0">
            <a:spAutoFit/>
          </a:bodyPr>
          <a:lstStyle/>
          <a:p>
            <a:r>
              <a:rPr lang="zh-CN" altLang="en-US" sz="1400" dirty="0"/>
              <a:t>在训练数据上的均方误差</a:t>
            </a:r>
            <a:endParaRPr lang="en-US" altLang="zh-CN" sz="1400" dirty="0"/>
          </a:p>
          <a:p>
            <a:r>
              <a:rPr lang="en-US" altLang="zh-CN" sz="1400" dirty="0" err="1">
                <a:solidFill>
                  <a:schemeClr val="accent2"/>
                </a:solidFill>
              </a:rPr>
              <a:t>E</a:t>
            </a:r>
            <a:r>
              <a:rPr lang="en-US" altLang="zh-CN" sz="1000" dirty="0" err="1">
                <a:solidFill>
                  <a:schemeClr val="accent2"/>
                </a:solidFill>
              </a:rPr>
              <a:t>training</a:t>
            </a:r>
            <a:r>
              <a:rPr lang="en-US" altLang="zh-CN" sz="1400" dirty="0">
                <a:solidFill>
                  <a:schemeClr val="accent2"/>
                </a:solidFill>
              </a:rPr>
              <a:t> = 1.3935</a:t>
            </a:r>
            <a:endParaRPr lang="zh-CN" altLang="en-US" sz="1400" dirty="0">
              <a:solidFill>
                <a:schemeClr val="accent2"/>
              </a:solidFill>
            </a:endParaRPr>
          </a:p>
        </p:txBody>
      </p:sp>
      <p:sp>
        <p:nvSpPr>
          <p:cNvPr id="13" name="文本框 12"/>
          <p:cNvSpPr txBox="1"/>
          <p:nvPr/>
        </p:nvSpPr>
        <p:spPr>
          <a:xfrm>
            <a:off x="7434699" y="5275210"/>
            <a:ext cx="1764721" cy="738664"/>
          </a:xfrm>
          <a:prstGeom prst="rect">
            <a:avLst/>
          </a:prstGeom>
          <a:noFill/>
        </p:spPr>
        <p:txBody>
          <a:bodyPr wrap="square" rtlCol="0">
            <a:spAutoFit/>
          </a:bodyPr>
          <a:lstStyle/>
          <a:p>
            <a:r>
              <a:rPr lang="zh-CN" altLang="en-US" sz="1400" dirty="0"/>
              <a:t>在测试数据上的均方误差</a:t>
            </a:r>
            <a:endParaRPr lang="en-US" altLang="zh-CN" sz="1400" dirty="0"/>
          </a:p>
          <a:p>
            <a:r>
              <a:rPr lang="en-US" altLang="zh-CN" sz="1400" dirty="0" err="1">
                <a:solidFill>
                  <a:schemeClr val="accent2"/>
                </a:solidFill>
              </a:rPr>
              <a:t>E</a:t>
            </a:r>
            <a:r>
              <a:rPr lang="en-US" altLang="zh-CN" sz="1000" dirty="0" err="1">
                <a:solidFill>
                  <a:schemeClr val="accent2"/>
                </a:solidFill>
              </a:rPr>
              <a:t>test</a:t>
            </a:r>
            <a:r>
              <a:rPr lang="en-US" altLang="zh-CN" sz="1400" dirty="0">
                <a:solidFill>
                  <a:schemeClr val="accent2"/>
                </a:solidFill>
              </a:rPr>
              <a:t> = 1.5060</a:t>
            </a:r>
            <a:endParaRPr lang="zh-CN" altLang="en-US" sz="1400" dirty="0">
              <a:solidFill>
                <a:schemeClr val="accent2"/>
              </a:solidFill>
            </a:endParaRPr>
          </a:p>
        </p:txBody>
      </p:sp>
      <p:graphicFrame>
        <p:nvGraphicFramePr>
          <p:cNvPr id="15" name="内容占位符 11"/>
          <p:cNvGraphicFramePr>
            <a:graphicFrameLocks/>
          </p:cNvGraphicFramePr>
          <p:nvPr>
            <p:extLst>
              <p:ext uri="{D42A27DB-BD31-4B8C-83A1-F6EECF244321}">
                <p14:modId xmlns:p14="http://schemas.microsoft.com/office/powerpoint/2010/main" val="356491232"/>
              </p:ext>
            </p:extLst>
          </p:nvPr>
        </p:nvGraphicFramePr>
        <p:xfrm>
          <a:off x="509152" y="1489065"/>
          <a:ext cx="4649935" cy="3487660"/>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5390765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par>
                          <p:cTn id="11" fill="hold">
                            <p:stCondLst>
                              <p:cond delay="0"/>
                            </p:stCondLst>
                            <p:childTnLst>
                              <p:par>
                                <p:cTn id="12" presetID="1" presetClass="entr" presetSubtype="0" fill="hold" grpId="0" nodeType="afterEffect">
                                  <p:stCondLst>
                                    <p:cond delay="0"/>
                                  </p:stCondLst>
                                  <p:childTnLst>
                                    <p:set>
                                      <p:cBhvr>
                                        <p:cTn id="13" dur="1" fill="hold">
                                          <p:stCondLst>
                                            <p:cond delay="0"/>
                                          </p:stCondLst>
                                        </p:cTn>
                                        <p:tgtEl>
                                          <p:spTgt spid="11"/>
                                        </p:tgtEl>
                                        <p:attrNameLst>
                                          <p:attrName>style.visibility</p:attrName>
                                        </p:attrNameLst>
                                      </p:cBhvr>
                                      <p:to>
                                        <p:strVal val="visible"/>
                                      </p:to>
                                    </p:set>
                                  </p:childTnLst>
                                </p:cTn>
                              </p:par>
                            </p:childTnLst>
                          </p:cTn>
                        </p:par>
                        <p:par>
                          <p:cTn id="14" fill="hold">
                            <p:stCondLst>
                              <p:cond delay="0"/>
                            </p:stCondLst>
                            <p:childTnLst>
                              <p:par>
                                <p:cTn id="15" presetID="1" presetClass="entr" presetSubtype="0" fill="hold" grpId="0" nodeType="afterEffect">
                                  <p:stCondLst>
                                    <p:cond delay="0"/>
                                  </p:stCondLst>
                                  <p:childTnLst>
                                    <p:set>
                                      <p:cBhvr>
                                        <p:cTn id="16" dur="1" fill="hold">
                                          <p:stCondLst>
                                            <p:cond delay="0"/>
                                          </p:stCondLst>
                                        </p:cTn>
                                        <p:tgtEl>
                                          <p:spTgt spid="10"/>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5"/>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6"/>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7"/>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8"/>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9"/>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2"/>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14" grpId="0">
        <p:bldAsOne/>
      </p:bldGraphic>
      <p:bldGraphic spid="4" grpId="0">
        <p:bldAsOne/>
      </p:bldGraphic>
      <p:bldP spid="8" grpId="0"/>
      <p:bldP spid="9" grpId="0"/>
      <p:bldP spid="10" grpId="0"/>
      <p:bldP spid="11" grpId="0"/>
      <p:bldP spid="12" grpId="0"/>
      <p:bldP spid="13" grpId="0"/>
      <p:bldGraphic spid="15" grpId="0">
        <p:bldAsOne/>
      </p:bldGraphic>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4" name="内容占位符 11"/>
          <p:cNvGraphicFramePr>
            <a:graphicFrameLocks/>
          </p:cNvGraphicFramePr>
          <p:nvPr>
            <p:extLst>
              <p:ext uri="{D42A27DB-BD31-4B8C-83A1-F6EECF244321}">
                <p14:modId xmlns:p14="http://schemas.microsoft.com/office/powerpoint/2010/main" val="1786655595"/>
              </p:ext>
            </p:extLst>
          </p:nvPr>
        </p:nvGraphicFramePr>
        <p:xfrm>
          <a:off x="509154" y="1489065"/>
          <a:ext cx="4649935" cy="3487660"/>
        </p:xfrm>
        <a:graphic>
          <a:graphicData uri="http://schemas.openxmlformats.org/drawingml/2006/chart">
            <c:chart xmlns:c="http://schemas.openxmlformats.org/drawingml/2006/chart" xmlns:r="http://schemas.openxmlformats.org/officeDocument/2006/relationships" r:id="rId2"/>
          </a:graphicData>
        </a:graphic>
      </p:graphicFrame>
      <p:sp>
        <p:nvSpPr>
          <p:cNvPr id="2" name="标题 1"/>
          <p:cNvSpPr>
            <a:spLocks noGrp="1"/>
          </p:cNvSpPr>
          <p:nvPr>
            <p:ph type="title"/>
          </p:nvPr>
        </p:nvSpPr>
        <p:spPr/>
        <p:txBody>
          <a:bodyPr/>
          <a:lstStyle/>
          <a:p>
            <a:r>
              <a:rPr lang="zh-CN" altLang="en-US" dirty="0"/>
              <a:t>六次多项式模型</a:t>
            </a:r>
          </a:p>
        </p:txBody>
      </p:sp>
      <p:graphicFrame>
        <p:nvGraphicFramePr>
          <p:cNvPr id="4" name="内容占位符 11"/>
          <p:cNvGraphicFramePr>
            <a:graphicFrameLocks noGrp="1"/>
          </p:cNvGraphicFramePr>
          <p:nvPr>
            <p:ph idx="1"/>
            <p:extLst>
              <p:ext uri="{D42A27DB-BD31-4B8C-83A1-F6EECF244321}">
                <p14:modId xmlns:p14="http://schemas.microsoft.com/office/powerpoint/2010/main" val="3574673862"/>
              </p:ext>
            </p:extLst>
          </p:nvPr>
        </p:nvGraphicFramePr>
        <p:xfrm>
          <a:off x="509154" y="1489065"/>
          <a:ext cx="4649935" cy="348766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6" name="表格 5"/>
          <p:cNvGraphicFramePr>
            <a:graphicFrameLocks noGrp="1"/>
          </p:cNvGraphicFramePr>
          <p:nvPr>
            <p:extLst>
              <p:ext uri="{D42A27DB-BD31-4B8C-83A1-F6EECF244321}">
                <p14:modId xmlns:p14="http://schemas.microsoft.com/office/powerpoint/2010/main" val="2535848960"/>
              </p:ext>
            </p:extLst>
          </p:nvPr>
        </p:nvGraphicFramePr>
        <p:xfrm>
          <a:off x="5432717" y="1711471"/>
          <a:ext cx="1898073" cy="2265763"/>
        </p:xfrm>
        <a:graphic>
          <a:graphicData uri="http://schemas.openxmlformats.org/drawingml/2006/table">
            <a:tbl>
              <a:tblPr firstRow="1">
                <a:tableStyleId>{073A0DAA-6AF3-43AB-8588-CEC1D06C72B9}</a:tableStyleId>
              </a:tblPr>
              <a:tblGrid>
                <a:gridCol w="632691">
                  <a:extLst>
                    <a:ext uri="{9D8B030D-6E8A-4147-A177-3AD203B41FA5}">
                      <a16:colId xmlns:a16="http://schemas.microsoft.com/office/drawing/2014/main" val="20000"/>
                    </a:ext>
                  </a:extLst>
                </a:gridCol>
                <a:gridCol w="632691">
                  <a:extLst>
                    <a:ext uri="{9D8B030D-6E8A-4147-A177-3AD203B41FA5}">
                      <a16:colId xmlns:a16="http://schemas.microsoft.com/office/drawing/2014/main" val="20001"/>
                    </a:ext>
                  </a:extLst>
                </a:gridCol>
                <a:gridCol w="632691">
                  <a:extLst>
                    <a:ext uri="{9D8B030D-6E8A-4147-A177-3AD203B41FA5}">
                      <a16:colId xmlns:a16="http://schemas.microsoft.com/office/drawing/2014/main" val="20002"/>
                    </a:ext>
                  </a:extLst>
                </a:gridCol>
              </a:tblGrid>
              <a:tr h="347672">
                <a:tc>
                  <a:txBody>
                    <a:bodyPr/>
                    <a:lstStyle/>
                    <a:p>
                      <a:pPr algn="ctr"/>
                      <a:r>
                        <a:rPr lang="en-US" altLang="zh-CN" sz="1400" dirty="0"/>
                        <a:t>X</a:t>
                      </a:r>
                      <a:endParaRPr lang="zh-CN" altLang="en-US" sz="1400" dirty="0"/>
                    </a:p>
                  </a:txBody>
                  <a:tcPr/>
                </a:tc>
                <a:tc>
                  <a:txBody>
                    <a:bodyPr/>
                    <a:lstStyle/>
                    <a:p>
                      <a:pPr algn="ctr"/>
                      <a:r>
                        <a:rPr lang="en-US" altLang="zh-CN" sz="1400" dirty="0" err="1"/>
                        <a:t>Y</a:t>
                      </a:r>
                      <a:r>
                        <a:rPr lang="en-US" altLang="zh-CN" sz="1000" dirty="0" err="1"/>
                        <a:t>act</a:t>
                      </a:r>
                      <a:endParaRPr lang="zh-CN" altLang="en-US" sz="1400" dirty="0"/>
                    </a:p>
                  </a:txBody>
                  <a:tcPr/>
                </a:tc>
                <a:tc>
                  <a:txBody>
                    <a:bodyPr/>
                    <a:lstStyle/>
                    <a:p>
                      <a:pPr algn="ctr"/>
                      <a:r>
                        <a:rPr lang="en-US" altLang="zh-CN" sz="1400" dirty="0" err="1"/>
                        <a:t>Y</a:t>
                      </a:r>
                      <a:r>
                        <a:rPr lang="en-US" altLang="zh-CN" sz="1000" dirty="0" err="1"/>
                        <a:t>pred</a:t>
                      </a:r>
                      <a:endParaRPr lang="zh-CN" altLang="en-US" sz="1400" dirty="0"/>
                    </a:p>
                  </a:txBody>
                  <a:tcPr/>
                </a:tc>
                <a:extLst>
                  <a:ext uri="{0D108BD9-81ED-4DB2-BD59-A6C34878D82A}">
                    <a16:rowId xmlns:a16="http://schemas.microsoft.com/office/drawing/2014/main" val="10000"/>
                  </a:ext>
                </a:extLst>
              </a:tr>
              <a:tr h="274013">
                <a:tc>
                  <a:txBody>
                    <a:bodyPr/>
                    <a:lstStyle/>
                    <a:p>
                      <a:pPr algn="ctr" fontAlgn="ctr"/>
                      <a:r>
                        <a:rPr lang="en-US" altLang="zh-CN" sz="1200" u="none" strike="noStrike" dirty="0">
                          <a:effectLst/>
                        </a:rPr>
                        <a:t>1.1</a:t>
                      </a:r>
                      <a:endParaRPr lang="en-US" altLang="zh-CN" sz="1200" b="0" i="0" u="none" strike="noStrike" dirty="0">
                        <a:solidFill>
                          <a:srgbClr val="000000"/>
                        </a:solidFill>
                        <a:effectLst/>
                        <a:latin typeface="宋体" panose="02010600030101010101" pitchFamily="2" charset="-122"/>
                        <a:ea typeface="宋体" panose="02010600030101010101" pitchFamily="2" charset="-122"/>
                      </a:endParaRPr>
                    </a:p>
                  </a:txBody>
                  <a:tcPr marL="9525" marR="9525" marT="9525" marB="0" anchor="ctr"/>
                </a:tc>
                <a:tc>
                  <a:txBody>
                    <a:bodyPr/>
                    <a:lstStyle/>
                    <a:p>
                      <a:pPr algn="ctr" fontAlgn="ctr"/>
                      <a:r>
                        <a:rPr lang="en-US" altLang="zh-CN" sz="1200" u="none" strike="noStrike" dirty="0">
                          <a:effectLst/>
                        </a:rPr>
                        <a:t>0.7</a:t>
                      </a:r>
                      <a:endParaRPr lang="en-US" altLang="zh-CN" sz="1200" b="0" i="0" u="none" strike="noStrike" dirty="0">
                        <a:solidFill>
                          <a:srgbClr val="000000"/>
                        </a:solidFill>
                        <a:effectLst/>
                        <a:latin typeface="宋体" panose="02010600030101010101" pitchFamily="2" charset="-122"/>
                        <a:ea typeface="宋体" panose="02010600030101010101" pitchFamily="2" charset="-122"/>
                      </a:endParaRPr>
                    </a:p>
                  </a:txBody>
                  <a:tcPr marL="9525" marR="9525" marT="9525" marB="0" anchor="ctr"/>
                </a:tc>
                <a:tc>
                  <a:txBody>
                    <a:bodyPr/>
                    <a:lstStyle/>
                    <a:p>
                      <a:pPr algn="ctr" fontAlgn="ctr"/>
                      <a:r>
                        <a:rPr lang="en-US" altLang="zh-CN" sz="1200" b="0" i="0" u="none" strike="noStrike" dirty="0">
                          <a:solidFill>
                            <a:srgbClr val="000000"/>
                          </a:solidFill>
                          <a:effectLst/>
                          <a:latin typeface="+mn-lt"/>
                          <a:ea typeface="宋体" panose="02010600030101010101" pitchFamily="2" charset="-122"/>
                        </a:rPr>
                        <a:t>0.7</a:t>
                      </a:r>
                    </a:p>
                  </a:txBody>
                  <a:tcPr marL="9525" marR="9525" marT="9525" marB="0" anchor="ctr"/>
                </a:tc>
                <a:extLst>
                  <a:ext uri="{0D108BD9-81ED-4DB2-BD59-A6C34878D82A}">
                    <a16:rowId xmlns:a16="http://schemas.microsoft.com/office/drawing/2014/main" val="10001"/>
                  </a:ext>
                </a:extLst>
              </a:tr>
              <a:tr h="274013">
                <a:tc>
                  <a:txBody>
                    <a:bodyPr/>
                    <a:lstStyle/>
                    <a:p>
                      <a:pPr algn="ctr" fontAlgn="ctr"/>
                      <a:r>
                        <a:rPr lang="en-US" altLang="zh-CN" sz="1200" u="none" strike="noStrike" dirty="0">
                          <a:effectLst/>
                        </a:rPr>
                        <a:t>3.4</a:t>
                      </a:r>
                      <a:endParaRPr lang="en-US" altLang="zh-CN" sz="1200" b="0" i="0" u="none" strike="noStrike" dirty="0">
                        <a:solidFill>
                          <a:srgbClr val="000000"/>
                        </a:solidFill>
                        <a:effectLst/>
                        <a:latin typeface="宋体" panose="02010600030101010101" pitchFamily="2" charset="-122"/>
                        <a:ea typeface="宋体" panose="02010600030101010101" pitchFamily="2" charset="-122"/>
                      </a:endParaRPr>
                    </a:p>
                  </a:txBody>
                  <a:tcPr marL="9525" marR="9525" marT="9525" marB="0" anchor="ctr"/>
                </a:tc>
                <a:tc>
                  <a:txBody>
                    <a:bodyPr/>
                    <a:lstStyle/>
                    <a:p>
                      <a:pPr algn="ctr" fontAlgn="ctr"/>
                      <a:r>
                        <a:rPr lang="en-US" altLang="zh-CN" sz="1200" u="none" strike="noStrike" dirty="0">
                          <a:effectLst/>
                        </a:rPr>
                        <a:t>0.6</a:t>
                      </a:r>
                      <a:endParaRPr lang="en-US" altLang="zh-CN" sz="1200" b="0" i="0" u="none" strike="noStrike" dirty="0">
                        <a:solidFill>
                          <a:srgbClr val="000000"/>
                        </a:solidFill>
                        <a:effectLst/>
                        <a:latin typeface="宋体" panose="02010600030101010101" pitchFamily="2" charset="-122"/>
                        <a:ea typeface="宋体" panose="02010600030101010101" pitchFamily="2" charset="-122"/>
                      </a:endParaRPr>
                    </a:p>
                  </a:txBody>
                  <a:tcPr marL="9525" marR="9525" marT="9525" marB="0" anchor="ctr"/>
                </a:tc>
                <a:tc>
                  <a:txBody>
                    <a:bodyPr/>
                    <a:lstStyle/>
                    <a:p>
                      <a:pPr algn="ctr" fontAlgn="ctr"/>
                      <a:r>
                        <a:rPr lang="en-US" altLang="zh-CN" sz="1200" b="0" i="0" u="none" strike="noStrike" dirty="0">
                          <a:solidFill>
                            <a:srgbClr val="000000"/>
                          </a:solidFill>
                          <a:effectLst/>
                          <a:latin typeface="+mn-lt"/>
                          <a:ea typeface="宋体" panose="02010600030101010101" pitchFamily="2" charset="-122"/>
                        </a:rPr>
                        <a:t>0.6</a:t>
                      </a:r>
                    </a:p>
                  </a:txBody>
                  <a:tcPr marL="9525" marR="9525" marT="9525" marB="0" anchor="ctr"/>
                </a:tc>
                <a:extLst>
                  <a:ext uri="{0D108BD9-81ED-4DB2-BD59-A6C34878D82A}">
                    <a16:rowId xmlns:a16="http://schemas.microsoft.com/office/drawing/2014/main" val="10002"/>
                  </a:ext>
                </a:extLst>
              </a:tr>
              <a:tr h="274013">
                <a:tc>
                  <a:txBody>
                    <a:bodyPr/>
                    <a:lstStyle/>
                    <a:p>
                      <a:pPr algn="ctr" fontAlgn="ctr"/>
                      <a:r>
                        <a:rPr lang="en-US" altLang="zh-CN" sz="1200" u="none" strike="noStrike" dirty="0">
                          <a:effectLst/>
                        </a:rPr>
                        <a:t>5.6</a:t>
                      </a:r>
                      <a:endParaRPr lang="en-US" altLang="zh-CN" sz="1200" b="0" i="0" u="none" strike="noStrike" dirty="0">
                        <a:solidFill>
                          <a:srgbClr val="000000"/>
                        </a:solidFill>
                        <a:effectLst/>
                        <a:latin typeface="宋体" panose="02010600030101010101" pitchFamily="2" charset="-122"/>
                        <a:ea typeface="宋体" panose="02010600030101010101" pitchFamily="2" charset="-122"/>
                      </a:endParaRPr>
                    </a:p>
                  </a:txBody>
                  <a:tcPr marL="9525" marR="9525" marT="9525" marB="0" anchor="ctr"/>
                </a:tc>
                <a:tc>
                  <a:txBody>
                    <a:bodyPr/>
                    <a:lstStyle/>
                    <a:p>
                      <a:pPr algn="ctr" fontAlgn="ctr"/>
                      <a:r>
                        <a:rPr lang="en-US" altLang="zh-CN" sz="1200" u="none" strike="noStrike" dirty="0">
                          <a:effectLst/>
                        </a:rPr>
                        <a:t>1.4</a:t>
                      </a:r>
                      <a:endParaRPr lang="en-US" altLang="zh-CN" sz="1200" b="0" i="0" u="none" strike="noStrike" dirty="0">
                        <a:solidFill>
                          <a:srgbClr val="000000"/>
                        </a:solidFill>
                        <a:effectLst/>
                        <a:latin typeface="宋体" panose="02010600030101010101" pitchFamily="2" charset="-122"/>
                        <a:ea typeface="宋体" panose="02010600030101010101" pitchFamily="2" charset="-122"/>
                      </a:endParaRPr>
                    </a:p>
                  </a:txBody>
                  <a:tcPr marL="9525" marR="9525" marT="9525" marB="0" anchor="ctr"/>
                </a:tc>
                <a:tc>
                  <a:txBody>
                    <a:bodyPr/>
                    <a:lstStyle/>
                    <a:p>
                      <a:pPr algn="ctr" fontAlgn="ctr"/>
                      <a:r>
                        <a:rPr lang="en-US" altLang="zh-CN" sz="1200" b="0" i="0" u="none" strike="noStrike" dirty="0">
                          <a:solidFill>
                            <a:srgbClr val="000000"/>
                          </a:solidFill>
                          <a:effectLst/>
                          <a:latin typeface="+mn-lt"/>
                          <a:ea typeface="宋体" panose="02010600030101010101" pitchFamily="2" charset="-122"/>
                        </a:rPr>
                        <a:t>1.4</a:t>
                      </a:r>
                    </a:p>
                  </a:txBody>
                  <a:tcPr marL="9525" marR="9525" marT="9525" marB="0" anchor="ctr"/>
                </a:tc>
                <a:extLst>
                  <a:ext uri="{0D108BD9-81ED-4DB2-BD59-A6C34878D82A}">
                    <a16:rowId xmlns:a16="http://schemas.microsoft.com/office/drawing/2014/main" val="10003"/>
                  </a:ext>
                </a:extLst>
              </a:tr>
              <a:tr h="274013">
                <a:tc>
                  <a:txBody>
                    <a:bodyPr/>
                    <a:lstStyle/>
                    <a:p>
                      <a:pPr algn="ctr" fontAlgn="ctr"/>
                      <a:r>
                        <a:rPr lang="en-US" altLang="zh-CN" sz="1200" u="none" strike="noStrike">
                          <a:effectLst/>
                        </a:rPr>
                        <a:t>5.7</a:t>
                      </a:r>
                      <a:endParaRPr lang="en-US" altLang="zh-CN" sz="1200" b="0" i="0" u="none" strike="noStrike">
                        <a:solidFill>
                          <a:srgbClr val="000000"/>
                        </a:solidFill>
                        <a:effectLst/>
                        <a:latin typeface="宋体" panose="02010600030101010101" pitchFamily="2" charset="-122"/>
                        <a:ea typeface="宋体" panose="02010600030101010101" pitchFamily="2" charset="-122"/>
                      </a:endParaRPr>
                    </a:p>
                  </a:txBody>
                  <a:tcPr marL="9525" marR="9525" marT="9525" marB="0" anchor="ctr"/>
                </a:tc>
                <a:tc>
                  <a:txBody>
                    <a:bodyPr/>
                    <a:lstStyle/>
                    <a:p>
                      <a:pPr algn="ctr" fontAlgn="ctr"/>
                      <a:r>
                        <a:rPr lang="en-US" altLang="zh-CN" sz="1200" u="none" strike="noStrike" dirty="0">
                          <a:effectLst/>
                        </a:rPr>
                        <a:t>1.7</a:t>
                      </a:r>
                      <a:endParaRPr lang="en-US" altLang="zh-CN" sz="1200" b="0" i="0" u="none" strike="noStrike" dirty="0">
                        <a:solidFill>
                          <a:srgbClr val="000000"/>
                        </a:solidFill>
                        <a:effectLst/>
                        <a:latin typeface="宋体" panose="02010600030101010101" pitchFamily="2" charset="-122"/>
                        <a:ea typeface="宋体" panose="02010600030101010101" pitchFamily="2" charset="-122"/>
                      </a:endParaRPr>
                    </a:p>
                  </a:txBody>
                  <a:tcPr marL="9525" marR="9525" marT="9525" marB="0" anchor="ctr"/>
                </a:tc>
                <a:tc>
                  <a:txBody>
                    <a:bodyPr/>
                    <a:lstStyle/>
                    <a:p>
                      <a:pPr algn="ctr" fontAlgn="ctr"/>
                      <a:r>
                        <a:rPr lang="en-US" altLang="zh-CN" sz="1200" b="0" i="0" u="none" strike="noStrike" dirty="0">
                          <a:solidFill>
                            <a:srgbClr val="000000"/>
                          </a:solidFill>
                          <a:effectLst/>
                          <a:latin typeface="+mn-lt"/>
                          <a:ea typeface="宋体" panose="02010600030101010101" pitchFamily="2" charset="-122"/>
                        </a:rPr>
                        <a:t>1.7</a:t>
                      </a:r>
                    </a:p>
                  </a:txBody>
                  <a:tcPr marL="9525" marR="9525" marT="9525" marB="0" anchor="ctr"/>
                </a:tc>
                <a:extLst>
                  <a:ext uri="{0D108BD9-81ED-4DB2-BD59-A6C34878D82A}">
                    <a16:rowId xmlns:a16="http://schemas.microsoft.com/office/drawing/2014/main" val="10004"/>
                  </a:ext>
                </a:extLst>
              </a:tr>
              <a:tr h="274013">
                <a:tc>
                  <a:txBody>
                    <a:bodyPr/>
                    <a:lstStyle/>
                    <a:p>
                      <a:pPr algn="ctr" fontAlgn="ctr"/>
                      <a:r>
                        <a:rPr lang="en-US" altLang="zh-CN" sz="1200" u="none" strike="noStrike">
                          <a:effectLst/>
                        </a:rPr>
                        <a:t>7.8</a:t>
                      </a:r>
                      <a:endParaRPr lang="en-US" altLang="zh-CN" sz="1200" b="0" i="0" u="none" strike="noStrike">
                        <a:solidFill>
                          <a:srgbClr val="000000"/>
                        </a:solidFill>
                        <a:effectLst/>
                        <a:latin typeface="宋体" panose="02010600030101010101" pitchFamily="2" charset="-122"/>
                        <a:ea typeface="宋体" panose="02010600030101010101" pitchFamily="2" charset="-122"/>
                      </a:endParaRPr>
                    </a:p>
                  </a:txBody>
                  <a:tcPr marL="9525" marR="9525" marT="9525" marB="0" anchor="ctr"/>
                </a:tc>
                <a:tc>
                  <a:txBody>
                    <a:bodyPr/>
                    <a:lstStyle/>
                    <a:p>
                      <a:pPr algn="ctr" fontAlgn="ctr"/>
                      <a:r>
                        <a:rPr lang="en-US" altLang="zh-CN" sz="1200" u="none" strike="noStrike" dirty="0">
                          <a:effectLst/>
                        </a:rPr>
                        <a:t>3.4</a:t>
                      </a:r>
                      <a:endParaRPr lang="en-US" altLang="zh-CN" sz="1200" b="0" i="0" u="none" strike="noStrike" dirty="0">
                        <a:solidFill>
                          <a:srgbClr val="000000"/>
                        </a:solidFill>
                        <a:effectLst/>
                        <a:latin typeface="宋体" panose="02010600030101010101" pitchFamily="2" charset="-122"/>
                        <a:ea typeface="宋体" panose="02010600030101010101" pitchFamily="2" charset="-122"/>
                      </a:endParaRPr>
                    </a:p>
                  </a:txBody>
                  <a:tcPr marL="9525" marR="9525" marT="9525" marB="0" anchor="ctr"/>
                </a:tc>
                <a:tc>
                  <a:txBody>
                    <a:bodyPr/>
                    <a:lstStyle/>
                    <a:p>
                      <a:pPr algn="ctr" fontAlgn="ctr"/>
                      <a:r>
                        <a:rPr lang="en-US" altLang="zh-CN" sz="1200" b="0" i="0" u="none" strike="noStrike" dirty="0">
                          <a:solidFill>
                            <a:srgbClr val="000000"/>
                          </a:solidFill>
                          <a:effectLst/>
                          <a:latin typeface="+mn-lt"/>
                          <a:ea typeface="宋体" panose="02010600030101010101" pitchFamily="2" charset="-122"/>
                        </a:rPr>
                        <a:t>3.4</a:t>
                      </a:r>
                    </a:p>
                  </a:txBody>
                  <a:tcPr marL="9525" marR="9525" marT="9525" marB="0" anchor="ctr"/>
                </a:tc>
                <a:extLst>
                  <a:ext uri="{0D108BD9-81ED-4DB2-BD59-A6C34878D82A}">
                    <a16:rowId xmlns:a16="http://schemas.microsoft.com/office/drawing/2014/main" val="10005"/>
                  </a:ext>
                </a:extLst>
              </a:tr>
              <a:tr h="274013">
                <a:tc>
                  <a:txBody>
                    <a:bodyPr/>
                    <a:lstStyle/>
                    <a:p>
                      <a:pPr algn="ctr" fontAlgn="ctr"/>
                      <a:r>
                        <a:rPr lang="en-US" altLang="zh-CN" sz="1200" u="none" strike="noStrike" dirty="0">
                          <a:effectLst/>
                        </a:rPr>
                        <a:t>10.3</a:t>
                      </a:r>
                      <a:endParaRPr lang="en-US" altLang="zh-CN" sz="1200" b="0" i="0" u="none" strike="noStrike" dirty="0">
                        <a:solidFill>
                          <a:srgbClr val="000000"/>
                        </a:solidFill>
                        <a:effectLst/>
                        <a:latin typeface="宋体" panose="02010600030101010101" pitchFamily="2" charset="-122"/>
                        <a:ea typeface="宋体" panose="02010600030101010101" pitchFamily="2" charset="-122"/>
                      </a:endParaRPr>
                    </a:p>
                  </a:txBody>
                  <a:tcPr marL="9525" marR="9525" marT="9525" marB="0" anchor="ctr"/>
                </a:tc>
                <a:tc>
                  <a:txBody>
                    <a:bodyPr/>
                    <a:lstStyle/>
                    <a:p>
                      <a:pPr algn="ctr" fontAlgn="ctr"/>
                      <a:r>
                        <a:rPr lang="en-US" altLang="zh-CN" sz="1200" u="none" strike="noStrike" dirty="0">
                          <a:effectLst/>
                        </a:rPr>
                        <a:t>6.5</a:t>
                      </a:r>
                      <a:endParaRPr lang="en-US" altLang="zh-CN" sz="1200" b="0" i="0" u="none" strike="noStrike" dirty="0">
                        <a:solidFill>
                          <a:srgbClr val="000000"/>
                        </a:solidFill>
                        <a:effectLst/>
                        <a:latin typeface="宋体" panose="02010600030101010101" pitchFamily="2" charset="-122"/>
                        <a:ea typeface="宋体" panose="02010600030101010101" pitchFamily="2" charset="-122"/>
                      </a:endParaRPr>
                    </a:p>
                  </a:txBody>
                  <a:tcPr marL="9525" marR="9525" marT="9525" marB="0" anchor="ctr"/>
                </a:tc>
                <a:tc>
                  <a:txBody>
                    <a:bodyPr/>
                    <a:lstStyle/>
                    <a:p>
                      <a:pPr algn="ctr" fontAlgn="ctr"/>
                      <a:r>
                        <a:rPr lang="en-US" altLang="zh-CN" sz="1200" b="0" i="0" u="none" strike="noStrike" dirty="0">
                          <a:solidFill>
                            <a:srgbClr val="000000"/>
                          </a:solidFill>
                          <a:effectLst/>
                          <a:latin typeface="+mn-lt"/>
                          <a:ea typeface="宋体" panose="02010600030101010101" pitchFamily="2" charset="-122"/>
                        </a:rPr>
                        <a:t>6.5</a:t>
                      </a:r>
                    </a:p>
                  </a:txBody>
                  <a:tcPr marL="9525" marR="9525" marT="9525" marB="0" anchor="ctr"/>
                </a:tc>
                <a:extLst>
                  <a:ext uri="{0D108BD9-81ED-4DB2-BD59-A6C34878D82A}">
                    <a16:rowId xmlns:a16="http://schemas.microsoft.com/office/drawing/2014/main" val="10006"/>
                  </a:ext>
                </a:extLst>
              </a:tr>
              <a:tr h="274013">
                <a:tc>
                  <a:txBody>
                    <a:bodyPr/>
                    <a:lstStyle/>
                    <a:p>
                      <a:pPr algn="ctr" fontAlgn="ctr"/>
                      <a:r>
                        <a:rPr lang="en-US" altLang="zh-CN" sz="1200" u="none" strike="noStrike">
                          <a:effectLst/>
                        </a:rPr>
                        <a:t>12.1</a:t>
                      </a:r>
                      <a:endParaRPr lang="en-US" altLang="zh-CN" sz="1200" b="0" i="0" u="none" strike="noStrike">
                        <a:solidFill>
                          <a:srgbClr val="000000"/>
                        </a:solidFill>
                        <a:effectLst/>
                        <a:latin typeface="宋体" panose="02010600030101010101" pitchFamily="2" charset="-122"/>
                        <a:ea typeface="宋体" panose="02010600030101010101" pitchFamily="2" charset="-122"/>
                      </a:endParaRPr>
                    </a:p>
                  </a:txBody>
                  <a:tcPr marL="9525" marR="9525" marT="9525" marB="0" anchor="ctr"/>
                </a:tc>
                <a:tc>
                  <a:txBody>
                    <a:bodyPr/>
                    <a:lstStyle/>
                    <a:p>
                      <a:pPr algn="ctr" fontAlgn="ctr"/>
                      <a:r>
                        <a:rPr lang="en-US" altLang="zh-CN" sz="1200" u="none" strike="noStrike" dirty="0">
                          <a:effectLst/>
                        </a:rPr>
                        <a:t>9.7</a:t>
                      </a:r>
                      <a:endParaRPr lang="en-US" altLang="zh-CN" sz="1200" b="0" i="0" u="none" strike="noStrike" dirty="0">
                        <a:solidFill>
                          <a:srgbClr val="000000"/>
                        </a:solidFill>
                        <a:effectLst/>
                        <a:latin typeface="宋体" panose="02010600030101010101" pitchFamily="2" charset="-122"/>
                        <a:ea typeface="宋体" panose="02010600030101010101" pitchFamily="2" charset="-122"/>
                      </a:endParaRPr>
                    </a:p>
                  </a:txBody>
                  <a:tcPr marL="9525" marR="9525" marT="9525" marB="0" anchor="ctr"/>
                </a:tc>
                <a:tc>
                  <a:txBody>
                    <a:bodyPr/>
                    <a:lstStyle/>
                    <a:p>
                      <a:pPr algn="ctr" fontAlgn="ctr"/>
                      <a:r>
                        <a:rPr lang="en-US" altLang="zh-CN" sz="1200" b="0" i="0" u="none" strike="noStrike" dirty="0">
                          <a:solidFill>
                            <a:srgbClr val="000000"/>
                          </a:solidFill>
                          <a:effectLst/>
                          <a:latin typeface="+mn-lt"/>
                          <a:ea typeface="宋体" panose="02010600030101010101" pitchFamily="2" charset="-122"/>
                        </a:rPr>
                        <a:t>9.7</a:t>
                      </a:r>
                    </a:p>
                  </a:txBody>
                  <a:tcPr marL="9525" marR="9525" marT="9525" marB="0" anchor="ctr"/>
                </a:tc>
                <a:extLst>
                  <a:ext uri="{0D108BD9-81ED-4DB2-BD59-A6C34878D82A}">
                    <a16:rowId xmlns:a16="http://schemas.microsoft.com/office/drawing/2014/main" val="10007"/>
                  </a:ext>
                </a:extLst>
              </a:tr>
            </a:tbl>
          </a:graphicData>
        </a:graphic>
      </p:graphicFrame>
      <p:graphicFrame>
        <p:nvGraphicFramePr>
          <p:cNvPr id="7" name="表格 6"/>
          <p:cNvGraphicFramePr>
            <a:graphicFrameLocks noGrp="1"/>
          </p:cNvGraphicFramePr>
          <p:nvPr>
            <p:extLst>
              <p:ext uri="{D42A27DB-BD31-4B8C-83A1-F6EECF244321}">
                <p14:modId xmlns:p14="http://schemas.microsoft.com/office/powerpoint/2010/main" val="1623787060"/>
              </p:ext>
            </p:extLst>
          </p:nvPr>
        </p:nvGraphicFramePr>
        <p:xfrm>
          <a:off x="5432717" y="4367219"/>
          <a:ext cx="1898073" cy="1646655"/>
        </p:xfrm>
        <a:graphic>
          <a:graphicData uri="http://schemas.openxmlformats.org/drawingml/2006/table">
            <a:tbl>
              <a:tblPr firstRow="1">
                <a:tableStyleId>{00A15C55-8517-42AA-B614-E9B94910E393}</a:tableStyleId>
              </a:tblPr>
              <a:tblGrid>
                <a:gridCol w="632691">
                  <a:extLst>
                    <a:ext uri="{9D8B030D-6E8A-4147-A177-3AD203B41FA5}">
                      <a16:colId xmlns:a16="http://schemas.microsoft.com/office/drawing/2014/main" val="20000"/>
                    </a:ext>
                  </a:extLst>
                </a:gridCol>
                <a:gridCol w="632691">
                  <a:extLst>
                    <a:ext uri="{9D8B030D-6E8A-4147-A177-3AD203B41FA5}">
                      <a16:colId xmlns:a16="http://schemas.microsoft.com/office/drawing/2014/main" val="20001"/>
                    </a:ext>
                  </a:extLst>
                </a:gridCol>
                <a:gridCol w="632691">
                  <a:extLst>
                    <a:ext uri="{9D8B030D-6E8A-4147-A177-3AD203B41FA5}">
                      <a16:colId xmlns:a16="http://schemas.microsoft.com/office/drawing/2014/main" val="20002"/>
                    </a:ext>
                  </a:extLst>
                </a:gridCol>
              </a:tblGrid>
              <a:tr h="350750">
                <a:tc>
                  <a:txBody>
                    <a:bodyPr/>
                    <a:lstStyle/>
                    <a:p>
                      <a:pPr algn="ctr"/>
                      <a:r>
                        <a:rPr lang="en-US" altLang="zh-CN" sz="1400" dirty="0"/>
                        <a:t>X</a:t>
                      </a:r>
                      <a:endParaRPr lang="zh-CN" altLang="en-US" sz="1400" dirty="0"/>
                    </a:p>
                  </a:txBody>
                  <a:tcPr/>
                </a:tc>
                <a:tc>
                  <a:txBody>
                    <a:bodyPr/>
                    <a:lstStyle/>
                    <a:p>
                      <a:pPr algn="ctr"/>
                      <a:r>
                        <a:rPr lang="en-US" altLang="zh-CN" sz="1400" dirty="0" err="1"/>
                        <a:t>Y</a:t>
                      </a:r>
                      <a:r>
                        <a:rPr lang="en-US" altLang="zh-CN" sz="1000" dirty="0" err="1"/>
                        <a:t>act</a:t>
                      </a:r>
                      <a:endParaRPr lang="zh-CN" altLang="en-US" sz="1400" dirty="0"/>
                    </a:p>
                  </a:txBody>
                  <a:tcPr/>
                </a:tc>
                <a:tc>
                  <a:txBody>
                    <a:bodyPr/>
                    <a:lstStyle/>
                    <a:p>
                      <a:pPr algn="ctr"/>
                      <a:r>
                        <a:rPr lang="en-US" altLang="zh-CN" sz="1400" dirty="0" err="1"/>
                        <a:t>Y</a:t>
                      </a:r>
                      <a:r>
                        <a:rPr lang="en-US" altLang="zh-CN" sz="1000" dirty="0" err="1"/>
                        <a:t>pred</a:t>
                      </a:r>
                      <a:endParaRPr lang="zh-CN" altLang="en-US" sz="1400" dirty="0"/>
                    </a:p>
                  </a:txBody>
                  <a:tcPr/>
                </a:tc>
                <a:extLst>
                  <a:ext uri="{0D108BD9-81ED-4DB2-BD59-A6C34878D82A}">
                    <a16:rowId xmlns:a16="http://schemas.microsoft.com/office/drawing/2014/main" val="10000"/>
                  </a:ext>
                </a:extLst>
              </a:tr>
              <a:tr h="259181">
                <a:tc>
                  <a:txBody>
                    <a:bodyPr/>
                    <a:lstStyle/>
                    <a:p>
                      <a:pPr algn="ctr" fontAlgn="ctr"/>
                      <a:r>
                        <a:rPr lang="en-US" altLang="zh-CN" sz="1200" u="none" strike="noStrike" dirty="0">
                          <a:effectLst/>
                        </a:rPr>
                        <a:t>2.3</a:t>
                      </a:r>
                      <a:endParaRPr lang="en-US" altLang="zh-CN" sz="1200" b="0" i="0" u="none" strike="noStrike" dirty="0">
                        <a:solidFill>
                          <a:srgbClr val="000000"/>
                        </a:solidFill>
                        <a:effectLst/>
                        <a:latin typeface="宋体" panose="02010600030101010101" pitchFamily="2" charset="-122"/>
                        <a:ea typeface="宋体" panose="02010600030101010101" pitchFamily="2" charset="-122"/>
                      </a:endParaRPr>
                    </a:p>
                  </a:txBody>
                  <a:tcPr marL="9525" marR="9525" marT="9525" marB="0" anchor="ctr"/>
                </a:tc>
                <a:tc>
                  <a:txBody>
                    <a:bodyPr/>
                    <a:lstStyle/>
                    <a:p>
                      <a:pPr algn="ctr" fontAlgn="ctr"/>
                      <a:r>
                        <a:rPr lang="en-US" altLang="zh-CN" sz="1200" u="none" strike="noStrike" dirty="0">
                          <a:effectLst/>
                        </a:rPr>
                        <a:t>0.5</a:t>
                      </a:r>
                      <a:endParaRPr lang="en-US" altLang="zh-CN" sz="1200" b="0" i="0" u="none" strike="noStrike" dirty="0">
                        <a:solidFill>
                          <a:srgbClr val="000000"/>
                        </a:solidFill>
                        <a:effectLst/>
                        <a:latin typeface="宋体" panose="02010600030101010101" pitchFamily="2" charset="-122"/>
                        <a:ea typeface="宋体" panose="02010600030101010101" pitchFamily="2" charset="-122"/>
                      </a:endParaRPr>
                    </a:p>
                  </a:txBody>
                  <a:tcPr marL="9525" marR="9525" marT="9525" marB="0" anchor="ctr"/>
                </a:tc>
                <a:tc>
                  <a:txBody>
                    <a:bodyPr/>
                    <a:lstStyle/>
                    <a:p>
                      <a:pPr algn="ctr" fontAlgn="ctr"/>
                      <a:r>
                        <a:rPr lang="en-US" altLang="zh-CN" sz="1200" b="0" i="0" u="none" strike="noStrike" dirty="0">
                          <a:solidFill>
                            <a:srgbClr val="000000"/>
                          </a:solidFill>
                          <a:effectLst/>
                          <a:latin typeface="+mn-lt"/>
                          <a:ea typeface="宋体" panose="02010600030101010101" pitchFamily="2" charset="-122"/>
                        </a:rPr>
                        <a:t>7.286</a:t>
                      </a:r>
                    </a:p>
                  </a:txBody>
                  <a:tcPr marL="9525" marR="9525" marT="9525" marB="0" anchor="ctr"/>
                </a:tc>
                <a:extLst>
                  <a:ext uri="{0D108BD9-81ED-4DB2-BD59-A6C34878D82A}">
                    <a16:rowId xmlns:a16="http://schemas.microsoft.com/office/drawing/2014/main" val="10001"/>
                  </a:ext>
                </a:extLst>
              </a:tr>
              <a:tr h="259181">
                <a:tc>
                  <a:txBody>
                    <a:bodyPr/>
                    <a:lstStyle/>
                    <a:p>
                      <a:pPr algn="ctr" fontAlgn="ctr"/>
                      <a:r>
                        <a:rPr lang="en-US" altLang="zh-CN" sz="1200" u="none" strike="noStrike" dirty="0">
                          <a:effectLst/>
                        </a:rPr>
                        <a:t>6.6</a:t>
                      </a:r>
                      <a:endParaRPr lang="en-US" altLang="zh-CN" sz="1200" b="0" i="0" u="none" strike="noStrike" dirty="0">
                        <a:solidFill>
                          <a:srgbClr val="000000"/>
                        </a:solidFill>
                        <a:effectLst/>
                        <a:latin typeface="宋体" panose="02010600030101010101" pitchFamily="2" charset="-122"/>
                        <a:ea typeface="宋体" panose="02010600030101010101" pitchFamily="2" charset="-122"/>
                      </a:endParaRPr>
                    </a:p>
                  </a:txBody>
                  <a:tcPr marL="9525" marR="9525" marT="9525" marB="0" anchor="ctr"/>
                </a:tc>
                <a:tc>
                  <a:txBody>
                    <a:bodyPr/>
                    <a:lstStyle/>
                    <a:p>
                      <a:pPr algn="ctr" fontAlgn="ctr"/>
                      <a:r>
                        <a:rPr lang="en-US" altLang="zh-CN" sz="1200" u="none" strike="noStrike" dirty="0">
                          <a:effectLst/>
                        </a:rPr>
                        <a:t>2.3</a:t>
                      </a:r>
                      <a:endParaRPr lang="en-US" altLang="zh-CN" sz="1200" b="0" i="0" u="none" strike="noStrike" dirty="0">
                        <a:solidFill>
                          <a:srgbClr val="000000"/>
                        </a:solidFill>
                        <a:effectLst/>
                        <a:latin typeface="宋体" panose="02010600030101010101" pitchFamily="2" charset="-122"/>
                        <a:ea typeface="宋体" panose="02010600030101010101" pitchFamily="2" charset="-122"/>
                      </a:endParaRPr>
                    </a:p>
                  </a:txBody>
                  <a:tcPr marL="9525" marR="9525" marT="9525" marB="0" anchor="ctr"/>
                </a:tc>
                <a:tc>
                  <a:txBody>
                    <a:bodyPr/>
                    <a:lstStyle/>
                    <a:p>
                      <a:pPr algn="ctr" fontAlgn="ctr"/>
                      <a:r>
                        <a:rPr lang="en-US" altLang="zh-CN" sz="1200" b="0" i="0" u="none" strike="noStrike" dirty="0">
                          <a:solidFill>
                            <a:srgbClr val="000000"/>
                          </a:solidFill>
                          <a:effectLst/>
                          <a:latin typeface="+mn-lt"/>
                          <a:ea typeface="宋体" panose="02010600030101010101" pitchFamily="2" charset="-122"/>
                        </a:rPr>
                        <a:t>3.714</a:t>
                      </a:r>
                    </a:p>
                  </a:txBody>
                  <a:tcPr marL="9525" marR="9525" marT="9525" marB="0" anchor="ctr"/>
                </a:tc>
                <a:extLst>
                  <a:ext uri="{0D108BD9-81ED-4DB2-BD59-A6C34878D82A}">
                    <a16:rowId xmlns:a16="http://schemas.microsoft.com/office/drawing/2014/main" val="10002"/>
                  </a:ext>
                </a:extLst>
              </a:tr>
              <a:tr h="259181">
                <a:tc>
                  <a:txBody>
                    <a:bodyPr/>
                    <a:lstStyle/>
                    <a:p>
                      <a:pPr algn="ctr" fontAlgn="ctr"/>
                      <a:r>
                        <a:rPr lang="en-US" altLang="zh-CN" sz="1200" u="none" strike="noStrike">
                          <a:effectLst/>
                        </a:rPr>
                        <a:t>9.1</a:t>
                      </a:r>
                      <a:endParaRPr lang="en-US" altLang="zh-CN" sz="1200" b="0" i="0" u="none" strike="noStrike">
                        <a:solidFill>
                          <a:srgbClr val="000000"/>
                        </a:solidFill>
                        <a:effectLst/>
                        <a:latin typeface="宋体" panose="02010600030101010101" pitchFamily="2" charset="-122"/>
                        <a:ea typeface="宋体" panose="02010600030101010101" pitchFamily="2" charset="-122"/>
                      </a:endParaRPr>
                    </a:p>
                  </a:txBody>
                  <a:tcPr marL="9525" marR="9525" marT="9525" marB="0" anchor="ctr"/>
                </a:tc>
                <a:tc>
                  <a:txBody>
                    <a:bodyPr/>
                    <a:lstStyle/>
                    <a:p>
                      <a:pPr algn="ctr" fontAlgn="ctr"/>
                      <a:r>
                        <a:rPr lang="en-US" altLang="zh-CN" sz="1200" u="none" strike="noStrike" dirty="0">
                          <a:effectLst/>
                        </a:rPr>
                        <a:t>5.0</a:t>
                      </a:r>
                      <a:endParaRPr lang="en-US" altLang="zh-CN" sz="1200" b="0" i="0" u="none" strike="noStrike" dirty="0">
                        <a:solidFill>
                          <a:srgbClr val="000000"/>
                        </a:solidFill>
                        <a:effectLst/>
                        <a:latin typeface="宋体" panose="02010600030101010101" pitchFamily="2" charset="-122"/>
                        <a:ea typeface="宋体" panose="02010600030101010101" pitchFamily="2" charset="-122"/>
                      </a:endParaRPr>
                    </a:p>
                  </a:txBody>
                  <a:tcPr marL="9525" marR="9525" marT="9525" marB="0" anchor="ctr"/>
                </a:tc>
                <a:tc>
                  <a:txBody>
                    <a:bodyPr/>
                    <a:lstStyle/>
                    <a:p>
                      <a:pPr algn="ctr" fontAlgn="ctr"/>
                      <a:r>
                        <a:rPr lang="en-US" altLang="zh-CN" sz="1200" b="0" i="0" u="none" strike="noStrike" dirty="0">
                          <a:solidFill>
                            <a:srgbClr val="000000"/>
                          </a:solidFill>
                          <a:effectLst/>
                          <a:latin typeface="+mn-lt"/>
                          <a:ea typeface="宋体" panose="02010600030101010101" pitchFamily="2" charset="-122"/>
                        </a:rPr>
                        <a:t>2.271</a:t>
                      </a:r>
                    </a:p>
                  </a:txBody>
                  <a:tcPr marL="9525" marR="9525" marT="9525" marB="0" anchor="ctr"/>
                </a:tc>
                <a:extLst>
                  <a:ext uri="{0D108BD9-81ED-4DB2-BD59-A6C34878D82A}">
                    <a16:rowId xmlns:a16="http://schemas.microsoft.com/office/drawing/2014/main" val="10003"/>
                  </a:ext>
                </a:extLst>
              </a:tr>
              <a:tr h="259181">
                <a:tc>
                  <a:txBody>
                    <a:bodyPr/>
                    <a:lstStyle/>
                    <a:p>
                      <a:pPr algn="ctr" fontAlgn="ctr"/>
                      <a:r>
                        <a:rPr lang="en-US" altLang="zh-CN" sz="1200" u="none" strike="noStrike">
                          <a:effectLst/>
                        </a:rPr>
                        <a:t>11.4</a:t>
                      </a:r>
                      <a:endParaRPr lang="en-US" altLang="zh-CN" sz="1200" b="0" i="0" u="none" strike="noStrike">
                        <a:solidFill>
                          <a:srgbClr val="000000"/>
                        </a:solidFill>
                        <a:effectLst/>
                        <a:latin typeface="宋体" panose="02010600030101010101" pitchFamily="2" charset="-122"/>
                        <a:ea typeface="宋体" panose="02010600030101010101" pitchFamily="2" charset="-122"/>
                      </a:endParaRPr>
                    </a:p>
                  </a:txBody>
                  <a:tcPr marL="9525" marR="9525" marT="9525" marB="0" anchor="ctr"/>
                </a:tc>
                <a:tc>
                  <a:txBody>
                    <a:bodyPr/>
                    <a:lstStyle/>
                    <a:p>
                      <a:pPr algn="ctr" fontAlgn="ctr"/>
                      <a:r>
                        <a:rPr lang="en-US" altLang="zh-CN" sz="1200" u="none" strike="noStrike" dirty="0">
                          <a:effectLst/>
                        </a:rPr>
                        <a:t>8.5</a:t>
                      </a:r>
                      <a:endParaRPr lang="en-US" altLang="zh-CN" sz="1200" b="0" i="0" u="none" strike="noStrike" dirty="0">
                        <a:solidFill>
                          <a:srgbClr val="000000"/>
                        </a:solidFill>
                        <a:effectLst/>
                        <a:latin typeface="宋体" panose="02010600030101010101" pitchFamily="2" charset="-122"/>
                        <a:ea typeface="宋体" panose="02010600030101010101" pitchFamily="2" charset="-122"/>
                      </a:endParaRPr>
                    </a:p>
                  </a:txBody>
                  <a:tcPr marL="9525" marR="9525" marT="9525" marB="0" anchor="ctr"/>
                </a:tc>
                <a:tc>
                  <a:txBody>
                    <a:bodyPr/>
                    <a:lstStyle/>
                    <a:p>
                      <a:pPr algn="ctr" fontAlgn="ctr"/>
                      <a:r>
                        <a:rPr lang="en-US" altLang="zh-CN" sz="1200" b="0" i="0" u="none" strike="noStrike" dirty="0">
                          <a:solidFill>
                            <a:srgbClr val="000000"/>
                          </a:solidFill>
                          <a:effectLst/>
                          <a:latin typeface="+mn-lt"/>
                          <a:ea typeface="宋体" panose="02010600030101010101" pitchFamily="2" charset="-122"/>
                        </a:rPr>
                        <a:t>12.956</a:t>
                      </a:r>
                    </a:p>
                  </a:txBody>
                  <a:tcPr marL="9525" marR="9525" marT="9525" marB="0" anchor="ctr"/>
                </a:tc>
                <a:extLst>
                  <a:ext uri="{0D108BD9-81ED-4DB2-BD59-A6C34878D82A}">
                    <a16:rowId xmlns:a16="http://schemas.microsoft.com/office/drawing/2014/main" val="10004"/>
                  </a:ext>
                </a:extLst>
              </a:tr>
              <a:tr h="259181">
                <a:tc>
                  <a:txBody>
                    <a:bodyPr/>
                    <a:lstStyle/>
                    <a:p>
                      <a:pPr algn="ctr" fontAlgn="ctr"/>
                      <a:r>
                        <a:rPr lang="en-US" altLang="zh-CN" sz="1200" u="none" strike="noStrike">
                          <a:effectLst/>
                        </a:rPr>
                        <a:t>12.5</a:t>
                      </a:r>
                      <a:endParaRPr lang="en-US" altLang="zh-CN" sz="1200" b="0" i="0" u="none" strike="noStrike">
                        <a:solidFill>
                          <a:srgbClr val="000000"/>
                        </a:solidFill>
                        <a:effectLst/>
                        <a:latin typeface="宋体" panose="02010600030101010101" pitchFamily="2" charset="-122"/>
                        <a:ea typeface="宋体" panose="02010600030101010101" pitchFamily="2" charset="-122"/>
                      </a:endParaRPr>
                    </a:p>
                  </a:txBody>
                  <a:tcPr marL="9525" marR="9525" marT="9525" marB="0" anchor="ctr"/>
                </a:tc>
                <a:tc>
                  <a:txBody>
                    <a:bodyPr/>
                    <a:lstStyle/>
                    <a:p>
                      <a:pPr algn="ctr" fontAlgn="ctr"/>
                      <a:r>
                        <a:rPr lang="en-US" altLang="zh-CN" sz="1200" u="none" strike="noStrike" dirty="0">
                          <a:effectLst/>
                        </a:rPr>
                        <a:t>10.5</a:t>
                      </a:r>
                      <a:endParaRPr lang="en-US" altLang="zh-CN" sz="1200" b="0" i="0" u="none" strike="noStrike" dirty="0">
                        <a:solidFill>
                          <a:srgbClr val="000000"/>
                        </a:solidFill>
                        <a:effectLst/>
                        <a:latin typeface="宋体" panose="02010600030101010101" pitchFamily="2" charset="-122"/>
                        <a:ea typeface="宋体" panose="02010600030101010101" pitchFamily="2" charset="-122"/>
                      </a:endParaRPr>
                    </a:p>
                  </a:txBody>
                  <a:tcPr marL="9525" marR="9525" marT="9525" marB="0" anchor="ctr"/>
                </a:tc>
                <a:tc>
                  <a:txBody>
                    <a:bodyPr/>
                    <a:lstStyle/>
                    <a:p>
                      <a:pPr algn="ctr" fontAlgn="ctr"/>
                      <a:r>
                        <a:rPr lang="en-US" altLang="zh-CN" sz="1200" b="0" i="0" u="none" strike="noStrike" dirty="0">
                          <a:solidFill>
                            <a:srgbClr val="000000"/>
                          </a:solidFill>
                          <a:effectLst/>
                          <a:latin typeface="+mn-lt"/>
                          <a:ea typeface="宋体" panose="02010600030101010101" pitchFamily="2" charset="-122"/>
                        </a:rPr>
                        <a:t>0.210</a:t>
                      </a:r>
                    </a:p>
                  </a:txBody>
                  <a:tcPr marL="9525" marR="9525" marT="9525" marB="0" anchor="ctr"/>
                </a:tc>
                <a:extLst>
                  <a:ext uri="{0D108BD9-81ED-4DB2-BD59-A6C34878D82A}">
                    <a16:rowId xmlns:a16="http://schemas.microsoft.com/office/drawing/2014/main" val="10005"/>
                  </a:ext>
                </a:extLst>
              </a:tr>
            </a:tbl>
          </a:graphicData>
        </a:graphic>
      </p:graphicFrame>
      <p:sp>
        <p:nvSpPr>
          <p:cNvPr id="8" name="文本框 7"/>
          <p:cNvSpPr txBox="1"/>
          <p:nvPr/>
        </p:nvSpPr>
        <p:spPr>
          <a:xfrm>
            <a:off x="5159089" y="1342139"/>
            <a:ext cx="1901536" cy="369332"/>
          </a:xfrm>
          <a:prstGeom prst="rect">
            <a:avLst/>
          </a:prstGeom>
          <a:noFill/>
        </p:spPr>
        <p:txBody>
          <a:bodyPr wrap="square" rtlCol="0">
            <a:spAutoFit/>
          </a:bodyPr>
          <a:lstStyle/>
          <a:p>
            <a:r>
              <a:rPr lang="zh-CN" altLang="en-US" dirty="0"/>
              <a:t>训练数据</a:t>
            </a:r>
          </a:p>
        </p:txBody>
      </p:sp>
      <p:sp>
        <p:nvSpPr>
          <p:cNvPr id="9" name="文本框 8"/>
          <p:cNvSpPr txBox="1"/>
          <p:nvPr/>
        </p:nvSpPr>
        <p:spPr>
          <a:xfrm>
            <a:off x="5159091" y="3977234"/>
            <a:ext cx="1901536" cy="369332"/>
          </a:xfrm>
          <a:prstGeom prst="rect">
            <a:avLst/>
          </a:prstGeom>
          <a:noFill/>
        </p:spPr>
        <p:txBody>
          <a:bodyPr wrap="square" rtlCol="0">
            <a:spAutoFit/>
          </a:bodyPr>
          <a:lstStyle/>
          <a:p>
            <a:r>
              <a:rPr lang="zh-CN" altLang="en-US" dirty="0">
                <a:solidFill>
                  <a:schemeClr val="accent4">
                    <a:lumMod val="75000"/>
                  </a:schemeClr>
                </a:solidFill>
              </a:rPr>
              <a:t>测试数据</a:t>
            </a:r>
          </a:p>
        </p:txBody>
      </p:sp>
      <mc:AlternateContent xmlns:mc="http://schemas.openxmlformats.org/markup-compatibility/2006" xmlns:a14="http://schemas.microsoft.com/office/drawing/2010/main">
        <mc:Choice Requires="a14">
          <p:sp>
            <p:nvSpPr>
              <p:cNvPr id="10" name="文本框 9"/>
              <p:cNvSpPr txBox="1"/>
              <p:nvPr/>
            </p:nvSpPr>
            <p:spPr>
              <a:xfrm>
                <a:off x="1178250" y="5478240"/>
                <a:ext cx="3663914" cy="433260"/>
              </a:xfrm>
              <a:prstGeom prst="rect">
                <a:avLst/>
              </a:prstGeom>
              <a:noFill/>
            </p:spPr>
            <p:txBody>
              <a:bodyPr wrap="square" lIns="0" tIns="0" rIns="0" bIns="0" rtlCol="0">
                <a:spAutoFit/>
              </a:bodyPr>
              <a:lstStyle/>
              <a:p>
                <a:pPr/>
                <a14:m>
                  <m:oMathPara xmlns:m="http://schemas.openxmlformats.org/officeDocument/2006/math">
                    <m:oMathParaPr>
                      <m:jc m:val="left"/>
                    </m:oMathParaPr>
                    <m:oMath xmlns:m="http://schemas.openxmlformats.org/officeDocument/2006/math">
                      <m:m>
                        <m:mPr>
                          <m:mcs>
                            <m:mc>
                              <m:mcPr>
                                <m:count m:val="3"/>
                                <m:mcJc m:val="center"/>
                              </m:mcPr>
                            </m:mc>
                          </m:mcs>
                          <m:ctrlPr>
                            <a:rPr lang="en-US" altLang="zh-CN" sz="1400" b="0" i="1" smtClean="0">
                              <a:latin typeface="Cambria Math" panose="02040503050406030204" pitchFamily="18" charset="0"/>
                            </a:rPr>
                          </m:ctrlPr>
                        </m:mPr>
                        <m:mr>
                          <m:e>
                            <m:acc>
                              <m:accPr>
                                <m:chr m:val="̂"/>
                                <m:ctrlPr>
                                  <a:rPr lang="en-US" altLang="zh-CN" sz="1400" b="0" i="1" smtClean="0">
                                    <a:latin typeface="Cambria Math" panose="02040503050406030204" pitchFamily="18" charset="0"/>
                                  </a:rPr>
                                </m:ctrlPr>
                              </m:accPr>
                              <m:e>
                                <m:r>
                                  <a:rPr lang="en-US" altLang="zh-CN" sz="1400" b="0" i="1" smtClean="0">
                                    <a:latin typeface="Cambria Math" panose="02040503050406030204" pitchFamily="18" charset="0"/>
                                  </a:rPr>
                                  <m:t>𝑦</m:t>
                                </m:r>
                              </m:e>
                            </m:acc>
                          </m:e>
                          <m:e>
                            <m:r>
                              <a:rPr lang="en-US" altLang="zh-CN" sz="1400" b="0" i="1" smtClean="0">
                                <a:latin typeface="Cambria Math" panose="02040503050406030204" pitchFamily="18" charset="0"/>
                              </a:rPr>
                              <m:t>=</m:t>
                            </m:r>
                          </m:e>
                          <m:e>
                            <m:r>
                              <a:rPr lang="en-US" altLang="zh-CN" sz="1400" b="0" i="1" smtClean="0">
                                <a:latin typeface="Cambria Math" panose="02040503050406030204" pitchFamily="18" charset="0"/>
                              </a:rPr>
                              <m:t> </m:t>
                            </m:r>
                          </m:e>
                        </m:mr>
                      </m:m>
                      <m:r>
                        <a:rPr lang="en-US" altLang="zh-CN" sz="1400" b="0" i="1" smtClean="0">
                          <a:latin typeface="Cambria Math" panose="02040503050406030204" pitchFamily="18" charset="0"/>
                        </a:rPr>
                        <m:t>−0.0035</m:t>
                      </m:r>
                      <m:sSup>
                        <m:sSupPr>
                          <m:ctrlPr>
                            <a:rPr lang="en-US" altLang="zh-CN" sz="1400" b="0" i="1" smtClean="0">
                              <a:latin typeface="Cambria Math" panose="02040503050406030204" pitchFamily="18" charset="0"/>
                            </a:rPr>
                          </m:ctrlPr>
                        </m:sSupPr>
                        <m:e>
                          <m:r>
                            <a:rPr lang="en-US" altLang="zh-CN" sz="1400" b="0" i="1" smtClean="0">
                              <a:latin typeface="Cambria Math" panose="02040503050406030204" pitchFamily="18" charset="0"/>
                            </a:rPr>
                            <m:t>𝑥</m:t>
                          </m:r>
                        </m:e>
                        <m:sup>
                          <m:r>
                            <a:rPr lang="en-US" altLang="zh-CN" sz="1400" b="0" i="1" smtClean="0">
                              <a:latin typeface="Cambria Math" panose="02040503050406030204" pitchFamily="18" charset="0"/>
                            </a:rPr>
                            <m:t>6</m:t>
                          </m:r>
                        </m:sup>
                      </m:sSup>
                      <m:r>
                        <a:rPr lang="en-US" altLang="zh-CN" sz="1400" b="0" i="1" smtClean="0">
                          <a:latin typeface="Cambria Math" panose="02040503050406030204" pitchFamily="18" charset="0"/>
                        </a:rPr>
                        <m:t>+0.1429</m:t>
                      </m:r>
                      <m:sSup>
                        <m:sSupPr>
                          <m:ctrlPr>
                            <a:rPr lang="en-US" altLang="zh-CN" sz="1400" b="0" i="1" smtClean="0">
                              <a:latin typeface="Cambria Math" panose="02040503050406030204" pitchFamily="18" charset="0"/>
                            </a:rPr>
                          </m:ctrlPr>
                        </m:sSupPr>
                        <m:e>
                          <m:r>
                            <a:rPr lang="en-US" altLang="zh-CN" sz="1400" b="0" i="1" smtClean="0">
                              <a:latin typeface="Cambria Math" panose="02040503050406030204" pitchFamily="18" charset="0"/>
                            </a:rPr>
                            <m:t>𝑥</m:t>
                          </m:r>
                        </m:e>
                        <m:sup>
                          <m:r>
                            <a:rPr lang="en-US" altLang="zh-CN" sz="1400" b="0" i="1" smtClean="0">
                              <a:latin typeface="Cambria Math" panose="02040503050406030204" pitchFamily="18" charset="0"/>
                            </a:rPr>
                            <m:t>5</m:t>
                          </m:r>
                        </m:sup>
                      </m:sSup>
                      <m:r>
                        <a:rPr lang="en-US" altLang="zh-CN" sz="1400" b="0" i="1" smtClean="0">
                          <a:latin typeface="Cambria Math" panose="02040503050406030204" pitchFamily="18" charset="0"/>
                        </a:rPr>
                        <m:t>−2.2506</m:t>
                      </m:r>
                      <m:sSup>
                        <m:sSupPr>
                          <m:ctrlPr>
                            <a:rPr lang="en-US" altLang="zh-CN" sz="1400" b="0" i="1" smtClean="0">
                              <a:latin typeface="Cambria Math" panose="02040503050406030204" pitchFamily="18" charset="0"/>
                            </a:rPr>
                          </m:ctrlPr>
                        </m:sSupPr>
                        <m:e>
                          <m:r>
                            <a:rPr lang="en-US" altLang="zh-CN" sz="1400" b="0" i="1" smtClean="0">
                              <a:latin typeface="Cambria Math" panose="02040503050406030204" pitchFamily="18" charset="0"/>
                            </a:rPr>
                            <m:t>𝑥</m:t>
                          </m:r>
                        </m:e>
                        <m:sup>
                          <m:r>
                            <a:rPr lang="en-US" altLang="zh-CN" sz="1400" b="0" i="1" smtClean="0">
                              <a:latin typeface="Cambria Math" panose="02040503050406030204" pitchFamily="18" charset="0"/>
                            </a:rPr>
                            <m:t>4</m:t>
                          </m:r>
                        </m:sup>
                      </m:sSup>
                      <m:r>
                        <a:rPr lang="en-US" altLang="zh-CN" sz="1400" b="0" i="1" smtClean="0">
                          <a:latin typeface="Cambria Math" panose="02040503050406030204" pitchFamily="18" charset="0"/>
                        </a:rPr>
                        <m:t>+17.42</m:t>
                      </m:r>
                      <m:sSup>
                        <m:sSupPr>
                          <m:ctrlPr>
                            <a:rPr lang="en-US" altLang="zh-CN" sz="1400" b="0" i="1" smtClean="0">
                              <a:latin typeface="Cambria Math" panose="02040503050406030204" pitchFamily="18" charset="0"/>
                            </a:rPr>
                          </m:ctrlPr>
                        </m:sSupPr>
                        <m:e>
                          <m:r>
                            <a:rPr lang="en-US" altLang="zh-CN" sz="1400" b="0" i="1" smtClean="0">
                              <a:latin typeface="Cambria Math" panose="02040503050406030204" pitchFamily="18" charset="0"/>
                            </a:rPr>
                            <m:t>𝑥</m:t>
                          </m:r>
                        </m:e>
                        <m:sup>
                          <m:r>
                            <a:rPr lang="en-US" altLang="zh-CN" sz="1400" b="0" i="1" smtClean="0">
                              <a:latin typeface="Cambria Math" panose="02040503050406030204" pitchFamily="18" charset="0"/>
                            </a:rPr>
                            <m:t>3</m:t>
                          </m:r>
                        </m:sup>
                      </m:sSup>
                      <m:r>
                        <a:rPr lang="en-US" altLang="zh-CN" sz="1400" b="0" i="1" smtClean="0">
                          <a:latin typeface="Cambria Math" panose="02040503050406030204" pitchFamily="18" charset="0"/>
                        </a:rPr>
                        <m:t>−68.141</m:t>
                      </m:r>
                      <m:sSup>
                        <m:sSupPr>
                          <m:ctrlPr>
                            <a:rPr lang="en-US" altLang="zh-CN" sz="1400" b="0" i="1" smtClean="0">
                              <a:latin typeface="Cambria Math" panose="02040503050406030204" pitchFamily="18" charset="0"/>
                            </a:rPr>
                          </m:ctrlPr>
                        </m:sSupPr>
                        <m:e>
                          <m:r>
                            <a:rPr lang="en-US" altLang="zh-CN" sz="1400" b="0" i="1" smtClean="0">
                              <a:latin typeface="Cambria Math" panose="02040503050406030204" pitchFamily="18" charset="0"/>
                            </a:rPr>
                            <m:t>𝑥</m:t>
                          </m:r>
                        </m:e>
                        <m:sup>
                          <m:r>
                            <a:rPr lang="en-US" altLang="zh-CN" sz="1400" b="0" i="1" smtClean="0">
                              <a:latin typeface="Cambria Math" panose="02040503050406030204" pitchFamily="18" charset="0"/>
                            </a:rPr>
                            <m:t>2</m:t>
                          </m:r>
                        </m:sup>
                      </m:sSup>
                      <m:r>
                        <a:rPr lang="en-US" altLang="zh-CN" sz="1400" b="0" i="1" smtClean="0">
                          <a:latin typeface="Cambria Math" panose="02040503050406030204" pitchFamily="18" charset="0"/>
                        </a:rPr>
                        <m:t>+122.56</m:t>
                      </m:r>
                      <m:r>
                        <a:rPr lang="en-US" altLang="zh-CN" sz="1400" b="0" i="1" smtClean="0">
                          <a:latin typeface="Cambria Math" panose="02040503050406030204" pitchFamily="18" charset="0"/>
                        </a:rPr>
                        <m:t>𝑥</m:t>
                      </m:r>
                      <m:r>
                        <a:rPr lang="en-US" altLang="zh-CN" sz="1400" b="0" i="1" smtClean="0">
                          <a:latin typeface="Cambria Math" panose="02040503050406030204" pitchFamily="18" charset="0"/>
                        </a:rPr>
                        <m:t>−71.781</m:t>
                      </m:r>
                    </m:oMath>
                  </m:oMathPara>
                </a14:m>
                <a:endParaRPr lang="zh-CN" altLang="en-US" sz="1400" dirty="0"/>
              </a:p>
            </p:txBody>
          </p:sp>
        </mc:Choice>
        <mc:Fallback xmlns="">
          <p:sp>
            <p:nvSpPr>
              <p:cNvPr id="10" name="文本框 9"/>
              <p:cNvSpPr txBox="1">
                <a:spLocks noRot="1" noChangeAspect="1" noMove="1" noResize="1" noEditPoints="1" noAdjustHandles="1" noChangeArrowheads="1" noChangeShapeType="1" noTextEdit="1"/>
              </p:cNvSpPr>
              <p:nvPr/>
            </p:nvSpPr>
            <p:spPr>
              <a:xfrm>
                <a:off x="1178250" y="5478240"/>
                <a:ext cx="3663914" cy="433260"/>
              </a:xfrm>
              <a:prstGeom prst="rect">
                <a:avLst/>
              </a:prstGeom>
              <a:blipFill rotWithShape="0">
                <a:blip r:embed="rId4"/>
                <a:stretch>
                  <a:fillRect l="-1664" t="-7042" b="-2817"/>
                </a:stretch>
              </a:blipFill>
            </p:spPr>
            <p:txBody>
              <a:bodyPr/>
              <a:lstStyle/>
              <a:p>
                <a:r>
                  <a:rPr lang="zh-CN" altLang="en-US">
                    <a:noFill/>
                  </a:rPr>
                  <a:t> </a:t>
                </a:r>
              </a:p>
            </p:txBody>
          </p:sp>
        </mc:Fallback>
      </mc:AlternateContent>
      <p:sp>
        <p:nvSpPr>
          <p:cNvPr id="11" name="文本框 10"/>
          <p:cNvSpPr txBox="1"/>
          <p:nvPr/>
        </p:nvSpPr>
        <p:spPr>
          <a:xfrm>
            <a:off x="1085680" y="5108908"/>
            <a:ext cx="1995054" cy="369332"/>
          </a:xfrm>
          <a:prstGeom prst="rect">
            <a:avLst/>
          </a:prstGeom>
          <a:noFill/>
        </p:spPr>
        <p:txBody>
          <a:bodyPr wrap="square" rtlCol="0">
            <a:spAutoFit/>
          </a:bodyPr>
          <a:lstStyle/>
          <a:p>
            <a:r>
              <a:rPr lang="zh-CN" altLang="en-US" dirty="0"/>
              <a:t>学得的模型：</a:t>
            </a:r>
          </a:p>
        </p:txBody>
      </p:sp>
      <p:sp>
        <p:nvSpPr>
          <p:cNvPr id="12" name="文本框 11"/>
          <p:cNvSpPr txBox="1"/>
          <p:nvPr/>
        </p:nvSpPr>
        <p:spPr>
          <a:xfrm>
            <a:off x="7434699" y="3238570"/>
            <a:ext cx="1764721" cy="738664"/>
          </a:xfrm>
          <a:prstGeom prst="rect">
            <a:avLst/>
          </a:prstGeom>
          <a:noFill/>
        </p:spPr>
        <p:txBody>
          <a:bodyPr wrap="square" rtlCol="0">
            <a:spAutoFit/>
          </a:bodyPr>
          <a:lstStyle/>
          <a:p>
            <a:r>
              <a:rPr lang="zh-CN" altLang="en-US" sz="1400" dirty="0"/>
              <a:t>在训练数据上的均方误差</a:t>
            </a:r>
            <a:endParaRPr lang="en-US" altLang="zh-CN" sz="1400" dirty="0"/>
          </a:p>
          <a:p>
            <a:r>
              <a:rPr lang="en-US" altLang="zh-CN" sz="1400" b="1" dirty="0" err="1">
                <a:solidFill>
                  <a:srgbClr val="00B050"/>
                </a:solidFill>
              </a:rPr>
              <a:t>E</a:t>
            </a:r>
            <a:r>
              <a:rPr lang="en-US" altLang="zh-CN" sz="1000" b="1" dirty="0" err="1">
                <a:solidFill>
                  <a:srgbClr val="00B050"/>
                </a:solidFill>
              </a:rPr>
              <a:t>training</a:t>
            </a:r>
            <a:r>
              <a:rPr lang="en-US" altLang="zh-CN" sz="1400" b="1" dirty="0">
                <a:solidFill>
                  <a:srgbClr val="00B050"/>
                </a:solidFill>
              </a:rPr>
              <a:t> = 0</a:t>
            </a:r>
            <a:endParaRPr lang="zh-CN" altLang="en-US" sz="1400" b="1" dirty="0">
              <a:solidFill>
                <a:srgbClr val="00B050"/>
              </a:solidFill>
            </a:endParaRPr>
          </a:p>
        </p:txBody>
      </p:sp>
      <p:sp>
        <p:nvSpPr>
          <p:cNvPr id="13" name="文本框 12"/>
          <p:cNvSpPr txBox="1"/>
          <p:nvPr/>
        </p:nvSpPr>
        <p:spPr>
          <a:xfrm>
            <a:off x="7434699" y="5275210"/>
            <a:ext cx="1764721" cy="738664"/>
          </a:xfrm>
          <a:prstGeom prst="rect">
            <a:avLst/>
          </a:prstGeom>
          <a:noFill/>
        </p:spPr>
        <p:txBody>
          <a:bodyPr wrap="square" rtlCol="0">
            <a:spAutoFit/>
          </a:bodyPr>
          <a:lstStyle/>
          <a:p>
            <a:r>
              <a:rPr lang="zh-CN" altLang="en-US" sz="1400" dirty="0"/>
              <a:t>在测试数据上的均方误差</a:t>
            </a:r>
            <a:endParaRPr lang="en-US" altLang="zh-CN" sz="1400" dirty="0"/>
          </a:p>
          <a:p>
            <a:r>
              <a:rPr lang="en-US" altLang="zh-CN" sz="1400" b="1" dirty="0" err="1">
                <a:solidFill>
                  <a:srgbClr val="FF0000"/>
                </a:solidFill>
              </a:rPr>
              <a:t>E</a:t>
            </a:r>
            <a:r>
              <a:rPr lang="en-US" altLang="zh-CN" sz="1000" b="1" dirty="0" err="1">
                <a:solidFill>
                  <a:srgbClr val="FF0000"/>
                </a:solidFill>
              </a:rPr>
              <a:t>test</a:t>
            </a:r>
            <a:r>
              <a:rPr lang="en-US" altLang="zh-CN" sz="1400" b="1" dirty="0">
                <a:solidFill>
                  <a:srgbClr val="FF0000"/>
                </a:solidFill>
              </a:rPr>
              <a:t> = 36.245</a:t>
            </a:r>
            <a:endParaRPr lang="zh-CN" altLang="en-US" sz="1400" b="1" dirty="0">
              <a:solidFill>
                <a:srgbClr val="FF0000"/>
              </a:solidFill>
            </a:endParaRPr>
          </a:p>
        </p:txBody>
      </p:sp>
      <p:graphicFrame>
        <p:nvGraphicFramePr>
          <p:cNvPr id="15" name="内容占位符 11"/>
          <p:cNvGraphicFramePr>
            <a:graphicFrameLocks/>
          </p:cNvGraphicFramePr>
          <p:nvPr>
            <p:extLst>
              <p:ext uri="{D42A27DB-BD31-4B8C-83A1-F6EECF244321}">
                <p14:modId xmlns:p14="http://schemas.microsoft.com/office/powerpoint/2010/main" val="3316745188"/>
              </p:ext>
            </p:extLst>
          </p:nvPr>
        </p:nvGraphicFramePr>
        <p:xfrm>
          <a:off x="509154" y="1489065"/>
          <a:ext cx="4649935" cy="3487660"/>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17958285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par>
                          <p:cTn id="11" fill="hold">
                            <p:stCondLst>
                              <p:cond delay="0"/>
                            </p:stCondLst>
                            <p:childTnLst>
                              <p:par>
                                <p:cTn id="12" presetID="1" presetClass="entr" presetSubtype="0" fill="hold" grpId="0" nodeType="afterEffect">
                                  <p:stCondLst>
                                    <p:cond delay="0"/>
                                  </p:stCondLst>
                                  <p:childTnLst>
                                    <p:set>
                                      <p:cBhvr>
                                        <p:cTn id="13" dur="1" fill="hold">
                                          <p:stCondLst>
                                            <p:cond delay="0"/>
                                          </p:stCondLst>
                                        </p:cTn>
                                        <p:tgtEl>
                                          <p:spTgt spid="11"/>
                                        </p:tgtEl>
                                        <p:attrNameLst>
                                          <p:attrName>style.visibility</p:attrName>
                                        </p:attrNameLst>
                                      </p:cBhvr>
                                      <p:to>
                                        <p:strVal val="visible"/>
                                      </p:to>
                                    </p:set>
                                  </p:childTnLst>
                                </p:cTn>
                              </p:par>
                            </p:childTnLst>
                          </p:cTn>
                        </p:par>
                        <p:par>
                          <p:cTn id="14" fill="hold">
                            <p:stCondLst>
                              <p:cond delay="0"/>
                            </p:stCondLst>
                            <p:childTnLst>
                              <p:par>
                                <p:cTn id="15" presetID="1" presetClass="entr" presetSubtype="0" fill="hold" grpId="0" nodeType="afterEffect">
                                  <p:stCondLst>
                                    <p:cond delay="0"/>
                                  </p:stCondLst>
                                  <p:childTnLst>
                                    <p:set>
                                      <p:cBhvr>
                                        <p:cTn id="16" dur="1" fill="hold">
                                          <p:stCondLst>
                                            <p:cond delay="0"/>
                                          </p:stCondLst>
                                        </p:cTn>
                                        <p:tgtEl>
                                          <p:spTgt spid="10"/>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5"/>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6"/>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7"/>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8"/>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9"/>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2"/>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14" grpId="0">
        <p:bldAsOne/>
      </p:bldGraphic>
      <p:bldGraphic spid="4" grpId="0">
        <p:bldAsOne/>
      </p:bldGraphic>
      <p:bldP spid="8" grpId="0"/>
      <p:bldP spid="9" grpId="0"/>
      <p:bldP spid="10" grpId="0"/>
      <p:bldP spid="11" grpId="0"/>
      <p:bldP spid="12" grpId="0"/>
      <p:bldP spid="13" grpId="0"/>
      <p:bldGraphic spid="15" grpId="0">
        <p:bldAsOne/>
      </p:bldGraphic>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三个模型的比较</a:t>
            </a:r>
          </a:p>
        </p:txBody>
      </p:sp>
      <p:graphicFrame>
        <p:nvGraphicFramePr>
          <p:cNvPr id="4" name="内容占位符 11"/>
          <p:cNvGraphicFramePr>
            <a:graphicFrameLocks noGrp="1"/>
          </p:cNvGraphicFramePr>
          <p:nvPr>
            <p:ph idx="1"/>
            <p:extLst>
              <p:ext uri="{D42A27DB-BD31-4B8C-83A1-F6EECF244321}">
                <p14:modId xmlns:p14="http://schemas.microsoft.com/office/powerpoint/2010/main" val="3242729836"/>
              </p:ext>
            </p:extLst>
          </p:nvPr>
        </p:nvGraphicFramePr>
        <p:xfrm>
          <a:off x="628650" y="1825625"/>
          <a:ext cx="7112577" cy="4351338"/>
        </p:xfrm>
        <a:graphic>
          <a:graphicData uri="http://schemas.openxmlformats.org/drawingml/2006/chart">
            <c:chart xmlns:c="http://schemas.openxmlformats.org/drawingml/2006/chart" xmlns:r="http://schemas.openxmlformats.org/officeDocument/2006/relationships" r:id="rId2"/>
          </a:graphicData>
        </a:graphic>
      </p:graphicFrame>
      <p:sp>
        <p:nvSpPr>
          <p:cNvPr id="5" name="文本框 4"/>
          <p:cNvSpPr txBox="1"/>
          <p:nvPr/>
        </p:nvSpPr>
        <p:spPr>
          <a:xfrm>
            <a:off x="7029449" y="2473037"/>
            <a:ext cx="1423555" cy="369332"/>
          </a:xfrm>
          <a:prstGeom prst="rect">
            <a:avLst/>
          </a:prstGeom>
          <a:noFill/>
        </p:spPr>
        <p:txBody>
          <a:bodyPr wrap="square" rtlCol="0">
            <a:spAutoFit/>
          </a:bodyPr>
          <a:lstStyle/>
          <a:p>
            <a:pPr algn="ctr"/>
            <a:r>
              <a:rPr lang="zh-CN" altLang="en-US" dirty="0">
                <a:solidFill>
                  <a:srgbClr val="FF0000"/>
                </a:solidFill>
              </a:rPr>
              <a:t>正确的模型</a:t>
            </a:r>
          </a:p>
        </p:txBody>
      </p:sp>
      <p:sp>
        <p:nvSpPr>
          <p:cNvPr id="6" name="文本框 5"/>
          <p:cNvSpPr txBox="1"/>
          <p:nvPr/>
        </p:nvSpPr>
        <p:spPr>
          <a:xfrm>
            <a:off x="5226626" y="2288371"/>
            <a:ext cx="1091046" cy="369332"/>
          </a:xfrm>
          <a:prstGeom prst="rect">
            <a:avLst/>
          </a:prstGeom>
          <a:noFill/>
        </p:spPr>
        <p:txBody>
          <a:bodyPr wrap="square" rtlCol="0">
            <a:spAutoFit/>
          </a:bodyPr>
          <a:lstStyle/>
          <a:p>
            <a:pPr algn="ctr"/>
            <a:r>
              <a:rPr lang="zh-CN" altLang="en-US" dirty="0">
                <a:solidFill>
                  <a:srgbClr val="0070C0"/>
                </a:solidFill>
              </a:rPr>
              <a:t>过拟合</a:t>
            </a:r>
          </a:p>
        </p:txBody>
      </p:sp>
      <p:sp>
        <p:nvSpPr>
          <p:cNvPr id="7" name="文本框 6"/>
          <p:cNvSpPr txBox="1"/>
          <p:nvPr/>
        </p:nvSpPr>
        <p:spPr>
          <a:xfrm>
            <a:off x="7029449" y="3002180"/>
            <a:ext cx="1049482" cy="369332"/>
          </a:xfrm>
          <a:prstGeom prst="rect">
            <a:avLst/>
          </a:prstGeom>
          <a:noFill/>
        </p:spPr>
        <p:txBody>
          <a:bodyPr wrap="square" rtlCol="0">
            <a:spAutoFit/>
          </a:bodyPr>
          <a:lstStyle/>
          <a:p>
            <a:pPr algn="ctr"/>
            <a:r>
              <a:rPr lang="zh-CN" altLang="en-US" dirty="0">
                <a:solidFill>
                  <a:srgbClr val="00B050"/>
                </a:solidFill>
              </a:rPr>
              <a:t>欠拟合</a:t>
            </a:r>
          </a:p>
        </p:txBody>
      </p:sp>
    </p:spTree>
    <p:extLst>
      <p:ext uri="{BB962C8B-B14F-4D97-AF65-F5344CB8AC3E}">
        <p14:creationId xmlns:p14="http://schemas.microsoft.com/office/powerpoint/2010/main" val="3099754248"/>
      </p:ext>
    </p:extLst>
  </p:cSld>
  <p:clrMapOvr>
    <a:masterClrMapping/>
  </p:clrMapOvr>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385</TotalTime>
  <Words>866</Words>
  <Application>Microsoft Office PowerPoint</Application>
  <PresentationFormat>全屏显示(4:3)</PresentationFormat>
  <Paragraphs>286</Paragraphs>
  <Slides>12</Slides>
  <Notes>0</Notes>
  <HiddenSlides>0</HiddenSlides>
  <MMClips>0</MMClips>
  <ScaleCrop>false</ScaleCrop>
  <HeadingPairs>
    <vt:vector size="6" baseType="variant">
      <vt:variant>
        <vt:lpstr>已用的字体</vt:lpstr>
      </vt:variant>
      <vt:variant>
        <vt:i4>6</vt:i4>
      </vt:variant>
      <vt:variant>
        <vt:lpstr>主题</vt:lpstr>
      </vt:variant>
      <vt:variant>
        <vt:i4>1</vt:i4>
      </vt:variant>
      <vt:variant>
        <vt:lpstr>幻灯片标题</vt:lpstr>
      </vt:variant>
      <vt:variant>
        <vt:i4>12</vt:i4>
      </vt:variant>
    </vt:vector>
  </HeadingPairs>
  <TitlesOfParts>
    <vt:vector size="19" baseType="lpstr">
      <vt:lpstr>楷体</vt:lpstr>
      <vt:lpstr>宋体</vt:lpstr>
      <vt:lpstr>Arial</vt:lpstr>
      <vt:lpstr>Calibri</vt:lpstr>
      <vt:lpstr>Calibri Light</vt:lpstr>
      <vt:lpstr>Cambria Math</vt:lpstr>
      <vt:lpstr>Office 主题</vt:lpstr>
      <vt:lpstr>欠拟合与过拟合</vt:lpstr>
      <vt:lpstr>训练误差与泛化误差</vt:lpstr>
      <vt:lpstr>欠拟合与过拟合</vt:lpstr>
      <vt:lpstr>一个直观类比</vt:lpstr>
      <vt:lpstr>另一个例子</vt:lpstr>
      <vt:lpstr>二次多项式模型</vt:lpstr>
      <vt:lpstr>线性模型</vt:lpstr>
      <vt:lpstr>六次多项式模型</vt:lpstr>
      <vt:lpstr>三个模型的比较</vt:lpstr>
      <vt:lpstr>三个模型的比较</vt:lpstr>
      <vt:lpstr>应对措施</vt:lpstr>
      <vt:lpstr>为什么深度学习会在近几年火起来？</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欠拟合与过拟合</dc:title>
  <dc:creator>MgcosA</dc:creator>
  <cp:lastModifiedBy>MgcosA Long</cp:lastModifiedBy>
  <cp:revision>56</cp:revision>
  <dcterms:created xsi:type="dcterms:W3CDTF">2018-09-04T08:09:59Z</dcterms:created>
  <dcterms:modified xsi:type="dcterms:W3CDTF">2019-07-23T14:22:55Z</dcterms:modified>
</cp:coreProperties>
</file>