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3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4" d="100"/>
          <a:sy n="94" d="100"/>
        </p:scale>
        <p:origin x="64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25991;&#26723;\&#25253;&#21578;PPT\&#32447;&#24615;&#22238;&#2440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25991;&#26723;\&#25253;&#21578;PPT\&#32447;&#24615;&#22238;&#2440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25991;&#26723;\&#25253;&#21578;PPT\&#32447;&#24615;&#22238;&#2440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0.3</c:v>
                </c:pt>
                <c:pt idx="1">
                  <c:v>1.4</c:v>
                </c:pt>
                <c:pt idx="2">
                  <c:v>2.2000000000000002</c:v>
                </c:pt>
                <c:pt idx="3">
                  <c:v>3.7</c:v>
                </c:pt>
                <c:pt idx="4">
                  <c:v>4.0999999999999996</c:v>
                </c:pt>
                <c:pt idx="5">
                  <c:v>5.6</c:v>
                </c:pt>
                <c:pt idx="6">
                  <c:v>6</c:v>
                </c:pt>
                <c:pt idx="7">
                  <c:v>7.2</c:v>
                </c:pt>
                <c:pt idx="8">
                  <c:v>8.9</c:v>
                </c:pt>
                <c:pt idx="9">
                  <c:v>9.5</c:v>
                </c:pt>
              </c:numCache>
            </c:numRef>
          </c:xVal>
          <c:yVal>
            <c:numRef>
              <c:f>Sheet1!$B$2:$B$11</c:f>
              <c:numCache>
                <c:formatCode>0.0_ </c:formatCode>
                <c:ptCount val="10"/>
                <c:pt idx="0">
                  <c:v>3.9</c:v>
                </c:pt>
                <c:pt idx="1">
                  <c:v>4.9000000000000004</c:v>
                </c:pt>
                <c:pt idx="2">
                  <c:v>6.3</c:v>
                </c:pt>
                <c:pt idx="3">
                  <c:v>8.5</c:v>
                </c:pt>
                <c:pt idx="4">
                  <c:v>8.6999999999999993</c:v>
                </c:pt>
                <c:pt idx="5">
                  <c:v>10.4</c:v>
                </c:pt>
                <c:pt idx="6">
                  <c:v>11.2</c:v>
                </c:pt>
                <c:pt idx="7">
                  <c:v>13.2</c:v>
                </c:pt>
                <c:pt idx="8">
                  <c:v>15.2</c:v>
                </c:pt>
                <c:pt idx="9">
                  <c:v>15.9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836-47C7-A439-FB56D915D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273024"/>
        <c:axId val="294273584"/>
      </c:scatterChart>
      <c:valAx>
        <c:axId val="294273024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X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4273584"/>
        <c:crosses val="autoZero"/>
        <c:crossBetween val="midCat"/>
        <c:majorUnit val="1"/>
      </c:valAx>
      <c:valAx>
        <c:axId val="29427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Y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_ 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42730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2700" cap="rnd">
                <a:solidFill>
                  <a:schemeClr val="tx1"/>
                </a:solidFill>
                <a:prstDash val="solid"/>
              </a:ln>
              <a:effectLst/>
            </c:spPr>
            <c:trendlineType val="linear"/>
            <c:forward val="0.30000000000000004"/>
            <c:backward val="0.2"/>
            <c:dispRSqr val="0"/>
            <c:dispEq val="0"/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0.3</c:v>
                </c:pt>
                <c:pt idx="1">
                  <c:v>1.4</c:v>
                </c:pt>
                <c:pt idx="2">
                  <c:v>2.2000000000000002</c:v>
                </c:pt>
                <c:pt idx="3">
                  <c:v>3.7</c:v>
                </c:pt>
                <c:pt idx="4">
                  <c:v>4.0999999999999996</c:v>
                </c:pt>
                <c:pt idx="5">
                  <c:v>5.6</c:v>
                </c:pt>
                <c:pt idx="6">
                  <c:v>6</c:v>
                </c:pt>
                <c:pt idx="7">
                  <c:v>7.2</c:v>
                </c:pt>
                <c:pt idx="8">
                  <c:v>8.9</c:v>
                </c:pt>
                <c:pt idx="9">
                  <c:v>9.5</c:v>
                </c:pt>
              </c:numCache>
            </c:numRef>
          </c:xVal>
          <c:yVal>
            <c:numRef>
              <c:f>Sheet1!$B$2:$B$11</c:f>
              <c:numCache>
                <c:formatCode>0.0_ </c:formatCode>
                <c:ptCount val="10"/>
                <c:pt idx="0">
                  <c:v>3.9</c:v>
                </c:pt>
                <c:pt idx="1">
                  <c:v>4.9000000000000004</c:v>
                </c:pt>
                <c:pt idx="2">
                  <c:v>6.3</c:v>
                </c:pt>
                <c:pt idx="3">
                  <c:v>8.5</c:v>
                </c:pt>
                <c:pt idx="4">
                  <c:v>8.6999999999999993</c:v>
                </c:pt>
                <c:pt idx="5">
                  <c:v>10.4</c:v>
                </c:pt>
                <c:pt idx="6">
                  <c:v>11.2</c:v>
                </c:pt>
                <c:pt idx="7">
                  <c:v>13.2</c:v>
                </c:pt>
                <c:pt idx="8">
                  <c:v>15.2</c:v>
                </c:pt>
                <c:pt idx="9">
                  <c:v>15.9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755-4142-B8F1-FBA9E559F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911536"/>
        <c:axId val="294912096"/>
      </c:scatterChart>
      <c:valAx>
        <c:axId val="29491153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X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4912096"/>
        <c:crosses val="autoZero"/>
        <c:crossBetween val="midCat"/>
        <c:majorUnit val="1"/>
      </c:valAx>
      <c:valAx>
        <c:axId val="294912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Y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_ 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49115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2700" cap="rnd">
                <a:solidFill>
                  <a:schemeClr val="tx1"/>
                </a:solidFill>
                <a:prstDash val="solid"/>
              </a:ln>
              <a:effectLst/>
            </c:spPr>
            <c:trendlineType val="linear"/>
            <c:forward val="0.30000000000000004"/>
            <c:backward val="0.2"/>
            <c:dispRSqr val="0"/>
            <c:dispEq val="0"/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0.3</c:v>
                </c:pt>
                <c:pt idx="1">
                  <c:v>1.4</c:v>
                </c:pt>
                <c:pt idx="2">
                  <c:v>2.2000000000000002</c:v>
                </c:pt>
                <c:pt idx="3">
                  <c:v>3.7</c:v>
                </c:pt>
                <c:pt idx="4">
                  <c:v>4.0999999999999996</c:v>
                </c:pt>
                <c:pt idx="5">
                  <c:v>5.6</c:v>
                </c:pt>
                <c:pt idx="6">
                  <c:v>6</c:v>
                </c:pt>
                <c:pt idx="7">
                  <c:v>7.2</c:v>
                </c:pt>
                <c:pt idx="8">
                  <c:v>8.9</c:v>
                </c:pt>
                <c:pt idx="9">
                  <c:v>9.5</c:v>
                </c:pt>
              </c:numCache>
            </c:numRef>
          </c:xVal>
          <c:yVal>
            <c:numRef>
              <c:f>Sheet1!$B$2:$B$11</c:f>
              <c:numCache>
                <c:formatCode>0.0_ </c:formatCode>
                <c:ptCount val="10"/>
                <c:pt idx="0">
                  <c:v>3.9</c:v>
                </c:pt>
                <c:pt idx="1">
                  <c:v>4.9000000000000004</c:v>
                </c:pt>
                <c:pt idx="2">
                  <c:v>6.3</c:v>
                </c:pt>
                <c:pt idx="3">
                  <c:v>8.5</c:v>
                </c:pt>
                <c:pt idx="4">
                  <c:v>8.6999999999999993</c:v>
                </c:pt>
                <c:pt idx="5">
                  <c:v>10.4</c:v>
                </c:pt>
                <c:pt idx="6">
                  <c:v>11.2</c:v>
                </c:pt>
                <c:pt idx="7">
                  <c:v>13.2</c:v>
                </c:pt>
                <c:pt idx="8">
                  <c:v>15.2</c:v>
                </c:pt>
                <c:pt idx="9">
                  <c:v>15.9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308-4658-981C-5EF809DC8E75}"/>
            </c:ext>
          </c:extLst>
        </c:ser>
        <c:ser>
          <c:idx val="1"/>
          <c:order val="1"/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Sheet1!$C$2:$C$4</c:f>
              <c:numCache>
                <c:formatCode>General</c:formatCode>
                <c:ptCount val="3"/>
                <c:pt idx="0">
                  <c:v>3.1</c:v>
                </c:pt>
                <c:pt idx="1">
                  <c:v>5.2</c:v>
                </c:pt>
                <c:pt idx="2">
                  <c:v>8.3000000000000007</c:v>
                </c:pt>
              </c:numCache>
            </c:numRef>
          </c:xVal>
          <c:yVal>
            <c:numRef>
              <c:f>Sheet1!$D$2:$D$4</c:f>
              <c:numCache>
                <c:formatCode>0.00_ </c:formatCode>
                <c:ptCount val="3"/>
                <c:pt idx="0">
                  <c:v>7.4392100000000001</c:v>
                </c:pt>
                <c:pt idx="1">
                  <c:v>10.232420000000001</c:v>
                </c:pt>
                <c:pt idx="2">
                  <c:v>14.355730000000001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308-4658-981C-5EF809DC8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5272272"/>
        <c:axId val="295272832"/>
      </c:scatterChart>
      <c:valAx>
        <c:axId val="295272272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X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5272832"/>
        <c:crosses val="autoZero"/>
        <c:crossBetween val="midCat"/>
        <c:majorUnit val="1"/>
      </c:valAx>
      <c:valAx>
        <c:axId val="29527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/>
                  <a:t>Y</a:t>
                </a:r>
                <a:endParaRPr lang="zh-CN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0.0_ 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52722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89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36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12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81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67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0338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724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210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85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788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71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FB414-AF3C-4225-AA03-74DD5651CE9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F6E5B-0618-4793-A7F3-EB4236AE00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985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从线性回归到机器学习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104408"/>
            <a:ext cx="6858000" cy="1153391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龙沛洵</a:t>
            </a:r>
            <a:endParaRPr lang="en-US" altLang="zh-CN" sz="2000" dirty="0"/>
          </a:p>
          <a:p>
            <a:r>
              <a:rPr lang="en-US" altLang="zh-CN" sz="2000"/>
              <a:t>2019.7.23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3036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线性回归例子</a:t>
            </a:r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061246"/>
              </p:ext>
            </p:extLst>
          </p:nvPr>
        </p:nvGraphicFramePr>
        <p:xfrm>
          <a:off x="1187591" y="1912898"/>
          <a:ext cx="1364673" cy="327883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16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7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X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u="none" strike="noStrike" dirty="0">
                          <a:effectLst/>
                        </a:rPr>
                        <a:t>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0.3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3.9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1.4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4.9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2.2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6.3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3.7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8.5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4.1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8.7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5.6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10.4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6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11.2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7.2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13.2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8.9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15.2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1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>
                          <a:effectLst/>
                        </a:rPr>
                        <a:t>9.5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400" u="none" strike="noStrike" dirty="0">
                          <a:effectLst/>
                        </a:rPr>
                        <a:t>15.9 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71146"/>
              </p:ext>
            </p:extLst>
          </p:nvPr>
        </p:nvGraphicFramePr>
        <p:xfrm>
          <a:off x="5766954" y="5210393"/>
          <a:ext cx="1506684" cy="125946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53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696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1400" b="1" u="none" strike="noStrike" kern="1200" dirty="0">
                          <a:effectLst/>
                        </a:rPr>
                        <a:t>X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1400" b="1" u="none" strike="noStrike" kern="1200" dirty="0">
                          <a:effectLst/>
                        </a:rPr>
                        <a:t>Y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3.1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zh-CN" alt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？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5.2</a:t>
                      </a:r>
                      <a:endParaRPr lang="en-US" altLang="zh-CN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zh-CN" alt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？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8.3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zh-CN" alt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？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1187591" y="1543566"/>
            <a:ext cx="1340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样本数据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914899" y="5210393"/>
            <a:ext cx="852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预测</a:t>
            </a:r>
          </a:p>
        </p:txBody>
      </p:sp>
      <p:graphicFrame>
        <p:nvGraphicFramePr>
          <p:cNvPr id="19" name="图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147688"/>
              </p:ext>
            </p:extLst>
          </p:nvPr>
        </p:nvGraphicFramePr>
        <p:xfrm>
          <a:off x="3114241" y="1121173"/>
          <a:ext cx="5305425" cy="386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图表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491925"/>
              </p:ext>
            </p:extLst>
          </p:nvPr>
        </p:nvGraphicFramePr>
        <p:xfrm>
          <a:off x="3114240" y="1121172"/>
          <a:ext cx="5305425" cy="386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/>
              <p:cNvSpPr txBox="1"/>
              <p:nvPr/>
            </p:nvSpPr>
            <p:spPr>
              <a:xfrm>
                <a:off x="1479066" y="5975069"/>
                <a:ext cx="22728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=1.3301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+3.3159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21" name="文本框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066" y="5975069"/>
                <a:ext cx="227280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2151" t="-23913" r="-2688" b="-239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977668"/>
              </p:ext>
            </p:extLst>
          </p:nvPr>
        </p:nvGraphicFramePr>
        <p:xfrm>
          <a:off x="5766954" y="5210393"/>
          <a:ext cx="1506684" cy="125946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7533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3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696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1400" b="1" u="none" strike="noStrike" kern="1200" dirty="0">
                          <a:effectLst/>
                        </a:rPr>
                        <a:t>X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sz="1400" b="1" u="none" strike="noStrike" kern="1200" dirty="0">
                          <a:effectLst/>
                        </a:rPr>
                        <a:t>Y</a:t>
                      </a:r>
                      <a:endParaRPr lang="en-US" sz="14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3.1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7.44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>
                          <a:effectLst/>
                        </a:rPr>
                        <a:t>5.2</a:t>
                      </a:r>
                      <a:endParaRPr lang="en-US" altLang="zh-CN" sz="140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10.23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2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8.3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en-US" altLang="zh-CN" sz="1400" u="none" strike="noStrike" kern="1200" dirty="0">
                          <a:effectLst/>
                        </a:rPr>
                        <a:t>14.36</a:t>
                      </a:r>
                      <a:endParaRPr lang="en-US" altLang="zh-CN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3" name="图表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803861"/>
              </p:ext>
            </p:extLst>
          </p:nvPr>
        </p:nvGraphicFramePr>
        <p:xfrm>
          <a:off x="3111205" y="1121172"/>
          <a:ext cx="5305425" cy="3867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文本框 23"/>
          <p:cNvSpPr txBox="1"/>
          <p:nvPr/>
        </p:nvSpPr>
        <p:spPr>
          <a:xfrm>
            <a:off x="1381337" y="5312564"/>
            <a:ext cx="3425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利用最小二乘法极小化均方误差求解出拟合直线方程</a:t>
            </a:r>
          </a:p>
        </p:txBody>
      </p:sp>
    </p:spTree>
    <p:extLst>
      <p:ext uri="{BB962C8B-B14F-4D97-AF65-F5344CB8AC3E}">
        <p14:creationId xmlns:p14="http://schemas.microsoft.com/office/powerpoint/2010/main" val="400743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Graphic spid="19" grpId="0">
        <p:bldAsOne/>
      </p:bldGraphic>
      <p:bldGraphic spid="20" grpId="0">
        <p:bldAsOne/>
      </p:bldGraphic>
      <p:bldP spid="21" grpId="0"/>
      <p:bldGraphic spid="23" grpId="0">
        <p:bldAsOne/>
      </p:bldGraphic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线性回归与机器学习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线性回归是基本的统计分析方法。它非常简单，但它蕴含了机器学习的一些基本思想。</a:t>
                </a:r>
                <a:endParaRPr lang="en-US" altLang="zh-CN" dirty="0"/>
              </a:p>
              <a:p>
                <a:r>
                  <a:rPr lang="zh-CN" altLang="en-US" dirty="0"/>
                  <a:t>机器学习的主要思想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通过大量带标记的样本数据生成（训练）一个“模型”</a:t>
                </a:r>
                <a:r>
                  <a:rPr lang="en-US" altLang="zh-CN" dirty="0"/>
                  <a:t>(model)</a:t>
                </a:r>
                <a:r>
                  <a:rPr lang="zh-CN" altLang="en-US" dirty="0"/>
                  <a:t>，然后我们便可以用这个模型来根据输入的数据，预测相应的标记。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监督学习</a:t>
                </a:r>
                <a:r>
                  <a:rPr lang="en-US" altLang="zh-CN" dirty="0"/>
                  <a:t>——</a:t>
                </a:r>
                <a:r>
                  <a:rPr lang="zh-CN" altLang="en-US" dirty="0"/>
                  <a:t>使用带标记的样本进行训练</a:t>
                </a:r>
                <a:endParaRPr lang="en-US" altLang="zh-CN" dirty="0"/>
              </a:p>
              <a:p>
                <a:r>
                  <a:rPr lang="zh-CN" altLang="en-US" dirty="0"/>
                  <a:t>线性回归与机器学习对应概念</a:t>
                </a:r>
                <a:endParaRPr lang="en-US" altLang="zh-CN" dirty="0"/>
              </a:p>
              <a:p>
                <a:pPr lvl="1"/>
                <a:r>
                  <a:rPr lang="en-US" altLang="zh-CN" dirty="0"/>
                  <a:t>X[…] —— </a:t>
                </a:r>
                <a:r>
                  <a:rPr lang="zh-CN" altLang="en-US" dirty="0"/>
                  <a:t>样本数据</a:t>
                </a:r>
                <a:endParaRPr lang="en-US" altLang="zh-CN" dirty="0"/>
              </a:p>
              <a:p>
                <a:pPr lvl="1"/>
                <a:r>
                  <a:rPr lang="en-US" altLang="zh-CN" dirty="0"/>
                  <a:t>Y[…] —— </a:t>
                </a:r>
                <a:r>
                  <a:rPr lang="zh-CN" altLang="en-US" dirty="0"/>
                  <a:t>样本标记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最小二乘法 </a:t>
                </a:r>
                <a:r>
                  <a:rPr lang="en-US" altLang="zh-CN" dirty="0"/>
                  <a:t>—— </a:t>
                </a:r>
                <a:r>
                  <a:rPr lang="zh-CN" altLang="en-US" dirty="0"/>
                  <a:t>训练算法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均方误差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p>
                          <m:sSup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sSub>
                                  <m:sSubPr>
                                    <m:ctrlP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—— </a:t>
                </a:r>
                <a:r>
                  <a:rPr lang="zh-CN" altLang="en-US" dirty="0"/>
                  <a:t>损失函数</a:t>
                </a:r>
                <a:r>
                  <a:rPr lang="en-US" altLang="zh-CN" dirty="0"/>
                  <a:t>(loss function)</a:t>
                </a:r>
              </a:p>
              <a:p>
                <a:pPr lvl="1"/>
                <a:r>
                  <a:rPr lang="zh-CN" altLang="en-US" dirty="0"/>
                  <a:t>回归方程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zh-CN" dirty="0"/>
                  <a:t> —— </a:t>
                </a:r>
                <a:r>
                  <a:rPr lang="zh-CN" altLang="en-US" dirty="0"/>
                  <a:t>训练产生的模型 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将未知标记的</a:t>
                </a:r>
                <a:r>
                  <a:rPr lang="en-US" altLang="zh-CN" dirty="0"/>
                  <a:t>x</a:t>
                </a:r>
                <a:r>
                  <a:rPr lang="zh-CN" altLang="en-US" dirty="0"/>
                  <a:t>代入回归方程求解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altLang="zh-CN" dirty="0"/>
                  <a:t> —— </a:t>
                </a:r>
                <a:r>
                  <a:rPr lang="zh-CN" altLang="en-US" dirty="0"/>
                  <a:t>预测</a:t>
                </a:r>
                <a:endParaRPr lang="en-US" altLang="zh-CN" dirty="0"/>
              </a:p>
              <a:p>
                <a:pPr lvl="1"/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681" r="-3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694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线性回归与机器学习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dirty="0"/>
              <a:t>可以认为机器学习是线性回归的推广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数据和标记不一定是数值类型的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数据可以有很多维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训练产生的模型不一定是线性函数，可以是更复杂的函数，甚至可以是由很多节点和边组成的复杂图结构（例如神经网络）。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损失函数不一定采用均方误差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训练算法可以有多种选择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训练目标是最小化损失函数</a:t>
            </a:r>
            <a:endParaRPr lang="en-US" altLang="zh-CN" dirty="0"/>
          </a:p>
          <a:p>
            <a:pPr>
              <a:lnSpc>
                <a:spcPct val="100000"/>
              </a:lnSpc>
            </a:pPr>
            <a:r>
              <a:rPr lang="zh-CN" altLang="en-US" dirty="0"/>
              <a:t>根据训练数据是否拥有标记分类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监督学习</a:t>
            </a:r>
            <a:r>
              <a:rPr lang="en-US" altLang="zh-CN" dirty="0"/>
              <a:t>(supervised learning)</a:t>
            </a:r>
            <a:r>
              <a:rPr lang="zh-CN" altLang="en-US" dirty="0"/>
              <a:t>：分类、回归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无监督学习</a:t>
            </a:r>
            <a:r>
              <a:rPr lang="en-US" altLang="zh-CN" dirty="0"/>
              <a:t>(unsupervised learning)</a:t>
            </a:r>
            <a:r>
              <a:rPr lang="zh-CN" altLang="en-US" dirty="0"/>
              <a:t>：聚类</a:t>
            </a:r>
            <a:endParaRPr lang="en-US" altLang="zh-CN" dirty="0"/>
          </a:p>
          <a:p>
            <a:pPr lvl="1">
              <a:lnSpc>
                <a:spcPct val="100000"/>
              </a:lnSpc>
            </a:pPr>
            <a:r>
              <a:rPr lang="zh-CN" altLang="en-US" dirty="0"/>
              <a:t>半监督学习</a:t>
            </a:r>
            <a:r>
              <a:rPr lang="en-US" altLang="zh-CN" dirty="0"/>
              <a:t>(semi-supervised learning)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3733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聚类问题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无监督学习的典型代表</a:t>
            </a:r>
          </a:p>
        </p:txBody>
      </p:sp>
      <p:pic>
        <p:nvPicPr>
          <p:cNvPr id="15" name="内容占位符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390" y="2423355"/>
            <a:ext cx="5547841" cy="3670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1390" y="2423355"/>
            <a:ext cx="5547841" cy="36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7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多元线性回归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altLang="zh-CN" dirty="0"/>
                  <a:t>X</a:t>
                </a:r>
                <a:r>
                  <a:rPr lang="zh-CN" altLang="en-US" dirty="0"/>
                  <a:t>不再只是单一变量，而是一个</a:t>
                </a:r>
                <a:r>
                  <a:rPr lang="en-US" altLang="zh-CN" dirty="0"/>
                  <a:t>n</a:t>
                </a:r>
                <a:r>
                  <a:rPr lang="zh-CN" altLang="en-US" dirty="0"/>
                  <a:t>维向量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dirty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/>
                  <a:t>多元线性回归的回归方程的形式</a:t>
                </a:r>
                <a:endParaRPr lang="en-US" altLang="zh-CN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altLang="zh-CN" dirty="0"/>
              </a:p>
              <a:p>
                <a:pPr lvl="1">
                  <a:lnSpc>
                    <a:spcPct val="100000"/>
                  </a:lnSpc>
                </a:pPr>
                <a:r>
                  <a:rPr lang="zh-CN" altLang="en-US" dirty="0"/>
                  <a:t>若将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dirty="0"/>
                  <a:t>视为</a:t>
                </a:r>
                <a:r>
                  <a:rPr lang="en-US" altLang="zh-CN" dirty="0"/>
                  <a:t>n</a:t>
                </a:r>
                <a:r>
                  <a:rPr lang="zh-CN" altLang="en-US" dirty="0"/>
                  <a:t>个属性，则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zh-CN" altLang="en-US" dirty="0"/>
                  <a:t>可视为每个属性的权重，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/>
                  <a:t>越大表示属性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/>
                  <a:t>对预测值的重要性越大。</a:t>
                </a:r>
                <a:endParaRPr lang="en-US" altLang="zh-CN" dirty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/>
                  <a:t>令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,…,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dirty="0"/>
                  <a:t>，则回归方程可写为：</a:t>
                </a:r>
                <a:endParaRPr lang="en-US" altLang="zh-CN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altLang="zh-CN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altLang="zh-CN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altLang="zh-CN" dirty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/>
                  <a:t>给定一组数据集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1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sub>
                            </m:s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altLang="zh-CN" b="0" dirty="0"/>
              </a:p>
              <a:p>
                <a:pPr lvl="1">
                  <a:lnSpc>
                    <a:spcPct val="100000"/>
                  </a:lnSpc>
                </a:pPr>
                <a:r>
                  <a:rPr lang="zh-CN" altLang="en-US" dirty="0"/>
                  <a:t>与一元线性回归类似，可以利用最小二乘法对参数</a:t>
                </a:r>
                <a14:m>
                  <m:oMath xmlns:m="http://schemas.openxmlformats.org/officeDocument/2006/math"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zh-CN" altLang="en-US" dirty="0"/>
                  <a:t>和</a:t>
                </a:r>
                <a14:m>
                  <m:oMath xmlns:m="http://schemas.openxmlformats.org/officeDocument/2006/math"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zh-CN" altLang="en-US" dirty="0"/>
                  <a:t>进行估计，进而得到回归方程。</a:t>
                </a:r>
                <a:endParaRPr lang="en-US" altLang="zh-CN" dirty="0"/>
              </a:p>
              <a:p>
                <a:pPr lvl="1">
                  <a:lnSpc>
                    <a:spcPct val="100000"/>
                  </a:lnSpc>
                </a:pPr>
                <a:r>
                  <a:rPr lang="zh-CN" altLang="en-US" dirty="0"/>
                  <a:t>多元线性回归的均方误差的定义中包含矩阵运算。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401" r="-1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00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多元线性回归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zh-CN" altLang="en-US" dirty="0"/>
                  <a:t>一元线性回归参数计算公式</a:t>
                </a:r>
                <a:endParaRPr lang="en-US" altLang="zh-CN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acc>
                                <m:accPr>
                                  <m:chr m:val="̅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acc>
                                <m:accPr>
                                  <m:chr m:val="̅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zh-CN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altLang="zh-CN" dirty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/>
                  <a:t>对于多元线性回归，使用最小二乘法极小化均方误差时涉及矩阵运算，且矩阵往往不是满秩的，因此多元线性回归通常不能求出公式解。</a:t>
                </a:r>
                <a:endParaRPr lang="en-US" altLang="zh-CN" dirty="0"/>
              </a:p>
              <a:p>
                <a:pPr>
                  <a:lnSpc>
                    <a:spcPct val="100000"/>
                  </a:lnSpc>
                </a:pPr>
                <a:r>
                  <a:rPr lang="zh-CN" altLang="en-US" dirty="0"/>
                  <a:t>常用的数值解法：</a:t>
                </a:r>
                <a:r>
                  <a:rPr lang="zh-CN" altLang="en-US" b="1" dirty="0"/>
                  <a:t>梯度下降法</a:t>
                </a:r>
                <a:r>
                  <a:rPr lang="zh-CN" altLang="en-US" dirty="0"/>
                  <a:t>、牛顿法等。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401" r="-3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1919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梯度下降法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很多机器学习模型的训练算法中涉及求解函数极值的问题，梯度下降法是最常用的优化算法。</a:t>
                </a:r>
                <a:endParaRPr lang="en-US" altLang="zh-CN" dirty="0"/>
              </a:p>
              <a:p>
                <a:r>
                  <a:rPr lang="zh-CN" altLang="en-US" dirty="0"/>
                  <a:t>梯度：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</a:rPr>
                      <m:t>grad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,…,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num>
                          <m:den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altLang="zh-CN" dirty="0"/>
              </a:p>
              <a:p>
                <a:r>
                  <a:rPr lang="zh-CN" altLang="en-US" dirty="0"/>
                  <a:t>梯度的意义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函数在一点沿梯度方向的方向导数达到最大值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函数值沿梯度方向变化最快</a:t>
                </a:r>
                <a:endParaRPr lang="en-US" altLang="zh-CN" dirty="0"/>
              </a:p>
              <a:p>
                <a:r>
                  <a:rPr lang="zh-CN" altLang="en-US" dirty="0"/>
                  <a:t>梯度下降法的原理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考虑求解局部极小值问题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因为函数值沿梯度方向变化最快，因此为了寻找极小值，从某一点出发，可以考虑每次</a:t>
                </a:r>
                <a:r>
                  <a:rPr lang="zh-CN" altLang="en-US" b="1" dirty="0">
                    <a:solidFill>
                      <a:srgbClr val="C00000"/>
                    </a:solidFill>
                  </a:rPr>
                  <a:t>沿着梯度方向</a:t>
                </a:r>
                <a:r>
                  <a:rPr lang="zh-CN" altLang="en-US" dirty="0"/>
                  <a:t>前进一定步长。</a:t>
                </a:r>
                <a:endParaRPr lang="en-US" altLang="zh-CN" dirty="0"/>
              </a:p>
              <a:p>
                <a:pPr lvl="1"/>
                <a:r>
                  <a:rPr lang="zh-CN" altLang="en-US" dirty="0"/>
                  <a:t>若函数性质比较好，且步长选择合适，则梯度下降法可以收敛到局部极小值点。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681" r="-3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918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596</Words>
  <Application>Microsoft Office PowerPoint</Application>
  <PresentationFormat>全屏显示(4:3)</PresentationFormat>
  <Paragraphs>104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主题</vt:lpstr>
      <vt:lpstr>从线性回归到机器学习</vt:lpstr>
      <vt:lpstr>线性回归例子</vt:lpstr>
      <vt:lpstr>线性回归与机器学习</vt:lpstr>
      <vt:lpstr>线性回归与机器学习</vt:lpstr>
      <vt:lpstr>聚类问题</vt:lpstr>
      <vt:lpstr>多元线性回归</vt:lpstr>
      <vt:lpstr>多元线性回归</vt:lpstr>
      <vt:lpstr>梯度下降法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从线性回归到机器学习</dc:title>
  <dc:creator>MgcosA</dc:creator>
  <cp:lastModifiedBy>MgcosA Long</cp:lastModifiedBy>
  <cp:revision>70</cp:revision>
  <dcterms:created xsi:type="dcterms:W3CDTF">2018-08-28T03:18:08Z</dcterms:created>
  <dcterms:modified xsi:type="dcterms:W3CDTF">2019-07-22T18:54:44Z</dcterms:modified>
</cp:coreProperties>
</file>