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1" r:id="rId2"/>
    <p:sldId id="260" r:id="rId3"/>
    <p:sldId id="259" r:id="rId4"/>
    <p:sldId id="257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67" r:id="rId13"/>
    <p:sldId id="270" r:id="rId14"/>
    <p:sldId id="271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94" d="100"/>
          <a:sy n="94" d="100"/>
        </p:scale>
        <p:origin x="60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530D-DD66-4EC0-9450-857E310970F5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6BDB-864A-4B99-BF2C-2399235EC1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91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530D-DD66-4EC0-9450-857E310970F5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6BDB-864A-4B99-BF2C-2399235EC1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6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530D-DD66-4EC0-9450-857E310970F5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6BDB-864A-4B99-BF2C-2399235EC1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7822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530D-DD66-4EC0-9450-857E310970F5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6BDB-864A-4B99-BF2C-2399235EC1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500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530D-DD66-4EC0-9450-857E310970F5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6BDB-864A-4B99-BF2C-2399235EC1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714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530D-DD66-4EC0-9450-857E310970F5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6BDB-864A-4B99-BF2C-2399235EC1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366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530D-DD66-4EC0-9450-857E310970F5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6BDB-864A-4B99-BF2C-2399235EC1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716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530D-DD66-4EC0-9450-857E310970F5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6BDB-864A-4B99-BF2C-2399235EC1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45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530D-DD66-4EC0-9450-857E310970F5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6BDB-864A-4B99-BF2C-2399235EC1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452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530D-DD66-4EC0-9450-857E310970F5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6BDB-864A-4B99-BF2C-2399235EC1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242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530D-DD66-4EC0-9450-857E310970F5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6BDB-864A-4B99-BF2C-2399235EC1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043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1530D-DD66-4EC0-9450-857E310970F5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86BDB-864A-4B99-BF2C-2399235EC1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749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B73F38-710C-4D0E-B5AC-B2232A40A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C++</a:t>
            </a:r>
            <a:r>
              <a:rPr lang="zh-CN" altLang="en-US" dirty="0"/>
              <a:t>编程</a:t>
            </a:r>
            <a:r>
              <a:rPr lang="en-US" altLang="zh-CN" dirty="0"/>
              <a:t>7.23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EBA95A-ADC4-4F88-8E63-FAD586F91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一些需要注意的问题</a:t>
            </a:r>
            <a:endParaRPr lang="en-US" altLang="zh-CN" dirty="0"/>
          </a:p>
          <a:p>
            <a:pPr lvl="1"/>
            <a:r>
              <a:rPr lang="zh-CN" altLang="en-US" dirty="0"/>
              <a:t>代码书写</a:t>
            </a:r>
            <a:endParaRPr lang="en-US" altLang="zh-CN" dirty="0"/>
          </a:p>
          <a:p>
            <a:pPr lvl="1"/>
            <a:r>
              <a:rPr lang="zh-CN" altLang="en-US" dirty="0"/>
              <a:t>不要做不必的工作</a:t>
            </a:r>
            <a:endParaRPr lang="en-US" altLang="zh-CN" dirty="0"/>
          </a:p>
          <a:p>
            <a:r>
              <a:rPr lang="zh-CN" altLang="en-US" dirty="0"/>
              <a:t>数据结构</a:t>
            </a:r>
            <a:endParaRPr lang="en-US" altLang="zh-CN" dirty="0"/>
          </a:p>
          <a:p>
            <a:pPr lvl="1"/>
            <a:r>
              <a:rPr lang="zh-CN" altLang="en-US" dirty="0"/>
              <a:t>线性表</a:t>
            </a:r>
            <a:endParaRPr lang="en-US" altLang="zh-CN" dirty="0"/>
          </a:p>
          <a:p>
            <a:pPr lvl="1"/>
            <a:r>
              <a:rPr lang="zh-CN" altLang="en-US" dirty="0"/>
              <a:t>栈、队列</a:t>
            </a:r>
            <a:endParaRPr lang="en-US" altLang="zh-CN" dirty="0"/>
          </a:p>
          <a:p>
            <a:pPr lvl="1"/>
            <a:r>
              <a:rPr lang="zh-CN" altLang="en-US" dirty="0"/>
              <a:t>集合、字典</a:t>
            </a:r>
            <a:endParaRPr lang="en-US" altLang="zh-CN" dirty="0"/>
          </a:p>
          <a:p>
            <a:r>
              <a:rPr lang="zh-CN" altLang="en-US" dirty="0"/>
              <a:t>模板</a:t>
            </a:r>
            <a:r>
              <a:rPr lang="en-US" altLang="zh-CN" dirty="0"/>
              <a:t>(template)</a:t>
            </a:r>
          </a:p>
          <a:p>
            <a:r>
              <a:rPr lang="zh-CN" altLang="en-US" dirty="0"/>
              <a:t>标准模板库</a:t>
            </a:r>
            <a:r>
              <a:rPr lang="en-US" altLang="zh-CN" dirty="0"/>
              <a:t>(STL)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192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DD8972-48DD-4566-B3CA-C0A3F717A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模板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608776-A3F6-4519-859A-E2E148B32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664391"/>
          </a:xfrm>
        </p:spPr>
        <p:txBody>
          <a:bodyPr>
            <a:normAutofit/>
          </a:bodyPr>
          <a:lstStyle/>
          <a:p>
            <a:r>
              <a:rPr lang="en-US" altLang="zh-CN" dirty="0"/>
              <a:t>C++</a:t>
            </a:r>
            <a:r>
              <a:rPr lang="zh-CN" altLang="en-US" dirty="0"/>
              <a:t>对类型要求严格，相似的代码要写很多份</a:t>
            </a:r>
            <a:endParaRPr lang="en-US" altLang="zh-CN" dirty="0"/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void </a:t>
            </a:r>
            <a:r>
              <a:rPr lang="en-US" altLang="zh-CN" sz="1600" dirty="0" err="1">
                <a:latin typeface="+mn-ea"/>
              </a:rPr>
              <a:t>swap_int</a:t>
            </a:r>
            <a:r>
              <a:rPr lang="en-US" altLang="zh-CN" sz="1600" dirty="0">
                <a:latin typeface="+mn-ea"/>
              </a:rPr>
              <a:t>(int&amp; x, int&amp; y)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{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    int temp = x;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    x = y;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    y = temp;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}</a:t>
            </a:r>
          </a:p>
          <a:p>
            <a:pPr marL="342900" lvl="1" indent="0">
              <a:buNone/>
            </a:pPr>
            <a:endParaRPr lang="en-US" altLang="zh-CN" sz="1600" dirty="0">
              <a:latin typeface="+mn-ea"/>
            </a:endParaRP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void </a:t>
            </a:r>
            <a:r>
              <a:rPr lang="en-US" altLang="zh-CN" sz="1600" dirty="0" err="1">
                <a:latin typeface="+mn-ea"/>
              </a:rPr>
              <a:t>swap_double</a:t>
            </a:r>
            <a:r>
              <a:rPr lang="en-US" altLang="zh-CN" sz="1600" dirty="0">
                <a:latin typeface="+mn-ea"/>
              </a:rPr>
              <a:t>(double&amp; x, double&amp; y)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{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    double temp = x;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    x = y;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    y = temp;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}</a:t>
            </a:r>
            <a:endParaRPr lang="zh-CN" altLang="en-US" sz="1600" dirty="0">
              <a:latin typeface="+mn-ea"/>
            </a:endParaRPr>
          </a:p>
          <a:p>
            <a:pPr marL="342900" lvl="1" indent="0">
              <a:buNone/>
            </a:pPr>
            <a:endParaRPr lang="en-US" altLang="zh-CN" sz="1600" dirty="0">
              <a:latin typeface="+mn-ea"/>
            </a:endParaRP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……</a:t>
            </a:r>
            <a:endParaRPr lang="zh-CN" altLang="en-US" sz="1600" dirty="0">
              <a:latin typeface="+mn-ea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0DA15CD-52EF-4442-ADBA-B16C79E6AFD5}"/>
              </a:ext>
            </a:extLst>
          </p:cNvPr>
          <p:cNvSpPr txBox="1"/>
          <p:nvPr/>
        </p:nvSpPr>
        <p:spPr>
          <a:xfrm>
            <a:off x="4028440" y="5110480"/>
            <a:ext cx="4375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一个更实际的例子：</a:t>
            </a:r>
            <a:endParaRPr lang="en-US" altLang="zh-CN" dirty="0"/>
          </a:p>
          <a:p>
            <a:r>
              <a:rPr lang="en-US" altLang="zh-CN" dirty="0"/>
              <a:t>C</a:t>
            </a:r>
            <a:r>
              <a:rPr lang="zh-CN" altLang="en-US" dirty="0"/>
              <a:t>语言</a:t>
            </a:r>
            <a:r>
              <a:rPr lang="en-US" altLang="zh-CN" dirty="0" err="1"/>
              <a:t>math.h</a:t>
            </a:r>
            <a:r>
              <a:rPr lang="zh-CN" altLang="en-US" dirty="0"/>
              <a:t>中的</a:t>
            </a:r>
            <a:r>
              <a:rPr lang="en-US" altLang="zh-CN" dirty="0"/>
              <a:t>abs fabs </a:t>
            </a:r>
            <a:r>
              <a:rPr lang="en-US" altLang="zh-CN" dirty="0" err="1"/>
              <a:t>fabsf</a:t>
            </a:r>
            <a:r>
              <a:rPr lang="zh-CN" altLang="en-US" dirty="0"/>
              <a:t>等函数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38716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1F4FC5-C00B-4F00-9FD5-50E0A40CE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模板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41EF933-61C8-4341-A7F8-D5BC5A6D7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使用模板，能对不同类型复用相似的代码</a:t>
            </a:r>
            <a:endParaRPr lang="en-US" altLang="zh-CN" dirty="0"/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template &lt;</a:t>
            </a:r>
            <a:r>
              <a:rPr lang="en-US" altLang="zh-CN" sz="1600" dirty="0" err="1">
                <a:latin typeface="+mn-ea"/>
              </a:rPr>
              <a:t>typename</a:t>
            </a:r>
            <a:r>
              <a:rPr lang="en-US" altLang="zh-CN" sz="1600" dirty="0">
                <a:latin typeface="+mn-ea"/>
              </a:rPr>
              <a:t> T&gt;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void swap(T&amp; x, T&amp; y)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{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    T temp = x;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    x = y;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    y = temp;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}</a:t>
            </a:r>
          </a:p>
          <a:p>
            <a:pPr marL="342900" lvl="1" indent="0">
              <a:buNone/>
            </a:pPr>
            <a:endParaRPr lang="en-US" altLang="zh-CN" sz="1600" dirty="0">
              <a:latin typeface="+mn-ea"/>
            </a:endParaRP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int a = 3, b = 4;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double c = 3.14, d = 0.618;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swap(a, b);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swap(c, d);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swap&lt;int&gt;(b, c);</a:t>
            </a:r>
            <a:endParaRPr lang="zh-CN" altLang="en-US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83794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65306E-8513-4684-8E6D-83B09B56E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标准模板库</a:t>
            </a:r>
            <a:r>
              <a:rPr lang="en-US" altLang="zh-CN" dirty="0"/>
              <a:t>(STL)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0692A7-0CA4-4F93-86A0-505ADC97F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r>
              <a:rPr lang="en-US" altLang="zh-CN" dirty="0"/>
              <a:t>C++</a:t>
            </a:r>
            <a:r>
              <a:rPr lang="zh-CN" altLang="en-US" dirty="0"/>
              <a:t>的标准模板库提供了一些常用的数据结构和算法，使得当程序员需要使用常用数据结构和算法时，不必从头开始写。</a:t>
            </a:r>
            <a:endParaRPr lang="en-US" altLang="zh-CN" dirty="0"/>
          </a:p>
          <a:p>
            <a:r>
              <a:rPr lang="zh-CN" altLang="en-US" dirty="0"/>
              <a:t>顺序表</a:t>
            </a:r>
            <a:endParaRPr lang="en-US" altLang="zh-CN" dirty="0"/>
          </a:p>
          <a:p>
            <a:pPr lvl="1"/>
            <a:r>
              <a:rPr lang="en-US" altLang="zh-CN" dirty="0"/>
              <a:t>vector——</a:t>
            </a:r>
            <a:r>
              <a:rPr lang="zh-CN" altLang="en-US" dirty="0"/>
              <a:t>可变长数组，顺序存储</a:t>
            </a:r>
            <a:endParaRPr lang="en-US" altLang="zh-CN" dirty="0"/>
          </a:p>
          <a:p>
            <a:pPr lvl="1"/>
            <a:r>
              <a:rPr lang="en-US" altLang="zh-CN" dirty="0"/>
              <a:t>list——</a:t>
            </a:r>
            <a:r>
              <a:rPr lang="zh-CN" altLang="en-US" dirty="0"/>
              <a:t>链表</a:t>
            </a:r>
            <a:endParaRPr lang="en-US" altLang="zh-CN" dirty="0"/>
          </a:p>
          <a:p>
            <a:pPr lvl="1"/>
            <a:r>
              <a:rPr lang="en-US" altLang="zh-CN" dirty="0"/>
              <a:t>string——</a:t>
            </a:r>
            <a:r>
              <a:rPr lang="zh-CN" altLang="en-US" dirty="0"/>
              <a:t>字符串</a:t>
            </a:r>
            <a:endParaRPr lang="en-US" altLang="zh-CN" dirty="0"/>
          </a:p>
          <a:p>
            <a:r>
              <a:rPr lang="zh-CN" altLang="en-US" dirty="0"/>
              <a:t>栈和队列</a:t>
            </a:r>
            <a:endParaRPr lang="en-US" altLang="zh-CN" dirty="0"/>
          </a:p>
          <a:p>
            <a:pPr lvl="1"/>
            <a:r>
              <a:rPr lang="en-US" altLang="zh-CN" dirty="0"/>
              <a:t>stack——</a:t>
            </a:r>
            <a:r>
              <a:rPr lang="zh-CN" altLang="en-US" dirty="0"/>
              <a:t>栈</a:t>
            </a:r>
            <a:endParaRPr lang="en-US" altLang="zh-CN" dirty="0"/>
          </a:p>
          <a:p>
            <a:pPr lvl="1"/>
            <a:r>
              <a:rPr lang="en-US" altLang="zh-CN" dirty="0"/>
              <a:t>queue——</a:t>
            </a:r>
            <a:r>
              <a:rPr lang="zh-CN" altLang="en-US" dirty="0"/>
              <a:t>队列</a:t>
            </a:r>
            <a:endParaRPr lang="en-US" altLang="zh-CN" dirty="0"/>
          </a:p>
          <a:p>
            <a:pPr lvl="1"/>
            <a:r>
              <a:rPr lang="en-US" altLang="zh-CN" dirty="0"/>
              <a:t>deque——</a:t>
            </a:r>
            <a:r>
              <a:rPr lang="zh-CN" altLang="en-US" dirty="0"/>
              <a:t>双端队列</a:t>
            </a:r>
            <a:endParaRPr lang="en-US" altLang="zh-CN" dirty="0"/>
          </a:p>
          <a:p>
            <a:r>
              <a:rPr lang="zh-CN" altLang="en-US" dirty="0"/>
              <a:t>集合和字典</a:t>
            </a:r>
            <a:endParaRPr lang="en-US" altLang="zh-CN" dirty="0"/>
          </a:p>
          <a:p>
            <a:pPr lvl="1"/>
            <a:r>
              <a:rPr lang="en-US" altLang="zh-CN" dirty="0"/>
              <a:t>set——</a:t>
            </a:r>
            <a:r>
              <a:rPr lang="zh-CN" altLang="en-US" dirty="0"/>
              <a:t>集合</a:t>
            </a:r>
            <a:endParaRPr lang="en-US" altLang="zh-CN" dirty="0"/>
          </a:p>
          <a:p>
            <a:pPr lvl="1"/>
            <a:r>
              <a:rPr lang="en-US" altLang="zh-CN" dirty="0"/>
              <a:t>map——</a:t>
            </a:r>
            <a:r>
              <a:rPr lang="zh-CN" altLang="en-US" dirty="0"/>
              <a:t>字典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3686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4D0510-FB56-4139-994A-45A537785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标准模板库示范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53A482-593A-4195-B5C6-22B8062CE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示范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vector</a:t>
            </a:r>
            <a:r>
              <a:rPr lang="zh-CN" altLang="en-US" dirty="0"/>
              <a:t>的使用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示范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stack</a:t>
            </a:r>
            <a:r>
              <a:rPr lang="zh-CN" altLang="en-US" dirty="0"/>
              <a:t>的使用</a:t>
            </a:r>
            <a:endParaRPr lang="en-US" altLang="zh-CN" dirty="0"/>
          </a:p>
          <a:p>
            <a:pPr lvl="1"/>
            <a:r>
              <a:rPr lang="zh-CN" altLang="en-US" dirty="0"/>
              <a:t>不断从键盘读入整数，当遇到</a:t>
            </a:r>
            <a:r>
              <a:rPr lang="en-US" altLang="zh-CN" dirty="0"/>
              <a:t>0</a:t>
            </a:r>
            <a:r>
              <a:rPr lang="zh-CN" altLang="en-US" dirty="0"/>
              <a:t>时，将</a:t>
            </a:r>
            <a:r>
              <a:rPr lang="en-US" altLang="zh-CN" dirty="0"/>
              <a:t>0</a:t>
            </a:r>
            <a:r>
              <a:rPr lang="zh-CN" altLang="en-US" dirty="0"/>
              <a:t>前面输入的直到上次输出的整数倒序输出。</a:t>
            </a:r>
            <a:endParaRPr lang="en-US" altLang="zh-CN" dirty="0"/>
          </a:p>
          <a:p>
            <a:pPr lvl="1"/>
            <a:r>
              <a:rPr lang="zh-CN" altLang="en-US" dirty="0"/>
              <a:t>例如：输入</a:t>
            </a:r>
            <a:r>
              <a:rPr lang="en-US" altLang="zh-CN" dirty="0"/>
              <a:t>1 3 4 6 0 2 7 5 0 3 9 0</a:t>
            </a:r>
          </a:p>
          <a:p>
            <a:pPr lvl="1"/>
            <a:r>
              <a:rPr lang="zh-CN" altLang="en-US" dirty="0"/>
              <a:t>输出：</a:t>
            </a:r>
            <a:endParaRPr lang="en-US" altLang="zh-CN" dirty="0"/>
          </a:p>
          <a:p>
            <a:pPr lvl="1"/>
            <a:r>
              <a:rPr lang="en-US" altLang="zh-CN" dirty="0"/>
              <a:t>6 4 3 1</a:t>
            </a:r>
          </a:p>
          <a:p>
            <a:pPr lvl="1"/>
            <a:r>
              <a:rPr lang="en-US" altLang="zh-CN" dirty="0"/>
              <a:t>5 7 2</a:t>
            </a:r>
          </a:p>
          <a:p>
            <a:pPr lvl="1"/>
            <a:r>
              <a:rPr lang="en-US" altLang="zh-CN" dirty="0"/>
              <a:t>9 3</a:t>
            </a:r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00894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0131B3-2950-4CC4-B674-C46761E2D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今日练习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D281A7-4DDD-4840-89D1-186A61BC1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尝试完成昨天习题</a:t>
            </a:r>
            <a:r>
              <a:rPr lang="en-US" altLang="zh-CN" dirty="0"/>
              <a:t>1</a:t>
            </a:r>
            <a:r>
              <a:rPr lang="zh-CN" altLang="en-US" dirty="0"/>
              <a:t>的两个选做题</a:t>
            </a:r>
            <a:endParaRPr lang="en-US" altLang="zh-CN" dirty="0"/>
          </a:p>
          <a:p>
            <a:pPr lvl="1"/>
            <a:r>
              <a:rPr lang="zh-CN" altLang="en-US" dirty="0"/>
              <a:t>统计一共出现了多少个不同的</a:t>
            </a:r>
            <a:r>
              <a:rPr lang="en-US" altLang="zh-CN" dirty="0" err="1"/>
              <a:t>eventID</a:t>
            </a:r>
            <a:endParaRPr lang="en-US" altLang="zh-CN" dirty="0"/>
          </a:p>
          <a:p>
            <a:pPr lvl="1"/>
            <a:r>
              <a:rPr lang="zh-CN" altLang="en-US" dirty="0"/>
              <a:t>文件中是否存在两行或以上</a:t>
            </a:r>
            <a:r>
              <a:rPr lang="en-US" altLang="zh-CN" dirty="0" err="1"/>
              <a:t>eventID,layer,wire</a:t>
            </a:r>
            <a:r>
              <a:rPr lang="zh-CN" altLang="en-US" dirty="0"/>
              <a:t>三列相同？若有，将这些行输出。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对大家昨天写的程序，提供更多的几组输入文件，检验大家写的程序是否能正确运行，输出结果是否正确。</a:t>
            </a:r>
            <a:endParaRPr lang="en-US" altLang="zh-CN" dirty="0"/>
          </a:p>
          <a:p>
            <a:pPr lvl="1"/>
            <a:r>
              <a:rPr lang="en-US" altLang="zh-CN" dirty="0"/>
              <a:t>2.txt, 3.txt, 4.txt, 5.txt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6468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191B09CB-E97B-4FEE-BC8F-98192F571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代码书写</a:t>
            </a:r>
          </a:p>
        </p:txBody>
      </p:sp>
      <p:sp>
        <p:nvSpPr>
          <p:cNvPr id="2" name="文本占位符 1">
            <a:extLst>
              <a:ext uri="{FF2B5EF4-FFF2-40B4-BE49-F238E27FC236}">
                <a16:creationId xmlns:a16="http://schemas.microsoft.com/office/drawing/2014/main" id="{344727C9-9213-40BC-AFFA-DC3EBC082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482917"/>
          </a:xfrm>
        </p:spPr>
        <p:txBody>
          <a:bodyPr/>
          <a:lstStyle/>
          <a:p>
            <a:r>
              <a:rPr lang="zh-CN" altLang="en-US" dirty="0"/>
              <a:t>好的风格</a:t>
            </a:r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6DA5609A-40F1-40BA-B9EB-B21091C8C0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301240"/>
            <a:ext cx="3868340" cy="3888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int Factorial(int n)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{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int r = 1;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while (n &gt; 1)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{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    r *= n;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    n--;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}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return r;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}</a:t>
            </a:r>
            <a:endParaRPr lang="zh-CN" altLang="en-US" sz="1800" dirty="0">
              <a:latin typeface="+mn-ea"/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0EB91DF-E63E-4853-89B7-8984E54F94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482917"/>
          </a:xfrm>
        </p:spPr>
        <p:txBody>
          <a:bodyPr/>
          <a:lstStyle/>
          <a:p>
            <a:r>
              <a:rPr lang="zh-CN" altLang="en-US" dirty="0"/>
              <a:t>不好的风格</a:t>
            </a:r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D2297EFB-57DF-47AD-BCCC-53B7A2C872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301240"/>
            <a:ext cx="3887391" cy="3888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int Factorial(int n)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{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int r=1;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while(n&gt;1)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{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r*=n;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n--;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}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return r;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}</a:t>
            </a:r>
            <a:endParaRPr lang="zh-CN" altLang="en-US" sz="1800" dirty="0">
              <a:latin typeface="+mn-ea"/>
            </a:endParaRPr>
          </a:p>
          <a:p>
            <a:pPr marL="0" indent="0">
              <a:buNone/>
            </a:pPr>
            <a:endParaRPr lang="zh-CN" altLang="en-US" sz="1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3729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20461A-8E7B-48B7-9E10-F4514B413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Python</a:t>
            </a:r>
            <a:r>
              <a:rPr lang="zh-CN" altLang="en-US" dirty="0"/>
              <a:t>以代码的缩进表示程序结构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330800D-88E2-4443-A4B3-041C511D0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533717"/>
          </a:xfrm>
        </p:spPr>
        <p:txBody>
          <a:bodyPr/>
          <a:lstStyle/>
          <a:p>
            <a:r>
              <a:rPr lang="en-US" altLang="zh-CN" dirty="0"/>
              <a:t>C++</a:t>
            </a:r>
            <a:r>
              <a:rPr lang="zh-CN" altLang="en-US" dirty="0"/>
              <a:t>代码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B8C9DF8-6E5A-4915-AC28-3729118A6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367280"/>
            <a:ext cx="3868340" cy="3822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int Factorial(int n)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{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int r = 1;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while (n &gt; 1)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{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    r *= n;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    n--;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}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return r;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}</a:t>
            </a:r>
            <a:endParaRPr lang="zh-CN" altLang="en-US" sz="1800" dirty="0">
              <a:latin typeface="+mn-ea"/>
            </a:endParaRP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AF213089-FE6F-4BA4-8227-9E840C54BB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533717"/>
          </a:xfrm>
        </p:spPr>
        <p:txBody>
          <a:bodyPr/>
          <a:lstStyle/>
          <a:p>
            <a:r>
              <a:rPr lang="en-US" altLang="zh-CN" dirty="0"/>
              <a:t>Python</a:t>
            </a:r>
            <a:r>
              <a:rPr lang="zh-CN" altLang="en-US" dirty="0"/>
              <a:t>代码</a:t>
            </a: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B2C0631E-0FB2-4B5F-A4CF-F93EC9670E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367280"/>
            <a:ext cx="3887391" cy="3822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def Factorial(n):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r = 1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while n &gt; 1: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    r = r * n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    n = n - 1</a:t>
            </a:r>
          </a:p>
          <a:p>
            <a:pPr marL="0" indent="0">
              <a:buNone/>
            </a:pPr>
            <a:r>
              <a:rPr lang="en-US" altLang="zh-CN" sz="1800" dirty="0">
                <a:latin typeface="+mn-ea"/>
              </a:rPr>
              <a:t>    return r</a:t>
            </a:r>
            <a:endParaRPr lang="zh-CN" altLang="en-US" sz="1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8617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234656-0C58-41DB-84ED-29E353473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不要做不必的工作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6279AD-CB3D-4693-83A4-1A1B265E2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昨日的习题中，部分同学在程序中建立了一个很大的多维数组，试图将整个文件存入内存中。这是不必的，因为习题并没有什么工作需要所有的数据一起使用才能得到结果。</a:t>
            </a:r>
            <a:endParaRPr lang="en-US" altLang="zh-CN" dirty="0"/>
          </a:p>
          <a:p>
            <a:r>
              <a:rPr lang="zh-CN" altLang="en-US" dirty="0"/>
              <a:t>写程序时不要只关注运行的结果是否正确，还需要考虑时间、空间的消耗。</a:t>
            </a:r>
            <a:endParaRPr lang="en-US" altLang="zh-CN" dirty="0"/>
          </a:p>
          <a:p>
            <a:r>
              <a:rPr lang="zh-CN" altLang="en-US" b="1" dirty="0"/>
              <a:t>高能物理的软件对性能要求很高！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187151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5ACCEC-0B6E-465D-BD63-352DCB0C8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数据结构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C11C58-AC2C-437C-BE9F-C0AD5B103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数据结构是计算机存储、组织数据的方式</a:t>
            </a:r>
            <a:endParaRPr lang="en-US" altLang="zh-CN" dirty="0"/>
          </a:p>
          <a:p>
            <a:r>
              <a:rPr lang="zh-CN" altLang="en-US" dirty="0"/>
              <a:t>存储结构、逻辑结构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几类常见的数据逻辑结构</a:t>
            </a:r>
            <a:endParaRPr lang="en-US" altLang="zh-CN" dirty="0"/>
          </a:p>
          <a:p>
            <a:pPr lvl="1"/>
            <a:r>
              <a:rPr lang="zh-CN" altLang="en-US" dirty="0"/>
              <a:t>线性表（一个前驱、一个后继）</a:t>
            </a:r>
            <a:endParaRPr lang="en-US" altLang="zh-CN" dirty="0"/>
          </a:p>
          <a:p>
            <a:pPr lvl="1"/>
            <a:r>
              <a:rPr lang="zh-CN" altLang="en-US" dirty="0"/>
              <a:t>树（一个前驱、多个后继）</a:t>
            </a:r>
            <a:endParaRPr lang="en-US" altLang="zh-CN" dirty="0"/>
          </a:p>
          <a:p>
            <a:pPr lvl="1"/>
            <a:r>
              <a:rPr lang="zh-CN" altLang="en-US" dirty="0"/>
              <a:t>图（多个前驱、多个后继）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98574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639877-56B8-4CDD-A578-63778E1CD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线性表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2A30D3-E416-4DEB-AF11-CE721E18F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一个前驱、一个后继：除了第一个和最后一个数据元素之外，其它数据元素都是首尾相接的。</a:t>
            </a:r>
            <a:endParaRPr lang="en-US" altLang="zh-CN" dirty="0"/>
          </a:p>
          <a:p>
            <a:r>
              <a:rPr lang="zh-CN" altLang="en-US" dirty="0"/>
              <a:t>按存储结构分</a:t>
            </a:r>
            <a:endParaRPr lang="en-US" altLang="zh-CN" dirty="0"/>
          </a:p>
          <a:p>
            <a:pPr lvl="1"/>
            <a:r>
              <a:rPr lang="zh-CN" altLang="en-US" dirty="0"/>
              <a:t>顺序表</a:t>
            </a:r>
            <a:endParaRPr lang="en-US" altLang="zh-CN" dirty="0"/>
          </a:p>
          <a:p>
            <a:pPr marL="685800" lvl="2" indent="0">
              <a:buNone/>
            </a:pPr>
            <a:r>
              <a:rPr lang="en-US" altLang="zh-CN" dirty="0"/>
              <a:t>char ca[] = {‘A’, ‘B’, ‘C’, ‘D’, ‘E’, ‘F’};</a:t>
            </a:r>
          </a:p>
          <a:p>
            <a:pPr lvl="1"/>
            <a:r>
              <a:rPr lang="zh-CN" altLang="en-US" dirty="0"/>
              <a:t>链表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pic>
        <p:nvPicPr>
          <p:cNvPr id="5" name="图片 4" descr="图片包含 物体, 天线&#10;&#10;描述已自动生成">
            <a:extLst>
              <a:ext uri="{FF2B5EF4-FFF2-40B4-BE49-F238E27FC236}">
                <a16:creationId xmlns:a16="http://schemas.microsoft.com/office/drawing/2014/main" id="{F4B42F7D-29CF-4EAF-906F-89F0AA202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862" y="4146639"/>
            <a:ext cx="4503258" cy="1063000"/>
          </a:xfrm>
          <a:prstGeom prst="rect">
            <a:avLst/>
          </a:prstGeom>
        </p:spPr>
      </p:pic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328530D-ED5D-4CE2-97FA-0D5B28262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379606"/>
              </p:ext>
            </p:extLst>
          </p:nvPr>
        </p:nvGraphicFramePr>
        <p:xfrm>
          <a:off x="4724400" y="3007865"/>
          <a:ext cx="2875278" cy="342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9213">
                  <a:extLst>
                    <a:ext uri="{9D8B030D-6E8A-4147-A177-3AD203B41FA5}">
                      <a16:colId xmlns:a16="http://schemas.microsoft.com/office/drawing/2014/main" val="1086917250"/>
                    </a:ext>
                  </a:extLst>
                </a:gridCol>
                <a:gridCol w="479213">
                  <a:extLst>
                    <a:ext uri="{9D8B030D-6E8A-4147-A177-3AD203B41FA5}">
                      <a16:colId xmlns:a16="http://schemas.microsoft.com/office/drawing/2014/main" val="4067268"/>
                    </a:ext>
                  </a:extLst>
                </a:gridCol>
                <a:gridCol w="479213">
                  <a:extLst>
                    <a:ext uri="{9D8B030D-6E8A-4147-A177-3AD203B41FA5}">
                      <a16:colId xmlns:a16="http://schemas.microsoft.com/office/drawing/2014/main" val="2534119977"/>
                    </a:ext>
                  </a:extLst>
                </a:gridCol>
                <a:gridCol w="479213">
                  <a:extLst>
                    <a:ext uri="{9D8B030D-6E8A-4147-A177-3AD203B41FA5}">
                      <a16:colId xmlns:a16="http://schemas.microsoft.com/office/drawing/2014/main" val="3097369696"/>
                    </a:ext>
                  </a:extLst>
                </a:gridCol>
                <a:gridCol w="479213">
                  <a:extLst>
                    <a:ext uri="{9D8B030D-6E8A-4147-A177-3AD203B41FA5}">
                      <a16:colId xmlns:a16="http://schemas.microsoft.com/office/drawing/2014/main" val="3987715088"/>
                    </a:ext>
                  </a:extLst>
                </a:gridCol>
                <a:gridCol w="479213">
                  <a:extLst>
                    <a:ext uri="{9D8B030D-6E8A-4147-A177-3AD203B41FA5}">
                      <a16:colId xmlns:a16="http://schemas.microsoft.com/office/drawing/2014/main" val="136202963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altLang="zh-CN" dirty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F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820157"/>
                  </a:ext>
                </a:extLst>
              </a:tr>
            </a:tbl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257ED031-4C8B-4B28-9D47-B497B4D355B2}"/>
              </a:ext>
            </a:extLst>
          </p:cNvPr>
          <p:cNvSpPr txBox="1"/>
          <p:nvPr/>
        </p:nvSpPr>
        <p:spPr>
          <a:xfrm>
            <a:off x="1356360" y="3886200"/>
            <a:ext cx="2407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struct Node</a:t>
            </a:r>
          </a:p>
          <a:p>
            <a:r>
              <a:rPr lang="en-US" altLang="zh-CN" sz="1600" dirty="0"/>
              <a:t>{</a:t>
            </a:r>
          </a:p>
          <a:p>
            <a:r>
              <a:rPr lang="en-US" altLang="zh-CN" sz="1600" dirty="0"/>
              <a:t>    </a:t>
            </a:r>
            <a:r>
              <a:rPr lang="en-US" altLang="zh-CN" sz="1600" dirty="0" err="1"/>
              <a:t>DataType</a:t>
            </a:r>
            <a:r>
              <a:rPr lang="en-US" altLang="zh-CN" sz="1600" dirty="0"/>
              <a:t> data;</a:t>
            </a:r>
          </a:p>
          <a:p>
            <a:r>
              <a:rPr lang="en-US" altLang="zh-CN" sz="1600" dirty="0"/>
              <a:t>    Node* next;</a:t>
            </a:r>
          </a:p>
          <a:p>
            <a:r>
              <a:rPr lang="en-US" altLang="zh-CN" sz="1600" dirty="0"/>
              <a:t>};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36444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E830B1-DBB1-405B-AA03-F39E79448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栈、队列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59249A-FF7A-4CE8-95BD-C834A0BF2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栈：先进后出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队列：先进先出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双端队列：只能在两端添加、删除、修改元素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2286EB2-CA20-43AF-A74E-8ABDD79308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12" y="1870069"/>
            <a:ext cx="5181638" cy="169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237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8F5225-0257-41DB-A689-9B1BA8A19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集合、字典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8EEF4E-45D5-475A-A82F-0CE235463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集合：每个元素只出现一次</a:t>
            </a:r>
            <a:endParaRPr lang="en-US" altLang="zh-CN" dirty="0"/>
          </a:p>
          <a:p>
            <a:pPr lvl="1"/>
            <a:r>
              <a:rPr lang="en-US" altLang="zh-CN" dirty="0"/>
              <a:t>{2,3,5,7,11,13,17,19}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字典：存储键</a:t>
            </a:r>
            <a:r>
              <a:rPr lang="en-US" altLang="zh-CN" dirty="0"/>
              <a:t>-</a:t>
            </a:r>
            <a:r>
              <a:rPr lang="zh-CN" altLang="en-US" dirty="0"/>
              <a:t>值对</a:t>
            </a:r>
            <a:r>
              <a:rPr lang="en-US" altLang="zh-CN" dirty="0"/>
              <a:t>(key-value)</a:t>
            </a:r>
            <a:r>
              <a:rPr lang="zh-CN" altLang="en-US" dirty="0"/>
              <a:t>，其中键不重复出现</a:t>
            </a:r>
            <a:endParaRPr lang="en-US" altLang="zh-CN" dirty="0"/>
          </a:p>
          <a:p>
            <a:pPr lvl="1"/>
            <a:r>
              <a:rPr lang="en-US" altLang="zh-CN" dirty="0"/>
              <a:t>&lt;191201,</a:t>
            </a:r>
            <a:r>
              <a:rPr lang="zh-CN" altLang="en-US" dirty="0"/>
              <a:t>张三</a:t>
            </a:r>
            <a:r>
              <a:rPr lang="en-US" altLang="zh-CN" dirty="0"/>
              <a:t>&gt;, &lt;191203,</a:t>
            </a:r>
            <a:r>
              <a:rPr lang="zh-CN" altLang="en-US" dirty="0"/>
              <a:t>李四</a:t>
            </a:r>
            <a:r>
              <a:rPr lang="en-US" altLang="zh-CN" dirty="0"/>
              <a:t>&gt;, &lt;191207,</a:t>
            </a:r>
            <a:r>
              <a:rPr lang="zh-CN" altLang="en-US" dirty="0"/>
              <a:t>王五</a:t>
            </a:r>
            <a:r>
              <a:rPr lang="en-US" altLang="zh-CN" dirty="0"/>
              <a:t>&gt;, &lt;191208,</a:t>
            </a:r>
            <a:r>
              <a:rPr lang="zh-CN" altLang="en-US" dirty="0"/>
              <a:t>赵六</a:t>
            </a:r>
            <a:r>
              <a:rPr lang="en-US" altLang="zh-CN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913257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E42F7B-81A7-4E3F-BA3B-CD5251C8C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更复杂一些的数据结构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06B6FD-0A13-4B1F-B6AA-863F975E2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树</a:t>
            </a:r>
            <a:r>
              <a:rPr lang="en-US" altLang="zh-CN" dirty="0"/>
              <a:t>——</a:t>
            </a:r>
            <a:r>
              <a:rPr lang="zh-CN" altLang="en-US" dirty="0"/>
              <a:t>一个前驱、多个后继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图</a:t>
            </a:r>
            <a:r>
              <a:rPr lang="en-US" altLang="zh-CN" dirty="0"/>
              <a:t>——</a:t>
            </a:r>
            <a:r>
              <a:rPr lang="zh-CN" altLang="en-US" dirty="0"/>
              <a:t>多个前驱、多个后继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CE48DA6-6534-4F30-A066-ED7F475CE4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3166" y="945497"/>
            <a:ext cx="2751474" cy="2571378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3732B0B5-9F7F-4573-8436-DB535563B4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6788" y="4001294"/>
            <a:ext cx="3045155" cy="225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771328"/>
      </p:ext>
    </p:extLst>
  </p:cSld>
  <p:clrMapOvr>
    <a:masterClrMapping/>
  </p:clrMapOvr>
</p:sld>
</file>

<file path=ppt/theme/theme1.xml><?xml version="1.0" encoding="utf-8"?>
<a:theme xmlns:a="http://schemas.openxmlformats.org/drawingml/2006/main" name="高能所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高能所" id="{527DE948-576A-48E8-A55F-F4859FECE636}" vid="{26176CA1-A706-4614-810E-49B54CC2C57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高能所</Template>
  <TotalTime>208</TotalTime>
  <Words>906</Words>
  <Application>Microsoft Office PowerPoint</Application>
  <PresentationFormat>全屏显示(4:3)</PresentationFormat>
  <Paragraphs>165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宋体</vt:lpstr>
      <vt:lpstr>Arial</vt:lpstr>
      <vt:lpstr>Calibri</vt:lpstr>
      <vt:lpstr>Calibri Light</vt:lpstr>
      <vt:lpstr>高能所</vt:lpstr>
      <vt:lpstr>C++编程7.23</vt:lpstr>
      <vt:lpstr>代码书写</vt:lpstr>
      <vt:lpstr>Python以代码的缩进表示程序结构</vt:lpstr>
      <vt:lpstr>不要做不必的工作</vt:lpstr>
      <vt:lpstr>数据结构</vt:lpstr>
      <vt:lpstr>线性表</vt:lpstr>
      <vt:lpstr>栈、队列</vt:lpstr>
      <vt:lpstr>集合、字典</vt:lpstr>
      <vt:lpstr>更复杂一些的数据结构</vt:lpstr>
      <vt:lpstr>模板</vt:lpstr>
      <vt:lpstr>模板</vt:lpstr>
      <vt:lpstr>标准模板库(STL)</vt:lpstr>
      <vt:lpstr>标准模板库示范</vt:lpstr>
      <vt:lpstr>今日练习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MgcosA Long</dc:creator>
  <cp:lastModifiedBy>MgcosA Long</cp:lastModifiedBy>
  <cp:revision>35</cp:revision>
  <dcterms:created xsi:type="dcterms:W3CDTF">2019-07-22T12:05:53Z</dcterms:created>
  <dcterms:modified xsi:type="dcterms:W3CDTF">2019-07-24T13:55:55Z</dcterms:modified>
</cp:coreProperties>
</file>