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>
      <p:cViewPr varScale="1">
        <p:scale>
          <a:sx n="94" d="100"/>
          <a:sy n="94" d="100"/>
        </p:scale>
        <p:origin x="609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957B9-548D-4277-8BF4-422973A81114}" type="datetimeFigureOut">
              <a:rPr lang="zh-CN" altLang="en-US" smtClean="0"/>
              <a:t>2019/7/24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51AFC-5B31-460C-AB4E-2155F83888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5338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957B9-548D-4277-8BF4-422973A81114}" type="datetimeFigureOut">
              <a:rPr lang="zh-CN" altLang="en-US" smtClean="0"/>
              <a:t>2019/7/24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51AFC-5B31-460C-AB4E-2155F83888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1072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957B9-548D-4277-8BF4-422973A81114}" type="datetimeFigureOut">
              <a:rPr lang="zh-CN" altLang="en-US" smtClean="0"/>
              <a:t>2019/7/24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51AFC-5B31-460C-AB4E-2155F83888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2835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957B9-548D-4277-8BF4-422973A81114}" type="datetimeFigureOut">
              <a:rPr lang="zh-CN" altLang="en-US" smtClean="0"/>
              <a:t>2019/7/24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51AFC-5B31-460C-AB4E-2155F83888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9188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957B9-548D-4277-8BF4-422973A81114}" type="datetimeFigureOut">
              <a:rPr lang="zh-CN" altLang="en-US" smtClean="0"/>
              <a:t>2019/7/24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51AFC-5B31-460C-AB4E-2155F83888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0004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957B9-548D-4277-8BF4-422973A81114}" type="datetimeFigureOut">
              <a:rPr lang="zh-CN" altLang="en-US" smtClean="0"/>
              <a:t>2019/7/24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51AFC-5B31-460C-AB4E-2155F83888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6877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957B9-548D-4277-8BF4-422973A81114}" type="datetimeFigureOut">
              <a:rPr lang="zh-CN" altLang="en-US" smtClean="0"/>
              <a:t>2019/7/24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51AFC-5B31-460C-AB4E-2155F83888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263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957B9-548D-4277-8BF4-422973A81114}" type="datetimeFigureOut">
              <a:rPr lang="zh-CN" altLang="en-US" smtClean="0"/>
              <a:t>2019/7/24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51AFC-5B31-460C-AB4E-2155F83888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125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957B9-548D-4277-8BF4-422973A81114}" type="datetimeFigureOut">
              <a:rPr lang="zh-CN" altLang="en-US" smtClean="0"/>
              <a:t>2019/7/24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51AFC-5B31-460C-AB4E-2155F83888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2925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957B9-548D-4277-8BF4-422973A81114}" type="datetimeFigureOut">
              <a:rPr lang="zh-CN" altLang="en-US" smtClean="0"/>
              <a:t>2019/7/24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51AFC-5B31-460C-AB4E-2155F83888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3891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957B9-548D-4277-8BF4-422973A81114}" type="datetimeFigureOut">
              <a:rPr lang="zh-CN" altLang="en-US" smtClean="0"/>
              <a:t>2019/7/24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51AFC-5B31-460C-AB4E-2155F83888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5723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957B9-548D-4277-8BF4-422973A81114}" type="datetimeFigureOut">
              <a:rPr lang="zh-CN" altLang="en-US" smtClean="0"/>
              <a:t>2019/7/24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51AFC-5B31-460C-AB4E-2155F83888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4933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F0E2515-9BB8-4A8A-9BD4-4AA14DC88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C++</a:t>
            </a:r>
            <a:r>
              <a:rPr lang="zh-CN" altLang="en-US" dirty="0"/>
              <a:t>编程</a:t>
            </a:r>
            <a:r>
              <a:rPr lang="en-US" altLang="zh-CN" dirty="0"/>
              <a:t>724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9A73D85-CD99-4E8D-A7E9-0D2B855A79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预处理</a:t>
            </a:r>
            <a:endParaRPr lang="en-US" altLang="zh-CN" dirty="0"/>
          </a:p>
          <a:p>
            <a:r>
              <a:rPr lang="zh-CN" altLang="en-US" dirty="0"/>
              <a:t>类型别名</a:t>
            </a:r>
            <a:r>
              <a:rPr lang="en-US" altLang="zh-CN" dirty="0"/>
              <a:t>typedef</a:t>
            </a:r>
          </a:p>
          <a:p>
            <a:r>
              <a:rPr lang="zh-CN" altLang="en-US" dirty="0"/>
              <a:t>迭代器</a:t>
            </a:r>
            <a:r>
              <a:rPr lang="en-US" altLang="zh-CN" dirty="0"/>
              <a:t>(iterator)</a:t>
            </a:r>
          </a:p>
          <a:p>
            <a:r>
              <a:rPr lang="en-US" altLang="zh-CN" dirty="0"/>
              <a:t>main</a:t>
            </a:r>
            <a:r>
              <a:rPr lang="zh-CN" altLang="en-US" dirty="0"/>
              <a:t>函数的参数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09744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EAC6E64-C123-4D91-AA60-676F0BC82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练习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B46B628E-8D71-404D-AC74-4DE7423F48B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CN" altLang="en-US" dirty="0"/>
                  <a:t>建议今晚将两道习题的代码交给我。</a:t>
                </a:r>
                <a:endParaRPr lang="en-US" altLang="zh-CN" dirty="0"/>
              </a:p>
              <a:p>
                <a:endParaRPr lang="en-US" altLang="zh-CN" dirty="0"/>
              </a:p>
              <a:p>
                <a:r>
                  <a:rPr lang="zh-CN" altLang="en-US" dirty="0"/>
                  <a:t>选做：对这两道习题，实现从命令行中传入参数</a:t>
                </a:r>
                <a:endParaRPr lang="en-US" altLang="zh-CN" dirty="0"/>
              </a:p>
              <a:p>
                <a:pPr marL="0" indent="0">
                  <a:buNone/>
                </a:pPr>
                <a:r>
                  <a:rPr lang="en-US" altLang="zh-CN" sz="1800" dirty="0">
                    <a:latin typeface="+mn-ea"/>
                  </a:rPr>
                  <a:t>./datainfo.exe 1.txt</a:t>
                </a:r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↲</m:t>
                    </m:r>
                  </m:oMath>
                </a14:m>
                <a:endParaRPr lang="en-US" altLang="zh-CN" sz="1800" dirty="0">
                  <a:latin typeface="+mn-ea"/>
                </a:endParaRPr>
              </a:p>
              <a:p>
                <a:pPr marL="0" indent="0">
                  <a:buNone/>
                </a:pPr>
                <a:r>
                  <a:rPr lang="en-US" altLang="zh-CN" sz="1800" dirty="0">
                    <a:latin typeface="+mn-ea"/>
                  </a:rPr>
                  <a:t>./tocsv.exe 1.txt 1.csv "label,eventID,layer,wire,T,Q,t0"</a:t>
                </a:r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↲</m:t>
                    </m:r>
                  </m:oMath>
                </a14:m>
                <a:endParaRPr lang="en-US" altLang="zh-CN" sz="1800" dirty="0">
                  <a:latin typeface="+mn-ea"/>
                </a:endParaRPr>
              </a:p>
              <a:p>
                <a:endParaRPr lang="en-US" altLang="zh-CN" dirty="0"/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B46B628E-8D71-404D-AC74-4DE7423F48B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73" t="-210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527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D82898-CCCA-44AC-ABBD-289FD1E4B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预处理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57E0743-1EE5-4E01-BE30-A163133DB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111375"/>
          </a:xfrm>
        </p:spPr>
        <p:txBody>
          <a:bodyPr/>
          <a:lstStyle/>
          <a:p>
            <a:r>
              <a:rPr lang="en-US" altLang="zh-CN" dirty="0"/>
              <a:t>C/C++</a:t>
            </a:r>
            <a:r>
              <a:rPr lang="zh-CN" altLang="en-US" dirty="0"/>
              <a:t>在编译开始之前，会使用预处理程序进行预处理，将一些预处理指令（宏）展开。</a:t>
            </a:r>
            <a:endParaRPr lang="en-US" altLang="zh-CN" dirty="0"/>
          </a:p>
          <a:p>
            <a:r>
              <a:rPr lang="zh-CN" altLang="en-US" dirty="0"/>
              <a:t>常见的预处理指令</a:t>
            </a:r>
            <a:endParaRPr lang="en-US" altLang="zh-CN" dirty="0"/>
          </a:p>
          <a:p>
            <a:pPr lvl="1"/>
            <a:r>
              <a:rPr lang="en-US" altLang="zh-CN" dirty="0"/>
              <a:t>#include,  #define, #ifdef, </a:t>
            </a:r>
            <a:r>
              <a:rPr lang="zh-CN" altLang="en-US" dirty="0"/>
              <a:t>带参数的宏</a:t>
            </a:r>
            <a:r>
              <a:rPr lang="en-US" altLang="zh-CN" dirty="0"/>
              <a:t>, …</a:t>
            </a:r>
          </a:p>
          <a:p>
            <a:r>
              <a:rPr lang="zh-CN" altLang="en-US" dirty="0"/>
              <a:t>预处理指令不是</a:t>
            </a:r>
            <a:r>
              <a:rPr lang="en-US" altLang="zh-CN" dirty="0"/>
              <a:t>C/C++</a:t>
            </a:r>
            <a:r>
              <a:rPr lang="zh-CN" altLang="en-US" dirty="0"/>
              <a:t>的语句，因而不以</a:t>
            </a:r>
            <a:r>
              <a:rPr lang="en-US" altLang="zh-CN" dirty="0"/>
              <a:t>;</a:t>
            </a:r>
            <a:r>
              <a:rPr lang="zh-CN" altLang="en-US" dirty="0"/>
              <a:t>结尾</a:t>
            </a:r>
            <a:endParaRPr lang="en-US" altLang="zh-CN" dirty="0"/>
          </a:p>
          <a:p>
            <a:endParaRPr lang="zh-CN" altLang="en-US" dirty="0"/>
          </a:p>
        </p:txBody>
      </p: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38ADAB3B-3D15-4444-B5F3-96ACC1235F12}"/>
              </a:ext>
            </a:extLst>
          </p:cNvPr>
          <p:cNvGrpSpPr/>
          <p:nvPr/>
        </p:nvGrpSpPr>
        <p:grpSpPr>
          <a:xfrm>
            <a:off x="2133600" y="4071936"/>
            <a:ext cx="1005840" cy="932675"/>
            <a:chOff x="2133600" y="4071936"/>
            <a:chExt cx="1005840" cy="932675"/>
          </a:xfrm>
        </p:grpSpPr>
        <p:cxnSp>
          <p:nvCxnSpPr>
            <p:cNvPr id="12" name="直接箭头连接符 11">
              <a:extLst>
                <a:ext uri="{FF2B5EF4-FFF2-40B4-BE49-F238E27FC236}">
                  <a16:creationId xmlns:a16="http://schemas.microsoft.com/office/drawing/2014/main" id="{E9907CE7-D8E0-462B-9341-0B5F8B34CF86}"/>
                </a:ext>
              </a:extLst>
            </p:cNvPr>
            <p:cNvCxnSpPr>
              <a:cxnSpLocks/>
            </p:cNvCxnSpPr>
            <p:nvPr/>
          </p:nvCxnSpPr>
          <p:spPr>
            <a:xfrm>
              <a:off x="2754630" y="4379713"/>
              <a:ext cx="365758" cy="62489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27FE7A8C-54EB-4139-B7E3-ECC5FD1B767F}"/>
                </a:ext>
              </a:extLst>
            </p:cNvPr>
            <p:cNvSpPr txBox="1"/>
            <p:nvPr/>
          </p:nvSpPr>
          <p:spPr>
            <a:xfrm>
              <a:off x="2133600" y="4071936"/>
              <a:ext cx="10058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dirty="0"/>
                <a:t>预处理器</a:t>
              </a:r>
            </a:p>
          </p:txBody>
        </p:sp>
      </p:grp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C6D07C13-F52A-454F-BA65-69A89ABA015B}"/>
              </a:ext>
            </a:extLst>
          </p:cNvPr>
          <p:cNvGrpSpPr/>
          <p:nvPr/>
        </p:nvGrpSpPr>
        <p:grpSpPr>
          <a:xfrm>
            <a:off x="1493519" y="4125276"/>
            <a:ext cx="6701790" cy="1240453"/>
            <a:chOff x="1493519" y="4125276"/>
            <a:chExt cx="6701790" cy="1240453"/>
          </a:xfrm>
        </p:grpSpPr>
        <p:sp>
          <p:nvSpPr>
            <p:cNvPr id="4" name="文本框 3">
              <a:extLst>
                <a:ext uri="{FF2B5EF4-FFF2-40B4-BE49-F238E27FC236}">
                  <a16:creationId xmlns:a16="http://schemas.microsoft.com/office/drawing/2014/main" id="{C3AA2493-BEAD-4A4C-80AC-20A2A8F47BCA}"/>
                </a:ext>
              </a:extLst>
            </p:cNvPr>
            <p:cNvSpPr txBox="1"/>
            <p:nvPr/>
          </p:nvSpPr>
          <p:spPr>
            <a:xfrm>
              <a:off x="1493519" y="4657843"/>
              <a:ext cx="1198246" cy="70788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/>
                <a:t>源文件</a:t>
              </a:r>
              <a:endParaRPr lang="en-US" altLang="zh-CN" sz="2000" dirty="0"/>
            </a:p>
            <a:p>
              <a:pPr algn="ctr"/>
              <a:r>
                <a:rPr lang="en-US" altLang="zh-CN" sz="2000" dirty="0"/>
                <a:t>.</a:t>
              </a:r>
              <a:r>
                <a:rPr lang="en-US" altLang="zh-CN" sz="2000" dirty="0" err="1"/>
                <a:t>cpp</a:t>
              </a:r>
              <a:endParaRPr lang="zh-CN" altLang="en-US" sz="2000" dirty="0"/>
            </a:p>
          </p:txBody>
        </p:sp>
        <p:sp>
          <p:nvSpPr>
            <p:cNvPr id="5" name="文本框 4">
              <a:extLst>
                <a:ext uri="{FF2B5EF4-FFF2-40B4-BE49-F238E27FC236}">
                  <a16:creationId xmlns:a16="http://schemas.microsoft.com/office/drawing/2014/main" id="{41D33435-09F4-4A9A-8630-02B7387403D8}"/>
                </a:ext>
              </a:extLst>
            </p:cNvPr>
            <p:cNvSpPr txBox="1"/>
            <p:nvPr/>
          </p:nvSpPr>
          <p:spPr>
            <a:xfrm>
              <a:off x="4478020" y="4657842"/>
              <a:ext cx="1346200" cy="70788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/>
                <a:t>目标文件</a:t>
              </a:r>
              <a:endParaRPr lang="en-US" altLang="zh-CN" sz="2000" dirty="0"/>
            </a:p>
            <a:p>
              <a:pPr algn="ctr"/>
              <a:r>
                <a:rPr lang="en-US" altLang="zh-CN" sz="2000" dirty="0"/>
                <a:t>.o</a:t>
              </a:r>
              <a:endParaRPr lang="zh-CN" altLang="en-US" sz="2000" dirty="0"/>
            </a:p>
          </p:txBody>
        </p:sp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59566064-49CC-43AB-B7FA-5FB0A877FBC1}"/>
                </a:ext>
              </a:extLst>
            </p:cNvPr>
            <p:cNvSpPr txBox="1"/>
            <p:nvPr/>
          </p:nvSpPr>
          <p:spPr>
            <a:xfrm>
              <a:off x="6492874" y="4657843"/>
              <a:ext cx="1702435" cy="70788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/>
                <a:t>可执行文件</a:t>
              </a:r>
              <a:endParaRPr lang="en-US" altLang="zh-CN" sz="2000" dirty="0"/>
            </a:p>
            <a:p>
              <a:pPr algn="ctr"/>
              <a:r>
                <a:rPr lang="en-US" altLang="zh-CN" sz="2000" dirty="0"/>
                <a:t>.exe</a:t>
              </a:r>
              <a:endParaRPr lang="zh-CN" altLang="en-US" sz="2000" dirty="0"/>
            </a:p>
          </p:txBody>
        </p:sp>
        <p:cxnSp>
          <p:nvCxnSpPr>
            <p:cNvPr id="8" name="直接箭头连接符 7">
              <a:extLst>
                <a:ext uri="{FF2B5EF4-FFF2-40B4-BE49-F238E27FC236}">
                  <a16:creationId xmlns:a16="http://schemas.microsoft.com/office/drawing/2014/main" id="{B6EDE63F-8D38-468C-B302-A4C6F3483B38}"/>
                </a:ext>
              </a:extLst>
            </p:cNvPr>
            <p:cNvCxnSpPr>
              <a:cxnSpLocks/>
              <a:stCxn id="4" idx="3"/>
              <a:endCxn id="5" idx="1"/>
            </p:cNvCxnSpPr>
            <p:nvPr/>
          </p:nvCxnSpPr>
          <p:spPr>
            <a:xfrm flipV="1">
              <a:off x="2691765" y="5011785"/>
              <a:ext cx="1786255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直接箭头连接符 9">
              <a:extLst>
                <a:ext uri="{FF2B5EF4-FFF2-40B4-BE49-F238E27FC236}">
                  <a16:creationId xmlns:a16="http://schemas.microsoft.com/office/drawing/2014/main" id="{8887DEE5-F403-48FD-816B-2AC2C3CC17C4}"/>
                </a:ext>
              </a:extLst>
            </p:cNvPr>
            <p:cNvCxnSpPr>
              <a:cxnSpLocks/>
              <a:stCxn id="5" idx="3"/>
              <a:endCxn id="6" idx="1"/>
            </p:cNvCxnSpPr>
            <p:nvPr/>
          </p:nvCxnSpPr>
          <p:spPr>
            <a:xfrm>
              <a:off x="5824220" y="5011785"/>
              <a:ext cx="668654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直接箭头连接符 13">
              <a:extLst>
                <a:ext uri="{FF2B5EF4-FFF2-40B4-BE49-F238E27FC236}">
                  <a16:creationId xmlns:a16="http://schemas.microsoft.com/office/drawing/2014/main" id="{44FDC98B-C5D6-4FD1-B7AB-1DFB5362ECE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90645" y="4433053"/>
              <a:ext cx="262255" cy="57155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箭头连接符 15">
              <a:extLst>
                <a:ext uri="{FF2B5EF4-FFF2-40B4-BE49-F238E27FC236}">
                  <a16:creationId xmlns:a16="http://schemas.microsoft.com/office/drawing/2014/main" id="{F319DB37-E10E-4E51-A990-8A4AA5714B56}"/>
                </a:ext>
              </a:extLst>
            </p:cNvPr>
            <p:cNvCxnSpPr>
              <a:cxnSpLocks/>
            </p:cNvCxnSpPr>
            <p:nvPr/>
          </p:nvCxnSpPr>
          <p:spPr>
            <a:xfrm>
              <a:off x="6057900" y="4505443"/>
              <a:ext cx="91440" cy="5063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B2A8D6F0-B1F0-4524-A880-7E68B47F46B0}"/>
                </a:ext>
              </a:extLst>
            </p:cNvPr>
            <p:cNvSpPr txBox="1"/>
            <p:nvPr/>
          </p:nvSpPr>
          <p:spPr>
            <a:xfrm>
              <a:off x="3777615" y="4125276"/>
              <a:ext cx="8648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dirty="0"/>
                <a:t>编译器</a:t>
              </a:r>
            </a:p>
          </p:txBody>
        </p:sp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1FFFBF62-8E93-4E01-B8C4-08453CEFDDBB}"/>
                </a:ext>
              </a:extLst>
            </p:cNvPr>
            <p:cNvSpPr txBox="1"/>
            <p:nvPr/>
          </p:nvSpPr>
          <p:spPr>
            <a:xfrm>
              <a:off x="5655945" y="4125276"/>
              <a:ext cx="8039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dirty="0"/>
                <a:t>链接器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15554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4D95F53-617D-42C7-851A-5B58A1C34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#include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87F91A6-2734-4253-B53F-44A697F99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#include &lt;iostream&gt;</a:t>
            </a:r>
            <a:r>
              <a:rPr lang="zh-CN" altLang="en-US" dirty="0"/>
              <a:t>进行了什么操作？</a:t>
            </a:r>
            <a:endParaRPr lang="en-US" altLang="zh-CN" dirty="0"/>
          </a:p>
          <a:p>
            <a:r>
              <a:rPr lang="zh-CN" altLang="en-US" dirty="0"/>
              <a:t>文件内容复制粘贴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#include</a:t>
            </a:r>
            <a:r>
              <a:rPr lang="zh-CN" altLang="en-US" dirty="0"/>
              <a:t>使用</a:t>
            </a:r>
            <a:r>
              <a:rPr lang="en-US" altLang="zh-CN" dirty="0"/>
              <a:t>&lt;&gt;</a:t>
            </a:r>
            <a:r>
              <a:rPr lang="zh-CN" altLang="en-US" dirty="0"/>
              <a:t>和</a:t>
            </a:r>
            <a:r>
              <a:rPr lang="en-US" altLang="zh-CN" dirty="0"/>
              <a:t>””</a:t>
            </a:r>
            <a:r>
              <a:rPr lang="zh-CN" altLang="en-US" dirty="0"/>
              <a:t>的区别</a:t>
            </a:r>
            <a:endParaRPr lang="en-US" altLang="zh-CN" dirty="0"/>
          </a:p>
          <a:p>
            <a:pPr lvl="1"/>
            <a:r>
              <a:rPr lang="en-US" altLang="zh-CN" dirty="0"/>
              <a:t>&lt;&gt;</a:t>
            </a:r>
            <a:r>
              <a:rPr lang="zh-CN" altLang="en-US" dirty="0"/>
              <a:t>在编译器的</a:t>
            </a:r>
            <a:r>
              <a:rPr lang="en-US" altLang="zh-CN" dirty="0"/>
              <a:t>include</a:t>
            </a:r>
            <a:r>
              <a:rPr lang="zh-CN" altLang="en-US" dirty="0"/>
              <a:t>文件夹中查找文件</a:t>
            </a:r>
            <a:endParaRPr lang="en-US" altLang="zh-CN" dirty="0"/>
          </a:p>
          <a:p>
            <a:pPr lvl="1"/>
            <a:r>
              <a:rPr lang="en-US" altLang="zh-CN" dirty="0"/>
              <a:t>“”</a:t>
            </a:r>
            <a:r>
              <a:rPr lang="zh-CN" altLang="en-US" dirty="0"/>
              <a:t>先当前</a:t>
            </a:r>
            <a:r>
              <a:rPr lang="en-US" altLang="zh-CN" dirty="0" err="1"/>
              <a:t>cpp</a:t>
            </a:r>
            <a:r>
              <a:rPr lang="zh-CN" altLang="en-US" dirty="0"/>
              <a:t>文件所在的文件夹下查找文件，找不到再去编译器的</a:t>
            </a:r>
            <a:r>
              <a:rPr lang="en-US" altLang="zh-CN" dirty="0"/>
              <a:t>include</a:t>
            </a:r>
            <a:r>
              <a:rPr lang="zh-CN" altLang="en-US" dirty="0"/>
              <a:t>文件夹下查找文件</a:t>
            </a:r>
            <a:endParaRPr lang="en-US" altLang="zh-CN" dirty="0"/>
          </a:p>
          <a:p>
            <a:pPr lvl="1"/>
            <a:endParaRPr lang="en-US" altLang="zh-CN" dirty="0"/>
          </a:p>
          <a:p>
            <a:r>
              <a:rPr lang="en-US" altLang="zh-CN" dirty="0"/>
              <a:t>#include</a:t>
            </a:r>
            <a:r>
              <a:rPr lang="zh-CN" altLang="en-US" dirty="0"/>
              <a:t>可以使用任何类型的文件，不一定是</a:t>
            </a:r>
            <a:r>
              <a:rPr lang="en-US" altLang="zh-CN" dirty="0"/>
              <a:t>.h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968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DA232A-B9F2-4E1D-AA32-BAB5A7CA3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#define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7067215-8AC9-4BD4-9F08-D811B2BEAD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468495"/>
          </a:xfrm>
        </p:spPr>
        <p:txBody>
          <a:bodyPr/>
          <a:lstStyle/>
          <a:p>
            <a:r>
              <a:rPr lang="zh-CN" altLang="en-US" dirty="0"/>
              <a:t>代码字符串的直接替换</a:t>
            </a:r>
            <a:endParaRPr lang="en-US" altLang="zh-CN" dirty="0"/>
          </a:p>
          <a:p>
            <a:pPr lvl="1"/>
            <a:r>
              <a:rPr lang="en-US" altLang="zh-CN" dirty="0"/>
              <a:t>#define </a:t>
            </a:r>
            <a:r>
              <a:rPr lang="en-US" altLang="zh-CN" dirty="0">
                <a:solidFill>
                  <a:srgbClr val="7030A0"/>
                </a:solidFill>
              </a:rPr>
              <a:t>NULL</a:t>
            </a:r>
            <a:r>
              <a:rPr lang="en-US" altLang="zh-CN" dirty="0"/>
              <a:t> 0</a:t>
            </a:r>
          </a:p>
          <a:p>
            <a:pPr lvl="1"/>
            <a:endParaRPr lang="en-US" altLang="zh-CN" dirty="0"/>
          </a:p>
          <a:p>
            <a:pPr lvl="1"/>
            <a:r>
              <a:rPr lang="en-US" altLang="zh-CN" dirty="0"/>
              <a:t>int* p = </a:t>
            </a:r>
            <a:r>
              <a:rPr lang="en-US" altLang="zh-CN" dirty="0">
                <a:solidFill>
                  <a:srgbClr val="7030A0"/>
                </a:solidFill>
              </a:rPr>
              <a:t>NULL</a:t>
            </a:r>
            <a:r>
              <a:rPr lang="en-US" altLang="zh-CN" dirty="0"/>
              <a:t>; </a:t>
            </a:r>
            <a:r>
              <a:rPr lang="zh-CN" altLang="en-US" dirty="0"/>
              <a:t>展开为 </a:t>
            </a:r>
            <a:r>
              <a:rPr lang="en-US" altLang="zh-CN" dirty="0"/>
              <a:t>int* p = 0;</a:t>
            </a:r>
          </a:p>
          <a:p>
            <a:endParaRPr lang="en-US" altLang="zh-CN" dirty="0"/>
          </a:p>
          <a:p>
            <a:r>
              <a:rPr lang="zh-CN" altLang="en-US" dirty="0"/>
              <a:t>带参数的</a:t>
            </a:r>
            <a:r>
              <a:rPr lang="en-US" altLang="zh-CN" dirty="0"/>
              <a:t>#define</a:t>
            </a:r>
          </a:p>
          <a:p>
            <a:pPr lvl="1"/>
            <a:r>
              <a:rPr lang="en-US" altLang="zh-CN" dirty="0"/>
              <a:t>#define </a:t>
            </a:r>
            <a:r>
              <a:rPr lang="en-US" altLang="zh-CN" dirty="0">
                <a:solidFill>
                  <a:srgbClr val="7030A0"/>
                </a:solidFill>
              </a:rPr>
              <a:t>MUL</a:t>
            </a:r>
            <a:r>
              <a:rPr lang="en-US" altLang="zh-CN" dirty="0"/>
              <a:t>(</a:t>
            </a:r>
            <a:r>
              <a:rPr lang="en-US" altLang="zh-CN" dirty="0">
                <a:solidFill>
                  <a:srgbClr val="FF0000"/>
                </a:solidFill>
              </a:rPr>
              <a:t>x</a:t>
            </a:r>
            <a:r>
              <a:rPr lang="en-US" altLang="zh-CN" dirty="0"/>
              <a:t>, </a:t>
            </a:r>
            <a:r>
              <a:rPr lang="en-US" altLang="zh-CN" dirty="0">
                <a:solidFill>
                  <a:srgbClr val="00B050"/>
                </a:solidFill>
              </a:rPr>
              <a:t>y</a:t>
            </a:r>
            <a:r>
              <a:rPr lang="en-US" altLang="zh-CN" dirty="0"/>
              <a:t>) </a:t>
            </a:r>
            <a:r>
              <a:rPr lang="en-US" altLang="zh-CN" dirty="0">
                <a:solidFill>
                  <a:srgbClr val="FF0000"/>
                </a:solidFill>
              </a:rPr>
              <a:t>x</a:t>
            </a:r>
            <a:r>
              <a:rPr lang="en-US" altLang="zh-CN" dirty="0"/>
              <a:t> * </a:t>
            </a:r>
            <a:r>
              <a:rPr lang="en-US" altLang="zh-CN" dirty="0">
                <a:solidFill>
                  <a:srgbClr val="00B050"/>
                </a:solidFill>
              </a:rPr>
              <a:t>y</a:t>
            </a:r>
          </a:p>
          <a:p>
            <a:pPr lvl="1"/>
            <a:endParaRPr lang="en-US" altLang="zh-CN" dirty="0"/>
          </a:p>
          <a:p>
            <a:pPr lvl="1"/>
            <a:r>
              <a:rPr lang="en-US" altLang="zh-CN" dirty="0"/>
              <a:t>a = </a:t>
            </a:r>
            <a:r>
              <a:rPr lang="en-US" altLang="zh-CN" dirty="0">
                <a:solidFill>
                  <a:srgbClr val="7030A0"/>
                </a:solidFill>
              </a:rPr>
              <a:t>MUL</a:t>
            </a:r>
            <a:r>
              <a:rPr lang="en-US" altLang="zh-CN" dirty="0"/>
              <a:t>(</a:t>
            </a:r>
            <a:r>
              <a:rPr lang="en-US" altLang="zh-CN" dirty="0">
                <a:solidFill>
                  <a:srgbClr val="FF0000"/>
                </a:solidFill>
              </a:rPr>
              <a:t>3</a:t>
            </a:r>
            <a:r>
              <a:rPr lang="en-US" altLang="zh-CN" dirty="0"/>
              <a:t>, </a:t>
            </a:r>
            <a:r>
              <a:rPr lang="en-US" altLang="zh-CN" dirty="0">
                <a:solidFill>
                  <a:srgbClr val="00B050"/>
                </a:solidFill>
              </a:rPr>
              <a:t>4</a:t>
            </a:r>
            <a:r>
              <a:rPr lang="en-US" altLang="zh-CN" dirty="0"/>
              <a:t>); </a:t>
            </a:r>
            <a:r>
              <a:rPr lang="zh-CN" altLang="en-US" dirty="0"/>
              <a:t>展开为 </a:t>
            </a:r>
            <a:r>
              <a:rPr lang="en-US" altLang="zh-CN" dirty="0"/>
              <a:t>a = </a:t>
            </a:r>
            <a:r>
              <a:rPr lang="en-US" altLang="zh-CN" dirty="0">
                <a:solidFill>
                  <a:srgbClr val="FF0000"/>
                </a:solidFill>
              </a:rPr>
              <a:t>3</a:t>
            </a:r>
            <a:r>
              <a:rPr lang="en-US" altLang="zh-CN" dirty="0"/>
              <a:t> * </a:t>
            </a:r>
            <a:r>
              <a:rPr lang="en-US" altLang="zh-CN" dirty="0">
                <a:solidFill>
                  <a:srgbClr val="00B050"/>
                </a:solidFill>
              </a:rPr>
              <a:t>4</a:t>
            </a:r>
            <a:r>
              <a:rPr lang="en-US" altLang="zh-CN" dirty="0"/>
              <a:t>;</a:t>
            </a:r>
          </a:p>
          <a:p>
            <a:pPr lvl="1"/>
            <a:r>
              <a:rPr lang="en-US" altLang="zh-CN" dirty="0"/>
              <a:t>a = </a:t>
            </a:r>
            <a:r>
              <a:rPr lang="en-US" altLang="zh-CN" dirty="0">
                <a:solidFill>
                  <a:srgbClr val="7030A0"/>
                </a:solidFill>
              </a:rPr>
              <a:t>MUL</a:t>
            </a:r>
            <a:r>
              <a:rPr lang="en-US" altLang="zh-CN" dirty="0"/>
              <a:t>(</a:t>
            </a:r>
            <a:r>
              <a:rPr lang="en-US" altLang="zh-CN" dirty="0">
                <a:solidFill>
                  <a:srgbClr val="FF0000"/>
                </a:solidFill>
              </a:rPr>
              <a:t>2 + 3</a:t>
            </a:r>
            <a:r>
              <a:rPr lang="en-US" altLang="zh-CN" dirty="0"/>
              <a:t>, </a:t>
            </a:r>
            <a:r>
              <a:rPr lang="en-US" altLang="zh-CN" dirty="0">
                <a:solidFill>
                  <a:srgbClr val="00B050"/>
                </a:solidFill>
              </a:rPr>
              <a:t>4 + 5</a:t>
            </a:r>
            <a:r>
              <a:rPr lang="en-US" altLang="zh-CN" dirty="0"/>
              <a:t>); </a:t>
            </a:r>
            <a:r>
              <a:rPr lang="zh-CN" altLang="en-US" dirty="0"/>
              <a:t>展开为 </a:t>
            </a:r>
            <a:r>
              <a:rPr lang="en-US" altLang="zh-CN" dirty="0"/>
              <a:t>a = </a:t>
            </a:r>
            <a:r>
              <a:rPr lang="en-US" altLang="zh-CN" dirty="0">
                <a:solidFill>
                  <a:srgbClr val="FF0000"/>
                </a:solidFill>
              </a:rPr>
              <a:t>2 + 3 </a:t>
            </a:r>
            <a:r>
              <a:rPr lang="en-US" altLang="zh-CN" dirty="0"/>
              <a:t>* </a:t>
            </a:r>
            <a:r>
              <a:rPr lang="en-US" altLang="zh-CN" dirty="0">
                <a:solidFill>
                  <a:srgbClr val="00B050"/>
                </a:solidFill>
              </a:rPr>
              <a:t>4 + 5</a:t>
            </a:r>
            <a:r>
              <a:rPr lang="en-US" altLang="zh-CN" dirty="0"/>
              <a:t>;</a:t>
            </a:r>
          </a:p>
          <a:p>
            <a:pPr lvl="1"/>
            <a:r>
              <a:rPr lang="en-US" altLang="zh-CN" dirty="0"/>
              <a:t>a = 1 / MUL(</a:t>
            </a:r>
            <a:r>
              <a:rPr lang="en-US" altLang="zh-CN" dirty="0">
                <a:solidFill>
                  <a:srgbClr val="FF0000"/>
                </a:solidFill>
              </a:rPr>
              <a:t>2</a:t>
            </a:r>
            <a:r>
              <a:rPr lang="en-US" altLang="zh-CN" dirty="0"/>
              <a:t>, </a:t>
            </a:r>
            <a:r>
              <a:rPr lang="en-US" altLang="zh-CN" dirty="0">
                <a:solidFill>
                  <a:srgbClr val="00B050"/>
                </a:solidFill>
              </a:rPr>
              <a:t>2</a:t>
            </a:r>
            <a:r>
              <a:rPr lang="en-US" altLang="zh-CN" dirty="0"/>
              <a:t>); </a:t>
            </a:r>
            <a:r>
              <a:rPr lang="zh-CN" altLang="en-US" dirty="0"/>
              <a:t>展开为</a:t>
            </a:r>
            <a:r>
              <a:rPr lang="en-US" altLang="zh-CN" dirty="0"/>
              <a:t>a = 1 / </a:t>
            </a:r>
            <a:r>
              <a:rPr lang="en-US" altLang="zh-CN" dirty="0">
                <a:solidFill>
                  <a:srgbClr val="FF0000"/>
                </a:solidFill>
              </a:rPr>
              <a:t>2</a:t>
            </a:r>
            <a:r>
              <a:rPr lang="en-US" altLang="zh-CN" dirty="0"/>
              <a:t> * </a:t>
            </a:r>
            <a:r>
              <a:rPr lang="en-US" altLang="zh-CN" dirty="0">
                <a:solidFill>
                  <a:srgbClr val="00B050"/>
                </a:solidFill>
              </a:rPr>
              <a:t>2</a:t>
            </a:r>
            <a:r>
              <a:rPr lang="en-US" altLang="zh-CN" dirty="0"/>
              <a:t>;</a:t>
            </a:r>
          </a:p>
          <a:p>
            <a:pPr lvl="1"/>
            <a:endParaRPr lang="en-US" altLang="zh-CN" dirty="0"/>
          </a:p>
          <a:p>
            <a:pPr lvl="1"/>
            <a:r>
              <a:rPr lang="zh-CN" altLang="en-US" dirty="0"/>
              <a:t>思考：如何定义</a:t>
            </a:r>
            <a:r>
              <a:rPr lang="en-US" altLang="zh-CN" dirty="0"/>
              <a:t>MUL</a:t>
            </a:r>
            <a:r>
              <a:rPr lang="zh-CN" altLang="en-US" dirty="0"/>
              <a:t>使得展开与直觉相符合？</a:t>
            </a:r>
          </a:p>
        </p:txBody>
      </p:sp>
    </p:spTree>
    <p:extLst>
      <p:ext uri="{BB962C8B-B14F-4D97-AF65-F5344CB8AC3E}">
        <p14:creationId xmlns:p14="http://schemas.microsoft.com/office/powerpoint/2010/main" val="1973358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065F125-559C-4C59-A1A3-6D76ACF22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预处理条件判断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169F441-5CB6-48B4-BC86-48FE9397C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预处理指令也可以使用条件判断</a:t>
            </a:r>
            <a:endParaRPr lang="en-US" altLang="zh-CN" dirty="0"/>
          </a:p>
          <a:p>
            <a:pPr lvl="1"/>
            <a:r>
              <a:rPr lang="en-US" altLang="zh-CN" dirty="0"/>
              <a:t>#if, #else, #endif, #ifdef, #</a:t>
            </a:r>
            <a:r>
              <a:rPr lang="en-US" altLang="zh-CN" dirty="0" err="1"/>
              <a:t>ifndef</a:t>
            </a:r>
            <a:endParaRPr lang="en-US" altLang="zh-CN" dirty="0"/>
          </a:p>
          <a:p>
            <a:pPr lvl="1"/>
            <a:endParaRPr lang="en-US" altLang="zh-CN" dirty="0"/>
          </a:p>
          <a:p>
            <a:r>
              <a:rPr lang="zh-CN" altLang="en-US" dirty="0"/>
              <a:t>一种常见的用法：防止重复包含头文件</a:t>
            </a:r>
            <a:endParaRPr lang="en-US" altLang="zh-CN" dirty="0"/>
          </a:p>
          <a:p>
            <a:pPr lvl="1"/>
            <a:r>
              <a:rPr lang="en-US" altLang="zh-CN" dirty="0" err="1"/>
              <a:t>Header.h</a:t>
            </a:r>
            <a:endParaRPr lang="en-US" altLang="zh-CN" dirty="0"/>
          </a:p>
          <a:p>
            <a:pPr marL="342900" lvl="1" indent="0">
              <a:buNone/>
            </a:pPr>
            <a:endParaRPr lang="en-US" altLang="zh-CN" dirty="0"/>
          </a:p>
          <a:p>
            <a:pPr marL="342900" lvl="1" indent="0">
              <a:buNone/>
            </a:pPr>
            <a:r>
              <a:rPr lang="en-US" altLang="zh-CN" sz="1600" dirty="0"/>
              <a:t>#</a:t>
            </a:r>
            <a:r>
              <a:rPr lang="en-US" altLang="zh-CN" sz="1600" dirty="0" err="1"/>
              <a:t>ifndef</a:t>
            </a:r>
            <a:r>
              <a:rPr lang="en-US" altLang="zh-CN" sz="1600" dirty="0"/>
              <a:t> _HEADER_H_</a:t>
            </a:r>
          </a:p>
          <a:p>
            <a:pPr marL="342900" lvl="1" indent="0">
              <a:buNone/>
            </a:pPr>
            <a:r>
              <a:rPr lang="en-US" altLang="zh-CN" sz="1600" dirty="0"/>
              <a:t>#define _HEADER_H_</a:t>
            </a:r>
          </a:p>
          <a:p>
            <a:pPr marL="342900" lvl="1" indent="0">
              <a:buNone/>
            </a:pPr>
            <a:endParaRPr lang="en-US" altLang="zh-CN" sz="1600" dirty="0"/>
          </a:p>
          <a:p>
            <a:pPr marL="342900" lvl="1" indent="0">
              <a:buNone/>
            </a:pPr>
            <a:r>
              <a:rPr lang="en-US" altLang="zh-CN" sz="1600" dirty="0"/>
              <a:t>......</a:t>
            </a:r>
          </a:p>
          <a:p>
            <a:pPr marL="342900" lvl="1" indent="0">
              <a:buNone/>
            </a:pPr>
            <a:endParaRPr lang="en-US" altLang="zh-CN" sz="1600" dirty="0"/>
          </a:p>
          <a:p>
            <a:pPr marL="342900" lvl="1" indent="0">
              <a:buNone/>
            </a:pPr>
            <a:r>
              <a:rPr lang="en-US" altLang="zh-CN" sz="1600" dirty="0"/>
              <a:t>#endif</a:t>
            </a:r>
          </a:p>
        </p:txBody>
      </p:sp>
    </p:spTree>
    <p:extLst>
      <p:ext uri="{BB962C8B-B14F-4D97-AF65-F5344CB8AC3E}">
        <p14:creationId xmlns:p14="http://schemas.microsoft.com/office/powerpoint/2010/main" val="3174729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9B1B6A-0385-401D-A5B4-86BC3EA66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类型别名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B09896-9EDE-4454-BE37-49F862F3A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使用</a:t>
            </a:r>
            <a:r>
              <a:rPr lang="en-US" altLang="zh-CN" dirty="0"/>
              <a:t>typedef</a:t>
            </a:r>
            <a:r>
              <a:rPr lang="zh-CN" altLang="en-US" dirty="0"/>
              <a:t>语句可以给一个类型取一个别名</a:t>
            </a:r>
            <a:endParaRPr lang="en-US" altLang="zh-CN" dirty="0"/>
          </a:p>
          <a:p>
            <a:pPr lvl="1"/>
            <a:r>
              <a:rPr lang="en-US" altLang="zh-CN" dirty="0"/>
              <a:t>typedef unsigned long </a:t>
            </a:r>
            <a:r>
              <a:rPr lang="en-US" altLang="zh-CN" dirty="0" err="1"/>
              <a:t>ulong</a:t>
            </a:r>
            <a:r>
              <a:rPr lang="en-US" altLang="zh-CN" dirty="0"/>
              <a:t>;</a:t>
            </a:r>
          </a:p>
          <a:p>
            <a:pPr lvl="1"/>
            <a:r>
              <a:rPr lang="en-US" altLang="zh-CN" dirty="0"/>
              <a:t>typedef vector&lt;int&gt; </a:t>
            </a:r>
            <a:r>
              <a:rPr lang="en-US" altLang="zh-CN" dirty="0" err="1"/>
              <a:t>vec_int</a:t>
            </a:r>
            <a:r>
              <a:rPr lang="en-US" altLang="zh-CN" dirty="0"/>
              <a:t>;</a:t>
            </a:r>
          </a:p>
          <a:p>
            <a:pPr lvl="1"/>
            <a:r>
              <a:rPr lang="en-US" altLang="zh-CN" dirty="0"/>
              <a:t>typedef vector&lt; map&lt;int, string&gt; &gt; </a:t>
            </a:r>
            <a:r>
              <a:rPr lang="en-US" altLang="zh-CN" dirty="0" err="1"/>
              <a:t>StudentList</a:t>
            </a:r>
            <a:r>
              <a:rPr lang="en-US" altLang="zh-CN" dirty="0"/>
              <a:t>;</a:t>
            </a:r>
          </a:p>
          <a:p>
            <a:pPr lvl="1"/>
            <a:endParaRPr lang="en-US" altLang="zh-CN" dirty="0"/>
          </a:p>
          <a:p>
            <a:pPr lvl="1"/>
            <a:r>
              <a:rPr lang="en-US" altLang="zh-CN" dirty="0" err="1"/>
              <a:t>ulong</a:t>
            </a:r>
            <a:r>
              <a:rPr lang="en-US" altLang="zh-CN" dirty="0"/>
              <a:t> x = 0xFFFF;</a:t>
            </a:r>
          </a:p>
          <a:p>
            <a:pPr lvl="1"/>
            <a:r>
              <a:rPr lang="en-US" altLang="zh-CN" dirty="0" err="1"/>
              <a:t>vec_int</a:t>
            </a:r>
            <a:r>
              <a:rPr lang="en-US" altLang="zh-CN" dirty="0"/>
              <a:t> vi;</a:t>
            </a:r>
          </a:p>
          <a:p>
            <a:pPr lvl="1"/>
            <a:r>
              <a:rPr lang="en-US" altLang="zh-CN" dirty="0" err="1"/>
              <a:t>vi.push_back</a:t>
            </a:r>
            <a:r>
              <a:rPr lang="en-US" altLang="zh-CN" dirty="0"/>
              <a:t>(12);</a:t>
            </a:r>
          </a:p>
          <a:p>
            <a:pPr lvl="1"/>
            <a:endParaRPr lang="en-US" altLang="zh-CN" dirty="0"/>
          </a:p>
          <a:p>
            <a:r>
              <a:rPr lang="zh-CN" altLang="en-US" dirty="0"/>
              <a:t>思考：下面两个语句有何不同？</a:t>
            </a:r>
            <a:endParaRPr lang="en-US" altLang="zh-CN" dirty="0"/>
          </a:p>
          <a:p>
            <a:pPr lvl="1"/>
            <a:r>
              <a:rPr lang="en-US" altLang="zh-CN" dirty="0"/>
              <a:t>#define </a:t>
            </a:r>
            <a:r>
              <a:rPr lang="en-US" altLang="zh-CN" dirty="0" err="1"/>
              <a:t>ulong</a:t>
            </a:r>
            <a:r>
              <a:rPr lang="en-US" altLang="zh-CN" dirty="0"/>
              <a:t> unsigned long</a:t>
            </a:r>
          </a:p>
          <a:p>
            <a:pPr lvl="1"/>
            <a:r>
              <a:rPr lang="en-US" altLang="zh-CN" dirty="0"/>
              <a:t>typedef unsigned long </a:t>
            </a:r>
            <a:r>
              <a:rPr lang="en-US" altLang="zh-CN" dirty="0" err="1"/>
              <a:t>ulong</a:t>
            </a:r>
            <a:r>
              <a:rPr lang="en-US" altLang="zh-CN" dirty="0"/>
              <a:t>;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60501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CC59432-4742-4AE1-9E6A-5741B64F9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迭代器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4DC0A5-500E-4A03-BBB7-5714F3B9B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000" dirty="0"/>
              <a:t>对</a:t>
            </a:r>
            <a:r>
              <a:rPr lang="en-US" altLang="zh-CN" sz="2000" dirty="0"/>
              <a:t>C++</a:t>
            </a:r>
            <a:r>
              <a:rPr lang="zh-CN" altLang="en-US" sz="2000" dirty="0"/>
              <a:t>的容器</a:t>
            </a:r>
            <a:r>
              <a:rPr lang="en-US" altLang="zh-CN" sz="2000" dirty="0"/>
              <a:t>(vector, list</a:t>
            </a:r>
            <a:r>
              <a:rPr lang="zh-CN" altLang="en-US" sz="2000" dirty="0"/>
              <a:t>等</a:t>
            </a:r>
            <a:r>
              <a:rPr lang="en-US" altLang="zh-CN" sz="2000" dirty="0"/>
              <a:t>)</a:t>
            </a:r>
            <a:r>
              <a:rPr lang="zh-CN" altLang="en-US" sz="2000" dirty="0"/>
              <a:t>中的元素使用迭代器</a:t>
            </a:r>
            <a:r>
              <a:rPr lang="en-US" altLang="zh-CN" sz="2000" dirty="0"/>
              <a:t>(iterator)</a:t>
            </a:r>
            <a:r>
              <a:rPr lang="zh-CN" altLang="en-US" sz="2000" dirty="0"/>
              <a:t>进行访问是非常方便的，也是官方推荐的方式。</a:t>
            </a:r>
            <a:endParaRPr lang="en-US" altLang="zh-CN" sz="2000" dirty="0"/>
          </a:p>
          <a:p>
            <a:r>
              <a:rPr lang="zh-CN" altLang="en-US" sz="2000" dirty="0"/>
              <a:t>每一种类型的容器都有自己的迭代器，迭代器的行为类似于指针；</a:t>
            </a:r>
            <a:endParaRPr lang="en-US" altLang="zh-CN" sz="2000" dirty="0"/>
          </a:p>
          <a:p>
            <a:r>
              <a:rPr lang="zh-CN" altLang="en-US" sz="2000" dirty="0"/>
              <a:t>遍历容器中的元素的通用格式，以</a:t>
            </a:r>
            <a:r>
              <a:rPr lang="en-US" altLang="zh-CN" sz="2000" dirty="0"/>
              <a:t>vector&lt;int&gt;</a:t>
            </a:r>
            <a:r>
              <a:rPr lang="zh-CN" altLang="en-US" sz="2000" dirty="0"/>
              <a:t>为例：</a:t>
            </a:r>
            <a:endParaRPr lang="en-US" altLang="zh-CN" sz="2000" dirty="0"/>
          </a:p>
          <a:p>
            <a:pPr marL="342900" lvl="1" indent="0">
              <a:buNone/>
            </a:pPr>
            <a:r>
              <a:rPr lang="en-US" altLang="zh-CN" sz="1600" dirty="0">
                <a:latin typeface="+mn-ea"/>
              </a:rPr>
              <a:t>vector&lt;int&gt; vi;</a:t>
            </a:r>
          </a:p>
          <a:p>
            <a:pPr marL="342900" lvl="1" indent="0">
              <a:buNone/>
            </a:pPr>
            <a:r>
              <a:rPr lang="en-US" altLang="zh-CN" sz="1600" dirty="0">
                <a:latin typeface="+mn-ea"/>
              </a:rPr>
              <a:t>for (vector&lt;int&gt;::iterator </a:t>
            </a:r>
            <a:r>
              <a:rPr lang="en-US" altLang="zh-CN" sz="1600" dirty="0" err="1">
                <a:latin typeface="+mn-ea"/>
              </a:rPr>
              <a:t>i</a:t>
            </a:r>
            <a:r>
              <a:rPr lang="en-US" altLang="zh-CN" sz="1600" dirty="0">
                <a:latin typeface="+mn-ea"/>
              </a:rPr>
              <a:t> = </a:t>
            </a:r>
            <a:r>
              <a:rPr lang="en-US" altLang="zh-CN" sz="1600" dirty="0" err="1">
                <a:latin typeface="+mn-ea"/>
              </a:rPr>
              <a:t>vi.begin</a:t>
            </a:r>
            <a:r>
              <a:rPr lang="en-US" altLang="zh-CN" sz="1600" dirty="0">
                <a:latin typeface="+mn-ea"/>
              </a:rPr>
              <a:t>(); </a:t>
            </a:r>
            <a:r>
              <a:rPr lang="en-US" altLang="zh-CN" sz="1600" dirty="0" err="1">
                <a:latin typeface="+mn-ea"/>
              </a:rPr>
              <a:t>i</a:t>
            </a:r>
            <a:r>
              <a:rPr lang="en-US" altLang="zh-CN" sz="1600" dirty="0">
                <a:latin typeface="+mn-ea"/>
              </a:rPr>
              <a:t> != </a:t>
            </a:r>
            <a:r>
              <a:rPr lang="en-US" altLang="zh-CN" sz="1600" dirty="0" err="1">
                <a:latin typeface="+mn-ea"/>
              </a:rPr>
              <a:t>vi.end</a:t>
            </a:r>
            <a:r>
              <a:rPr lang="en-US" altLang="zh-CN" sz="1600" dirty="0">
                <a:latin typeface="+mn-ea"/>
              </a:rPr>
              <a:t>(); </a:t>
            </a:r>
            <a:r>
              <a:rPr lang="en-US" altLang="zh-CN" sz="1600" b="1" dirty="0">
                <a:solidFill>
                  <a:srgbClr val="FF0000"/>
                </a:solidFill>
                <a:latin typeface="+mn-ea"/>
              </a:rPr>
              <a:t>++</a:t>
            </a:r>
            <a:r>
              <a:rPr lang="en-US" altLang="zh-CN" sz="1600" b="1" dirty="0" err="1">
                <a:solidFill>
                  <a:srgbClr val="FF0000"/>
                </a:solidFill>
                <a:latin typeface="+mn-ea"/>
              </a:rPr>
              <a:t>i</a:t>
            </a:r>
            <a:r>
              <a:rPr lang="en-US" altLang="zh-CN" sz="1600" dirty="0">
                <a:latin typeface="+mn-ea"/>
              </a:rPr>
              <a:t>)</a:t>
            </a:r>
          </a:p>
          <a:p>
            <a:pPr marL="342900" lvl="1" indent="0">
              <a:buNone/>
            </a:pPr>
            <a:r>
              <a:rPr lang="en-US" altLang="zh-CN" sz="1600" dirty="0">
                <a:latin typeface="+mn-ea"/>
              </a:rPr>
              <a:t>{</a:t>
            </a:r>
          </a:p>
          <a:p>
            <a:pPr marL="342900" lvl="1" indent="0">
              <a:buNone/>
            </a:pPr>
            <a:r>
              <a:rPr lang="en-US" altLang="zh-CN" sz="1600" dirty="0">
                <a:latin typeface="+mn-ea"/>
              </a:rPr>
              <a:t>    </a:t>
            </a:r>
            <a:r>
              <a:rPr lang="en-US" altLang="zh-CN" sz="1600" dirty="0" err="1">
                <a:latin typeface="+mn-ea"/>
              </a:rPr>
              <a:t>cout</a:t>
            </a:r>
            <a:r>
              <a:rPr lang="en-US" altLang="zh-CN" sz="1600" dirty="0">
                <a:latin typeface="+mn-ea"/>
              </a:rPr>
              <a:t> &lt;&lt; *</a:t>
            </a:r>
            <a:r>
              <a:rPr lang="en-US" altLang="zh-CN" sz="1600" dirty="0" err="1">
                <a:latin typeface="+mn-ea"/>
              </a:rPr>
              <a:t>i</a:t>
            </a:r>
            <a:r>
              <a:rPr lang="en-US" altLang="zh-CN" sz="1600" dirty="0">
                <a:latin typeface="+mn-ea"/>
              </a:rPr>
              <a:t> &lt;&lt; " ";</a:t>
            </a:r>
          </a:p>
          <a:p>
            <a:pPr marL="342900" lvl="1" indent="0">
              <a:buNone/>
            </a:pPr>
            <a:r>
              <a:rPr lang="en-US" altLang="zh-CN" sz="1600" dirty="0">
                <a:latin typeface="+mn-ea"/>
              </a:rPr>
              <a:t>}</a:t>
            </a:r>
          </a:p>
          <a:p>
            <a:endParaRPr lang="en-US" altLang="zh-CN" dirty="0"/>
          </a:p>
          <a:p>
            <a:r>
              <a:rPr lang="zh-CN" altLang="en-US" dirty="0"/>
              <a:t>示例</a:t>
            </a:r>
            <a:r>
              <a:rPr lang="en-US" altLang="zh-CN" dirty="0"/>
              <a:t>1</a:t>
            </a:r>
            <a:r>
              <a:rPr lang="zh-CN" altLang="en-US" dirty="0"/>
              <a:t>：使用迭代器访问</a:t>
            </a:r>
            <a:r>
              <a:rPr lang="en-US" altLang="zh-CN" dirty="0"/>
              <a:t>vector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36488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CD9E98-180A-4304-9B79-495C67067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main</a:t>
            </a:r>
            <a:r>
              <a:rPr lang="zh-CN" altLang="en-US" dirty="0"/>
              <a:t>函数的参数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9986D82-CB9D-4358-AC24-9332D1B6F8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6559"/>
            <a:ext cx="3868340" cy="513081"/>
          </a:xfrm>
        </p:spPr>
        <p:txBody>
          <a:bodyPr>
            <a:normAutofit/>
          </a:bodyPr>
          <a:lstStyle/>
          <a:p>
            <a:r>
              <a:rPr lang="en-US" altLang="zh-CN" sz="2000" dirty="0"/>
              <a:t>C++ main</a:t>
            </a:r>
            <a:r>
              <a:rPr lang="zh-CN" altLang="en-US" sz="2000" dirty="0"/>
              <a:t>函数的两种标准写法</a:t>
            </a:r>
            <a:endParaRPr lang="en-US" altLang="zh-CN" sz="20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145A02A-2708-4D87-A0FB-4F6F43EEA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34920"/>
            <a:ext cx="3368118" cy="36547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000" dirty="0"/>
              <a:t>int main()</a:t>
            </a:r>
          </a:p>
          <a:p>
            <a:pPr marL="0" indent="0">
              <a:buNone/>
            </a:pPr>
            <a:r>
              <a:rPr lang="en-US" altLang="zh-CN" sz="2000" dirty="0"/>
              <a:t>{</a:t>
            </a:r>
          </a:p>
          <a:p>
            <a:pPr marL="0" indent="0">
              <a:buNone/>
            </a:pPr>
            <a:r>
              <a:rPr lang="en-US" altLang="zh-CN" sz="2000" dirty="0"/>
              <a:t>    ……..</a:t>
            </a:r>
          </a:p>
          <a:p>
            <a:pPr marL="0" indent="0">
              <a:buNone/>
            </a:pPr>
            <a:r>
              <a:rPr lang="en-US" altLang="zh-CN" sz="2000" dirty="0"/>
              <a:t>    return 0;</a:t>
            </a:r>
          </a:p>
          <a:p>
            <a:pPr marL="0" indent="0">
              <a:buNone/>
            </a:pPr>
            <a:r>
              <a:rPr lang="en-US" altLang="zh-CN" sz="2000" dirty="0"/>
              <a:t>}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68B1D1A-5A42-413D-A62B-B605A24428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997960" y="2534920"/>
            <a:ext cx="4518581" cy="36547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000" dirty="0"/>
              <a:t>int main(int </a:t>
            </a:r>
            <a:r>
              <a:rPr lang="en-US" altLang="zh-CN" sz="2000" dirty="0" err="1"/>
              <a:t>argc</a:t>
            </a:r>
            <a:r>
              <a:rPr lang="en-US" altLang="zh-CN" sz="2000" dirty="0"/>
              <a:t>, char* </a:t>
            </a:r>
            <a:r>
              <a:rPr lang="en-US" altLang="zh-CN" sz="2000" dirty="0" err="1"/>
              <a:t>argv</a:t>
            </a:r>
            <a:r>
              <a:rPr lang="en-US" altLang="zh-CN" sz="2000" dirty="0"/>
              <a:t>[])</a:t>
            </a:r>
          </a:p>
          <a:p>
            <a:pPr marL="0" indent="0">
              <a:buNone/>
            </a:pPr>
            <a:r>
              <a:rPr lang="en-US" altLang="zh-CN" sz="2000" dirty="0"/>
              <a:t>{</a:t>
            </a:r>
          </a:p>
          <a:p>
            <a:pPr marL="0" indent="0">
              <a:buNone/>
            </a:pPr>
            <a:r>
              <a:rPr lang="en-US" altLang="zh-CN" sz="2000" dirty="0"/>
              <a:t>    ……</a:t>
            </a:r>
          </a:p>
          <a:p>
            <a:pPr marL="0" indent="0">
              <a:buNone/>
            </a:pPr>
            <a:r>
              <a:rPr lang="en-US" altLang="zh-CN" sz="2000" dirty="0"/>
              <a:t>    return 0;</a:t>
            </a:r>
          </a:p>
          <a:p>
            <a:pPr marL="0" indent="0">
              <a:buNone/>
            </a:pPr>
            <a:r>
              <a:rPr lang="en-US" altLang="zh-CN" sz="2000" dirty="0"/>
              <a:t>}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641458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0B206B-AA74-484A-8C48-143B93723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main</a:t>
            </a:r>
            <a:r>
              <a:rPr lang="zh-CN" altLang="en-US" dirty="0"/>
              <a:t>函数的参数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34EE4D49-E956-457D-B092-627518BA1A6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4"/>
                <a:ext cx="7886700" cy="4514215"/>
              </a:xfrm>
            </p:spPr>
            <p:txBody>
              <a:bodyPr/>
              <a:lstStyle/>
              <a:p>
                <a:r>
                  <a:rPr lang="en-US" altLang="zh-CN" sz="2000" dirty="0"/>
                  <a:t>int </a:t>
                </a:r>
                <a:r>
                  <a:rPr lang="en-US" altLang="zh-CN" sz="2000" dirty="0" err="1"/>
                  <a:t>argc</a:t>
                </a:r>
                <a:r>
                  <a:rPr lang="zh-CN" altLang="en-US" sz="2000" dirty="0"/>
                  <a:t>参数表示程序运行命令中输入参数个数</a:t>
                </a:r>
                <a:endParaRPr lang="en-US" altLang="zh-CN" sz="2000" dirty="0"/>
              </a:p>
              <a:p>
                <a:r>
                  <a:rPr lang="en-US" altLang="zh-CN" sz="2000" dirty="0"/>
                  <a:t>char* </a:t>
                </a:r>
                <a:r>
                  <a:rPr lang="en-US" altLang="zh-CN" sz="2000" dirty="0" err="1"/>
                  <a:t>argv</a:t>
                </a:r>
                <a:r>
                  <a:rPr lang="en-US" altLang="zh-CN" sz="2000" dirty="0"/>
                  <a:t>[]</a:t>
                </a:r>
                <a:r>
                  <a:rPr lang="zh-CN" altLang="en-US" sz="2000" dirty="0"/>
                  <a:t>数组存储了运行命令中的每个参数</a:t>
                </a:r>
                <a:endParaRPr lang="en-US" altLang="zh-CN" sz="2000" dirty="0"/>
              </a:p>
              <a:p>
                <a:endParaRPr lang="en-US" altLang="zh-CN" sz="2000" dirty="0"/>
              </a:p>
              <a:p>
                <a:pPr marL="0" indent="0">
                  <a:buNone/>
                </a:pPr>
                <a:r>
                  <a:rPr lang="en-US" altLang="zh-CN" sz="2000" dirty="0">
                    <a:latin typeface="+mn-ea"/>
                  </a:rPr>
                  <a:t>tocsv.exe 1.txt 1.csv "label,eventID,layer,wire,T,Q,t0"</a:t>
                </a:r>
                <a14:m>
                  <m:oMath xmlns:m="http://schemas.openxmlformats.org/officeDocument/2006/math">
                    <m:r>
                      <a:rPr lang="en-US" altLang="zh-CN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↲</m:t>
                    </m:r>
                  </m:oMath>
                </a14:m>
                <a:endParaRPr lang="en-US" altLang="zh-CN" sz="2000" dirty="0">
                  <a:latin typeface="+mn-ea"/>
                </a:endParaRPr>
              </a:p>
              <a:p>
                <a:pPr marL="0" indent="0">
                  <a:buNone/>
                </a:pPr>
                <a:r>
                  <a:rPr lang="en-US" altLang="zh-CN" sz="2000" dirty="0" err="1"/>
                  <a:t>argc</a:t>
                </a:r>
                <a:r>
                  <a:rPr lang="en-US" altLang="zh-CN" sz="2000" dirty="0"/>
                  <a:t> == 4</a:t>
                </a:r>
              </a:p>
              <a:p>
                <a:pPr marL="0" indent="0">
                  <a:buNone/>
                </a:pPr>
                <a:r>
                  <a:rPr lang="en-US" altLang="zh-CN" sz="2000" dirty="0" err="1"/>
                  <a:t>argv</a:t>
                </a:r>
                <a:r>
                  <a:rPr lang="zh-CN" altLang="en-US" sz="2000" dirty="0"/>
                  <a:t>数组中的元素</a:t>
                </a:r>
                <a:endParaRPr lang="en-US" altLang="zh-CN" sz="2000" dirty="0"/>
              </a:p>
              <a:p>
                <a:pPr marL="0" indent="0">
                  <a:buNone/>
                </a:pPr>
                <a:endParaRPr lang="en-US" altLang="zh-CN" sz="2000" dirty="0"/>
              </a:p>
              <a:p>
                <a:pPr marL="0" indent="0">
                  <a:buNone/>
                </a:pPr>
                <a:endParaRPr lang="en-US" altLang="zh-CN" sz="2000" dirty="0"/>
              </a:p>
              <a:p>
                <a:pPr marL="0" indent="0">
                  <a:buNone/>
                </a:pPr>
                <a:endParaRPr lang="en-US" altLang="zh-CN" sz="2000" dirty="0"/>
              </a:p>
              <a:p>
                <a:pPr marL="0" indent="0">
                  <a:buNone/>
                </a:pPr>
                <a:endParaRPr lang="en-US" altLang="zh-CN" sz="2000" dirty="0"/>
              </a:p>
              <a:p>
                <a:pPr marL="0" indent="0">
                  <a:buNone/>
                </a:pPr>
                <a:r>
                  <a:rPr lang="zh-CN" altLang="en-US" sz="2000" dirty="0"/>
                  <a:t>示例</a:t>
                </a:r>
                <a:r>
                  <a:rPr lang="en-US" altLang="zh-CN" sz="2000" dirty="0"/>
                  <a:t>2</a:t>
                </a:r>
                <a:r>
                  <a:rPr lang="zh-CN" altLang="en-US" sz="2000" dirty="0"/>
                  <a:t>：一个简单的计算器</a:t>
                </a:r>
                <a:endParaRPr lang="en-US" altLang="zh-CN" sz="2000" dirty="0"/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34EE4D49-E956-457D-B092-627518BA1A6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4"/>
                <a:ext cx="7886700" cy="4514215"/>
              </a:xfrm>
              <a:blipFill>
                <a:blip r:embed="rId2"/>
                <a:stretch>
                  <a:fillRect l="-773" t="-175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4802AB06-E9F9-4D3A-9258-14B67DCE63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935194"/>
              </p:ext>
            </p:extLst>
          </p:nvPr>
        </p:nvGraphicFramePr>
        <p:xfrm>
          <a:off x="1026160" y="4231640"/>
          <a:ext cx="709168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1120">
                  <a:extLst>
                    <a:ext uri="{9D8B030D-6E8A-4147-A177-3AD203B41FA5}">
                      <a16:colId xmlns:a16="http://schemas.microsoft.com/office/drawing/2014/main" val="1293535095"/>
                    </a:ext>
                  </a:extLst>
                </a:gridCol>
                <a:gridCol w="1183640">
                  <a:extLst>
                    <a:ext uri="{9D8B030D-6E8A-4147-A177-3AD203B41FA5}">
                      <a16:colId xmlns:a16="http://schemas.microsoft.com/office/drawing/2014/main" val="967331457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250240220"/>
                    </a:ext>
                  </a:extLst>
                </a:gridCol>
                <a:gridCol w="3271520">
                  <a:extLst>
                    <a:ext uri="{9D8B030D-6E8A-4147-A177-3AD203B41FA5}">
                      <a16:colId xmlns:a16="http://schemas.microsoft.com/office/drawing/2014/main" val="3149044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dirty="0" err="1"/>
                        <a:t>argv</a:t>
                      </a:r>
                      <a:r>
                        <a:rPr lang="en-US" altLang="zh-CN" sz="1400" dirty="0"/>
                        <a:t>[0]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err="1"/>
                        <a:t>argv</a:t>
                      </a:r>
                      <a:r>
                        <a:rPr lang="en-US" altLang="zh-CN" sz="1400" dirty="0"/>
                        <a:t>[1]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err="1"/>
                        <a:t>argv</a:t>
                      </a:r>
                      <a:r>
                        <a:rPr lang="en-US" altLang="zh-CN" sz="1400" dirty="0"/>
                        <a:t>[2]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err="1"/>
                        <a:t>argv</a:t>
                      </a:r>
                      <a:r>
                        <a:rPr lang="en-US" altLang="zh-CN" sz="1400" dirty="0"/>
                        <a:t>[3]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525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“tocsv.exe”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“1.txt”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“1.csv”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“label,eventID,layer,wire,T,Q,t0”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926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2299309"/>
      </p:ext>
    </p:extLst>
  </p:cSld>
  <p:clrMapOvr>
    <a:masterClrMapping/>
  </p:clrMapOvr>
</p:sld>
</file>

<file path=ppt/theme/theme1.xml><?xml version="1.0" encoding="utf-8"?>
<a:theme xmlns:a="http://schemas.openxmlformats.org/drawingml/2006/main" name="高能所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高能所" id="{527DE948-576A-48E8-A55F-F4859FECE636}" vid="{26176CA1-A706-4614-810E-49B54CC2C57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高能所</Template>
  <TotalTime>102</TotalTime>
  <Words>738</Words>
  <Application>Microsoft Office PowerPoint</Application>
  <PresentationFormat>全屏显示(4:3)</PresentationFormat>
  <Paragraphs>117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宋体</vt:lpstr>
      <vt:lpstr>Arial</vt:lpstr>
      <vt:lpstr>Calibri</vt:lpstr>
      <vt:lpstr>Calibri Light</vt:lpstr>
      <vt:lpstr>Cambria Math</vt:lpstr>
      <vt:lpstr>高能所</vt:lpstr>
      <vt:lpstr>C++编程724</vt:lpstr>
      <vt:lpstr>预处理</vt:lpstr>
      <vt:lpstr>#include</vt:lpstr>
      <vt:lpstr>#define</vt:lpstr>
      <vt:lpstr>预处理条件判断</vt:lpstr>
      <vt:lpstr>类型别名</vt:lpstr>
      <vt:lpstr>迭代器</vt:lpstr>
      <vt:lpstr>main函数的参数</vt:lpstr>
      <vt:lpstr>main函数的参数</vt:lpstr>
      <vt:lpstr>练习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MgcosA Long</dc:creator>
  <cp:lastModifiedBy>MgcosA Long</cp:lastModifiedBy>
  <cp:revision>20</cp:revision>
  <dcterms:created xsi:type="dcterms:W3CDTF">2019-07-23T09:17:27Z</dcterms:created>
  <dcterms:modified xsi:type="dcterms:W3CDTF">2019-07-24T05:58:26Z</dcterms:modified>
</cp:coreProperties>
</file>