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1" r:id="rId5"/>
    <p:sldId id="262" r:id="rId6"/>
    <p:sldId id="264" r:id="rId7"/>
    <p:sldId id="260" r:id="rId8"/>
    <p:sldId id="265" r:id="rId9"/>
    <p:sldId id="269" r:id="rId10"/>
    <p:sldId id="270" r:id="rId11"/>
    <p:sldId id="271" r:id="rId12"/>
    <p:sldId id="267" r:id="rId13"/>
    <p:sldId id="26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1" autoAdjust="0"/>
    <p:restoredTop sz="94660"/>
  </p:normalViewPr>
  <p:slideViewPr>
    <p:cSldViewPr snapToGrid="0">
      <p:cViewPr varScale="1">
        <p:scale>
          <a:sx n="81" d="100"/>
          <a:sy n="81" d="100"/>
        </p:scale>
        <p:origin x="292"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FAFACFF-210F-4659-BAAD-54B22BCA9CE5}" type="datetimeFigureOut">
              <a:rPr lang="zh-CN" altLang="en-US" smtClean="0"/>
              <a:pPr/>
              <a:t>2019/8/14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CF22C-AA83-44C7-8C31-2488894CE78F}" type="slidenum">
              <a:rPr lang="zh-CN" altLang="en-US" smtClean="0"/>
              <a:pPr/>
              <a:t>‹#›</a:t>
            </a:fld>
            <a:endParaRPr lang="zh-CN" altLang="en-US"/>
          </a:p>
        </p:txBody>
      </p:sp>
    </p:spTree>
    <p:extLst>
      <p:ext uri="{BB962C8B-B14F-4D97-AF65-F5344CB8AC3E}">
        <p14:creationId xmlns:p14="http://schemas.microsoft.com/office/powerpoint/2010/main" val="279207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AFACFF-210F-4659-BAAD-54B22BCA9CE5}" type="datetimeFigureOut">
              <a:rPr lang="zh-CN" altLang="en-US" smtClean="0"/>
              <a:pPr/>
              <a:t>2019/8/14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CF22C-AA83-44C7-8C31-2488894CE78F}" type="slidenum">
              <a:rPr lang="zh-CN" altLang="en-US" smtClean="0"/>
              <a:pPr/>
              <a:t>‹#›</a:t>
            </a:fld>
            <a:endParaRPr lang="zh-CN" altLang="en-US"/>
          </a:p>
        </p:txBody>
      </p:sp>
    </p:spTree>
    <p:extLst>
      <p:ext uri="{BB962C8B-B14F-4D97-AF65-F5344CB8AC3E}">
        <p14:creationId xmlns:p14="http://schemas.microsoft.com/office/powerpoint/2010/main" val="361174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AFACFF-210F-4659-BAAD-54B22BCA9CE5}" type="datetimeFigureOut">
              <a:rPr lang="zh-CN" altLang="en-US" smtClean="0"/>
              <a:pPr/>
              <a:t>2019/8/14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CF22C-AA83-44C7-8C31-2488894CE78F}" type="slidenum">
              <a:rPr lang="zh-CN" altLang="en-US" smtClean="0"/>
              <a:pPr/>
              <a:t>‹#›</a:t>
            </a:fld>
            <a:endParaRPr lang="zh-CN" altLang="en-US"/>
          </a:p>
        </p:txBody>
      </p:sp>
    </p:spTree>
    <p:extLst>
      <p:ext uri="{BB962C8B-B14F-4D97-AF65-F5344CB8AC3E}">
        <p14:creationId xmlns:p14="http://schemas.microsoft.com/office/powerpoint/2010/main" val="162964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AFACFF-210F-4659-BAAD-54B22BCA9CE5}" type="datetimeFigureOut">
              <a:rPr lang="zh-CN" altLang="en-US" smtClean="0"/>
              <a:pPr/>
              <a:t>2019/8/14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CF22C-AA83-44C7-8C31-2488894CE78F}" type="slidenum">
              <a:rPr lang="zh-CN" altLang="en-US" smtClean="0"/>
              <a:pPr/>
              <a:t>‹#›</a:t>
            </a:fld>
            <a:endParaRPr lang="zh-CN" altLang="en-US"/>
          </a:p>
        </p:txBody>
      </p:sp>
    </p:spTree>
    <p:extLst>
      <p:ext uri="{BB962C8B-B14F-4D97-AF65-F5344CB8AC3E}">
        <p14:creationId xmlns:p14="http://schemas.microsoft.com/office/powerpoint/2010/main" val="419745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FAFACFF-210F-4659-BAAD-54B22BCA9CE5}" type="datetimeFigureOut">
              <a:rPr lang="zh-CN" altLang="en-US" smtClean="0"/>
              <a:pPr/>
              <a:t>2019/8/14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CF22C-AA83-44C7-8C31-2488894CE78F}" type="slidenum">
              <a:rPr lang="zh-CN" altLang="en-US" smtClean="0"/>
              <a:pPr/>
              <a:t>‹#›</a:t>
            </a:fld>
            <a:endParaRPr lang="zh-CN" altLang="en-US"/>
          </a:p>
        </p:txBody>
      </p:sp>
    </p:spTree>
    <p:extLst>
      <p:ext uri="{BB962C8B-B14F-4D97-AF65-F5344CB8AC3E}">
        <p14:creationId xmlns:p14="http://schemas.microsoft.com/office/powerpoint/2010/main" val="199242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FAFACFF-210F-4659-BAAD-54B22BCA9CE5}" type="datetimeFigureOut">
              <a:rPr lang="zh-CN" altLang="en-US" smtClean="0"/>
              <a:pPr/>
              <a:t>2019/8/14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CF22C-AA83-44C7-8C31-2488894CE78F}" type="slidenum">
              <a:rPr lang="zh-CN" altLang="en-US" smtClean="0"/>
              <a:pPr/>
              <a:t>‹#›</a:t>
            </a:fld>
            <a:endParaRPr lang="zh-CN" altLang="en-US"/>
          </a:p>
        </p:txBody>
      </p:sp>
    </p:spTree>
    <p:extLst>
      <p:ext uri="{BB962C8B-B14F-4D97-AF65-F5344CB8AC3E}">
        <p14:creationId xmlns:p14="http://schemas.microsoft.com/office/powerpoint/2010/main" val="167535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FAFACFF-210F-4659-BAAD-54B22BCA9CE5}" type="datetimeFigureOut">
              <a:rPr lang="zh-CN" altLang="en-US" smtClean="0"/>
              <a:pPr/>
              <a:t>2019/8/14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3CF22C-AA83-44C7-8C31-2488894CE78F}" type="slidenum">
              <a:rPr lang="zh-CN" altLang="en-US" smtClean="0"/>
              <a:pPr/>
              <a:t>‹#›</a:t>
            </a:fld>
            <a:endParaRPr lang="zh-CN" altLang="en-US"/>
          </a:p>
        </p:txBody>
      </p:sp>
    </p:spTree>
    <p:extLst>
      <p:ext uri="{BB962C8B-B14F-4D97-AF65-F5344CB8AC3E}">
        <p14:creationId xmlns:p14="http://schemas.microsoft.com/office/powerpoint/2010/main" val="285354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FAFACFF-210F-4659-BAAD-54B22BCA9CE5}" type="datetimeFigureOut">
              <a:rPr lang="zh-CN" altLang="en-US" smtClean="0"/>
              <a:pPr/>
              <a:t>2019/8/14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3CF22C-AA83-44C7-8C31-2488894CE78F}" type="slidenum">
              <a:rPr lang="zh-CN" altLang="en-US" smtClean="0"/>
              <a:pPr/>
              <a:t>‹#›</a:t>
            </a:fld>
            <a:endParaRPr lang="zh-CN" altLang="en-US"/>
          </a:p>
        </p:txBody>
      </p:sp>
    </p:spTree>
    <p:extLst>
      <p:ext uri="{BB962C8B-B14F-4D97-AF65-F5344CB8AC3E}">
        <p14:creationId xmlns:p14="http://schemas.microsoft.com/office/powerpoint/2010/main" val="130771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FAFACFF-210F-4659-BAAD-54B22BCA9CE5}" type="datetimeFigureOut">
              <a:rPr lang="zh-CN" altLang="en-US" smtClean="0"/>
              <a:pPr/>
              <a:t>2019/8/14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3CF22C-AA83-44C7-8C31-2488894CE78F}" type="slidenum">
              <a:rPr lang="zh-CN" altLang="en-US" smtClean="0"/>
              <a:pPr/>
              <a:t>‹#›</a:t>
            </a:fld>
            <a:endParaRPr lang="zh-CN" altLang="en-US"/>
          </a:p>
        </p:txBody>
      </p:sp>
    </p:spTree>
    <p:extLst>
      <p:ext uri="{BB962C8B-B14F-4D97-AF65-F5344CB8AC3E}">
        <p14:creationId xmlns:p14="http://schemas.microsoft.com/office/powerpoint/2010/main" val="59576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FAFACFF-210F-4659-BAAD-54B22BCA9CE5}" type="datetimeFigureOut">
              <a:rPr lang="zh-CN" altLang="en-US" smtClean="0"/>
              <a:pPr/>
              <a:t>2019/8/14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CF22C-AA83-44C7-8C31-2488894CE78F}" type="slidenum">
              <a:rPr lang="zh-CN" altLang="en-US" smtClean="0"/>
              <a:pPr/>
              <a:t>‹#›</a:t>
            </a:fld>
            <a:endParaRPr lang="zh-CN" altLang="en-US"/>
          </a:p>
        </p:txBody>
      </p:sp>
    </p:spTree>
    <p:extLst>
      <p:ext uri="{BB962C8B-B14F-4D97-AF65-F5344CB8AC3E}">
        <p14:creationId xmlns:p14="http://schemas.microsoft.com/office/powerpoint/2010/main" val="60547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FAFACFF-210F-4659-BAAD-54B22BCA9CE5}" type="datetimeFigureOut">
              <a:rPr lang="zh-CN" altLang="en-US" smtClean="0"/>
              <a:pPr/>
              <a:t>2019/8/14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CF22C-AA83-44C7-8C31-2488894CE78F}" type="slidenum">
              <a:rPr lang="zh-CN" altLang="en-US" smtClean="0"/>
              <a:pPr/>
              <a:t>‹#›</a:t>
            </a:fld>
            <a:endParaRPr lang="zh-CN" altLang="en-US"/>
          </a:p>
        </p:txBody>
      </p:sp>
    </p:spTree>
    <p:extLst>
      <p:ext uri="{BB962C8B-B14F-4D97-AF65-F5344CB8AC3E}">
        <p14:creationId xmlns:p14="http://schemas.microsoft.com/office/powerpoint/2010/main" val="281157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FACFF-210F-4659-BAAD-54B22BCA9CE5}" type="datetimeFigureOut">
              <a:rPr lang="zh-CN" altLang="en-US" smtClean="0"/>
              <a:pPr/>
              <a:t>2019/8/14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CF22C-AA83-44C7-8C31-2488894CE78F}" type="slidenum">
              <a:rPr lang="zh-CN" altLang="en-US" smtClean="0"/>
              <a:pPr/>
              <a:t>‹#›</a:t>
            </a:fld>
            <a:endParaRPr lang="zh-CN" altLang="en-US"/>
          </a:p>
        </p:txBody>
      </p:sp>
    </p:spTree>
    <p:extLst>
      <p:ext uri="{BB962C8B-B14F-4D97-AF65-F5344CB8AC3E}">
        <p14:creationId xmlns:p14="http://schemas.microsoft.com/office/powerpoint/2010/main" val="1368104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92868" y="1624518"/>
            <a:ext cx="11206263" cy="1078048"/>
          </a:xfrm>
        </p:spPr>
        <p:txBody>
          <a:bodyPr/>
          <a:lstStyle/>
          <a:p>
            <a:r>
              <a:rPr lang="en-US" altLang="zh-CN" dirty="0" smtClean="0"/>
              <a:t>Progress</a:t>
            </a:r>
            <a:r>
              <a:rPr lang="zh-CN" altLang="en-US" dirty="0"/>
              <a:t> </a:t>
            </a:r>
            <a:r>
              <a:rPr lang="en-US" altLang="zh-CN" dirty="0" smtClean="0"/>
              <a:t>of CEPC </a:t>
            </a:r>
            <a:r>
              <a:rPr lang="en-US" altLang="zh-CN" dirty="0"/>
              <a:t>detector magnet</a:t>
            </a:r>
            <a:endParaRPr lang="zh-CN" altLang="en-US" dirty="0"/>
          </a:p>
        </p:txBody>
      </p:sp>
      <p:sp>
        <p:nvSpPr>
          <p:cNvPr id="3" name="副标题 2"/>
          <p:cNvSpPr>
            <a:spLocks noGrp="1"/>
          </p:cNvSpPr>
          <p:nvPr>
            <p:ph type="subTitle" idx="1"/>
          </p:nvPr>
        </p:nvSpPr>
        <p:spPr/>
        <p:txBody>
          <a:bodyPr>
            <a:normAutofit/>
          </a:bodyPr>
          <a:lstStyle/>
          <a:p>
            <a:r>
              <a:rPr lang="en-US" altLang="zh-CN" dirty="0" smtClean="0"/>
              <a:t>Ning Feipeng, Zhu </a:t>
            </a:r>
            <a:r>
              <a:rPr lang="en-US" altLang="zh-CN" dirty="0" err="1" smtClean="0"/>
              <a:t>Zian</a:t>
            </a:r>
            <a:r>
              <a:rPr lang="en-US" altLang="zh-CN" dirty="0" smtClean="0"/>
              <a:t> (IHEP)</a:t>
            </a:r>
          </a:p>
          <a:p>
            <a:r>
              <a:rPr lang="en-US" altLang="zh-CN" dirty="0" smtClean="0"/>
              <a:t>For the CEPC Detector Magnet Team</a:t>
            </a:r>
          </a:p>
          <a:p>
            <a:r>
              <a:rPr lang="en-US" altLang="zh-CN" dirty="0" smtClean="0"/>
              <a:t>2019-08-14</a:t>
            </a:r>
          </a:p>
        </p:txBody>
      </p:sp>
    </p:spTree>
    <p:extLst>
      <p:ext uri="{BB962C8B-B14F-4D97-AF65-F5344CB8AC3E}">
        <p14:creationId xmlns:p14="http://schemas.microsoft.com/office/powerpoint/2010/main" val="3020554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375285" y="1449070"/>
            <a:ext cx="3215005" cy="4605655"/>
          </a:xfrm>
          <a:prstGeom prst="rect">
            <a:avLst/>
          </a:prstGeom>
        </p:spPr>
      </p:pic>
      <p:grpSp>
        <p:nvGrpSpPr>
          <p:cNvPr id="35" name="组合 34"/>
          <p:cNvGrpSpPr/>
          <p:nvPr/>
        </p:nvGrpSpPr>
        <p:grpSpPr>
          <a:xfrm>
            <a:off x="1491615" y="1081070"/>
            <a:ext cx="3946623" cy="4777440"/>
            <a:chOff x="2356757" y="1028918"/>
            <a:chExt cx="3867726" cy="4777440"/>
          </a:xfrm>
        </p:grpSpPr>
        <p:cxnSp>
          <p:nvCxnSpPr>
            <p:cNvPr id="5" name="直接箭头连接符 4"/>
            <p:cNvCxnSpPr/>
            <p:nvPr/>
          </p:nvCxnSpPr>
          <p:spPr>
            <a:xfrm flipH="1">
              <a:off x="2356757" y="1350563"/>
              <a:ext cx="2222876" cy="85725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6" name="直接箭头连接符 5"/>
            <p:cNvCxnSpPr/>
            <p:nvPr/>
          </p:nvCxnSpPr>
          <p:spPr>
            <a:xfrm flipH="1">
              <a:off x="3350579" y="1756328"/>
              <a:ext cx="1170557" cy="436245"/>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7" name="直接箭头连接符 6"/>
            <p:cNvCxnSpPr/>
            <p:nvPr/>
          </p:nvCxnSpPr>
          <p:spPr>
            <a:xfrm flipH="1">
              <a:off x="3544116" y="2449113"/>
              <a:ext cx="1074100" cy="45720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8" name="直接箭头连接符 7"/>
            <p:cNvCxnSpPr/>
            <p:nvPr/>
          </p:nvCxnSpPr>
          <p:spPr>
            <a:xfrm flipH="1">
              <a:off x="4097346" y="3844208"/>
              <a:ext cx="569410" cy="258445"/>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9" name="直接箭头连接符 8"/>
            <p:cNvCxnSpPr/>
            <p:nvPr/>
          </p:nvCxnSpPr>
          <p:spPr>
            <a:xfrm flipH="1">
              <a:off x="3771258" y="4161073"/>
              <a:ext cx="914789" cy="325755"/>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10" name="直接箭头连接符 9"/>
            <p:cNvCxnSpPr/>
            <p:nvPr/>
          </p:nvCxnSpPr>
          <p:spPr>
            <a:xfrm flipH="1">
              <a:off x="3605102" y="5417738"/>
              <a:ext cx="1042362" cy="38862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12" name="直接箭头连接符 11"/>
            <p:cNvCxnSpPr/>
            <p:nvPr/>
          </p:nvCxnSpPr>
          <p:spPr>
            <a:xfrm flipH="1">
              <a:off x="4051918" y="3339383"/>
              <a:ext cx="556964" cy="274955"/>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25" name="文本框 24"/>
            <p:cNvSpPr txBox="1"/>
            <p:nvPr/>
          </p:nvSpPr>
          <p:spPr>
            <a:xfrm>
              <a:off x="4579729" y="1028918"/>
              <a:ext cx="1525271" cy="36830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Exhaust pipe</a:t>
              </a:r>
            </a:p>
          </p:txBody>
        </p:sp>
        <p:sp>
          <p:nvSpPr>
            <p:cNvPr id="26" name="文本框 25"/>
            <p:cNvSpPr txBox="1"/>
            <p:nvPr/>
          </p:nvSpPr>
          <p:spPr>
            <a:xfrm>
              <a:off x="4618313" y="3614638"/>
              <a:ext cx="1479221" cy="36830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Cool tube</a:t>
              </a:r>
            </a:p>
          </p:txBody>
        </p:sp>
        <p:sp>
          <p:nvSpPr>
            <p:cNvPr id="27" name="文本框 26"/>
            <p:cNvSpPr txBox="1"/>
            <p:nvPr/>
          </p:nvSpPr>
          <p:spPr>
            <a:xfrm>
              <a:off x="4647464" y="3978493"/>
              <a:ext cx="1310576" cy="36830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Feed pipe</a:t>
              </a:r>
            </a:p>
          </p:txBody>
        </p:sp>
        <p:sp>
          <p:nvSpPr>
            <p:cNvPr id="28" name="文本框 27"/>
            <p:cNvSpPr txBox="1"/>
            <p:nvPr/>
          </p:nvSpPr>
          <p:spPr>
            <a:xfrm>
              <a:off x="4666520" y="5160734"/>
              <a:ext cx="939418" cy="36830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Sump</a:t>
              </a:r>
            </a:p>
          </p:txBody>
        </p:sp>
        <p:sp>
          <p:nvSpPr>
            <p:cNvPr id="29" name="文本框 28"/>
            <p:cNvSpPr txBox="1"/>
            <p:nvPr/>
          </p:nvSpPr>
          <p:spPr>
            <a:xfrm>
              <a:off x="4579633" y="2208113"/>
              <a:ext cx="1307464" cy="36830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Steam tank</a:t>
              </a:r>
            </a:p>
          </p:txBody>
        </p:sp>
        <p:sp>
          <p:nvSpPr>
            <p:cNvPr id="30" name="文本框 29"/>
            <p:cNvSpPr txBox="1"/>
            <p:nvPr/>
          </p:nvSpPr>
          <p:spPr>
            <a:xfrm>
              <a:off x="4579729" y="3073618"/>
              <a:ext cx="1644754" cy="36830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Coil skeleton</a:t>
              </a:r>
            </a:p>
          </p:txBody>
        </p:sp>
        <p:sp>
          <p:nvSpPr>
            <p:cNvPr id="31" name="文本框 30"/>
            <p:cNvSpPr txBox="1"/>
            <p:nvPr/>
          </p:nvSpPr>
          <p:spPr>
            <a:xfrm>
              <a:off x="4579633" y="1456908"/>
              <a:ext cx="1217230" cy="64516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The phase separetor</a:t>
              </a:r>
            </a:p>
          </p:txBody>
        </p:sp>
      </p:grpSp>
      <p:graphicFrame>
        <p:nvGraphicFramePr>
          <p:cNvPr id="34" name="内容占位符 3"/>
          <p:cNvGraphicFramePr/>
          <p:nvPr/>
        </p:nvGraphicFramePr>
        <p:xfrm>
          <a:off x="5308600" y="689610"/>
          <a:ext cx="6630035" cy="3849370"/>
        </p:xfrm>
        <a:graphic>
          <a:graphicData uri="http://schemas.openxmlformats.org/drawingml/2006/table">
            <a:tbl>
              <a:tblPr firstRow="1" bandRow="1">
                <a:tableStyleId>{5C22544A-7EE6-4342-B048-85BDC9FD1C3A}</a:tableStyleId>
              </a:tblPr>
              <a:tblGrid>
                <a:gridCol w="1465580"/>
                <a:gridCol w="1132205"/>
                <a:gridCol w="2968625"/>
                <a:gridCol w="1063625"/>
              </a:tblGrid>
              <a:tr h="914400">
                <a:tc>
                  <a:txBody>
                    <a:bodyPr/>
                    <a:lstStyle/>
                    <a:p>
                      <a:pPr algn="ctr" fontAlgn="ctr"/>
                      <a:endParaRPr lang="zh-CN" altLang="en-US" dirty="0"/>
                    </a:p>
                  </a:txBody>
                  <a:tcPr anchor="ctr"/>
                </a:tc>
                <a:tc>
                  <a:txBody>
                    <a:bodyPr/>
                    <a:lstStyle/>
                    <a:p>
                      <a:pPr algn="ctr" fontAlgn="ctr"/>
                      <a:r>
                        <a:rPr lang="en-US" altLang="zh-CN" dirty="0"/>
                        <a:t>Internal section size(mm)</a:t>
                      </a:r>
                      <a:endParaRPr lang="zh-CN" altLang="en-US" dirty="0"/>
                    </a:p>
                  </a:txBody>
                  <a:tcPr anchor="ctr"/>
                </a:tc>
                <a:tc>
                  <a:txBody>
                    <a:bodyPr/>
                    <a:lstStyle/>
                    <a:p>
                      <a:pPr algn="ctr" fontAlgn="ctr"/>
                      <a:r>
                        <a:rPr lang="en-US" altLang="zh-CN" dirty="0"/>
                        <a:t>Wall thickness(mm)</a:t>
                      </a:r>
                      <a:endParaRPr lang="zh-CN" altLang="en-US" dirty="0"/>
                    </a:p>
                  </a:txBody>
                  <a:tcPr anchor="ctr"/>
                </a:tc>
                <a:tc>
                  <a:txBody>
                    <a:bodyPr/>
                    <a:lstStyle/>
                    <a:p>
                      <a:pPr algn="ctr" fontAlgn="ctr"/>
                      <a:r>
                        <a:rPr lang="en-US" altLang="zh-CN" dirty="0"/>
                        <a:t>Length(mm)</a:t>
                      </a:r>
                      <a:endParaRPr lang="zh-CN" altLang="en-US" dirty="0"/>
                    </a:p>
                  </a:txBody>
                  <a:tcPr anchor="ctr"/>
                </a:tc>
              </a:tr>
              <a:tr h="374650">
                <a:tc>
                  <a:txBody>
                    <a:bodyPr/>
                    <a:lstStyle/>
                    <a:p>
                      <a:pPr algn="ctr" fontAlgn="ctr"/>
                      <a:r>
                        <a:rPr lang="en-US" altLang="zh-CN" dirty="0"/>
                        <a:t>Cooltube</a:t>
                      </a:r>
                    </a:p>
                  </a:txBody>
                  <a:tcPr anchor="ctr"/>
                </a:tc>
                <a:tc>
                  <a:txBody>
                    <a:bodyPr/>
                    <a:lstStyle/>
                    <a:p>
                      <a:pPr algn="ctr" fontAlgn="ctr"/>
                      <a:r>
                        <a:rPr lang="el-GR" altLang="zh-CN" dirty="0"/>
                        <a:t>Φ</a:t>
                      </a:r>
                      <a:r>
                        <a:rPr lang="en-US" altLang="zh-CN" dirty="0"/>
                        <a:t>8</a:t>
                      </a:r>
                      <a:endParaRPr lang="zh-CN" altLang="en-US" dirty="0"/>
                    </a:p>
                  </a:txBody>
                  <a:tcPr anchor="ctr"/>
                </a:tc>
                <a:tc>
                  <a:txBody>
                    <a:bodyPr/>
                    <a:lstStyle/>
                    <a:p>
                      <a:pPr algn="ctr" fontAlgn="ctr"/>
                      <a:r>
                        <a:rPr lang="en-US" altLang="zh-CN" dirty="0"/>
                        <a:t>1</a:t>
                      </a:r>
                      <a:endParaRPr lang="zh-CN" altLang="en-US" dirty="0"/>
                    </a:p>
                  </a:txBody>
                  <a:tcPr anchor="ctr"/>
                </a:tc>
                <a:tc>
                  <a:txBody>
                    <a:bodyPr/>
                    <a:lstStyle/>
                    <a:p>
                      <a:pPr algn="ctr" fontAlgn="ctr"/>
                      <a:r>
                        <a:rPr lang="en-US" altLang="zh-CN" dirty="0"/>
                        <a:t>400</a:t>
                      </a:r>
                      <a:endParaRPr lang="zh-CN" altLang="en-US" dirty="0"/>
                    </a:p>
                  </a:txBody>
                  <a:tcPr anchor="ctr"/>
                </a:tc>
              </a:tr>
              <a:tr h="365760">
                <a:tc>
                  <a:txBody>
                    <a:bodyPr/>
                    <a:lstStyle/>
                    <a:p>
                      <a:pPr algn="ctr" fontAlgn="ctr"/>
                      <a:r>
                        <a:rPr lang="en-US" dirty="0"/>
                        <a:t>Feed pipe</a:t>
                      </a:r>
                    </a:p>
                  </a:txBody>
                  <a:tcPr anchor="ctr"/>
                </a:tc>
                <a:tc>
                  <a:txBody>
                    <a:bodyPr/>
                    <a:lstStyle/>
                    <a:p>
                      <a:pPr algn="ctr" fontAlgn="ctr"/>
                      <a:r>
                        <a:rPr lang="el-GR" altLang="zh-CN" dirty="0"/>
                        <a:t>Φ</a:t>
                      </a:r>
                      <a:r>
                        <a:rPr lang="en-US" altLang="zh-CN" dirty="0"/>
                        <a:t>12</a:t>
                      </a:r>
                      <a:endParaRPr lang="zh-CN" altLang="en-US" dirty="0"/>
                    </a:p>
                  </a:txBody>
                  <a:tcPr anchor="ctr"/>
                </a:tc>
                <a:tc>
                  <a:txBody>
                    <a:bodyPr/>
                    <a:lstStyle/>
                    <a:p>
                      <a:pPr algn="ctr" fontAlgn="ctr"/>
                      <a:r>
                        <a:rPr lang="en-US" altLang="zh-CN" dirty="0"/>
                        <a:t>2</a:t>
                      </a:r>
                      <a:endParaRPr lang="zh-CN" altLang="en-US" dirty="0"/>
                    </a:p>
                  </a:txBody>
                  <a:tcPr anchor="ctr"/>
                </a:tc>
                <a:tc>
                  <a:txBody>
                    <a:bodyPr/>
                    <a:lstStyle/>
                    <a:p>
                      <a:pPr algn="ctr" fontAlgn="ctr"/>
                      <a:r>
                        <a:rPr lang="en-US" altLang="zh-CN" dirty="0"/>
                        <a:t>600</a:t>
                      </a:r>
                      <a:endParaRPr lang="zh-CN" altLang="en-US" dirty="0"/>
                    </a:p>
                  </a:txBody>
                  <a:tcPr anchor="ctr"/>
                </a:tc>
              </a:tr>
              <a:tr h="640080">
                <a:tc>
                  <a:txBody>
                    <a:bodyPr/>
                    <a:lstStyle/>
                    <a:p>
                      <a:pPr algn="ctr" fontAlgn="ctr"/>
                      <a:r>
                        <a:rPr lang="en-US" dirty="0"/>
                        <a:t>Exhaust pipe</a:t>
                      </a:r>
                    </a:p>
                  </a:txBody>
                  <a:tcPr anchor="ctr"/>
                </a:tc>
                <a:tc>
                  <a:txBody>
                    <a:bodyPr/>
                    <a:lstStyle/>
                    <a:p>
                      <a:pPr algn="ctr" fontAlgn="ctr"/>
                      <a:r>
                        <a:rPr lang="el-GR" altLang="zh-CN" dirty="0"/>
                        <a:t>Φ</a:t>
                      </a:r>
                      <a:r>
                        <a:rPr lang="en-US" altLang="zh-CN" dirty="0"/>
                        <a:t>12</a:t>
                      </a:r>
                      <a:endParaRPr lang="zh-CN" altLang="en-US" dirty="0"/>
                    </a:p>
                  </a:txBody>
                  <a:tcPr anchor="ctr"/>
                </a:tc>
                <a:tc>
                  <a:txBody>
                    <a:bodyPr/>
                    <a:lstStyle/>
                    <a:p>
                      <a:pPr algn="ctr" fontAlgn="ctr"/>
                      <a:r>
                        <a:rPr lang="en-US" altLang="zh-CN" dirty="0"/>
                        <a:t>2</a:t>
                      </a:r>
                      <a:endParaRPr lang="zh-CN" altLang="en-US" dirty="0"/>
                    </a:p>
                  </a:txBody>
                  <a:tcPr anchor="ctr"/>
                </a:tc>
                <a:tc>
                  <a:txBody>
                    <a:bodyPr/>
                    <a:lstStyle/>
                    <a:p>
                      <a:pPr algn="ctr" fontAlgn="ctr"/>
                      <a:r>
                        <a:rPr lang="en-US" altLang="zh-CN" dirty="0"/>
                        <a:t>140</a:t>
                      </a:r>
                      <a:endParaRPr lang="zh-CN" altLang="en-US" dirty="0"/>
                    </a:p>
                  </a:txBody>
                  <a:tcPr anchor="ctr"/>
                </a:tc>
              </a:tr>
              <a:tr h="914400">
                <a:tc>
                  <a:txBody>
                    <a:bodyPr/>
                    <a:lstStyle/>
                    <a:p>
                      <a:pPr algn="ctr" fontAlgn="ctr"/>
                      <a:r>
                        <a:rPr lang="en-US" altLang="zh-CN" dirty="0"/>
                        <a:t>The phase separator</a:t>
                      </a:r>
                    </a:p>
                  </a:txBody>
                  <a:tcPr anchor="ctr"/>
                </a:tc>
                <a:tc>
                  <a:txBody>
                    <a:bodyPr/>
                    <a:lstStyle/>
                    <a:p>
                      <a:pPr algn="ctr" fontAlgn="ctr"/>
                      <a:r>
                        <a:rPr lang="el-GR" altLang="zh-CN" dirty="0"/>
                        <a:t>Φ</a:t>
                      </a:r>
                      <a:r>
                        <a:rPr lang="en-US" altLang="zh-CN" dirty="0"/>
                        <a:t>100</a:t>
                      </a:r>
                      <a:endParaRPr lang="zh-CN" altLang="en-US" dirty="0"/>
                    </a:p>
                  </a:txBody>
                  <a:tcPr anchor="ctr"/>
                </a:tc>
                <a:tc>
                  <a:txBody>
                    <a:bodyPr/>
                    <a:lstStyle/>
                    <a:p>
                      <a:pPr algn="ctr" fontAlgn="ctr"/>
                      <a:r>
                        <a:rPr lang="en-US" altLang="zh-CN" dirty="0"/>
                        <a:t>the upper plate 6</a:t>
                      </a:r>
                      <a:r>
                        <a:rPr lang="zh-CN" altLang="en-US" dirty="0"/>
                        <a:t>，</a:t>
                      </a:r>
                      <a:r>
                        <a:rPr lang="en-US" altLang="zh-CN" dirty="0"/>
                        <a:t>the bottom palte 10</a:t>
                      </a:r>
                      <a:r>
                        <a:rPr lang="zh-CN" altLang="en-US" dirty="0"/>
                        <a:t>，</a:t>
                      </a:r>
                      <a:r>
                        <a:rPr lang="en-US" altLang="zh-CN" dirty="0"/>
                        <a:t>cylinder 6</a:t>
                      </a:r>
                      <a:endParaRPr lang="zh-CN" altLang="en-US" dirty="0"/>
                    </a:p>
                  </a:txBody>
                  <a:tcPr anchor="ctr"/>
                </a:tc>
                <a:tc>
                  <a:txBody>
                    <a:bodyPr/>
                    <a:lstStyle/>
                    <a:p>
                      <a:pPr algn="ctr" fontAlgn="ctr"/>
                      <a:r>
                        <a:rPr lang="en-US" dirty="0"/>
                        <a:t>106</a:t>
                      </a:r>
                    </a:p>
                  </a:txBody>
                  <a:tcPr anchor="ctr"/>
                </a:tc>
              </a:tr>
              <a:tr h="640080">
                <a:tc>
                  <a:txBody>
                    <a:bodyPr/>
                    <a:lstStyle/>
                    <a:p>
                      <a:pPr algn="ctr" fontAlgn="ctr"/>
                      <a:r>
                        <a:rPr lang="en-US" altLang="zh-CN" dirty="0"/>
                        <a:t>Steam tank</a:t>
                      </a:r>
                      <a:r>
                        <a:rPr lang="zh-CN" altLang="zh-CN" dirty="0"/>
                        <a:t>、</a:t>
                      </a:r>
                      <a:r>
                        <a:rPr lang="en-US" altLang="zh-CN" dirty="0"/>
                        <a:t>Sump</a:t>
                      </a:r>
                    </a:p>
                  </a:txBody>
                  <a:tcPr anchor="ctr"/>
                </a:tc>
                <a:tc>
                  <a:txBody>
                    <a:bodyPr/>
                    <a:lstStyle/>
                    <a:p>
                      <a:pPr algn="ctr" fontAlgn="ctr"/>
                      <a:r>
                        <a:rPr lang="en-US" altLang="zh-CN" dirty="0"/>
                        <a:t>50×20</a:t>
                      </a:r>
                      <a:endParaRPr lang="zh-CN" altLang="en-US" dirty="0"/>
                    </a:p>
                  </a:txBody>
                  <a:tcPr anchor="ctr"/>
                </a:tc>
                <a:tc>
                  <a:txBody>
                    <a:bodyPr/>
                    <a:lstStyle/>
                    <a:p>
                      <a:pPr algn="ctr" fontAlgn="ctr"/>
                      <a:r>
                        <a:rPr lang="en-US" altLang="zh-CN" dirty="0"/>
                        <a:t>2</a:t>
                      </a:r>
                      <a:endParaRPr lang="zh-CN" altLang="en-US" dirty="0"/>
                    </a:p>
                  </a:txBody>
                  <a:tcPr anchor="ctr"/>
                </a:tc>
                <a:tc>
                  <a:txBody>
                    <a:bodyPr/>
                    <a:lstStyle/>
                    <a:p>
                      <a:pPr algn="ctr" fontAlgn="ctr"/>
                      <a:r>
                        <a:rPr lang="en-US" altLang="zh-CN" dirty="0"/>
                        <a:t>203</a:t>
                      </a:r>
                      <a:endParaRPr lang="zh-CN" altLang="en-US" dirty="0"/>
                    </a:p>
                  </a:txBody>
                  <a:tcPr anchor="ctr"/>
                </a:tc>
              </a:tr>
            </a:tbl>
          </a:graphicData>
        </a:graphic>
      </p:graphicFrame>
      <p:sp>
        <p:nvSpPr>
          <p:cNvPr id="36" name="文本框 35"/>
          <p:cNvSpPr txBox="1"/>
          <p:nvPr/>
        </p:nvSpPr>
        <p:spPr>
          <a:xfrm>
            <a:off x="5093970" y="4678680"/>
            <a:ext cx="7114540" cy="1630045"/>
          </a:xfrm>
          <a:prstGeom prst="rect">
            <a:avLst/>
          </a:prstGeom>
          <a:noFill/>
        </p:spPr>
        <p:txBody>
          <a:bodyPr wrap="square" rtlCol="0">
            <a:spAutoFit/>
          </a:bodyPr>
          <a:lstStyle/>
          <a:p>
            <a:r>
              <a:rPr lang="en-US" altLang="zh-CN" sz="2000" dirty="0">
                <a:latin typeface="Times New Roman" panose="02020603050405020304" charset="0"/>
                <a:cs typeface="Times New Roman" panose="02020603050405020304" charset="0"/>
              </a:rPr>
              <a:t>  The experiment involves filling the tube with the room temperature helium at first.According to preliminary exploration ,the whole thermosiphon circut performs better when the liquid level in the phase separator is around 50%.This is to say ,the requirement of the liquid helium is around 0.35L.</a:t>
            </a:r>
            <a:endParaRPr lang="zh-CN" altLang="en-US" sz="2000" dirty="0">
              <a:latin typeface="Times New Roman" panose="02020603050405020304" charset="0"/>
              <a:cs typeface="Times New Roman" panose="02020603050405020304" charset="0"/>
            </a:endParaRPr>
          </a:p>
        </p:txBody>
      </p:sp>
      <p:sp>
        <p:nvSpPr>
          <p:cNvPr id="2" name="标题 1"/>
          <p:cNvSpPr>
            <a:spLocks noGrp="1"/>
          </p:cNvSpPr>
          <p:nvPr>
            <p:ph type="title"/>
          </p:nvPr>
        </p:nvSpPr>
        <p:spPr>
          <a:xfrm>
            <a:off x="291147" y="6062980"/>
            <a:ext cx="4710748" cy="457200"/>
          </a:xfrm>
        </p:spPr>
        <p:txBody>
          <a:bodyPr>
            <a:noAutofit/>
          </a:bodyPr>
          <a:lstStyle/>
          <a:p>
            <a:r>
              <a:rPr lang="en-US" altLang="zh-CN" sz="1600" dirty="0">
                <a:latin typeface="微软雅黑" panose="020B0503020204020204" pitchFamily="34" charset="-122"/>
                <a:ea typeface="微软雅黑" panose="020B0503020204020204" pitchFamily="34" charset="-122"/>
              </a:rPr>
              <a:t>Schematic diagram of thermosiphon pipeline</a:t>
            </a:r>
          </a:p>
        </p:txBody>
      </p:sp>
      <p:sp>
        <p:nvSpPr>
          <p:cNvPr id="21" name="矩形 20"/>
          <p:cNvSpPr/>
          <p:nvPr/>
        </p:nvSpPr>
        <p:spPr>
          <a:xfrm>
            <a:off x="768985" y="351402"/>
            <a:ext cx="4711996" cy="769441"/>
          </a:xfrm>
          <a:prstGeom prst="rect">
            <a:avLst/>
          </a:prstGeom>
        </p:spPr>
        <p:txBody>
          <a:bodyPr wrap="none">
            <a:spAutoFit/>
          </a:bodyPr>
          <a:lstStyle/>
          <a:p>
            <a:r>
              <a:rPr lang="en-US" altLang="zh-CN" sz="4400" dirty="0"/>
              <a:t>3, Cryogenic system</a:t>
            </a:r>
            <a:endParaRPr lang="zh-CN" altLang="en-US" sz="4400" dirty="0"/>
          </a:p>
        </p:txBody>
      </p:sp>
    </p:spTree>
    <p:extLst>
      <p:ext uri="{BB962C8B-B14F-4D97-AF65-F5344CB8AC3E}">
        <p14:creationId xmlns:p14="http://schemas.microsoft.com/office/powerpoint/2010/main" val="225415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046196" y="584262"/>
            <a:ext cx="3703085" cy="5737453"/>
          </a:xfrm>
          <a:prstGeom prst="rect">
            <a:avLst/>
          </a:prstGeom>
        </p:spPr>
      </p:pic>
      <p:sp>
        <p:nvSpPr>
          <p:cNvPr id="5" name="文本框 4"/>
          <p:cNvSpPr txBox="1"/>
          <p:nvPr/>
        </p:nvSpPr>
        <p:spPr>
          <a:xfrm>
            <a:off x="3405747" y="6346212"/>
            <a:ext cx="55944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Small magnet thermosiphon experimental device</a:t>
            </a:r>
          </a:p>
        </p:txBody>
      </p:sp>
      <p:pic>
        <p:nvPicPr>
          <p:cNvPr id="6" name="图片 5"/>
          <p:cNvPicPr>
            <a:picLocks noChangeAspect="1"/>
          </p:cNvPicPr>
          <p:nvPr/>
        </p:nvPicPr>
        <p:blipFill>
          <a:blip r:embed="rId3"/>
          <a:stretch>
            <a:fillRect/>
          </a:stretch>
        </p:blipFill>
        <p:spPr>
          <a:xfrm>
            <a:off x="7114017" y="811763"/>
            <a:ext cx="4154252" cy="5398532"/>
          </a:xfrm>
          <a:prstGeom prst="rect">
            <a:avLst/>
          </a:prstGeom>
        </p:spPr>
      </p:pic>
      <p:sp>
        <p:nvSpPr>
          <p:cNvPr id="7" name="文本框 6"/>
          <p:cNvSpPr txBox="1"/>
          <p:nvPr/>
        </p:nvSpPr>
        <p:spPr>
          <a:xfrm>
            <a:off x="1349491" y="6321172"/>
            <a:ext cx="3097763"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charset="0"/>
                <a:ea typeface="等线" panose="02010600030101010101" pitchFamily="2" charset="-122"/>
                <a:cs typeface="Times New Roman" panose="02020603050405020304" charset="0"/>
              </a:rPr>
              <a:t>Side view</a:t>
            </a:r>
          </a:p>
        </p:txBody>
      </p:sp>
      <p:sp>
        <p:nvSpPr>
          <p:cNvPr id="8" name="文本框 7"/>
          <p:cNvSpPr txBox="1"/>
          <p:nvPr/>
        </p:nvSpPr>
        <p:spPr>
          <a:xfrm>
            <a:off x="8178324" y="6321715"/>
            <a:ext cx="2407297"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charset="0"/>
                <a:ea typeface="等线" panose="02010600030101010101" pitchFamily="2" charset="-122"/>
                <a:cs typeface="Times New Roman" panose="02020603050405020304" charset="0"/>
              </a:rPr>
              <a:t>Profile</a:t>
            </a:r>
          </a:p>
        </p:txBody>
      </p:sp>
      <p:cxnSp>
        <p:nvCxnSpPr>
          <p:cNvPr id="10" name="直接箭头连接符 9"/>
          <p:cNvCxnSpPr/>
          <p:nvPr/>
        </p:nvCxnSpPr>
        <p:spPr>
          <a:xfrm flipH="1">
            <a:off x="3875713" y="3867325"/>
            <a:ext cx="1308683" cy="733276"/>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16" name="直接箭头连接符 15"/>
          <p:cNvCxnSpPr/>
          <p:nvPr/>
        </p:nvCxnSpPr>
        <p:spPr>
          <a:xfrm flipH="1">
            <a:off x="3212983" y="4648578"/>
            <a:ext cx="1971413" cy="426761"/>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17" name="直接箭头连接符 16"/>
          <p:cNvCxnSpPr/>
          <p:nvPr/>
        </p:nvCxnSpPr>
        <p:spPr>
          <a:xfrm>
            <a:off x="6699250" y="4670425"/>
            <a:ext cx="2125980" cy="564515"/>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18" name="直接箭头连接符 17"/>
          <p:cNvCxnSpPr/>
          <p:nvPr/>
        </p:nvCxnSpPr>
        <p:spPr>
          <a:xfrm flipH="1">
            <a:off x="3555845" y="871817"/>
            <a:ext cx="1360104" cy="550144"/>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19" name="直接箭头连接符 18"/>
          <p:cNvCxnSpPr>
            <a:stCxn id="52" idx="1"/>
          </p:cNvCxnSpPr>
          <p:nvPr/>
        </p:nvCxnSpPr>
        <p:spPr>
          <a:xfrm flipH="1">
            <a:off x="4145915" y="3510915"/>
            <a:ext cx="1005840" cy="565785"/>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20" name="直接箭头连接符 19"/>
          <p:cNvCxnSpPr/>
          <p:nvPr/>
        </p:nvCxnSpPr>
        <p:spPr>
          <a:xfrm>
            <a:off x="6718935" y="4046855"/>
            <a:ext cx="1259205" cy="36576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31" name="直接箭头连接符 30"/>
          <p:cNvCxnSpPr/>
          <p:nvPr/>
        </p:nvCxnSpPr>
        <p:spPr>
          <a:xfrm>
            <a:off x="6995160" y="2819400"/>
            <a:ext cx="2757170" cy="741045"/>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34" name="直接箭头连接符 33"/>
          <p:cNvCxnSpPr>
            <a:stCxn id="47" idx="3"/>
          </p:cNvCxnSpPr>
          <p:nvPr/>
        </p:nvCxnSpPr>
        <p:spPr>
          <a:xfrm>
            <a:off x="6976745" y="890905"/>
            <a:ext cx="2694305" cy="50038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38" name="直接箭头连接符 37"/>
          <p:cNvCxnSpPr/>
          <p:nvPr/>
        </p:nvCxnSpPr>
        <p:spPr>
          <a:xfrm flipH="1">
            <a:off x="3213100" y="2433955"/>
            <a:ext cx="1793875" cy="34290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41" name="直接箭头连接符 40"/>
          <p:cNvCxnSpPr>
            <a:stCxn id="51" idx="3"/>
          </p:cNvCxnSpPr>
          <p:nvPr/>
        </p:nvCxnSpPr>
        <p:spPr>
          <a:xfrm>
            <a:off x="6812915" y="2343785"/>
            <a:ext cx="2044065" cy="168275"/>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47" name="文本框 46"/>
          <p:cNvSpPr txBox="1"/>
          <p:nvPr/>
        </p:nvSpPr>
        <p:spPr>
          <a:xfrm>
            <a:off x="5104130" y="721995"/>
            <a:ext cx="1872615"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Times New Roman" panose="02020603050405020304" charset="0"/>
                <a:ea typeface="等线" panose="02010600030101010101" pitchFamily="2" charset="-122"/>
                <a:cs typeface="Times New Roman" panose="02020603050405020304" charset="0"/>
              </a:rPr>
              <a:t>G-M refrigerator</a:t>
            </a:r>
          </a:p>
        </p:txBody>
      </p:sp>
      <p:sp>
        <p:nvSpPr>
          <p:cNvPr id="50" name="文本框 49"/>
          <p:cNvSpPr txBox="1"/>
          <p:nvPr/>
        </p:nvSpPr>
        <p:spPr>
          <a:xfrm>
            <a:off x="5104130" y="2598420"/>
            <a:ext cx="2197735"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Times New Roman" panose="02020603050405020304" charset="0"/>
                <a:ea typeface="等线" panose="02010600030101010101" pitchFamily="2" charset="-122"/>
                <a:cs typeface="Times New Roman" panose="02020603050405020304" charset="0"/>
              </a:rPr>
              <a:t>The phase serpature</a:t>
            </a:r>
          </a:p>
        </p:txBody>
      </p:sp>
      <p:sp>
        <p:nvSpPr>
          <p:cNvPr id="51" name="文本框 50"/>
          <p:cNvSpPr txBox="1"/>
          <p:nvPr/>
        </p:nvSpPr>
        <p:spPr>
          <a:xfrm>
            <a:off x="5144135" y="2174875"/>
            <a:ext cx="1668780"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Times New Roman" panose="02020603050405020304" charset="0"/>
                <a:ea typeface="等线" panose="02010600030101010101" pitchFamily="2" charset="-122"/>
                <a:cs typeface="Times New Roman" panose="02020603050405020304" charset="0"/>
              </a:rPr>
              <a:t>Service tower</a:t>
            </a:r>
          </a:p>
        </p:txBody>
      </p:sp>
      <p:sp>
        <p:nvSpPr>
          <p:cNvPr id="52" name="文本框 51"/>
          <p:cNvSpPr txBox="1"/>
          <p:nvPr/>
        </p:nvSpPr>
        <p:spPr>
          <a:xfrm>
            <a:off x="5151755" y="3218815"/>
            <a:ext cx="169545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black"/>
                </a:solidFill>
                <a:effectLst/>
                <a:uLnTx/>
                <a:uFillTx/>
                <a:latin typeface="Times New Roman" panose="02020603050405020304" charset="0"/>
                <a:ea typeface="等线" panose="02010600030101010101" pitchFamily="2" charset="-122"/>
                <a:cs typeface="Times New Roman" panose="02020603050405020304" charset="0"/>
              </a:rPr>
              <a:t>Outer cylinder @300K</a:t>
            </a:r>
          </a:p>
        </p:txBody>
      </p:sp>
      <p:sp>
        <p:nvSpPr>
          <p:cNvPr id="53" name="文本框 52"/>
          <p:cNvSpPr txBox="1"/>
          <p:nvPr/>
        </p:nvSpPr>
        <p:spPr>
          <a:xfrm>
            <a:off x="5163185" y="3802380"/>
            <a:ext cx="149479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Times New Roman" panose="02020603050405020304" charset="0"/>
                <a:ea typeface="等线" panose="02010600030101010101" pitchFamily="2" charset="-122"/>
                <a:cs typeface="Times New Roman" panose="02020603050405020304" charset="0"/>
              </a:rPr>
              <a:t>Cold shield @40K</a:t>
            </a:r>
          </a:p>
        </p:txBody>
      </p:sp>
      <p:sp>
        <p:nvSpPr>
          <p:cNvPr id="54" name="文本框 53"/>
          <p:cNvSpPr txBox="1"/>
          <p:nvPr/>
        </p:nvSpPr>
        <p:spPr>
          <a:xfrm>
            <a:off x="5184140" y="4474845"/>
            <a:ext cx="1589405"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Times New Roman" panose="02020603050405020304" charset="0"/>
                <a:ea typeface="等线" panose="02010600030101010101" pitchFamily="2" charset="-122"/>
                <a:cs typeface="Times New Roman" panose="02020603050405020304" charset="0"/>
              </a:rPr>
              <a:t>Coil skeleton</a:t>
            </a:r>
          </a:p>
        </p:txBody>
      </p:sp>
      <p:sp>
        <p:nvSpPr>
          <p:cNvPr id="23" name="矩形 22"/>
          <p:cNvSpPr/>
          <p:nvPr/>
        </p:nvSpPr>
        <p:spPr>
          <a:xfrm>
            <a:off x="541740" y="196801"/>
            <a:ext cx="4711996" cy="769441"/>
          </a:xfrm>
          <a:prstGeom prst="rect">
            <a:avLst/>
          </a:prstGeom>
        </p:spPr>
        <p:txBody>
          <a:bodyPr wrap="none">
            <a:spAutoFit/>
          </a:bodyPr>
          <a:lstStyle/>
          <a:p>
            <a:r>
              <a:rPr lang="en-US" altLang="zh-CN" sz="4400" dirty="0"/>
              <a:t>3, Cryogenic system</a:t>
            </a:r>
            <a:endParaRPr lang="zh-CN" altLang="en-US" sz="4400" dirty="0"/>
          </a:p>
        </p:txBody>
      </p:sp>
    </p:spTree>
    <p:extLst>
      <p:ext uri="{BB962C8B-B14F-4D97-AF65-F5344CB8AC3E}">
        <p14:creationId xmlns:p14="http://schemas.microsoft.com/office/powerpoint/2010/main" val="129409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 HTS plan for </a:t>
            </a:r>
            <a:r>
              <a:rPr lang="en-US" altLang="zh-CN" dirty="0" smtClean="0"/>
              <a:t>IDEA</a:t>
            </a:r>
            <a:endParaRPr lang="zh-CN" altLang="en-US" dirty="0"/>
          </a:p>
        </p:txBody>
      </p:sp>
      <p:sp>
        <p:nvSpPr>
          <p:cNvPr id="3" name="内容占位符 2"/>
          <p:cNvSpPr>
            <a:spLocks noGrp="1"/>
          </p:cNvSpPr>
          <p:nvPr>
            <p:ph idx="1"/>
          </p:nvPr>
        </p:nvSpPr>
        <p:spPr/>
        <p:txBody>
          <a:bodyPr/>
          <a:lstStyle/>
          <a:p>
            <a:r>
              <a:rPr lang="en-US" altLang="zh-CN" dirty="0" smtClean="0"/>
              <a:t>Get the support form CAS to develop the HTS cable and prototype coil.</a:t>
            </a:r>
            <a:endParaRPr lang="zh-CN" altLang="en-US" dirty="0"/>
          </a:p>
        </p:txBody>
      </p:sp>
      <p:pic>
        <p:nvPicPr>
          <p:cNvPr id="4" name="内容占位符 3"/>
          <p:cNvPicPr>
            <a:picLocks noChangeAspect="1"/>
          </p:cNvPicPr>
          <p:nvPr/>
        </p:nvPicPr>
        <p:blipFill>
          <a:blip r:embed="rId2"/>
          <a:stretch>
            <a:fillRect/>
          </a:stretch>
        </p:blipFill>
        <p:spPr>
          <a:xfrm>
            <a:off x="76288" y="3011213"/>
            <a:ext cx="5790187" cy="3192516"/>
          </a:xfrm>
          <a:prstGeom prst="rect">
            <a:avLst/>
          </a:prstGeom>
        </p:spPr>
      </p:pic>
      <p:pic>
        <p:nvPicPr>
          <p:cNvPr id="5" name="Picture 2" descr="捕获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2439" y="2833878"/>
            <a:ext cx="3979561" cy="317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格 5"/>
          <p:cNvGraphicFramePr>
            <a:graphicFrameLocks noGrp="1"/>
          </p:cNvGraphicFramePr>
          <p:nvPr>
            <p:extLst>
              <p:ext uri="{D42A27DB-BD31-4B8C-83A1-F6EECF244321}">
                <p14:modId xmlns:p14="http://schemas.microsoft.com/office/powerpoint/2010/main" val="2606028653"/>
              </p:ext>
            </p:extLst>
          </p:nvPr>
        </p:nvGraphicFramePr>
        <p:xfrm>
          <a:off x="5139559" y="2624959"/>
          <a:ext cx="3192517" cy="2387600"/>
        </p:xfrm>
        <a:graphic>
          <a:graphicData uri="http://schemas.openxmlformats.org/drawingml/2006/table">
            <a:tbl>
              <a:tblPr firstRow="1" bandRow="1">
                <a:tableStyleId>{5940675A-B579-460E-94D1-54222C63F5DA}</a:tableStyleId>
              </a:tblPr>
              <a:tblGrid>
                <a:gridCol w="1886922"/>
                <a:gridCol w="1305595"/>
              </a:tblGrid>
              <a:tr h="341644">
                <a:tc>
                  <a:txBody>
                    <a:bodyPr/>
                    <a:lstStyle/>
                    <a:p>
                      <a:r>
                        <a:rPr lang="en-US" altLang="zh-CN" dirty="0" smtClean="0"/>
                        <a:t>Inner diameter</a:t>
                      </a:r>
                      <a:endParaRPr lang="zh-CN" altLang="en-US" dirty="0"/>
                    </a:p>
                  </a:txBody>
                  <a:tcPr/>
                </a:tc>
                <a:tc>
                  <a:txBody>
                    <a:bodyPr/>
                    <a:lstStyle/>
                    <a:p>
                      <a:r>
                        <a:rPr lang="en-US" altLang="zh-CN" dirty="0" smtClean="0"/>
                        <a:t>4.4 m</a:t>
                      </a:r>
                      <a:endParaRPr lang="zh-CN" altLang="en-US" dirty="0"/>
                    </a:p>
                  </a:txBody>
                  <a:tcPr/>
                </a:tc>
              </a:tr>
              <a:tr h="341644">
                <a:tc>
                  <a:txBody>
                    <a:bodyPr/>
                    <a:lstStyle/>
                    <a:p>
                      <a:r>
                        <a:rPr lang="en-US" altLang="zh-CN" dirty="0" smtClean="0"/>
                        <a:t>Stack</a:t>
                      </a:r>
                      <a:r>
                        <a:rPr lang="en-US" altLang="zh-CN" baseline="0" dirty="0" smtClean="0"/>
                        <a:t> cable</a:t>
                      </a:r>
                      <a:endParaRPr lang="zh-CN" altLang="en-US" dirty="0"/>
                    </a:p>
                  </a:txBody>
                  <a:tcPr/>
                </a:tc>
                <a:tc>
                  <a:txBody>
                    <a:bodyPr/>
                    <a:lstStyle/>
                    <a:p>
                      <a:r>
                        <a:rPr lang="en-US" altLang="zh-CN" dirty="0" smtClean="0"/>
                        <a:t>4 mm width</a:t>
                      </a:r>
                    </a:p>
                    <a:p>
                      <a:r>
                        <a:rPr lang="en-US" altLang="zh-CN" dirty="0" smtClean="0"/>
                        <a:t>20</a:t>
                      </a:r>
                      <a:r>
                        <a:rPr lang="en-US" altLang="zh-CN" baseline="0" dirty="0" smtClean="0"/>
                        <a:t> layers</a:t>
                      </a:r>
                      <a:endParaRPr lang="zh-CN" altLang="en-US" dirty="0"/>
                    </a:p>
                  </a:txBody>
                  <a:tcPr/>
                </a:tc>
              </a:tr>
              <a:tr h="370840">
                <a:tc>
                  <a:txBody>
                    <a:bodyPr/>
                    <a:lstStyle/>
                    <a:p>
                      <a:r>
                        <a:rPr lang="en-US" altLang="zh-CN" dirty="0" smtClean="0"/>
                        <a:t>Cable length</a:t>
                      </a:r>
                      <a:endParaRPr lang="zh-CN" altLang="en-US" dirty="0"/>
                    </a:p>
                  </a:txBody>
                  <a:tcPr/>
                </a:tc>
                <a:tc>
                  <a:txBody>
                    <a:bodyPr/>
                    <a:lstStyle/>
                    <a:p>
                      <a:r>
                        <a:rPr lang="en-US" altLang="zh-CN" dirty="0" smtClean="0"/>
                        <a:t>200 m</a:t>
                      </a:r>
                      <a:endParaRPr lang="zh-CN" altLang="en-US" dirty="0"/>
                    </a:p>
                  </a:txBody>
                  <a:tcPr/>
                </a:tc>
              </a:tr>
              <a:tr h="370840">
                <a:tc>
                  <a:txBody>
                    <a:bodyPr/>
                    <a:lstStyle/>
                    <a:p>
                      <a:r>
                        <a:rPr lang="en-US" altLang="zh-CN" dirty="0" smtClean="0"/>
                        <a:t>Operating</a:t>
                      </a:r>
                      <a:r>
                        <a:rPr lang="en-US" altLang="zh-CN" baseline="0" dirty="0" smtClean="0"/>
                        <a:t> temperature</a:t>
                      </a:r>
                      <a:endParaRPr lang="zh-CN" altLang="en-US" dirty="0"/>
                    </a:p>
                  </a:txBody>
                  <a:tcPr/>
                </a:tc>
                <a:tc>
                  <a:txBody>
                    <a:bodyPr/>
                    <a:lstStyle/>
                    <a:p>
                      <a:r>
                        <a:rPr lang="en-US" altLang="zh-CN" dirty="0" smtClean="0"/>
                        <a:t>4.2 K</a:t>
                      </a:r>
                      <a:endParaRPr lang="zh-CN" altLang="en-US" dirty="0"/>
                    </a:p>
                  </a:txBody>
                  <a:tcPr/>
                </a:tc>
              </a:tr>
              <a:tr h="370840">
                <a:tc>
                  <a:txBody>
                    <a:bodyPr/>
                    <a:lstStyle/>
                    <a:p>
                      <a:r>
                        <a:rPr lang="en-US" altLang="zh-CN" dirty="0" smtClean="0"/>
                        <a:t>Current</a:t>
                      </a:r>
                      <a:endParaRPr lang="zh-CN" altLang="en-US" dirty="0"/>
                    </a:p>
                  </a:txBody>
                  <a:tcPr/>
                </a:tc>
                <a:tc>
                  <a:txBody>
                    <a:bodyPr/>
                    <a:lstStyle/>
                    <a:p>
                      <a:r>
                        <a:rPr lang="en-US" altLang="zh-CN" dirty="0" smtClean="0"/>
                        <a:t>6000</a:t>
                      </a:r>
                      <a:r>
                        <a:rPr lang="en-US" altLang="zh-CN" baseline="0" dirty="0" smtClean="0"/>
                        <a:t> A</a:t>
                      </a:r>
                      <a:endParaRPr lang="zh-CN" altLang="en-US" dirty="0"/>
                    </a:p>
                  </a:txBody>
                  <a:tcPr/>
                </a:tc>
              </a:tr>
            </a:tbl>
          </a:graphicData>
        </a:graphic>
      </p:graphicFrame>
    </p:spTree>
    <p:extLst>
      <p:ext uri="{BB962C8B-B14F-4D97-AF65-F5344CB8AC3E}">
        <p14:creationId xmlns:p14="http://schemas.microsoft.com/office/powerpoint/2010/main" val="2570448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lstStyle/>
          <a:p>
            <a:r>
              <a:rPr lang="en-US" altLang="zh-CN" dirty="0" smtClean="0"/>
              <a:t>New Yoke version has been designed</a:t>
            </a:r>
          </a:p>
          <a:p>
            <a:r>
              <a:rPr lang="en-US" altLang="zh-CN" dirty="0" smtClean="0"/>
              <a:t>Low temperature cable is developed on time.</a:t>
            </a:r>
          </a:p>
          <a:p>
            <a:r>
              <a:rPr lang="en-US" altLang="zh-CN" dirty="0" smtClean="0"/>
              <a:t>Seeking for cooperation on </a:t>
            </a:r>
            <a:r>
              <a:rPr lang="en-US" altLang="zh-CN" dirty="0"/>
              <a:t>l</a:t>
            </a:r>
            <a:r>
              <a:rPr lang="en-US" altLang="zh-CN" dirty="0" smtClean="0"/>
              <a:t>arge Coil winding process.</a:t>
            </a:r>
          </a:p>
          <a:p>
            <a:r>
              <a:rPr lang="en-US" altLang="zh-CN" dirty="0" smtClean="0"/>
              <a:t>Cryogenic system</a:t>
            </a:r>
          </a:p>
          <a:p>
            <a:r>
              <a:rPr lang="en-US" altLang="zh-CN" dirty="0" smtClean="0"/>
              <a:t>HTS plan for IDEA part gets support, and is developing HTS cable.</a:t>
            </a:r>
            <a:endParaRPr lang="zh-CN" altLang="en-US" dirty="0"/>
          </a:p>
        </p:txBody>
      </p:sp>
    </p:spTree>
    <p:extLst>
      <p:ext uri="{BB962C8B-B14F-4D97-AF65-F5344CB8AC3E}">
        <p14:creationId xmlns:p14="http://schemas.microsoft.com/office/powerpoint/2010/main" val="173568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smtClean="0"/>
              <a:t>1, </a:t>
            </a:r>
            <a:r>
              <a:rPr lang="en-US" altLang="zh-CN" dirty="0" smtClean="0"/>
              <a:t>Y</a:t>
            </a:r>
            <a:r>
              <a:rPr lang="en-US" altLang="zh-CN" dirty="0" smtClean="0"/>
              <a:t>oke new </a:t>
            </a:r>
            <a:r>
              <a:rPr lang="en-US" altLang="zh-CN" dirty="0" smtClean="0"/>
              <a:t>design</a:t>
            </a:r>
          </a:p>
          <a:p>
            <a:r>
              <a:rPr lang="en-US" altLang="zh-CN" dirty="0" smtClean="0"/>
              <a:t>2, Cable development and Coil winding process</a:t>
            </a:r>
          </a:p>
          <a:p>
            <a:r>
              <a:rPr lang="en-US" altLang="zh-CN" dirty="0" smtClean="0"/>
              <a:t>3, Cryogenic system</a:t>
            </a:r>
          </a:p>
          <a:p>
            <a:r>
              <a:rPr lang="en-US" altLang="zh-CN" dirty="0" smtClean="0"/>
              <a:t>4, HTS plan for IDEA</a:t>
            </a:r>
            <a:endParaRPr lang="zh-CN" altLang="en-US" dirty="0"/>
          </a:p>
        </p:txBody>
      </p:sp>
    </p:spTree>
    <p:extLst>
      <p:ext uri="{BB962C8B-B14F-4D97-AF65-F5344CB8AC3E}">
        <p14:creationId xmlns:p14="http://schemas.microsoft.com/office/powerpoint/2010/main" val="51899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3"/>
          <p:cNvPicPr>
            <a:picLocks noChangeAspect="1"/>
          </p:cNvPicPr>
          <p:nvPr/>
        </p:nvPicPr>
        <p:blipFill>
          <a:blip r:embed="rId2"/>
          <a:stretch>
            <a:fillRect/>
          </a:stretch>
        </p:blipFill>
        <p:spPr>
          <a:xfrm>
            <a:off x="294102" y="2238703"/>
            <a:ext cx="6422076" cy="3305385"/>
          </a:xfrm>
          <a:prstGeom prst="rect">
            <a:avLst/>
          </a:prstGeom>
        </p:spPr>
      </p:pic>
      <p:sp>
        <p:nvSpPr>
          <p:cNvPr id="2" name="标题 1"/>
          <p:cNvSpPr>
            <a:spLocks noGrp="1"/>
          </p:cNvSpPr>
          <p:nvPr>
            <p:ph type="title"/>
          </p:nvPr>
        </p:nvSpPr>
        <p:spPr/>
        <p:txBody>
          <a:bodyPr/>
          <a:lstStyle/>
          <a:p>
            <a:r>
              <a:rPr lang="en-US" altLang="zh-CN" dirty="0" smtClean="0"/>
              <a:t>1, </a:t>
            </a:r>
            <a:r>
              <a:rPr lang="en-US" altLang="zh-CN" dirty="0" smtClean="0"/>
              <a:t>Yoke new design</a:t>
            </a:r>
            <a:endParaRPr lang="zh-CN" altLang="en-US" dirty="0"/>
          </a:p>
        </p:txBody>
      </p:sp>
      <p:sp>
        <p:nvSpPr>
          <p:cNvPr id="3" name="内容占位符 2"/>
          <p:cNvSpPr>
            <a:spLocks noGrp="1"/>
          </p:cNvSpPr>
          <p:nvPr>
            <p:ph idx="1"/>
          </p:nvPr>
        </p:nvSpPr>
        <p:spPr/>
        <p:txBody>
          <a:bodyPr/>
          <a:lstStyle/>
          <a:p>
            <a:r>
              <a:rPr lang="en-US" altLang="zh-CN" dirty="0" smtClean="0"/>
              <a:t>Comparison</a:t>
            </a:r>
          </a:p>
          <a:p>
            <a:pPr marL="0" indent="0">
              <a:buNone/>
            </a:pPr>
            <a:endParaRPr lang="zh-CN" altLang="en-US" dirty="0"/>
          </a:p>
        </p:txBody>
      </p:sp>
      <p:sp>
        <p:nvSpPr>
          <p:cNvPr id="4" name="文本框 3"/>
          <p:cNvSpPr txBox="1"/>
          <p:nvPr/>
        </p:nvSpPr>
        <p:spPr>
          <a:xfrm>
            <a:off x="573293" y="5544089"/>
            <a:ext cx="2469452" cy="369332"/>
          </a:xfrm>
          <a:prstGeom prst="rect">
            <a:avLst/>
          </a:prstGeom>
          <a:noFill/>
        </p:spPr>
        <p:txBody>
          <a:bodyPr wrap="square" rtlCol="0">
            <a:spAutoFit/>
          </a:bodyPr>
          <a:lstStyle/>
          <a:p>
            <a:r>
              <a:rPr lang="en-US" altLang="zh-CN" dirty="0" smtClean="0"/>
              <a:t>CDR original version</a:t>
            </a:r>
            <a:endParaRPr lang="zh-CN" altLang="en-US" dirty="0"/>
          </a:p>
        </p:txBody>
      </p:sp>
      <p:sp>
        <p:nvSpPr>
          <p:cNvPr id="5" name="文本框 4"/>
          <p:cNvSpPr txBox="1"/>
          <p:nvPr/>
        </p:nvSpPr>
        <p:spPr>
          <a:xfrm>
            <a:off x="4239375" y="5544088"/>
            <a:ext cx="1893412" cy="369332"/>
          </a:xfrm>
          <a:prstGeom prst="rect">
            <a:avLst/>
          </a:prstGeom>
          <a:noFill/>
        </p:spPr>
        <p:txBody>
          <a:bodyPr wrap="square" rtlCol="0">
            <a:spAutoFit/>
          </a:bodyPr>
          <a:lstStyle/>
          <a:p>
            <a:r>
              <a:rPr lang="en-US" altLang="zh-CN" dirty="0" smtClean="0"/>
              <a:t>New version </a:t>
            </a:r>
            <a:endParaRPr lang="zh-CN" altLang="en-US" dirty="0"/>
          </a:p>
        </p:txBody>
      </p:sp>
      <p:graphicFrame>
        <p:nvGraphicFramePr>
          <p:cNvPr id="7" name="内容占位符 3"/>
          <p:cNvGraphicFramePr>
            <a:graphicFrameLocks/>
          </p:cNvGraphicFramePr>
          <p:nvPr>
            <p:extLst>
              <p:ext uri="{D42A27DB-BD31-4B8C-83A1-F6EECF244321}">
                <p14:modId xmlns:p14="http://schemas.microsoft.com/office/powerpoint/2010/main" val="3089233847"/>
              </p:ext>
            </p:extLst>
          </p:nvPr>
        </p:nvGraphicFramePr>
        <p:xfrm>
          <a:off x="6755523" y="1277006"/>
          <a:ext cx="5323011" cy="5212080"/>
        </p:xfrm>
        <a:graphic>
          <a:graphicData uri="http://schemas.openxmlformats.org/drawingml/2006/table">
            <a:tbl>
              <a:tblPr firstRow="1" firstCol="1" bandRow="1">
                <a:tableStyleId>{5940675A-B579-460E-94D1-54222C63F5DA}</a:tableStyleId>
              </a:tblPr>
              <a:tblGrid>
                <a:gridCol w="2326681"/>
                <a:gridCol w="834326"/>
                <a:gridCol w="1081002"/>
                <a:gridCol w="1081002"/>
              </a:tblGrid>
              <a:tr h="523770">
                <a:tc>
                  <a:txBody>
                    <a:bodyPr/>
                    <a:lstStyle/>
                    <a:p>
                      <a:pPr algn="ctr">
                        <a:spcAft>
                          <a:spcPts val="0"/>
                        </a:spcAft>
                      </a:pPr>
                      <a:r>
                        <a:rPr lang="en-US" sz="1800" kern="100" dirty="0">
                          <a:effectLst/>
                        </a:rPr>
                        <a:t> </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a:effectLst/>
                        </a:rPr>
                        <a:t>CMS</a:t>
                      </a:r>
                      <a:endParaRPr lang="zh-CN" sz="18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CEPC original</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altLang="zh-CN" sz="1800" kern="100" dirty="0" smtClean="0">
                          <a:effectLst/>
                          <a:latin typeface="+mn-lt"/>
                          <a:ea typeface="MS Mincho" panose="02020609040205080304" pitchFamily="49" charset="-128"/>
                          <a:cs typeface="Times New Roman" panose="02020603050405020304" pitchFamily="18" charset="0"/>
                        </a:rPr>
                        <a:t>CEPC</a:t>
                      </a:r>
                    </a:p>
                    <a:p>
                      <a:pPr algn="ctr">
                        <a:spcAft>
                          <a:spcPts val="0"/>
                        </a:spcAft>
                      </a:pPr>
                      <a:r>
                        <a:rPr lang="en-US" altLang="zh-CN" sz="1800" kern="100" dirty="0" smtClean="0">
                          <a:effectLst/>
                          <a:latin typeface="+mn-lt"/>
                          <a:ea typeface="MS Mincho" panose="02020609040205080304" pitchFamily="49" charset="-128"/>
                          <a:cs typeface="Times New Roman" panose="02020603050405020304" pitchFamily="18" charset="0"/>
                        </a:rPr>
                        <a:t>New version</a:t>
                      </a:r>
                      <a:endParaRPr lang="zh-CN" sz="1800" kern="100" dirty="0">
                        <a:effectLst/>
                        <a:latin typeface="+mn-lt"/>
                        <a:ea typeface="MS Mincho" panose="02020609040205080304" pitchFamily="49" charset="-128"/>
                        <a:cs typeface="Times New Roman" panose="02020603050405020304" pitchFamily="18" charset="0"/>
                      </a:endParaRPr>
                    </a:p>
                  </a:txBody>
                  <a:tcPr marL="68580" marR="68580" marT="0" marB="0"/>
                </a:tc>
              </a:tr>
              <a:tr h="261885">
                <a:tc>
                  <a:txBody>
                    <a:bodyPr/>
                    <a:lstStyle/>
                    <a:p>
                      <a:pPr algn="ctr">
                        <a:spcAft>
                          <a:spcPts val="0"/>
                        </a:spcAft>
                      </a:pPr>
                      <a:r>
                        <a:rPr lang="en-US" sz="1800" kern="100" dirty="0">
                          <a:effectLst/>
                        </a:rPr>
                        <a:t>Central field (T)</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4</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3</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altLang="zh-CN" sz="1800" kern="100" dirty="0" smtClean="0">
                          <a:effectLst/>
                          <a:latin typeface="+mn-lt"/>
                          <a:ea typeface="MS Mincho" panose="02020609040205080304" pitchFamily="49" charset="-128"/>
                          <a:cs typeface="Times New Roman" panose="02020603050405020304" pitchFamily="18" charset="0"/>
                        </a:rPr>
                        <a:t>3</a:t>
                      </a:r>
                      <a:endParaRPr lang="zh-CN" sz="1800" kern="100" dirty="0">
                        <a:effectLst/>
                        <a:latin typeface="+mn-lt"/>
                        <a:ea typeface="MS Mincho" panose="02020609040205080304" pitchFamily="49" charset="-128"/>
                        <a:cs typeface="Times New Roman" panose="02020603050405020304" pitchFamily="18" charset="0"/>
                      </a:endParaRPr>
                    </a:p>
                  </a:txBody>
                  <a:tcPr marL="68580" marR="68580" marT="0" marB="0"/>
                </a:tc>
              </a:tr>
              <a:tr h="261885">
                <a:tc>
                  <a:txBody>
                    <a:bodyPr/>
                    <a:lstStyle/>
                    <a:p>
                      <a:pPr algn="ctr">
                        <a:spcAft>
                          <a:spcPts val="0"/>
                        </a:spcAft>
                      </a:pPr>
                      <a:r>
                        <a:rPr lang="en-US" altLang="zh-CN" sz="1800" b="0" kern="100" dirty="0" smtClean="0">
                          <a:effectLst/>
                          <a:latin typeface="+mn-lt"/>
                          <a:ea typeface="MS Mincho" panose="02020609040205080304" pitchFamily="49" charset="-128"/>
                          <a:cs typeface="Times New Roman" panose="02020603050405020304" pitchFamily="18" charset="0"/>
                        </a:rPr>
                        <a:t>Operating current (A)</a:t>
                      </a:r>
                      <a:endParaRPr lang="zh-CN" sz="2000" b="0" kern="1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altLang="zh-CN" sz="1800" kern="100" dirty="0" smtClean="0">
                          <a:effectLst/>
                          <a:latin typeface="+mn-lt"/>
                          <a:ea typeface="MS Mincho" panose="02020609040205080304" pitchFamily="49" charset="-128"/>
                          <a:cs typeface="Times New Roman" panose="02020603050405020304" pitchFamily="18" charset="0"/>
                        </a:rPr>
                        <a:t>19600</a:t>
                      </a:r>
                      <a:endParaRPr lang="zh-CN" sz="1800" kern="1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altLang="zh-CN" sz="1800" kern="100" dirty="0" smtClean="0">
                          <a:effectLst/>
                          <a:latin typeface="+mn-lt"/>
                          <a:ea typeface="MS Mincho" panose="02020609040205080304" pitchFamily="49" charset="-128"/>
                          <a:cs typeface="Times New Roman" panose="02020603050405020304" pitchFamily="18" charset="0"/>
                        </a:rPr>
                        <a:t>15779</a:t>
                      </a:r>
                      <a:endParaRPr lang="zh-CN" sz="1800" kern="1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altLang="zh-CN" sz="1800" kern="100" dirty="0" smtClean="0">
                          <a:effectLst/>
                          <a:latin typeface="+mn-lt"/>
                          <a:ea typeface="MS Mincho" panose="02020609040205080304" pitchFamily="49" charset="-128"/>
                          <a:cs typeface="Times New Roman" panose="02020603050405020304" pitchFamily="18" charset="0"/>
                        </a:rPr>
                        <a:t>16796</a:t>
                      </a:r>
                      <a:endParaRPr lang="zh-CN" sz="1800" kern="100" dirty="0">
                        <a:effectLst/>
                        <a:latin typeface="+mn-lt"/>
                        <a:ea typeface="MS Mincho" panose="02020609040205080304" pitchFamily="49" charset="-128"/>
                        <a:cs typeface="Times New Roman" panose="02020603050405020304" pitchFamily="18" charset="0"/>
                      </a:endParaRPr>
                    </a:p>
                  </a:txBody>
                  <a:tcPr marL="68580" marR="68580" marT="0" marB="0"/>
                </a:tc>
              </a:tr>
              <a:tr h="261885">
                <a:tc>
                  <a:txBody>
                    <a:bodyPr/>
                    <a:lstStyle/>
                    <a:p>
                      <a:pPr algn="ctr">
                        <a:spcAft>
                          <a:spcPts val="0"/>
                        </a:spcAft>
                      </a:pPr>
                      <a:r>
                        <a:rPr lang="en-US" sz="1800" kern="100" dirty="0">
                          <a:effectLst/>
                        </a:rPr>
                        <a:t>Inner diameter of coil (mm)</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a:effectLst/>
                        </a:rPr>
                        <a:t>6360</a:t>
                      </a:r>
                      <a:endParaRPr lang="zh-CN" sz="18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7200</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altLang="zh-CN" sz="1800" kern="100" dirty="0" smtClean="0">
                          <a:effectLst/>
                          <a:latin typeface="+mn-lt"/>
                          <a:ea typeface="MS Mincho" panose="02020609040205080304" pitchFamily="49" charset="-128"/>
                          <a:cs typeface="Times New Roman" panose="02020603050405020304" pitchFamily="18" charset="0"/>
                        </a:rPr>
                        <a:t>7200</a:t>
                      </a:r>
                      <a:endParaRPr lang="zh-CN" sz="1800" kern="100" dirty="0">
                        <a:effectLst/>
                        <a:latin typeface="+mn-lt"/>
                        <a:ea typeface="MS Mincho" panose="02020609040205080304" pitchFamily="49" charset="-128"/>
                        <a:cs typeface="Times New Roman" panose="02020603050405020304" pitchFamily="18" charset="0"/>
                      </a:endParaRPr>
                    </a:p>
                  </a:txBody>
                  <a:tcPr marL="68580" marR="68580" marT="0" marB="0"/>
                </a:tc>
              </a:tr>
              <a:tr h="261885">
                <a:tc>
                  <a:txBody>
                    <a:bodyPr/>
                    <a:lstStyle/>
                    <a:p>
                      <a:pPr algn="ctr">
                        <a:spcAft>
                          <a:spcPts val="0"/>
                        </a:spcAft>
                      </a:pPr>
                      <a:r>
                        <a:rPr lang="en-US" sz="1800" kern="100" dirty="0">
                          <a:effectLst/>
                        </a:rPr>
                        <a:t>Length of coil (mm)</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a:effectLst/>
                        </a:rPr>
                        <a:t>12480</a:t>
                      </a:r>
                      <a:endParaRPr lang="zh-CN" sz="18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7606</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altLang="zh-CN" sz="1800" kern="100" dirty="0" smtClean="0">
                          <a:effectLst/>
                          <a:latin typeface="+mn-lt"/>
                          <a:ea typeface="MS Mincho" panose="02020609040205080304" pitchFamily="49" charset="-128"/>
                          <a:cs typeface="Times New Roman" panose="02020603050405020304" pitchFamily="18" charset="0"/>
                        </a:rPr>
                        <a:t>7600</a:t>
                      </a:r>
                      <a:endParaRPr lang="zh-CN" sz="1800" kern="100" dirty="0">
                        <a:effectLst/>
                        <a:latin typeface="+mn-lt"/>
                        <a:ea typeface="MS Mincho" panose="02020609040205080304" pitchFamily="49" charset="-128"/>
                        <a:cs typeface="Times New Roman" panose="02020603050405020304" pitchFamily="18" charset="0"/>
                      </a:endParaRPr>
                    </a:p>
                  </a:txBody>
                  <a:tcPr marL="68580" marR="68580" marT="0" marB="0"/>
                </a:tc>
              </a:tr>
              <a:tr h="523770">
                <a:tc>
                  <a:txBody>
                    <a:bodyPr/>
                    <a:lstStyle/>
                    <a:p>
                      <a:pPr algn="ctr">
                        <a:spcAft>
                          <a:spcPts val="0"/>
                        </a:spcAft>
                      </a:pPr>
                      <a:r>
                        <a:rPr lang="en-US" sz="1800" kern="100" dirty="0">
                          <a:effectLst/>
                        </a:rPr>
                        <a:t>Barrel yoke inner diameter (mm)</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a:effectLst/>
                        </a:rPr>
                        <a:t>9180</a:t>
                      </a:r>
                      <a:endParaRPr lang="zh-CN" sz="18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8800</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altLang="zh-CN" sz="1800" kern="100" dirty="0" smtClean="0">
                          <a:effectLst/>
                          <a:latin typeface="+mn-lt"/>
                          <a:ea typeface="MS Mincho" panose="02020609040205080304" pitchFamily="49" charset="-128"/>
                          <a:cs typeface="Times New Roman" panose="02020603050405020304" pitchFamily="18" charset="0"/>
                        </a:rPr>
                        <a:t>9200</a:t>
                      </a:r>
                      <a:endParaRPr lang="zh-CN" sz="1800" kern="100" dirty="0">
                        <a:effectLst/>
                        <a:latin typeface="+mn-lt"/>
                        <a:ea typeface="MS Mincho" panose="02020609040205080304" pitchFamily="49" charset="-128"/>
                        <a:cs typeface="Times New Roman" panose="02020603050405020304" pitchFamily="18" charset="0"/>
                      </a:endParaRPr>
                    </a:p>
                  </a:txBody>
                  <a:tcPr marL="68580" marR="68580" marT="0" marB="0"/>
                </a:tc>
              </a:tr>
              <a:tr h="523770">
                <a:tc>
                  <a:txBody>
                    <a:bodyPr/>
                    <a:lstStyle/>
                    <a:p>
                      <a:pPr algn="ctr">
                        <a:spcAft>
                          <a:spcPts val="0"/>
                        </a:spcAft>
                      </a:pPr>
                      <a:r>
                        <a:rPr lang="en-US" sz="1800" kern="100" dirty="0">
                          <a:effectLst/>
                        </a:rPr>
                        <a:t>Barrel yoke outer diameter (mm)</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14000</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14480</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altLang="zh-CN" sz="1800" kern="100" dirty="0" smtClean="0">
                          <a:effectLst/>
                          <a:latin typeface="+mn-lt"/>
                          <a:ea typeface="MS Mincho" panose="02020609040205080304" pitchFamily="49" charset="-128"/>
                          <a:cs typeface="Times New Roman" panose="02020603050405020304" pitchFamily="18" charset="0"/>
                        </a:rPr>
                        <a:t>12120</a:t>
                      </a:r>
                      <a:endParaRPr lang="zh-CN" sz="1800" kern="100" dirty="0">
                        <a:effectLst/>
                        <a:latin typeface="+mn-lt"/>
                        <a:ea typeface="MS Mincho" panose="02020609040205080304" pitchFamily="49" charset="-128"/>
                        <a:cs typeface="Times New Roman" panose="02020603050405020304" pitchFamily="18" charset="0"/>
                      </a:endParaRPr>
                    </a:p>
                  </a:txBody>
                  <a:tcPr marL="68580" marR="68580" marT="0" marB="0"/>
                </a:tc>
              </a:tr>
              <a:tr h="261885">
                <a:tc>
                  <a:txBody>
                    <a:bodyPr/>
                    <a:lstStyle/>
                    <a:p>
                      <a:pPr algn="ctr">
                        <a:spcAft>
                          <a:spcPts val="0"/>
                        </a:spcAft>
                      </a:pPr>
                      <a:r>
                        <a:rPr lang="en-US" sz="1800" kern="100">
                          <a:effectLst/>
                        </a:rPr>
                        <a:t>Total length of yoke (mm)</a:t>
                      </a:r>
                      <a:endParaRPr lang="zh-CN" sz="18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20040</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13966</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altLang="zh-CN" sz="1800" kern="100" dirty="0" smtClean="0">
                          <a:effectLst/>
                          <a:latin typeface="+mn-lt"/>
                          <a:ea typeface="MS Mincho" panose="02020609040205080304" pitchFamily="49" charset="-128"/>
                          <a:cs typeface="Times New Roman" panose="02020603050405020304" pitchFamily="18" charset="0"/>
                        </a:rPr>
                        <a:t>12020</a:t>
                      </a:r>
                      <a:endParaRPr lang="zh-CN" sz="1800" kern="100" dirty="0">
                        <a:effectLst/>
                        <a:latin typeface="+mn-lt"/>
                        <a:ea typeface="MS Mincho" panose="02020609040205080304" pitchFamily="49" charset="-128"/>
                        <a:cs typeface="Times New Roman" panose="02020603050405020304" pitchFamily="18" charset="0"/>
                      </a:endParaRPr>
                    </a:p>
                  </a:txBody>
                  <a:tcPr marL="68580" marR="68580" marT="0" marB="0"/>
                </a:tc>
              </a:tr>
              <a:tr h="261885">
                <a:tc>
                  <a:txBody>
                    <a:bodyPr/>
                    <a:lstStyle/>
                    <a:p>
                      <a:pPr algn="ctr">
                        <a:spcAft>
                          <a:spcPts val="0"/>
                        </a:spcAft>
                      </a:pPr>
                      <a:r>
                        <a:rPr lang="en-US" sz="1800" kern="100">
                          <a:effectLst/>
                        </a:rPr>
                        <a:t>Weight of barrel yoke (t)</a:t>
                      </a:r>
                      <a:endParaRPr lang="zh-CN" sz="18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6000</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5940</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altLang="zh-CN" sz="1800" kern="100" dirty="0" smtClean="0">
                          <a:effectLst/>
                          <a:latin typeface="+mn-lt"/>
                          <a:ea typeface="MS Mincho" panose="02020609040205080304" pitchFamily="49" charset="-128"/>
                          <a:cs typeface="Times New Roman" panose="02020603050405020304" pitchFamily="18" charset="0"/>
                        </a:rPr>
                        <a:t>3137</a:t>
                      </a:r>
                      <a:endParaRPr lang="zh-CN" sz="1800" kern="100" dirty="0">
                        <a:effectLst/>
                        <a:latin typeface="+mn-lt"/>
                        <a:ea typeface="MS Mincho" panose="02020609040205080304" pitchFamily="49" charset="-128"/>
                        <a:cs typeface="Times New Roman" panose="02020603050405020304" pitchFamily="18" charset="0"/>
                      </a:endParaRPr>
                    </a:p>
                  </a:txBody>
                  <a:tcPr marL="68580" marR="68580" marT="0" marB="0"/>
                </a:tc>
              </a:tr>
              <a:tr h="261885">
                <a:tc>
                  <a:txBody>
                    <a:bodyPr/>
                    <a:lstStyle/>
                    <a:p>
                      <a:pPr algn="ctr">
                        <a:spcAft>
                          <a:spcPts val="0"/>
                        </a:spcAft>
                      </a:pPr>
                      <a:r>
                        <a:rPr lang="en-US" sz="1800" kern="100" dirty="0">
                          <a:effectLst/>
                        </a:rPr>
                        <a:t>Weight of each end cap (t)</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2000</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3316.6</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altLang="zh-CN" sz="1800" kern="100" dirty="0" smtClean="0">
                          <a:effectLst/>
                          <a:latin typeface="+mn-lt"/>
                          <a:ea typeface="MS Mincho" panose="02020609040205080304" pitchFamily="49" charset="-128"/>
                          <a:cs typeface="Times New Roman" panose="02020603050405020304" pitchFamily="18" charset="0"/>
                        </a:rPr>
                        <a:t>1144</a:t>
                      </a:r>
                      <a:endParaRPr lang="zh-CN" sz="1800" kern="100" dirty="0">
                        <a:effectLst/>
                        <a:latin typeface="+mn-lt"/>
                        <a:ea typeface="MS Mincho" panose="02020609040205080304" pitchFamily="49" charset="-128"/>
                        <a:cs typeface="Times New Roman" panose="02020603050405020304" pitchFamily="18" charset="0"/>
                      </a:endParaRPr>
                    </a:p>
                  </a:txBody>
                  <a:tcPr marL="68580" marR="68580" marT="0" marB="0"/>
                </a:tc>
              </a:tr>
              <a:tr h="261885">
                <a:tc>
                  <a:txBody>
                    <a:bodyPr/>
                    <a:lstStyle/>
                    <a:p>
                      <a:pPr algn="ctr">
                        <a:spcAft>
                          <a:spcPts val="0"/>
                        </a:spcAft>
                      </a:pPr>
                      <a:r>
                        <a:rPr lang="en-US" sz="1800" kern="100" dirty="0">
                          <a:effectLst/>
                        </a:rPr>
                        <a:t>Total weight of yoke (t)</a:t>
                      </a:r>
                      <a:endParaRPr lang="zh-CN" sz="18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kern="100">
                          <a:effectLst/>
                        </a:rPr>
                        <a:t>10000</a:t>
                      </a:r>
                      <a:endParaRPr lang="zh-CN" sz="18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sz="1800" b="1" kern="100" dirty="0">
                          <a:solidFill>
                            <a:srgbClr val="FF0000"/>
                          </a:solidFill>
                          <a:effectLst/>
                        </a:rPr>
                        <a:t>12573</a:t>
                      </a:r>
                      <a:endParaRPr lang="zh-CN" sz="1800" b="1" kern="10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US" altLang="zh-CN" sz="1800" b="1" kern="100" dirty="0" smtClean="0">
                          <a:solidFill>
                            <a:srgbClr val="FF0000"/>
                          </a:solidFill>
                          <a:effectLst/>
                          <a:latin typeface="+mn-lt"/>
                          <a:ea typeface="MS Mincho" panose="02020609040205080304" pitchFamily="49" charset="-128"/>
                          <a:cs typeface="Times New Roman" panose="02020603050405020304" pitchFamily="18" charset="0"/>
                        </a:rPr>
                        <a:t>5425</a:t>
                      </a:r>
                      <a:endParaRPr lang="zh-CN" sz="1800" b="1" kern="100" dirty="0">
                        <a:solidFill>
                          <a:srgbClr val="FF0000"/>
                        </a:solidFill>
                        <a:effectLst/>
                        <a:latin typeface="+mn-lt"/>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5607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 </a:t>
            </a:r>
            <a:r>
              <a:rPr lang="en-US" altLang="zh-CN" dirty="0"/>
              <a:t>Yoke new design</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507298098"/>
              </p:ext>
            </p:extLst>
          </p:nvPr>
        </p:nvGraphicFramePr>
        <p:xfrm>
          <a:off x="1105854" y="2924504"/>
          <a:ext cx="5198565" cy="3111878"/>
        </p:xfrm>
        <a:graphic>
          <a:graphicData uri="http://schemas.openxmlformats.org/drawingml/2006/table">
            <a:tbl>
              <a:tblPr firstRow="1" bandRow="1">
                <a:tableStyleId>{616DA210-FB5B-4158-B5E0-FEB733F419BA}</a:tableStyleId>
              </a:tblPr>
              <a:tblGrid>
                <a:gridCol w="1040115"/>
                <a:gridCol w="1040115"/>
                <a:gridCol w="1039445"/>
                <a:gridCol w="1039445"/>
                <a:gridCol w="1039445"/>
              </a:tblGrid>
              <a:tr h="551558">
                <a:tc gridSpan="2">
                  <a:txBody>
                    <a:bodyPr/>
                    <a:lstStyle/>
                    <a:p>
                      <a:pPr algn="ctr">
                        <a:spcAft>
                          <a:spcPts val="0"/>
                        </a:spcAft>
                      </a:pPr>
                      <a:r>
                        <a:rPr lang="en-US" sz="1800" dirty="0">
                          <a:effectLst/>
                        </a:rPr>
                        <a:t>Stray field</a:t>
                      </a:r>
                      <a:endParaRPr lang="zh-C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a:tc>
                <a:tc hMerge="1">
                  <a:txBody>
                    <a:bodyPr/>
                    <a:lstStyle/>
                    <a:p>
                      <a:endParaRPr lang="zh-CN" altLang="en-US"/>
                    </a:p>
                  </a:txBody>
                  <a:tcPr/>
                </a:tc>
                <a:tc>
                  <a:txBody>
                    <a:bodyPr/>
                    <a:lstStyle/>
                    <a:p>
                      <a:pPr algn="ctr">
                        <a:spcAft>
                          <a:spcPts val="0"/>
                        </a:spcAft>
                      </a:pPr>
                      <a:r>
                        <a:rPr lang="en-US" sz="1800" dirty="0">
                          <a:effectLst/>
                        </a:rPr>
                        <a:t>CMS</a:t>
                      </a:r>
                      <a:endParaRPr lang="zh-C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a:tc>
                <a:tc>
                  <a:txBody>
                    <a:bodyPr/>
                    <a:lstStyle/>
                    <a:p>
                      <a:pPr algn="ctr">
                        <a:spcAft>
                          <a:spcPts val="0"/>
                        </a:spcAft>
                      </a:pPr>
                      <a:r>
                        <a:rPr lang="en-US" sz="1800" dirty="0">
                          <a:effectLst/>
                        </a:rPr>
                        <a:t>CEPC original</a:t>
                      </a:r>
                      <a:endParaRPr lang="zh-C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800" dirty="0" smtClean="0">
                          <a:effectLst/>
                        </a:rPr>
                        <a:t>New Version </a:t>
                      </a:r>
                      <a:endParaRPr lang="zh-CN" sz="1800" dirty="0">
                        <a:effectLst/>
                        <a:latin typeface="+mn-lt"/>
                        <a:ea typeface="+mn-ea"/>
                        <a:cs typeface="Times New Roman" panose="02020603050405020304" pitchFamily="18" charset="0"/>
                      </a:endParaRPr>
                    </a:p>
                  </a:txBody>
                  <a:tcPr marL="0" marR="0" marT="0" marB="0"/>
                </a:tc>
              </a:tr>
              <a:tr h="175895">
                <a:tc rowSpan="2">
                  <a:txBody>
                    <a:bodyPr/>
                    <a:lstStyle/>
                    <a:p>
                      <a:pPr algn="ctr">
                        <a:spcAft>
                          <a:spcPts val="0"/>
                        </a:spcAft>
                      </a:pPr>
                      <a:r>
                        <a:rPr lang="en-US" sz="1800">
                          <a:effectLst/>
                        </a:rPr>
                        <a:t>50 Gs</a:t>
                      </a:r>
                      <a:endParaRPr lang="zh-CN" sz="1800">
                        <a:effectLst/>
                        <a:latin typeface="Cambria" panose="02040503050406030204" pitchFamily="18" charset="0"/>
                        <a:ea typeface="MS Mincho" panose="02020609040205080304" pitchFamily="49" charset="-128"/>
                        <a:cs typeface="Times New Roman" panose="02020603050405020304" pitchFamily="18" charset="0"/>
                      </a:endParaRPr>
                    </a:p>
                  </a:txBody>
                  <a:tcPr/>
                </a:tc>
                <a:tc>
                  <a:txBody>
                    <a:bodyPr/>
                    <a:lstStyle/>
                    <a:p>
                      <a:pPr algn="ctr">
                        <a:spcAft>
                          <a:spcPts val="0"/>
                        </a:spcAft>
                      </a:pPr>
                      <a:r>
                        <a:rPr lang="en-US" sz="1800">
                          <a:effectLst/>
                        </a:rPr>
                        <a:t>R direction</a:t>
                      </a:r>
                      <a:endParaRPr lang="zh-CN" sz="1800">
                        <a:effectLst/>
                        <a:latin typeface="Cambria" panose="02040503050406030204" pitchFamily="18" charset="0"/>
                        <a:ea typeface="MS Mincho" panose="02020609040205080304" pitchFamily="49" charset="-128"/>
                        <a:cs typeface="Times New Roman" panose="02020603050405020304" pitchFamily="18" charset="0"/>
                      </a:endParaRPr>
                    </a:p>
                  </a:txBody>
                  <a:tcPr/>
                </a:tc>
                <a:tc>
                  <a:txBody>
                    <a:bodyPr/>
                    <a:lstStyle/>
                    <a:p>
                      <a:pPr algn="ctr">
                        <a:spcAft>
                          <a:spcPts val="0"/>
                        </a:spcAft>
                      </a:pPr>
                      <a:r>
                        <a:rPr lang="en-US" sz="1800">
                          <a:effectLst/>
                        </a:rPr>
                        <a:t>25.2 m</a:t>
                      </a:r>
                      <a:endParaRPr lang="zh-CN" sz="1800">
                        <a:effectLst/>
                        <a:latin typeface="Cambria" panose="02040503050406030204" pitchFamily="18" charset="0"/>
                        <a:ea typeface="MS Mincho" panose="02020609040205080304" pitchFamily="49" charset="-128"/>
                        <a:cs typeface="Times New Roman" panose="02020603050405020304" pitchFamily="18" charset="0"/>
                      </a:endParaRPr>
                    </a:p>
                  </a:txBody>
                  <a:tcPr/>
                </a:tc>
                <a:tc>
                  <a:txBody>
                    <a:bodyPr/>
                    <a:lstStyle/>
                    <a:p>
                      <a:pPr algn="ctr">
                        <a:spcAft>
                          <a:spcPts val="0"/>
                        </a:spcAft>
                      </a:pPr>
                      <a:r>
                        <a:rPr lang="en-US" sz="1800" dirty="0">
                          <a:effectLst/>
                        </a:rPr>
                        <a:t>13.6 m</a:t>
                      </a:r>
                      <a:endParaRPr lang="zh-C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800" dirty="0" smtClean="0">
                          <a:effectLst/>
                        </a:rPr>
                        <a:t>20.6 m</a:t>
                      </a:r>
                      <a:endParaRPr lang="zh-CN" sz="1800" dirty="0">
                        <a:effectLst/>
                        <a:latin typeface="+mn-lt"/>
                        <a:ea typeface="+mn-ea"/>
                        <a:cs typeface="Times New Roman" panose="02020603050405020304" pitchFamily="18" charset="0"/>
                      </a:endParaRPr>
                    </a:p>
                  </a:txBody>
                  <a:tcPr marL="0" marR="0" marT="0" marB="0"/>
                </a:tc>
              </a:tr>
              <a:tr h="156845">
                <a:tc vMerge="1">
                  <a:txBody>
                    <a:bodyPr/>
                    <a:lstStyle/>
                    <a:p>
                      <a:endParaRPr lang="zh-CN" altLang="en-US"/>
                    </a:p>
                  </a:txBody>
                  <a:tcPr/>
                </a:tc>
                <a:tc>
                  <a:txBody>
                    <a:bodyPr/>
                    <a:lstStyle/>
                    <a:p>
                      <a:pPr algn="ctr">
                        <a:spcAft>
                          <a:spcPts val="0"/>
                        </a:spcAft>
                      </a:pPr>
                      <a:r>
                        <a:rPr lang="en-US" sz="1800" dirty="0">
                          <a:effectLst/>
                        </a:rPr>
                        <a:t>Z direction</a:t>
                      </a:r>
                      <a:endParaRPr lang="zh-C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a:tc>
                <a:tc>
                  <a:txBody>
                    <a:bodyPr/>
                    <a:lstStyle/>
                    <a:p>
                      <a:pPr algn="ctr">
                        <a:spcAft>
                          <a:spcPts val="0"/>
                        </a:spcAft>
                      </a:pPr>
                      <a:r>
                        <a:rPr lang="en-US" sz="1800">
                          <a:effectLst/>
                        </a:rPr>
                        <a:t>32 m</a:t>
                      </a:r>
                      <a:endParaRPr lang="zh-CN" sz="1800">
                        <a:effectLst/>
                        <a:latin typeface="Cambria" panose="02040503050406030204" pitchFamily="18" charset="0"/>
                        <a:ea typeface="MS Mincho" panose="02020609040205080304" pitchFamily="49" charset="-128"/>
                        <a:cs typeface="Times New Roman" panose="02020603050405020304" pitchFamily="18" charset="0"/>
                      </a:endParaRPr>
                    </a:p>
                  </a:txBody>
                  <a:tcPr/>
                </a:tc>
                <a:tc>
                  <a:txBody>
                    <a:bodyPr/>
                    <a:lstStyle/>
                    <a:p>
                      <a:pPr algn="ctr">
                        <a:spcAft>
                          <a:spcPts val="0"/>
                        </a:spcAft>
                      </a:pPr>
                      <a:r>
                        <a:rPr lang="en-US" sz="1800" dirty="0">
                          <a:effectLst/>
                        </a:rPr>
                        <a:t>15.8 m</a:t>
                      </a:r>
                      <a:endParaRPr lang="zh-C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800" dirty="0" smtClean="0">
                          <a:effectLst/>
                        </a:rPr>
                        <a:t>25.5 m</a:t>
                      </a:r>
                      <a:endParaRPr lang="zh-CN" sz="1800" dirty="0">
                        <a:effectLst/>
                        <a:latin typeface="+mn-lt"/>
                        <a:ea typeface="+mn-ea"/>
                        <a:cs typeface="Times New Roman" panose="02020603050405020304" pitchFamily="18" charset="0"/>
                      </a:endParaRPr>
                    </a:p>
                  </a:txBody>
                  <a:tcPr marL="0" marR="0" marT="0" marB="0"/>
                </a:tc>
              </a:tr>
              <a:tr h="175895">
                <a:tc rowSpan="2">
                  <a:txBody>
                    <a:bodyPr/>
                    <a:lstStyle/>
                    <a:p>
                      <a:pPr algn="ctr">
                        <a:spcAft>
                          <a:spcPts val="0"/>
                        </a:spcAft>
                      </a:pPr>
                      <a:r>
                        <a:rPr lang="en-US" sz="1800">
                          <a:effectLst/>
                        </a:rPr>
                        <a:t>100 Gs</a:t>
                      </a:r>
                      <a:endParaRPr lang="zh-CN" sz="1800">
                        <a:effectLst/>
                        <a:latin typeface="Cambria" panose="02040503050406030204" pitchFamily="18" charset="0"/>
                        <a:ea typeface="MS Mincho" panose="02020609040205080304" pitchFamily="49" charset="-128"/>
                        <a:cs typeface="Times New Roman" panose="02020603050405020304" pitchFamily="18" charset="0"/>
                      </a:endParaRPr>
                    </a:p>
                  </a:txBody>
                  <a:tcPr/>
                </a:tc>
                <a:tc>
                  <a:txBody>
                    <a:bodyPr/>
                    <a:lstStyle/>
                    <a:p>
                      <a:pPr algn="ctr">
                        <a:spcAft>
                          <a:spcPts val="0"/>
                        </a:spcAft>
                      </a:pPr>
                      <a:r>
                        <a:rPr lang="en-US" sz="1800">
                          <a:effectLst/>
                        </a:rPr>
                        <a:t>R direction</a:t>
                      </a:r>
                      <a:endParaRPr lang="zh-CN" sz="1800">
                        <a:effectLst/>
                        <a:latin typeface="Cambria" panose="02040503050406030204" pitchFamily="18" charset="0"/>
                        <a:ea typeface="MS Mincho" panose="02020609040205080304" pitchFamily="49" charset="-128"/>
                        <a:cs typeface="Times New Roman" panose="02020603050405020304" pitchFamily="18" charset="0"/>
                      </a:endParaRPr>
                    </a:p>
                  </a:txBody>
                  <a:tcPr/>
                </a:tc>
                <a:tc>
                  <a:txBody>
                    <a:bodyPr/>
                    <a:lstStyle/>
                    <a:p>
                      <a:pPr algn="ctr">
                        <a:spcAft>
                          <a:spcPts val="0"/>
                        </a:spcAft>
                      </a:pPr>
                      <a:r>
                        <a:rPr lang="en-US" sz="1800">
                          <a:effectLst/>
                        </a:rPr>
                        <a:t>19.2 m</a:t>
                      </a:r>
                      <a:endParaRPr lang="zh-CN" sz="1800">
                        <a:effectLst/>
                        <a:latin typeface="Cambria" panose="02040503050406030204" pitchFamily="18" charset="0"/>
                        <a:ea typeface="MS Mincho" panose="02020609040205080304" pitchFamily="49" charset="-128"/>
                        <a:cs typeface="Times New Roman" panose="02020603050405020304" pitchFamily="18" charset="0"/>
                      </a:endParaRPr>
                    </a:p>
                  </a:txBody>
                  <a:tcPr/>
                </a:tc>
                <a:tc>
                  <a:txBody>
                    <a:bodyPr/>
                    <a:lstStyle/>
                    <a:p>
                      <a:pPr algn="ctr">
                        <a:spcAft>
                          <a:spcPts val="0"/>
                        </a:spcAft>
                      </a:pPr>
                      <a:r>
                        <a:rPr lang="en-US" sz="1800" dirty="0">
                          <a:effectLst/>
                        </a:rPr>
                        <a:t>10 m</a:t>
                      </a:r>
                      <a:endParaRPr lang="zh-C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800" dirty="0" smtClean="0">
                          <a:effectLst/>
                        </a:rPr>
                        <a:t>16.4 m</a:t>
                      </a:r>
                      <a:endParaRPr lang="zh-CN" sz="1800" dirty="0">
                        <a:effectLst/>
                        <a:latin typeface="+mn-lt"/>
                        <a:ea typeface="+mn-ea"/>
                        <a:cs typeface="Times New Roman" panose="02020603050405020304" pitchFamily="18" charset="0"/>
                      </a:endParaRPr>
                    </a:p>
                  </a:txBody>
                  <a:tcPr marL="0" marR="0" marT="0" marB="0"/>
                </a:tc>
              </a:tr>
              <a:tr h="175895">
                <a:tc vMerge="1">
                  <a:txBody>
                    <a:bodyPr/>
                    <a:lstStyle/>
                    <a:p>
                      <a:endParaRPr lang="zh-CN" altLang="en-US"/>
                    </a:p>
                  </a:txBody>
                  <a:tcPr/>
                </a:tc>
                <a:tc>
                  <a:txBody>
                    <a:bodyPr/>
                    <a:lstStyle/>
                    <a:p>
                      <a:pPr algn="ctr">
                        <a:spcAft>
                          <a:spcPts val="0"/>
                        </a:spcAft>
                      </a:pPr>
                      <a:r>
                        <a:rPr lang="en-US" sz="1800">
                          <a:effectLst/>
                        </a:rPr>
                        <a:t>Z direction</a:t>
                      </a:r>
                      <a:endParaRPr lang="zh-CN" sz="1800">
                        <a:effectLst/>
                        <a:latin typeface="Cambria" panose="02040503050406030204" pitchFamily="18" charset="0"/>
                        <a:ea typeface="MS Mincho" panose="02020609040205080304" pitchFamily="49" charset="-128"/>
                        <a:cs typeface="Times New Roman" panose="02020603050405020304" pitchFamily="18" charset="0"/>
                      </a:endParaRPr>
                    </a:p>
                  </a:txBody>
                  <a:tcPr/>
                </a:tc>
                <a:tc>
                  <a:txBody>
                    <a:bodyPr/>
                    <a:lstStyle/>
                    <a:p>
                      <a:pPr algn="ctr">
                        <a:spcAft>
                          <a:spcPts val="0"/>
                        </a:spcAft>
                      </a:pPr>
                      <a:r>
                        <a:rPr lang="en-US" sz="1800">
                          <a:effectLst/>
                        </a:rPr>
                        <a:t>25.2 m</a:t>
                      </a:r>
                      <a:endParaRPr lang="zh-CN" sz="1800">
                        <a:effectLst/>
                        <a:latin typeface="Cambria" panose="02040503050406030204" pitchFamily="18" charset="0"/>
                        <a:ea typeface="MS Mincho" panose="02020609040205080304" pitchFamily="49" charset="-128"/>
                        <a:cs typeface="Times New Roman" panose="02020603050405020304" pitchFamily="18" charset="0"/>
                      </a:endParaRPr>
                    </a:p>
                  </a:txBody>
                  <a:tcPr/>
                </a:tc>
                <a:tc>
                  <a:txBody>
                    <a:bodyPr/>
                    <a:lstStyle/>
                    <a:p>
                      <a:pPr algn="ctr">
                        <a:spcAft>
                          <a:spcPts val="0"/>
                        </a:spcAft>
                      </a:pPr>
                      <a:r>
                        <a:rPr lang="en-US" sz="1800" dirty="0">
                          <a:effectLst/>
                        </a:rPr>
                        <a:t>11.6 m</a:t>
                      </a:r>
                      <a:endParaRPr lang="zh-C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800" dirty="0" smtClean="0">
                          <a:effectLst/>
                        </a:rPr>
                        <a:t>20.1 m</a:t>
                      </a:r>
                      <a:endParaRPr lang="zh-CN" sz="1800" dirty="0">
                        <a:effectLst/>
                        <a:latin typeface="+mn-lt"/>
                        <a:ea typeface="+mn-ea"/>
                        <a:cs typeface="Times New Roman" panose="02020603050405020304" pitchFamily="18" charset="0"/>
                      </a:endParaRPr>
                    </a:p>
                  </a:txBody>
                  <a:tcPr marL="0" marR="0" marT="0" marB="0"/>
                </a:tc>
              </a:tr>
            </a:tbl>
          </a:graphicData>
        </a:graphic>
      </p:graphicFrame>
      <p:sp>
        <p:nvSpPr>
          <p:cNvPr id="3" name="文本框 2"/>
          <p:cNvSpPr txBox="1"/>
          <p:nvPr/>
        </p:nvSpPr>
        <p:spPr>
          <a:xfrm>
            <a:off x="7193644" y="3628987"/>
            <a:ext cx="4998356" cy="400110"/>
          </a:xfrm>
          <a:prstGeom prst="rect">
            <a:avLst/>
          </a:prstGeom>
          <a:noFill/>
        </p:spPr>
        <p:txBody>
          <a:bodyPr wrap="none" rtlCol="0">
            <a:spAutoFit/>
          </a:bodyPr>
          <a:lstStyle/>
          <a:p>
            <a:r>
              <a:rPr lang="en-US" altLang="zh-CN" sz="2000" dirty="0" smtClean="0"/>
              <a:t>leak field at booster location </a:t>
            </a:r>
            <a:r>
              <a:rPr lang="en-US" altLang="zh-CN" sz="2000" dirty="0"/>
              <a:t>(</a:t>
            </a:r>
            <a:r>
              <a:rPr lang="en-US" altLang="zh-CN" sz="2000" dirty="0" smtClean="0"/>
              <a:t>radial R=25m</a:t>
            </a:r>
            <a:r>
              <a:rPr lang="en-US" altLang="zh-CN" sz="2000" dirty="0"/>
              <a:t>)</a:t>
            </a:r>
            <a:r>
              <a:rPr lang="zh-CN" altLang="en-US" sz="2000" dirty="0" smtClean="0"/>
              <a:t>：</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1964324949"/>
              </p:ext>
            </p:extLst>
          </p:nvPr>
        </p:nvGraphicFramePr>
        <p:xfrm>
          <a:off x="7756991" y="4270489"/>
          <a:ext cx="3023756" cy="741680"/>
        </p:xfrm>
        <a:graphic>
          <a:graphicData uri="http://schemas.openxmlformats.org/drawingml/2006/table">
            <a:tbl>
              <a:tblPr firstRow="1" bandRow="1">
                <a:tableStyleId>{5940675A-B579-460E-94D1-54222C63F5DA}</a:tableStyleId>
              </a:tblPr>
              <a:tblGrid>
                <a:gridCol w="1704110"/>
                <a:gridCol w="1319646"/>
              </a:tblGrid>
              <a:tr h="370840">
                <a:tc>
                  <a:txBody>
                    <a:bodyPr/>
                    <a:lstStyle/>
                    <a:p>
                      <a:r>
                        <a:rPr lang="en-US" altLang="zh-CN" dirty="0" smtClean="0"/>
                        <a:t>Original</a:t>
                      </a:r>
                      <a:r>
                        <a:rPr lang="en-US" altLang="zh-CN" baseline="0" dirty="0" smtClean="0"/>
                        <a:t> version</a:t>
                      </a:r>
                      <a:endParaRPr lang="zh-CN" altLang="en-US" dirty="0"/>
                    </a:p>
                  </a:txBody>
                  <a:tcPr/>
                </a:tc>
                <a:tc>
                  <a:txBody>
                    <a:bodyPr/>
                    <a:lstStyle/>
                    <a:p>
                      <a:pPr algn="ctr"/>
                      <a:r>
                        <a:rPr lang="en-US" altLang="zh-CN" dirty="0" smtClean="0"/>
                        <a:t>8.4 </a:t>
                      </a:r>
                      <a:r>
                        <a:rPr lang="en-US" altLang="zh-CN" dirty="0" err="1" smtClean="0"/>
                        <a:t>Gs</a:t>
                      </a:r>
                      <a:endParaRPr lang="zh-CN" altLang="en-US" dirty="0"/>
                    </a:p>
                  </a:txBody>
                  <a:tcPr/>
                </a:tc>
              </a:tr>
              <a:tr h="370840">
                <a:tc>
                  <a:txBody>
                    <a:bodyPr/>
                    <a:lstStyle/>
                    <a:p>
                      <a:r>
                        <a:rPr lang="en-US" altLang="zh-CN" dirty="0" smtClean="0"/>
                        <a:t>New version</a:t>
                      </a:r>
                      <a:endParaRPr lang="zh-CN" altLang="en-US" dirty="0"/>
                    </a:p>
                  </a:txBody>
                  <a:tcPr/>
                </a:tc>
                <a:tc>
                  <a:txBody>
                    <a:bodyPr/>
                    <a:lstStyle/>
                    <a:p>
                      <a:pPr algn="ctr"/>
                      <a:r>
                        <a:rPr lang="en-US" altLang="zh-CN" dirty="0" smtClean="0"/>
                        <a:t>28 </a:t>
                      </a:r>
                      <a:r>
                        <a:rPr lang="en-US" altLang="zh-CN" dirty="0" err="1" smtClean="0"/>
                        <a:t>Gs</a:t>
                      </a:r>
                      <a:endParaRPr lang="zh-CN" altLang="en-US" dirty="0"/>
                    </a:p>
                  </a:txBody>
                  <a:tcPr/>
                </a:tc>
              </a:tr>
            </a:tbl>
          </a:graphicData>
        </a:graphic>
      </p:graphicFrame>
      <p:sp>
        <p:nvSpPr>
          <p:cNvPr id="6" name="文本框 5"/>
          <p:cNvSpPr txBox="1"/>
          <p:nvPr/>
        </p:nvSpPr>
        <p:spPr>
          <a:xfrm>
            <a:off x="693683" y="2191407"/>
            <a:ext cx="2992166" cy="461665"/>
          </a:xfrm>
          <a:prstGeom prst="rect">
            <a:avLst/>
          </a:prstGeom>
          <a:noFill/>
        </p:spPr>
        <p:txBody>
          <a:bodyPr wrap="none" rtlCol="0">
            <a:spAutoFit/>
          </a:bodyPr>
          <a:lstStyle/>
          <a:p>
            <a:r>
              <a:rPr lang="en-US" altLang="zh-CN" sz="2400" dirty="0" smtClean="0"/>
              <a:t>Leak field comparison:</a:t>
            </a:r>
            <a:endParaRPr lang="zh-CN" altLang="en-US" dirty="0"/>
          </a:p>
        </p:txBody>
      </p:sp>
    </p:spTree>
    <p:extLst>
      <p:ext uri="{BB962C8B-B14F-4D97-AF65-F5344CB8AC3E}">
        <p14:creationId xmlns:p14="http://schemas.microsoft.com/office/powerpoint/2010/main" val="352698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7993774" y="4156720"/>
            <a:ext cx="3341633" cy="2606686"/>
          </a:xfrm>
          <a:prstGeom prst="rect">
            <a:avLst/>
          </a:prstGeom>
        </p:spPr>
      </p:pic>
      <p:pic>
        <p:nvPicPr>
          <p:cNvPr id="12" name="图片 11"/>
          <p:cNvPicPr>
            <a:picLocks noChangeAspect="1"/>
          </p:cNvPicPr>
          <p:nvPr/>
        </p:nvPicPr>
        <p:blipFill>
          <a:blip r:embed="rId3"/>
          <a:stretch>
            <a:fillRect/>
          </a:stretch>
        </p:blipFill>
        <p:spPr>
          <a:xfrm>
            <a:off x="3956268" y="4151407"/>
            <a:ext cx="3477173" cy="2572585"/>
          </a:xfrm>
          <a:prstGeom prst="rect">
            <a:avLst/>
          </a:prstGeom>
        </p:spPr>
      </p:pic>
      <p:pic>
        <p:nvPicPr>
          <p:cNvPr id="2" name="图片 1"/>
          <p:cNvPicPr>
            <a:picLocks noChangeAspect="1"/>
          </p:cNvPicPr>
          <p:nvPr/>
        </p:nvPicPr>
        <p:blipFill>
          <a:blip r:embed="rId4"/>
          <a:stretch>
            <a:fillRect/>
          </a:stretch>
        </p:blipFill>
        <p:spPr>
          <a:xfrm>
            <a:off x="8520830" y="1391291"/>
            <a:ext cx="2877638" cy="2759146"/>
          </a:xfrm>
          <a:prstGeom prst="rect">
            <a:avLst/>
          </a:prstGeom>
        </p:spPr>
      </p:pic>
      <p:pic>
        <p:nvPicPr>
          <p:cNvPr id="3" name="图片 2"/>
          <p:cNvPicPr>
            <a:picLocks noChangeAspect="1"/>
          </p:cNvPicPr>
          <p:nvPr/>
        </p:nvPicPr>
        <p:blipFill>
          <a:blip r:embed="rId5"/>
          <a:stretch>
            <a:fillRect/>
          </a:stretch>
        </p:blipFill>
        <p:spPr>
          <a:xfrm>
            <a:off x="3775512" y="1667954"/>
            <a:ext cx="3602749" cy="2447971"/>
          </a:xfrm>
          <a:prstGeom prst="rect">
            <a:avLst/>
          </a:prstGeom>
        </p:spPr>
      </p:pic>
      <p:cxnSp>
        <p:nvCxnSpPr>
          <p:cNvPr id="6" name="直接连接符 5"/>
          <p:cNvCxnSpPr/>
          <p:nvPr/>
        </p:nvCxnSpPr>
        <p:spPr>
          <a:xfrm flipH="1">
            <a:off x="4130565" y="1637756"/>
            <a:ext cx="3201057" cy="33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8860221" y="1387364"/>
            <a:ext cx="2457453" cy="122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5156308" y="1556328"/>
            <a:ext cx="995363" cy="0"/>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直接箭头连接符 15"/>
          <p:cNvCxnSpPr/>
          <p:nvPr/>
        </p:nvCxnSpPr>
        <p:spPr>
          <a:xfrm flipH="1">
            <a:off x="9709622" y="1328055"/>
            <a:ext cx="995363" cy="0"/>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 name="矩形 3"/>
          <p:cNvSpPr/>
          <p:nvPr/>
        </p:nvSpPr>
        <p:spPr>
          <a:xfrm>
            <a:off x="601819" y="524782"/>
            <a:ext cx="4515403" cy="769441"/>
          </a:xfrm>
          <a:prstGeom prst="rect">
            <a:avLst/>
          </a:prstGeom>
        </p:spPr>
        <p:txBody>
          <a:bodyPr wrap="none">
            <a:spAutoFit/>
          </a:bodyPr>
          <a:lstStyle/>
          <a:p>
            <a:r>
              <a:rPr lang="en-US" altLang="zh-CN" sz="4400" dirty="0"/>
              <a:t>1, </a:t>
            </a:r>
            <a:r>
              <a:rPr lang="en-US" altLang="zh-CN" sz="4400" dirty="0"/>
              <a:t>Yoke new design</a:t>
            </a:r>
            <a:endParaRPr lang="zh-CN" altLang="en-US" sz="4400" dirty="0"/>
          </a:p>
        </p:txBody>
      </p:sp>
      <p:sp>
        <p:nvSpPr>
          <p:cNvPr id="5" name="文本框 4"/>
          <p:cNvSpPr txBox="1"/>
          <p:nvPr/>
        </p:nvSpPr>
        <p:spPr>
          <a:xfrm>
            <a:off x="7630510" y="1450428"/>
            <a:ext cx="957313" cy="369332"/>
          </a:xfrm>
          <a:prstGeom prst="rect">
            <a:avLst/>
          </a:prstGeom>
          <a:noFill/>
        </p:spPr>
        <p:txBody>
          <a:bodyPr wrap="none" rtlCol="0">
            <a:spAutoFit/>
          </a:bodyPr>
          <a:lstStyle/>
          <a:p>
            <a:r>
              <a:rPr lang="en-US" altLang="zh-CN" dirty="0" smtClean="0"/>
              <a:t>100 mm</a:t>
            </a:r>
            <a:endParaRPr lang="zh-CN" altLang="en-US" dirty="0"/>
          </a:p>
        </p:txBody>
      </p:sp>
      <p:cxnSp>
        <p:nvCxnSpPr>
          <p:cNvPr id="8" name="直接箭头连接符 7"/>
          <p:cNvCxnSpPr>
            <a:stCxn id="5" idx="3"/>
          </p:cNvCxnSpPr>
          <p:nvPr/>
        </p:nvCxnSpPr>
        <p:spPr>
          <a:xfrm flipV="1">
            <a:off x="8587823" y="1426778"/>
            <a:ext cx="296045" cy="20831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8" name="直接箭头连接符 17"/>
          <p:cNvCxnSpPr>
            <a:stCxn id="5" idx="1"/>
          </p:cNvCxnSpPr>
          <p:nvPr/>
        </p:nvCxnSpPr>
        <p:spPr>
          <a:xfrm flipH="1">
            <a:off x="7299435" y="1635094"/>
            <a:ext cx="331075" cy="4393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0" name="文本框 19"/>
          <p:cNvSpPr txBox="1"/>
          <p:nvPr/>
        </p:nvSpPr>
        <p:spPr>
          <a:xfrm>
            <a:off x="5269984" y="4203977"/>
            <a:ext cx="848309" cy="523220"/>
          </a:xfrm>
          <a:prstGeom prst="rect">
            <a:avLst/>
          </a:prstGeom>
          <a:noFill/>
        </p:spPr>
        <p:txBody>
          <a:bodyPr wrap="none" rtlCol="0">
            <a:spAutoFit/>
          </a:bodyPr>
          <a:lstStyle/>
          <a:p>
            <a:r>
              <a:rPr lang="en-US" altLang="zh-CN" sz="2800" dirty="0" smtClean="0"/>
              <a:t>CMS</a:t>
            </a:r>
            <a:endParaRPr lang="zh-CN" altLang="en-US" sz="2800" dirty="0"/>
          </a:p>
        </p:txBody>
      </p:sp>
      <p:sp>
        <p:nvSpPr>
          <p:cNvPr id="21" name="文本框 20"/>
          <p:cNvSpPr txBox="1"/>
          <p:nvPr/>
        </p:nvSpPr>
        <p:spPr>
          <a:xfrm>
            <a:off x="8307711" y="4203296"/>
            <a:ext cx="3262432" cy="523220"/>
          </a:xfrm>
          <a:prstGeom prst="rect">
            <a:avLst/>
          </a:prstGeom>
          <a:noFill/>
        </p:spPr>
        <p:txBody>
          <a:bodyPr wrap="none" rtlCol="0">
            <a:spAutoFit/>
          </a:bodyPr>
          <a:lstStyle/>
          <a:p>
            <a:r>
              <a:rPr lang="en-US" altLang="zh-CN" sz="2800" dirty="0" smtClean="0"/>
              <a:t>CEPC original Version</a:t>
            </a:r>
            <a:endParaRPr lang="zh-CN" altLang="en-US" sz="2800" dirty="0"/>
          </a:p>
        </p:txBody>
      </p:sp>
      <p:sp>
        <p:nvSpPr>
          <p:cNvPr id="22" name="文本框 21"/>
          <p:cNvSpPr txBox="1"/>
          <p:nvPr/>
        </p:nvSpPr>
        <p:spPr>
          <a:xfrm>
            <a:off x="299545" y="2672255"/>
            <a:ext cx="3499946" cy="1631216"/>
          </a:xfrm>
          <a:prstGeom prst="rect">
            <a:avLst/>
          </a:prstGeom>
          <a:noFill/>
        </p:spPr>
        <p:txBody>
          <a:bodyPr wrap="square" rtlCol="0">
            <a:spAutoFit/>
          </a:bodyPr>
          <a:lstStyle/>
          <a:p>
            <a:r>
              <a:rPr lang="en-US" altLang="zh-CN" sz="2000" dirty="0" smtClean="0"/>
              <a:t>There are some equipment on the top of the barrel yoke, such as vacuum pump. So the magnetic field on the top of the  barrel yoke must be controlled.</a:t>
            </a:r>
          </a:p>
        </p:txBody>
      </p:sp>
    </p:spTree>
    <p:extLst>
      <p:ext uri="{BB962C8B-B14F-4D97-AF65-F5344CB8AC3E}">
        <p14:creationId xmlns:p14="http://schemas.microsoft.com/office/powerpoint/2010/main" val="413009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 </a:t>
            </a:r>
            <a:r>
              <a:rPr lang="en-US" altLang="zh-CN" dirty="0"/>
              <a:t>Yoke new design</a:t>
            </a:r>
            <a:endParaRPr lang="zh-CN" altLang="en-US" dirty="0"/>
          </a:p>
        </p:txBody>
      </p:sp>
      <p:pic>
        <p:nvPicPr>
          <p:cNvPr id="6" name="图片 5"/>
          <p:cNvPicPr>
            <a:picLocks noChangeAspect="1"/>
          </p:cNvPicPr>
          <p:nvPr/>
        </p:nvPicPr>
        <p:blipFill>
          <a:blip r:embed="rId2"/>
          <a:stretch>
            <a:fillRect/>
          </a:stretch>
        </p:blipFill>
        <p:spPr>
          <a:xfrm>
            <a:off x="6404385" y="3926788"/>
            <a:ext cx="3906263" cy="2931212"/>
          </a:xfrm>
          <a:prstGeom prst="rect">
            <a:avLst/>
          </a:prstGeom>
        </p:spPr>
      </p:pic>
      <p:pic>
        <p:nvPicPr>
          <p:cNvPr id="7" name="内容占位符 3"/>
          <p:cNvPicPr>
            <a:picLocks noGrp="1" noChangeAspect="1"/>
          </p:cNvPicPr>
          <p:nvPr>
            <p:ph idx="1"/>
          </p:nvPr>
        </p:nvPicPr>
        <p:blipFill>
          <a:blip r:embed="rId3"/>
          <a:stretch>
            <a:fillRect/>
          </a:stretch>
        </p:blipFill>
        <p:spPr>
          <a:xfrm>
            <a:off x="1568670" y="3966167"/>
            <a:ext cx="3793023" cy="2785046"/>
          </a:xfrm>
          <a:prstGeom prst="rect">
            <a:avLst/>
          </a:prstGeom>
        </p:spPr>
      </p:pic>
      <p:sp>
        <p:nvSpPr>
          <p:cNvPr id="8" name="文本框 7"/>
          <p:cNvSpPr txBox="1"/>
          <p:nvPr/>
        </p:nvSpPr>
        <p:spPr>
          <a:xfrm>
            <a:off x="2897274" y="3959613"/>
            <a:ext cx="848309" cy="523220"/>
          </a:xfrm>
          <a:prstGeom prst="rect">
            <a:avLst/>
          </a:prstGeom>
          <a:noFill/>
        </p:spPr>
        <p:txBody>
          <a:bodyPr wrap="none" rtlCol="0">
            <a:spAutoFit/>
          </a:bodyPr>
          <a:lstStyle/>
          <a:p>
            <a:r>
              <a:rPr lang="en-US" altLang="zh-CN" sz="2800" dirty="0" smtClean="0"/>
              <a:t>CMS</a:t>
            </a:r>
            <a:endParaRPr lang="zh-CN" altLang="en-US" sz="2800" dirty="0"/>
          </a:p>
        </p:txBody>
      </p:sp>
      <p:sp>
        <p:nvSpPr>
          <p:cNvPr id="9" name="文本框 8"/>
          <p:cNvSpPr txBox="1"/>
          <p:nvPr/>
        </p:nvSpPr>
        <p:spPr>
          <a:xfrm>
            <a:off x="6904581" y="3887987"/>
            <a:ext cx="2795830" cy="523220"/>
          </a:xfrm>
          <a:prstGeom prst="rect">
            <a:avLst/>
          </a:prstGeom>
          <a:noFill/>
        </p:spPr>
        <p:txBody>
          <a:bodyPr wrap="none" rtlCol="0">
            <a:spAutoFit/>
          </a:bodyPr>
          <a:lstStyle/>
          <a:p>
            <a:r>
              <a:rPr lang="en-US" altLang="zh-CN" sz="2800" dirty="0" smtClean="0"/>
              <a:t>CEPC new Version</a:t>
            </a:r>
            <a:endParaRPr lang="zh-CN" altLang="en-US" sz="2800" dirty="0"/>
          </a:p>
        </p:txBody>
      </p:sp>
      <p:pic>
        <p:nvPicPr>
          <p:cNvPr id="3" name="图片 2"/>
          <p:cNvPicPr>
            <a:picLocks noChangeAspect="1"/>
          </p:cNvPicPr>
          <p:nvPr/>
        </p:nvPicPr>
        <p:blipFill>
          <a:blip r:embed="rId4"/>
          <a:stretch>
            <a:fillRect/>
          </a:stretch>
        </p:blipFill>
        <p:spPr>
          <a:xfrm>
            <a:off x="2027326" y="1383625"/>
            <a:ext cx="6330190" cy="2484961"/>
          </a:xfrm>
          <a:prstGeom prst="rect">
            <a:avLst/>
          </a:prstGeom>
        </p:spPr>
      </p:pic>
    </p:spTree>
    <p:extLst>
      <p:ext uri="{BB962C8B-B14F-4D97-AF65-F5344CB8AC3E}">
        <p14:creationId xmlns:p14="http://schemas.microsoft.com/office/powerpoint/2010/main" val="124237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847" y="349359"/>
            <a:ext cx="10891345" cy="1325563"/>
          </a:xfrm>
        </p:spPr>
        <p:txBody>
          <a:bodyPr>
            <a:normAutofit/>
          </a:bodyPr>
          <a:lstStyle/>
          <a:p>
            <a:r>
              <a:rPr lang="en-US" altLang="zh-CN" dirty="0"/>
              <a:t>2, Cable development and Coil winding </a:t>
            </a:r>
            <a:r>
              <a:rPr lang="en-US" altLang="zh-CN" dirty="0" smtClean="0"/>
              <a:t>process</a:t>
            </a:r>
            <a:endParaRPr lang="zh-CN" altLang="en-US" dirty="0"/>
          </a:p>
        </p:txBody>
      </p:sp>
      <p:sp>
        <p:nvSpPr>
          <p:cNvPr id="3" name="内容占位符 2"/>
          <p:cNvSpPr>
            <a:spLocks noGrp="1"/>
          </p:cNvSpPr>
          <p:nvPr>
            <p:ph idx="1"/>
          </p:nvPr>
        </p:nvSpPr>
        <p:spPr>
          <a:xfrm>
            <a:off x="141888" y="1502432"/>
            <a:ext cx="11989677" cy="4351338"/>
          </a:xfrm>
        </p:spPr>
        <p:txBody>
          <a:bodyPr/>
          <a:lstStyle/>
          <a:p>
            <a:r>
              <a:rPr lang="en-US" altLang="zh-CN" dirty="0" smtClean="0"/>
              <a:t>Al Stabilized Rutherford cable development</a:t>
            </a:r>
          </a:p>
          <a:p>
            <a:pPr lvl="1"/>
            <a:r>
              <a:rPr lang="en-US" altLang="zh-CN" dirty="0" smtClean="0"/>
              <a:t>Short </a:t>
            </a:r>
            <a:r>
              <a:rPr lang="en-US" altLang="zh-CN" dirty="0" smtClean="0"/>
              <a:t>sample (4000 A, 100 m) meets </a:t>
            </a:r>
            <a:r>
              <a:rPr lang="en-US" altLang="zh-CN" dirty="0" smtClean="0"/>
              <a:t>the requirements. Now is developing the long cable.( 1 km)</a:t>
            </a:r>
            <a:endParaRPr lang="zh-CN" altLang="en-US" dirty="0"/>
          </a:p>
        </p:txBody>
      </p:sp>
      <p:pic>
        <p:nvPicPr>
          <p:cNvPr id="5" name="图片 4"/>
          <p:cNvPicPr>
            <a:picLocks noChangeAspect="1"/>
          </p:cNvPicPr>
          <p:nvPr/>
        </p:nvPicPr>
        <p:blipFill>
          <a:blip r:embed="rId2"/>
          <a:stretch>
            <a:fillRect/>
          </a:stretch>
        </p:blipFill>
        <p:spPr>
          <a:xfrm>
            <a:off x="1206398" y="4752422"/>
            <a:ext cx="2376264" cy="778636"/>
          </a:xfrm>
          <a:prstGeom prst="rect">
            <a:avLst/>
          </a:prstGeom>
        </p:spPr>
      </p:pic>
      <p:pic>
        <p:nvPicPr>
          <p:cNvPr id="6" name="图片 5"/>
          <p:cNvPicPr>
            <a:picLocks noChangeAspect="1"/>
          </p:cNvPicPr>
          <p:nvPr/>
        </p:nvPicPr>
        <p:blipFill>
          <a:blip r:embed="rId3"/>
          <a:stretch>
            <a:fillRect/>
          </a:stretch>
        </p:blipFill>
        <p:spPr>
          <a:xfrm>
            <a:off x="1262640" y="2618867"/>
            <a:ext cx="3151706" cy="2248236"/>
          </a:xfrm>
          <a:prstGeom prst="rect">
            <a:avLst/>
          </a:prstGeom>
        </p:spPr>
      </p:pic>
      <p:pic>
        <p:nvPicPr>
          <p:cNvPr id="7" name="图片 6"/>
          <p:cNvPicPr>
            <a:picLocks noChangeAspect="1"/>
          </p:cNvPicPr>
          <p:nvPr/>
        </p:nvPicPr>
        <p:blipFill>
          <a:blip r:embed="rId4"/>
          <a:stretch>
            <a:fillRect/>
          </a:stretch>
        </p:blipFill>
        <p:spPr>
          <a:xfrm>
            <a:off x="2925385" y="4986414"/>
            <a:ext cx="2376264" cy="1695187"/>
          </a:xfrm>
          <a:prstGeom prst="rect">
            <a:avLst/>
          </a:prstGeom>
        </p:spPr>
      </p:pic>
      <p:pic>
        <p:nvPicPr>
          <p:cNvPr id="8" name="内容占位符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222162" y="5544509"/>
            <a:ext cx="1656184" cy="1242138"/>
          </a:xfrm>
          <a:prstGeom prst="rect">
            <a:avLst/>
          </a:prstGeom>
          <a:noFill/>
          <a:ln w="9525">
            <a:noFill/>
            <a:miter lim="800000"/>
            <a:headEnd/>
            <a:tailEnd/>
          </a:ln>
          <a:effectLst/>
        </p:spPr>
      </p:pic>
      <p:pic>
        <p:nvPicPr>
          <p:cNvPr id="10" name="图片 9"/>
          <p:cNvPicPr>
            <a:picLocks noChangeAspect="1"/>
          </p:cNvPicPr>
          <p:nvPr/>
        </p:nvPicPr>
        <p:blipFill>
          <a:blip r:embed="rId6"/>
          <a:stretch>
            <a:fillRect/>
          </a:stretch>
        </p:blipFill>
        <p:spPr>
          <a:xfrm>
            <a:off x="8358188" y="2793827"/>
            <a:ext cx="3371358" cy="3835573"/>
          </a:xfrm>
          <a:prstGeom prst="rect">
            <a:avLst/>
          </a:prstGeom>
        </p:spPr>
      </p:pic>
      <p:pic>
        <p:nvPicPr>
          <p:cNvPr id="11" name="图片 10"/>
          <p:cNvPicPr>
            <a:picLocks noChangeAspect="1"/>
          </p:cNvPicPr>
          <p:nvPr/>
        </p:nvPicPr>
        <p:blipFill>
          <a:blip r:embed="rId7"/>
          <a:stretch>
            <a:fillRect/>
          </a:stretch>
        </p:blipFill>
        <p:spPr>
          <a:xfrm>
            <a:off x="5147442" y="2765708"/>
            <a:ext cx="3168869" cy="3919199"/>
          </a:xfrm>
          <a:prstGeom prst="rect">
            <a:avLst/>
          </a:prstGeom>
        </p:spPr>
      </p:pic>
    </p:spTree>
    <p:extLst>
      <p:ext uri="{BB962C8B-B14F-4D97-AF65-F5344CB8AC3E}">
        <p14:creationId xmlns:p14="http://schemas.microsoft.com/office/powerpoint/2010/main" val="2812659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390"/>
          <a:stretch/>
        </p:blipFill>
        <p:spPr bwMode="auto">
          <a:xfrm>
            <a:off x="2125056" y="4495014"/>
            <a:ext cx="8278424" cy="236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838200" y="365125"/>
            <a:ext cx="10985938" cy="1325563"/>
          </a:xfrm>
        </p:spPr>
        <p:txBody>
          <a:bodyPr/>
          <a:lstStyle/>
          <a:p>
            <a:r>
              <a:rPr lang="en-US" altLang="zh-CN" dirty="0"/>
              <a:t>2, Cable development and Coil winding process</a:t>
            </a:r>
            <a:endParaRPr lang="zh-CN" altLang="en-US" dirty="0"/>
          </a:p>
        </p:txBody>
      </p:sp>
      <p:sp>
        <p:nvSpPr>
          <p:cNvPr id="3" name="内容占位符 2"/>
          <p:cNvSpPr>
            <a:spLocks noGrp="1"/>
          </p:cNvSpPr>
          <p:nvPr>
            <p:ph idx="1"/>
          </p:nvPr>
        </p:nvSpPr>
        <p:spPr>
          <a:xfrm>
            <a:off x="278523" y="1581260"/>
            <a:ext cx="11726917" cy="4351338"/>
          </a:xfrm>
        </p:spPr>
        <p:txBody>
          <a:bodyPr/>
          <a:lstStyle/>
          <a:p>
            <a:r>
              <a:rPr lang="en-US" altLang="zh-CN" dirty="0"/>
              <a:t>Coil winding </a:t>
            </a:r>
            <a:r>
              <a:rPr lang="en-US" altLang="zh-CN" dirty="0" smtClean="0"/>
              <a:t>process</a:t>
            </a:r>
          </a:p>
          <a:p>
            <a:pPr lvl="1"/>
            <a:r>
              <a:rPr lang="en-US" altLang="zh-CN" dirty="0" smtClean="0"/>
              <a:t>We are seeking for cooperation. Two companies have been discussing, </a:t>
            </a:r>
            <a:r>
              <a:rPr lang="en-US" altLang="zh-CN" dirty="0" err="1" smtClean="0"/>
              <a:t>Xinli</a:t>
            </a:r>
            <a:r>
              <a:rPr lang="en-US" altLang="zh-CN" dirty="0" smtClean="0"/>
              <a:t> and </a:t>
            </a:r>
            <a:r>
              <a:rPr lang="en-US" altLang="zh-CN" dirty="0" err="1" smtClean="0"/>
              <a:t>Fubin</a:t>
            </a:r>
            <a:r>
              <a:rPr lang="en-US" altLang="zh-CN" dirty="0" smtClean="0"/>
              <a:t>.</a:t>
            </a:r>
            <a:endParaRPr lang="zh-CN" altLang="en-US" dirty="0"/>
          </a:p>
        </p:txBody>
      </p:sp>
      <p:pic>
        <p:nvPicPr>
          <p:cNvPr id="4" name="内容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013" y="2470234"/>
            <a:ext cx="2916622" cy="2187466"/>
          </a:xfrm>
          <a:prstGeom prst="rect">
            <a:avLst/>
          </a:prstGeom>
        </p:spPr>
      </p:pic>
      <p:pic>
        <p:nvPicPr>
          <p:cNvPr id="5" name="图片 4"/>
          <p:cNvPicPr>
            <a:picLocks noChangeAspect="1"/>
          </p:cNvPicPr>
          <p:nvPr/>
        </p:nvPicPr>
        <p:blipFill>
          <a:blip r:embed="rId4"/>
          <a:stretch>
            <a:fillRect/>
          </a:stretch>
        </p:blipFill>
        <p:spPr>
          <a:xfrm>
            <a:off x="3234528" y="2495398"/>
            <a:ext cx="2890375" cy="217119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5182" y="2518494"/>
            <a:ext cx="2860577" cy="2145433"/>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3055" y="2492827"/>
            <a:ext cx="2900855" cy="2175641"/>
          </a:xfrm>
          <a:prstGeom prst="rect">
            <a:avLst/>
          </a:prstGeom>
        </p:spPr>
      </p:pic>
      <p:sp>
        <p:nvSpPr>
          <p:cNvPr id="9" name="文本框 8"/>
          <p:cNvSpPr txBox="1"/>
          <p:nvPr/>
        </p:nvSpPr>
        <p:spPr>
          <a:xfrm>
            <a:off x="890752" y="4658710"/>
            <a:ext cx="751488" cy="369332"/>
          </a:xfrm>
          <a:prstGeom prst="rect">
            <a:avLst/>
          </a:prstGeom>
          <a:noFill/>
        </p:spPr>
        <p:txBody>
          <a:bodyPr wrap="none" rtlCol="0">
            <a:spAutoFit/>
          </a:bodyPr>
          <a:lstStyle/>
          <a:p>
            <a:r>
              <a:rPr lang="en-US" altLang="zh-CN" dirty="0" smtClean="0"/>
              <a:t>BES III</a:t>
            </a:r>
            <a:endParaRPr lang="zh-CN" altLang="en-US" dirty="0"/>
          </a:p>
        </p:txBody>
      </p:sp>
      <p:sp>
        <p:nvSpPr>
          <p:cNvPr id="10" name="文本框 9"/>
          <p:cNvSpPr txBox="1"/>
          <p:nvPr/>
        </p:nvSpPr>
        <p:spPr>
          <a:xfrm>
            <a:off x="4188373" y="4637689"/>
            <a:ext cx="611065" cy="369332"/>
          </a:xfrm>
          <a:prstGeom prst="rect">
            <a:avLst/>
          </a:prstGeom>
          <a:noFill/>
        </p:spPr>
        <p:txBody>
          <a:bodyPr wrap="none" rtlCol="0">
            <a:spAutoFit/>
          </a:bodyPr>
          <a:lstStyle/>
          <a:p>
            <a:r>
              <a:rPr lang="en-US" altLang="zh-CN" dirty="0" smtClean="0"/>
              <a:t>CMS</a:t>
            </a:r>
            <a:endParaRPr lang="zh-CN" altLang="en-US" dirty="0"/>
          </a:p>
        </p:txBody>
      </p:sp>
      <p:sp>
        <p:nvSpPr>
          <p:cNvPr id="11" name="文本框 10"/>
          <p:cNvSpPr txBox="1"/>
          <p:nvPr/>
        </p:nvSpPr>
        <p:spPr>
          <a:xfrm>
            <a:off x="7270531" y="4661338"/>
            <a:ext cx="1008931" cy="369332"/>
          </a:xfrm>
          <a:prstGeom prst="rect">
            <a:avLst/>
          </a:prstGeom>
          <a:noFill/>
        </p:spPr>
        <p:txBody>
          <a:bodyPr wrap="none" rtlCol="0">
            <a:spAutoFit/>
          </a:bodyPr>
          <a:lstStyle/>
          <a:p>
            <a:r>
              <a:rPr lang="en-US" altLang="zh-CN" dirty="0" smtClean="0"/>
              <a:t>BABAR-1</a:t>
            </a:r>
            <a:endParaRPr lang="zh-CN" altLang="en-US" dirty="0"/>
          </a:p>
        </p:txBody>
      </p:sp>
      <p:sp>
        <p:nvSpPr>
          <p:cNvPr id="12" name="文本框 11"/>
          <p:cNvSpPr txBox="1"/>
          <p:nvPr/>
        </p:nvSpPr>
        <p:spPr>
          <a:xfrm>
            <a:off x="10171387" y="4677103"/>
            <a:ext cx="1008931" cy="369332"/>
          </a:xfrm>
          <a:prstGeom prst="rect">
            <a:avLst/>
          </a:prstGeom>
          <a:noFill/>
        </p:spPr>
        <p:txBody>
          <a:bodyPr wrap="none" rtlCol="0">
            <a:spAutoFit/>
          </a:bodyPr>
          <a:lstStyle/>
          <a:p>
            <a:r>
              <a:rPr lang="en-US" altLang="zh-CN" dirty="0" smtClean="0"/>
              <a:t>BABAR-2</a:t>
            </a:r>
            <a:endParaRPr lang="zh-CN" altLang="en-US" dirty="0"/>
          </a:p>
        </p:txBody>
      </p:sp>
    </p:spTree>
    <p:extLst>
      <p:ext uri="{BB962C8B-B14F-4D97-AF65-F5344CB8AC3E}">
        <p14:creationId xmlns:p14="http://schemas.microsoft.com/office/powerpoint/2010/main" val="152557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8985" y="3765853"/>
            <a:ext cx="5325745" cy="3106420"/>
          </a:xfrm>
        </p:spPr>
        <p:txBody>
          <a:bodyPr>
            <a:noAutofit/>
          </a:bodyPr>
          <a:lstStyle/>
          <a:p>
            <a:pPr marL="0" lvl="0" indent="0" algn="l">
              <a:buNone/>
            </a:pPr>
            <a:r>
              <a:rPr lang="en-US" altLang="zh-CN" sz="2000" dirty="0">
                <a:latin typeface="Times New Roman" panose="02020603050405020304" charset="0"/>
                <a:ea typeface="微软雅黑" panose="020B0503020204020204" pitchFamily="34" charset="-122"/>
                <a:cs typeface="Times New Roman" panose="02020603050405020304" charset="0"/>
              </a:rPr>
              <a:t>Parameters of small magnet</a:t>
            </a:r>
            <a:r>
              <a:rPr lang="zh-CN" altLang="en-US" sz="2395" dirty="0">
                <a:latin typeface="Times New Roman" panose="02020603050405020304" charset="0"/>
                <a:ea typeface="微软雅黑" panose="020B0503020204020204" pitchFamily="34" charset="-122"/>
                <a:cs typeface="Times New Roman" panose="02020603050405020304" charset="0"/>
              </a:rPr>
              <a:t>：</a:t>
            </a:r>
            <a:endParaRPr lang="en-US" altLang="zh-CN" sz="2395" dirty="0">
              <a:latin typeface="Times New Roman" panose="02020603050405020304" charset="0"/>
              <a:ea typeface="微软雅黑" panose="020B0503020204020204" pitchFamily="34" charset="-122"/>
              <a:cs typeface="Times New Roman" panose="02020603050405020304" charset="0"/>
            </a:endParaRPr>
          </a:p>
          <a:p>
            <a:pPr marL="0" lvl="0" indent="0">
              <a:buNone/>
            </a:pPr>
            <a:r>
              <a:rPr lang="en-US" altLang="zh-CN" sz="1600" dirty="0">
                <a:latin typeface="Times New Roman" panose="02020603050405020304" charset="0"/>
                <a:ea typeface="微软雅黑" panose="020B0503020204020204" pitchFamily="34" charset="-122"/>
                <a:cs typeface="Times New Roman" panose="02020603050405020304" charset="0"/>
                <a:sym typeface="+mn-ea"/>
              </a:rPr>
              <a:t>• </a:t>
            </a:r>
            <a:r>
              <a:rPr lang="en-US" altLang="zh-CN" sz="1600" dirty="0">
                <a:latin typeface="Times New Roman" panose="02020603050405020304" charset="0"/>
                <a:ea typeface="微软雅黑" panose="020B0503020204020204" pitchFamily="34" charset="-122"/>
                <a:cs typeface="Times New Roman" panose="02020603050405020304" charset="0"/>
              </a:rPr>
              <a:t>The largest magnetic field</a:t>
            </a:r>
            <a:r>
              <a:rPr lang="zh-CN" altLang="en-US" sz="1600" dirty="0">
                <a:latin typeface="Times New Roman" panose="02020603050405020304" charset="0"/>
                <a:ea typeface="微软雅黑" panose="020B0503020204020204" pitchFamily="34" charset="-122"/>
                <a:cs typeface="Times New Roman" panose="02020603050405020304" charset="0"/>
              </a:rPr>
              <a:t>：</a:t>
            </a:r>
            <a:r>
              <a:rPr lang="en-US" altLang="zh-CN" sz="1600" dirty="0">
                <a:latin typeface="Times New Roman" panose="02020603050405020304" charset="0"/>
                <a:ea typeface="微软雅黑" panose="020B0503020204020204" pitchFamily="34" charset="-122"/>
                <a:cs typeface="Times New Roman" panose="02020603050405020304" charset="0"/>
              </a:rPr>
              <a:t>5.64T </a:t>
            </a:r>
          </a:p>
          <a:p>
            <a:pPr marL="0" lvl="0" indent="0">
              <a:buNone/>
            </a:pPr>
            <a:r>
              <a:rPr lang="en-US" altLang="zh-CN" sz="1600" dirty="0">
                <a:latin typeface="Times New Roman" panose="02020603050405020304" charset="0"/>
                <a:ea typeface="微软雅黑" panose="020B0503020204020204" pitchFamily="34" charset="-122"/>
                <a:cs typeface="Times New Roman" panose="02020603050405020304" charset="0"/>
              </a:rPr>
              <a:t>• E</a:t>
            </a:r>
            <a:r>
              <a:rPr lang="en-US" sz="1600" dirty="0">
                <a:latin typeface="Times New Roman" panose="02020603050405020304" charset="0"/>
                <a:ea typeface="微软雅黑" panose="020B0503020204020204" pitchFamily="34" charset="-122"/>
                <a:cs typeface="Times New Roman" panose="02020603050405020304" charset="0"/>
              </a:rPr>
              <a:t>nergy storage</a:t>
            </a:r>
            <a:r>
              <a:rPr lang="zh-CN" altLang="en-US" sz="1600" dirty="0">
                <a:latin typeface="Times New Roman" panose="02020603050405020304" charset="0"/>
                <a:ea typeface="微软雅黑" panose="020B0503020204020204" pitchFamily="34" charset="-122"/>
                <a:cs typeface="Times New Roman" panose="02020603050405020304" charset="0"/>
              </a:rPr>
              <a:t>：</a:t>
            </a:r>
            <a:r>
              <a:rPr lang="en-US" altLang="zh-CN" sz="1600" dirty="0">
                <a:latin typeface="Times New Roman" panose="02020603050405020304" charset="0"/>
                <a:ea typeface="微软雅黑" panose="020B0503020204020204" pitchFamily="34" charset="-122"/>
                <a:cs typeface="Times New Roman" panose="02020603050405020304" charset="0"/>
              </a:rPr>
              <a:t>62.62KJ </a:t>
            </a:r>
          </a:p>
          <a:p>
            <a:pPr marL="0" lvl="0" indent="0">
              <a:buNone/>
            </a:pPr>
            <a:r>
              <a:rPr lang="en-US" altLang="zh-CN" sz="1600" dirty="0">
                <a:latin typeface="Times New Roman" panose="02020603050405020304" charset="0"/>
                <a:ea typeface="微软雅黑" panose="020B0503020204020204" pitchFamily="34" charset="-122"/>
                <a:cs typeface="Times New Roman" panose="02020603050405020304" charset="0"/>
              </a:rPr>
              <a:t>• Inductance</a:t>
            </a:r>
            <a:r>
              <a:rPr lang="zh-CN" altLang="en-US" sz="1600" dirty="0">
                <a:latin typeface="Times New Roman" panose="02020603050405020304" charset="0"/>
                <a:ea typeface="微软雅黑" panose="020B0503020204020204" pitchFamily="34" charset="-122"/>
                <a:cs typeface="Times New Roman" panose="02020603050405020304" charset="0"/>
              </a:rPr>
              <a:t>：</a:t>
            </a:r>
            <a:r>
              <a:rPr lang="en-US" altLang="zh-CN" sz="1600" dirty="0">
                <a:latin typeface="Times New Roman" panose="02020603050405020304" charset="0"/>
                <a:ea typeface="微软雅黑" panose="020B0503020204020204" pitchFamily="34" charset="-122"/>
                <a:cs typeface="Times New Roman" panose="02020603050405020304" charset="0"/>
              </a:rPr>
              <a:t>19.57H </a:t>
            </a:r>
          </a:p>
          <a:p>
            <a:pPr marL="0" lvl="0" indent="0">
              <a:buNone/>
            </a:pPr>
            <a:r>
              <a:rPr lang="en-US" altLang="zh-CN" sz="1600" dirty="0">
                <a:latin typeface="Times New Roman" panose="02020603050405020304" charset="0"/>
                <a:ea typeface="微软雅黑" panose="020B0503020204020204" pitchFamily="34" charset="-122"/>
                <a:cs typeface="Times New Roman" panose="02020603050405020304" charset="0"/>
              </a:rPr>
              <a:t>• Running current</a:t>
            </a:r>
            <a:r>
              <a:rPr lang="zh-CN" altLang="en-US" sz="1600" dirty="0">
                <a:latin typeface="Times New Roman" panose="02020603050405020304" charset="0"/>
                <a:ea typeface="微软雅黑" panose="020B0503020204020204" pitchFamily="34" charset="-122"/>
                <a:cs typeface="Times New Roman" panose="02020603050405020304" charset="0"/>
              </a:rPr>
              <a:t>：</a:t>
            </a:r>
            <a:r>
              <a:rPr lang="en-US" altLang="zh-CN" sz="1600" dirty="0">
                <a:latin typeface="Times New Roman" panose="02020603050405020304" charset="0"/>
                <a:ea typeface="微软雅黑" panose="020B0503020204020204" pitchFamily="34" charset="-122"/>
                <a:cs typeface="Times New Roman" panose="02020603050405020304" charset="0"/>
              </a:rPr>
              <a:t>80A</a:t>
            </a:r>
          </a:p>
          <a:p>
            <a:pPr marL="0" lvl="0" indent="0">
              <a:buNone/>
            </a:pPr>
            <a:r>
              <a:rPr lang="en-US" altLang="zh-CN" sz="1600" dirty="0">
                <a:latin typeface="Times New Roman" panose="02020603050405020304" charset="0"/>
                <a:ea typeface="微软雅黑" panose="020B0503020204020204" pitchFamily="34" charset="-122"/>
                <a:cs typeface="Times New Roman" panose="02020603050405020304" charset="0"/>
              </a:rPr>
              <a:t>• Room temperature aperture</a:t>
            </a:r>
            <a:r>
              <a:rPr lang="zh-CN" altLang="en-US" sz="1600" dirty="0">
                <a:latin typeface="Times New Roman" panose="02020603050405020304" charset="0"/>
                <a:ea typeface="微软雅黑" panose="020B0503020204020204" pitchFamily="34" charset="-122"/>
                <a:cs typeface="Times New Roman" panose="02020603050405020304" charset="0"/>
              </a:rPr>
              <a:t>：</a:t>
            </a:r>
            <a:r>
              <a:rPr lang="en-US" altLang="zh-CN" sz="1600" dirty="0">
                <a:latin typeface="Times New Roman" panose="02020603050405020304" charset="0"/>
                <a:ea typeface="微软雅黑" panose="020B0503020204020204" pitchFamily="34" charset="-122"/>
                <a:cs typeface="Times New Roman" panose="02020603050405020304" charset="0"/>
              </a:rPr>
              <a:t>80mm</a:t>
            </a:r>
          </a:p>
          <a:p>
            <a:pPr marL="0" lvl="0" indent="0">
              <a:buNone/>
            </a:pPr>
            <a:r>
              <a:rPr lang="en-US" altLang="zh-CN" sz="1600" dirty="0">
                <a:latin typeface="Times New Roman" panose="02020603050405020304" charset="0"/>
                <a:ea typeface="微软雅黑" panose="020B0503020204020204" pitchFamily="34" charset="-122"/>
                <a:cs typeface="Times New Roman" panose="02020603050405020304" charset="0"/>
              </a:rPr>
              <a:t>• The length of the coil</a:t>
            </a:r>
            <a:r>
              <a:rPr lang="zh-CN" altLang="en-US" sz="1600" dirty="0">
                <a:latin typeface="Times New Roman" panose="02020603050405020304" charset="0"/>
                <a:ea typeface="微软雅黑" panose="020B0503020204020204" pitchFamily="34" charset="-122"/>
                <a:cs typeface="Times New Roman" panose="02020603050405020304" charset="0"/>
              </a:rPr>
              <a:t>：</a:t>
            </a:r>
            <a:r>
              <a:rPr lang="en-US" altLang="zh-CN" sz="1600" dirty="0">
                <a:latin typeface="Times New Roman" panose="02020603050405020304" charset="0"/>
                <a:ea typeface="微软雅黑" panose="020B0503020204020204" pitchFamily="34" charset="-122"/>
                <a:cs typeface="Times New Roman" panose="02020603050405020304" charset="0"/>
              </a:rPr>
              <a:t>203mm</a:t>
            </a:r>
          </a:p>
          <a:p>
            <a:pPr marL="0" lvl="0" indent="0">
              <a:buNone/>
            </a:pPr>
            <a:r>
              <a:rPr lang="en-US" altLang="zh-CN" sz="1600" dirty="0">
                <a:latin typeface="Times New Roman" panose="02020603050405020304" charset="0"/>
                <a:ea typeface="微软雅黑" panose="020B0503020204020204" pitchFamily="34" charset="-122"/>
                <a:cs typeface="Times New Roman" panose="02020603050405020304" charset="0"/>
              </a:rPr>
              <a:t>• T</a:t>
            </a:r>
            <a:r>
              <a:rPr lang="en-US" sz="1600" dirty="0">
                <a:latin typeface="Times New Roman" panose="02020603050405020304" charset="0"/>
                <a:ea typeface="微软雅黑" panose="020B0503020204020204" pitchFamily="34" charset="-122"/>
                <a:cs typeface="Times New Roman" panose="02020603050405020304" charset="0"/>
              </a:rPr>
              <a:t>he total number of turns</a:t>
            </a:r>
            <a:r>
              <a:rPr lang="zh-CN" altLang="en-US" sz="1600" dirty="0">
                <a:latin typeface="Times New Roman" panose="02020603050405020304" charset="0"/>
                <a:ea typeface="微软雅黑" panose="020B0503020204020204" pitchFamily="34" charset="-122"/>
                <a:cs typeface="Times New Roman" panose="02020603050405020304" charset="0"/>
              </a:rPr>
              <a:t>：</a:t>
            </a:r>
            <a:r>
              <a:rPr lang="en-US" altLang="zh-CN" sz="1600" dirty="0">
                <a:latin typeface="Times New Roman" panose="02020603050405020304" charset="0"/>
                <a:ea typeface="微软雅黑" panose="020B0503020204020204" pitchFamily="34" charset="-122"/>
                <a:cs typeface="Times New Roman" panose="02020603050405020304" charset="0"/>
              </a:rPr>
              <a:t>1114560</a:t>
            </a:r>
            <a:endParaRPr lang="zh-CN" altLang="en-US" sz="1600" dirty="0">
              <a:latin typeface="Times New Roman" panose="02020603050405020304" charset="0"/>
              <a:ea typeface="微软雅黑" panose="020B0503020204020204" pitchFamily="34" charset="-122"/>
              <a:cs typeface="Times New Roman" panose="02020603050405020304" charset="0"/>
            </a:endParaRPr>
          </a:p>
        </p:txBody>
      </p:sp>
      <p:pic>
        <p:nvPicPr>
          <p:cNvPr id="4" name="图片 3"/>
          <p:cNvPicPr>
            <a:picLocks noChangeAspect="1"/>
          </p:cNvPicPr>
          <p:nvPr/>
        </p:nvPicPr>
        <p:blipFill rotWithShape="1">
          <a:blip r:embed="rId2"/>
          <a:srcRect l="25593" t="27284" r="34561" b="29434"/>
          <a:stretch>
            <a:fillRect/>
          </a:stretch>
        </p:blipFill>
        <p:spPr>
          <a:xfrm>
            <a:off x="8093075" y="1256665"/>
            <a:ext cx="3228340" cy="4344035"/>
          </a:xfrm>
          <a:prstGeom prst="rect">
            <a:avLst/>
          </a:prstGeom>
        </p:spPr>
      </p:pic>
      <p:sp>
        <p:nvSpPr>
          <p:cNvPr id="7" name="文本框 6"/>
          <p:cNvSpPr txBox="1"/>
          <p:nvPr/>
        </p:nvSpPr>
        <p:spPr>
          <a:xfrm>
            <a:off x="7793355" y="5777230"/>
            <a:ext cx="3984625" cy="368300"/>
          </a:xfrm>
          <a:prstGeom prst="rect">
            <a:avLst/>
          </a:prstGeom>
          <a:noFill/>
        </p:spPr>
        <p:txBody>
          <a:bodyPr wrap="square" rtlCol="0">
            <a:spAutoFit/>
          </a:bodyPr>
          <a:lstStyle/>
          <a:p>
            <a:r>
              <a:rPr lang="en-US" altLang="zh-CN" dirty="0"/>
              <a:t>Physical diagram of small magnet</a:t>
            </a:r>
          </a:p>
        </p:txBody>
      </p:sp>
      <p:sp>
        <p:nvSpPr>
          <p:cNvPr id="2" name="文本框 1"/>
          <p:cNvSpPr txBox="1"/>
          <p:nvPr/>
        </p:nvSpPr>
        <p:spPr>
          <a:xfrm>
            <a:off x="456581" y="1848395"/>
            <a:ext cx="7336774" cy="1754326"/>
          </a:xfrm>
          <a:prstGeom prst="rect">
            <a:avLst/>
          </a:prstGeom>
          <a:noFill/>
        </p:spPr>
        <p:txBody>
          <a:bodyPr wrap="square" rtlCol="0">
            <a:spAutoFit/>
          </a:bodyPr>
          <a:lstStyle/>
          <a:p>
            <a:r>
              <a:rPr lang="en-US" altLang="zh-CN" dirty="0" smtClean="0">
                <a:latin typeface="Times New Roman" panose="02020603050405020304" charset="0"/>
                <a:ea typeface="微软雅黑" panose="020B0503020204020204" pitchFamily="34" charset="-122"/>
                <a:cs typeface="Times New Roman" panose="02020603050405020304" charset="0"/>
              </a:rPr>
              <a:t>This </a:t>
            </a:r>
            <a:r>
              <a:rPr lang="en-US" altLang="zh-CN" dirty="0">
                <a:latin typeface="Times New Roman" panose="02020603050405020304" charset="0"/>
                <a:ea typeface="微软雅黑" panose="020B0503020204020204" pitchFamily="34" charset="-122"/>
                <a:cs typeface="Times New Roman" panose="02020603050405020304" charset="0"/>
              </a:rPr>
              <a:t>project is a </a:t>
            </a:r>
            <a:r>
              <a:rPr lang="en-US" altLang="zh-CN" dirty="0" smtClean="0">
                <a:latin typeface="Times New Roman" panose="02020603050405020304" charset="0"/>
                <a:ea typeface="微软雅黑" panose="020B0503020204020204" pitchFamily="34" charset="-122"/>
                <a:cs typeface="Times New Roman" panose="02020603050405020304" charset="0"/>
              </a:rPr>
              <a:t>preliminary </a:t>
            </a:r>
            <a:r>
              <a:rPr lang="en-US" altLang="zh-CN" dirty="0">
                <a:latin typeface="Times New Roman" panose="02020603050405020304" charset="0"/>
                <a:ea typeface="微软雅黑" panose="020B0503020204020204" pitchFamily="34" charset="-122"/>
                <a:cs typeface="Times New Roman" panose="02020603050405020304" charset="0"/>
              </a:rPr>
              <a:t>study of CEPC</a:t>
            </a:r>
            <a:r>
              <a:rPr lang="en-US" altLang="zh-CN" dirty="0" smtClean="0">
                <a:latin typeface="Times New Roman" panose="02020603050405020304" charset="0"/>
                <a:ea typeface="微软雅黑" panose="020B0503020204020204" pitchFamily="34" charset="-122"/>
                <a:cs typeface="Times New Roman" panose="02020603050405020304" charset="0"/>
              </a:rPr>
              <a:t>. The </a:t>
            </a:r>
            <a:r>
              <a:rPr lang="en-US" altLang="zh-CN" dirty="0">
                <a:latin typeface="Times New Roman" panose="02020603050405020304" charset="0"/>
                <a:ea typeface="微软雅黑" panose="020B0503020204020204" pitchFamily="34" charset="-122"/>
                <a:cs typeface="Times New Roman" panose="02020603050405020304" charset="0"/>
              </a:rPr>
              <a:t>aims of this </a:t>
            </a:r>
            <a:r>
              <a:rPr lang="en-US" altLang="zh-CN" dirty="0" smtClean="0">
                <a:latin typeface="Times New Roman" panose="02020603050405020304" charset="0"/>
                <a:ea typeface="微软雅黑" panose="020B0503020204020204" pitchFamily="34" charset="-122"/>
                <a:cs typeface="Times New Roman" panose="02020603050405020304" charset="0"/>
              </a:rPr>
              <a:t>research </a:t>
            </a:r>
            <a:r>
              <a:rPr lang="en-US" altLang="zh-CN" dirty="0">
                <a:latin typeface="Times New Roman" panose="02020603050405020304" charset="0"/>
                <a:ea typeface="微软雅黑" panose="020B0503020204020204" pitchFamily="34" charset="-122"/>
                <a:cs typeface="Times New Roman" panose="02020603050405020304" charset="0"/>
              </a:rPr>
              <a:t>are exploring the design method of </a:t>
            </a:r>
            <a:r>
              <a:rPr lang="en-US" altLang="zh-CN" dirty="0" err="1">
                <a:latin typeface="Times New Roman" panose="02020603050405020304" charset="0"/>
                <a:ea typeface="微软雅黑" panose="020B0503020204020204" pitchFamily="34" charset="-122"/>
                <a:cs typeface="Times New Roman" panose="02020603050405020304" charset="0"/>
              </a:rPr>
              <a:t>thermosiphon</a:t>
            </a:r>
            <a:r>
              <a:rPr lang="en-US" altLang="zh-CN" dirty="0">
                <a:latin typeface="Times New Roman" panose="02020603050405020304" charset="0"/>
                <a:ea typeface="微软雅黑" panose="020B0503020204020204" pitchFamily="34" charset="-122"/>
                <a:cs typeface="Times New Roman" panose="02020603050405020304" charset="0"/>
              </a:rPr>
              <a:t> cooling system and analyzing influence factors of the system performance</a:t>
            </a:r>
            <a:r>
              <a:rPr lang="en-US" altLang="zh-CN" dirty="0" smtClean="0">
                <a:latin typeface="Times New Roman" panose="02020603050405020304" charset="0"/>
                <a:ea typeface="微软雅黑" panose="020B0503020204020204" pitchFamily="34" charset="-122"/>
                <a:cs typeface="Times New Roman" panose="02020603050405020304" charset="0"/>
              </a:rPr>
              <a:t>. Through </a:t>
            </a:r>
            <a:r>
              <a:rPr lang="en-US" altLang="zh-CN" dirty="0">
                <a:latin typeface="Times New Roman" panose="02020603050405020304" charset="0"/>
                <a:ea typeface="微软雅黑" panose="020B0503020204020204" pitchFamily="34" charset="-122"/>
                <a:cs typeface="Times New Roman" panose="02020603050405020304" charset="0"/>
              </a:rPr>
              <a:t>the experiment and simulation of </a:t>
            </a:r>
            <a:r>
              <a:rPr lang="en-US" altLang="zh-CN" dirty="0" err="1">
                <a:latin typeface="Times New Roman" panose="02020603050405020304" charset="0"/>
                <a:ea typeface="微软雅黑" panose="020B0503020204020204" pitchFamily="34" charset="-122"/>
                <a:cs typeface="Times New Roman" panose="02020603050405020304" charset="0"/>
              </a:rPr>
              <a:t>thermosiphon</a:t>
            </a:r>
            <a:r>
              <a:rPr lang="en-US" altLang="zh-CN" dirty="0">
                <a:latin typeface="Times New Roman" panose="02020603050405020304" charset="0"/>
                <a:ea typeface="微软雅黑" panose="020B0503020204020204" pitchFamily="34" charset="-122"/>
                <a:cs typeface="Times New Roman" panose="02020603050405020304" charset="0"/>
              </a:rPr>
              <a:t> </a:t>
            </a:r>
            <a:r>
              <a:rPr lang="en-US" altLang="zh-CN" dirty="0" smtClean="0">
                <a:latin typeface="Times New Roman" panose="02020603050405020304" charset="0"/>
                <a:ea typeface="微软雅黑" panose="020B0503020204020204" pitchFamily="34" charset="-122"/>
                <a:cs typeface="Times New Roman" panose="02020603050405020304" charset="0"/>
              </a:rPr>
              <a:t>cooling </a:t>
            </a:r>
            <a:r>
              <a:rPr lang="en-US" altLang="zh-CN" dirty="0">
                <a:latin typeface="Times New Roman" panose="02020603050405020304" charset="0"/>
                <a:ea typeface="微软雅黑" panose="020B0503020204020204" pitchFamily="34" charset="-122"/>
                <a:cs typeface="Times New Roman" panose="02020603050405020304" charset="0"/>
              </a:rPr>
              <a:t>system of small magnet</a:t>
            </a:r>
            <a:r>
              <a:rPr lang="en-US" altLang="zh-CN" dirty="0" smtClean="0">
                <a:latin typeface="Times New Roman" panose="02020603050405020304" charset="0"/>
                <a:ea typeface="微软雅黑" panose="020B0503020204020204" pitchFamily="34" charset="-122"/>
                <a:cs typeface="Times New Roman" panose="02020603050405020304" charset="0"/>
              </a:rPr>
              <a:t>, we </a:t>
            </a:r>
            <a:r>
              <a:rPr lang="en-US" altLang="zh-CN" dirty="0">
                <a:latin typeface="Times New Roman" panose="02020603050405020304" charset="0"/>
                <a:ea typeface="微软雅黑" panose="020B0503020204020204" pitchFamily="34" charset="-122"/>
                <a:cs typeface="Times New Roman" panose="02020603050405020304" charset="0"/>
              </a:rPr>
              <a:t>want to obtain a reasonable scheme about the system</a:t>
            </a:r>
            <a:r>
              <a:rPr lang="en-US" altLang="zh-CN" dirty="0" smtClean="0">
                <a:latin typeface="Times New Roman" panose="02020603050405020304" charset="0"/>
                <a:ea typeface="微软雅黑" panose="020B0503020204020204" pitchFamily="34" charset="-122"/>
                <a:cs typeface="Times New Roman" panose="02020603050405020304" charset="0"/>
              </a:rPr>
              <a:t>. This </a:t>
            </a:r>
            <a:r>
              <a:rPr lang="en-US" altLang="zh-CN" dirty="0">
                <a:latin typeface="Times New Roman" panose="02020603050405020304" charset="0"/>
                <a:ea typeface="微软雅黑" panose="020B0503020204020204" pitchFamily="34" charset="-122"/>
                <a:cs typeface="Times New Roman" panose="02020603050405020304" charset="0"/>
              </a:rPr>
              <a:t>will provide reference for the design of large superconducting magnet </a:t>
            </a:r>
            <a:r>
              <a:rPr lang="en-US" altLang="zh-CN" dirty="0" smtClean="0">
                <a:latin typeface="Times New Roman" panose="02020603050405020304" charset="0"/>
                <a:ea typeface="微软雅黑" panose="020B0503020204020204" pitchFamily="34" charset="-122"/>
                <a:cs typeface="Times New Roman" panose="02020603050405020304" charset="0"/>
              </a:rPr>
              <a:t>cryogenic </a:t>
            </a:r>
            <a:r>
              <a:rPr lang="en-US" altLang="zh-CN" dirty="0">
                <a:latin typeface="Times New Roman" panose="02020603050405020304" charset="0"/>
                <a:ea typeface="微软雅黑" panose="020B0503020204020204" pitchFamily="34" charset="-122"/>
                <a:cs typeface="Times New Roman" panose="02020603050405020304" charset="0"/>
              </a:rPr>
              <a:t>system.</a:t>
            </a:r>
          </a:p>
        </p:txBody>
      </p:sp>
      <p:sp>
        <p:nvSpPr>
          <p:cNvPr id="5" name="文本框 4"/>
          <p:cNvSpPr txBox="1"/>
          <p:nvPr/>
        </p:nvSpPr>
        <p:spPr>
          <a:xfrm>
            <a:off x="0" y="1360020"/>
            <a:ext cx="8560339" cy="400110"/>
          </a:xfrm>
          <a:prstGeom prst="rect">
            <a:avLst/>
          </a:prstGeom>
          <a:noFill/>
        </p:spPr>
        <p:txBody>
          <a:bodyPr wrap="square" rtlCol="0">
            <a:spAutoFit/>
          </a:bodyPr>
          <a:lstStyle/>
          <a:p>
            <a:r>
              <a:rPr lang="en-US" altLang="zh-CN" sz="2000" b="1" dirty="0" smtClean="0">
                <a:latin typeface="Times New Roman" panose="02020603050405020304" charset="0"/>
                <a:ea typeface="微软雅黑" panose="020B0503020204020204" pitchFamily="34" charset="-122"/>
                <a:cs typeface="Times New Roman" panose="02020603050405020304" charset="0"/>
                <a:sym typeface="+mn-ea"/>
              </a:rPr>
              <a:t>Research on thermosiphon cooling system of small superconducting magnet</a:t>
            </a:r>
            <a:endParaRPr lang="en-US" altLang="zh-CN" sz="2000" b="1" dirty="0">
              <a:latin typeface="Times New Roman" panose="02020603050405020304" charset="0"/>
              <a:cs typeface="Times New Roman" panose="02020603050405020304" charset="0"/>
            </a:endParaRPr>
          </a:p>
        </p:txBody>
      </p:sp>
      <p:sp>
        <p:nvSpPr>
          <p:cNvPr id="6" name="矩形 5"/>
          <p:cNvSpPr/>
          <p:nvPr/>
        </p:nvSpPr>
        <p:spPr>
          <a:xfrm>
            <a:off x="768985" y="351402"/>
            <a:ext cx="4711996" cy="769441"/>
          </a:xfrm>
          <a:prstGeom prst="rect">
            <a:avLst/>
          </a:prstGeom>
        </p:spPr>
        <p:txBody>
          <a:bodyPr wrap="none">
            <a:spAutoFit/>
          </a:bodyPr>
          <a:lstStyle/>
          <a:p>
            <a:r>
              <a:rPr lang="en-US" altLang="zh-CN" sz="4400" dirty="0"/>
              <a:t>3, Cryogenic system</a:t>
            </a:r>
            <a:endParaRPr lang="zh-CN" altLang="en-US" sz="4400" dirty="0"/>
          </a:p>
        </p:txBody>
      </p:sp>
    </p:spTree>
    <p:extLst>
      <p:ext uri="{BB962C8B-B14F-4D97-AF65-F5344CB8AC3E}">
        <p14:creationId xmlns:p14="http://schemas.microsoft.com/office/powerpoint/2010/main" val="134886675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6078</TotalTime>
  <Words>719</Words>
  <Application>Microsoft Office PowerPoint</Application>
  <PresentationFormat>宽屏</PresentationFormat>
  <Paragraphs>179</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MS Mincho</vt:lpstr>
      <vt:lpstr>等线</vt:lpstr>
      <vt:lpstr>宋体</vt:lpstr>
      <vt:lpstr>微软雅黑</vt:lpstr>
      <vt:lpstr>Arial</vt:lpstr>
      <vt:lpstr>Calibri</vt:lpstr>
      <vt:lpstr>Calibri Light</vt:lpstr>
      <vt:lpstr>Cambria</vt:lpstr>
      <vt:lpstr>Times New Roman</vt:lpstr>
      <vt:lpstr>Office 主题</vt:lpstr>
      <vt:lpstr>Progress of CEPC detector magnet</vt:lpstr>
      <vt:lpstr>Outline</vt:lpstr>
      <vt:lpstr>1, Yoke new design</vt:lpstr>
      <vt:lpstr>1, Yoke new design</vt:lpstr>
      <vt:lpstr>PowerPoint 演示文稿</vt:lpstr>
      <vt:lpstr>1, Yoke new design</vt:lpstr>
      <vt:lpstr>2, Cable development and Coil winding process</vt:lpstr>
      <vt:lpstr>2, Cable development and Coil winding process</vt:lpstr>
      <vt:lpstr>PowerPoint 演示文稿</vt:lpstr>
      <vt:lpstr>Schematic diagram of thermosiphon pipeline</vt:lpstr>
      <vt:lpstr>PowerPoint 演示文稿</vt:lpstr>
      <vt:lpstr>4, HTS plan for IDEA</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CEPC探测器超导磁铁预研进展</dc:title>
  <dc:creator>unknown</dc:creator>
  <cp:lastModifiedBy>Ning Feipeng</cp:lastModifiedBy>
  <cp:revision>346</cp:revision>
  <dcterms:created xsi:type="dcterms:W3CDTF">2016-06-15T02:07:54Z</dcterms:created>
  <dcterms:modified xsi:type="dcterms:W3CDTF">2019-08-14T07:04:20Z</dcterms:modified>
</cp:coreProperties>
</file>