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3" r:id="rId3"/>
    <p:sldId id="262" r:id="rId4"/>
    <p:sldId id="257" r:id="rId5"/>
    <p:sldId id="259" r:id="rId6"/>
    <p:sldId id="264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A2F97-8C47-4046-8241-91F734AF3D56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5AE02-17BA-42F5-A2B0-AB4019CBA7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785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Status of sensor design for MOST1 project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Yunpeng</a:t>
            </a:r>
            <a:r>
              <a:rPr lang="en-US" altLang="zh-CN" dirty="0" smtClean="0"/>
              <a:t> Lu</a:t>
            </a:r>
          </a:p>
          <a:p>
            <a:r>
              <a:rPr lang="en-US" altLang="zh-CN" dirty="0" smtClean="0"/>
              <a:t>On behalf of the design team</a:t>
            </a:r>
          </a:p>
          <a:p>
            <a:r>
              <a:rPr lang="en-US" altLang="zh-CN" dirty="0" smtClean="0"/>
              <a:t>2019-8-14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97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1" y="1412776"/>
            <a:ext cx="3384376" cy="2803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44450"/>
            <a:ext cx="9036496" cy="955658"/>
          </a:xfrm>
        </p:spPr>
        <p:txBody>
          <a:bodyPr>
            <a:normAutofit/>
          </a:bodyPr>
          <a:lstStyle/>
          <a:p>
            <a:pPr algn="ctr"/>
            <a:r>
              <a:rPr lang="en-US" altLang="zh-CN" sz="4000" dirty="0" smtClean="0"/>
              <a:t>CMOS</a:t>
            </a:r>
            <a:r>
              <a:rPr lang="zh-CN" altLang="en-US" sz="4000" dirty="0" smtClean="0"/>
              <a:t> </a:t>
            </a:r>
            <a:r>
              <a:rPr lang="en-US" altLang="zh-CN" sz="4000" dirty="0" smtClean="0"/>
              <a:t>Sensor Design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816" y="1357297"/>
            <a:ext cx="5421288" cy="4768865"/>
          </a:xfrm>
        </p:spPr>
        <p:txBody>
          <a:bodyPr/>
          <a:lstStyle/>
          <a:p>
            <a:r>
              <a:rPr lang="en-US" altLang="zh-CN" sz="2000" dirty="0" smtClean="0"/>
              <a:t>MOST mid-term review in Aug. 2018</a:t>
            </a:r>
          </a:p>
          <a:p>
            <a:pPr lvl="1"/>
            <a:r>
              <a:rPr lang="en-US" altLang="zh-CN" sz="1600" dirty="0" smtClean="0"/>
              <a:t>Insufficient manpower</a:t>
            </a:r>
          </a:p>
          <a:p>
            <a:pPr lvl="1"/>
            <a:r>
              <a:rPr lang="en-US" altLang="zh-CN" sz="1600" dirty="0" smtClean="0"/>
              <a:t>Two chips, two schemes</a:t>
            </a:r>
          </a:p>
          <a:p>
            <a:r>
              <a:rPr lang="en-US" altLang="zh-CN" sz="2000" dirty="0" smtClean="0"/>
              <a:t>Combination of two schemes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1600" dirty="0" smtClean="0"/>
              <a:t>Small pixel: Low power </a:t>
            </a:r>
            <a:r>
              <a:rPr lang="en-US" altLang="zh-CN" sz="1600" dirty="0" smtClean="0">
                <a:solidFill>
                  <a:srgbClr val="FF0000"/>
                </a:solidFill>
              </a:rPr>
              <a:t>FE</a:t>
            </a:r>
            <a:r>
              <a:rPr lang="en-US" altLang="zh-CN" sz="1600" dirty="0" smtClean="0"/>
              <a:t> + Rolling shutter </a:t>
            </a:r>
            <a:r>
              <a:rPr lang="en-US" altLang="zh-CN" sz="1600" dirty="0" smtClean="0">
                <a:solidFill>
                  <a:srgbClr val="FF0000"/>
                </a:solidFill>
              </a:rPr>
              <a:t>Readout</a:t>
            </a:r>
          </a:p>
          <a:p>
            <a:pPr lvl="1"/>
            <a:r>
              <a:rPr lang="en-US" altLang="zh-CN" sz="1600" dirty="0" smtClean="0"/>
              <a:t>Improve spatial resolution further</a:t>
            </a:r>
          </a:p>
          <a:p>
            <a:pPr lvl="1"/>
            <a:r>
              <a:rPr lang="en-US" altLang="zh-CN" sz="1600" dirty="0"/>
              <a:t>Targeting on low power and readout speed as well</a:t>
            </a:r>
            <a:endParaRPr lang="en-US" altLang="zh-CN" sz="1600" dirty="0" smtClean="0"/>
          </a:p>
          <a:p>
            <a:r>
              <a:rPr lang="en-US" altLang="zh-CN" sz="2000" dirty="0" smtClean="0"/>
              <a:t>Design team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IHEP, CCNU, Dalian </a:t>
            </a:r>
            <a:r>
              <a:rPr lang="en-US" altLang="zh-CN" sz="1600" dirty="0" err="1" smtClean="0"/>
              <a:t>Minzu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Unv</a:t>
            </a:r>
            <a:r>
              <a:rPr lang="en-US" altLang="zh-CN" sz="1600" dirty="0" smtClean="0"/>
              <a:t>., Shandong </a:t>
            </a:r>
            <a:r>
              <a:rPr lang="en-US" altLang="zh-CN" sz="1600" dirty="0" err="1" smtClean="0"/>
              <a:t>Unv</a:t>
            </a:r>
            <a:r>
              <a:rPr lang="en-US" altLang="zh-CN" sz="1600" dirty="0" smtClean="0"/>
              <a:t>.</a:t>
            </a:r>
          </a:p>
          <a:p>
            <a:pPr lvl="1"/>
            <a:r>
              <a:rPr lang="en-US" altLang="zh-CN" sz="1600" dirty="0" smtClean="0"/>
              <a:t>Working together on a mask</a:t>
            </a:r>
            <a:r>
              <a:rPr lang="zh-CN" altLang="en-US" sz="1600" dirty="0" smtClean="0"/>
              <a:t> </a:t>
            </a:r>
            <a:r>
              <a:rPr lang="en-US" altLang="zh-CN" sz="1600" dirty="0" smtClean="0"/>
              <a:t>area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10.4mm</a:t>
            </a:r>
            <a:r>
              <a:rPr lang="zh-CN" altLang="en-US" sz="1600" dirty="0" smtClean="0"/>
              <a:t>*</a:t>
            </a:r>
            <a:r>
              <a:rPr lang="en-US" altLang="zh-CN" sz="1600" dirty="0" smtClean="0"/>
              <a:t>6.1mm</a:t>
            </a:r>
          </a:p>
          <a:p>
            <a:pPr lvl="1"/>
            <a:r>
              <a:rPr lang="en-US" altLang="zh-CN" sz="1600" dirty="0" smtClean="0"/>
              <a:t>Started Sep. 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ADA3-65EC-47D4-A8BD-622837ED8DC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96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Design specification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In order of priority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r>
              <a:rPr lang="en-US" altLang="zh-CN" sz="2400" dirty="0" smtClean="0"/>
              <a:t>Spatial </a:t>
            </a:r>
            <a:r>
              <a:rPr lang="en-US" altLang="zh-CN" sz="2400" dirty="0" smtClean="0"/>
              <a:t>resolution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&lt;3um</a:t>
            </a:r>
          </a:p>
          <a:p>
            <a:pPr lvl="1"/>
            <a:r>
              <a:rPr lang="en-US" altLang="zh-CN" sz="2000" dirty="0" smtClean="0"/>
              <a:t>Initial pixel size 16um</a:t>
            </a:r>
            <a:r>
              <a:rPr lang="zh-CN" altLang="en-US" sz="2000" dirty="0" smtClean="0"/>
              <a:t>*</a:t>
            </a:r>
            <a:r>
              <a:rPr lang="en-US" altLang="zh-CN" sz="2000" dirty="0" smtClean="0"/>
              <a:t>20um</a:t>
            </a:r>
          </a:p>
          <a:p>
            <a:pPr lvl="1"/>
            <a:r>
              <a:rPr lang="en-US" altLang="zh-CN" sz="2000" dirty="0" smtClean="0"/>
              <a:t>FPN &lt; 20e</a:t>
            </a:r>
          </a:p>
          <a:p>
            <a:r>
              <a:rPr lang="en-US" altLang="zh-CN" sz="2400" dirty="0" smtClean="0"/>
              <a:t>Power </a:t>
            </a:r>
            <a:r>
              <a:rPr lang="en-US" altLang="zh-CN" sz="2400" dirty="0" smtClean="0"/>
              <a:t>consumption</a:t>
            </a:r>
            <a:endParaRPr lang="en-US" altLang="zh-CN" sz="2400" dirty="0"/>
          </a:p>
          <a:p>
            <a:pPr lvl="1"/>
            <a:r>
              <a:rPr lang="en-US" altLang="zh-CN" sz="2000" dirty="0"/>
              <a:t>100mW/cm</a:t>
            </a:r>
            <a:r>
              <a:rPr lang="en-US" altLang="zh-CN" sz="2000" baseline="30000" dirty="0"/>
              <a:t>2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MOST1 specification</a:t>
            </a:r>
            <a:r>
              <a:rPr lang="zh-CN" altLang="en-US" sz="2000" dirty="0" smtClean="0"/>
              <a:t>）</a:t>
            </a:r>
            <a:endParaRPr lang="en-US" altLang="zh-CN" sz="2000" baseline="30000" dirty="0"/>
          </a:p>
          <a:p>
            <a:pPr lvl="1"/>
            <a:r>
              <a:rPr lang="en-US" altLang="zh-CN" sz="2000" dirty="0"/>
              <a:t>M</a:t>
            </a:r>
            <a:r>
              <a:rPr lang="en-US" altLang="zh-CN" sz="2000" dirty="0" smtClean="0"/>
              <a:t>easureable</a:t>
            </a:r>
            <a:endParaRPr lang="en-US" altLang="zh-CN" sz="2400" dirty="0" smtClean="0"/>
          </a:p>
          <a:p>
            <a:r>
              <a:rPr lang="en-US" altLang="zh-CN" sz="2400" dirty="0" smtClean="0"/>
              <a:t>Readout </a:t>
            </a:r>
            <a:r>
              <a:rPr lang="en-US" altLang="zh-CN" sz="2400" dirty="0" smtClean="0"/>
              <a:t>speed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100ns/row </a:t>
            </a:r>
            <a:r>
              <a:rPr lang="zh-CN" altLang="en-US" sz="2000" dirty="0" smtClean="0"/>
              <a:t>（</a:t>
            </a:r>
            <a:r>
              <a:rPr lang="en-US" altLang="zh-CN" sz="2000" dirty="0"/>
              <a:t> MOST1 specification </a:t>
            </a:r>
            <a:r>
              <a:rPr lang="zh-CN" altLang="en-US" sz="2000" dirty="0" smtClean="0"/>
              <a:t>）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Measureable</a:t>
            </a:r>
          </a:p>
          <a:p>
            <a:r>
              <a:rPr lang="en-US" altLang="zh-CN" sz="2400" dirty="0" smtClean="0"/>
              <a:t>TID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tolerance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2261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3429000"/>
            <a:ext cx="2532339" cy="778098"/>
          </a:xfrm>
        </p:spPr>
        <p:txBody>
          <a:bodyPr>
            <a:noAutofit/>
          </a:bodyPr>
          <a:lstStyle/>
          <a:p>
            <a:pPr algn="r"/>
            <a:r>
              <a:rPr lang="en-US" altLang="zh-CN" sz="2400" dirty="0" smtClean="0"/>
              <a:t>Readout scheme</a:t>
            </a:r>
            <a:endParaRPr lang="zh-CN" altLang="en-US" sz="2400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767688" y="164827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等腰三角形 5"/>
          <p:cNvSpPr/>
          <p:nvPr/>
        </p:nvSpPr>
        <p:spPr>
          <a:xfrm>
            <a:off x="784158" y="1653586"/>
            <a:ext cx="180020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>
            <a:stCxn id="6" idx="3"/>
          </p:cNvCxnSpPr>
          <p:nvPr/>
        </p:nvCxnSpPr>
        <p:spPr>
          <a:xfrm>
            <a:off x="874168" y="1869610"/>
            <a:ext cx="153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>
            <a:stCxn id="6" idx="0"/>
          </p:cNvCxnSpPr>
          <p:nvPr/>
        </p:nvCxnSpPr>
        <p:spPr>
          <a:xfrm flipV="1">
            <a:off x="874168" y="1509570"/>
            <a:ext cx="76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等腰三角形 10"/>
          <p:cNvSpPr/>
          <p:nvPr/>
        </p:nvSpPr>
        <p:spPr>
          <a:xfrm rot="5400000">
            <a:off x="1424484" y="1300118"/>
            <a:ext cx="381921" cy="4189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875700" y="1509570"/>
            <a:ext cx="5302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1144198" y="1329550"/>
            <a:ext cx="1177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144198" y="1365554"/>
            <a:ext cx="1177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203087" y="136555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203087" y="118553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315807" y="1257542"/>
            <a:ext cx="64807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15807" y="1257542"/>
            <a:ext cx="720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D         Q</a:t>
            </a:r>
          </a:p>
          <a:p>
            <a:endParaRPr lang="en-US" altLang="zh-CN" sz="1050" dirty="0" smtClean="0"/>
          </a:p>
          <a:p>
            <a:r>
              <a:rPr lang="en-US" altLang="zh-CN" sz="1050" dirty="0" smtClean="0"/>
              <a:t>CLK</a:t>
            </a:r>
          </a:p>
          <a:p>
            <a:r>
              <a:rPr lang="en-US" altLang="zh-CN" sz="1050" dirty="0" smtClean="0"/>
              <a:t>    RST</a:t>
            </a:r>
            <a:endParaRPr lang="zh-CN" altLang="en-US" sz="1050" dirty="0"/>
          </a:p>
        </p:txBody>
      </p:sp>
      <p:sp>
        <p:nvSpPr>
          <p:cNvPr id="23" name="椭圆 22"/>
          <p:cNvSpPr/>
          <p:nvPr/>
        </p:nvSpPr>
        <p:spPr>
          <a:xfrm>
            <a:off x="2270088" y="1672562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连接符 24"/>
          <p:cNvCxnSpPr/>
          <p:nvPr/>
        </p:nvCxnSpPr>
        <p:spPr>
          <a:xfrm flipV="1">
            <a:off x="1838041" y="1509570"/>
            <a:ext cx="18369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H="1">
            <a:off x="2021732" y="1701659"/>
            <a:ext cx="248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>
            <a:stCxn id="21" idx="2"/>
          </p:cNvCxnSpPr>
          <p:nvPr/>
        </p:nvCxnSpPr>
        <p:spPr>
          <a:xfrm>
            <a:off x="2639843" y="1977622"/>
            <a:ext cx="0" cy="21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3251911" y="1041518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H="1">
            <a:off x="541902" y="1041518"/>
            <a:ext cx="7678562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3134184" y="1355839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3323919" y="1355839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连接符 40"/>
          <p:cNvCxnSpPr>
            <a:stCxn id="38" idx="0"/>
          </p:cNvCxnSpPr>
          <p:nvPr/>
        </p:nvCxnSpPr>
        <p:spPr>
          <a:xfrm flipV="1">
            <a:off x="3157044" y="1290641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H="1">
            <a:off x="2963879" y="1378698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3373160" y="1379677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3494225" y="718209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>
            <a:off x="2021731" y="1509571"/>
            <a:ext cx="1" cy="1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>
            <a:off x="4312602" y="714577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5176698" y="714577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0232" y="841750"/>
            <a:ext cx="461665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altLang="zh-CN" dirty="0" smtClean="0"/>
              <a:t>Row  decoder</a:t>
            </a:r>
            <a:endParaRPr lang="en-US" altLang="zh-CN" dirty="0"/>
          </a:p>
        </p:txBody>
      </p:sp>
      <p:cxnSp>
        <p:nvCxnSpPr>
          <p:cNvPr id="72" name="直接连接符 71"/>
          <p:cNvCxnSpPr/>
          <p:nvPr/>
        </p:nvCxnSpPr>
        <p:spPr>
          <a:xfrm>
            <a:off x="2639843" y="831304"/>
            <a:ext cx="0" cy="21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矩形 73"/>
          <p:cNvSpPr/>
          <p:nvPr/>
        </p:nvSpPr>
        <p:spPr>
          <a:xfrm>
            <a:off x="2315807" y="116632"/>
            <a:ext cx="64807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315807" y="116632"/>
            <a:ext cx="720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D         Q</a:t>
            </a:r>
          </a:p>
          <a:p>
            <a:endParaRPr lang="en-US" altLang="zh-CN" sz="1050" dirty="0" smtClean="0"/>
          </a:p>
          <a:p>
            <a:r>
              <a:rPr lang="en-US" altLang="zh-CN" sz="1050" dirty="0" smtClean="0"/>
              <a:t>CLK</a:t>
            </a:r>
          </a:p>
          <a:p>
            <a:r>
              <a:rPr lang="en-US" altLang="zh-CN" sz="1050" dirty="0" smtClean="0"/>
              <a:t>    RST</a:t>
            </a:r>
            <a:endParaRPr lang="zh-CN" altLang="en-US" sz="1050" dirty="0"/>
          </a:p>
        </p:txBody>
      </p:sp>
      <p:cxnSp>
        <p:nvCxnSpPr>
          <p:cNvPr id="76" name="直接连接符 75"/>
          <p:cNvCxnSpPr>
            <a:stCxn id="74" idx="2"/>
          </p:cNvCxnSpPr>
          <p:nvPr/>
        </p:nvCxnSpPr>
        <p:spPr>
          <a:xfrm>
            <a:off x="2639843" y="836712"/>
            <a:ext cx="0" cy="21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椭圆 76"/>
          <p:cNvSpPr/>
          <p:nvPr/>
        </p:nvSpPr>
        <p:spPr>
          <a:xfrm>
            <a:off x="2270089" y="546723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>
            <a:off x="2315808" y="2398452"/>
            <a:ext cx="64807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315808" y="2398452"/>
            <a:ext cx="720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D         Q</a:t>
            </a:r>
          </a:p>
          <a:p>
            <a:endParaRPr lang="en-US" altLang="zh-CN" sz="1050" dirty="0" smtClean="0"/>
          </a:p>
          <a:p>
            <a:r>
              <a:rPr lang="en-US" altLang="zh-CN" sz="1050" dirty="0" smtClean="0"/>
              <a:t>CLK</a:t>
            </a:r>
          </a:p>
          <a:p>
            <a:r>
              <a:rPr lang="en-US" altLang="zh-CN" sz="1050" dirty="0" smtClean="0"/>
              <a:t>    RST</a:t>
            </a:r>
            <a:endParaRPr lang="zh-CN" altLang="en-US" sz="1050" dirty="0"/>
          </a:p>
        </p:txBody>
      </p:sp>
      <p:sp>
        <p:nvSpPr>
          <p:cNvPr id="86" name="椭圆 85"/>
          <p:cNvSpPr/>
          <p:nvPr/>
        </p:nvSpPr>
        <p:spPr>
          <a:xfrm>
            <a:off x="2270089" y="2813472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7" name="直接连接符 86"/>
          <p:cNvCxnSpPr/>
          <p:nvPr/>
        </p:nvCxnSpPr>
        <p:spPr>
          <a:xfrm flipH="1">
            <a:off x="2021733" y="2842569"/>
            <a:ext cx="248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>
            <a:stCxn id="84" idx="2"/>
          </p:cNvCxnSpPr>
          <p:nvPr/>
        </p:nvCxnSpPr>
        <p:spPr>
          <a:xfrm>
            <a:off x="2639844" y="3118532"/>
            <a:ext cx="0" cy="21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3251912" y="2182428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椭圆 89"/>
          <p:cNvSpPr/>
          <p:nvPr/>
        </p:nvSpPr>
        <p:spPr>
          <a:xfrm>
            <a:off x="3134185" y="2496749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椭圆 90"/>
          <p:cNvSpPr/>
          <p:nvPr/>
        </p:nvSpPr>
        <p:spPr>
          <a:xfrm>
            <a:off x="3323920" y="2496749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2" name="直接连接符 91"/>
          <p:cNvCxnSpPr>
            <a:stCxn id="90" idx="0"/>
          </p:cNvCxnSpPr>
          <p:nvPr/>
        </p:nvCxnSpPr>
        <p:spPr>
          <a:xfrm flipV="1">
            <a:off x="3157045" y="2431551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 flipH="1">
            <a:off x="2963880" y="2519608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 flipH="1">
            <a:off x="3373161" y="2520587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/>
        </p:nvCxnSpPr>
        <p:spPr>
          <a:xfrm flipH="1">
            <a:off x="2021748" y="569582"/>
            <a:ext cx="2483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052526" y="788721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</a:t>
            </a:r>
            <a:r>
              <a:rPr lang="en-US" altLang="zh-CN" sz="1400" dirty="0" smtClean="0"/>
              <a:t>ow n</a:t>
            </a:r>
            <a:endParaRPr lang="zh-CN" altLang="en-US" sz="1400" dirty="0"/>
          </a:p>
        </p:txBody>
      </p:sp>
      <p:cxnSp>
        <p:nvCxnSpPr>
          <p:cNvPr id="107" name="直接连接符 106"/>
          <p:cNvCxnSpPr/>
          <p:nvPr/>
        </p:nvCxnSpPr>
        <p:spPr>
          <a:xfrm>
            <a:off x="4070289" y="1042803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椭圆 107"/>
          <p:cNvSpPr/>
          <p:nvPr/>
        </p:nvSpPr>
        <p:spPr>
          <a:xfrm>
            <a:off x="3952562" y="1357124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椭圆 108"/>
          <p:cNvSpPr/>
          <p:nvPr/>
        </p:nvSpPr>
        <p:spPr>
          <a:xfrm>
            <a:off x="4142297" y="1357124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0" name="直接连接符 109"/>
          <p:cNvCxnSpPr>
            <a:stCxn id="108" idx="0"/>
          </p:cNvCxnSpPr>
          <p:nvPr/>
        </p:nvCxnSpPr>
        <p:spPr>
          <a:xfrm flipV="1">
            <a:off x="3975422" y="1291926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 flipH="1">
            <a:off x="3782257" y="1379983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 flipH="1">
            <a:off x="4191538" y="1380962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>
            <a:off x="4934385" y="1044134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椭圆 113"/>
          <p:cNvSpPr/>
          <p:nvPr/>
        </p:nvSpPr>
        <p:spPr>
          <a:xfrm>
            <a:off x="4816658" y="1358455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椭圆 114"/>
          <p:cNvSpPr/>
          <p:nvPr/>
        </p:nvSpPr>
        <p:spPr>
          <a:xfrm>
            <a:off x="5006393" y="1358455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6" name="直接连接符 115"/>
          <p:cNvCxnSpPr>
            <a:stCxn id="114" idx="0"/>
          </p:cNvCxnSpPr>
          <p:nvPr/>
        </p:nvCxnSpPr>
        <p:spPr>
          <a:xfrm flipV="1">
            <a:off x="4839518" y="1293257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H="1">
            <a:off x="4646353" y="1381314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 flipH="1">
            <a:off x="5055634" y="1382293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973945" y="1960594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r</a:t>
            </a:r>
            <a:r>
              <a:rPr lang="en-US" altLang="zh-CN" sz="1400" dirty="0" smtClean="0"/>
              <a:t>ow n+1</a:t>
            </a:r>
            <a:endParaRPr lang="zh-CN" altLang="en-US" sz="1400" dirty="0"/>
          </a:p>
        </p:txBody>
      </p:sp>
      <p:grpSp>
        <p:nvGrpSpPr>
          <p:cNvPr id="131" name="组合 130"/>
          <p:cNvGrpSpPr/>
          <p:nvPr/>
        </p:nvGrpSpPr>
        <p:grpSpPr>
          <a:xfrm>
            <a:off x="1678175" y="1185534"/>
            <a:ext cx="519906" cy="198996"/>
            <a:chOff x="2683942" y="1861852"/>
            <a:chExt cx="519906" cy="198996"/>
          </a:xfrm>
        </p:grpSpPr>
        <p:cxnSp>
          <p:nvCxnSpPr>
            <p:cNvPr id="122" name="直接连接符 121"/>
            <p:cNvCxnSpPr/>
            <p:nvPr/>
          </p:nvCxnSpPr>
          <p:spPr>
            <a:xfrm>
              <a:off x="2683942" y="1861852"/>
              <a:ext cx="1440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>
              <a:off x="2830664" y="1861852"/>
              <a:ext cx="0" cy="1931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>
              <a:off x="2830664" y="2055995"/>
              <a:ext cx="15058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 flipV="1">
              <a:off x="2981251" y="1861852"/>
              <a:ext cx="78581" cy="1989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3059832" y="1865176"/>
              <a:ext cx="1440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2" name="直接连接符 131"/>
          <p:cNvCxnSpPr/>
          <p:nvPr/>
        </p:nvCxnSpPr>
        <p:spPr>
          <a:xfrm>
            <a:off x="4070289" y="2186505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椭圆 132"/>
          <p:cNvSpPr/>
          <p:nvPr/>
        </p:nvSpPr>
        <p:spPr>
          <a:xfrm>
            <a:off x="3952562" y="2500826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4" name="椭圆 133"/>
          <p:cNvSpPr/>
          <p:nvPr/>
        </p:nvSpPr>
        <p:spPr>
          <a:xfrm>
            <a:off x="4142297" y="2500826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5" name="直接连接符 134"/>
          <p:cNvCxnSpPr>
            <a:stCxn id="133" idx="0"/>
          </p:cNvCxnSpPr>
          <p:nvPr/>
        </p:nvCxnSpPr>
        <p:spPr>
          <a:xfrm flipV="1">
            <a:off x="3975422" y="2435628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H="1">
            <a:off x="3782257" y="2523685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 flipH="1">
            <a:off x="4191538" y="2524664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>
            <a:off x="4934385" y="2187836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椭圆 138"/>
          <p:cNvSpPr/>
          <p:nvPr/>
        </p:nvSpPr>
        <p:spPr>
          <a:xfrm>
            <a:off x="4816658" y="2502157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0" name="椭圆 139"/>
          <p:cNvSpPr/>
          <p:nvPr/>
        </p:nvSpPr>
        <p:spPr>
          <a:xfrm>
            <a:off x="5006393" y="2502157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1" name="直接连接符 140"/>
          <p:cNvCxnSpPr>
            <a:stCxn id="139" idx="0"/>
          </p:cNvCxnSpPr>
          <p:nvPr/>
        </p:nvCxnSpPr>
        <p:spPr>
          <a:xfrm flipV="1">
            <a:off x="4839518" y="2436959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 flipH="1">
            <a:off x="4646353" y="2525016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接连接符 142"/>
          <p:cNvCxnSpPr/>
          <p:nvPr/>
        </p:nvCxnSpPr>
        <p:spPr>
          <a:xfrm flipH="1">
            <a:off x="5055634" y="2525995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接连接符 144"/>
          <p:cNvCxnSpPr/>
          <p:nvPr/>
        </p:nvCxnSpPr>
        <p:spPr>
          <a:xfrm>
            <a:off x="6040794" y="718209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接连接符 145"/>
          <p:cNvCxnSpPr/>
          <p:nvPr/>
        </p:nvCxnSpPr>
        <p:spPr>
          <a:xfrm>
            <a:off x="6832882" y="718209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>
            <a:off x="5798481" y="1046435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椭圆 147"/>
          <p:cNvSpPr/>
          <p:nvPr/>
        </p:nvSpPr>
        <p:spPr>
          <a:xfrm>
            <a:off x="5680754" y="1360756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椭圆 148"/>
          <p:cNvSpPr/>
          <p:nvPr/>
        </p:nvSpPr>
        <p:spPr>
          <a:xfrm>
            <a:off x="5870489" y="1360756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0" name="直接连接符 149"/>
          <p:cNvCxnSpPr>
            <a:stCxn id="148" idx="0"/>
          </p:cNvCxnSpPr>
          <p:nvPr/>
        </p:nvCxnSpPr>
        <p:spPr>
          <a:xfrm flipV="1">
            <a:off x="5703614" y="1295558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 flipH="1">
            <a:off x="5510449" y="1383615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接连接符 151"/>
          <p:cNvCxnSpPr/>
          <p:nvPr/>
        </p:nvCxnSpPr>
        <p:spPr>
          <a:xfrm flipH="1">
            <a:off x="5919730" y="1384594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连接符 152"/>
          <p:cNvCxnSpPr/>
          <p:nvPr/>
        </p:nvCxnSpPr>
        <p:spPr>
          <a:xfrm>
            <a:off x="6590569" y="1047766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椭圆 153"/>
          <p:cNvSpPr/>
          <p:nvPr/>
        </p:nvSpPr>
        <p:spPr>
          <a:xfrm>
            <a:off x="6472842" y="1362087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5" name="椭圆 154"/>
          <p:cNvSpPr/>
          <p:nvPr/>
        </p:nvSpPr>
        <p:spPr>
          <a:xfrm>
            <a:off x="6662577" y="1362087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6" name="直接连接符 155"/>
          <p:cNvCxnSpPr>
            <a:stCxn id="154" idx="0"/>
          </p:cNvCxnSpPr>
          <p:nvPr/>
        </p:nvCxnSpPr>
        <p:spPr>
          <a:xfrm flipV="1">
            <a:off x="6495702" y="1296889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接连接符 156"/>
          <p:cNvCxnSpPr/>
          <p:nvPr/>
        </p:nvCxnSpPr>
        <p:spPr>
          <a:xfrm flipH="1">
            <a:off x="6302537" y="1384946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接连接符 157"/>
          <p:cNvCxnSpPr/>
          <p:nvPr/>
        </p:nvCxnSpPr>
        <p:spPr>
          <a:xfrm flipH="1">
            <a:off x="6711818" y="1385925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接连接符 158"/>
          <p:cNvCxnSpPr/>
          <p:nvPr/>
        </p:nvCxnSpPr>
        <p:spPr>
          <a:xfrm>
            <a:off x="5798481" y="2190137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椭圆 159"/>
          <p:cNvSpPr/>
          <p:nvPr/>
        </p:nvSpPr>
        <p:spPr>
          <a:xfrm>
            <a:off x="5680754" y="2504458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1" name="椭圆 160"/>
          <p:cNvSpPr/>
          <p:nvPr/>
        </p:nvSpPr>
        <p:spPr>
          <a:xfrm>
            <a:off x="5870489" y="2504458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2" name="直接连接符 161"/>
          <p:cNvCxnSpPr>
            <a:stCxn id="160" idx="0"/>
          </p:cNvCxnSpPr>
          <p:nvPr/>
        </p:nvCxnSpPr>
        <p:spPr>
          <a:xfrm flipV="1">
            <a:off x="5703614" y="2439260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接连接符 162"/>
          <p:cNvCxnSpPr/>
          <p:nvPr/>
        </p:nvCxnSpPr>
        <p:spPr>
          <a:xfrm flipH="1">
            <a:off x="5510449" y="2527317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接连接符 163"/>
          <p:cNvCxnSpPr/>
          <p:nvPr/>
        </p:nvCxnSpPr>
        <p:spPr>
          <a:xfrm flipH="1">
            <a:off x="5919730" y="2528296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连接符 164"/>
          <p:cNvCxnSpPr/>
          <p:nvPr/>
        </p:nvCxnSpPr>
        <p:spPr>
          <a:xfrm>
            <a:off x="6590569" y="2191468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椭圆 165"/>
          <p:cNvSpPr/>
          <p:nvPr/>
        </p:nvSpPr>
        <p:spPr>
          <a:xfrm>
            <a:off x="6472842" y="2505789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7" name="椭圆 166"/>
          <p:cNvSpPr/>
          <p:nvPr/>
        </p:nvSpPr>
        <p:spPr>
          <a:xfrm>
            <a:off x="6662577" y="2505789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8" name="直接连接符 167"/>
          <p:cNvCxnSpPr>
            <a:stCxn id="166" idx="0"/>
          </p:cNvCxnSpPr>
          <p:nvPr/>
        </p:nvCxnSpPr>
        <p:spPr>
          <a:xfrm flipV="1">
            <a:off x="6495702" y="2440591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接连接符 168"/>
          <p:cNvCxnSpPr/>
          <p:nvPr/>
        </p:nvCxnSpPr>
        <p:spPr>
          <a:xfrm flipH="1">
            <a:off x="6302537" y="2528648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接连接符 169"/>
          <p:cNvCxnSpPr/>
          <p:nvPr/>
        </p:nvCxnSpPr>
        <p:spPr>
          <a:xfrm flipH="1">
            <a:off x="6711818" y="2529627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3179904" y="3548402"/>
            <a:ext cx="24156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Priority Encoder</a:t>
            </a:r>
            <a:endParaRPr lang="zh-CN" alt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5751011" y="3541856"/>
            <a:ext cx="241569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Priority Encoder</a:t>
            </a:r>
            <a:endParaRPr lang="zh-CN" alt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3474651" y="3240625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col. 0</a:t>
            </a:r>
            <a:endParaRPr lang="zh-CN" altLang="en-US" sz="1400" dirty="0"/>
          </a:p>
        </p:txBody>
      </p:sp>
      <p:sp>
        <p:nvSpPr>
          <p:cNvPr id="179" name="TextBox 178"/>
          <p:cNvSpPr txBox="1"/>
          <p:nvPr/>
        </p:nvSpPr>
        <p:spPr>
          <a:xfrm>
            <a:off x="5156982" y="3265239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col. 63</a:t>
            </a:r>
            <a:endParaRPr lang="zh-CN" altLang="en-US" sz="1400" dirty="0"/>
          </a:p>
        </p:txBody>
      </p:sp>
      <p:sp>
        <p:nvSpPr>
          <p:cNvPr id="181" name="TextBox 180"/>
          <p:cNvSpPr txBox="1"/>
          <p:nvPr/>
        </p:nvSpPr>
        <p:spPr>
          <a:xfrm>
            <a:off x="4364894" y="3212976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...</a:t>
            </a:r>
            <a:endParaRPr lang="zh-CN" altLang="en-US" sz="1400" dirty="0"/>
          </a:p>
        </p:txBody>
      </p:sp>
      <p:grpSp>
        <p:nvGrpSpPr>
          <p:cNvPr id="189" name="组合 188"/>
          <p:cNvGrpSpPr/>
          <p:nvPr/>
        </p:nvGrpSpPr>
        <p:grpSpPr>
          <a:xfrm>
            <a:off x="3871226" y="4315736"/>
            <a:ext cx="958964" cy="283738"/>
            <a:chOff x="3868881" y="4431157"/>
            <a:chExt cx="958964" cy="283738"/>
          </a:xfrm>
        </p:grpSpPr>
        <p:sp>
          <p:nvSpPr>
            <p:cNvPr id="182" name="矩形 181"/>
            <p:cNvSpPr/>
            <p:nvPr/>
          </p:nvSpPr>
          <p:spPr>
            <a:xfrm>
              <a:off x="3868882" y="4431157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3" name="矩形 182"/>
            <p:cNvSpPr/>
            <p:nvPr/>
          </p:nvSpPr>
          <p:spPr>
            <a:xfrm>
              <a:off x="3868881" y="4503412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7" name="矩形 186"/>
            <p:cNvSpPr/>
            <p:nvPr/>
          </p:nvSpPr>
          <p:spPr>
            <a:xfrm>
              <a:off x="3868882" y="4570879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8" name="矩形 187"/>
            <p:cNvSpPr/>
            <p:nvPr/>
          </p:nvSpPr>
          <p:spPr>
            <a:xfrm>
              <a:off x="3868882" y="4642887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0" name="下箭头 189"/>
          <p:cNvSpPr/>
          <p:nvPr/>
        </p:nvSpPr>
        <p:spPr>
          <a:xfrm>
            <a:off x="4476189" y="3927918"/>
            <a:ext cx="170163" cy="3753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2" name="直接箭头连接符 191"/>
          <p:cNvCxnSpPr/>
          <p:nvPr/>
        </p:nvCxnSpPr>
        <p:spPr>
          <a:xfrm>
            <a:off x="4058859" y="3927918"/>
            <a:ext cx="0" cy="375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4543684" y="3911188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Addr</a:t>
            </a:r>
            <a:r>
              <a:rPr lang="en-US" altLang="zh-CN" sz="1400" dirty="0" smtClean="0"/>
              <a:t>[5:0]</a:t>
            </a:r>
            <a:endParaRPr lang="zh-CN" altLang="en-US" sz="1400" dirty="0"/>
          </a:p>
        </p:txBody>
      </p:sp>
      <p:sp>
        <p:nvSpPr>
          <p:cNvPr id="195" name="TextBox 194"/>
          <p:cNvSpPr txBox="1"/>
          <p:nvPr/>
        </p:nvSpPr>
        <p:spPr>
          <a:xfrm>
            <a:off x="3566233" y="3933056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Valid</a:t>
            </a:r>
            <a:endParaRPr lang="zh-CN" altLang="en-US" sz="1400" dirty="0"/>
          </a:p>
        </p:txBody>
      </p:sp>
      <p:sp>
        <p:nvSpPr>
          <p:cNvPr id="196" name="TextBox 195"/>
          <p:cNvSpPr txBox="1"/>
          <p:nvPr/>
        </p:nvSpPr>
        <p:spPr>
          <a:xfrm>
            <a:off x="3871227" y="5003884"/>
            <a:ext cx="51676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Multiplexer</a:t>
            </a:r>
            <a:endParaRPr lang="zh-CN" altLang="en-US" dirty="0"/>
          </a:p>
        </p:txBody>
      </p:sp>
      <p:sp>
        <p:nvSpPr>
          <p:cNvPr id="197" name="下箭头 196"/>
          <p:cNvSpPr/>
          <p:nvPr/>
        </p:nvSpPr>
        <p:spPr>
          <a:xfrm>
            <a:off x="4482690" y="4599474"/>
            <a:ext cx="170163" cy="3753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8" name="组合 197"/>
          <p:cNvGrpSpPr/>
          <p:nvPr/>
        </p:nvGrpSpPr>
        <p:grpSpPr>
          <a:xfrm>
            <a:off x="6342976" y="4303280"/>
            <a:ext cx="958964" cy="283738"/>
            <a:chOff x="3868881" y="4431157"/>
            <a:chExt cx="958964" cy="283738"/>
          </a:xfrm>
        </p:grpSpPr>
        <p:sp>
          <p:nvSpPr>
            <p:cNvPr id="199" name="矩形 198"/>
            <p:cNvSpPr/>
            <p:nvPr/>
          </p:nvSpPr>
          <p:spPr>
            <a:xfrm>
              <a:off x="3868882" y="4431157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0" name="矩形 199"/>
            <p:cNvSpPr/>
            <p:nvPr/>
          </p:nvSpPr>
          <p:spPr>
            <a:xfrm>
              <a:off x="3868881" y="4503412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1" name="矩形 200"/>
            <p:cNvSpPr/>
            <p:nvPr/>
          </p:nvSpPr>
          <p:spPr>
            <a:xfrm>
              <a:off x="3868882" y="4570879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2" name="矩形 201"/>
            <p:cNvSpPr/>
            <p:nvPr/>
          </p:nvSpPr>
          <p:spPr>
            <a:xfrm>
              <a:off x="3868882" y="4642887"/>
              <a:ext cx="958963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03" name="下箭头 202"/>
          <p:cNvSpPr/>
          <p:nvPr/>
        </p:nvSpPr>
        <p:spPr>
          <a:xfrm>
            <a:off x="6947939" y="3915462"/>
            <a:ext cx="170163" cy="3753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4" name="直接箭头连接符 203"/>
          <p:cNvCxnSpPr/>
          <p:nvPr/>
        </p:nvCxnSpPr>
        <p:spPr>
          <a:xfrm>
            <a:off x="6530609" y="3915462"/>
            <a:ext cx="0" cy="375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7015434" y="3898732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Addr</a:t>
            </a:r>
            <a:r>
              <a:rPr lang="en-US" altLang="zh-CN" sz="1400" dirty="0" smtClean="0"/>
              <a:t>[5:0]</a:t>
            </a:r>
            <a:endParaRPr lang="zh-CN" altLang="en-US" sz="1400" dirty="0"/>
          </a:p>
        </p:txBody>
      </p:sp>
      <p:sp>
        <p:nvSpPr>
          <p:cNvPr id="206" name="TextBox 205"/>
          <p:cNvSpPr txBox="1"/>
          <p:nvPr/>
        </p:nvSpPr>
        <p:spPr>
          <a:xfrm>
            <a:off x="6037983" y="3920600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Valid</a:t>
            </a:r>
            <a:endParaRPr lang="zh-CN" altLang="en-US" sz="1400" dirty="0"/>
          </a:p>
        </p:txBody>
      </p:sp>
      <p:sp>
        <p:nvSpPr>
          <p:cNvPr id="207" name="下箭头 206"/>
          <p:cNvSpPr/>
          <p:nvPr/>
        </p:nvSpPr>
        <p:spPr>
          <a:xfrm>
            <a:off x="6954440" y="4587018"/>
            <a:ext cx="170163" cy="3753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8" name="下箭头 207"/>
          <p:cNvSpPr/>
          <p:nvPr/>
        </p:nvSpPr>
        <p:spPr>
          <a:xfrm>
            <a:off x="8822817" y="4581128"/>
            <a:ext cx="170163" cy="3753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9" name="TextBox 208"/>
          <p:cNvSpPr txBox="1"/>
          <p:nvPr/>
        </p:nvSpPr>
        <p:spPr>
          <a:xfrm>
            <a:off x="8388424" y="414908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...</a:t>
            </a:r>
            <a:endParaRPr lang="zh-CN" altLang="en-US" sz="1400" dirty="0"/>
          </a:p>
        </p:txBody>
      </p:sp>
      <p:grpSp>
        <p:nvGrpSpPr>
          <p:cNvPr id="210" name="组合 209"/>
          <p:cNvGrpSpPr/>
          <p:nvPr/>
        </p:nvGrpSpPr>
        <p:grpSpPr>
          <a:xfrm>
            <a:off x="6553538" y="5769260"/>
            <a:ext cx="958964" cy="283738"/>
            <a:chOff x="3868881" y="4431157"/>
            <a:chExt cx="958964" cy="283738"/>
          </a:xfrm>
          <a:solidFill>
            <a:srgbClr val="FFFF00"/>
          </a:solidFill>
        </p:grpSpPr>
        <p:sp>
          <p:nvSpPr>
            <p:cNvPr id="211" name="矩形 210"/>
            <p:cNvSpPr/>
            <p:nvPr/>
          </p:nvSpPr>
          <p:spPr>
            <a:xfrm>
              <a:off x="3868882" y="4431157"/>
              <a:ext cx="958963" cy="7200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3868881" y="4503412"/>
              <a:ext cx="958963" cy="7200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3" name="矩形 212"/>
            <p:cNvSpPr/>
            <p:nvPr/>
          </p:nvSpPr>
          <p:spPr>
            <a:xfrm>
              <a:off x="3868882" y="4570879"/>
              <a:ext cx="958963" cy="7200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4" name="矩形 213"/>
            <p:cNvSpPr/>
            <p:nvPr/>
          </p:nvSpPr>
          <p:spPr>
            <a:xfrm>
              <a:off x="3868882" y="4642887"/>
              <a:ext cx="958963" cy="7200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5" name="下箭头 214"/>
          <p:cNvSpPr/>
          <p:nvPr/>
        </p:nvSpPr>
        <p:spPr>
          <a:xfrm>
            <a:off x="6950609" y="5373216"/>
            <a:ext cx="170163" cy="37536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7" name="直接连接符 216"/>
          <p:cNvCxnSpPr/>
          <p:nvPr/>
        </p:nvCxnSpPr>
        <p:spPr>
          <a:xfrm>
            <a:off x="6935659" y="62665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接连接符 218"/>
          <p:cNvCxnSpPr/>
          <p:nvPr/>
        </p:nvCxnSpPr>
        <p:spPr>
          <a:xfrm>
            <a:off x="7140995" y="62665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接连接符 220"/>
          <p:cNvCxnSpPr/>
          <p:nvPr/>
        </p:nvCxnSpPr>
        <p:spPr>
          <a:xfrm>
            <a:off x="6935659" y="6482568"/>
            <a:ext cx="10266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接连接符 222"/>
          <p:cNvCxnSpPr/>
          <p:nvPr/>
        </p:nvCxnSpPr>
        <p:spPr>
          <a:xfrm flipH="1">
            <a:off x="7038327" y="6482568"/>
            <a:ext cx="10266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直接连接符 224"/>
          <p:cNvCxnSpPr/>
          <p:nvPr/>
        </p:nvCxnSpPr>
        <p:spPr>
          <a:xfrm>
            <a:off x="6935659" y="6266544"/>
            <a:ext cx="205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下箭头 229"/>
          <p:cNvSpPr/>
          <p:nvPr/>
        </p:nvSpPr>
        <p:spPr>
          <a:xfrm>
            <a:off x="6947937" y="6052998"/>
            <a:ext cx="170163" cy="187681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2" name="TextBox 231"/>
          <p:cNvSpPr txBox="1"/>
          <p:nvPr/>
        </p:nvSpPr>
        <p:spPr>
          <a:xfrm>
            <a:off x="7238641" y="622066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Serializer</a:t>
            </a:r>
            <a:r>
              <a:rPr lang="en-US" altLang="zh-CN" sz="1400" dirty="0" smtClean="0"/>
              <a:t> &amp; LVDS</a:t>
            </a:r>
            <a:endParaRPr lang="zh-CN" altLang="en-US" sz="1400" dirty="0"/>
          </a:p>
        </p:txBody>
      </p:sp>
      <p:sp>
        <p:nvSpPr>
          <p:cNvPr id="233" name="TextBox 232"/>
          <p:cNvSpPr txBox="1"/>
          <p:nvPr/>
        </p:nvSpPr>
        <p:spPr>
          <a:xfrm>
            <a:off x="4905750" y="4283804"/>
            <a:ext cx="1682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Level 1 buffer</a:t>
            </a:r>
            <a:endParaRPr lang="zh-CN" altLang="en-US" dirty="0"/>
          </a:p>
        </p:txBody>
      </p:sp>
      <p:sp>
        <p:nvSpPr>
          <p:cNvPr id="235" name="TextBox 234"/>
          <p:cNvSpPr txBox="1"/>
          <p:nvPr/>
        </p:nvSpPr>
        <p:spPr>
          <a:xfrm>
            <a:off x="5055634" y="5723964"/>
            <a:ext cx="1669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Level 2 buffer</a:t>
            </a:r>
            <a:endParaRPr lang="zh-CN" altLang="en-US" dirty="0"/>
          </a:p>
        </p:txBody>
      </p:sp>
      <p:cxnSp>
        <p:nvCxnSpPr>
          <p:cNvPr id="236" name="直接连接符 235"/>
          <p:cNvCxnSpPr/>
          <p:nvPr/>
        </p:nvCxnSpPr>
        <p:spPr>
          <a:xfrm>
            <a:off x="7428376" y="1035909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椭圆 236"/>
          <p:cNvSpPr/>
          <p:nvPr/>
        </p:nvSpPr>
        <p:spPr>
          <a:xfrm>
            <a:off x="7310649" y="1350230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8" name="椭圆 237"/>
          <p:cNvSpPr/>
          <p:nvPr/>
        </p:nvSpPr>
        <p:spPr>
          <a:xfrm>
            <a:off x="7500384" y="1350230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9" name="直接连接符 238"/>
          <p:cNvCxnSpPr>
            <a:stCxn id="237" idx="0"/>
          </p:cNvCxnSpPr>
          <p:nvPr/>
        </p:nvCxnSpPr>
        <p:spPr>
          <a:xfrm flipV="1">
            <a:off x="7333509" y="1285032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接连接符 239"/>
          <p:cNvCxnSpPr/>
          <p:nvPr/>
        </p:nvCxnSpPr>
        <p:spPr>
          <a:xfrm flipH="1">
            <a:off x="7140344" y="1373089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接连接符 240"/>
          <p:cNvCxnSpPr/>
          <p:nvPr/>
        </p:nvCxnSpPr>
        <p:spPr>
          <a:xfrm flipH="1">
            <a:off x="7549625" y="1374068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接连接符 241"/>
          <p:cNvCxnSpPr/>
          <p:nvPr/>
        </p:nvCxnSpPr>
        <p:spPr>
          <a:xfrm>
            <a:off x="8220464" y="1037240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椭圆 242"/>
          <p:cNvSpPr/>
          <p:nvPr/>
        </p:nvSpPr>
        <p:spPr>
          <a:xfrm>
            <a:off x="8102737" y="1351561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4" name="椭圆 243"/>
          <p:cNvSpPr/>
          <p:nvPr/>
        </p:nvSpPr>
        <p:spPr>
          <a:xfrm>
            <a:off x="8292472" y="1351561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45" name="直接连接符 244"/>
          <p:cNvCxnSpPr>
            <a:stCxn id="243" idx="0"/>
          </p:cNvCxnSpPr>
          <p:nvPr/>
        </p:nvCxnSpPr>
        <p:spPr>
          <a:xfrm flipV="1">
            <a:off x="8125597" y="1286363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接连接符 245"/>
          <p:cNvCxnSpPr/>
          <p:nvPr/>
        </p:nvCxnSpPr>
        <p:spPr>
          <a:xfrm flipH="1">
            <a:off x="7932432" y="1374420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接连接符 246"/>
          <p:cNvCxnSpPr/>
          <p:nvPr/>
        </p:nvCxnSpPr>
        <p:spPr>
          <a:xfrm flipH="1">
            <a:off x="8341713" y="1375399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接连接符 247"/>
          <p:cNvCxnSpPr/>
          <p:nvPr/>
        </p:nvCxnSpPr>
        <p:spPr>
          <a:xfrm>
            <a:off x="7428376" y="2179611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椭圆 248"/>
          <p:cNvSpPr/>
          <p:nvPr/>
        </p:nvSpPr>
        <p:spPr>
          <a:xfrm>
            <a:off x="7310649" y="2493932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0" name="椭圆 249"/>
          <p:cNvSpPr/>
          <p:nvPr/>
        </p:nvSpPr>
        <p:spPr>
          <a:xfrm>
            <a:off x="7500384" y="2493932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1" name="直接连接符 250"/>
          <p:cNvCxnSpPr>
            <a:stCxn id="249" idx="0"/>
          </p:cNvCxnSpPr>
          <p:nvPr/>
        </p:nvCxnSpPr>
        <p:spPr>
          <a:xfrm flipV="1">
            <a:off x="7333509" y="2428734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直接连接符 251"/>
          <p:cNvCxnSpPr/>
          <p:nvPr/>
        </p:nvCxnSpPr>
        <p:spPr>
          <a:xfrm flipH="1">
            <a:off x="7140344" y="2516791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接连接符 252"/>
          <p:cNvCxnSpPr/>
          <p:nvPr/>
        </p:nvCxnSpPr>
        <p:spPr>
          <a:xfrm flipH="1">
            <a:off x="7549625" y="2517770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直接连接符 253"/>
          <p:cNvCxnSpPr/>
          <p:nvPr/>
        </p:nvCxnSpPr>
        <p:spPr>
          <a:xfrm>
            <a:off x="8220464" y="2180942"/>
            <a:ext cx="0" cy="24912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椭圆 254"/>
          <p:cNvSpPr/>
          <p:nvPr/>
        </p:nvSpPr>
        <p:spPr>
          <a:xfrm>
            <a:off x="8102737" y="2495263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6" name="椭圆 255"/>
          <p:cNvSpPr/>
          <p:nvPr/>
        </p:nvSpPr>
        <p:spPr>
          <a:xfrm>
            <a:off x="8292472" y="2495263"/>
            <a:ext cx="45719" cy="4571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7" name="直接连接符 256"/>
          <p:cNvCxnSpPr>
            <a:stCxn id="255" idx="0"/>
          </p:cNvCxnSpPr>
          <p:nvPr/>
        </p:nvCxnSpPr>
        <p:spPr>
          <a:xfrm flipV="1">
            <a:off x="8125597" y="2430065"/>
            <a:ext cx="166875" cy="65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直接连接符 257"/>
          <p:cNvCxnSpPr/>
          <p:nvPr/>
        </p:nvCxnSpPr>
        <p:spPr>
          <a:xfrm flipH="1">
            <a:off x="7932432" y="2518122"/>
            <a:ext cx="17030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直接连接符 258"/>
          <p:cNvCxnSpPr/>
          <p:nvPr/>
        </p:nvCxnSpPr>
        <p:spPr>
          <a:xfrm flipH="1">
            <a:off x="8341713" y="2519101"/>
            <a:ext cx="121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直接连接符 284"/>
          <p:cNvCxnSpPr/>
          <p:nvPr/>
        </p:nvCxnSpPr>
        <p:spPr>
          <a:xfrm flipH="1">
            <a:off x="541902" y="2184789"/>
            <a:ext cx="7678562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直接连接符 285"/>
          <p:cNvCxnSpPr/>
          <p:nvPr/>
        </p:nvCxnSpPr>
        <p:spPr>
          <a:xfrm>
            <a:off x="7681326" y="722349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直接连接符 286"/>
          <p:cNvCxnSpPr/>
          <p:nvPr/>
        </p:nvCxnSpPr>
        <p:spPr>
          <a:xfrm>
            <a:off x="8473414" y="722349"/>
            <a:ext cx="0" cy="2830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TextBox 287"/>
          <p:cNvSpPr txBox="1"/>
          <p:nvPr/>
        </p:nvSpPr>
        <p:spPr>
          <a:xfrm>
            <a:off x="6014505" y="3240625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col. 64</a:t>
            </a:r>
            <a:endParaRPr lang="zh-CN" altLang="en-US" sz="1400" dirty="0"/>
          </a:p>
        </p:txBody>
      </p:sp>
      <p:sp>
        <p:nvSpPr>
          <p:cNvPr id="289" name="TextBox 288"/>
          <p:cNvSpPr txBox="1"/>
          <p:nvPr/>
        </p:nvSpPr>
        <p:spPr>
          <a:xfrm>
            <a:off x="7696836" y="3265239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col. 127</a:t>
            </a:r>
            <a:endParaRPr lang="zh-CN" altLang="en-US" sz="1400" dirty="0"/>
          </a:p>
        </p:txBody>
      </p:sp>
      <p:sp>
        <p:nvSpPr>
          <p:cNvPr id="290" name="TextBox 289"/>
          <p:cNvSpPr txBox="1"/>
          <p:nvPr/>
        </p:nvSpPr>
        <p:spPr>
          <a:xfrm>
            <a:off x="6904748" y="3212976"/>
            <a:ext cx="1001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...</a:t>
            </a:r>
            <a:endParaRPr lang="zh-CN" altLang="en-US" sz="1400" dirty="0"/>
          </a:p>
        </p:txBody>
      </p:sp>
      <p:sp>
        <p:nvSpPr>
          <p:cNvPr id="291" name="内容占位符 2"/>
          <p:cNvSpPr>
            <a:spLocks noGrp="1"/>
          </p:cNvSpPr>
          <p:nvPr>
            <p:ph idx="1"/>
          </p:nvPr>
        </p:nvSpPr>
        <p:spPr>
          <a:xfrm>
            <a:off x="107503" y="4293096"/>
            <a:ext cx="5618970" cy="2450791"/>
          </a:xfrm>
        </p:spPr>
        <p:txBody>
          <a:bodyPr>
            <a:noAutofit/>
          </a:bodyPr>
          <a:lstStyle/>
          <a:p>
            <a:r>
              <a:rPr lang="en-US" altLang="zh-CN" sz="1800" dirty="0" smtClean="0"/>
              <a:t>D</a:t>
            </a:r>
            <a:r>
              <a:rPr lang="zh-CN" altLang="en-US" sz="1800" dirty="0"/>
              <a:t> </a:t>
            </a:r>
            <a:r>
              <a:rPr lang="en-US" altLang="zh-CN" sz="1800" dirty="0" smtClean="0"/>
              <a:t>flip-flop to register a HIT</a:t>
            </a:r>
          </a:p>
          <a:p>
            <a:r>
              <a:rPr lang="en-US" altLang="zh-CN" sz="1800" dirty="0" smtClean="0"/>
              <a:t>Shared column lines</a:t>
            </a:r>
          </a:p>
          <a:p>
            <a:r>
              <a:rPr lang="en-US" altLang="zh-CN" sz="1800" dirty="0" smtClean="0"/>
              <a:t>End </a:t>
            </a:r>
            <a:r>
              <a:rPr lang="en-US" altLang="zh-CN" sz="1800" dirty="0"/>
              <a:t>of column Priority </a:t>
            </a:r>
            <a:r>
              <a:rPr lang="en-US" altLang="zh-CN" sz="1800" dirty="0" smtClean="0"/>
              <a:t>Encoder</a:t>
            </a:r>
          </a:p>
          <a:p>
            <a:pPr lvl="1"/>
            <a:r>
              <a:rPr lang="en-US" altLang="zh-CN" sz="1400" b="1" dirty="0" smtClean="0">
                <a:solidFill>
                  <a:srgbClr val="FF0000"/>
                </a:solidFill>
              </a:rPr>
              <a:t>Zero suppression</a:t>
            </a:r>
          </a:p>
          <a:p>
            <a:pPr lvl="1"/>
            <a:r>
              <a:rPr lang="en-US" altLang="zh-CN" sz="1400" dirty="0" smtClean="0"/>
              <a:t>64 columns processed  during readout of one row</a:t>
            </a:r>
          </a:p>
          <a:p>
            <a:r>
              <a:rPr lang="en-US" altLang="zh-CN" sz="1800" dirty="0" smtClean="0"/>
              <a:t>Multiplexer controlled by FPGA</a:t>
            </a:r>
          </a:p>
          <a:p>
            <a:pPr lvl="1"/>
            <a:r>
              <a:rPr lang="en-US" altLang="zh-CN" sz="1400" dirty="0" smtClean="0"/>
              <a:t>Flexible readout control</a:t>
            </a:r>
          </a:p>
        </p:txBody>
      </p:sp>
      <p:cxnSp>
        <p:nvCxnSpPr>
          <p:cNvPr id="4" name="直接连接符 3"/>
          <p:cNvCxnSpPr/>
          <p:nvPr/>
        </p:nvCxnSpPr>
        <p:spPr>
          <a:xfrm flipV="1">
            <a:off x="6387689" y="5560897"/>
            <a:ext cx="1283000" cy="585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接连接符 183"/>
          <p:cNvCxnSpPr/>
          <p:nvPr/>
        </p:nvCxnSpPr>
        <p:spPr>
          <a:xfrm>
            <a:off x="6444208" y="5579363"/>
            <a:ext cx="1283000" cy="585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78701" y="5517232"/>
            <a:ext cx="1260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2018.10.15deleted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9656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内容占位符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8" r="27765"/>
          <a:stretch/>
        </p:blipFill>
        <p:spPr>
          <a:xfrm>
            <a:off x="6465119" y="1675689"/>
            <a:ext cx="2481245" cy="412957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Pixel design variants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CMOS Pixel Sensor</a:t>
            </a:r>
            <a:r>
              <a:rPr lang="zh-CN" altLang="en-US" smtClean="0"/>
              <a:t>设计讨论，卢云鹏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466ADA3-65EC-47D4-A8BD-622837ED8DCD}" type="slidenum">
              <a:rPr lang="zh-CN" altLang="en-US" smtClean="0"/>
              <a:pPr algn="l"/>
              <a:t>5</a:t>
            </a:fld>
            <a:endParaRPr lang="zh-CN" altLang="en-US" dirty="0"/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6588224" y="1866310"/>
            <a:ext cx="2196000" cy="374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6905264" y="2091954"/>
            <a:ext cx="1843200" cy="295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6120172" y="2018710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6120172" y="4962654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6120172" y="5610726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rot="16200000" flipH="1">
            <a:off x="8586202" y="1632284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rot="16200000" flipH="1">
            <a:off x="8406426" y="1632284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6120172" y="1866310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rot="16200000" flipH="1">
            <a:off x="6563226" y="1632284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6761248" y="1632284"/>
            <a:ext cx="18432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8784224" y="1632284"/>
            <a:ext cx="3242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6332820" y="2018710"/>
            <a:ext cx="0" cy="294394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rot="16200000" flipH="1" flipV="1">
            <a:off x="6175476" y="1704170"/>
            <a:ext cx="3242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6332820" y="4962654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68144" y="181173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0.5</a:t>
            </a:r>
            <a:endParaRPr lang="zh-CN" alt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8144" y="3297178"/>
            <a:ext cx="128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8.2 </a:t>
            </a:r>
          </a:p>
          <a:p>
            <a:r>
              <a:rPr lang="en-US" altLang="zh-CN" sz="1200" dirty="0" smtClean="0"/>
              <a:t>mm</a:t>
            </a:r>
            <a:endParaRPr lang="zh-CN" alt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868144" y="4962654"/>
            <a:ext cx="959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1.7 </a:t>
            </a:r>
          </a:p>
          <a:p>
            <a:r>
              <a:rPr lang="en-US" altLang="zh-CN" sz="1200" dirty="0" smtClean="0"/>
              <a:t>mm</a:t>
            </a:r>
            <a:endParaRPr lang="zh-CN" alt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7299727" y="1362254"/>
            <a:ext cx="956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5.1 mm</a:t>
            </a:r>
            <a:endParaRPr lang="zh-CN" alt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8532440" y="1362254"/>
            <a:ext cx="57606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.5</a:t>
            </a:r>
            <a:endParaRPr lang="zh-CN" alt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905264" y="5043954"/>
            <a:ext cx="46080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BK1</a:t>
            </a:r>
            <a:endParaRPr lang="zh-CN" alt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7826864" y="5043954"/>
            <a:ext cx="46080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BK3</a:t>
            </a:r>
            <a:endParaRPr lang="zh-CN" alt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8287664" y="5043954"/>
            <a:ext cx="46080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BK4</a:t>
            </a:r>
            <a:endParaRPr lang="zh-CN" alt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7365936" y="5043954"/>
            <a:ext cx="460800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 smtClean="0"/>
              <a:t>BK2</a:t>
            </a:r>
            <a:endParaRPr lang="zh-CN" alt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6905264" y="5271011"/>
            <a:ext cx="4608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PE</a:t>
            </a:r>
            <a:r>
              <a:rPr lang="en-US" altLang="zh-CN" sz="1000" dirty="0" smtClean="0"/>
              <a:t>1</a:t>
            </a:r>
            <a:endParaRPr lang="zh-CN" alt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826864" y="5271011"/>
            <a:ext cx="4608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PE</a:t>
            </a:r>
            <a:r>
              <a:rPr lang="en-US" altLang="zh-CN" sz="1000" dirty="0" smtClean="0"/>
              <a:t>3</a:t>
            </a:r>
            <a:endParaRPr lang="zh-CN" alt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8287664" y="5271011"/>
            <a:ext cx="4608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PE</a:t>
            </a:r>
            <a:r>
              <a:rPr lang="en-US" altLang="zh-CN" sz="1000" dirty="0" smtClean="0"/>
              <a:t>4</a:t>
            </a:r>
            <a:endParaRPr lang="zh-CN" alt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7365936" y="5271011"/>
            <a:ext cx="4608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000" dirty="0"/>
              <a:t>PE</a:t>
            </a:r>
            <a:r>
              <a:rPr lang="en-US" altLang="zh-CN" sz="1000" dirty="0" smtClean="0"/>
              <a:t>2</a:t>
            </a:r>
            <a:endParaRPr lang="zh-CN" altLang="en-US" sz="1000" dirty="0"/>
          </a:p>
        </p:txBody>
      </p:sp>
      <p:cxnSp>
        <p:nvCxnSpPr>
          <p:cNvPr id="34" name="直接连接符 33"/>
          <p:cNvCxnSpPr/>
          <p:nvPr/>
        </p:nvCxnSpPr>
        <p:spPr>
          <a:xfrm>
            <a:off x="8301293" y="6042774"/>
            <a:ext cx="2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stCxn id="7" idx="2"/>
            <a:endCxn id="7" idx="0"/>
          </p:cNvCxnSpPr>
          <p:nvPr/>
        </p:nvCxnSpPr>
        <p:spPr>
          <a:xfrm flipV="1">
            <a:off x="7826864" y="2091954"/>
            <a:ext cx="0" cy="295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8287664" y="2091954"/>
            <a:ext cx="0" cy="295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366064" y="2091954"/>
            <a:ext cx="0" cy="2952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48264" y="2278108"/>
            <a:ext cx="369332" cy="10081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en-US" altLang="zh-CN" sz="1200" dirty="0" smtClean="0"/>
              <a:t>Sector 0</a:t>
            </a:r>
            <a:endParaRPr lang="zh-CN" alt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7371020" y="2278108"/>
            <a:ext cx="369332" cy="10081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en-US" altLang="zh-CN" sz="1200" dirty="0" smtClean="0"/>
              <a:t>Sector 1</a:t>
            </a:r>
            <a:endParaRPr lang="zh-CN" altLang="en-US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7812360" y="2278108"/>
            <a:ext cx="369332" cy="10081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en-US" altLang="zh-CN" sz="1200" dirty="0" smtClean="0"/>
              <a:t>Sector 2</a:t>
            </a:r>
            <a:endParaRPr lang="zh-CN" alt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8244408" y="2278108"/>
            <a:ext cx="369332" cy="10081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en-US" altLang="zh-CN" sz="1200" dirty="0" smtClean="0"/>
              <a:t>Sector 3</a:t>
            </a:r>
            <a:endParaRPr lang="zh-CN" altLang="en-US" sz="1400" dirty="0"/>
          </a:p>
        </p:txBody>
      </p:sp>
      <p:graphicFrame>
        <p:nvGraphicFramePr>
          <p:cNvPr id="51" name="表格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439097"/>
              </p:ext>
            </p:extLst>
          </p:nvPr>
        </p:nvGraphicFramePr>
        <p:xfrm>
          <a:off x="179512" y="4484072"/>
          <a:ext cx="5796645" cy="1890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1044116"/>
                <a:gridCol w="1080120"/>
                <a:gridCol w="1152128"/>
                <a:gridCol w="16921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Sector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Diode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Front-end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Pixel digital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Pixel layout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 + 2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FE_V0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DGT_V0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16×</a:t>
                      </a:r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  <a:r>
                        <a:rPr lang="en-US" altLang="zh-CN" sz="1200" baseline="30000" dirty="0" smtClean="0"/>
                        <a:t>2</a:t>
                      </a:r>
                      <a:endParaRPr lang="zh-CN" altLang="en-US" sz="1200" baseline="30000" dirty="0"/>
                    </a:p>
                  </a:txBody>
                  <a:tcPr/>
                </a:tc>
              </a:tr>
              <a:tr h="4071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 + 2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FE_V0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DGT_V1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16×</a:t>
                      </a:r>
                      <a:r>
                        <a:rPr lang="zh-CN" altLang="en-US" sz="1200" baseline="0" dirty="0" smtClean="0"/>
                        <a:t> </a:t>
                      </a: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r>
                        <a:rPr lang="en-US" altLang="zh-CN" sz="1200" dirty="0" smtClean="0"/>
                        <a:t>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  <a:r>
                        <a:rPr lang="en-US" altLang="zh-CN" sz="1200" baseline="30000" dirty="0" smtClean="0"/>
                        <a:t>2</a:t>
                      </a:r>
                      <a:endParaRPr lang="zh-CN" altLang="en-US" sz="1200" baseline="30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 + 2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FE_V0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DGT_V2</a:t>
                      </a:r>
                      <a:endParaRPr lang="zh-CN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16×</a:t>
                      </a:r>
                      <a:r>
                        <a:rPr lang="zh-CN" altLang="en-US" sz="1200" baseline="0" dirty="0" smtClean="0"/>
                        <a:t> </a:t>
                      </a:r>
                      <a:r>
                        <a:rPr lang="en-US" altLang="zh-CN" sz="1200" b="1" baseline="0" dirty="0" smtClean="0">
                          <a:solidFill>
                            <a:schemeClr val="tx1"/>
                          </a:solidFill>
                        </a:rPr>
                        <a:t>23.11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  <a:r>
                        <a:rPr lang="en-US" altLang="zh-CN" sz="1200" baseline="30000" dirty="0" smtClean="0"/>
                        <a:t>2</a:t>
                      </a:r>
                      <a:endParaRPr lang="zh-CN" altLang="en-US" sz="1200" baseline="30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2 + 2 </a:t>
                      </a:r>
                      <a:r>
                        <a:rPr lang="el-GR" altLang="zh-CN" sz="1200" dirty="0" smtClean="0"/>
                        <a:t>μ</a:t>
                      </a:r>
                      <a:r>
                        <a:rPr lang="en-US" altLang="zh-CN" sz="1200" dirty="0" smtClean="0"/>
                        <a:t>m</a:t>
                      </a:r>
                      <a:endParaRPr lang="zh-CN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FE_V1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DGT_V0</a:t>
                      </a:r>
                      <a:endParaRPr lang="zh-CN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16×26 </a:t>
                      </a:r>
                      <a:r>
                        <a:rPr lang="el-GR" altLang="zh-CN" sz="1200" b="0" dirty="0" smtClean="0">
                          <a:solidFill>
                            <a:schemeClr val="tx1"/>
                          </a:solidFill>
                        </a:rPr>
                        <a:t>μ</a:t>
                      </a: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altLang="zh-CN" sz="1200" b="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200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0" name="内容占位符 2"/>
          <p:cNvSpPr>
            <a:spLocks noGrp="1"/>
          </p:cNvSpPr>
          <p:nvPr>
            <p:ph idx="1"/>
          </p:nvPr>
        </p:nvSpPr>
        <p:spPr>
          <a:xfrm>
            <a:off x="457200" y="1362254"/>
            <a:ext cx="8229600" cy="4459347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Diode, minimum size</a:t>
            </a:r>
          </a:p>
          <a:p>
            <a:r>
              <a:rPr lang="en-US" altLang="zh-CN" sz="2000" dirty="0" smtClean="0"/>
              <a:t>Front-end, 2 versions</a:t>
            </a:r>
          </a:p>
          <a:p>
            <a:pPr lvl="1"/>
            <a:r>
              <a:rPr lang="en-US" altLang="zh-CN" sz="1800" dirty="0" smtClean="0"/>
              <a:t>FE_V0,  FE_V1 (20nA, 60nA)</a:t>
            </a:r>
          </a:p>
          <a:p>
            <a:r>
              <a:rPr lang="en-US" altLang="zh-CN" sz="2000" dirty="0" smtClean="0"/>
              <a:t>Pixel digital, 3 versions</a:t>
            </a:r>
          </a:p>
          <a:p>
            <a:pPr lvl="1"/>
            <a:r>
              <a:rPr lang="en-US" altLang="zh-CN" sz="1800" dirty="0" smtClean="0"/>
              <a:t>DGT_V0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DGT_V1</a:t>
            </a:r>
            <a:r>
              <a:rPr lang="zh-CN" altLang="en-US" sz="1800" dirty="0" smtClean="0"/>
              <a:t>，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DGT_V2</a:t>
            </a:r>
          </a:p>
          <a:p>
            <a:r>
              <a:rPr lang="en-US" altLang="zh-CN" sz="2000" dirty="0" smtClean="0"/>
              <a:t>Pixel area</a:t>
            </a:r>
          </a:p>
          <a:p>
            <a:pPr lvl="1"/>
            <a:r>
              <a:rPr lang="en-US" altLang="zh-CN" sz="1600" dirty="0" smtClean="0"/>
              <a:t>16×26 </a:t>
            </a:r>
            <a:r>
              <a:rPr lang="el-GR" altLang="zh-CN" sz="1600" dirty="0" smtClean="0"/>
              <a:t>μ</a:t>
            </a:r>
            <a:r>
              <a:rPr lang="en-US" altLang="zh-CN" sz="1600" dirty="0"/>
              <a:t>m</a:t>
            </a:r>
            <a:r>
              <a:rPr lang="en-US" altLang="zh-CN" sz="1600" baseline="30000" dirty="0"/>
              <a:t>2</a:t>
            </a:r>
            <a:endParaRPr lang="zh-CN" altLang="en-US" sz="1600" baseline="30000" dirty="0"/>
          </a:p>
          <a:p>
            <a:pPr lvl="1"/>
            <a:r>
              <a:rPr lang="en-US" altLang="zh-CN" sz="1800" dirty="0"/>
              <a:t>16×23.2 </a:t>
            </a:r>
            <a:r>
              <a:rPr lang="el-GR" altLang="zh-CN" sz="1800" dirty="0"/>
              <a:t>μ</a:t>
            </a:r>
            <a:r>
              <a:rPr lang="en-US" altLang="zh-CN" sz="1800" dirty="0" smtClean="0"/>
              <a:t>m</a:t>
            </a:r>
            <a:r>
              <a:rPr lang="en-US" altLang="zh-CN" sz="1800" baseline="30000" dirty="0" smtClean="0"/>
              <a:t>2</a:t>
            </a:r>
            <a:endParaRPr lang="en-US" altLang="zh-CN" sz="1800" dirty="0" smtClean="0"/>
          </a:p>
          <a:p>
            <a:pPr lvl="1"/>
            <a:endParaRPr lang="en-US" altLang="zh-CN" sz="1000" dirty="0" smtClean="0"/>
          </a:p>
        </p:txBody>
      </p:sp>
    </p:spTree>
    <p:extLst>
      <p:ext uri="{BB962C8B-B14F-4D97-AF65-F5344CB8AC3E}">
        <p14:creationId xmlns:p14="http://schemas.microsoft.com/office/powerpoint/2010/main" val="13673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135" y="260328"/>
            <a:ext cx="3795089" cy="635563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804248" y="515719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Wrap up this month.</a:t>
            </a:r>
          </a:p>
          <a:p>
            <a:r>
              <a:rPr lang="en-US" altLang="zh-CN" dirty="0" smtClean="0"/>
              <a:t>Submit next month.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920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350</Words>
  <Application>Microsoft Office PowerPoint</Application>
  <PresentationFormat>全屏显示(4:3)</PresentationFormat>
  <Paragraphs>128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主题</vt:lpstr>
      <vt:lpstr>Status of sensor design for MOST1 project</vt:lpstr>
      <vt:lpstr>CMOS Sensor Design</vt:lpstr>
      <vt:lpstr>Design specification</vt:lpstr>
      <vt:lpstr>Readout scheme</vt:lpstr>
      <vt:lpstr>Pixel design variants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Readout scheme</dc:title>
  <dc:creator>yplu</dc:creator>
  <cp:lastModifiedBy>Yunpeng LU</cp:lastModifiedBy>
  <cp:revision>23</cp:revision>
  <dcterms:created xsi:type="dcterms:W3CDTF">2019-04-17T05:22:15Z</dcterms:created>
  <dcterms:modified xsi:type="dcterms:W3CDTF">2019-08-14T03:37:10Z</dcterms:modified>
</cp:coreProperties>
</file>