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  <p:sldMasterId id="2147483676" r:id="rId3"/>
    <p:sldMasterId id="2147483689" r:id="rId4"/>
  </p:sldMasterIdLst>
  <p:notesMasterIdLst>
    <p:notesMasterId r:id="rId11"/>
  </p:notesMasterIdLst>
  <p:sldIdLst>
    <p:sldId id="256" r:id="rId5"/>
    <p:sldId id="286" r:id="rId6"/>
    <p:sldId id="290" r:id="rId7"/>
    <p:sldId id="289" r:id="rId8"/>
    <p:sldId id="291" r:id="rId9"/>
    <p:sldId id="285" r:id="rId10"/>
  </p:sldIdLst>
  <p:sldSz cx="13004800" cy="9753600"/>
  <p:notesSz cx="6858000" cy="9144000"/>
  <p:defaultTextStyle>
    <a:defPPr marL="0" marR="0" indent="0" algn="l" defTabSz="91416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42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082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623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166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708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248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9793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331" algn="ctr" defTabSz="5840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默认节" id="{1547E6B2-B509-4AAA-A284-CC0C21C89015}">
          <p14:sldIdLst>
            <p14:sldId id="256"/>
            <p14:sldId id="286"/>
            <p14:sldId id="290"/>
            <p14:sldId id="289"/>
            <p14:sldId id="291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88A"/>
    <a:srgbClr val="006600"/>
    <a:srgbClr val="B7D4D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28" y="-6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971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42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082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623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166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708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248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9793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331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00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2-0333-18D.hr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35884" y="-129465"/>
            <a:ext cx="15038987" cy="1001253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1503" y="-225521"/>
            <a:ext cx="4825207" cy="10616580"/>
          </a:xfrm>
          <a:prstGeom prst="rect">
            <a:avLst/>
          </a:prstGeom>
          <a:solidFill>
            <a:srgbClr val="FFFFFF">
              <a:alpha val="68116"/>
            </a:srgbClr>
          </a:solidFill>
          <a:ln w="3175">
            <a:solidFill>
              <a:srgbClr val="85888D">
                <a:alpha val="68116"/>
              </a:srgbClr>
            </a:solidFill>
            <a:miter lim="400000"/>
          </a:ln>
        </p:spPr>
        <p:txBody>
          <a:bodyPr lIns="28568" tIns="28568" rIns="28568" bIns="28568" anchor="ctr"/>
          <a:lstStyle/>
          <a:p>
            <a:pPr>
              <a:defRPr sz="2000"/>
            </a:pPr>
            <a:endParaRPr dirty="0"/>
          </a:p>
        </p:txBody>
      </p:sp>
      <p:pic>
        <p:nvPicPr>
          <p:cNvPr id="13" name="IFAE_top_SO_CAT_trans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02364" y="7379033"/>
            <a:ext cx="4393041" cy="140892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948304" y="1980453"/>
            <a:ext cx="4071613" cy="190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68" tIns="28568" rIns="28568" bIns="28568" anchor="ctr">
            <a:spAutoFit/>
          </a:bodyPr>
          <a:lstStyle/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TITLE OF </a:t>
            </a:r>
          </a:p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</a:t>
            </a:r>
          </a:p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PRESENTATION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-115187" y="8456975"/>
            <a:ext cx="13602593" cy="14756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559175" y="3055142"/>
            <a:ext cx="5886453" cy="1857377"/>
          </a:xfrm>
          <a:prstGeom prst="rect">
            <a:avLst/>
          </a:prstGeom>
        </p:spPr>
        <p:txBody>
          <a:bodyPr lIns="28568" tIns="28568" rIns="28568" bIns="28568" anchor="b"/>
          <a:lstStyle>
            <a:lvl1pPr>
              <a:defRPr sz="7500"/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3559175" y="4962525"/>
            <a:ext cx="5886453" cy="635794"/>
          </a:xfrm>
          <a:prstGeom prst="rect">
            <a:avLst/>
          </a:prstGeom>
        </p:spPr>
        <p:txBody>
          <a:bodyPr lIns="28568" tIns="28568" rIns="28568" bIns="28568"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542" algn="ctr">
              <a:spcBef>
                <a:spcPts val="0"/>
              </a:spcBef>
              <a:buSzTx/>
              <a:buNone/>
              <a:defRPr sz="2800"/>
            </a:lvl2pPr>
            <a:lvl3pPr marL="0" indent="457082" algn="ctr">
              <a:spcBef>
                <a:spcPts val="0"/>
              </a:spcBef>
              <a:buSzTx/>
              <a:buNone/>
              <a:defRPr sz="2800"/>
            </a:lvl3pPr>
            <a:lvl4pPr marL="0" indent="685623" algn="ctr">
              <a:spcBef>
                <a:spcPts val="0"/>
              </a:spcBef>
              <a:buSzTx/>
              <a:buNone/>
              <a:defRPr sz="2800"/>
            </a:lvl4pPr>
            <a:lvl5pPr marL="0" indent="914166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6333193" y="7337822"/>
            <a:ext cx="331285" cy="276570"/>
          </a:xfrm>
          <a:prstGeom prst="rect">
            <a:avLst/>
          </a:prstGeom>
        </p:spPr>
        <p:txBody>
          <a:bodyPr lIns="28568" tIns="28568" rIns="28568" bIns="28568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algn="l" defTabSz="9141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defTabSz="9141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73FF7649-3052-45B2-A5DC-215578FA28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6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6B65-6CB6-4EB3-BCB4-91CC2D1F0C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8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62" indent="0">
              <a:buNone/>
              <a:defRPr sz="2600"/>
            </a:lvl2pPr>
            <a:lvl3pPr marL="1300125" indent="0">
              <a:buNone/>
              <a:defRPr sz="2300"/>
            </a:lvl3pPr>
            <a:lvl4pPr marL="1950192" indent="0">
              <a:buNone/>
              <a:defRPr sz="2000"/>
            </a:lvl4pPr>
            <a:lvl5pPr marL="2600254" indent="0">
              <a:buNone/>
              <a:defRPr sz="2000"/>
            </a:lvl5pPr>
            <a:lvl6pPr marL="3250317" indent="0">
              <a:buNone/>
              <a:defRPr sz="2000"/>
            </a:lvl6pPr>
            <a:lvl7pPr marL="3900384" indent="0">
              <a:buNone/>
              <a:defRPr sz="2000"/>
            </a:lvl7pPr>
            <a:lvl8pPr marL="4550443" indent="0">
              <a:buNone/>
              <a:defRPr sz="2000"/>
            </a:lvl8pPr>
            <a:lvl9pPr marL="5200509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15D56-54B2-4277-961A-041D305F65C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7B0C-9737-4AE5-87F9-B90FE7A73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FE21-336A-4696-8CF7-F8EE0E3B9D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57DA-79F2-43DA-9D64-54289CA273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D392-2746-4FE9-B0DC-F80FD25B69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6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16D7-6F04-4CFC-9A19-2168EADE7E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8BA1-5973-4893-8539-7583B35703A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9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7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7426-79AC-40A6-B06F-D07C01548E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8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0F-3F7B-482B-AEB3-BC3BB9ACA7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3B62-F875-43AB-BF84-C5F72C3B5B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22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algn="l"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defTabSz="9143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73FF7649-3052-45B2-A5DC-215578FA28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1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6B65-6CB6-4EB3-BCB4-91CC2D1F0C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15D56-54B2-4277-961A-041D305F65C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7B0C-9737-4AE5-87F9-B90FE7A73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FE21-336A-4696-8CF7-F8EE0E3B9D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57DA-79F2-43DA-9D64-54289CA273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D392-2746-4FE9-B0DC-F80FD25B69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635001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42" algn="ctr">
              <a:spcBef>
                <a:spcPts val="0"/>
              </a:spcBef>
              <a:buSzTx/>
              <a:buNone/>
              <a:defRPr sz="3100"/>
            </a:lvl2pPr>
            <a:lvl3pPr marL="0" indent="457082" algn="ctr">
              <a:spcBef>
                <a:spcPts val="0"/>
              </a:spcBef>
              <a:buSzTx/>
              <a:buNone/>
              <a:defRPr sz="3100"/>
            </a:lvl3pPr>
            <a:lvl4pPr marL="0" indent="685623" algn="ctr">
              <a:spcBef>
                <a:spcPts val="0"/>
              </a:spcBef>
              <a:buSzTx/>
              <a:buNone/>
              <a:defRPr sz="3100"/>
            </a:lvl4pPr>
            <a:lvl5pPr marL="0" indent="914166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16D7-6F04-4CFC-9A19-2168EADE7E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8BA1-5973-4893-8539-7583B35703A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62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7426-79AC-40A6-B06F-D07C01548E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0F-3F7B-482B-AEB3-BC3BB9ACA7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2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3B62-F875-43AB-BF84-C5F72C3B5B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73FF7649-3052-45B2-A5DC-215578FA28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11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6B65-6CB6-4EB3-BCB4-91CC2D1F0C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1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15D56-54B2-4277-961A-041D305F65C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5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7B0C-9737-4AE5-87F9-B90FE7A73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6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FE21-336A-4696-8CF7-F8EE0E3B9D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57DA-79F2-43DA-9D64-54289CA273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1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D392-2746-4FE9-B0DC-F80FD25B69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2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16D7-6F04-4CFC-9A19-2168EADE7E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6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8BA1-5973-4893-8539-7583B35703A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62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7426-79AC-40A6-B06F-D07C01548E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0F-3F7B-482B-AEB3-BC3BB9ACA7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2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3B62-F875-43AB-BF84-C5F72C3B5B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1" y="1270007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endParaRPr dirty="0"/>
          </a:p>
        </p:txBody>
      </p:sp>
      <p:sp>
        <p:nvSpPr>
          <p:cNvPr id="88" name="Shape 88"/>
          <p:cNvSpPr>
            <a:spLocks noGrp="1"/>
          </p:cNvSpPr>
          <p:nvPr>
            <p:ph type="pic" sz="quarter" idx="14"/>
          </p:nvPr>
        </p:nvSpPr>
        <p:spPr>
          <a:xfrm>
            <a:off x="6724522" y="889000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/>
          </p:cNvSpPr>
          <p:nvPr>
            <p:ph type="pic" sz="half" idx="15"/>
          </p:nvPr>
        </p:nvSpPr>
        <p:spPr>
          <a:xfrm>
            <a:off x="952500" y="889001"/>
            <a:ext cx="5334000" cy="7975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endParaRPr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270007" y="6362699"/>
            <a:ext cx="10464801" cy="47192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4"/>
          </p:nvPr>
        </p:nvSpPr>
        <p:spPr>
          <a:xfrm>
            <a:off x="1270007" y="4266416"/>
            <a:ext cx="10464801" cy="6873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829992" y="124272"/>
            <a:ext cx="9222308" cy="95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5" tIns="50785" rIns="50785" bIns="50785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1420418"/>
            <a:ext cx="11099800" cy="770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5" tIns="50785" rIns="50785" bIns="5078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66936" y="9251951"/>
            <a:ext cx="458241" cy="387109"/>
          </a:xfrm>
          <a:prstGeom prst="rect">
            <a:avLst/>
          </a:prstGeom>
          <a:ln w="12700">
            <a:miter lim="400000"/>
          </a:ln>
        </p:spPr>
        <p:txBody>
          <a:bodyPr wrap="none" lIns="50785" tIns="50785" rIns="50785" bIns="50785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9" y="131640"/>
            <a:ext cx="944168" cy="9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nner_ok.pdf"/>
          <p:cNvPicPr>
            <a:picLocks noChangeAspect="1"/>
          </p:cNvPicPr>
          <p:nvPr userDrawn="1"/>
        </p:nvPicPr>
        <p:blipFill>
          <a:blip r:embed="rId13">
            <a:extLst/>
          </a:blip>
          <a:srcRect r="83899"/>
          <a:stretch>
            <a:fillRect/>
          </a:stretch>
        </p:blipFill>
        <p:spPr>
          <a:xfrm>
            <a:off x="1389830" y="174023"/>
            <a:ext cx="1545508" cy="9025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asted-image.pdf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 flipH="1">
            <a:off x="-50323" y="1081556"/>
            <a:ext cx="13055125" cy="3388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Banner_ok.pdf"/>
          <p:cNvPicPr>
            <a:picLocks noChangeAspect="1"/>
          </p:cNvPicPr>
          <p:nvPr userDrawn="1"/>
        </p:nvPicPr>
        <p:blipFill>
          <a:blip r:embed="rId15">
            <a:alphaModFix amt="30000"/>
            <a:extLst/>
          </a:blip>
          <a:srcRect t="87360"/>
          <a:stretch>
            <a:fillRect/>
          </a:stretch>
        </p:blipFill>
        <p:spPr>
          <a:xfrm>
            <a:off x="-8317" y="9269290"/>
            <a:ext cx="13013114" cy="4938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 rot="16200000" flipH="1">
            <a:off x="790833" y="533717"/>
            <a:ext cx="872422" cy="9247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hf hdr="0" ftr="0" dt="0"/>
  <p:txStyles>
    <p:titleStyle>
      <a:lvl1pPr marL="0" marR="0" indent="0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marL="0" marR="0" indent="22854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8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62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166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386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marL="888773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2pPr>
      <a:lvl3pPr marL="1333159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3pPr>
      <a:lvl4pPr marL="1777545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4pPr>
      <a:lvl5pPr marL="2221932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5pPr>
      <a:lvl6pPr marL="2666318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0704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090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9477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4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8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62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166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86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406596"/>
            <a:ext cx="11704320" cy="7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4649" y="9279467"/>
            <a:ext cx="1300480" cy="3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chemeClr val="tx1"/>
                </a:solidFill>
              </a:defRPr>
            </a:lvl1pPr>
          </a:lstStyle>
          <a:p>
            <a:pPr defTabSz="914166" fontAlgn="base">
              <a:spcBef>
                <a:spcPct val="0"/>
              </a:spcBef>
              <a:spcAft>
                <a:spcPct val="0"/>
              </a:spcAft>
              <a:defRPr/>
            </a:pPr>
            <a:fld id="{385C267F-8DDA-4337-BAAA-B3164F4AAC29}" type="slidenum">
              <a:rPr lang="en-US" altLang="zh-CN" kern="1200" smtClean="0">
                <a:solidFill>
                  <a:srgbClr val="000000"/>
                </a:solidFill>
              </a:rPr>
              <a:pPr defTabSz="9141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63787" y="1246293"/>
            <a:ext cx="1181269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12" tIns="65007" rIns="130012" bIns="65007"/>
          <a:lstStyle/>
          <a:p>
            <a:pPr algn="l" defTabSz="914166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4000" kern="1200">
              <a:solidFill>
                <a:srgbClr val="333399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2" y="370277"/>
            <a:ext cx="1162755" cy="7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062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125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192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254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549" indent="-487549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6353" indent="-40629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5156" indent="-325031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5221" indent="-325031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5288" indent="-325031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5352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5413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5478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5539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86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406596"/>
            <a:ext cx="11704320" cy="7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4649" y="9279467"/>
            <a:ext cx="1300480" cy="3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chemeClr val="tx1"/>
                </a:solidFill>
              </a:defRPr>
            </a:lvl1pPr>
          </a:lstStyle>
          <a:p>
            <a:pPr defTabSz="914307" fontAlgn="base">
              <a:spcBef>
                <a:spcPct val="0"/>
              </a:spcBef>
              <a:spcAft>
                <a:spcPct val="0"/>
              </a:spcAft>
              <a:defRPr/>
            </a:pPr>
            <a:fld id="{385C267F-8DDA-4337-BAAA-B3164F4AAC29}" type="slidenum">
              <a:rPr lang="en-US" altLang="zh-CN" kern="1200" smtClean="0">
                <a:solidFill>
                  <a:srgbClr val="000000"/>
                </a:solidFill>
              </a:rPr>
              <a:pPr defTabSz="9143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63787" y="1246293"/>
            <a:ext cx="1181269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/>
          <a:lstStyle/>
          <a:p>
            <a:pPr algn="l" defTabSz="914307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4000" kern="1200">
              <a:solidFill>
                <a:srgbClr val="333399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2" y="370277"/>
            <a:ext cx="1162755" cy="7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164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326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49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653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86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406596"/>
            <a:ext cx="11704320" cy="7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4649" y="9279467"/>
            <a:ext cx="1300480" cy="3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5C267F-8DDA-4337-BAAA-B3164F4AAC29}" type="slidenum">
              <a:rPr lang="en-US" altLang="zh-CN" kern="12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63787" y="1246293"/>
            <a:ext cx="1181269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9" tIns="65020" rIns="130039" bIns="65020"/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4000" kern="1200">
              <a:solidFill>
                <a:srgbClr val="333399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2" y="370277"/>
            <a:ext cx="1162755" cy="7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197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393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59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786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647" indent="-487647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6569" indent="-406374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5492" indent="-325098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5688" indent="-325098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5885" indent="-325098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6081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6278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6475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6671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wu@ifae.e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12-0333-18D.hr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56435" y="173489"/>
            <a:ext cx="6510062" cy="8856984"/>
          </a:xfrm>
          <a:prstGeom prst="rect">
            <a:avLst/>
          </a:prstGeom>
          <a:solidFill>
            <a:srgbClr val="FFFFFF">
              <a:alpha val="68116"/>
            </a:srgbClr>
          </a:solidFill>
          <a:ln w="3175">
            <a:solidFill>
              <a:srgbClr val="85888D">
                <a:alpha val="68116"/>
              </a:srgbClr>
            </a:solidFill>
            <a:miter lim="400000"/>
          </a:ln>
        </p:spPr>
        <p:txBody>
          <a:bodyPr lIns="28568" tIns="28568" rIns="28568" bIns="28568" anchor="ctr"/>
          <a:lstStyle/>
          <a:p>
            <a:pPr>
              <a:defRPr sz="2000"/>
            </a:pP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044847" y="2252000"/>
            <a:ext cx="6661825" cy="673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68" tIns="28568" rIns="28568" bIns="28568" anchor="ctr">
            <a:spAutoFit/>
          </a:bodyPr>
          <a:lstStyle/>
          <a:p>
            <a:pPr lvl="0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4000" b="1" dirty="0">
                <a:latin typeface="Helvetica"/>
                <a:cs typeface="Helvetica"/>
                <a:sym typeface="Helvetica"/>
              </a:rPr>
              <a:t>Status </a:t>
            </a:r>
            <a:r>
              <a:rPr lang="en-US" altLang="zh-CN" sz="4000" b="1" dirty="0" smtClean="0">
                <a:latin typeface="Helvetica"/>
                <a:cs typeface="Helvetica"/>
                <a:sym typeface="Helvetica"/>
              </a:rPr>
              <a:t>of digital pixel</a:t>
            </a:r>
            <a:endParaRPr lang="en-US" altLang="zh-CN" sz="4000" b="1" dirty="0">
              <a:latin typeface="Helvetica"/>
              <a:cs typeface="Helvetica"/>
              <a:sym typeface="Helvetica"/>
            </a:endParaRPr>
          </a:p>
        </p:txBody>
      </p:sp>
      <p:pic>
        <p:nvPicPr>
          <p:cNvPr id="13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" y="8527869"/>
            <a:ext cx="12911111" cy="1204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FAE_top_BIST_CAT_tran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0769" y="7062089"/>
            <a:ext cx="4043142" cy="1252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åå°é¦é¡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72" y="6867631"/>
            <a:ext cx="4918224" cy="14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856437" y="3809352"/>
            <a:ext cx="6726086" cy="279564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66">
              <a:defRPr/>
            </a:pPr>
            <a:r>
              <a:rPr lang="en-US" altLang="zh-CN" dirty="0" err="1">
                <a:solidFill>
                  <a:schemeClr val="tx1"/>
                </a:solidFill>
                <a:latin typeface="Calibri"/>
                <a:ea typeface="宋体"/>
              </a:rPr>
              <a:t>Tianya</a:t>
            </a:r>
            <a:r>
              <a:rPr lang="en-US" altLang="zh-CN" dirty="0">
                <a:solidFill>
                  <a:schemeClr val="tx1"/>
                </a:solidFill>
                <a:latin typeface="Calibri"/>
                <a:ea typeface="宋体"/>
              </a:rPr>
              <a:t> Wu</a:t>
            </a:r>
          </a:p>
          <a:p>
            <a:pPr defTabSz="914166">
              <a:defRPr/>
            </a:pPr>
            <a:r>
              <a:rPr lang="en-US" altLang="zh-CN" i="1" dirty="0" smtClean="0">
                <a:solidFill>
                  <a:schemeClr val="tx1"/>
                </a:solidFill>
                <a:latin typeface="Calibri"/>
                <a:ea typeface="宋体"/>
              </a:rPr>
              <a:t>CEPC MOST2 Chips Meeting</a:t>
            </a:r>
          </a:p>
          <a:p>
            <a:pPr defTabSz="914166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Calibri"/>
                <a:ea typeface="宋体"/>
                <a:hlinkClick r:id="rId6"/>
              </a:rPr>
              <a:t>twu@ifae.es</a:t>
            </a:r>
            <a:endParaRPr lang="en-US" altLang="zh-CN" dirty="0">
              <a:solidFill>
                <a:schemeClr val="tx1"/>
              </a:solidFill>
              <a:latin typeface="Calibri"/>
              <a:ea typeface="宋体"/>
            </a:endParaRPr>
          </a:p>
          <a:p>
            <a:pPr defTabSz="914166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Calibri"/>
                <a:ea typeface="宋体"/>
              </a:rPr>
              <a:t>19-08-2019 </a:t>
            </a:r>
            <a:endParaRPr lang="en-US" altLang="zh-CN" dirty="0" smtClean="0">
              <a:solidFill>
                <a:schemeClr val="tx1"/>
              </a:solidFill>
              <a:latin typeface="Calibri"/>
              <a:ea typeface="宋体"/>
            </a:endParaRPr>
          </a:p>
          <a:p>
            <a:pPr defTabSz="914166">
              <a:defRPr/>
            </a:pPr>
            <a:endParaRPr lang="en-US" altLang="zh-CN" dirty="0">
              <a:solidFill>
                <a:schemeClr val="tx1"/>
              </a:solidFill>
              <a:latin typeface="Calibri"/>
              <a:ea typeface="宋体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6358996" y="9251949"/>
            <a:ext cx="274113" cy="471925"/>
          </a:xfrm>
        </p:spPr>
        <p:txBody>
          <a:bodyPr/>
          <a:lstStyle/>
          <a:p>
            <a:fld id="{86CB4B4D-7CA3-9044-876B-883B54F8677D}" type="slidenum">
              <a:rPr lang="en-US" altLang="zh-CN" sz="24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fld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dissipation of in-pixel readout 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pic>
        <p:nvPicPr>
          <p:cNvPr id="1026" name="Picture 2" descr="C:\Users\Waty\Desktop\current_ALP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9" y="5164832"/>
            <a:ext cx="7344816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Waty\Desktop\FE-I3 cur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492423"/>
            <a:ext cx="7344816" cy="35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6004" y="1455824"/>
            <a:ext cx="4661187" cy="7119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This is schematic level simulation of general trend of the transient current.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Top one is plot of FE-I3 scheme and bottom is plot of ALPIDE scheme.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 defTabSz="584200"/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Total simulation time is 1ms, condition </a:t>
            </a:r>
            <a:r>
              <a:rPr lang="zh-CN" altLang="en-US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SS</a:t>
            </a:r>
            <a:r>
              <a:rPr lang="zh-CN" altLang="en-US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50ºC 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1.8V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 the beginning, the current is big because of the chip initialization.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 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2089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2829992" y="124272"/>
            <a:ext cx="9649072" cy="957284"/>
          </a:xfrm>
        </p:spPr>
        <p:txBody>
          <a:bodyPr/>
          <a:lstStyle/>
          <a:p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Simulate the column with average hit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0080" y="1987895"/>
            <a:ext cx="5264980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From the CDR, we calculated the value of average hit:</a:t>
            </a:r>
          </a:p>
          <a:p>
            <a:pPr algn="l" defTabSz="584200"/>
            <a:r>
              <a:rPr lang="en-US" altLang="zh-CN" sz="2400" i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Hit </a:t>
            </a:r>
            <a:r>
              <a:rPr lang="en-US" altLang="zh-CN" sz="2400" i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rate: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120MHz/chip, 225Hz/pixel </a:t>
            </a:r>
            <a:r>
              <a:rPr lang="en-US" altLang="zh-CN" sz="2400" i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(average), 120kHz/col (</a:t>
            </a:r>
            <a:r>
              <a:rPr lang="en-US" altLang="zh-CN" sz="2400" i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average)</a:t>
            </a:r>
            <a:endParaRPr lang="en-US" altLang="zh-CN" sz="2400" i="1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l" defTabSz="584200"/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 defTabSz="584200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 simulated a column with one hit every 8.3us</a:t>
            </a:r>
          </a:p>
          <a:p>
            <a:pPr algn="l" defTabSz="584200"/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 defTabSz="584200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Top one is plot of FE-I3 scheme and bottom is plot of ALPIDE scheme.</a:t>
            </a:r>
          </a:p>
          <a:p>
            <a:pPr algn="l" defTabSz="584200"/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 defTabSz="584200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When there is a hit, the power dissipation of ALPIDE is 21uA(49mW/cm2),and the FE-I3 is 55uA (123mW/cm2). But the total average current is different. </a:t>
            </a: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 defTabSz="584200"/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defTabSz="584200"/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050" name="Picture 2" descr="C:\Users\Waty\Desktop\微信截图_20190723231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1492424"/>
            <a:ext cx="6984776" cy="37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aty\Desktop\微信截图_201907232324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6" y="5596879"/>
            <a:ext cx="7065059" cy="35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66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4</a:t>
            </a:fld>
            <a:endParaRPr lang="zh-CN" altLang="en-US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2829992" y="124272"/>
            <a:ext cx="9649072" cy="957284"/>
          </a:xfrm>
        </p:spPr>
        <p:txBody>
          <a:bodyPr/>
          <a:lstStyle/>
          <a:p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Simulate the column with average hit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1348408"/>
            <a:ext cx="987184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4558184" y="1333629"/>
            <a:ext cx="524790" cy="1296144"/>
          </a:xfrm>
          <a:prstGeom prst="ellipse">
            <a:avLst/>
          </a:prstGeom>
          <a:noFill/>
          <a:ln w="34925" cap="flat">
            <a:solidFill>
              <a:srgbClr val="FF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01538" y="1780456"/>
            <a:ext cx="4896544" cy="201622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" cap="flat">
            <a:solidFill>
              <a:srgbClr val="FF0000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9" y="2195308"/>
            <a:ext cx="3700143" cy="11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7"/>
          <p:cNvSpPr/>
          <p:nvPr/>
        </p:nvSpPr>
        <p:spPr>
          <a:xfrm>
            <a:off x="5082974" y="2439082"/>
            <a:ext cx="1118564" cy="190691"/>
          </a:xfrm>
          <a:prstGeom prst="rightArrow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44" y="1570622"/>
            <a:ext cx="1040348" cy="4596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FASTOR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6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  <a:sym typeface="Helvetica Light"/>
              </a:rPr>
              <a:t>READ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  <a:sym typeface="Helvetica Light"/>
              </a:rPr>
              <a:t>ADDR&lt;6&gt;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defTabSz="584200"/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ADDR&lt;5&gt;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defTabSz="584200"/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defTabSz="584200"/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ADDR&lt;4&gt;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ADDR&lt;3&gt;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6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ADDR&lt;2&gt;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6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  <a:sym typeface="Helvetica Light"/>
              </a:rPr>
              <a:t>ADDR&lt;1&gt;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ADDR&lt;0</a:t>
            </a:r>
            <a:r>
              <a:rPr lang="en-US" altLang="zh-CN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&gt;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8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" y="5956920"/>
            <a:ext cx="6817927" cy="34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38504" y="5947251"/>
            <a:ext cx="5184576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average current of initialization is 87uA of FE-I3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average hit current is 1.36uA, and this value is 2.2uA  for ALPIDE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Total simulation time is 1ms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 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266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2829992" y="124272"/>
            <a:ext cx="9649072" cy="957284"/>
          </a:xfrm>
        </p:spPr>
        <p:txBody>
          <a:bodyPr/>
          <a:lstStyle/>
          <a:p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Simulation of dynamic latch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1420416"/>
            <a:ext cx="746353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6581" y="1520056"/>
            <a:ext cx="1118896" cy="382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CON_CLK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CON_DATA</a:t>
            </a: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Q1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defTabSz="584200"/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Q2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defTabSz="584200"/>
            <a:endParaRPr lang="en-US" altLang="zh-CN" sz="16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defTabSz="584200"/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ENABLE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I_Q1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600" b="1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I_Q2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2"/>
              </a:rPr>
              <a:t>I_LATCH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1" y="6388968"/>
            <a:ext cx="6783933" cy="22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99" y="6220536"/>
            <a:ext cx="5664324" cy="24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>
            <a:endCxn id="2051" idx="0"/>
          </p:cNvCxnSpPr>
          <p:nvPr/>
        </p:nvCxnSpPr>
        <p:spPr>
          <a:xfrm>
            <a:off x="2397944" y="4444752"/>
            <a:ext cx="1130604" cy="194421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/>
          <p:nvPr/>
        </p:nvCxnSpPr>
        <p:spPr>
          <a:xfrm>
            <a:off x="7654528" y="5288928"/>
            <a:ext cx="576064" cy="14600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8662639" y="1781666"/>
            <a:ext cx="4341265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average current of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DFF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12nA and the value of Latch is 7.5pA 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Total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simulation time is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100us</a:t>
            </a:r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 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823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6387065" y="9251951"/>
            <a:ext cx="217978" cy="379561"/>
          </a:xfrm>
        </p:spPr>
        <p:txBody>
          <a:bodyPr/>
          <a:lstStyle/>
          <a:p>
            <a:fld id="{86CB4B4D-7CA3-9044-876B-883B54F8677D}" type="slidenum">
              <a:rPr lang="en-US" altLang="zh-CN">
                <a:latin typeface="+mj-lt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fld>
            <a:endParaRPr lang="zh-CN" altLang="en-US" dirty="0">
              <a:latin typeface="+mj-lt"/>
              <a:cs typeface="DejaVu Sans Mono" panose="020B0609030804020204" pitchFamily="49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446316" y="230970"/>
            <a:ext cx="57759" cy="673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68" tIns="28568" rIns="28568" bIns="28568" anchor="ctr">
            <a:spAutoFit/>
          </a:bodyPr>
          <a:lstStyle/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36193" y="4601238"/>
            <a:ext cx="10618401" cy="1764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85" tIns="50785" rIns="50785" bIns="50785" numCol="1" spcCol="38089" rtlCol="0" anchor="ctr">
            <a:spAutoFit/>
          </a:bodyPr>
          <a:lstStyle/>
          <a:p>
            <a:pPr marL="571353" indent="-571353" algn="l">
              <a:buFont typeface="Arial" panose="020B0604020202020204" pitchFamily="34" charset="0"/>
              <a:buChar char="•"/>
            </a:pPr>
            <a:endParaRPr lang="en-US" altLang="zh-CN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1867166" y="4415137"/>
            <a:ext cx="9270487" cy="923329"/>
          </a:xfrm>
          <a:prstGeom prst="rect">
            <a:avLst/>
          </a:prstGeom>
          <a:noFill/>
        </p:spPr>
        <p:txBody>
          <a:bodyPr wrap="none" lIns="91415" tIns="45708" rIns="91415" bIns="45708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4037900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8602</TotalTime>
  <Words>255</Words>
  <Application>Microsoft Office PowerPoint</Application>
  <PresentationFormat>自定义</PresentationFormat>
  <Paragraphs>80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White</vt:lpstr>
      <vt:lpstr>内容</vt:lpstr>
      <vt:lpstr>1_内容</vt:lpstr>
      <vt:lpstr>2_内容</vt:lpstr>
      <vt:lpstr>PowerPoint 演示文稿</vt:lpstr>
      <vt:lpstr>Power dissipation of in-pixel readout </vt:lpstr>
      <vt:lpstr>Simulate the column with average hit</vt:lpstr>
      <vt:lpstr>Simulate the column with average hit</vt:lpstr>
      <vt:lpstr>Simulation of dynamic latch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Waty</dc:creator>
  <cp:lastModifiedBy>Waty</cp:lastModifiedBy>
  <cp:revision>790</cp:revision>
  <dcterms:modified xsi:type="dcterms:W3CDTF">2019-08-16T08:36:51Z</dcterms:modified>
</cp:coreProperties>
</file>