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57" r:id="rId11"/>
    <p:sldId id="261" r:id="rId12"/>
    <p:sldId id="262" r:id="rId13"/>
    <p:sldId id="266" r:id="rId14"/>
    <p:sldId id="264" r:id="rId15"/>
    <p:sldId id="267" r:id="rId16"/>
    <p:sldId id="265" r:id="rId17"/>
    <p:sldId id="28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1" autoAdjust="0"/>
    <p:restoredTop sz="94637" autoAdjust="0"/>
  </p:normalViewPr>
  <p:slideViewPr>
    <p:cSldViewPr snapToGrid="0">
      <p:cViewPr varScale="1">
        <p:scale>
          <a:sx n="98" d="100"/>
          <a:sy n="98" d="100"/>
        </p:scale>
        <p:origin x="14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07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48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64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45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42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35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54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71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76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47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57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FACFF-210F-4659-BAAD-54B22BCA9CE5}" type="datetimeFigureOut">
              <a:rPr lang="zh-CN" altLang="en-US" smtClean="0"/>
              <a:pPr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CF22C-AA83-44C7-8C31-2488894CE7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10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92868" y="1624518"/>
            <a:ext cx="11206263" cy="1078048"/>
          </a:xfrm>
        </p:spPr>
        <p:txBody>
          <a:bodyPr/>
          <a:lstStyle/>
          <a:p>
            <a:r>
              <a:rPr lang="en-US" altLang="zh-CN" dirty="0" smtClean="0"/>
              <a:t>Yoke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 CEPC </a:t>
            </a:r>
            <a:r>
              <a:rPr lang="en-US" altLang="zh-CN" dirty="0"/>
              <a:t>detector magnet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Ning Feipeng, Zhu </a:t>
            </a:r>
            <a:r>
              <a:rPr lang="en-US" altLang="zh-CN" dirty="0" err="1" smtClean="0"/>
              <a:t>Zian</a:t>
            </a:r>
            <a:r>
              <a:rPr lang="en-US" altLang="zh-CN" dirty="0" smtClean="0"/>
              <a:t> (IHEP)</a:t>
            </a:r>
          </a:p>
          <a:p>
            <a:r>
              <a:rPr lang="en-US" altLang="zh-CN" dirty="0" smtClean="0"/>
              <a:t>For the CEPC Detector Magnet Team</a:t>
            </a:r>
          </a:p>
          <a:p>
            <a:r>
              <a:rPr lang="en-US" altLang="zh-CN" dirty="0" smtClean="0"/>
              <a:t>2019-08-21</a:t>
            </a:r>
          </a:p>
        </p:txBody>
      </p:sp>
    </p:spTree>
    <p:extLst>
      <p:ext uri="{BB962C8B-B14F-4D97-AF65-F5344CB8AC3E}">
        <p14:creationId xmlns:p14="http://schemas.microsoft.com/office/powerpoint/2010/main" val="302055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2" y="2238703"/>
            <a:ext cx="6422076" cy="3305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Yoke design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Comparison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573293" y="5544089"/>
            <a:ext cx="246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CDR original version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39375" y="5544088"/>
            <a:ext cx="189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New version </a:t>
            </a:r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233847"/>
              </p:ext>
            </p:extLst>
          </p:nvPr>
        </p:nvGraphicFramePr>
        <p:xfrm>
          <a:off x="6755523" y="1277006"/>
          <a:ext cx="5323011" cy="5212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26681"/>
                <a:gridCol w="834326"/>
                <a:gridCol w="1081002"/>
                <a:gridCol w="1081002"/>
              </a:tblGrid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CMS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CEPC original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New version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Central field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Operating current (A)</a:t>
                      </a:r>
                      <a:endParaRPr lang="zh-CN" sz="2000" b="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19600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15779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16796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Inner diameter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6360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7200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7200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Length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12480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7606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7600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inner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9180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8800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9200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outer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14480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12120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Total length of yoke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20040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13966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12020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Weight of barrel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5940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3137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Weight of each end cap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3316.6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1144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Total weight of yoke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12573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5425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074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New </a:t>
            </a:r>
            <a:r>
              <a:rPr lang="en-US" altLang="zh-CN" dirty="0"/>
              <a:t>Yoke design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729980"/>
              </p:ext>
            </p:extLst>
          </p:nvPr>
        </p:nvGraphicFramePr>
        <p:xfrm>
          <a:off x="152543" y="2714550"/>
          <a:ext cx="5198565" cy="31118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40115"/>
                <a:gridCol w="1040115"/>
                <a:gridCol w="1039445"/>
                <a:gridCol w="1039445"/>
                <a:gridCol w="1039445"/>
              </a:tblGrid>
              <a:tr h="55155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Stray field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CMS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CEPC original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New Version 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 Gs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 direction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25.2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13.6 m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20.6 m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68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Z direction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15.8 m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25.5 m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Gs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 direction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19.2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m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16.4 m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 direction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25.2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11.6 m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dirty="0" smtClean="0">
                          <a:effectLst/>
                        </a:rPr>
                        <a:t>20.1 m</a:t>
                      </a:r>
                      <a:endParaRPr lang="zh-CN" sz="18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355444" y="365125"/>
            <a:ext cx="4998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leak field at booster location </a:t>
            </a:r>
            <a:r>
              <a:rPr lang="en-US" altLang="zh-CN" sz="2000" dirty="0"/>
              <a:t>(</a:t>
            </a:r>
            <a:r>
              <a:rPr lang="en-US" altLang="zh-CN" sz="2000" dirty="0" smtClean="0"/>
              <a:t>radial R=25m</a:t>
            </a:r>
            <a:r>
              <a:rPr lang="en-US" altLang="zh-CN" sz="2000" dirty="0"/>
              <a:t>)</a:t>
            </a:r>
            <a:r>
              <a:rPr lang="zh-CN" altLang="en-US" sz="2000" dirty="0" smtClean="0"/>
              <a:t>：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93683" y="2191407"/>
            <a:ext cx="299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Leak field comparison: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462" y="1110214"/>
            <a:ext cx="3612205" cy="28405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63918" y="2137153"/>
            <a:ext cx="1741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R=25m</a:t>
            </a:r>
          </a:p>
          <a:p>
            <a:r>
              <a:rPr lang="en-US" altLang="zh-CN" dirty="0" smtClean="0"/>
              <a:t>Z from 0 to 20 m</a:t>
            </a:r>
            <a:endParaRPr lang="zh-CN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183874"/>
              </p:ext>
            </p:extLst>
          </p:nvPr>
        </p:nvGraphicFramePr>
        <p:xfrm>
          <a:off x="7983806" y="900653"/>
          <a:ext cx="302375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4110"/>
                <a:gridCol w="1319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Original</a:t>
                      </a:r>
                      <a:r>
                        <a:rPr lang="en-US" altLang="zh-CN" baseline="0" dirty="0" smtClean="0"/>
                        <a:t> 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8.4 </a:t>
                      </a:r>
                      <a:r>
                        <a:rPr lang="en-US" altLang="zh-CN" dirty="0" err="1" smtClean="0"/>
                        <a:t>Gs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New version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28 </a:t>
                      </a:r>
                      <a:r>
                        <a:rPr lang="en-US" altLang="zh-CN" dirty="0" err="1" smtClean="0"/>
                        <a:t>Gs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44" y="3950771"/>
            <a:ext cx="3662546" cy="283192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838496" y="4925749"/>
            <a:ext cx="1858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R=25m</a:t>
            </a:r>
          </a:p>
          <a:p>
            <a:r>
              <a:rPr lang="en-US" altLang="zh-CN" dirty="0" smtClean="0"/>
              <a:t>Z from 0 to 100 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698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774" y="4156720"/>
            <a:ext cx="3341633" cy="26066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268" y="4151407"/>
            <a:ext cx="3477173" cy="25725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830" y="1391291"/>
            <a:ext cx="2877638" cy="27591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512" y="1667954"/>
            <a:ext cx="3602749" cy="24479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H="1">
            <a:off x="4130565" y="1637756"/>
            <a:ext cx="3201057" cy="33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8860221" y="1387364"/>
            <a:ext cx="2457453" cy="122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5156308" y="1556328"/>
            <a:ext cx="9953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9709622" y="1328055"/>
            <a:ext cx="9953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630510" y="145042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100 mm</a:t>
            </a:r>
            <a:endParaRPr lang="zh-CN" altLang="en-US" dirty="0"/>
          </a:p>
        </p:txBody>
      </p:sp>
      <p:cxnSp>
        <p:nvCxnSpPr>
          <p:cNvPr id="8" name="直接箭头连接符 7"/>
          <p:cNvCxnSpPr>
            <a:stCxn id="5" idx="3"/>
          </p:cNvCxnSpPr>
          <p:nvPr/>
        </p:nvCxnSpPr>
        <p:spPr>
          <a:xfrm flipV="1">
            <a:off x="8587823" y="1426778"/>
            <a:ext cx="296045" cy="2083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5" idx="1"/>
          </p:cNvCxnSpPr>
          <p:nvPr/>
        </p:nvCxnSpPr>
        <p:spPr>
          <a:xfrm flipH="1">
            <a:off x="7299435" y="1635094"/>
            <a:ext cx="331075" cy="439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269984" y="4203977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CMS</a:t>
            </a:r>
            <a:endParaRPr lang="zh-CN" altLang="en-US" sz="2800" dirty="0"/>
          </a:p>
        </p:txBody>
      </p:sp>
      <p:sp>
        <p:nvSpPr>
          <p:cNvPr id="21" name="文本框 20"/>
          <p:cNvSpPr txBox="1"/>
          <p:nvPr/>
        </p:nvSpPr>
        <p:spPr>
          <a:xfrm>
            <a:off x="8307711" y="4203296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CEPC original Version</a:t>
            </a:r>
            <a:endParaRPr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299545" y="2672255"/>
            <a:ext cx="34999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There are some equipment on the top of the barrel yoke, such as vacuum pump. So the magnetic field on the top of the  barrel yoke must be controlled.</a:t>
            </a:r>
          </a:p>
        </p:txBody>
      </p:sp>
    </p:spTree>
    <p:extLst>
      <p:ext uri="{BB962C8B-B14F-4D97-AF65-F5344CB8AC3E}">
        <p14:creationId xmlns:p14="http://schemas.microsoft.com/office/powerpoint/2010/main" val="413009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487" y="288190"/>
            <a:ext cx="3460844" cy="33183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06" y="471110"/>
            <a:ext cx="4726112" cy="321126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1971675" y="564637"/>
            <a:ext cx="9525" cy="29089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6697787" y="373915"/>
            <a:ext cx="7813" cy="30996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1885950" y="2431315"/>
            <a:ext cx="0" cy="8452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633049" y="2259865"/>
            <a:ext cx="5618" cy="7119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769685" y="445770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End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551" y="3654815"/>
            <a:ext cx="4031798" cy="31578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218" y="3574158"/>
            <a:ext cx="4233957" cy="323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3893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New </a:t>
            </a:r>
            <a:r>
              <a:rPr lang="en-US" altLang="zh-CN" dirty="0"/>
              <a:t>Yoke design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385" y="3926788"/>
            <a:ext cx="3906263" cy="2931212"/>
          </a:xfrm>
          <a:prstGeom prst="rect">
            <a:avLst/>
          </a:prstGeom>
        </p:spPr>
      </p:pic>
      <p:pic>
        <p:nvPicPr>
          <p:cNvPr id="7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8670" y="3966167"/>
            <a:ext cx="3793023" cy="278504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97274" y="3959613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CMS</a:t>
            </a:r>
            <a:endParaRPr lang="zh-CN" altLang="en-US" sz="2800" dirty="0"/>
          </a:p>
        </p:txBody>
      </p:sp>
      <p:sp>
        <p:nvSpPr>
          <p:cNvPr id="9" name="文本框 8"/>
          <p:cNvSpPr txBox="1"/>
          <p:nvPr/>
        </p:nvSpPr>
        <p:spPr>
          <a:xfrm>
            <a:off x="6904581" y="3887987"/>
            <a:ext cx="279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CEPC new Version</a:t>
            </a:r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325" y="972767"/>
            <a:ext cx="7376812" cy="28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539" y="343743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End yoke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74" y="3257550"/>
            <a:ext cx="4429039" cy="3468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33479"/>
            <a:ext cx="4590139" cy="33930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5181" y="123825"/>
            <a:ext cx="78676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6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Force of End yoke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17316"/>
              </p:ext>
            </p:extLst>
          </p:nvPr>
        </p:nvGraphicFramePr>
        <p:xfrm>
          <a:off x="374072" y="1908334"/>
          <a:ext cx="410441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05"/>
                <a:gridCol w="20522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End yoke from inner to outer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CEPC new Version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dirty="0" smtClean="0"/>
                        <a:t>（</a:t>
                      </a:r>
                      <a:r>
                        <a:rPr lang="en-US" altLang="zh-CN" sz="2400" dirty="0" smtClean="0"/>
                        <a:t>t</a:t>
                      </a:r>
                      <a:r>
                        <a:rPr lang="zh-CN" altLang="en-US" sz="2400" dirty="0" smtClean="0"/>
                        <a:t>）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3230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1702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835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686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546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smtClean="0"/>
                        <a:t>865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965" y="1256506"/>
            <a:ext cx="5187472" cy="48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7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21158" y="2373548"/>
            <a:ext cx="95876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 smtClean="0"/>
              <a:t>Need the final version.</a:t>
            </a:r>
          </a:p>
          <a:p>
            <a:pPr algn="ctr"/>
            <a:r>
              <a:rPr lang="en-US" altLang="zh-CN" sz="8000" dirty="0" smtClean="0"/>
              <a:t>Thank you.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83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History of CEPC Yoke change</a:t>
            </a:r>
            <a:endParaRPr lang="zh-CN" altLang="en-US" dirty="0"/>
          </a:p>
        </p:txBody>
      </p:sp>
      <p:pic>
        <p:nvPicPr>
          <p:cNvPr id="4" name="内容占位符 3" descr="F:\CEPC\CDR\6.2 figure\Figure 6.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8" y="1857196"/>
            <a:ext cx="5883387" cy="3345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206230" y="5369668"/>
            <a:ext cx="247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PreCDR</a:t>
            </a:r>
            <a:r>
              <a:rPr lang="en-US" altLang="zh-CN" dirty="0" smtClean="0"/>
              <a:t> and CDR version</a:t>
            </a:r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97824"/>
              </p:ext>
            </p:extLst>
          </p:nvPr>
        </p:nvGraphicFramePr>
        <p:xfrm>
          <a:off x="6487106" y="1515590"/>
          <a:ext cx="4670518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006"/>
                <a:gridCol w="1168006"/>
                <a:gridCol w="1167253"/>
                <a:gridCol w="1167253"/>
              </a:tblGrid>
              <a:tr h="175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Stray field</a:t>
                      </a:r>
                      <a:endParaRPr lang="zh-CN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CMS</a:t>
                      </a:r>
                      <a:endParaRPr lang="zh-CN" sz="16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CEPC original</a:t>
                      </a:r>
                      <a:endParaRPr lang="zh-CN" sz="16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Gs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 direction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25.2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13.6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68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 direction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15.8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 Gs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 direction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19.2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 direction</a:t>
                      </a:r>
                      <a:endParaRPr lang="zh-CN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25.2 m</a:t>
                      </a:r>
                      <a:endParaRPr lang="zh-CN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11.6 m</a:t>
                      </a:r>
                      <a:endParaRPr lang="zh-CN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05693"/>
              </p:ext>
            </p:extLst>
          </p:nvPr>
        </p:nvGraphicFramePr>
        <p:xfrm>
          <a:off x="6303902" y="3740120"/>
          <a:ext cx="5049898" cy="2926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9797"/>
                <a:gridCol w="993223"/>
                <a:gridCol w="128687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CMS</a:t>
                      </a:r>
                      <a:endParaRPr lang="zh-CN" sz="16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</a:rPr>
                        <a:t>CEPC original</a:t>
                      </a:r>
                      <a:endParaRPr lang="zh-CN" sz="16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Central field (T)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Inner diameter of coil (mm)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6360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7200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Length of coil (mm)</a:t>
                      </a:r>
                      <a:endParaRPr lang="zh-CN" sz="16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12480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7606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Barrel yoke inner diameter (mm)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9180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8800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Barrel yoke outer diameter (mm)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14000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14480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Total length of yoke (mm)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20040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13966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Weight of barrel yoke (t)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6000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5940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Weight of each end cap (t)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2000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3316.6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Total weight of yoke (t)</a:t>
                      </a:r>
                      <a:endParaRPr lang="zh-CN" sz="16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10000</a:t>
                      </a:r>
                      <a:endParaRPr lang="zh-CN" sz="16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12573</a:t>
                      </a:r>
                      <a:endParaRPr lang="zh-CN" sz="16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185459" y="3345512"/>
            <a:ext cx="3498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dirty="0"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Yoke weight and size comparison:</a:t>
            </a:r>
            <a:endParaRPr lang="zh-CN" altLang="zh-CN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3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First change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659" y="3224710"/>
            <a:ext cx="11692128" cy="3615160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37465"/>
              </p:ext>
            </p:extLst>
          </p:nvPr>
        </p:nvGraphicFramePr>
        <p:xfrm>
          <a:off x="5153356" y="410528"/>
          <a:ext cx="6200444" cy="2560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6551"/>
                <a:gridCol w="979368"/>
                <a:gridCol w="1312162"/>
                <a:gridCol w="148236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CMS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CEPC original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CEPC 3 layers yoke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Central field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Diameter of coil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6360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7200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7200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Length of coil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12480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7606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7606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Barrel yoke inner diameter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9180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8800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Barrel yoke outer diameter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14480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12200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Total length of yoke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20040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13966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11600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Weight of barrel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6122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1608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Weight of each end cap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3419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678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Total weight of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10000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12573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2874.5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84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3996" y="165370"/>
            <a:ext cx="10515600" cy="990296"/>
          </a:xfrm>
        </p:spPr>
        <p:txBody>
          <a:bodyPr/>
          <a:lstStyle/>
          <a:p>
            <a:r>
              <a:rPr lang="en-US" altLang="zh-CN" dirty="0" smtClean="0"/>
              <a:t>Second change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434" y="933363"/>
            <a:ext cx="8136731" cy="3327094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64204"/>
              </p:ext>
            </p:extLst>
          </p:nvPr>
        </p:nvGraphicFramePr>
        <p:xfrm>
          <a:off x="1186774" y="4260457"/>
          <a:ext cx="8190690" cy="23469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55651"/>
                <a:gridCol w="1352144"/>
                <a:gridCol w="1284051"/>
                <a:gridCol w="1517515"/>
                <a:gridCol w="138132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CEPC original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CEPC 3 layers yoke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Smaller coil </a:t>
                      </a:r>
                      <a:r>
                        <a:rPr lang="en-US" sz="1400" kern="100" dirty="0">
                          <a:effectLst/>
                        </a:rPr>
                        <a:t>&amp; 3 layer yoke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Smaller coil</a:t>
                      </a:r>
                      <a:r>
                        <a:rPr lang="en-US" sz="1400" kern="100" dirty="0">
                          <a:effectLst/>
                        </a:rPr>
                        <a:t> &amp; 1 layer yoke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Central field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Inner diameter of coil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7200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7200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6800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6800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Length of coil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7606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7606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7238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7238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Barrel yoke inner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8800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9000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8400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Barrel yoke outer diameter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14480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12200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12200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9600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Total length of yoke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13966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11600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11600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9200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Weight of barrel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5940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1608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1560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1125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Weight of each end cap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3316.6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678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657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401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Total weight of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</a:rPr>
                        <a:t>12573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</a:rPr>
                        <a:t>2874.5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</a:rPr>
                        <a:t>2874.5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1927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椭圆 6"/>
          <p:cNvSpPr/>
          <p:nvPr/>
        </p:nvSpPr>
        <p:spPr>
          <a:xfrm>
            <a:off x="2042809" y="2247089"/>
            <a:ext cx="535021" cy="350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162145" y="2357865"/>
            <a:ext cx="535021" cy="350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777264" y="2357865"/>
            <a:ext cx="535021" cy="350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264285" y="3367731"/>
            <a:ext cx="535021" cy="350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7861570" y="3320645"/>
            <a:ext cx="535021" cy="3501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20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Second change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67792"/>
              </p:ext>
            </p:extLst>
          </p:nvPr>
        </p:nvGraphicFramePr>
        <p:xfrm>
          <a:off x="1828800" y="2484851"/>
          <a:ext cx="7665396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1018"/>
                <a:gridCol w="1441018"/>
                <a:gridCol w="1111957"/>
                <a:gridCol w="1223801"/>
                <a:gridCol w="1223801"/>
                <a:gridCol w="1223801"/>
              </a:tblGrid>
              <a:tr h="175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Stray field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CMS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CEPC original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CEPC coil smaller&amp; 3 layers yoke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CEPC coil smaller&amp; 1 layers yoke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 </a:t>
                      </a:r>
                      <a:r>
                        <a:rPr lang="en-US" sz="2000" dirty="0" err="1">
                          <a:effectLst/>
                        </a:rPr>
                        <a:t>Gs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direction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25.2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13.6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23.4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24.4m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68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Z direction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15.8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28.6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30.4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 Gs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 direction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19.2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18.4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19.2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 direction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25.2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11.6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22.7 m</a:t>
                      </a:r>
                      <a:endParaRPr lang="zh-CN" sz="2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24.2 m</a:t>
                      </a:r>
                      <a:endParaRPr lang="zh-CN" sz="2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Third change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79" y="1690688"/>
            <a:ext cx="6846380" cy="3195148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44943"/>
              </p:ext>
            </p:extLst>
          </p:nvPr>
        </p:nvGraphicFramePr>
        <p:xfrm>
          <a:off x="7344112" y="606022"/>
          <a:ext cx="4739262" cy="53644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0624"/>
                <a:gridCol w="1489319"/>
                <a:gridCol w="148931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20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Smaller coil &amp; 1 layer yoke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Final version design</a:t>
                      </a:r>
                      <a:endParaRPr lang="zh-CN" sz="20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Central field (T)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Operating current (A)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17952.2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18314.7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Inner diameter of coil (mm)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6800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6800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Length of coil (mm)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7238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7238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Inner diameter of end yoke (mm)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700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Barrel yoke inner diameter (mm)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8400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8400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Barrel yoke outer diameter (mm)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9600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9600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Total length of yoke (mm)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9200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9200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Weight of barrel yoke (t)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1125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857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Weight of each end cap (t)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401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275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Total weight of yoke (t)</a:t>
                      </a:r>
                      <a:endParaRPr lang="zh-CN" sz="20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</a:rPr>
                        <a:t>1927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1407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43725"/>
              </p:ext>
            </p:extLst>
          </p:nvPr>
        </p:nvGraphicFramePr>
        <p:xfrm>
          <a:off x="1080276" y="5019780"/>
          <a:ext cx="566099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9157"/>
                <a:gridCol w="1930918"/>
                <a:gridCol w="1930918"/>
              </a:tblGrid>
              <a:tr h="2400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Stray field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Location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0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Gs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 direction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24.9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39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Z direction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31.1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0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 Gs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 direction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19.9 m</a:t>
                      </a:r>
                      <a:endParaRPr lang="zh-CN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0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Z direction</a:t>
                      </a:r>
                      <a:endParaRPr lang="zh-CN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24.7 m</a:t>
                      </a:r>
                      <a:endParaRPr lang="zh-CN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2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Third change</a:t>
            </a:r>
            <a:endParaRPr lang="zh-CN" altLang="en-US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08561" y="2898843"/>
            <a:ext cx="11254903" cy="3861881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66676" y="0"/>
            <a:ext cx="3857477" cy="313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8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Other references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613" y="921053"/>
            <a:ext cx="7298664" cy="406765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82739"/>
              </p:ext>
            </p:extLst>
          </p:nvPr>
        </p:nvGraphicFramePr>
        <p:xfrm>
          <a:off x="2716997" y="5029200"/>
          <a:ext cx="610599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617"/>
                <a:gridCol w="1645617"/>
                <a:gridCol w="1407378"/>
                <a:gridCol w="1407378"/>
              </a:tblGrid>
              <a:tr h="1758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Stray field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BES III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BELLE II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 Gs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 direction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4.2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6.65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5684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 direction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4.4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8.35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 Gs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 direction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1800">
                        <a:effectLst/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5.3 m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758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Z direction</a:t>
                      </a:r>
                      <a:endParaRPr lang="zh-CN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sz="18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6.35 m</a:t>
                      </a:r>
                      <a:endParaRPr lang="zh-CN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82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Fourth change</a:t>
            </a:r>
            <a:endParaRPr lang="zh-CN" altLang="en-US" dirty="0"/>
          </a:p>
        </p:txBody>
      </p:sp>
      <p:pic>
        <p:nvPicPr>
          <p:cNvPr id="4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2096294"/>
            <a:ext cx="10353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7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870</Words>
  <Application>Microsoft Office PowerPoint</Application>
  <PresentationFormat>宽屏</PresentationFormat>
  <Paragraphs>350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MS Mincho</vt:lpstr>
      <vt:lpstr>宋体</vt:lpstr>
      <vt:lpstr>Arial</vt:lpstr>
      <vt:lpstr>Calibri</vt:lpstr>
      <vt:lpstr>Calibri Light</vt:lpstr>
      <vt:lpstr>Cambria</vt:lpstr>
      <vt:lpstr>Times New Roman</vt:lpstr>
      <vt:lpstr>Office 主题</vt:lpstr>
      <vt:lpstr>Yoke of CEPC detector magnet</vt:lpstr>
      <vt:lpstr>History of CEPC Yoke change</vt:lpstr>
      <vt:lpstr>First change</vt:lpstr>
      <vt:lpstr>Second change</vt:lpstr>
      <vt:lpstr>Second change</vt:lpstr>
      <vt:lpstr>Third change</vt:lpstr>
      <vt:lpstr>Third change</vt:lpstr>
      <vt:lpstr>Other references</vt:lpstr>
      <vt:lpstr>Fourth change</vt:lpstr>
      <vt:lpstr>New Yoke design</vt:lpstr>
      <vt:lpstr>New Yoke design</vt:lpstr>
      <vt:lpstr>PowerPoint 演示文稿</vt:lpstr>
      <vt:lpstr>PowerPoint 演示文稿</vt:lpstr>
      <vt:lpstr>New Yoke design</vt:lpstr>
      <vt:lpstr>End yoke</vt:lpstr>
      <vt:lpstr>Force of End yoke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CEPC探测器超导磁铁预研进展</dc:title>
  <dc:creator>unknown</dc:creator>
  <cp:lastModifiedBy>Ning Feipeng</cp:lastModifiedBy>
  <cp:revision>367</cp:revision>
  <dcterms:created xsi:type="dcterms:W3CDTF">2016-06-15T02:07:54Z</dcterms:created>
  <dcterms:modified xsi:type="dcterms:W3CDTF">2019-08-21T06:26:00Z</dcterms:modified>
</cp:coreProperties>
</file>