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96" r:id="rId4"/>
    <p:sldId id="423" r:id="rId5"/>
    <p:sldId id="425" r:id="rId6"/>
    <p:sldId id="424" r:id="rId7"/>
    <p:sldId id="397" r:id="rId8"/>
    <p:sldId id="426" r:id="rId9"/>
    <p:sldId id="421" r:id="rId10"/>
    <p:sldId id="422" r:id="rId11"/>
    <p:sldId id="401" r:id="rId12"/>
    <p:sldId id="417" r:id="rId13"/>
    <p:sldId id="418" r:id="rId14"/>
    <p:sldId id="427" r:id="rId15"/>
    <p:sldId id="403" r:id="rId16"/>
    <p:sldId id="359" r:id="rId17"/>
    <p:sldId id="348" r:id="rId18"/>
    <p:sldId id="428" r:id="rId19"/>
    <p:sldId id="414" r:id="rId20"/>
    <p:sldId id="429" r:id="rId21"/>
    <p:sldId id="430" r:id="rId22"/>
    <p:sldId id="431" r:id="rId23"/>
    <p:sldId id="432" r:id="rId24"/>
    <p:sldId id="27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BF80"/>
    <a:srgbClr val="7C1C45"/>
    <a:srgbClr val="7B1943"/>
    <a:srgbClr val="07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7206" autoAdjust="0"/>
  </p:normalViewPr>
  <p:slideViewPr>
    <p:cSldViewPr snapToGrid="0">
      <p:cViewPr varScale="1">
        <p:scale>
          <a:sx n="86" d="100"/>
          <a:sy n="86" d="100"/>
        </p:scale>
        <p:origin x="60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2EEF7-71F1-412D-A208-9B437F7A9372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D58E3-C092-413A-9AB9-5B888A6FF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85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EDFE1-F2E5-41CC-A630-8C187D598F36}" type="datetimeFigureOut">
              <a:rPr lang="zh-CN" altLang="en-US" smtClean="0"/>
              <a:t>2020/1/11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0775-AC1D-4EA9-976A-FB904757E8B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043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4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25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两方面的工作：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多夸克态作为少体问题的精确计算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非淬火夸克模型研究混合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938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3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D58F-78FD-47B9-8759-67AE8699C4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8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41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72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在夸克模型下，我们在对一个系统进行研究的时候，先写下系统的哈密顿量，通过求解薛定谔方程，可以得到系统的能谱和波函数，进一步，我们还会去计算强子的衰变性质，在以往计算衰变的时候，往往用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波函数来代替系统的真实波函数，实际上这两者是有差别的。</a:t>
            </a:r>
            <a:endParaRPr lang="en-US" altLang="zh-CN" dirty="0" smtClean="0"/>
          </a:p>
          <a:p>
            <a:r>
              <a:rPr lang="zh-CN" altLang="en-US" dirty="0" smtClean="0"/>
              <a:t>从这两幅图可以看出，对于基态，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波函数可以很好的描述介子的行为，但是对于激发态，我们将不采用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波函数，而用少体精确的多高斯</a:t>
            </a:r>
            <a:endParaRPr lang="en-US" altLang="zh-CN" dirty="0" smtClean="0"/>
          </a:p>
          <a:p>
            <a:r>
              <a:rPr lang="zh-CN" altLang="en-US" dirty="0" smtClean="0"/>
              <a:t>波函数。下面以三体为例，介绍多高斯展开方法。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D58F-78FD-47B9-8759-67AE8699C4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4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在夸克模型下，我们在对一个系统进行研究的时候，先写下系统的哈密顿量，通过求解薛定谔方程，可以得到系统的能谱和波函数，进一步，我们还会去计算强子的衰变性质，在以往计算衰变的时候，往往用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波函数来代替系统的真实波函数，实际上这两者是有差别的。</a:t>
            </a:r>
            <a:endParaRPr lang="en-US" altLang="zh-CN" dirty="0" smtClean="0"/>
          </a:p>
          <a:p>
            <a:r>
              <a:rPr lang="zh-CN" altLang="en-US" dirty="0" smtClean="0"/>
              <a:t>从这两幅图可以看出，对于基态，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波函数可以很好的描述介子的行为，但是对于激发态，我们将不采用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波函数，而用少体精确的多高斯</a:t>
            </a:r>
            <a:endParaRPr lang="en-US" altLang="zh-CN" dirty="0" smtClean="0"/>
          </a:p>
          <a:p>
            <a:r>
              <a:rPr lang="zh-CN" altLang="en-US" dirty="0" smtClean="0"/>
              <a:t>波函数。下面以三体为例，介绍多高斯展开方法。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D58F-78FD-47B9-8759-67AE8699C4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84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在夸克模型下，我们在对一个系统进行研究的时候，先写下系统的哈密顿量，通过求解薛定谔方程，可以得到系统的能谱和波函数，进一步，我们还会去计算强子的衰变性质，在以往计算衰变的时候，往往用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波函数来代替系统的真实波函数，实际上这两者是有差别的。</a:t>
            </a:r>
            <a:endParaRPr lang="en-US" altLang="zh-CN" dirty="0" smtClean="0"/>
          </a:p>
          <a:p>
            <a:r>
              <a:rPr lang="zh-CN" altLang="en-US" dirty="0" smtClean="0"/>
              <a:t>从这两幅图可以看出，对于基态，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波函数可以很好的描述介子的行为，但是对于激发态，我们将不采用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波函数，而用少体精确的多高斯</a:t>
            </a:r>
            <a:endParaRPr lang="en-US" altLang="zh-CN" dirty="0" smtClean="0"/>
          </a:p>
          <a:p>
            <a:r>
              <a:rPr lang="zh-CN" altLang="en-US" dirty="0" smtClean="0"/>
              <a:t>波函数。下面以三体为例，介绍多高斯展开方法。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D58F-78FD-47B9-8759-67AE8699C4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3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在夸克模型下，我们在对一个系统进行研究的时候，先写下系统的哈密顿量，通过求解薛定谔方程，可以得到系统的能谱和波函数，进一步，我们还会去计算强子的衰变性质，在以往计算衰变的时候，往往用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波函数来代替系统的真实波函数，实际上这两者是有差别的。</a:t>
            </a:r>
            <a:endParaRPr lang="en-US" altLang="zh-CN" dirty="0" smtClean="0"/>
          </a:p>
          <a:p>
            <a:r>
              <a:rPr lang="zh-CN" altLang="en-US" dirty="0" smtClean="0"/>
              <a:t>从这两幅图可以看出，对于基态，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波函数可以很好的描述介子的行为，但是对于激发态，我们将不采用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波函数，而用少体精确的多高斯</a:t>
            </a:r>
            <a:endParaRPr lang="en-US" altLang="zh-CN" dirty="0" smtClean="0"/>
          </a:p>
          <a:p>
            <a:r>
              <a:rPr lang="zh-CN" altLang="en-US" dirty="0" smtClean="0"/>
              <a:t>波函数。下面以三体为例，介绍多高斯展开方法。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D58F-78FD-47B9-8759-67AE8699C4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42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首先是对研究背景进行简单的介绍，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75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在夸克模型下，我们在对一个系统进行研究的时候，先写下系统的哈密顿量，通过求解薛定谔方程，可以得到系统的能谱和波函数，进一步，我们还会去计算强子的衰变性质，在以往计算衰变的时候，往往用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波函数来代替系统的真实波函数，实际上这两者是有差别的。</a:t>
            </a:r>
            <a:endParaRPr lang="en-US" altLang="zh-CN" dirty="0" smtClean="0"/>
          </a:p>
          <a:p>
            <a:r>
              <a:rPr lang="zh-CN" altLang="en-US" dirty="0" smtClean="0"/>
              <a:t>从这两幅图可以看出，对于基态，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波函数可以很好的描述介子的行为，但是对于激发态，我们将不采用</a:t>
            </a:r>
            <a:r>
              <a:rPr lang="en-US" altLang="zh-CN" dirty="0" smtClean="0"/>
              <a:t>SHO</a:t>
            </a:r>
            <a:r>
              <a:rPr lang="zh-CN" altLang="en-US" dirty="0" smtClean="0"/>
              <a:t>波函数，而用少体精确的多高斯</a:t>
            </a:r>
            <a:endParaRPr lang="en-US" altLang="zh-CN" dirty="0" smtClean="0"/>
          </a:p>
          <a:p>
            <a:r>
              <a:rPr lang="zh-CN" altLang="en-US" dirty="0" smtClean="0"/>
              <a:t>波函数。下面以三体为例，介绍多高斯展开方法。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D58F-78FD-47B9-8759-67AE8699C4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80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4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X3872 </a:t>
            </a:r>
            <a:r>
              <a:rPr lang="zh-CN" altLang="en-US" dirty="0" smtClean="0"/>
              <a:t>普遍的被认为是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的分子态。 而实际上，现在有较多的理论工作者</a:t>
            </a:r>
            <a:endParaRPr lang="en-US" altLang="zh-CN" dirty="0" smtClean="0"/>
          </a:p>
          <a:p>
            <a:r>
              <a:rPr lang="zh-CN" altLang="en-US" dirty="0" smtClean="0"/>
              <a:t>认为 </a:t>
            </a:r>
            <a:r>
              <a:rPr lang="en-US" altLang="zh-CN" dirty="0" smtClean="0"/>
              <a:t>x3872</a:t>
            </a:r>
            <a:r>
              <a:rPr lang="zh-CN" altLang="en-US" dirty="0" smtClean="0"/>
              <a:t>仍然是</a:t>
            </a:r>
            <a:r>
              <a:rPr lang="en-US" altLang="zh-CN" dirty="0" err="1" smtClean="0"/>
              <a:t>ccbar</a:t>
            </a:r>
            <a:r>
              <a:rPr lang="zh-CN" altLang="en-US" dirty="0" smtClean="0"/>
              <a:t>的态，但是含有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的成分，他的性质会受到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四夸克的影响。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过度：</a:t>
            </a:r>
            <a:endParaRPr lang="en-US" altLang="zh-CN" dirty="0" smtClean="0"/>
          </a:p>
          <a:p>
            <a:r>
              <a:rPr lang="zh-CN" altLang="en-US" dirty="0" smtClean="0"/>
              <a:t>从这两个简单的例子我们可以看出，既然普通强子态和奇特态并没有明确的界限，我们就需要去寻求一种方法去研究这样的体系。</a:t>
            </a:r>
            <a:endParaRPr lang="en-US" altLang="zh-CN" dirty="0" smtClean="0"/>
          </a:p>
          <a:p>
            <a:r>
              <a:rPr lang="zh-CN" altLang="en-US" dirty="0" smtClean="0"/>
              <a:t>希望能够找到一个方法，能够对普通强子态和奇特态有一个统一的描述。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4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X3872 </a:t>
            </a:r>
            <a:r>
              <a:rPr lang="zh-CN" altLang="en-US" dirty="0" smtClean="0"/>
              <a:t>普遍的被认为是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的分子态。 而实际上，现在有较多的理论工作者</a:t>
            </a:r>
            <a:endParaRPr lang="en-US" altLang="zh-CN" dirty="0" smtClean="0"/>
          </a:p>
          <a:p>
            <a:r>
              <a:rPr lang="zh-CN" altLang="en-US" dirty="0" smtClean="0"/>
              <a:t>认为 </a:t>
            </a:r>
            <a:r>
              <a:rPr lang="en-US" altLang="zh-CN" dirty="0" smtClean="0"/>
              <a:t>x3872</a:t>
            </a:r>
            <a:r>
              <a:rPr lang="zh-CN" altLang="en-US" dirty="0" smtClean="0"/>
              <a:t>仍然是</a:t>
            </a:r>
            <a:r>
              <a:rPr lang="en-US" altLang="zh-CN" dirty="0" err="1" smtClean="0"/>
              <a:t>ccbar</a:t>
            </a:r>
            <a:r>
              <a:rPr lang="zh-CN" altLang="en-US" dirty="0" smtClean="0"/>
              <a:t>的态，但是含有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的成分，他的性质会受到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四夸克的影响。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过度：</a:t>
            </a:r>
            <a:endParaRPr lang="en-US" altLang="zh-CN" dirty="0" smtClean="0"/>
          </a:p>
          <a:p>
            <a:r>
              <a:rPr lang="zh-CN" altLang="en-US" dirty="0" smtClean="0"/>
              <a:t>从这两个简单的例子我们可以看出，既然普通强子态和奇特态并没有明确的界限，我们就需要去寻求一种方法去研究这样的体系。</a:t>
            </a:r>
            <a:endParaRPr lang="en-US" altLang="zh-CN" dirty="0" smtClean="0"/>
          </a:p>
          <a:p>
            <a:r>
              <a:rPr lang="zh-CN" altLang="en-US" dirty="0" smtClean="0"/>
              <a:t>希望能够找到一个方法，能够对普通强子态和奇特态有一个统一的描述。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19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X3872 </a:t>
            </a:r>
            <a:r>
              <a:rPr lang="zh-CN" altLang="en-US" dirty="0" smtClean="0"/>
              <a:t>普遍的被认为是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的分子态。 而实际上，现在有较多的理论工作者</a:t>
            </a:r>
            <a:endParaRPr lang="en-US" altLang="zh-CN" dirty="0" smtClean="0"/>
          </a:p>
          <a:p>
            <a:r>
              <a:rPr lang="zh-CN" altLang="en-US" dirty="0" smtClean="0"/>
              <a:t>认为 </a:t>
            </a:r>
            <a:r>
              <a:rPr lang="en-US" altLang="zh-CN" dirty="0" smtClean="0"/>
              <a:t>x3872</a:t>
            </a:r>
            <a:r>
              <a:rPr lang="zh-CN" altLang="en-US" dirty="0" smtClean="0"/>
              <a:t>仍然是</a:t>
            </a:r>
            <a:r>
              <a:rPr lang="en-US" altLang="zh-CN" dirty="0" err="1" smtClean="0"/>
              <a:t>ccbar</a:t>
            </a:r>
            <a:r>
              <a:rPr lang="zh-CN" altLang="en-US" dirty="0" smtClean="0"/>
              <a:t>的态，但是含有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的成分，他的性质会受到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四夸克的影响。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过度：</a:t>
            </a:r>
            <a:endParaRPr lang="en-US" altLang="zh-CN" dirty="0" smtClean="0"/>
          </a:p>
          <a:p>
            <a:r>
              <a:rPr lang="zh-CN" altLang="en-US" dirty="0" smtClean="0"/>
              <a:t>从这两个简单的例子我们可以看出，既然普通强子态和奇特态并没有明确的界限，我们就需要去寻求一种方法去研究这样的体系。</a:t>
            </a:r>
            <a:endParaRPr lang="en-US" altLang="zh-CN" dirty="0" smtClean="0"/>
          </a:p>
          <a:p>
            <a:r>
              <a:rPr lang="zh-CN" altLang="en-US" dirty="0" smtClean="0"/>
              <a:t>希望能够找到一个方法，能够对普通强子态和奇特态有一个统一的描述。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1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X3872 </a:t>
            </a:r>
            <a:r>
              <a:rPr lang="zh-CN" altLang="en-US" dirty="0" smtClean="0"/>
              <a:t>普遍的被认为是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的分子态。 而实际上，现在有较多的理论工作者</a:t>
            </a:r>
            <a:endParaRPr lang="en-US" altLang="zh-CN" dirty="0" smtClean="0"/>
          </a:p>
          <a:p>
            <a:r>
              <a:rPr lang="zh-CN" altLang="en-US" dirty="0" smtClean="0"/>
              <a:t>认为 </a:t>
            </a:r>
            <a:r>
              <a:rPr lang="en-US" altLang="zh-CN" dirty="0" smtClean="0"/>
              <a:t>x3872</a:t>
            </a:r>
            <a:r>
              <a:rPr lang="zh-CN" altLang="en-US" dirty="0" smtClean="0"/>
              <a:t>仍然是</a:t>
            </a:r>
            <a:r>
              <a:rPr lang="en-US" altLang="zh-CN" dirty="0" err="1" smtClean="0"/>
              <a:t>ccbar</a:t>
            </a:r>
            <a:r>
              <a:rPr lang="zh-CN" altLang="en-US" dirty="0" smtClean="0"/>
              <a:t>的态，但是含有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的成分，他的性质会受到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四夸克的影响。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过度：</a:t>
            </a:r>
            <a:endParaRPr lang="en-US" altLang="zh-CN" dirty="0" smtClean="0"/>
          </a:p>
          <a:p>
            <a:r>
              <a:rPr lang="zh-CN" altLang="en-US" dirty="0" smtClean="0"/>
              <a:t>从这两个简单的例子我们可以看出，既然普通强子态和奇特态并没有明确的界限，我们就需要去寻求一种方法去研究这样的体系。</a:t>
            </a:r>
            <a:endParaRPr lang="en-US" altLang="zh-CN" dirty="0" smtClean="0"/>
          </a:p>
          <a:p>
            <a:r>
              <a:rPr lang="zh-CN" altLang="en-US" dirty="0" smtClean="0"/>
              <a:t>希望能够找到一个方法，能够对普通强子态和奇特态有一个统一的描述。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19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72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58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76400" y="2971800"/>
            <a:ext cx="88392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zh-CN" altLang="en-US" sz="1800" smtClean="0">
                <a:ea typeface="宋体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zh-CN" altLang="en-US" sz="1800" smtClean="0">
                <a:ea typeface="宋体" pitchFamily="2" charset="-122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930400" y="2667001"/>
            <a:ext cx="8229600" cy="1470025"/>
          </a:xfrm>
        </p:spPr>
        <p:txBody>
          <a:bodyPr/>
          <a:lstStyle>
            <a:lvl1pPr algn="ctr">
              <a:defRPr sz="3600" b="1" i="0"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altLang="zh-CN" noProof="1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91000"/>
            <a:ext cx="85344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zh-CN" altLang="en-US" noProof="1" smtClean="0"/>
              <a:t>单击此处编辑母版副标题样式</a:t>
            </a:r>
            <a:endParaRPr lang="en-US" altLang="zh-CN" noProof="1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37326"/>
            <a:ext cx="3860800" cy="32067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37326"/>
            <a:ext cx="2844800" cy="320675"/>
          </a:xfrm>
        </p:spPr>
        <p:txBody>
          <a:bodyPr/>
          <a:lstStyle>
            <a:lvl1pPr>
              <a:defRPr sz="1200" b="1" dirty="0"/>
            </a:lvl1pPr>
          </a:lstStyle>
          <a:p>
            <a:endParaRPr lang="zh-CN" altLang="en-US" dirty="0"/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8737600" y="6573839"/>
            <a:ext cx="2844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400" kern="1200" noProof="1" dirty="0">
                <a:solidFill>
                  <a:schemeClr val="bg1"/>
                </a:solidFill>
                <a:latin typeface="Arial" charset="0"/>
                <a:ea typeface="宋体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89FF24-B8CD-47EE-8D41-5029476C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19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3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0" cy="57451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1"/>
            <a:ext cx="8026400" cy="57451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0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  <a:lvl2pPr>
              <a:defRPr>
                <a:latin typeface="华文楷体" pitchFamily="2" charset="-122"/>
                <a:ea typeface="华文楷体" pitchFamily="2" charset="-122"/>
              </a:defRPr>
            </a:lvl2pPr>
            <a:lvl3pPr>
              <a:defRPr>
                <a:latin typeface="华文楷体" pitchFamily="2" charset="-122"/>
                <a:ea typeface="华文楷体" pitchFamily="2" charset="-122"/>
              </a:defRPr>
            </a:lvl3pPr>
            <a:lvl4pPr>
              <a:defRPr>
                <a:latin typeface="华文楷体" pitchFamily="2" charset="-122"/>
                <a:ea typeface="华文楷体" pitchFamily="2" charset="-122"/>
              </a:defRPr>
            </a:lvl4pPr>
            <a:lvl5pPr>
              <a:defRPr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0781409" y="6531307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207C33-423A-46F6-ABA6-A3D329B00EF4}" type="slidenum">
              <a:rPr lang="zh-CN" altLang="en-US" smtClean="0">
                <a:solidFill>
                  <a:schemeClr val="bg1"/>
                </a:solidFill>
              </a:rPr>
              <a:t>‹#›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7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4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4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32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53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8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11200" y="1009650"/>
            <a:ext cx="965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69600" y="228600"/>
            <a:ext cx="11176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312400" y="381000"/>
            <a:ext cx="1320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81000"/>
            <a:ext cx="934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24001"/>
            <a:ext cx="109728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73839"/>
            <a:ext cx="3860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</a:lstStyle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73839"/>
            <a:ext cx="2844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 dirty="0">
                <a:solidFill>
                  <a:schemeClr val="bg1"/>
                </a:solidFill>
                <a:latin typeface="Arial" charset="0"/>
                <a:ea typeface="宋体" charset="-122"/>
                <a:cs typeface="+mn-ea"/>
              </a:defRPr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62" y="0"/>
            <a:ext cx="1638738" cy="1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15.pn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22.png"/><Relationship Id="rId4" Type="http://schemas.openxmlformats.org/officeDocument/2006/relationships/image" Target="../media/image49.png"/><Relationship Id="rId9" Type="http://schemas.openxmlformats.org/officeDocument/2006/relationships/image" Target="../media/image2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981200" y="2649960"/>
            <a:ext cx="8229600" cy="147002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Y(4626) in</a:t>
            </a:r>
            <a:r>
              <a:rPr lang="zh-CN" altLang="en-US" dirty="0"/>
              <a:t> </a:t>
            </a:r>
            <a:r>
              <a:rPr lang="en-US" altLang="zh-CN" dirty="0" smtClean="0"/>
              <a:t>Chiral Quark Model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1639794" y="4230417"/>
            <a:ext cx="9115612" cy="909142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Jialun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Ping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Yue Tan</a:t>
            </a:r>
          </a:p>
          <a:p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Nanjing Normal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university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88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Y(4626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): </a:t>
            </a:r>
            <a:r>
              <a:rPr lang="en-US" altLang="zh-CN" sz="28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+mn-cs"/>
              </a:rPr>
              <a:t>PRD 100, 111103(R) (2019)</a:t>
            </a:r>
            <a:endParaRPr lang="zh-CN" altLang="en-US" sz="2800" kern="1200" dirty="0">
              <a:solidFill>
                <a:srgbClr val="FF0000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70000" y="5097784"/>
                <a:ext cx="9296400" cy="7317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4626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=4625.9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−6.0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+6.2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±0.4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MeV  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</m:t>
                    </m:r>
                    <m:r>
                      <m:rPr>
                        <m:sty m:val="p"/>
                      </m:rPr>
                      <a:rPr lang="el-GR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=49.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−11.5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+13.9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±4.0</m:t>
                    </m:r>
                  </m:oMath>
                </a14:m>
                <a:r>
                  <a:rPr lang="de-DE" altLang="zh-CN" dirty="0" smtClean="0">
                    <a:latin typeface="Century" panose="02040604050505020304" pitchFamily="18" charset="0"/>
                  </a:rPr>
                  <a:t> MeV                                 significance: 5.9</a:t>
                </a:r>
                <a:r>
                  <a:rPr lang="el-GR" altLang="zh-CN" dirty="0" smtClean="0">
                    <a:latin typeface="Century" panose="02040604050505020304" pitchFamily="18" charset="0"/>
                  </a:rPr>
                  <a:t>σ</a:t>
                </a:r>
                <a:r>
                  <a:rPr lang="de-DE" altLang="zh-CN" dirty="0" smtClean="0">
                    <a:latin typeface="Century" panose="02040604050505020304" pitchFamily="18" charset="0"/>
                  </a:rPr>
                  <a:t>   </a:t>
                </a:r>
                <a:endParaRPr lang="de-DE" altLang="zh-CN" dirty="0" smtClean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5097784"/>
                <a:ext cx="9296400" cy="731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10" y="1122052"/>
            <a:ext cx="7515019" cy="39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6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Our work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7450"/>
                <a:ext cx="10972800" cy="5264149"/>
              </a:xfrm>
            </p:spPr>
            <p:txBody>
              <a:bodyPr/>
              <a:lstStyle/>
              <a:p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Four-quark picture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华文新魏" pitchFamily="2" charset="-122"/>
                        <a:cs typeface="Times New Roman" panose="020206030504050203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华文新魏" pitchFamily="2" charset="-122"/>
                        <a:cs typeface="Times New Roman" panose="02020603050405020304" pitchFamily="18" charset="0"/>
                      </a:rPr>
                      <m:t>𝒔</m:t>
                    </m:r>
                    <m:acc>
                      <m:accPr>
                        <m:chr m:val="̅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        Y(4626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)  </a:t>
                </a:r>
              </a:p>
              <a:p>
                <a:endParaRPr lang="en-US" altLang="zh-CN" sz="3200" b="1" dirty="0"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Chiral quark model</a:t>
                </a:r>
              </a:p>
              <a:p>
                <a:pPr marL="0" indent="0">
                  <a:buNone/>
                </a:pPr>
                <a:endParaRPr lang="en-US" altLang="zh-CN" sz="32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Calculating 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method: </a:t>
                </a:r>
                <a:endParaRPr lang="en-US" altLang="zh-CN" sz="3200" b="1" dirty="0" smtClean="0"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Gaussian </a:t>
                </a:r>
                <a:r>
                  <a:rPr lang="en-US" altLang="zh-CN" b="1" dirty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expansion Method (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GEM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) + Real Scaling Method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7450"/>
                <a:ext cx="10972800" cy="5264149"/>
              </a:xfrm>
              <a:blipFill>
                <a:blip r:embed="rId3"/>
                <a:stretch>
                  <a:fillRect l="-833" t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5594014" y="1408386"/>
            <a:ext cx="882869" cy="220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3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353" y="417100"/>
            <a:ext cx="7615152" cy="685800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chiral quark model (</a:t>
            </a:r>
            <a:r>
              <a:rPr lang="en-US" altLang="zh-CN" dirty="0" err="1"/>
              <a:t>ChQM</a:t>
            </a:r>
            <a:r>
              <a:rPr lang="en-US" altLang="zh-CN" dirty="0"/>
              <a:t>)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91470" y="2511560"/>
            <a:ext cx="504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In </a:t>
            </a:r>
            <a:r>
              <a:rPr lang="en-US" altLang="zh-CN" sz="2400" dirty="0" err="1" smtClean="0"/>
              <a:t>ChQM</a:t>
            </a:r>
            <a:r>
              <a:rPr lang="en-US" altLang="zh-CN" sz="2400" dirty="0"/>
              <a:t>: </a:t>
            </a:r>
            <a:endParaRPr lang="en-US" altLang="zh-CN" sz="2400" dirty="0" smtClean="0"/>
          </a:p>
          <a:p>
            <a:r>
              <a:rPr lang="en-US" altLang="zh-CN" sz="2400" dirty="0" smtClean="0"/>
              <a:t>General </a:t>
            </a:r>
            <a:r>
              <a:rPr lang="en-US" altLang="zh-CN" sz="2400" dirty="0"/>
              <a:t>form of </a:t>
            </a:r>
            <a:r>
              <a:rPr lang="en-US" altLang="zh-CN" sz="2400" dirty="0" smtClean="0"/>
              <a:t>Hamiltonian: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3" y="3433508"/>
            <a:ext cx="10690163" cy="12876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7341" y="1281837"/>
            <a:ext cx="93685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Quark </a:t>
            </a:r>
            <a:r>
              <a:rPr lang="en-US" altLang="zh-CN" sz="2400" dirty="0"/>
              <a:t>model:   </a:t>
            </a:r>
            <a:endParaRPr lang="en-US" altLang="zh-CN" sz="2400" dirty="0" smtClean="0"/>
          </a:p>
          <a:p>
            <a:r>
              <a:rPr lang="en-US" altLang="zh-CN" sz="2400" dirty="0" smtClean="0"/>
              <a:t>     open </a:t>
            </a:r>
            <a:r>
              <a:rPr lang="en-US" altLang="zh-CN" sz="2400" dirty="0"/>
              <a:t>the gate for understanding QCD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describes </a:t>
            </a:r>
            <a:r>
              <a:rPr lang="en-US" altLang="zh-CN" dirty="0">
                <a:solidFill>
                  <a:srgbClr val="FF0000"/>
                </a:solidFill>
              </a:rPr>
              <a:t>properties of hadrons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hadron-hadron interactions </a:t>
            </a:r>
            <a:r>
              <a:rPr lang="en-US" altLang="zh-CN" dirty="0" smtClean="0">
                <a:solidFill>
                  <a:srgbClr val="FF0000"/>
                </a:solidFill>
              </a:rPr>
              <a:t>well----chiral quark model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044829"/>
      </p:ext>
    </p:extLst>
  </p:cSld>
  <p:clrMapOvr>
    <a:masterClrMapping/>
  </p:clrMapOvr>
  <p:transition advTm="3240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0681" y="525880"/>
            <a:ext cx="4988859" cy="8188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88" y="196334"/>
            <a:ext cx="6938882" cy="2715559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250521" y="5778944"/>
            <a:ext cx="789030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-Bold"/>
              </a:rPr>
              <a:t>J </a:t>
            </a:r>
            <a:r>
              <a:rPr lang="en-US" altLang="zh-CN" b="1" dirty="0" err="1">
                <a:latin typeface="Times-Bold"/>
              </a:rPr>
              <a:t>Vijande</a:t>
            </a:r>
            <a:r>
              <a:rPr lang="en-US" altLang="zh-CN" b="1" dirty="0">
                <a:latin typeface="Times-Bold"/>
              </a:rPr>
              <a:t>, F </a:t>
            </a:r>
            <a:r>
              <a:rPr lang="en-US" altLang="zh-CN" b="1" dirty="0" err="1">
                <a:latin typeface="Times-Bold"/>
              </a:rPr>
              <a:t>Fern´andez</a:t>
            </a:r>
            <a:r>
              <a:rPr lang="en-US" altLang="zh-CN" b="1" dirty="0">
                <a:latin typeface="Times-Bold"/>
              </a:rPr>
              <a:t> and A </a:t>
            </a:r>
            <a:r>
              <a:rPr lang="en-US" altLang="zh-CN" b="1" dirty="0" err="1" smtClean="0">
                <a:latin typeface="Times-Bold"/>
              </a:rPr>
              <a:t>Valcarce</a:t>
            </a:r>
            <a:r>
              <a:rPr lang="en-US" altLang="zh-CN" b="1" dirty="0" smtClean="0">
                <a:latin typeface="Times-Bold"/>
              </a:rPr>
              <a:t>,</a:t>
            </a:r>
            <a:r>
              <a:rPr lang="en-US" altLang="zh-CN" dirty="0"/>
              <a:t> J. Phys. </a:t>
            </a:r>
            <a:r>
              <a:rPr lang="en-US" altLang="zh-CN" dirty="0" smtClean="0"/>
              <a:t>G </a:t>
            </a:r>
            <a:r>
              <a:rPr lang="en-US" altLang="zh-CN" b="1" dirty="0"/>
              <a:t>31 </a:t>
            </a:r>
            <a:r>
              <a:rPr lang="en-US" altLang="zh-CN" dirty="0"/>
              <a:t>(2005) 481–506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3796" y="2644277"/>
            <a:ext cx="32640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NewRomanPS-BoldMT"/>
              </a:rPr>
              <a:t>The central part </a:t>
            </a:r>
            <a:endParaRPr lang="en-US" altLang="zh-CN" sz="2800" b="1" dirty="0" smtClean="0">
              <a:solidFill>
                <a:srgbClr val="0000FF"/>
              </a:solidFill>
              <a:latin typeface="TimesNewRomanPS-BoldMT"/>
            </a:endParaRPr>
          </a:p>
          <a:p>
            <a:r>
              <a:rPr lang="en-US" altLang="zh-CN" sz="2800" b="1" dirty="0" smtClean="0">
                <a:solidFill>
                  <a:srgbClr val="0000FF"/>
                </a:solidFill>
                <a:latin typeface="TimesNewRomanPS-BoldMT"/>
              </a:rPr>
              <a:t>of potential</a:t>
            </a:r>
            <a:endParaRPr lang="zh-CN" altLang="en-US" sz="2800" dirty="0"/>
          </a:p>
        </p:txBody>
      </p:sp>
      <p:sp>
        <p:nvSpPr>
          <p:cNvPr id="8" name="左大括号 7"/>
          <p:cNvSpPr/>
          <p:nvPr/>
        </p:nvSpPr>
        <p:spPr>
          <a:xfrm>
            <a:off x="3230761" y="185579"/>
            <a:ext cx="547795" cy="43096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0311" y="4697900"/>
            <a:ext cx="8260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Color confinement + One gluon exchange </a:t>
            </a:r>
            <a:r>
              <a:rPr lang="en-US" altLang="zh-CN" sz="2000" dirty="0">
                <a:solidFill>
                  <a:srgbClr val="0070C0"/>
                </a:solidFill>
              </a:rPr>
              <a:t>+ </a:t>
            </a:r>
            <a:r>
              <a:rPr lang="en-US" altLang="zh-CN" sz="2000" dirty="0" smtClean="0">
                <a:solidFill>
                  <a:srgbClr val="0070C0"/>
                </a:solidFill>
              </a:rPr>
              <a:t>One boson exchange</a:t>
            </a:r>
            <a:endParaRPr lang="zh-CN" altLang="en-US" sz="2000" baseline="300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87" y="1447250"/>
            <a:ext cx="6938883" cy="304800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11" name="乘号 10"/>
          <p:cNvSpPr/>
          <p:nvPr/>
        </p:nvSpPr>
        <p:spPr>
          <a:xfrm>
            <a:off x="3345367" y="1344706"/>
            <a:ext cx="8296506" cy="3253088"/>
          </a:xfrm>
          <a:prstGeom prst="mathMultiply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184418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462477" y="4054756"/>
            <a:ext cx="5934075" cy="2322514"/>
            <a:chOff x="3128962" y="4001521"/>
            <a:chExt cx="5934075" cy="23225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62" y="4001521"/>
              <a:ext cx="5934075" cy="7334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562" y="4485710"/>
              <a:ext cx="4772025" cy="1838325"/>
            </a:xfrm>
            <a:prstGeom prst="rect">
              <a:avLst/>
            </a:prstGeom>
          </p:spPr>
        </p:pic>
      </p:grpSp>
      <p:sp>
        <p:nvSpPr>
          <p:cNvPr id="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zh-CN" dirty="0" smtClean="0">
                <a:solidFill>
                  <a:srgbClr val="FF0000"/>
                </a:solidFill>
              </a:rPr>
              <a:t>Four-body</a:t>
            </a:r>
            <a:r>
              <a:rPr lang="en-US" altLang="zh-CN" dirty="0" smtClean="0"/>
              <a:t> </a:t>
            </a:r>
            <a:r>
              <a:rPr lang="en-US" altLang="zh-CN" dirty="0"/>
              <a:t>system: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3949" y="1171296"/>
                <a:ext cx="10972800" cy="46021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the eigenstates of the system is </a:t>
                </a:r>
                <a:r>
                  <a:rPr lang="en-US" altLang="zh-CN" sz="2400" dirty="0"/>
                  <a:t>obtained by solving the </a:t>
                </a:r>
                <a:r>
                  <a:rPr lang="en-US" altLang="zh-CN" sz="2400" dirty="0" smtClean="0"/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dinger equation: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 err="1" smtClean="0"/>
                  <a:t>wavefunction</a:t>
                </a:r>
                <a:r>
                  <a:rPr lang="en-US" altLang="zh-CN" dirty="0" smtClean="0"/>
                  <a:t>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meson-meson configuration </a:t>
                </a:r>
                <a:r>
                  <a:rPr lang="en-US" altLang="zh-CN" dirty="0" smtClean="0"/>
                  <a:t>):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949" y="1171296"/>
                <a:ext cx="10972800" cy="4602163"/>
              </a:xfrm>
              <a:blipFill>
                <a:blip r:embed="rId5"/>
                <a:stretch>
                  <a:fillRect l="-611" t="-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77" y="1622364"/>
            <a:ext cx="2886075" cy="628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23" y="2758378"/>
            <a:ext cx="6343650" cy="11334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1067" y="2957863"/>
            <a:ext cx="235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wavefunctions</a:t>
            </a:r>
            <a:r>
              <a:rPr lang="en-US" altLang="zh-CN" dirty="0" smtClean="0"/>
              <a:t> for </a:t>
            </a:r>
            <a:r>
              <a:rPr lang="en-US" altLang="zh-CN" dirty="0"/>
              <a:t>two </a:t>
            </a:r>
            <a:r>
              <a:rPr lang="en-US" altLang="zh-CN" dirty="0" smtClean="0"/>
              <a:t>sub-clusters: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71068" y="4054756"/>
            <a:ext cx="195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total function of four-quark: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8617411" y="4492073"/>
            <a:ext cx="3007175" cy="509221"/>
            <a:chOff x="7779359" y="4986153"/>
            <a:chExt cx="4354882" cy="872700"/>
          </a:xfrm>
        </p:grpSpPr>
        <p:sp>
          <p:nvSpPr>
            <p:cNvPr id="13" name="矩形 12"/>
            <p:cNvSpPr/>
            <p:nvPr/>
          </p:nvSpPr>
          <p:spPr>
            <a:xfrm>
              <a:off x="7779359" y="4986153"/>
              <a:ext cx="4354882" cy="8727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146" y="5100919"/>
              <a:ext cx="3829050" cy="714375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8813950" y="3999373"/>
            <a:ext cx="261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Antisymmetric operator: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47" y="4876240"/>
            <a:ext cx="2532832" cy="14728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3950" y="1671537"/>
            <a:ext cx="23717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Gaussian Expansion Method</a:t>
            </a:r>
            <a:endParaRPr lang="zh-CN" altLang="en-US" kern="1200" dirty="0">
              <a:solidFill>
                <a:srgbClr val="0066CC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561" y="1087247"/>
            <a:ext cx="3111256" cy="628022"/>
          </a:xfrm>
        </p:spPr>
        <p:txBody>
          <a:bodyPr/>
          <a:lstStyle/>
          <a:p>
            <a:r>
              <a:rPr lang="en-US" altLang="zh-CN" sz="2400" dirty="0" smtClean="0"/>
              <a:t>Radial part Gaussian function:</a:t>
            </a:r>
            <a:endParaRPr lang="zh-CN" altLang="en-US" sz="24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918480" y="1070689"/>
                <a:ext cx="3474606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80" y="1070689"/>
                <a:ext cx="3474606" cy="840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981784" y="2042585"/>
                <a:ext cx="3219728" cy="790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𝑁𝐿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4" y="2042585"/>
                <a:ext cx="3219728" cy="790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7459" y="2912161"/>
            <a:ext cx="4096215" cy="81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Gaussian size parameters in geometric progression:</a:t>
            </a:r>
            <a:endParaRPr lang="zh-CN" altLang="en-US" sz="24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381344" y="3032332"/>
                <a:ext cx="55754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=1~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=1/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44" y="3032332"/>
                <a:ext cx="5575455" cy="276999"/>
              </a:xfrm>
              <a:prstGeom prst="rect">
                <a:avLst/>
              </a:prstGeom>
              <a:blipFill>
                <a:blip r:embed="rId5"/>
                <a:stretch>
                  <a:fillRect l="-1094" t="-217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87066" y="3500046"/>
                <a:ext cx="3184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=1~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66" y="3500046"/>
                <a:ext cx="3184718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2174" r="-1147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58320" y="3967760"/>
            <a:ext cx="980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Dense distribution in the short-range region ⇒ Short-range correlations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Coherent superposition in the asymptotic region ⇒ Exponentially-damped tails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289449" y="994739"/>
                <a:ext cx="2929135" cy="885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(2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altLang="zh-CN" i="1">
                                                  <a:latin typeface="Cambria Math" panose="02040503050406030204" pitchFamily="18" charset="0"/>
                                                </a:rPr>
                                                <m:t>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i="1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</m:ra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449" y="994739"/>
                <a:ext cx="2929135" cy="885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212120" y="1857636"/>
                <a:ext cx="3006464" cy="885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(2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altLang="zh-CN" i="1" smtClean="0">
                                                  <a:latin typeface="Cambria Math" panose="02040503050406030204" pitchFamily="18" charset="0"/>
                                                </a:rPr>
                                                <m:t>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i="1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</m:ra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20" y="1857636"/>
                <a:ext cx="3006464" cy="885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260421" y="6077848"/>
            <a:ext cx="6846426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E.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HIYAMA,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Progress </a:t>
            </a:r>
            <a:r>
              <a:rPr lang="en-US" altLang="zh-CN" sz="1600" dirty="0">
                <a:solidFill>
                  <a:srgbClr val="FF0000"/>
                </a:solidFill>
              </a:rPr>
              <a:t>in Particle and Nuclear Physics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51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(2003) 223 -307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609600" y="4736880"/>
            <a:ext cx="7031778" cy="3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</a:rPr>
              <a:t>Infinitesimally-shifted Gaussian basis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functions(ISG):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334859" y="5091087"/>
                <a:ext cx="8167818" cy="87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𝑛𝑙𝑚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z-Cyrl-AZ" altLang="zh-CN" i="1" smtClean="0">
                                  <a:latin typeface="Cambria Math" panose="02040503050406030204" pitchFamily="18" charset="0"/>
                                </a:rPr>
                                <m:t>Є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Є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z-Cyrl-AZ" altLang="zh-CN" b="1" i="1" smtClean="0">
                                  <a:latin typeface="Cambria Math" panose="02040503050406030204" pitchFamily="18" charset="0"/>
                                </a:rPr>
                                <m:t>Є</m:t>
                              </m:r>
                              <m:sSub>
                                <m:sSubPr>
                                  <m:ctrlPr>
                                    <a:rPr lang="az-Cyrl-AZ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𝒍𝒎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59" y="5091087"/>
                <a:ext cx="8167818" cy="8768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3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38582"/>
            <a:ext cx="9347200" cy="685800"/>
          </a:xfrm>
        </p:spPr>
        <p:txBody>
          <a:bodyPr/>
          <a:lstStyle/>
          <a:p>
            <a:r>
              <a:rPr lang="en-US" altLang="zh-CN" sz="2800" dirty="0" smtClean="0"/>
              <a:t> </a:t>
            </a:r>
            <a:r>
              <a:rPr lang="en-US" altLang="zh-CN" sz="2800" dirty="0" smtClean="0"/>
              <a:t>Real Scaling method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070175"/>
                <a:ext cx="10368819" cy="5327391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600" dirty="0" smtClean="0"/>
                  <a:t>Color confinement              colorful clusters cannot fall apart</a:t>
                </a:r>
                <a:endParaRPr lang="en-US" altLang="zh-CN" sz="2600" dirty="0" smtClean="0"/>
              </a:p>
              <a:p>
                <a:pPr marL="0" indent="0">
                  <a:buNone/>
                </a:pPr>
                <a:r>
                  <a:rPr lang="en-US" altLang="zh-CN" sz="2600" dirty="0" smtClean="0"/>
                  <a:t>   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hidden-color channels</a:t>
                </a:r>
                <a:r>
                  <a:rPr lang="en-US" altLang="zh-CN" sz="2600" dirty="0" smtClean="0"/>
                  <a:t>                        stable energies against the variation of</a:t>
                </a:r>
              </a:p>
              <a:p>
                <a:pPr marL="0" indent="0">
                  <a:buNone/>
                </a:pPr>
                <a:r>
                  <a:rPr lang="en-US" altLang="zh-CN" sz="2600" dirty="0" smtClean="0"/>
                  <a:t>    </a:t>
                </a:r>
                <a:r>
                  <a:rPr lang="en-US" altLang="zh-CN" sz="2600" dirty="0" err="1" smtClean="0">
                    <a:solidFill>
                      <a:srgbClr val="00B0F0"/>
                    </a:solidFill>
                  </a:rPr>
                  <a:t>diquark-antidiquark</a:t>
                </a:r>
                <a:r>
                  <a:rPr lang="en-US" altLang="zh-CN" sz="2600" dirty="0" smtClean="0">
                    <a:solidFill>
                      <a:srgbClr val="00B0F0"/>
                    </a:solidFill>
                  </a:rPr>
                  <a:t> structure</a:t>
                </a:r>
                <a:r>
                  <a:rPr lang="en-US" altLang="zh-CN" sz="2600" dirty="0" smtClean="0"/>
                  <a:t>             the separation between two clusters  </a:t>
                </a:r>
                <a:endParaRPr lang="en-US" altLang="zh-CN" sz="2600" dirty="0"/>
              </a:p>
              <a:p>
                <a:endParaRPr lang="en-US" altLang="zh-CN" sz="2600" dirty="0" smtClean="0"/>
              </a:p>
              <a:p>
                <a:endParaRPr lang="en-US" altLang="zh-CN" sz="2600" dirty="0"/>
              </a:p>
              <a:p>
                <a:pPr marL="0" indent="0">
                  <a:buNone/>
                </a:pPr>
                <a:r>
                  <a:rPr lang="en-US" altLang="zh-CN" sz="2600" dirty="0" smtClean="0"/>
                  <a:t>    </a:t>
                </a:r>
                <a:r>
                  <a:rPr lang="en-US" altLang="zh-CN" sz="2600" dirty="0" smtClean="0">
                    <a:solidFill>
                      <a:srgbClr val="00B050"/>
                    </a:solidFill>
                  </a:rPr>
                  <a:t>color-singlet channels</a:t>
                </a:r>
                <a:r>
                  <a:rPr lang="en-US" altLang="zh-CN" sz="2600" dirty="0" smtClean="0"/>
                  <a:t>                              </a:t>
                </a:r>
                <a:r>
                  <a:rPr lang="en-US" altLang="zh-CN" sz="2600" dirty="0" smtClean="0">
                    <a:solidFill>
                      <a:srgbClr val="FF0000"/>
                    </a:solidFill>
                  </a:rPr>
                  <a:t>resonances</a:t>
                </a:r>
                <a:r>
                  <a:rPr lang="en-US" altLang="zh-CN" sz="2600" dirty="0" smtClean="0"/>
                  <a:t> ?</a:t>
                </a:r>
                <a:endParaRPr lang="en-US" altLang="zh-CN" sz="2600" dirty="0" smtClean="0"/>
              </a:p>
              <a:p>
                <a:r>
                  <a:rPr lang="en-US" altLang="zh-CN" sz="2600" dirty="0" smtClean="0">
                    <a:solidFill>
                      <a:schemeClr val="tx1"/>
                    </a:solidFill>
                  </a:rPr>
                  <a:t>Real Scaling method: distinguish the </a:t>
                </a:r>
                <a:r>
                  <a:rPr lang="en-US" altLang="zh-CN" sz="2600" dirty="0" smtClean="0">
                    <a:solidFill>
                      <a:srgbClr val="FF0000"/>
                    </a:solidFill>
                  </a:rPr>
                  <a:t>genuine resonances </a:t>
                </a:r>
                <a:r>
                  <a:rPr lang="en-US" altLang="zh-CN" sz="2600" dirty="0" smtClean="0">
                    <a:solidFill>
                      <a:schemeClr val="tx1"/>
                    </a:solidFill>
                  </a:rPr>
                  <a:t>and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chemeClr val="tx1"/>
                    </a:solidFill>
                  </a:rPr>
                  <a:t>                                                      the </a:t>
                </a:r>
                <a:r>
                  <a:rPr lang="en-US" altLang="zh-CN" sz="2600" dirty="0" smtClean="0">
                    <a:solidFill>
                      <a:srgbClr val="7030A0"/>
                    </a:solidFill>
                  </a:rPr>
                  <a:t>discrete scattering states    </a:t>
                </a:r>
              </a:p>
              <a:p>
                <a:r>
                  <a:rPr lang="en-US" altLang="zh-CN" sz="2600" dirty="0" smtClean="0">
                    <a:solidFill>
                      <a:schemeClr val="tx1"/>
                    </a:solidFill>
                  </a:rPr>
                  <a:t> For color-singlet channels, the Gaussian size parameter 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zh-CN" alt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=1.0−1.8</m:t>
                    </m:r>
                  </m:oMath>
                </a14:m>
                <a:r>
                  <a:rPr lang="en-US" altLang="zh-CN" sz="2600" dirty="0" smtClean="0">
                    <a:solidFill>
                      <a:schemeClr val="tx1"/>
                    </a:solidFill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chemeClr val="tx1"/>
                    </a:solidFill>
                  </a:rPr>
                  <a:t>                     </a:t>
                </a:r>
                <a:r>
                  <a:rPr lang="en-US" altLang="zh-CN" sz="2600" dirty="0" smtClean="0">
                    <a:solidFill>
                      <a:srgbClr val="FF0000"/>
                    </a:solidFill>
                  </a:rPr>
                  <a:t>stable energies</a:t>
                </a:r>
                <a:r>
                  <a:rPr lang="en-US" altLang="zh-CN" sz="2600" dirty="0" smtClean="0">
                    <a:solidFill>
                      <a:schemeClr val="tx1"/>
                    </a:solidFill>
                  </a:rPr>
                  <a:t>:  </a:t>
                </a:r>
                <a:r>
                  <a:rPr lang="en-US" altLang="zh-CN" sz="2600" dirty="0" smtClean="0">
                    <a:solidFill>
                      <a:srgbClr val="FF0000"/>
                    </a:solidFill>
                  </a:rPr>
                  <a:t>genuine resonances</a:t>
                </a:r>
                <a:endParaRPr lang="en-US" altLang="zh-CN" sz="2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6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</a:t>
                </a:r>
                <a:endParaRPr lang="zh-CN" altLang="en-US" sz="26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070175"/>
                <a:ext cx="10368819" cy="5327391"/>
              </a:xfrm>
              <a:blipFill>
                <a:blip r:embed="rId3"/>
                <a:stretch>
                  <a:fillRect l="-529" t="-1145" b="-1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784352" y="6411416"/>
            <a:ext cx="113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……</a:t>
            </a:r>
            <a:endParaRPr lang="zh-CN" altLang="en-US" sz="2000" b="1" dirty="0"/>
          </a:p>
        </p:txBody>
      </p:sp>
      <p:sp>
        <p:nvSpPr>
          <p:cNvPr id="6" name="右箭头 5"/>
          <p:cNvSpPr/>
          <p:nvPr/>
        </p:nvSpPr>
        <p:spPr>
          <a:xfrm>
            <a:off x="3497361" y="1196161"/>
            <a:ext cx="902067" cy="20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大括号 7"/>
          <p:cNvSpPr/>
          <p:nvPr/>
        </p:nvSpPr>
        <p:spPr>
          <a:xfrm>
            <a:off x="4863312" y="1566582"/>
            <a:ext cx="291314" cy="56644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加号 12"/>
          <p:cNvSpPr/>
          <p:nvPr/>
        </p:nvSpPr>
        <p:spPr>
          <a:xfrm>
            <a:off x="2252547" y="2726687"/>
            <a:ext cx="646770" cy="602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右箭头 55"/>
          <p:cNvSpPr/>
          <p:nvPr/>
        </p:nvSpPr>
        <p:spPr>
          <a:xfrm>
            <a:off x="4381133" y="3605394"/>
            <a:ext cx="902067" cy="20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61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zh-CN" dirty="0" smtClean="0"/>
              <a:t>Spin-flavor wave functions:</a:t>
            </a: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88" y="1226635"/>
            <a:ext cx="6139759" cy="33690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88" y="5049561"/>
            <a:ext cx="2598235" cy="14398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60087" y="13269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Spin: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60087" y="504956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Flavor: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942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zh-CN" dirty="0" smtClean="0"/>
              <a:t> </a:t>
            </a:r>
            <a:r>
              <a:rPr lang="en-US" altLang="zh-CN" dirty="0" smtClean="0"/>
              <a:t>Color wave functions:</a:t>
            </a: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23" y="1148576"/>
            <a:ext cx="5927881" cy="52299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61171" y="131584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1x1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644527" y="241981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8x8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690504" y="3763537"/>
            <a:ext cx="127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3x3</a:t>
            </a:r>
            <a:endParaRPr lang="zh-CN" altLang="en-US" sz="24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784604" y="3808141"/>
            <a:ext cx="178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784604" y="51611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6x6</a:t>
            </a:r>
            <a:endParaRPr lang="zh-CN" altLang="en-US" sz="24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2192311" y="5207620"/>
            <a:ext cx="178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9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Results</a:t>
            </a:r>
            <a:endParaRPr lang="en-US" altLang="zh-CN" b="1" i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01122" y="1284368"/>
            <a:ext cx="4782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Model parameters and meson spectrum: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175" y="1066800"/>
            <a:ext cx="4916449" cy="52894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2046"/>
            <a:ext cx="5155525" cy="30443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15" y="5879335"/>
            <a:ext cx="4304371" cy="390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45015" y="5479225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Model space: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9861924"/>
      </p:ext>
    </p:extLst>
  </p:cSld>
  <p:clrMapOvr>
    <a:masterClrMapping/>
  </p:clrMapOvr>
  <p:transition advTm="547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 dirty="0"/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937508" y="1816529"/>
            <a:ext cx="10213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7096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Motivations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Quark model and Calculation Methods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Results</a:t>
            </a:r>
            <a:endParaRPr lang="en-US" altLang="zh-CN" sz="2800" dirty="0"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Summary</a:t>
            </a:r>
            <a:endParaRPr lang="en-US" altLang="zh-CN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1902" y="344218"/>
            <a:ext cx="9347200" cy="685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b="1" i="0" baseline="300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P</a:t>
            </a:r>
            <a:r>
              <a:rPr lang="en-US" altLang="zh-CN" b="1" i="0" baseline="-250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 (S=0)</a:t>
            </a:r>
            <a:endParaRPr lang="en-US" altLang="zh-CN" b="1" i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14" y="211874"/>
            <a:ext cx="9846786" cy="61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72399"/>
      </p:ext>
    </p:extLst>
  </p:cSld>
  <p:clrMapOvr>
    <a:masterClrMapping/>
  </p:clrMapOvr>
  <p:transition advTm="547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1902" y="344218"/>
            <a:ext cx="9347200" cy="685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b="1" i="0" baseline="30000" dirty="0" smtClean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P</a:t>
            </a:r>
            <a:r>
              <a:rPr lang="en-US" altLang="zh-CN" b="1" i="0" baseline="-250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 (S=1)</a:t>
            </a:r>
            <a:endParaRPr lang="en-US" altLang="zh-CN" b="1" i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1" y="195342"/>
            <a:ext cx="9768840" cy="62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8210"/>
      </p:ext>
    </p:extLst>
  </p:cSld>
  <p:clrMapOvr>
    <a:masterClrMapping/>
  </p:clrMapOvr>
  <p:transition advTm="547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1902" y="344218"/>
            <a:ext cx="9347200" cy="685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b="1" i="0" baseline="30000" dirty="0" smtClean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P</a:t>
            </a:r>
            <a:r>
              <a:rPr lang="en-US" altLang="zh-CN" b="1" i="0" baseline="-250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en-US" altLang="zh-CN" b="1" i="0" dirty="0" smtClean="0">
                <a:latin typeface="华文新魏" pitchFamily="2" charset="-122"/>
                <a:ea typeface="华文新魏" pitchFamily="2" charset="-122"/>
              </a:rPr>
              <a:t> (S=2)</a:t>
            </a:r>
            <a:endParaRPr lang="en-US" altLang="zh-CN" b="1" i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24" y="86278"/>
            <a:ext cx="9682976" cy="6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8721"/>
      </p:ext>
    </p:extLst>
  </p:cSld>
  <p:clrMapOvr>
    <a:masterClrMapping/>
  </p:clrMapOvr>
  <p:transition advTm="547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1902" y="344218"/>
            <a:ext cx="9347200" cy="685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i="0" baseline="30000" dirty="0" smtClean="0">
                <a:latin typeface="华文新魏" pitchFamily="2" charset="-122"/>
                <a:ea typeface="华文新魏" pitchFamily="2" charset="-122"/>
              </a:rPr>
              <a:t>Separations between particles:</a:t>
            </a:r>
            <a:endParaRPr lang="en-US" altLang="zh-CN" i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20" y="1106367"/>
            <a:ext cx="8441878" cy="43131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53268" y="4237463"/>
            <a:ext cx="6679581" cy="4348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036097" y="42702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Y(4626)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996068" y="5988205"/>
                <a:ext cx="7811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𝑡h𝑒𝑜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 30 </m:t>
                    </m:r>
                  </m:oMath>
                </a14:m>
                <a:r>
                  <a:rPr lang="en-US" altLang="zh-CN" dirty="0" smtClean="0"/>
                  <a:t>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𝑒𝑥𝑝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𝑡h𝑒𝑜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altLang="zh-CN" dirty="0"/>
                  <a:t>MeV, 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68" y="5988205"/>
                <a:ext cx="7811626" cy="369332"/>
              </a:xfrm>
              <a:prstGeom prst="rect">
                <a:avLst/>
              </a:prstGeom>
              <a:blipFill>
                <a:blip r:embed="rId4"/>
                <a:stretch>
                  <a:fillRect t="-8197" r="-3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08829"/>
      </p:ext>
    </p:extLst>
  </p:cSld>
  <p:clrMapOvr>
    <a:masterClrMapping/>
  </p:clrMapOvr>
  <p:transition advTm="547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Summary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2024" y="1108841"/>
                <a:ext cx="10972800" cy="526042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CN" sz="2400" dirty="0" smtClean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1</a:t>
                </a:r>
                <a:r>
                  <a:rPr lang="zh-CN" altLang="en-US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、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Y(4626)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新魏" panose="02010800040101010101" pitchFamily="2" charset="-122"/>
                      </a:rPr>
                      <m:t>(2536)</m:t>
                    </m:r>
                  </m:oMath>
                </a14:m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invariant mass spectrum suggests a four-quark state.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2</a:t>
                </a:r>
                <a:r>
                  <a:rPr lang="zh-CN" altLang="en-US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、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Chiral quark model suggests a compact </a:t>
                </a:r>
                <a:r>
                  <a:rPr lang="en-US" altLang="zh-CN" sz="2400" dirty="0" err="1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tetraquark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state, which can be assigned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     to Y(4626). There are other resonances to </a:t>
                </a:r>
                <a:r>
                  <a:rPr lang="en-US" altLang="zh-CN" sz="240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be assigned.</a:t>
                </a:r>
                <a:endParaRPr lang="en-US" altLang="zh-CN" sz="2400" dirty="0" smtClean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3</a:t>
                </a:r>
                <a:r>
                  <a:rPr lang="zh-CN" altLang="en-US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、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To find genuine resonance, real 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scaling method is useful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. </a:t>
                </a:r>
                <a:endParaRPr lang="en-US" altLang="zh-CN" sz="2400" dirty="0" smtClean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4</a:t>
                </a:r>
                <a:r>
                  <a:rPr lang="zh-CN" altLang="en-US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、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The accumulation of data on 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exotic states may lead </a:t>
                </a:r>
                <a:r>
                  <a:rPr lang="en-US" altLang="zh-CN" sz="2400" dirty="0" err="1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to“QCD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chemistry”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.</a:t>
                </a:r>
                <a:endParaRPr lang="en-US" altLang="zh-CN" sz="2400" dirty="0" smtClean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sz="2400" dirty="0" smtClean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sz="2400" dirty="0" smtClean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sz="2400" dirty="0" smtClean="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                                                        </a:t>
                </a:r>
                <a:r>
                  <a:rPr lang="en-US" altLang="zh-CN" sz="3600" b="1" dirty="0" smtClean="0">
                    <a:solidFill>
                      <a:srgbClr val="00B05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Thank you for your attention !</a:t>
                </a:r>
                <a:endParaRPr lang="en-US" altLang="zh-CN" sz="3600" b="1" dirty="0" smtClean="0">
                  <a:solidFill>
                    <a:srgbClr val="00B05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24" y="1108841"/>
                <a:ext cx="10972800" cy="5260427"/>
              </a:xfrm>
              <a:blipFill>
                <a:blip r:embed="rId3"/>
                <a:stretch>
                  <a:fillRect l="-833" r="-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3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Exotic states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8456" y="1090859"/>
                <a:ext cx="9570944" cy="5379791"/>
              </a:xfrm>
            </p:spPr>
            <p:txBody>
              <a:bodyPr/>
              <a:lstStyle/>
              <a:p>
                <a:r>
                  <a:rPr lang="en-US" altLang="zh-CN" dirty="0" smtClean="0">
                    <a:latin typeface="Century" panose="02040604050505020304" pitchFamily="18" charset="0"/>
                  </a:rPr>
                  <a:t>Why exotic states interesting?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New form of material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zh-CN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QED                                          QCD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nucleus + electron -- </a:t>
                </a:r>
                <a:r>
                  <a:rPr lang="en-US" altLang="zh-CN" dirty="0">
                    <a:latin typeface="Century" panose="02040604050505020304" pitchFamily="18" charset="0"/>
                  </a:rPr>
                  <a:t>atoms,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quarks -- hadrons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molecules</a:t>
                </a:r>
                <a:r>
                  <a:rPr lang="en-US" altLang="zh-CN" dirty="0">
                    <a:latin typeface="Century" panose="02040604050505020304" pitchFamily="18" charset="0"/>
                  </a:rPr>
                  <a:t>: di-atom,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meson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b="0" dirty="0" smtClean="0">
                    <a:latin typeface="Century" panose="02040604050505020304" pitchFamily="18" charset="0"/>
                  </a:rPr>
                  <a:t>     B=0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tri-atom</a:t>
                </a:r>
                <a:r>
                  <a:rPr lang="en-US" altLang="zh-CN" dirty="0">
                    <a:latin typeface="Century" panose="02040604050505020304" pitchFamily="18" charset="0"/>
                  </a:rPr>
                  <a:t>,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baryon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 B=1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…,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tetraquark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 B=0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C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60               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pentaquark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?  B=1</a:t>
                </a:r>
                <a:endParaRPr lang="en-US" altLang="zh-CN" dirty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…,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dibaryon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         B=2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        </a:t>
                </a:r>
                <a:r>
                  <a:rPr lang="en-US" altLang="zh-CN" dirty="0" smtClean="0">
                    <a:solidFill>
                      <a:srgbClr val="00B050"/>
                    </a:solidFill>
                    <a:latin typeface="Century" panose="02040604050505020304" pitchFamily="18" charset="0"/>
                  </a:rPr>
                  <a:t>QED chemistry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QCD chemistry 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456" y="1090859"/>
                <a:ext cx="9570944" cy="5379791"/>
              </a:xfrm>
              <a:blipFill>
                <a:blip r:embed="rId3"/>
                <a:stretch>
                  <a:fillRect l="-700" t="-1247" b="-2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4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MENU2019, Pittsburgh, 2019.6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8933" y="356941"/>
            <a:ext cx="10145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3600" dirty="0">
                <a:latin typeface="Calibri" panose="020F0502020204030204" pitchFamily="34" charset="0"/>
                <a:ea typeface="宋体"/>
              </a:rPr>
              <a:t>Status of exotic </a:t>
            </a:r>
            <a:r>
              <a:rPr lang="en-US" altLang="zh-CN" sz="3600" dirty="0" smtClean="0">
                <a:latin typeface="Calibri" panose="020F0502020204030204" pitchFamily="34" charset="0"/>
                <a:ea typeface="宋体"/>
              </a:rPr>
              <a:t>states</a:t>
            </a:r>
            <a:r>
              <a:rPr lang="zh-CN" altLang="en-US" sz="3600" dirty="0" smtClean="0">
                <a:latin typeface="Calibri" panose="020F0502020204030204" pitchFamily="34" charset="0"/>
                <a:ea typeface="宋体"/>
              </a:rPr>
              <a:t>：</a:t>
            </a:r>
            <a:r>
              <a:rPr lang="en-US" altLang="zh-CN" sz="2800" dirty="0" smtClean="0">
                <a:latin typeface="Calibri" panose="020F0502020204030204" pitchFamily="34" charset="0"/>
                <a:ea typeface="宋体"/>
              </a:rPr>
              <a:t>B=0</a:t>
            </a:r>
            <a:r>
              <a:rPr lang="zh-CN" altLang="en-US" sz="2800" dirty="0" smtClean="0">
                <a:latin typeface="Calibri" panose="020F0502020204030204" pitchFamily="34" charset="0"/>
                <a:ea typeface="宋体"/>
              </a:rPr>
              <a:t>，</a:t>
            </a:r>
            <a:r>
              <a:rPr lang="en-US" altLang="zh-CN" sz="28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XYZ </a:t>
            </a:r>
            <a:r>
              <a:rPr lang="en-US" altLang="zh-CN" sz="2800" dirty="0" smtClean="0">
                <a:latin typeface="Calibri" panose="020F0502020204030204" pitchFamily="34" charset="0"/>
                <a:ea typeface="宋体"/>
              </a:rPr>
              <a:t>(RMP 90</a:t>
            </a:r>
            <a:r>
              <a:rPr lang="en-US" altLang="zh-CN" sz="2800" dirty="0">
                <a:latin typeface="Calibri" panose="020F0502020204030204" pitchFamily="34" charset="0"/>
                <a:ea typeface="宋体"/>
              </a:rPr>
              <a:t>, 015004 (2018))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160"/>
            <a:ext cx="10504886" cy="58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MENU2019, Pittsburgh, 2019.6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8933" y="356941"/>
            <a:ext cx="8300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3600" dirty="0">
                <a:latin typeface="Calibri" panose="020F0502020204030204" pitchFamily="34" charset="0"/>
                <a:ea typeface="宋体"/>
              </a:rPr>
              <a:t>Status of exotic </a:t>
            </a:r>
            <a:r>
              <a:rPr lang="en-US" altLang="zh-CN" sz="3600" dirty="0" smtClean="0">
                <a:latin typeface="Calibri" panose="020F0502020204030204" pitchFamily="34" charset="0"/>
                <a:ea typeface="宋体"/>
              </a:rPr>
              <a:t>states</a:t>
            </a:r>
            <a:r>
              <a:rPr lang="zh-CN" altLang="en-US" sz="3600" dirty="0" smtClean="0">
                <a:latin typeface="Calibri" panose="020F0502020204030204" pitchFamily="34" charset="0"/>
                <a:ea typeface="宋体"/>
              </a:rPr>
              <a:t>：</a:t>
            </a: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XYZ </a:t>
            </a:r>
            <a:r>
              <a:rPr lang="zh-CN" alt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（</a:t>
            </a: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continued</a:t>
            </a:r>
            <a:r>
              <a:rPr lang="zh-CN" alt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）</a:t>
            </a:r>
            <a:endParaRPr lang="en-US" altLang="zh-CN" sz="3600" dirty="0">
              <a:latin typeface="Calibri" panose="020F0502020204030204" pitchFamily="34" charset="0"/>
              <a:ea typeface="宋体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50659"/>
            <a:ext cx="11065727" cy="65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MENU2019, Pittsburgh, 2019.6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8933" y="356941"/>
            <a:ext cx="8710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Other </a:t>
            </a:r>
            <a:r>
              <a:rPr lang="en-US" altLang="zh-CN" sz="3600" dirty="0" smtClean="0">
                <a:solidFill>
                  <a:srgbClr val="FF0000"/>
                </a:solidFill>
                <a:latin typeface="Calibri" panose="020F0502020204030204" pitchFamily="34" charset="0"/>
                <a:ea typeface="宋体"/>
              </a:rPr>
              <a:t>B=0 e</a:t>
            </a: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xotic states</a:t>
            </a:r>
            <a:r>
              <a:rPr lang="zh-CN" alt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宋体"/>
              </a:rPr>
              <a:t>：</a:t>
            </a:r>
            <a:r>
              <a:rPr lang="en-US" altLang="zh-CN" sz="2800" dirty="0" smtClean="0">
                <a:latin typeface="Calibri" panose="020F0502020204030204" pitchFamily="34" charset="0"/>
                <a:ea typeface="宋体"/>
              </a:rPr>
              <a:t> (RMP 90, 015004 (2018))</a:t>
            </a:r>
            <a:endParaRPr lang="en-US" altLang="zh-CN" sz="2800" dirty="0">
              <a:latin typeface="Calibri" panose="020F0502020204030204" pitchFamily="34" charset="0"/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3" y="915204"/>
            <a:ext cx="10576462" cy="58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4609" y="1085014"/>
            <a:ext cx="538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LHCb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PRL122</a:t>
            </a:r>
            <a:r>
              <a:rPr lang="zh-CN" altLang="en-US" sz="2400" dirty="0" smtClean="0"/>
              <a:t>， </a:t>
            </a:r>
            <a:r>
              <a:rPr lang="en-US" altLang="zh-CN" sz="2400" dirty="0" smtClean="0"/>
              <a:t>222001 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2019</a:t>
            </a:r>
            <a:r>
              <a:rPr lang="zh-CN" altLang="en-US" sz="2400" dirty="0" smtClean="0"/>
              <a:t>）</a:t>
            </a:r>
            <a:endParaRPr lang="zh-CN" altLang="en-US" sz="2400" i="1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+mn-cs"/>
              </a:rPr>
              <a:t>Status of exotic states</a:t>
            </a:r>
            <a:r>
              <a:rPr lang="zh-CN" altLang="en-US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：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B=1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84609" y="1687100"/>
                <a:ext cx="5384416" cy="352558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Pc(4312):  M=4311.9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sSubSup>
                      <m:sSubSupPr>
                        <m:ctrlP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−0.6</m:t>
                        </m:r>
                      </m:sub>
                      <m:sup>
                        <m: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+6.8</m:t>
                        </m:r>
                      </m:sup>
                    </m:sSubSup>
                  </m:oMath>
                </a14:m>
                <a:r>
                  <a:rPr lang="de-DE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MeV, 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=9.8±2.</m:t>
                    </m:r>
                    <m:sSubSup>
                      <m:sSubSupPr>
                        <m:ctrlP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−4.5</m:t>
                        </m:r>
                      </m:sub>
                      <m:sup>
                        <m:r>
                          <a:rPr lang="en-US" altLang="zh-C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+3.7</m:t>
                        </m:r>
                      </m:sup>
                    </m:sSubSup>
                  </m:oMath>
                </a14:m>
                <a:r>
                  <a:rPr lang="de-DE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Pc(4312):  M=4311.9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sSubSup>
                      <m:sSubSupPr>
                        <m:ctrlP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−0.6</m:t>
                        </m:r>
                      </m:sub>
                      <m:sup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+6.8</m:t>
                        </m:r>
                      </m:sup>
                    </m:sSubSup>
                  </m:oMath>
                </a14:m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MeV,  </a:t>
                </a:r>
                <a:endParaRPr lang="de-DE" altLang="zh-C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=9.8±2.</m:t>
                    </m:r>
                    <m:sSubSup>
                      <m:sSubSupPr>
                        <m:ctrlP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−4.5</m:t>
                        </m:r>
                      </m:sub>
                      <m:sup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+3.7</m:t>
                        </m:r>
                      </m:sup>
                    </m:sSubSup>
                  </m:oMath>
                </a14:m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Pc(4312):  M=4311.9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sSubSup>
                      <m:sSubSupPr>
                        <m:ctrlP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−0.6</m:t>
                        </m:r>
                      </m:sub>
                      <m:sup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+6.8</m:t>
                        </m:r>
                      </m:sup>
                    </m:sSubSup>
                  </m:oMath>
                </a14:m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MeV,  </a:t>
                </a:r>
                <a:endParaRPr lang="de-DE" altLang="zh-C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=9.8±2.</m:t>
                    </m:r>
                    <m:sSubSup>
                      <m:sSubSupPr>
                        <m:ctrlP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−4.5</m:t>
                        </m:r>
                      </m:sub>
                      <m:sup>
                        <m:r>
                          <a:rPr lang="en-US" altLang="zh-C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+3.7</m:t>
                        </m:r>
                      </m:sup>
                    </m:sSubSup>
                  </m:oMath>
                </a14:m>
                <a:r>
                  <a:rPr lang="de-DE" altLang="zh-C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</a:t>
                </a:r>
                <a:r>
                  <a:rPr lang="de-DE" altLang="zh-C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MeV</a:t>
                </a:r>
                <a:endParaRPr lang="de-DE" altLang="zh-C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09" y="1687100"/>
                <a:ext cx="5384416" cy="3525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767" y="1315846"/>
            <a:ext cx="5828233" cy="51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7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84609" y="1014804"/>
                <a:ext cx="9429908" cy="372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Arndt et al., PRD 35, 128 (1987):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altLang="zh-CN" sz="20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0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altLang="zh-CN" sz="2000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0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altLang="zh-C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: </a:t>
                </a:r>
                <a:r>
                  <a:rPr lang="de-DE" altLang="zh-CN" sz="20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M ~ 2148 </a:t>
                </a:r>
                <a:r>
                  <a:rPr lang="de-DE" altLang="zh-C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63</m:t>
                    </m:r>
                  </m:oMath>
                </a14:m>
                <a:r>
                  <a:rPr lang="de-DE" altLang="zh-C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</a:t>
                </a:r>
                <a:r>
                  <a:rPr lang="de-DE" altLang="zh-CN" sz="20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MeV</a:t>
                </a:r>
                <a:endParaRPr lang="en-US" altLang="zh-CN" sz="2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CELSIUS/WASA: PRL 102, 052301 (2009)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WASA-at-COSY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：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PRL106, 242302 (2011); 112, 202301 (2014)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i="1" dirty="0" smtClean="0">
                    <a:solidFill>
                      <a:srgbClr val="FF0000"/>
                    </a:solidFill>
                  </a:rPr>
                  <a:t>d* 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altLang="zh-CN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altLang="zh-CN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）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:  M ~ 2380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70</m:t>
                    </m:r>
                  </m:oMath>
                </a14:m>
                <a:r>
                  <a:rPr lang="de-DE" altLang="zh-CN" sz="2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A2-at-MAMI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：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arXiv:1911.08309;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zh-CN" sz="2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: a narrow structure </a:t>
                </a:r>
                <a14:m>
                  <m:oMath xmlns:m="http://schemas.openxmlformats.org/officeDocument/2006/math">
                    <m:r>
                      <a:rPr lang="de-DE" altLang="zh-CN" sz="20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altLang="zh-CN" sz="2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(2380)</m:t>
                    </m:r>
                  </m:oMath>
                </a14:m>
                <a:endParaRPr lang="de-DE" altLang="zh-CN" sz="2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WASA-at-COSY</a:t>
                </a:r>
                <a:r>
                  <a:rPr lang="zh-CN" altLang="en-US" sz="2000" dirty="0">
                    <a:solidFill>
                      <a:srgbClr val="00B0F0"/>
                    </a:solidFill>
                  </a:rPr>
                  <a:t>：</a:t>
                </a: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PRL121, 052001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(</a:t>
                </a: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2018)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altLang="zh-CN" sz="2000" i="1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000" b="0" i="1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altLang="zh-CN" sz="2000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000" b="0" i="1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CN" sz="2000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altLang="zh-CN" sz="2000" dirty="0" smtClean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: M=2140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i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</m:t>
                    </m:r>
                  </m:oMath>
                </a14:m>
                <a:r>
                  <a:rPr lang="de-DE" altLang="zh-CN" sz="2000" dirty="0" smtClean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</a:t>
                </a:r>
                <a:endParaRPr lang="de-DE" altLang="zh-CN" sz="20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09" y="1014804"/>
                <a:ext cx="9429908" cy="3726918"/>
              </a:xfrm>
              <a:prstGeom prst="rect">
                <a:avLst/>
              </a:prstGeom>
              <a:blipFill>
                <a:blip r:embed="rId3"/>
                <a:stretch>
                  <a:fillRect l="-711" b="-2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+mn-cs"/>
              </a:rPr>
              <a:t>Status of exotic states</a:t>
            </a:r>
            <a:r>
              <a:rPr lang="zh-CN" altLang="en-US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：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B=2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84609" y="4612236"/>
                <a:ext cx="94299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7030A0"/>
                    </a:solidFill>
                  </a:rPr>
                  <a:t>STAR: PLB 790, 490 (2019): favor the p</a:t>
                </a:r>
                <a:r>
                  <a:rPr lang="el-GR" altLang="zh-CN" sz="2000" dirty="0" smtClean="0">
                    <a:solidFill>
                      <a:srgbClr val="7030A0"/>
                    </a:solidFill>
                  </a:rPr>
                  <a:t>Ω</a:t>
                </a:r>
                <a:r>
                  <a:rPr lang="en-US" altLang="zh-CN" sz="2000" dirty="0" smtClean="0">
                    <a:solidFill>
                      <a:srgbClr val="7030A0"/>
                    </a:solidFill>
                  </a:rPr>
                  <a:t> bound state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de-DE" altLang="zh-CN" sz="20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entury" panose="02040604050505020304" pitchFamily="18" charset="0"/>
                  </a:rPr>
                  <a:t> MeV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ALICE: PRL 123, 112002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(2019): </a:t>
                </a: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strong attractive interaction between N and </a:t>
                </a:r>
                <a:r>
                  <a:rPr lang="el-GR" altLang="zh-CN" sz="2000" dirty="0" smtClean="0">
                    <a:solidFill>
                      <a:srgbClr val="00B050"/>
                    </a:solidFill>
                  </a:rPr>
                  <a:t>Ξ</a:t>
                </a:r>
                <a:endParaRPr lang="en-US" altLang="zh-CN" sz="2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BABAR: PRL 122, 072002 </a:t>
                </a:r>
                <a:r>
                  <a:rPr lang="en-US" altLang="zh-CN" sz="2000" dirty="0"/>
                  <a:t>(2019): </a:t>
                </a:r>
                <a:r>
                  <a:rPr lang="en-US" altLang="zh-CN" sz="2000" dirty="0" smtClean="0"/>
                  <a:t>no signal for H-particle</a:t>
                </a:r>
                <a:endParaRPr lang="de-DE" altLang="zh-CN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09" y="4612236"/>
                <a:ext cx="9429908" cy="1938992"/>
              </a:xfrm>
              <a:prstGeom prst="rect">
                <a:avLst/>
              </a:prstGeom>
              <a:blipFill>
                <a:blip r:embed="rId4"/>
                <a:stretch>
                  <a:fillRect l="-711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6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1587" y="1130808"/>
            <a:ext cx="9402930" cy="4257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b="0" dirty="0" smtClean="0">
                <a:ea typeface="Cambria Math" panose="02040503050406030204" pitchFamily="18" charset="0"/>
              </a:rPr>
              <a:t>                     Resonance			   Non-Resonance</a:t>
            </a:r>
            <a:endParaRPr lang="en-US" altLang="zh-CN" dirty="0" smtClean="0">
              <a:latin typeface="Century" panose="020406040505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8001618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Theoretical 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explanations 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of exotic states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6th workshop on XYZ--Fudan University, 2020.1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1587" y="1572849"/>
            <a:ext cx="9402930" cy="21698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 </a:t>
            </a: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Ordinary hadrons  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                             </a:t>
            </a:r>
            <a:r>
              <a:rPr lang="en-US" altLang="zh-CN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kinematic </a:t>
            </a:r>
            <a:r>
              <a:rPr lang="en-US" altLang="zh-CN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effects: triangular </a:t>
            </a:r>
            <a:r>
              <a:rPr lang="en-US" altLang="zh-CN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singularity </a:t>
            </a:r>
            <a:endParaRPr lang="en-US" altLang="zh-CN" dirty="0" smtClean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</a:t>
            </a:r>
            <a:r>
              <a:rPr lang="en-US" altLang="zh-CN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multiquark</a:t>
            </a: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states:  compact states           </a:t>
            </a:r>
            <a:r>
              <a:rPr lang="en-US" altLang="zh-CN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Threshold effects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                                 </a:t>
            </a:r>
            <a:r>
              <a:rPr lang="en-US" altLang="zh-C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molecules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           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altLang="zh-CN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interference </a:t>
            </a:r>
            <a:r>
              <a:rPr lang="en-US" altLang="zh-CN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effects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                                  </a:t>
            </a: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unquenched states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      </a:t>
            </a: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hybrid: (anti)quark + gluon</a:t>
            </a:r>
            <a:endParaRPr lang="en-US" altLang="zh-CN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841587" y="4242135"/>
                <a:ext cx="9394838" cy="209288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X(3872):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PLB 598, 197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2004); PLB 579, 67 (2004)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molecule: PLB 590, 209 (2004); EPJC 56, 63 (2008); PRD 78, 034007 (2008);…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tetraquark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: PRD 71, 014028 (2005)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unquenched states: PRD 72, 034010 (2005); PRC 88, 015207 (2013); …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PRD 100, 034022 (2019) (realistic 2+4 calculation) </a:t>
                </a:r>
                <a:endParaRPr lang="en-US" altLang="zh-CN" dirty="0" smtClean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7" y="4242135"/>
                <a:ext cx="9394838" cy="2092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3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p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28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22018</TotalTime>
  <Words>1806</Words>
  <Application>Microsoft Office PowerPoint</Application>
  <PresentationFormat>宽屏</PresentationFormat>
  <Paragraphs>231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Times-Bold</vt:lpstr>
      <vt:lpstr>TimesNewRomanPS-BoldMT</vt:lpstr>
      <vt:lpstr>华文楷体</vt:lpstr>
      <vt:lpstr>华文新魏</vt:lpstr>
      <vt:lpstr>宋体</vt:lpstr>
      <vt:lpstr>Arial</vt:lpstr>
      <vt:lpstr>Arial Black</vt:lpstr>
      <vt:lpstr>Calibri</vt:lpstr>
      <vt:lpstr>Cambria Math</vt:lpstr>
      <vt:lpstr>Century</vt:lpstr>
      <vt:lpstr>Century Gothic</vt:lpstr>
      <vt:lpstr>Times New Roman</vt:lpstr>
      <vt:lpstr>Wingdings</vt:lpstr>
      <vt:lpstr>Maple</vt:lpstr>
      <vt:lpstr>Y(4626) in Chiral Quark Model</vt:lpstr>
      <vt:lpstr>Contents</vt:lpstr>
      <vt:lpstr>Exotic states</vt:lpstr>
      <vt:lpstr>    </vt:lpstr>
      <vt:lpstr>    </vt:lpstr>
      <vt:lpstr>    </vt:lpstr>
      <vt:lpstr>Status of exotic states：B=1</vt:lpstr>
      <vt:lpstr>Status of exotic states：B=2</vt:lpstr>
      <vt:lpstr>Theoretical explanations of exotic states</vt:lpstr>
      <vt:lpstr>Y(4626): PRD 100, 111103(R) (2019)</vt:lpstr>
      <vt:lpstr>Our work</vt:lpstr>
      <vt:lpstr>The chiral quark model (ChQM) </vt:lpstr>
      <vt:lpstr>PowerPoint 演示文稿</vt:lpstr>
      <vt:lpstr>Four-body system:</vt:lpstr>
      <vt:lpstr>Gaussian Expansion Method</vt:lpstr>
      <vt:lpstr> Real Scaling method</vt:lpstr>
      <vt:lpstr>Spin-flavor wave functions:</vt:lpstr>
      <vt:lpstr> Color wave functions:</vt:lpstr>
      <vt:lpstr>Results</vt:lpstr>
      <vt:lpstr>1P1 (S=0)</vt:lpstr>
      <vt:lpstr>3P1 (S=1)</vt:lpstr>
      <vt:lpstr>5P1 (S=2)</vt:lpstr>
      <vt:lpstr>Separations between particles:</vt:lpstr>
      <vt:lpstr>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hello_dog</dc:creator>
  <cp:lastModifiedBy>Yuer</cp:lastModifiedBy>
  <cp:revision>1296</cp:revision>
  <dcterms:created xsi:type="dcterms:W3CDTF">2017-03-20T05:14:55Z</dcterms:created>
  <dcterms:modified xsi:type="dcterms:W3CDTF">2020-01-11T14:43:11Z</dcterms:modified>
</cp:coreProperties>
</file>