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7" r:id="rId3"/>
    <p:sldId id="377" r:id="rId4"/>
    <p:sldId id="376" r:id="rId5"/>
    <p:sldId id="388" r:id="rId6"/>
    <p:sldId id="390" r:id="rId7"/>
    <p:sldId id="378" r:id="rId8"/>
    <p:sldId id="391" r:id="rId9"/>
    <p:sldId id="392" r:id="rId10"/>
    <p:sldId id="382" r:id="rId11"/>
    <p:sldId id="383" r:id="rId12"/>
    <p:sldId id="384" r:id="rId13"/>
    <p:sldId id="381" r:id="rId14"/>
    <p:sldId id="401" r:id="rId15"/>
    <p:sldId id="393" r:id="rId16"/>
    <p:sldId id="394" r:id="rId17"/>
    <p:sldId id="395" r:id="rId18"/>
    <p:sldId id="402" r:id="rId19"/>
    <p:sldId id="396" r:id="rId20"/>
    <p:sldId id="36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6"/>
    <p:restoredTop sz="96291"/>
  </p:normalViewPr>
  <p:slideViewPr>
    <p:cSldViewPr snapToGrid="0" snapToObjects="1">
      <p:cViewPr varScale="1">
        <p:scale>
          <a:sx n="124" d="100"/>
          <a:sy n="124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474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61708" y="2091262"/>
            <a:ext cx="9068586" cy="4057289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en-US" altLang="zh-CN" dirty="0"/>
            </a:br>
            <a:br>
              <a:rPr lang="en-US" altLang="zh-CN" dirty="0"/>
            </a:br>
            <a:endParaRPr 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ABC1E72-B4E7-2E4D-B2F0-80B9A72405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" y="126710"/>
            <a:ext cx="1761413" cy="55988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A1AE1E07-2F1C-8447-9B86-41A70755861D}"/>
              </a:ext>
            </a:extLst>
          </p:cNvPr>
          <p:cNvGrpSpPr/>
          <p:nvPr userDrawn="1"/>
        </p:nvGrpSpPr>
        <p:grpSpPr>
          <a:xfrm>
            <a:off x="9962043" y="96717"/>
            <a:ext cx="2179155" cy="570400"/>
            <a:chOff x="2582031" y="252449"/>
            <a:chExt cx="2074978" cy="548252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B8458C7-94E2-8A4E-8D58-202E37219E47}"/>
                </a:ext>
              </a:extLst>
            </p:cNvPr>
            <p:cNvSpPr/>
            <p:nvPr/>
          </p:nvSpPr>
          <p:spPr>
            <a:xfrm>
              <a:off x="3045831" y="252449"/>
              <a:ext cx="1611178" cy="46166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>
                <a:defRPr/>
              </a:pPr>
              <a:r>
                <a:rPr lang="zh-CN" altLang="en-US" sz="2400" dirty="0">
                  <a:latin typeface="华文行楷" panose="02010800040101010101" pitchFamily="2" charset="-122"/>
                  <a:ea typeface="华文行楷" panose="02010800040101010101" pitchFamily="2" charset="-122"/>
                  <a:cs typeface="+mn-ea"/>
                </a:rPr>
                <a:t>物理学院</a:t>
              </a: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458FB931-9C7A-4A47-92CC-84BB757F5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031" y="272214"/>
              <a:ext cx="504000" cy="504459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5B9AE67-DB79-0841-A3E3-F90A92C90FBA}"/>
                </a:ext>
              </a:extLst>
            </p:cNvPr>
            <p:cNvSpPr/>
            <p:nvPr/>
          </p:nvSpPr>
          <p:spPr>
            <a:xfrm>
              <a:off x="3235151" y="539091"/>
              <a:ext cx="1235250" cy="26161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dist">
                <a:defRPr/>
              </a:pPr>
              <a:r>
                <a:rPr lang="en-US" altLang="zh-CN" sz="1100" dirty="0"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</a:rPr>
                <a:t>Physics School</a:t>
              </a:r>
              <a:endParaRPr lang="zh-CN" altLang="en-US" sz="1100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311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anose="030F0902030302020204" pitchFamily="66" charset="0"/>
              </a:defRPr>
            </a:lvl1pPr>
            <a:lvl2pPr>
              <a:defRPr>
                <a:latin typeface="Comic Sans MS" panose="030F0902030302020204" pitchFamily="66" charset="0"/>
              </a:defRPr>
            </a:lvl2pPr>
            <a:lvl3pPr>
              <a:defRPr>
                <a:latin typeface="Comic Sans MS" panose="030F0902030302020204" pitchFamily="66" charset="0"/>
              </a:defRPr>
            </a:lvl3pPr>
            <a:lvl4pPr>
              <a:defRPr>
                <a:latin typeface="Comic Sans MS" panose="030F0902030302020204" pitchFamily="66" charset="0"/>
              </a:defRPr>
            </a:lvl4pPr>
            <a:lvl5pPr>
              <a:defRPr>
                <a:latin typeface="Comic Sans MS" panose="030F0902030302020204" pitchFamily="66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327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474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61708" y="2091262"/>
            <a:ext cx="9068586" cy="4057289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en-US" altLang="zh-CN" dirty="0"/>
            </a:br>
            <a:br>
              <a:rPr lang="en-US" altLang="zh-CN" dirty="0"/>
            </a:br>
            <a:endParaRPr 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ABC1E72-B4E7-2E4D-B2F0-80B9A72405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" y="126710"/>
            <a:ext cx="1761413" cy="55988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A1AE1E07-2F1C-8447-9B86-41A70755861D}"/>
              </a:ext>
            </a:extLst>
          </p:cNvPr>
          <p:cNvGrpSpPr/>
          <p:nvPr userDrawn="1"/>
        </p:nvGrpSpPr>
        <p:grpSpPr>
          <a:xfrm>
            <a:off x="9962043" y="96717"/>
            <a:ext cx="2179155" cy="570400"/>
            <a:chOff x="2582031" y="252449"/>
            <a:chExt cx="2074978" cy="548252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B8458C7-94E2-8A4E-8D58-202E37219E47}"/>
                </a:ext>
              </a:extLst>
            </p:cNvPr>
            <p:cNvSpPr/>
            <p:nvPr/>
          </p:nvSpPr>
          <p:spPr>
            <a:xfrm>
              <a:off x="3045831" y="252449"/>
              <a:ext cx="1611178" cy="46166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>
                <a:defRPr/>
              </a:pPr>
              <a:r>
                <a:rPr lang="zh-CN" altLang="en-US" sz="2400" dirty="0">
                  <a:latin typeface="华文行楷" panose="02010800040101010101" pitchFamily="2" charset="-122"/>
                  <a:ea typeface="华文行楷" panose="02010800040101010101" pitchFamily="2" charset="-122"/>
                  <a:cs typeface="+mn-ea"/>
                </a:rPr>
                <a:t>物理学院</a:t>
              </a: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458FB931-9C7A-4A47-92CC-84BB757F5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031" y="272214"/>
              <a:ext cx="504000" cy="504459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5B9AE67-DB79-0841-A3E3-F90A92C90FBA}"/>
                </a:ext>
              </a:extLst>
            </p:cNvPr>
            <p:cNvSpPr/>
            <p:nvPr/>
          </p:nvSpPr>
          <p:spPr>
            <a:xfrm>
              <a:off x="3235151" y="539091"/>
              <a:ext cx="1235250" cy="26161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dist">
                <a:defRPr/>
              </a:pPr>
              <a:r>
                <a:rPr lang="en-US" altLang="zh-CN" sz="1100" dirty="0"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</a:rPr>
                <a:t>Physics School</a:t>
              </a:r>
              <a:endParaRPr lang="zh-CN" altLang="en-US" sz="1100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926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092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490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/>
          <a:lstStyle/>
          <a:p>
            <a:fld id="{1F47D502-C45D-0342-A1D5-0E1E1D4050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561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263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48614"/>
            <a:ext cx="10058400" cy="692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966330"/>
            <a:ext cx="10058400" cy="506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9FBB0F5-7BD9-B748-9A41-0C236EDCE83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" y="6212176"/>
            <a:ext cx="1761413" cy="55988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2C2DAF37-4613-F64A-9454-1DBF39CA808E}"/>
              </a:ext>
            </a:extLst>
          </p:cNvPr>
          <p:cNvGrpSpPr/>
          <p:nvPr userDrawn="1"/>
        </p:nvGrpSpPr>
        <p:grpSpPr>
          <a:xfrm>
            <a:off x="9962043" y="6182183"/>
            <a:ext cx="2179155" cy="570400"/>
            <a:chOff x="2582031" y="252449"/>
            <a:chExt cx="2074978" cy="548252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F80C7A1-4CCC-6C44-8049-33180B7EB050}"/>
                </a:ext>
              </a:extLst>
            </p:cNvPr>
            <p:cNvSpPr/>
            <p:nvPr/>
          </p:nvSpPr>
          <p:spPr>
            <a:xfrm>
              <a:off x="3045831" y="252449"/>
              <a:ext cx="1611178" cy="46166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>
                <a:defRPr/>
              </a:pPr>
              <a:r>
                <a:rPr lang="zh-CN" altLang="en-US" sz="2400" dirty="0">
                  <a:latin typeface="华文行楷" panose="02010800040101010101" pitchFamily="2" charset="-122"/>
                  <a:ea typeface="华文行楷" panose="02010800040101010101" pitchFamily="2" charset="-122"/>
                  <a:cs typeface="+mn-ea"/>
                </a:rPr>
                <a:t>物理学院</a:t>
              </a: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5E5208D-70ED-E342-AE0C-A1944BD7C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031" y="272214"/>
              <a:ext cx="504000" cy="504459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CEA85CD-8E6E-C14C-B9C2-820531445031}"/>
                </a:ext>
              </a:extLst>
            </p:cNvPr>
            <p:cNvSpPr/>
            <p:nvPr/>
          </p:nvSpPr>
          <p:spPr>
            <a:xfrm>
              <a:off x="3235151" y="539091"/>
              <a:ext cx="1235250" cy="26161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dist">
                <a:defRPr/>
              </a:pPr>
              <a:r>
                <a:rPr lang="en-US" altLang="zh-CN" sz="1100" dirty="0"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</a:rPr>
                <a:t>Physics School</a:t>
              </a:r>
              <a:endParaRPr lang="zh-CN" altLang="en-US" sz="1100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50B08A89-4E4D-584A-BA80-3AA49E2953A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45107" y="766101"/>
            <a:ext cx="1168146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2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50" r:id="rId3"/>
    <p:sldLayoutId id="2147483742" r:id="rId4"/>
    <p:sldLayoutId id="2147483743" r:id="rId5"/>
    <p:sldLayoutId id="2147483744" r:id="rId6"/>
    <p:sldLayoutId id="21474837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090CEE-E0D6-6A45-AC1A-405CFBC0D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75869" y="4013199"/>
            <a:ext cx="11135131" cy="1335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F53154F-2AE4-8440-86FC-14240F86AFED}"/>
              </a:ext>
            </a:extLst>
          </p:cNvPr>
          <p:cNvSpPr txBox="1"/>
          <p:nvPr/>
        </p:nvSpPr>
        <p:spPr>
          <a:xfrm>
            <a:off x="1753077" y="1841242"/>
            <a:ext cx="898071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600" b="1" dirty="0">
                <a:latin typeface="Comic Sans MS" panose="030F0902030302020204" pitchFamily="66" charset="0"/>
                <a:cs typeface="Calibri" panose="020F0502020204030204" pitchFamily="34" charset="0"/>
              </a:rPr>
              <a:t>Production</a:t>
            </a:r>
            <a:r>
              <a:rPr kumimoji="1" lang="zh-CN" altLang="en-US" sz="6600" b="1" dirty="0"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kumimoji="1" lang="en-US" altLang="zh-CN" sz="6600" b="1" dirty="0">
                <a:latin typeface="Comic Sans MS" panose="030F0902030302020204" pitchFamily="66" charset="0"/>
                <a:cs typeface="Calibri" panose="020F0502020204030204" pitchFamily="34" charset="0"/>
              </a:rPr>
              <a:t>and</a:t>
            </a:r>
            <a:r>
              <a:rPr kumimoji="1" lang="zh-CN" altLang="en-US" sz="6600" b="1" dirty="0"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kumimoji="1" lang="en-US" altLang="zh-CN" sz="6600" b="1" dirty="0">
                <a:latin typeface="Comic Sans MS" panose="030F0902030302020204" pitchFamily="66" charset="0"/>
                <a:cs typeface="Calibri" panose="020F0502020204030204" pitchFamily="34" charset="0"/>
              </a:rPr>
              <a:t>Decay</a:t>
            </a:r>
            <a:r>
              <a:rPr kumimoji="1" lang="zh-CN" altLang="en-US" sz="6600" b="1" dirty="0"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kumimoji="1" lang="en-US" altLang="zh-CN" sz="6600" b="1" dirty="0">
                <a:latin typeface="Comic Sans MS" panose="030F0902030302020204" pitchFamily="66" charset="0"/>
                <a:cs typeface="Calibri" panose="020F0502020204030204" pitchFamily="34" charset="0"/>
              </a:rPr>
              <a:t>of</a:t>
            </a:r>
            <a:r>
              <a:rPr kumimoji="1" lang="zh-CN" altLang="en-US" sz="6600" b="1" dirty="0"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kumimoji="1" lang="en-US" altLang="zh-CN" sz="6600" b="1" dirty="0">
                <a:latin typeface="Comic Sans MS" panose="030F0902030302020204" pitchFamily="66" charset="0"/>
                <a:cs typeface="Calibri" panose="020F0502020204030204" pitchFamily="34" charset="0"/>
              </a:rPr>
              <a:t>Pc</a:t>
            </a:r>
            <a:r>
              <a:rPr kumimoji="1" lang="zh-CN" altLang="en-US" sz="6600" b="1" dirty="0"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kumimoji="1" lang="en-US" altLang="zh-CN" sz="6600" b="1" dirty="0">
                <a:latin typeface="Comic Sans MS" panose="030F0902030302020204" pitchFamily="66" charset="0"/>
                <a:cs typeface="Calibri" panose="020F0502020204030204" pitchFamily="34" charset="0"/>
              </a:rPr>
              <a:t>States</a:t>
            </a:r>
            <a:endParaRPr kumimoji="1" lang="en-US" altLang="zh-CN" sz="5400" b="1" dirty="0"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endParaRPr kumimoji="1" lang="en-US" altLang="zh-CN" sz="2800" b="1" dirty="0"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r>
              <a:rPr kumimoji="1" lang="en-US" altLang="zh-CN" sz="2800" b="1" dirty="0">
                <a:latin typeface="Comic Sans MS" panose="030F0902030302020204" pitchFamily="66" charset="0"/>
                <a:cs typeface="Calibri" panose="020F0502020204030204" pitchFamily="34" charset="0"/>
              </a:rPr>
              <a:t>Dian-Yong</a:t>
            </a:r>
            <a:r>
              <a:rPr kumimoji="1" lang="zh-CN" altLang="en-US" sz="2800" b="1" dirty="0"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kumimoji="1" lang="en-US" altLang="zh-CN" sz="2800" b="1" dirty="0">
                <a:latin typeface="Comic Sans MS" panose="030F0902030302020204" pitchFamily="66" charset="0"/>
                <a:cs typeface="Calibri" panose="020F0502020204030204" pitchFamily="34" charset="0"/>
              </a:rPr>
              <a:t>Chen </a:t>
            </a:r>
          </a:p>
          <a:p>
            <a:pPr algn="ctr"/>
            <a:r>
              <a:rPr kumimoji="1" lang="en-US" altLang="zh-CN" sz="2800" b="1" dirty="0">
                <a:latin typeface="Comic Sans MS" panose="030F0902030302020204" pitchFamily="66" charset="0"/>
                <a:cs typeface="Calibri" panose="020F0502020204030204" pitchFamily="34" charset="0"/>
              </a:rPr>
              <a:t>Southeast University</a:t>
            </a:r>
            <a:r>
              <a:rPr kumimoji="1" lang="en-US" altLang="zh-CN" sz="5400" b="1" dirty="0"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  <a:p>
            <a:pPr algn="ctr"/>
            <a:endParaRPr kumimoji="1" lang="en-US" altLang="zh-CN" sz="2000" b="1" dirty="0"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r>
              <a:rPr kumimoji="1" lang="en-US" altLang="zh-CN" sz="2000" b="1" dirty="0">
                <a:solidFill>
                  <a:srgbClr val="FF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Collaborate with Qi Wu, Cheng-Jian Xiao, Li-Sheng </a:t>
            </a:r>
            <a:r>
              <a:rPr kumimoji="1" lang="en-US" altLang="zh-CN" sz="2000" b="1" dirty="0" err="1">
                <a:solidFill>
                  <a:srgbClr val="FF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Geng</a:t>
            </a:r>
            <a:r>
              <a:rPr kumimoji="1" lang="en-US" altLang="zh-CN" sz="2000" b="1" dirty="0">
                <a:solidFill>
                  <a:srgbClr val="FF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et. al. </a:t>
            </a:r>
            <a:endParaRPr kumimoji="1" lang="en-US" altLang="zh-CN" sz="5400" b="1" dirty="0">
              <a:solidFill>
                <a:srgbClr val="FF0000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FC20FBA-E637-1242-AFDE-4DF675C601A9}"/>
              </a:ext>
            </a:extLst>
          </p:cNvPr>
          <p:cNvSpPr/>
          <p:nvPr/>
        </p:nvSpPr>
        <p:spPr>
          <a:xfrm>
            <a:off x="5209608" y="6488668"/>
            <a:ext cx="6983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b="1" dirty="0">
                <a:latin typeface="Comic Sans MS" panose="030F0902030302020204" pitchFamily="66" charset="0"/>
              </a:rPr>
              <a:t>“6</a:t>
            </a:r>
            <a:r>
              <a:rPr lang="en" altLang="zh-CN" sz="1200" b="1" dirty="0">
                <a:latin typeface="Comic Sans MS" panose="030F0902030302020204" pitchFamily="66" charset="0"/>
              </a:rPr>
              <a:t>th </a:t>
            </a:r>
            <a:r>
              <a:rPr lang="en" altLang="zh-CN" b="1" dirty="0">
                <a:latin typeface="Comic Sans MS" panose="030F0902030302020204" pitchFamily="66" charset="0"/>
              </a:rPr>
              <a:t>workshop on the XYZ particles”</a:t>
            </a:r>
            <a:r>
              <a:rPr lang="zh-CN" altLang="en" b="1" dirty="0">
                <a:latin typeface="Comic Sans MS" panose="030F0902030302020204" pitchFamily="66" charset="0"/>
              </a:rPr>
              <a:t>，</a:t>
            </a:r>
            <a:r>
              <a:rPr lang="en" altLang="zh-CN" b="1" dirty="0">
                <a:latin typeface="Comic Sans MS" panose="030F0902030302020204" pitchFamily="66" charset="0"/>
              </a:rPr>
              <a:t>2020.01.20</a:t>
            </a:r>
            <a:r>
              <a:rPr lang="zh-CN" altLang="en" b="1" dirty="0">
                <a:latin typeface="Comic Sans MS" panose="030F0902030302020204" pitchFamily="66" charset="0"/>
              </a:rPr>
              <a:t>，</a:t>
            </a:r>
            <a:r>
              <a:rPr lang="en-US" altLang="zh-CN" b="1" dirty="0">
                <a:latin typeface="Comic Sans MS" panose="030F0902030302020204" pitchFamily="66" charset="0"/>
              </a:rPr>
              <a:t>Shanghai</a:t>
            </a:r>
            <a:endParaRPr lang="zh-CN" altLang="en-US" b="1" dirty="0">
              <a:effectLst/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9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A7B22-BB50-DE44-AD35-0434C27F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kumimoji="1" lang="zh-CN" altLang="en-US" b="1" dirty="0"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kumimoji="1" lang="zh-CN" altLang="en-US" b="1" dirty="0">
              <a:solidFill>
                <a:srgbClr val="011893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38AC5DE1-EED5-AB41-8DA7-17B978503719}"/>
              </a:ext>
            </a:extLst>
          </p:cNvPr>
          <p:cNvSpPr txBox="1">
            <a:spLocks/>
          </p:cNvSpPr>
          <p:nvPr/>
        </p:nvSpPr>
        <p:spPr>
          <a:xfrm>
            <a:off x="742950" y="94825"/>
            <a:ext cx="10706100" cy="782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kumimoji="1" lang="en-US" altLang="zh-CN" sz="4900" b="1" dirty="0">
                <a:latin typeface="Comic Sans MS" panose="030F0902030302020204" pitchFamily="66" charset="0"/>
                <a:cs typeface="Calibri" panose="020F0502020204030204" pitchFamily="34" charset="0"/>
              </a:rPr>
              <a:t>Decay </a:t>
            </a:r>
            <a:r>
              <a:rPr kumimoji="1" lang="zh-CN" altLang="en" sz="4900" b="1" dirty="0">
                <a:latin typeface="Comic Sans MS" panose="030F0902030302020204" pitchFamily="66" charset="0"/>
                <a:cs typeface="Calibri" panose="020F0502020204030204" pitchFamily="34" charset="0"/>
              </a:rPr>
              <a:t>：</a:t>
            </a:r>
            <a:r>
              <a:rPr kumimoji="1" lang="en-US" altLang="zh-CN" sz="2900" b="1" dirty="0">
                <a:solidFill>
                  <a:srgbClr val="C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E</a:t>
            </a:r>
            <a:r>
              <a:rPr lang="en-US" altLang="zh-CN" sz="2900" b="1" dirty="0">
                <a:solidFill>
                  <a:srgbClr val="C00000"/>
                </a:solidFill>
                <a:latin typeface="Comic Sans MS" panose="030F0902030302020204" pitchFamily="66" charset="0"/>
              </a:rPr>
              <a:t>ffective interaction</a:t>
            </a:r>
            <a:endParaRPr kumimoji="1" lang="en" altLang="zh-CN" b="1" dirty="0">
              <a:solidFill>
                <a:srgbClr val="011893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541C27B-C659-5343-B7F4-742DAE335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40" y="968830"/>
            <a:ext cx="9156700" cy="246017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F21856C5-6830-E649-9324-5EA9C3A3B586}"/>
              </a:ext>
            </a:extLst>
          </p:cNvPr>
          <p:cNvGrpSpPr/>
          <p:nvPr/>
        </p:nvGrpSpPr>
        <p:grpSpPr>
          <a:xfrm>
            <a:off x="2491185" y="1311730"/>
            <a:ext cx="516409" cy="1774379"/>
            <a:chOff x="2491185" y="1311730"/>
            <a:chExt cx="516409" cy="1774379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850AD445-48D1-1E4E-B03C-FC678C84313F}"/>
                </a:ext>
              </a:extLst>
            </p:cNvPr>
            <p:cNvSpPr/>
            <p:nvPr/>
          </p:nvSpPr>
          <p:spPr>
            <a:xfrm>
              <a:off x="2567385" y="1311730"/>
              <a:ext cx="440209" cy="511630"/>
            </a:xfrm>
            <a:prstGeom prst="ellipse">
              <a:avLst/>
            </a:prstGeom>
            <a:noFill/>
            <a:ln w="28575">
              <a:solidFill>
                <a:srgbClr val="0118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37148C3-25A7-D045-872D-74DFF7626655}"/>
                </a:ext>
              </a:extLst>
            </p:cNvPr>
            <p:cNvSpPr/>
            <p:nvPr/>
          </p:nvSpPr>
          <p:spPr>
            <a:xfrm>
              <a:off x="2491185" y="1943103"/>
              <a:ext cx="440209" cy="511630"/>
            </a:xfrm>
            <a:prstGeom prst="ellipse">
              <a:avLst/>
            </a:prstGeom>
            <a:noFill/>
            <a:ln w="28575">
              <a:solidFill>
                <a:srgbClr val="0118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03A8B080-DCE0-8A4F-A6FA-2F1544E341A1}"/>
                </a:ext>
              </a:extLst>
            </p:cNvPr>
            <p:cNvSpPr/>
            <p:nvPr/>
          </p:nvSpPr>
          <p:spPr>
            <a:xfrm>
              <a:off x="2556497" y="2574479"/>
              <a:ext cx="440209" cy="511630"/>
            </a:xfrm>
            <a:prstGeom prst="ellipse">
              <a:avLst/>
            </a:prstGeom>
            <a:noFill/>
            <a:ln w="28575">
              <a:solidFill>
                <a:srgbClr val="0118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9D06E9F-496A-C14A-A7D8-85AFE2896B49}"/>
              </a:ext>
            </a:extLst>
          </p:cNvPr>
          <p:cNvGrpSpPr/>
          <p:nvPr/>
        </p:nvGrpSpPr>
        <p:grpSpPr>
          <a:xfrm>
            <a:off x="9737935" y="1342195"/>
            <a:ext cx="810319" cy="1733023"/>
            <a:chOff x="9737935" y="1342195"/>
            <a:chExt cx="810319" cy="173302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201314C3-07FC-3044-A58D-1006DD62DEF3}"/>
                </a:ext>
              </a:extLst>
            </p:cNvPr>
            <p:cNvSpPr/>
            <p:nvPr/>
          </p:nvSpPr>
          <p:spPr>
            <a:xfrm>
              <a:off x="10108045" y="1992084"/>
              <a:ext cx="440209" cy="511630"/>
            </a:xfrm>
            <a:prstGeom prst="ellipse">
              <a:avLst/>
            </a:prstGeom>
            <a:noFill/>
            <a:ln w="28575">
              <a:solidFill>
                <a:srgbClr val="0118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86744E01-8EA6-1644-95A6-AC676114D2C1}"/>
                </a:ext>
              </a:extLst>
            </p:cNvPr>
            <p:cNvSpPr/>
            <p:nvPr/>
          </p:nvSpPr>
          <p:spPr>
            <a:xfrm>
              <a:off x="9737935" y="1342195"/>
              <a:ext cx="440209" cy="511630"/>
            </a:xfrm>
            <a:prstGeom prst="ellipse">
              <a:avLst/>
            </a:prstGeom>
            <a:noFill/>
            <a:ln w="28575">
              <a:solidFill>
                <a:srgbClr val="0118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BCC3650B-17C7-FC4B-83D7-E5A0D0BE34FC}"/>
                </a:ext>
              </a:extLst>
            </p:cNvPr>
            <p:cNvSpPr/>
            <p:nvPr/>
          </p:nvSpPr>
          <p:spPr>
            <a:xfrm>
              <a:off x="9803251" y="2563588"/>
              <a:ext cx="440209" cy="511630"/>
            </a:xfrm>
            <a:prstGeom prst="ellipse">
              <a:avLst/>
            </a:prstGeom>
            <a:noFill/>
            <a:ln w="28575">
              <a:solidFill>
                <a:srgbClr val="0118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026F111-1F26-574C-A3C3-5CB0E41E3F67}"/>
              </a:ext>
            </a:extLst>
          </p:cNvPr>
          <p:cNvGrpSpPr/>
          <p:nvPr/>
        </p:nvGrpSpPr>
        <p:grpSpPr>
          <a:xfrm>
            <a:off x="1279195" y="2175164"/>
            <a:ext cx="5608897" cy="4033329"/>
            <a:chOff x="1279195" y="2175164"/>
            <a:chExt cx="5608897" cy="403332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FE0F56F-9B23-B94B-BA82-D88F3655B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9640" y="3429000"/>
              <a:ext cx="5218452" cy="2779493"/>
            </a:xfrm>
            <a:prstGeom prst="rect">
              <a:avLst/>
            </a:prstGeom>
          </p:spPr>
        </p:pic>
        <p:sp>
          <p:nvSpPr>
            <p:cNvPr id="3" name="右弧形箭头 2">
              <a:extLst>
                <a:ext uri="{FF2B5EF4-FFF2-40B4-BE49-F238E27FC236}">
                  <a16:creationId xmlns:a16="http://schemas.microsoft.com/office/drawing/2014/main" id="{6736325B-527A-F149-9434-A5A086EA35CF}"/>
                </a:ext>
              </a:extLst>
            </p:cNvPr>
            <p:cNvSpPr/>
            <p:nvPr/>
          </p:nvSpPr>
          <p:spPr>
            <a:xfrm>
              <a:off x="1279195" y="2175164"/>
              <a:ext cx="840550" cy="2810493"/>
            </a:xfrm>
            <a:prstGeom prst="curvedRightArrow">
              <a:avLst>
                <a:gd name="adj1" fmla="val 21650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8638084-2636-304D-838B-F294C2BFD7B3}"/>
              </a:ext>
            </a:extLst>
          </p:cNvPr>
          <p:cNvGrpSpPr/>
          <p:nvPr/>
        </p:nvGrpSpPr>
        <p:grpSpPr>
          <a:xfrm>
            <a:off x="6888092" y="1894467"/>
            <a:ext cx="4597906" cy="3262700"/>
            <a:chOff x="6888092" y="1894467"/>
            <a:chExt cx="4597906" cy="32627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E0B6BB2-D12F-7F40-B986-6BA8ADEE53F4}"/>
                </a:ext>
              </a:extLst>
            </p:cNvPr>
            <p:cNvGrpSpPr/>
            <p:nvPr/>
          </p:nvGrpSpPr>
          <p:grpSpPr>
            <a:xfrm>
              <a:off x="6888092" y="3353143"/>
              <a:ext cx="3786258" cy="1804024"/>
              <a:chOff x="6888092" y="3353143"/>
              <a:chExt cx="3786258" cy="1804024"/>
            </a:xfrm>
          </p:grpSpPr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EA14BE7D-71F5-6C42-AC15-B89D2176E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8092" y="3353143"/>
                <a:ext cx="3786258" cy="987215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F93CDD9D-7D7D-C248-994B-1AF799808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2613" y="4294318"/>
                <a:ext cx="2721292" cy="862849"/>
              </a:xfrm>
              <a:prstGeom prst="rect">
                <a:avLst/>
              </a:prstGeom>
            </p:spPr>
          </p:pic>
        </p:grpSp>
        <p:sp>
          <p:nvSpPr>
            <p:cNvPr id="18" name="右弧形箭头 17">
              <a:extLst>
                <a:ext uri="{FF2B5EF4-FFF2-40B4-BE49-F238E27FC236}">
                  <a16:creationId xmlns:a16="http://schemas.microsoft.com/office/drawing/2014/main" id="{E0CEF311-4AE0-2443-A142-57762D43160C}"/>
                </a:ext>
              </a:extLst>
            </p:cNvPr>
            <p:cNvSpPr/>
            <p:nvPr/>
          </p:nvSpPr>
          <p:spPr>
            <a:xfrm flipH="1">
              <a:off x="10710140" y="1894467"/>
              <a:ext cx="775858" cy="2810493"/>
            </a:xfrm>
            <a:prstGeom prst="curvedRightArrow">
              <a:avLst>
                <a:gd name="adj1" fmla="val 21650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439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A7B22-BB50-DE44-AD35-0434C27F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kumimoji="1" lang="zh-CN" altLang="en-US" b="1" dirty="0"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kumimoji="1" lang="zh-CN" altLang="en-US" b="1" dirty="0">
              <a:solidFill>
                <a:srgbClr val="011893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EF6BDAD-CF42-844C-8032-6DB2981EF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1" t="6475"/>
          <a:stretch/>
        </p:blipFill>
        <p:spPr>
          <a:xfrm>
            <a:off x="206475" y="1950171"/>
            <a:ext cx="5574890" cy="4337247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AE106372-29FF-FE48-9CD4-E34649B603CA}"/>
              </a:ext>
            </a:extLst>
          </p:cNvPr>
          <p:cNvSpPr txBox="1">
            <a:spLocks/>
          </p:cNvSpPr>
          <p:nvPr/>
        </p:nvSpPr>
        <p:spPr>
          <a:xfrm>
            <a:off x="742950" y="94825"/>
            <a:ext cx="10706100" cy="782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kumimoji="1" lang="en-US" altLang="zh-CN" sz="4900" b="1" dirty="0">
                <a:latin typeface="Comic Sans MS" panose="030F0902030302020204" pitchFamily="66" charset="0"/>
                <a:cs typeface="Calibri" panose="020F0502020204030204" pitchFamily="34" charset="0"/>
              </a:rPr>
              <a:t>Decay </a:t>
            </a:r>
            <a:r>
              <a:rPr kumimoji="1" lang="zh-CN" altLang="en" sz="4900" b="1" dirty="0">
                <a:latin typeface="Comic Sans MS" panose="030F0902030302020204" pitchFamily="66" charset="0"/>
                <a:cs typeface="Calibri" panose="020F0502020204030204" pitchFamily="34" charset="0"/>
              </a:rPr>
              <a:t>：</a:t>
            </a:r>
            <a:r>
              <a:rPr lang="en-US" altLang="zh-CN" sz="2900" b="1" dirty="0">
                <a:solidFill>
                  <a:srgbClr val="C00000"/>
                </a:solidFill>
                <a:latin typeface="Comic Sans MS" panose="030F0902030302020204" pitchFamily="66" charset="0"/>
              </a:rPr>
              <a:t>Coupling constants</a:t>
            </a:r>
            <a:endParaRPr kumimoji="1" lang="en" altLang="zh-CN" b="1" dirty="0">
              <a:solidFill>
                <a:srgbClr val="011893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C024501-117F-C14E-8289-35BB37EE2FC5}"/>
              </a:ext>
            </a:extLst>
          </p:cNvPr>
          <p:cNvSpPr txBox="1"/>
          <p:nvPr/>
        </p:nvSpPr>
        <p:spPr>
          <a:xfrm>
            <a:off x="619432" y="1238865"/>
            <a:ext cx="8828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latin typeface="Comic Sans MS" panose="030F0902030302020204" pitchFamily="66" charset="0"/>
              </a:rPr>
              <a:t>Coupling Constants depending on model parameter</a:t>
            </a:r>
            <a:endParaRPr kumimoji="1" lang="zh-CN" altLang="en-US" sz="2800" b="1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4D56829-DFE4-7949-B419-FA52B8C31155}"/>
                  </a:ext>
                </a:extLst>
              </p:cNvPr>
              <p:cNvSpPr txBox="1"/>
              <p:nvPr/>
            </p:nvSpPr>
            <p:spPr>
              <a:xfrm>
                <a:off x="6096000" y="1991032"/>
                <a:ext cx="5889525" cy="3355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400" b="1" dirty="0">
                    <a:latin typeface="Comic Sans MS" panose="030F0902030302020204" pitchFamily="66" charset="0"/>
                  </a:rPr>
                  <a:t>1. Experimentally, </a:t>
                </a:r>
                <a14:m>
                  <m:oMath xmlns:m="http://schemas.openxmlformats.org/officeDocument/2006/math">
                    <m:r>
                      <a:rPr kumimoji="1"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𝚲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kumimoji="1" lang="en-US" altLang="zh-CN" sz="2400" b="1" dirty="0">
                    <a:latin typeface="Comic Sans MS" panose="030F0902030302020204" pitchFamily="66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z="2400" b="1" dirty="0">
                    <a:latin typeface="Comic Sans MS" panose="030F0902030302020204" pitchFamily="66" charset="0"/>
                  </a:rPr>
                  <a:t>2. The coupling constants </a:t>
                </a:r>
                <a:r>
                  <a:rPr kumimoji="1" lang="en-US" altLang="zh-CN" sz="2400" b="1" dirty="0">
                    <a:solidFill>
                      <a:srgbClr val="011893"/>
                    </a:solidFill>
                    <a:latin typeface="Comic Sans MS" panose="030F0902030302020204" pitchFamily="66" charset="0"/>
                  </a:rPr>
                  <a:t>weakly depend on the model parameter</a:t>
                </a:r>
                <a:r>
                  <a:rPr kumimoji="1" lang="en-US" altLang="zh-CN" sz="2400" b="1" dirty="0">
                    <a:latin typeface="Comic Sans MS" panose="030F0902030302020204" pitchFamily="66" charset="0"/>
                  </a:rPr>
                  <a:t>;</a:t>
                </a:r>
              </a:p>
              <a:p>
                <a:pPr marL="457200" indent="-457200">
                  <a:lnSpc>
                    <a:spcPct val="150000"/>
                  </a:lnSpc>
                  <a:buAutoNum type="arabicPeriod" startAt="3"/>
                </a:pPr>
                <a:r>
                  <a:rPr kumimoji="1" lang="en-US" altLang="zh-CN" sz="2400" b="1" dirty="0">
                    <a:latin typeface="Comic Sans MS" panose="030F0902030302020204" pitchFamily="66" charset="0"/>
                  </a:rPr>
                  <a:t>In the</a:t>
                </a:r>
                <a:r>
                  <a:rPr kumimoji="1" lang="en-US" altLang="zh-CN" sz="2400" b="1" dirty="0">
                    <a:solidFill>
                      <a:srgbClr val="011893"/>
                    </a:solidFill>
                    <a:latin typeface="Comic Sans MS" panose="030F0902030302020204" pitchFamily="66" charset="0"/>
                  </a:rPr>
                  <a:t> same order</a:t>
                </a:r>
                <a:r>
                  <a:rPr kumimoji="1" lang="en-US" altLang="zh-CN" sz="2400" b="1" dirty="0">
                    <a:latin typeface="Comic Sans MS" panose="030F0902030302020204" pitchFamily="66" charset="0"/>
                  </a:rPr>
                  <a:t> for three Pc states.</a:t>
                </a:r>
              </a:p>
              <a:p>
                <a:pPr marL="457200" indent="-457200">
                  <a:lnSpc>
                    <a:spcPct val="150000"/>
                  </a:lnSpc>
                  <a:buAutoNum type="arabicPeriod" startAt="3"/>
                </a:pPr>
                <a:r>
                  <a:rPr kumimoji="1" lang="en-US" altLang="zh-CN" sz="2400" b="1" dirty="0">
                    <a:latin typeface="Comic Sans MS" panose="030F0902030302020204" pitchFamily="66" charset="0"/>
                  </a:rPr>
                  <a:t> </a:t>
                </a:r>
                <a:r>
                  <a:rPr kumimoji="1" lang="en-US" altLang="zh-C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Similar parameter dependences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4D56829-DFE4-7949-B419-FA52B8C31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91032"/>
                <a:ext cx="5889525" cy="3355086"/>
              </a:xfrm>
              <a:prstGeom prst="rect">
                <a:avLst/>
              </a:prstGeom>
              <a:blipFill>
                <a:blip r:embed="rId4"/>
                <a:stretch>
                  <a:fillRect l="-2155" b="-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5544F17A-43D4-854F-BD66-75C49979508E}"/>
              </a:ext>
            </a:extLst>
          </p:cNvPr>
          <p:cNvSpPr/>
          <p:nvPr/>
        </p:nvSpPr>
        <p:spPr>
          <a:xfrm>
            <a:off x="1096165" y="5130630"/>
            <a:ext cx="3937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b="1" dirty="0">
                <a:solidFill>
                  <a:srgbClr val="011893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Phys.Rev.D100 (2019), 014022 </a:t>
            </a:r>
            <a:endParaRPr lang="zh-CN" altLang="en-US" b="1" dirty="0">
              <a:solidFill>
                <a:srgbClr val="011893"/>
              </a:solidFill>
              <a:highlight>
                <a:srgbClr val="FFFF00"/>
              </a:highlight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A7B22-BB50-DE44-AD35-0434C27F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kumimoji="1" lang="zh-CN" altLang="en-US" b="1" dirty="0"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kumimoji="1" lang="zh-CN" altLang="en-US" b="1" dirty="0">
              <a:solidFill>
                <a:srgbClr val="011893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6304826-6FE2-3549-9857-6CD07DEE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9" y="1542990"/>
            <a:ext cx="4830517" cy="41284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730930D8-9AD8-1E42-9C54-6ADEB4AF96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2950" y="94825"/>
                <a:ext cx="10706100" cy="7824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4800" kern="1200" cap="none" spc="0" baseline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n-ea"/>
                    <a:cs typeface="+mn-cs"/>
                  </a:defRPr>
                </a:lvl1pPr>
              </a:lstStyle>
              <a:p>
                <a:r>
                  <a:rPr kumimoji="1" lang="en-US" altLang="zh-CN" sz="4900" b="1" dirty="0">
                    <a:latin typeface="Comic Sans MS" panose="030F0902030302020204" pitchFamily="66" charset="0"/>
                    <a:cs typeface="Calibri" panose="020F0502020204030204" pitchFamily="34" charset="0"/>
                  </a:rPr>
                  <a:t>Decay </a:t>
                </a:r>
                <a:r>
                  <a:rPr kumimoji="1" lang="zh-CN" altLang="en" sz="4900" b="1" dirty="0">
                    <a:latin typeface="Comic Sans MS" panose="030F0902030302020204" pitchFamily="66" charset="0"/>
                    <a:cs typeface="Calibri" panose="020F0502020204030204" pitchFamily="34" charset="0"/>
                  </a:rPr>
                  <a:t>：</a:t>
                </a:r>
                <a:r>
                  <a:rPr lang="en-US" altLang="zh-CN" sz="29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observed channel-</a:t>
                </a:r>
                <a:r>
                  <a:rPr lang="en-US" altLang="zh-CN" sz="29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9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sz="29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9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sz="29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9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p</a:t>
                </a:r>
                <a:r>
                  <a:rPr lang="en-US" altLang="zh-CN" sz="25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endParaRPr kumimoji="1" lang="en" altLang="zh-CN" b="1" dirty="0">
                  <a:solidFill>
                    <a:srgbClr val="011893"/>
                  </a:solidFill>
                  <a:latin typeface="Comic Sans MS" panose="030F0902030302020204" pitchFamily="66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730930D8-9AD8-1E42-9C54-6ADEB4AF9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94825"/>
                <a:ext cx="10706100" cy="782484"/>
              </a:xfrm>
              <a:prstGeom prst="rect">
                <a:avLst/>
              </a:prstGeom>
              <a:blipFill>
                <a:blip r:embed="rId3"/>
                <a:stretch>
                  <a:fillRect l="-2607" t="-26984" b="-396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9BF044A-1F0D-144A-9B30-9667F90EB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35" y="1692402"/>
            <a:ext cx="5029200" cy="38735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588D116-7E60-E741-82DA-1AB80E39D8F9}"/>
              </a:ext>
            </a:extLst>
          </p:cNvPr>
          <p:cNvSpPr txBox="1"/>
          <p:nvPr/>
        </p:nvSpPr>
        <p:spPr>
          <a:xfrm>
            <a:off x="466940" y="1115249"/>
            <a:ext cx="785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latin typeface="Comic Sans MS" panose="030F0902030302020204" pitchFamily="66" charset="0"/>
              </a:rPr>
              <a:t>Partial width depending on model parameter</a:t>
            </a:r>
            <a:endParaRPr kumimoji="1" lang="zh-CN" altLang="en-US" sz="2800" b="1" dirty="0">
              <a:latin typeface="Comic Sans MS" panose="030F0902030302020204" pitchFamily="66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7B66F7-57DE-5640-B165-2B40363A3302}"/>
              </a:ext>
            </a:extLst>
          </p:cNvPr>
          <p:cNvSpPr txBox="1"/>
          <p:nvPr/>
        </p:nvSpPr>
        <p:spPr>
          <a:xfrm>
            <a:off x="5733308" y="1692402"/>
            <a:ext cx="6658717" cy="446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Comic Sans MS" panose="030F0902030302020204" pitchFamily="66" charset="0"/>
              </a:rPr>
              <a:t>1. Width</a:t>
            </a:r>
            <a:r>
              <a:rPr kumimoji="1" lang="zh-CN" altLang="en-US" sz="2400" b="1" dirty="0">
                <a:latin typeface="Comic Sans MS" panose="030F0902030302020204" pitchFamily="66" charset="0"/>
              </a:rPr>
              <a:t>：</a:t>
            </a:r>
            <a:r>
              <a:rPr kumimoji="1" lang="en-US" altLang="zh-CN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Several</a:t>
            </a:r>
            <a:r>
              <a:rPr kumimoji="1" lang="zh-CN" altLang="en-US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MeV</a:t>
            </a:r>
            <a:r>
              <a:rPr kumimoji="1" lang="en-US" altLang="zh-CN" sz="2400" b="1" dirty="0">
                <a:latin typeface="Comic Sans MS" panose="030F0902030302020204" pitchFamily="66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Comic Sans MS" panose="030F0902030302020204" pitchFamily="66" charset="0"/>
              </a:rPr>
              <a:t>2. Large enough to be observed;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Comic Sans MS" panose="030F0902030302020204" pitchFamily="66" charset="0"/>
              </a:rPr>
              <a:t>3. Consistent with molecular interpretation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4. Similar parameter dependences;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902030302020204" pitchFamily="66" charset="0"/>
              </a:rPr>
              <a:t>5. Ratios of the branching fractions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902030302020204" pitchFamily="66" charset="0"/>
              </a:rPr>
              <a:t>    very weakly model independent;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902030302020204" pitchFamily="66" charset="0"/>
              </a:rPr>
              <a:t>    close to 1; Similarity of Pc States? 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endParaRPr kumimoji="1" lang="en-US" altLang="zh-CN" sz="24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4DBA707-E028-EF49-A20B-82B9A7BE8C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04"/>
          <a:stretch/>
        </p:blipFill>
        <p:spPr>
          <a:xfrm>
            <a:off x="8869" y="1774675"/>
            <a:ext cx="5670935" cy="37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C8040F1-13FA-2E47-B1C0-32EBBF99E69B}"/>
                  </a:ext>
                </a:extLst>
              </p:cNvPr>
              <p:cNvSpPr/>
              <p:nvPr/>
            </p:nvSpPr>
            <p:spPr>
              <a:xfrm>
                <a:off x="440647" y="3770007"/>
                <a:ext cx="11025871" cy="175714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d>
                            <m:dPr>
                              <m:ctrlPr>
                                <a:rPr kumimoji="1" lang="en-US" altLang="zh-CN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zh-CN" sz="2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𝜦</m:t>
                                  </m:r>
                                </m:e>
                                <m:sub>
                                  <m:r>
                                    <a:rPr kumimoji="1" lang="en-US" altLang="zh-CN" sz="2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  <m:sup>
                                  <m:r>
                                    <a:rPr kumimoji="1" lang="en-US" altLang="zh-CN" sz="2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  <m:r>
                                <a:rPr kumimoji="1" lang="en-US" altLang="zh-CN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1" lang="en-US" altLang="zh-CN" sz="2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kumimoji="1" lang="en-US" altLang="zh-CN" sz="2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  <m:r>
                                <a:rPr kumimoji="1" lang="en-US" altLang="zh-CN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</m:d>
                          <m:r>
                            <a:rPr kumimoji="1" lang="en-US" altLang="zh-CN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kumimoji="1" lang="en-US" altLang="zh-CN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1" lang="en-US" altLang="zh-CN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kumimoji="1" lang="en-US" altLang="zh-CN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kumimoji="1" lang="en-US" altLang="zh-CN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zh-CN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  <m:r>
                            <a:rPr kumimoji="1" lang="en-US" altLang="zh-CN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kumimoji="1" lang="en-US" altLang="zh-CN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zh-CN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kumimoji="1" lang="en-US" altLang="zh-CN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kumimoji="1" lang="en-US" altLang="zh-CN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𝜦</m:t>
                              </m:r>
                            </m:e>
                            <m:sub>
                              <m:r>
                                <a:rPr kumimoji="1" lang="en-US" altLang="zh-CN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kumimoji="1" lang="en-US" altLang="zh-CN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r>
                            <a:rPr kumimoji="1" lang="en-US" altLang="zh-CN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𝑲𝑱</m:t>
                          </m:r>
                          <m:r>
                            <a:rPr kumimoji="1" lang="en-US" altLang="zh-CN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zh-CN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  <m:r>
                            <a:rPr kumimoji="1" lang="en-US" altLang="zh-CN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kumimoji="1" lang="en-US" altLang="zh-CN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kumimoji="1" lang="en-US" altLang="zh-CN" sz="2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kumimoji="1" lang="en-US" altLang="zh-C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kumimoji="1" lang="en-US" altLang="zh-CN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kumimoji="1" lang="en-US" altLang="zh-CN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  <m:r>
                                    <a:rPr kumimoji="1" lang="en-US" altLang="zh-CN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sSubSup>
                                    <m:sSubSupPr>
                                      <m:ctrlP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𝟎𝟕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𝟎𝟗</m:t>
                                      </m:r>
                                    </m:sub>
                                    <m:sup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𝟑𝟒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kumimoji="1"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e>
                            <m:e>
                              <m:d>
                                <m:dPr>
                                  <m:ctrlPr>
                                    <a:rPr kumimoji="1" lang="en-US" altLang="zh-C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kumimoji="1" lang="en-US" altLang="zh-CN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kumimoji="1" lang="en-US" altLang="zh-CN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  <m:r>
                                    <a:rPr kumimoji="1" lang="en-US" altLang="zh-CN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sSubSup>
                                    <m:sSubSupPr>
                                      <m:ctrlP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𝟑𝟑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𝟏𝟎</m:t>
                                      </m:r>
                                    </m:sub>
                                    <m:sup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𝟐𝟐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kumimoji="1"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e>
                            <m:e>
                              <m:d>
                                <m:dPr>
                                  <m:ctrlPr>
                                    <a:rPr kumimoji="1" lang="en-US" altLang="zh-C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kumimoji="1" lang="en-US" altLang="zh-CN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kumimoji="1" lang="en-US" altLang="zh-CN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𝟓𝟑</m:t>
                                  </m:r>
                                  <m:r>
                                    <a:rPr kumimoji="1" lang="en-US" altLang="zh-CN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sSubSup>
                                    <m:sSubSupPr>
                                      <m:ctrlP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𝟏𝟔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𝟏𝟑</m:t>
                                      </m:r>
                                    </m:sub>
                                    <m:sup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kumimoji="1" lang="en-US" altLang="zh-CN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𝟏𝟓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kumimoji="1"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C8040F1-13FA-2E47-B1C0-32EBBF99E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47" y="3770007"/>
                <a:ext cx="11025871" cy="17571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5BAE42C-0483-E84F-8FCE-69C03B0B87F4}"/>
                  </a:ext>
                </a:extLst>
              </p:cNvPr>
              <p:cNvSpPr txBox="1"/>
              <p:nvPr/>
            </p:nvSpPr>
            <p:spPr>
              <a:xfrm>
                <a:off x="425900" y="989527"/>
                <a:ext cx="11025871" cy="176926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b="1" dirty="0">
                    <a:latin typeface="Comic Sans MS" panose="030F0902030302020204" pitchFamily="66" charset="0"/>
                  </a:rPr>
                  <a:t>3. </a:t>
                </a:r>
                <a:r>
                  <a:rPr kumimoji="1" lang="en-US" altLang="zh-CN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Relative</a:t>
                </a:r>
                <a:r>
                  <a:rPr kumimoji="1" lang="zh-CN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kumimoji="1" lang="en-US" altLang="zh-CN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branching</a:t>
                </a:r>
                <a:r>
                  <a:rPr kumimoji="1" lang="zh-CN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kumimoji="1" lang="en-US" altLang="zh-CN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fraction</a:t>
                </a:r>
                <a:endParaRPr kumimoji="1" lang="en-US" altLang="zh-CN" sz="2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endParaRPr kumimoji="1" lang="en-US" altLang="zh-CN" sz="2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d>
                            <m:dPr>
                              <m:ctrlPr>
                                <a:rPr kumimoji="1"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𝚲</m:t>
                                  </m:r>
                                </m:e>
                                <m:sub>
                                  <m:r>
                                    <a:rPr kumimoji="1"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  <m:sup>
                                  <m:r>
                                    <a:rPr kumimoji="1"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1"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kumimoji="1"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</m:d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𝝍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kumimoji="1"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e>
                            <m:sub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𝑲𝑱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𝝍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sz="2400" b="1" i="1" smtClean="0">
                                  <a:solidFill>
                                    <a:srgbClr val="01189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kumimoji="1" lang="en-US" altLang="zh-CN" sz="2400" b="1" i="1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kumimoji="1" lang="en-US" altLang="zh-CN" sz="2400" b="1" i="1" smtClean="0">
                                    <a:solidFill>
                                      <a:srgbClr val="011893"/>
                                    </a:solidFill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  <m:r>
                                  <a:rPr kumimoji="1" lang="en-US" altLang="zh-CN" sz="2400" b="1" i="1" smtClean="0">
                                    <a:solidFill>
                                      <a:srgbClr val="011893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kumimoji="1" lang="en-US" altLang="zh-CN" sz="2400" b="1" i="1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kumimoji="1" lang="en-US" altLang="zh-CN" sz="2400" b="1" i="1" smtClean="0">
                                        <a:solidFill>
                                          <a:srgbClr val="01189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kumimoji="1" lang="en-US" altLang="zh-CN" sz="2400" b="1" i="1" smtClean="0">
                                    <a:solidFill>
                                      <a:srgbClr val="011893"/>
                                    </a:solidFill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zh-CN" sz="2400" b="1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5BAE42C-0483-E84F-8FCE-69C03B0B8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00" y="989527"/>
                <a:ext cx="11025871" cy="17692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A513668A-65FD-7640-9588-44280507CBF1}"/>
              </a:ext>
            </a:extLst>
          </p:cNvPr>
          <p:cNvSpPr txBox="1"/>
          <p:nvPr/>
        </p:nvSpPr>
        <p:spPr>
          <a:xfrm>
            <a:off x="8879270" y="1744761"/>
            <a:ext cx="1422478" cy="955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kumimoji="1" lang="en-US" altLang="zh-CN" sz="2400" b="1" dirty="0">
                <a:solidFill>
                  <a:srgbClr val="011893"/>
                </a:solidFill>
                <a:latin typeface="Comic Sans MS" panose="030F0902030302020204" pitchFamily="66" charset="0"/>
              </a:rPr>
              <a:t>Pc(4380)</a:t>
            </a:r>
          </a:p>
          <a:p>
            <a:pPr>
              <a:lnSpc>
                <a:spcPts val="3500"/>
              </a:lnSpc>
            </a:pPr>
            <a:r>
              <a:rPr kumimoji="1" lang="en-US" altLang="zh-CN" sz="2400" b="1" dirty="0">
                <a:solidFill>
                  <a:srgbClr val="011893"/>
                </a:solidFill>
                <a:latin typeface="Comic Sans MS" panose="030F0902030302020204" pitchFamily="66" charset="0"/>
              </a:rPr>
              <a:t>Pc(4450)</a:t>
            </a:r>
            <a:endParaRPr kumimoji="1" lang="zh-CN" altLang="en-US" b="1" dirty="0">
              <a:solidFill>
                <a:srgbClr val="011893"/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B1EC9D3-7799-5C4B-B2BC-106F554594B1}"/>
              </a:ext>
            </a:extLst>
          </p:cNvPr>
          <p:cNvSpPr txBox="1"/>
          <p:nvPr/>
        </p:nvSpPr>
        <p:spPr>
          <a:xfrm>
            <a:off x="9238503" y="3759121"/>
            <a:ext cx="1973783" cy="212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Pc(4312)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Pc(4440)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Pc(4457)</a:t>
            </a:r>
            <a:endParaRPr kumimoji="1" lang="en-US" altLang="zh-CN" sz="28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zh-CN" altLang="en-US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67D802B5-2AF4-204C-A3DA-0A78473C8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2" y="15881"/>
            <a:ext cx="10713588" cy="944434"/>
          </a:xfrm>
        </p:spPr>
        <p:txBody>
          <a:bodyPr>
            <a:normAutofit/>
          </a:bodyPr>
          <a:lstStyle/>
          <a:p>
            <a:r>
              <a:rPr kumimoji="1" lang="en-US" altLang="zh-CN" b="1" dirty="0">
                <a:latin typeface="Comic Sans MS" panose="030F0902030302020204" pitchFamily="66" charset="0"/>
                <a:cs typeface="Calibri" panose="020F0502020204030204" pitchFamily="34" charset="0"/>
              </a:rPr>
              <a:t>Productions</a:t>
            </a:r>
            <a:r>
              <a:rPr kumimoji="1" lang="zh-CN" altLang="en-US" b="1" dirty="0">
                <a:latin typeface="Comic Sans MS" panose="030F0902030302020204" pitchFamily="66" charset="0"/>
                <a:cs typeface="Calibri" panose="020F0502020204030204" pitchFamily="34" charset="0"/>
              </a:rPr>
              <a:t>：</a:t>
            </a:r>
            <a:r>
              <a:rPr lang="en" altLang="zh-CN" sz="2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lang="en" altLang="zh-CN" sz="2800" b="1" dirty="0">
                <a:solidFill>
                  <a:srgbClr val="011893"/>
                </a:solidFill>
                <a:latin typeface="Comic Sans MS" panose="030F0902030302020204" pitchFamily="66" charset="0"/>
              </a:rPr>
              <a:t>experimental measurements</a:t>
            </a:r>
            <a:endParaRPr kumimoji="1" lang="zh-CN" altLang="en-US" sz="2400" b="1" dirty="0">
              <a:solidFill>
                <a:srgbClr val="011893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A6896490-1262-C743-B527-531B02675CAE}"/>
              </a:ext>
            </a:extLst>
          </p:cNvPr>
          <p:cNvCxnSpPr>
            <a:cxnSpLocks/>
          </p:cNvCxnSpPr>
          <p:nvPr/>
        </p:nvCxnSpPr>
        <p:spPr>
          <a:xfrm>
            <a:off x="4694462" y="3017959"/>
            <a:ext cx="0" cy="766406"/>
          </a:xfrm>
          <a:prstGeom prst="straightConnector1">
            <a:avLst/>
          </a:prstGeom>
          <a:ln w="666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30CFB624-5015-514E-AC67-FD35C579596F}"/>
              </a:ext>
            </a:extLst>
          </p:cNvPr>
          <p:cNvSpPr txBox="1"/>
          <p:nvPr/>
        </p:nvSpPr>
        <p:spPr>
          <a:xfrm>
            <a:off x="3682538" y="2835838"/>
            <a:ext cx="151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Comic Sans MS" panose="030F0902030302020204" pitchFamily="66" charset="0"/>
              </a:rPr>
              <a:t>2015</a:t>
            </a:r>
            <a:endParaRPr kumimoji="1" lang="zh-CN" altLang="en-US" sz="2400" dirty="0">
              <a:latin typeface="Comic Sans MS" panose="030F0902030302020204" pitchFamily="66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D5D90FB-A399-E74E-97A1-56FC51067477}"/>
              </a:ext>
            </a:extLst>
          </p:cNvPr>
          <p:cNvSpPr txBox="1"/>
          <p:nvPr/>
        </p:nvSpPr>
        <p:spPr>
          <a:xfrm>
            <a:off x="4766072" y="3322700"/>
            <a:ext cx="151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Comic Sans MS" panose="030F0902030302020204" pitchFamily="66" charset="0"/>
              </a:rPr>
              <a:t>2019</a:t>
            </a:r>
            <a:endParaRPr kumimoji="1" lang="zh-CN" altLang="en-US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0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/>
      <p:bldP spid="6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67D802B5-2AF4-204C-A3DA-0A78473C8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2" y="0"/>
            <a:ext cx="10720388" cy="841451"/>
          </a:xfrm>
        </p:spPr>
        <p:txBody>
          <a:bodyPr>
            <a:normAutofit/>
          </a:bodyPr>
          <a:lstStyle/>
          <a:p>
            <a:r>
              <a:rPr kumimoji="1" lang="en-US" altLang="zh-CN" b="1" dirty="0">
                <a:latin typeface="Comic Sans MS" panose="030F0902030302020204" pitchFamily="66" charset="0"/>
                <a:cs typeface="Calibri" panose="020F0502020204030204" pitchFamily="34" charset="0"/>
              </a:rPr>
              <a:t>Production</a:t>
            </a:r>
            <a:r>
              <a:rPr kumimoji="1" lang="zh-CN" altLang="en-US" b="1" dirty="0">
                <a:latin typeface="Comic Sans MS" panose="030F0902030302020204" pitchFamily="66" charset="0"/>
                <a:cs typeface="Calibri" panose="020F0502020204030204" pitchFamily="34" charset="0"/>
              </a:rPr>
              <a:t>：</a:t>
            </a:r>
            <a:r>
              <a:rPr lang="en" altLang="zh-CN" sz="2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Possible Mechanism</a:t>
            </a:r>
            <a:endParaRPr kumimoji="1" lang="zh-CN" altLang="en-US" b="1" dirty="0">
              <a:solidFill>
                <a:srgbClr val="011893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FB084BD-0DFD-8A41-9337-76B8BA16F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791" y="1807821"/>
            <a:ext cx="5865356" cy="233404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8EF674B-505C-AA48-BD13-F47B70F6F5FE}"/>
              </a:ext>
            </a:extLst>
          </p:cNvPr>
          <p:cNvSpPr txBox="1"/>
          <p:nvPr/>
        </p:nvSpPr>
        <p:spPr>
          <a:xfrm>
            <a:off x="253206" y="1046200"/>
            <a:ext cx="2276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latin typeface="Comic Sans MS" panose="030F0902030302020204" pitchFamily="66" charset="0"/>
              </a:rPr>
              <a:t>Quark Level</a:t>
            </a:r>
            <a:endParaRPr kumimoji="1" lang="zh-CN" altLang="en-US" sz="2800" b="1" dirty="0">
              <a:latin typeface="Comic Sans MS" panose="030F0902030302020204" pitchFamily="66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63E650F-32C6-6042-B3B6-D6ABB11AA615}"/>
              </a:ext>
            </a:extLst>
          </p:cNvPr>
          <p:cNvSpPr txBox="1"/>
          <p:nvPr/>
        </p:nvSpPr>
        <p:spPr>
          <a:xfrm>
            <a:off x="648929" y="4380271"/>
            <a:ext cx="9518953" cy="169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Comic Sans MS" panose="030F0902030302020204" pitchFamily="66" charset="0"/>
              </a:rPr>
              <a:t>(a): </a:t>
            </a:r>
            <a:r>
              <a:rPr kumimoji="1" lang="en-US" altLang="zh-CN" sz="2400" b="1" dirty="0" err="1">
                <a:solidFill>
                  <a:srgbClr val="011893"/>
                </a:solidFill>
                <a:latin typeface="Comic Sans MS" panose="030F0902030302020204" pitchFamily="66" charset="0"/>
              </a:rPr>
              <a:t>Vbu</a:t>
            </a:r>
            <a:r>
              <a:rPr kumimoji="1" lang="en-US" altLang="zh-CN" sz="2400" b="1" dirty="0">
                <a:solidFill>
                  <a:srgbClr val="011893"/>
                </a:solidFill>
                <a:latin typeface="Comic Sans MS" panose="030F0902030302020204" pitchFamily="66" charset="0"/>
              </a:rPr>
              <a:t> suppression</a:t>
            </a:r>
            <a:r>
              <a:rPr kumimoji="1" lang="en-US" altLang="zh-CN" sz="2400" b="1" dirty="0">
                <a:latin typeface="Comic Sans MS" panose="030F0902030302020204" pitchFamily="66" charset="0"/>
              </a:rPr>
              <a:t>; </a:t>
            </a:r>
            <a:r>
              <a:rPr kumimoji="1" lang="en-US" altLang="zh-CN" sz="2400" b="1" dirty="0" err="1">
                <a:solidFill>
                  <a:srgbClr val="011893"/>
                </a:solidFill>
                <a:latin typeface="Comic Sans MS" panose="030F0902030302020204" pitchFamily="66" charset="0"/>
              </a:rPr>
              <a:t>ccbar</a:t>
            </a:r>
            <a:r>
              <a:rPr kumimoji="1" lang="en-US" altLang="zh-CN" sz="2400" b="1" dirty="0">
                <a:solidFill>
                  <a:srgbClr val="011893"/>
                </a:solidFill>
                <a:latin typeface="Comic Sans MS" panose="030F0902030302020204" pitchFamily="66" charset="0"/>
              </a:rPr>
              <a:t> production suppressed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Comic Sans MS" panose="030F0902030302020204" pitchFamily="66" charset="0"/>
              </a:rPr>
              <a:t>(b): Suppressed due to </a:t>
            </a:r>
            <a:r>
              <a:rPr kumimoji="1" lang="en-US" altLang="zh-CN" sz="2400" b="1" dirty="0">
                <a:solidFill>
                  <a:srgbClr val="011893"/>
                </a:solidFill>
                <a:latin typeface="Comic Sans MS" panose="030F0902030302020204" pitchFamily="66" charset="0"/>
              </a:rPr>
              <a:t>color suppression</a:t>
            </a:r>
            <a:r>
              <a:rPr kumimoji="1" lang="en-US" altLang="zh-CN" sz="2400" b="1" dirty="0">
                <a:latin typeface="Comic Sans MS" panose="030F0902030302020204" pitchFamily="66" charset="0"/>
              </a:rPr>
              <a:t> in the hadronization 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(c): Supposed to be dominant</a:t>
            </a:r>
            <a:endParaRPr kumimoji="1" lang="zh-CN" altLang="en-US" sz="24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B709B80-57E7-1649-A512-87B034EAA44F}"/>
              </a:ext>
            </a:extLst>
          </p:cNvPr>
          <p:cNvSpPr/>
          <p:nvPr/>
        </p:nvSpPr>
        <p:spPr>
          <a:xfrm>
            <a:off x="6518787" y="1807821"/>
            <a:ext cx="1876360" cy="162117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302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B5330D-6975-D84C-A5C4-3E0DAFA29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18" b="44955"/>
          <a:stretch/>
        </p:blipFill>
        <p:spPr>
          <a:xfrm>
            <a:off x="427701" y="1894881"/>
            <a:ext cx="3244647" cy="22382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03353AD-02CE-0C46-BB03-2FCBE94EDEC6}"/>
              </a:ext>
            </a:extLst>
          </p:cNvPr>
          <p:cNvSpPr txBox="1"/>
          <p:nvPr/>
        </p:nvSpPr>
        <p:spPr>
          <a:xfrm>
            <a:off x="634179" y="1427081"/>
            <a:ext cx="2276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latin typeface="Comic Sans MS" panose="030F0902030302020204" pitchFamily="66" charset="0"/>
              </a:rPr>
              <a:t>Quark Level</a:t>
            </a:r>
            <a:endParaRPr kumimoji="1" lang="zh-CN" altLang="en-US" sz="2800" b="1" dirty="0">
              <a:latin typeface="Comic Sans MS" panose="030F0902030302020204" pitchFamily="66" charset="0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ECEAF02-C9CE-5F4F-8D16-74ADF4ED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2" y="0"/>
            <a:ext cx="10720388" cy="841451"/>
          </a:xfrm>
        </p:spPr>
        <p:txBody>
          <a:bodyPr>
            <a:normAutofit/>
          </a:bodyPr>
          <a:lstStyle/>
          <a:p>
            <a:r>
              <a:rPr kumimoji="1" lang="en-US" altLang="zh-CN" b="1" dirty="0">
                <a:latin typeface="Comic Sans MS" panose="030F0902030302020204" pitchFamily="66" charset="0"/>
                <a:cs typeface="Calibri" panose="020F0502020204030204" pitchFamily="34" charset="0"/>
              </a:rPr>
              <a:t>Production</a:t>
            </a:r>
            <a:r>
              <a:rPr kumimoji="1" lang="zh-CN" altLang="en-US" b="1" dirty="0">
                <a:latin typeface="Comic Sans MS" panose="030F0902030302020204" pitchFamily="66" charset="0"/>
                <a:cs typeface="Calibri" panose="020F0502020204030204" pitchFamily="34" charset="0"/>
              </a:rPr>
              <a:t>：</a:t>
            </a:r>
            <a:r>
              <a:rPr lang="en" altLang="zh-CN" sz="2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Possible Mechanism</a:t>
            </a:r>
            <a:endParaRPr kumimoji="1" lang="zh-CN" altLang="en-US" b="1" dirty="0">
              <a:solidFill>
                <a:srgbClr val="011893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08331BB-5E55-204A-85AE-26270F80EA01}"/>
              </a:ext>
            </a:extLst>
          </p:cNvPr>
          <p:cNvSpPr/>
          <p:nvPr/>
        </p:nvSpPr>
        <p:spPr>
          <a:xfrm>
            <a:off x="993517" y="2399781"/>
            <a:ext cx="791037" cy="116591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5375CC5B-3EE1-384E-8F82-D6461E5CEB58}"/>
              </a:ext>
            </a:extLst>
          </p:cNvPr>
          <p:cNvSpPr/>
          <p:nvPr/>
        </p:nvSpPr>
        <p:spPr>
          <a:xfrm>
            <a:off x="1887794" y="2079525"/>
            <a:ext cx="693174" cy="2109019"/>
          </a:xfrm>
          <a:prstGeom prst="roundRect">
            <a:avLst/>
          </a:prstGeom>
          <a:noFill/>
          <a:ln w="25400"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C440E65-D528-E74D-9B30-0D4110459CE9}"/>
                  </a:ext>
                </a:extLst>
              </p:cNvPr>
              <p:cNvSpPr txBox="1"/>
              <p:nvPr/>
            </p:nvSpPr>
            <p:spPr>
              <a:xfrm>
                <a:off x="960057" y="4638024"/>
                <a:ext cx="509370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kumimoji="1" lang="en-US" altLang="zh-CN" sz="2800" b="0" dirty="0"/>
              </a:p>
              <a:p>
                <a:endParaRPr kumimoji="1" lang="zh-CN" altLang="en-US" sz="28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C440E65-D528-E74D-9B30-0D4110459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57" y="4638024"/>
                <a:ext cx="509370" cy="861774"/>
              </a:xfrm>
              <a:prstGeom prst="rect">
                <a:avLst/>
              </a:prstGeom>
              <a:blipFill>
                <a:blip r:embed="rId3"/>
                <a:stretch>
                  <a:fillRect l="-24390" r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914B11C-1B30-A340-982C-12E1B91F47FA}"/>
                  </a:ext>
                </a:extLst>
              </p:cNvPr>
              <p:cNvSpPr txBox="1"/>
              <p:nvPr/>
            </p:nvSpPr>
            <p:spPr>
              <a:xfrm>
                <a:off x="2009193" y="4947740"/>
                <a:ext cx="509370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kumimoji="1" lang="en-US" altLang="zh-CN" sz="2800" b="0" dirty="0"/>
              </a:p>
              <a:p>
                <a:endParaRPr kumimoji="1" lang="zh-CN" altLang="en-US" sz="2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914B11C-1B30-A340-982C-12E1B91F4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193" y="4947740"/>
                <a:ext cx="509370" cy="861774"/>
              </a:xfrm>
              <a:prstGeom prst="rect">
                <a:avLst/>
              </a:prstGeom>
              <a:blipFill>
                <a:blip r:embed="rId4"/>
                <a:stretch>
                  <a:fillRect l="-14634" r="-4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D306AA4E-9591-B442-B13A-A1449DB09EF5}"/>
              </a:ext>
            </a:extLst>
          </p:cNvPr>
          <p:cNvCxnSpPr>
            <a:stCxn id="10" idx="0"/>
          </p:cNvCxnSpPr>
          <p:nvPr/>
        </p:nvCxnSpPr>
        <p:spPr>
          <a:xfrm flipV="1">
            <a:off x="1214742" y="3760839"/>
            <a:ext cx="174293" cy="877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4262BBE1-A856-AC4E-98EF-7F6A1F853AFA}"/>
              </a:ext>
            </a:extLst>
          </p:cNvPr>
          <p:cNvCxnSpPr>
            <a:cxnSpLocks/>
          </p:cNvCxnSpPr>
          <p:nvPr/>
        </p:nvCxnSpPr>
        <p:spPr>
          <a:xfrm flipV="1">
            <a:off x="2210224" y="4199431"/>
            <a:ext cx="0" cy="747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D7C7AFC6-CDDF-B54D-9CBC-C4B55E80B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550" y="1427081"/>
            <a:ext cx="6363563" cy="128662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05D56EC-3CA9-F444-9F11-A3A1678D87A8}"/>
              </a:ext>
            </a:extLst>
          </p:cNvPr>
          <p:cNvSpPr txBox="1"/>
          <p:nvPr/>
        </p:nvSpPr>
        <p:spPr>
          <a:xfrm>
            <a:off x="4235949" y="1150418"/>
            <a:ext cx="3709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latin typeface="Comic Sans MS" panose="030F0902030302020204" pitchFamily="66" charset="0"/>
              </a:rPr>
              <a:t>Transition amplitude</a:t>
            </a:r>
            <a:endParaRPr kumimoji="1" lang="zh-CN" altLang="en-US" sz="2800" b="1" dirty="0">
              <a:latin typeface="Comic Sans MS" panose="030F0902030302020204" pitchFamily="66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6974091-3667-E24B-A713-98CB9BB213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6529"/>
          <a:stretch/>
        </p:blipFill>
        <p:spPr>
          <a:xfrm>
            <a:off x="5747860" y="3170967"/>
            <a:ext cx="5343174" cy="295453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40123E2-7BB7-2344-A267-4D70C29EFFE1}"/>
              </a:ext>
            </a:extLst>
          </p:cNvPr>
          <p:cNvSpPr txBox="1"/>
          <p:nvPr/>
        </p:nvSpPr>
        <p:spPr>
          <a:xfrm>
            <a:off x="4235949" y="2616483"/>
            <a:ext cx="244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latin typeface="Comic Sans MS" panose="030F0902030302020204" pitchFamily="66" charset="0"/>
              </a:rPr>
              <a:t>Hadron Level</a:t>
            </a:r>
            <a:endParaRPr kumimoji="1" lang="zh-CN" altLang="en-US" sz="28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1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E91B82CA-EF3F-6D4A-9F33-1557F592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2" y="0"/>
            <a:ext cx="10720388" cy="841451"/>
          </a:xfrm>
        </p:spPr>
        <p:txBody>
          <a:bodyPr>
            <a:normAutofit/>
          </a:bodyPr>
          <a:lstStyle/>
          <a:p>
            <a:r>
              <a:rPr kumimoji="1" lang="en-US" altLang="zh-CN" b="1" dirty="0">
                <a:latin typeface="Comic Sans MS" panose="030F0902030302020204" pitchFamily="66" charset="0"/>
                <a:cs typeface="Calibri" panose="020F0502020204030204" pitchFamily="34" charset="0"/>
              </a:rPr>
              <a:t>Production</a:t>
            </a:r>
            <a:r>
              <a:rPr kumimoji="1" lang="zh-CN" altLang="en-US" b="1" dirty="0">
                <a:latin typeface="Comic Sans MS" panose="030F0902030302020204" pitchFamily="66" charset="0"/>
                <a:cs typeface="Calibri" panose="020F0502020204030204" pitchFamily="34" charset="0"/>
              </a:rPr>
              <a:t>：</a:t>
            </a:r>
            <a:r>
              <a:rPr lang="en" altLang="zh-CN" sz="2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detail</a:t>
            </a:r>
            <a:endParaRPr kumimoji="1" lang="zh-CN" altLang="en-US" b="1" dirty="0">
              <a:solidFill>
                <a:srgbClr val="011893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6D70AF5-9166-B54C-BB34-298C4F29A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574" y="1481025"/>
            <a:ext cx="6257316" cy="108701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78D687E-CE36-284E-B955-F19622EC2381}"/>
              </a:ext>
            </a:extLst>
          </p:cNvPr>
          <p:cNvSpPr txBox="1"/>
          <p:nvPr/>
        </p:nvSpPr>
        <p:spPr>
          <a:xfrm>
            <a:off x="253206" y="1046200"/>
            <a:ext cx="3324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latin typeface="Comic Sans MS" panose="030F0902030302020204" pitchFamily="66" charset="0"/>
              </a:rPr>
              <a:t>Weak interaction:</a:t>
            </a:r>
            <a:endParaRPr kumimoji="1" lang="zh-CN" altLang="en-US" sz="2800" b="1" dirty="0">
              <a:latin typeface="Comic Sans MS" panose="030F0902030302020204" pitchFamily="66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1BE9514-E4BE-AF41-B420-BE4694C67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702" y="3257664"/>
            <a:ext cx="4254500" cy="332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B0288A0-FC29-6D44-B4B6-CA8373D77DF5}"/>
                  </a:ext>
                </a:extLst>
              </p:cNvPr>
              <p:cNvSpPr txBox="1"/>
              <p:nvPr/>
            </p:nvSpPr>
            <p:spPr>
              <a:xfrm>
                <a:off x="86880" y="2752503"/>
                <a:ext cx="648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b="1" dirty="0">
                    <a:latin typeface="Comic Sans MS" panose="030F0902030302020204" pitchFamily="66" charset="0"/>
                  </a:rPr>
                  <a:t>Transition form factor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kumimoji="1" lang="en-US" altLang="zh-CN" sz="28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</m:oMath>
                </a14:m>
                <a:endParaRPr kumimoji="1" lang="zh-CN" altLang="en-US" sz="2800" b="1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B0288A0-FC29-6D44-B4B6-CA8373D77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0" y="2752503"/>
                <a:ext cx="6484660" cy="523220"/>
              </a:xfrm>
              <a:prstGeom prst="rect">
                <a:avLst/>
              </a:prstGeom>
              <a:blipFill>
                <a:blip r:embed="rId4"/>
                <a:stretch>
                  <a:fillRect l="-1761" t="-11905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15927A2-58BF-0147-AE6A-DE153D5CA2BC}"/>
                  </a:ext>
                </a:extLst>
              </p:cNvPr>
              <p:cNvSpPr txBox="1"/>
              <p:nvPr/>
            </p:nvSpPr>
            <p:spPr>
              <a:xfrm>
                <a:off x="6442203" y="3207616"/>
                <a:ext cx="5330697" cy="3252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rabicPeriod"/>
                </a:pPr>
                <a:r>
                  <a:rPr kumimoji="1" lang="en-US" altLang="zh-CN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No </a:t>
                </a:r>
                <a:r>
                  <a:rPr kumimoji="1" lang="en-US" altLang="zh-CN" sz="2800" b="1" dirty="0">
                    <a:latin typeface="Comic Sans MS" panose="030F0902030302020204" pitchFamily="66" charset="0"/>
                  </a:rPr>
                  <a:t>theoretical estimation !</a:t>
                </a: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r>
                  <a:rPr kumimoji="1" lang="en-US" altLang="zh-CN" sz="2800" b="1" dirty="0">
                    <a:latin typeface="Comic Sans MS" panose="030F0902030302020204" pitchFamily="66" charset="0"/>
                  </a:rPr>
                  <a:t>Similar to</a:t>
                </a:r>
                <a:r>
                  <a:rPr kumimoji="1" lang="en-US" altLang="zh-CN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kumimoji="1"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  <m:r>
                      <a:rPr kumimoji="1"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kumimoji="1"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</m:oMath>
                </a14:m>
                <a:endParaRPr kumimoji="1" lang="en-US" altLang="zh-CN" sz="28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r>
                  <a:rPr kumimoji="1" lang="en-US" altLang="zh-CN" sz="2800" b="1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Borrow these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kumimoji="1" lang="en-US" altLang="zh-CN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  <m:r>
                      <a:rPr kumimoji="1" lang="en-US" altLang="zh-C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kumimoji="1" lang="en-US" altLang="zh-CN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</m:oMath>
                </a14:m>
                <a:r>
                  <a:rPr kumimoji="1" lang="en-US" altLang="zh-CN" sz="2800" b="1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 but</a:t>
                </a:r>
                <a:r>
                  <a:rPr kumimoji="1" lang="en-US" altLang="zh-CN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kumimoji="1" lang="en-US" altLang="zh-CN" sz="2800" b="1" dirty="0">
                    <a:solidFill>
                      <a:srgbClr val="011893"/>
                    </a:solidFill>
                    <a:latin typeface="Comic Sans MS" panose="030F0902030302020204" pitchFamily="66" charset="0"/>
                  </a:rPr>
                  <a:t>with a suppression factor R</a:t>
                </a:r>
                <a:r>
                  <a:rPr kumimoji="1" lang="en-US" altLang="zh-CN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15927A2-58BF-0147-AE6A-DE153D5CA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203" y="3207616"/>
                <a:ext cx="5330697" cy="3252493"/>
              </a:xfrm>
              <a:prstGeom prst="rect">
                <a:avLst/>
              </a:prstGeom>
              <a:blipFill>
                <a:blip r:embed="rId5"/>
                <a:stretch>
                  <a:fillRect l="-2850" r="-2613" b="-38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87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B7E6DBCA-C3BB-1C41-9FB8-9EAB7AFE2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2" y="0"/>
            <a:ext cx="10720388" cy="841451"/>
          </a:xfrm>
        </p:spPr>
        <p:txBody>
          <a:bodyPr>
            <a:normAutofit/>
          </a:bodyPr>
          <a:lstStyle/>
          <a:p>
            <a:r>
              <a:rPr kumimoji="1" lang="en-US" altLang="zh-CN" b="1" dirty="0">
                <a:latin typeface="Comic Sans MS" panose="030F0902030302020204" pitchFamily="66" charset="0"/>
                <a:cs typeface="Calibri" panose="020F0502020204030204" pitchFamily="34" charset="0"/>
              </a:rPr>
              <a:t>Production</a:t>
            </a:r>
            <a:r>
              <a:rPr kumimoji="1" lang="zh-CN" altLang="en-US" b="1" dirty="0">
                <a:latin typeface="Comic Sans MS" panose="030F0902030302020204" pitchFamily="66" charset="0"/>
                <a:cs typeface="Calibri" panose="020F0502020204030204" pitchFamily="34" charset="0"/>
              </a:rPr>
              <a:t>：</a:t>
            </a:r>
            <a:r>
              <a:rPr lang="en" altLang="zh-CN" sz="2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Results</a:t>
            </a:r>
            <a:endParaRPr kumimoji="1" lang="zh-CN" altLang="en-US" b="1" dirty="0">
              <a:solidFill>
                <a:srgbClr val="011893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23840C1-BC3B-604C-AD05-D522AB15B03A}"/>
              </a:ext>
            </a:extLst>
          </p:cNvPr>
          <p:cNvSpPr txBox="1"/>
          <p:nvPr/>
        </p:nvSpPr>
        <p:spPr>
          <a:xfrm>
            <a:off x="253206" y="1178933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latin typeface="Comic Sans MS" panose="030F0902030302020204" pitchFamily="66" charset="0"/>
              </a:rPr>
              <a:t>Branching fraction</a:t>
            </a:r>
            <a:endParaRPr kumimoji="1" lang="zh-CN" altLang="en-US" sz="2800" b="1" dirty="0">
              <a:latin typeface="Comic Sans MS" panose="030F0902030302020204" pitchFamily="66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CDCA66-A5FF-DB45-8E3B-91DC615DF131}"/>
              </a:ext>
            </a:extLst>
          </p:cNvPr>
          <p:cNvSpPr/>
          <p:nvPr/>
        </p:nvSpPr>
        <p:spPr>
          <a:xfrm>
            <a:off x="486697" y="2728452"/>
            <a:ext cx="565815" cy="70054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C503D46-F71E-BA4F-94A4-7CBF3ACC7D8D}"/>
              </a:ext>
            </a:extLst>
          </p:cNvPr>
          <p:cNvSpPr txBox="1"/>
          <p:nvPr/>
        </p:nvSpPr>
        <p:spPr>
          <a:xfrm>
            <a:off x="5890790" y="1702153"/>
            <a:ext cx="5330697" cy="3252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kumimoji="1" lang="en-US" altLang="zh-CN" sz="2800" b="1" dirty="0">
                <a:latin typeface="Comic Sans MS" panose="030F0902030302020204" pitchFamily="66" charset="0"/>
              </a:rPr>
              <a:t>Pc(4312)/Pc(4440): </a:t>
            </a:r>
            <a:r>
              <a:rPr kumimoji="1" lang="en-US" altLang="zh-CN" sz="2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10</a:t>
            </a:r>
            <a:r>
              <a:rPr kumimoji="1" lang="en-US" altLang="zh-CN" sz="2800" b="1" baseline="30000" dirty="0">
                <a:solidFill>
                  <a:srgbClr val="C00000"/>
                </a:solidFill>
                <a:latin typeface="Comic Sans MS" panose="030F0902030302020204" pitchFamily="66" charset="0"/>
              </a:rPr>
              <a:t>-4</a:t>
            </a:r>
            <a:r>
              <a:rPr kumimoji="1" lang="en-US" altLang="zh-CN" sz="2800" b="1" dirty="0">
                <a:latin typeface="Comic Sans MS" panose="030F09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Comic Sans MS" panose="030F0902030302020204" pitchFamily="66" charset="0"/>
              </a:rPr>
              <a:t>   Pc(4457):</a:t>
            </a:r>
            <a:r>
              <a:rPr kumimoji="1" lang="en-US" altLang="zh-CN" sz="2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10</a:t>
            </a:r>
            <a:r>
              <a:rPr kumimoji="1" lang="en-US" altLang="zh-CN" sz="2800" b="1" baseline="30000" dirty="0">
                <a:solidFill>
                  <a:srgbClr val="C00000"/>
                </a:solidFill>
                <a:latin typeface="Comic Sans MS" panose="030F0902030302020204" pitchFamily="66" charset="0"/>
              </a:rPr>
              <a:t>-5 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2. Production </a:t>
            </a:r>
            <a:r>
              <a:rPr kumimoji="1" lang="en-US" altLang="zh-CN" sz="2800" b="1" dirty="0">
                <a:latin typeface="Comic Sans MS" panose="030F0902030302020204" pitchFamily="66" charset="0"/>
              </a:rPr>
              <a:t>ratio</a:t>
            </a:r>
          </a:p>
          <a:p>
            <a:pPr>
              <a:lnSpc>
                <a:spcPct val="150000"/>
              </a:lnSpc>
            </a:pPr>
            <a:endParaRPr kumimoji="1" lang="en-US" altLang="zh-CN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FE8D791-CB9C-334C-BB12-1698E1FB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188" y="3848488"/>
            <a:ext cx="4025900" cy="18415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B3EB27A4-075F-CF44-BFCE-DE0E3F2A5967}"/>
              </a:ext>
            </a:extLst>
          </p:cNvPr>
          <p:cNvGrpSpPr/>
          <p:nvPr/>
        </p:nvGrpSpPr>
        <p:grpSpPr>
          <a:xfrm>
            <a:off x="178620" y="1838221"/>
            <a:ext cx="5080000" cy="3683000"/>
            <a:chOff x="178620" y="1838221"/>
            <a:chExt cx="5080000" cy="3683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18ABB41-C00F-D24C-8F59-1A4081456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620" y="1838221"/>
              <a:ext cx="5080000" cy="36830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A28D4F52-7D18-2043-A11D-C84D4EE73FA4}"/>
                </a:ext>
              </a:extLst>
            </p:cNvPr>
            <p:cNvSpPr/>
            <p:nvPr/>
          </p:nvSpPr>
          <p:spPr>
            <a:xfrm>
              <a:off x="1194600" y="2124450"/>
              <a:ext cx="38074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altLang="zh-CN" b="1" dirty="0" err="1">
                  <a:solidFill>
                    <a:srgbClr val="011893"/>
                  </a:solidFill>
                  <a:highlight>
                    <a:srgbClr val="FFFF00"/>
                  </a:highlight>
                  <a:latin typeface="Comic Sans MS" panose="030F0902030302020204" pitchFamily="66" charset="0"/>
                </a:rPr>
                <a:t>Phys.Rev</a:t>
              </a:r>
              <a:r>
                <a:rPr lang="en" altLang="zh-CN" b="1" dirty="0">
                  <a:solidFill>
                    <a:srgbClr val="011893"/>
                  </a:solidFill>
                  <a:highlight>
                    <a:srgbClr val="FFFF00"/>
                  </a:highlight>
                  <a:latin typeface="Comic Sans MS" panose="030F0902030302020204" pitchFamily="66" charset="0"/>
                </a:rPr>
                <a:t>. D100 (2019) 114002</a:t>
              </a:r>
              <a:r>
                <a:rPr lang="en" altLang="zh-CN" dirty="0">
                  <a:solidFill>
                    <a:srgbClr val="011893"/>
                  </a:solidFill>
                  <a:highlight>
                    <a:srgbClr val="FFFF00"/>
                  </a:highlight>
                  <a:latin typeface="Comic Sans MS" panose="030F0902030302020204" pitchFamily="66" charset="0"/>
                </a:rPr>
                <a:t> </a:t>
              </a:r>
              <a:endParaRPr lang="zh-CN" altLang="en-US" dirty="0">
                <a:solidFill>
                  <a:srgbClr val="011893"/>
                </a:solidFill>
                <a:highlight>
                  <a:srgbClr val="FFFF00"/>
                </a:highlight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89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B7E6DBCA-C3BB-1C41-9FB8-9EAB7AFE2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2" y="0"/>
            <a:ext cx="10720388" cy="841451"/>
          </a:xfrm>
        </p:spPr>
        <p:txBody>
          <a:bodyPr>
            <a:normAutofit/>
          </a:bodyPr>
          <a:lstStyle/>
          <a:p>
            <a:r>
              <a:rPr kumimoji="1" lang="en-US" altLang="zh-CN" b="1" dirty="0">
                <a:latin typeface="Comic Sans MS" panose="030F0902030302020204" pitchFamily="66" charset="0"/>
                <a:cs typeface="Calibri" panose="020F0502020204030204" pitchFamily="34" charset="0"/>
              </a:rPr>
              <a:t>Production</a:t>
            </a:r>
            <a:r>
              <a:rPr kumimoji="1" lang="zh-CN" altLang="en-US" b="1" dirty="0">
                <a:latin typeface="Comic Sans MS" panose="030F0902030302020204" pitchFamily="66" charset="0"/>
                <a:cs typeface="Calibri" panose="020F0502020204030204" pitchFamily="34" charset="0"/>
              </a:rPr>
              <a:t>：</a:t>
            </a:r>
            <a:r>
              <a:rPr lang="en" altLang="zh-CN" sz="2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Results</a:t>
            </a:r>
            <a:endParaRPr kumimoji="1" lang="zh-CN" altLang="en-US" b="1" dirty="0">
              <a:solidFill>
                <a:srgbClr val="011893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C503D46-F71E-BA4F-94A4-7CBF3ACC7D8D}"/>
              </a:ext>
            </a:extLst>
          </p:cNvPr>
          <p:cNvSpPr txBox="1"/>
          <p:nvPr/>
        </p:nvSpPr>
        <p:spPr>
          <a:xfrm>
            <a:off x="286402" y="841451"/>
            <a:ext cx="5330697" cy="4976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zh-CN" sz="2800" b="1" baseline="30000" dirty="0">
              <a:solidFill>
                <a:srgbClr val="C00000"/>
              </a:solidFill>
              <a:latin typeface="Comic Sans MS" panose="030F0902030302020204" pitchFamily="66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kumimoji="1" lang="en-US" altLang="zh-CN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Production </a:t>
            </a:r>
            <a:r>
              <a:rPr kumimoji="1" lang="en-US" altLang="zh-CN" sz="2800" b="1" dirty="0">
                <a:latin typeface="Comic Sans MS" panose="030F0902030302020204" pitchFamily="66" charset="0"/>
              </a:rPr>
              <a:t>ratio: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kumimoji="1" lang="en-US" altLang="zh-CN" sz="2800" b="1" dirty="0">
              <a:latin typeface="Comic Sans MS" panose="030F0902030302020204" pitchFamily="66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kumimoji="1" lang="en-US" altLang="zh-CN" sz="2800" b="1" dirty="0">
              <a:latin typeface="Comic Sans MS" panose="030F0902030302020204" pitchFamily="66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kumimoji="1" lang="en-US" altLang="zh-CN" sz="2800" b="1" dirty="0">
              <a:latin typeface="Comic Sans MS" panose="030F0902030302020204" pitchFamily="66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kumimoji="1" lang="en-US" altLang="zh-CN" sz="2800" b="1" dirty="0">
                <a:latin typeface="Comic Sans MS" panose="030F0902030302020204" pitchFamily="66" charset="0"/>
              </a:rPr>
              <a:t>Decay Ratio</a:t>
            </a:r>
          </a:p>
          <a:p>
            <a:pPr>
              <a:lnSpc>
                <a:spcPct val="150000"/>
              </a:lnSpc>
            </a:pPr>
            <a:endParaRPr kumimoji="1" lang="en-US" altLang="zh-CN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FE8D791-CB9C-334C-BB12-1698E1FB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57" y="1884715"/>
            <a:ext cx="4025900" cy="18415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1BFC03A-13E6-C149-8E51-4B619F0F9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15" y="4486226"/>
            <a:ext cx="3835400" cy="1854200"/>
          </a:xfrm>
          <a:prstGeom prst="rect">
            <a:avLst/>
          </a:prstGeom>
        </p:spPr>
      </p:pic>
      <p:sp>
        <p:nvSpPr>
          <p:cNvPr id="3" name="右大括号 2">
            <a:extLst>
              <a:ext uri="{FF2B5EF4-FFF2-40B4-BE49-F238E27FC236}">
                <a16:creationId xmlns:a16="http://schemas.microsoft.com/office/drawing/2014/main" id="{C9AD9CC5-97B7-E448-A24F-CF865F0F1581}"/>
              </a:ext>
            </a:extLst>
          </p:cNvPr>
          <p:cNvSpPr/>
          <p:nvPr/>
        </p:nvSpPr>
        <p:spPr>
          <a:xfrm>
            <a:off x="4736715" y="2315497"/>
            <a:ext cx="661195" cy="3805084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0B3608-2294-874F-ABEE-452BBBD69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049" y="1695222"/>
            <a:ext cx="6057900" cy="381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5ACAF4-B543-4E4D-BE4D-118A28C38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522" y="1033207"/>
            <a:ext cx="2159000" cy="7366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B436E3B-5E3E-364F-A8CE-00A765B5227C}"/>
              </a:ext>
            </a:extLst>
          </p:cNvPr>
          <p:cNvSpPr txBox="1"/>
          <p:nvPr/>
        </p:nvSpPr>
        <p:spPr>
          <a:xfrm>
            <a:off x="5844522" y="5692877"/>
            <a:ext cx="5785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Consistent with </a:t>
            </a:r>
            <a:r>
              <a:rPr kumimoji="1" lang="en-US" altLang="zh-CN" sz="2400" b="1" dirty="0" err="1">
                <a:solidFill>
                  <a:srgbClr val="C00000"/>
                </a:solidFill>
                <a:latin typeface="Comic Sans MS" panose="030F0902030302020204" pitchFamily="66" charset="0"/>
              </a:rPr>
              <a:t>LHCb</a:t>
            </a:r>
            <a:r>
              <a:rPr kumimoji="1" lang="en-US" altLang="zh-C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measurements !</a:t>
            </a:r>
            <a:endParaRPr kumimoji="1" lang="zh-CN" altLang="en-US" sz="24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7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16AC493D-E862-3F49-9DDA-22ECFC82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2" y="0"/>
            <a:ext cx="10720388" cy="841451"/>
          </a:xfrm>
        </p:spPr>
        <p:txBody>
          <a:bodyPr>
            <a:normAutofit/>
          </a:bodyPr>
          <a:lstStyle/>
          <a:p>
            <a:r>
              <a:rPr kumimoji="1" lang="en-US" altLang="zh-CN" b="1" dirty="0">
                <a:latin typeface="Comic Sans MS" panose="030F0902030302020204" pitchFamily="66" charset="0"/>
                <a:cs typeface="Calibri" panose="020F0502020204030204" pitchFamily="34" charset="0"/>
              </a:rPr>
              <a:t>Summary</a:t>
            </a:r>
            <a:endParaRPr kumimoji="1" lang="zh-CN" altLang="en-US" b="1" dirty="0">
              <a:solidFill>
                <a:srgbClr val="011893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E0517D8-F838-394F-99DB-00DAFC8EE0AB}"/>
              </a:ext>
            </a:extLst>
          </p:cNvPr>
          <p:cNvSpPr txBox="1"/>
          <p:nvPr/>
        </p:nvSpPr>
        <p:spPr>
          <a:xfrm>
            <a:off x="755856" y="1171211"/>
            <a:ext cx="11017044" cy="498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kumimoji="1" lang="en-US" altLang="zh-CN" sz="3600" b="1" dirty="0">
                <a:latin typeface="Comic Sans MS" panose="030F0902030302020204" pitchFamily="66" charset="0"/>
              </a:rPr>
              <a:t>Updated measurements: </a:t>
            </a:r>
          </a:p>
          <a:p>
            <a:pPr>
              <a:lnSpc>
                <a:spcPct val="150000"/>
              </a:lnSpc>
            </a:pPr>
            <a:r>
              <a:rPr kumimoji="1" lang="en-US" altLang="zh-CN" sz="3600" b="1" dirty="0">
                <a:latin typeface="Comic Sans MS" panose="030F0902030302020204" pitchFamily="66" charset="0"/>
              </a:rPr>
              <a:t>            </a:t>
            </a:r>
            <a:r>
              <a:rPr kumimoji="1" lang="en-US" altLang="zh-CN" sz="3600" b="1" dirty="0">
                <a:solidFill>
                  <a:srgbClr val="011893"/>
                </a:solidFill>
                <a:latin typeface="Comic Sans MS" panose="030F0902030302020204" pitchFamily="66" charset="0"/>
              </a:rPr>
              <a:t>favor molecular interpretation</a:t>
            </a:r>
            <a:endParaRPr kumimoji="1" lang="en-US" altLang="zh-CN" sz="3600" b="1" baseline="30000" dirty="0">
              <a:solidFill>
                <a:srgbClr val="011893"/>
              </a:solidFill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600" b="1" dirty="0">
                <a:solidFill>
                  <a:schemeClr val="tx1"/>
                </a:solidFill>
                <a:latin typeface="Comic Sans MS" panose="030F0902030302020204" pitchFamily="66" charset="0"/>
              </a:rPr>
              <a:t>2. Decay: </a:t>
            </a:r>
            <a:r>
              <a:rPr kumimoji="1" lang="en-US" altLang="zh-CN" sz="3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consistent with expectation</a:t>
            </a:r>
          </a:p>
          <a:p>
            <a:pPr>
              <a:lnSpc>
                <a:spcPct val="150000"/>
              </a:lnSpc>
            </a:pPr>
            <a:r>
              <a:rPr kumimoji="1" lang="en-US" altLang="zh-CN" sz="3600" b="1" dirty="0">
                <a:latin typeface="Comic Sans MS" panose="030F0902030302020204" pitchFamily="66" charset="0"/>
              </a:rPr>
              <a:t>3. Production &amp; Decay: </a:t>
            </a:r>
          </a:p>
          <a:p>
            <a:pPr>
              <a:lnSpc>
                <a:spcPct val="150000"/>
              </a:lnSpc>
            </a:pPr>
            <a:r>
              <a:rPr kumimoji="1" lang="en-US" altLang="zh-CN" sz="3600" b="1" dirty="0">
                <a:latin typeface="Comic Sans MS" panose="030F0902030302020204" pitchFamily="66" charset="0"/>
              </a:rPr>
              <a:t>             </a:t>
            </a:r>
            <a:r>
              <a:rPr kumimoji="1" lang="en-US" altLang="zh-CN" sz="3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Comparable with experimental data</a:t>
            </a:r>
          </a:p>
          <a:p>
            <a:pPr>
              <a:lnSpc>
                <a:spcPct val="150000"/>
              </a:lnSpc>
            </a:pPr>
            <a:endParaRPr kumimoji="1" lang="en-US" altLang="zh-CN" sz="36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4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A7B22-BB50-DE44-AD35-0434C27F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Outline</a:t>
            </a:r>
            <a:endParaRPr kumimoji="1" lang="zh-CN" altLang="en-US" b="1" dirty="0"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812C7E-8048-6C49-893C-A7DAC04E2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94905"/>
            <a:ext cx="10058400" cy="4698323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44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Short Review of Pc States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4400" b="1" dirty="0">
                <a:solidFill>
                  <a:srgbClr val="011893"/>
                </a:solidFill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Decay</a:t>
            </a:r>
            <a:r>
              <a:rPr kumimoji="1" lang="en-US" altLang="zh-CN" sz="44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 of Pc States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4400" b="1" dirty="0">
                <a:solidFill>
                  <a:srgbClr val="011893"/>
                </a:solidFill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Production</a:t>
            </a:r>
            <a:r>
              <a:rPr kumimoji="1" lang="en-US" altLang="zh-CN" sz="44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 of Pc States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44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25180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1190C00-0926-4548-98D0-34B6C0C13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75869" y="4304144"/>
            <a:ext cx="11135131" cy="13352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8C6E8BA-F8EF-C241-A229-87C5166F9B99}"/>
              </a:ext>
            </a:extLst>
          </p:cNvPr>
          <p:cNvSpPr txBox="1"/>
          <p:nvPr/>
        </p:nvSpPr>
        <p:spPr>
          <a:xfrm>
            <a:off x="0" y="814529"/>
            <a:ext cx="12192000" cy="28007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8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Thank you </a:t>
            </a:r>
          </a:p>
          <a:p>
            <a:pPr algn="ctr"/>
            <a:r>
              <a:rPr kumimoji="1" lang="en-US" altLang="zh-CN" sz="8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for your attention</a:t>
            </a:r>
            <a:r>
              <a:rPr kumimoji="1" lang="zh-CN" altLang="en-US" sz="8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kumimoji="1" lang="en-US" altLang="zh-CN" sz="8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!</a:t>
            </a:r>
            <a:endParaRPr kumimoji="1" lang="zh-CN" altLang="en-US" sz="88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4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151FAA1D-A963-8E48-825B-E0BA9DCF59BE}"/>
              </a:ext>
            </a:extLst>
          </p:cNvPr>
          <p:cNvGrpSpPr/>
          <p:nvPr/>
        </p:nvGrpSpPr>
        <p:grpSpPr>
          <a:xfrm>
            <a:off x="3753421" y="1492621"/>
            <a:ext cx="7827481" cy="4066260"/>
            <a:chOff x="5099073" y="1314394"/>
            <a:chExt cx="6211469" cy="2717903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B13470A7-D1E8-2145-9389-244B00956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9073" y="1587622"/>
              <a:ext cx="6211469" cy="2444675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7BD18E1-11D7-FB49-A6CD-FCCC348DB257}"/>
                </a:ext>
              </a:extLst>
            </p:cNvPr>
            <p:cNvSpPr txBox="1"/>
            <p:nvPr/>
          </p:nvSpPr>
          <p:spPr>
            <a:xfrm>
              <a:off x="5849743" y="1314394"/>
              <a:ext cx="4710131" cy="2837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Phys.Rev.Lett.115,072001(2015)</a:t>
              </a:r>
              <a:endParaRPr kumimoji="1" lang="zh-CN" altLang="en-US" sz="1600" b="1" dirty="0">
                <a:solidFill>
                  <a:srgbClr val="C00000"/>
                </a:solidFill>
                <a:latin typeface="Comic Sans MS" panose="030F0902030302020204" pitchFamily="66" charset="0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92FA7B22-BB50-DE44-AD35-0434C27F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>
                <a:latin typeface="Comic Sans MS" panose="030F0902030302020204" pitchFamily="66" charset="0"/>
                <a:cs typeface="Calibri" panose="020F0502020204030204" pitchFamily="34" charset="0"/>
              </a:rPr>
              <a:t> Short Review</a:t>
            </a:r>
            <a:r>
              <a:rPr kumimoji="1" lang="zh-CN" altLang="en-US" b="1" dirty="0">
                <a:latin typeface="Comic Sans MS" panose="030F0902030302020204" pitchFamily="66" charset="0"/>
                <a:cs typeface="Calibri" panose="020F0502020204030204" pitchFamily="34" charset="0"/>
              </a:rPr>
              <a:t>：</a:t>
            </a:r>
            <a:r>
              <a:rPr lang="en" altLang="zh-CN" sz="31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lang="en" altLang="zh-CN" sz="3100" b="1" dirty="0">
                <a:solidFill>
                  <a:srgbClr val="011893"/>
                </a:solidFill>
                <a:latin typeface="Comic Sans MS" panose="030F0902030302020204" pitchFamily="66" charset="0"/>
              </a:rPr>
              <a:t>Episode I (</a:t>
            </a:r>
            <a:r>
              <a:rPr lang="en" altLang="zh-CN" sz="3100" b="1" dirty="0" err="1">
                <a:solidFill>
                  <a:srgbClr val="011893"/>
                </a:solidFill>
                <a:latin typeface="Comic Sans MS" panose="030F0902030302020204" pitchFamily="66" charset="0"/>
              </a:rPr>
              <a:t>LHCb</a:t>
            </a:r>
            <a:r>
              <a:rPr lang="en" altLang="zh-CN" sz="3100" b="1" dirty="0">
                <a:solidFill>
                  <a:srgbClr val="011893"/>
                </a:solidFill>
                <a:latin typeface="Comic Sans MS" panose="030F0902030302020204" pitchFamily="66" charset="0"/>
              </a:rPr>
              <a:t> 2015)</a:t>
            </a:r>
            <a:endParaRPr kumimoji="1" lang="zh-CN" altLang="en-US" b="1" dirty="0">
              <a:solidFill>
                <a:srgbClr val="011893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A4B9F5-FFBB-9D48-87CA-94AEF7573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31" y="1384066"/>
            <a:ext cx="2036847" cy="564619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9AE37613-B23F-F74A-8D84-64D2991CD504}"/>
              </a:ext>
            </a:extLst>
          </p:cNvPr>
          <p:cNvSpPr/>
          <p:nvPr/>
        </p:nvSpPr>
        <p:spPr>
          <a:xfrm>
            <a:off x="9320213" y="3923568"/>
            <a:ext cx="367305" cy="1226850"/>
          </a:xfrm>
          <a:prstGeom prst="ellipse">
            <a:avLst/>
          </a:prstGeom>
          <a:noFill/>
          <a:ln w="38100"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8ECB758-6CBE-0E4F-A94D-CA575A470E68}"/>
              </a:ext>
            </a:extLst>
          </p:cNvPr>
          <p:cNvSpPr/>
          <p:nvPr/>
        </p:nvSpPr>
        <p:spPr>
          <a:xfrm>
            <a:off x="8706571" y="4545723"/>
            <a:ext cx="1177180" cy="535859"/>
          </a:xfrm>
          <a:prstGeom prst="ellipse">
            <a:avLst/>
          </a:prstGeom>
          <a:noFill/>
          <a:ln w="38100"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7D51CB3-FAB2-B047-BD11-AE6A0996C14D}"/>
              </a:ext>
            </a:extLst>
          </p:cNvPr>
          <p:cNvGrpSpPr/>
          <p:nvPr/>
        </p:nvGrpSpPr>
        <p:grpSpPr>
          <a:xfrm>
            <a:off x="972937" y="2192318"/>
            <a:ext cx="2852723" cy="2968403"/>
            <a:chOff x="885255" y="1998654"/>
            <a:chExt cx="2618701" cy="2235987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5C0A0B24-3AC4-6947-B4AB-534D59D4C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5728"/>
            <a:stretch/>
          </p:blipFill>
          <p:spPr>
            <a:xfrm>
              <a:off x="959044" y="3294979"/>
              <a:ext cx="2544912" cy="939662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DAF14A0-85DD-5F4A-A0F6-9D42977664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0643" b="6011"/>
            <a:stretch/>
          </p:blipFill>
          <p:spPr>
            <a:xfrm>
              <a:off x="885255" y="1998654"/>
              <a:ext cx="2618701" cy="1032867"/>
            </a:xfrm>
            <a:prstGeom prst="rect">
              <a:avLst/>
            </a:prstGeom>
          </p:spPr>
        </p:pic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C2877816-EC3E-1041-BD55-FA7B26C6C29A}"/>
              </a:ext>
            </a:extLst>
          </p:cNvPr>
          <p:cNvSpPr/>
          <p:nvPr/>
        </p:nvSpPr>
        <p:spPr>
          <a:xfrm>
            <a:off x="2700257" y="1439733"/>
            <a:ext cx="1250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b="1" dirty="0">
                <a:solidFill>
                  <a:srgbClr val="011893"/>
                </a:solidFill>
                <a:latin typeface="Comic Sans MS" panose="030F0902030302020204" pitchFamily="66" charset="0"/>
              </a:rPr>
              <a:t>@</a:t>
            </a:r>
            <a:r>
              <a:rPr kumimoji="1" lang="en-US" altLang="zh-CN" sz="2400" b="1" dirty="0" err="1">
                <a:solidFill>
                  <a:srgbClr val="011893"/>
                </a:solidFill>
                <a:latin typeface="Comic Sans MS" panose="030F0902030302020204" pitchFamily="66" charset="0"/>
              </a:rPr>
              <a:t>LHCb</a:t>
            </a:r>
            <a:endParaRPr lang="zh-CN" altLang="en-US" sz="2400" dirty="0">
              <a:solidFill>
                <a:srgbClr val="011893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53CEAE3-9C9D-1148-856D-6B7531F1F71D}"/>
              </a:ext>
            </a:extLst>
          </p:cNvPr>
          <p:cNvSpPr/>
          <p:nvPr/>
        </p:nvSpPr>
        <p:spPr>
          <a:xfrm>
            <a:off x="743931" y="1057141"/>
            <a:ext cx="11018009" cy="505556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A28B0CF-6580-E840-8D6B-2705697EFF75}"/>
              </a:ext>
            </a:extLst>
          </p:cNvPr>
          <p:cNvSpPr txBox="1"/>
          <p:nvPr/>
        </p:nvSpPr>
        <p:spPr>
          <a:xfrm>
            <a:off x="2113718" y="5114446"/>
            <a:ext cx="803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400" dirty="0">
              <a:latin typeface="Comic Sans MS" panose="030F0902030302020204" pitchFamily="66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541A564-1CF8-8C4E-8F3B-13F3F7C0D7EB}"/>
              </a:ext>
            </a:extLst>
          </p:cNvPr>
          <p:cNvGrpSpPr/>
          <p:nvPr/>
        </p:nvGrpSpPr>
        <p:grpSpPr>
          <a:xfrm>
            <a:off x="1916482" y="1473953"/>
            <a:ext cx="9150811" cy="4461093"/>
            <a:chOff x="1929008" y="1824681"/>
            <a:chExt cx="9150811" cy="4461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F59BB58E-A82A-984F-BB8F-0BDBD28A4B6B}"/>
                    </a:ext>
                  </a:extLst>
                </p:cNvPr>
                <p:cNvSpPr txBox="1"/>
                <p:nvPr/>
              </p:nvSpPr>
              <p:spPr>
                <a:xfrm>
                  <a:off x="1929008" y="1824681"/>
                  <a:ext cx="8893480" cy="446109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2400" b="1" dirty="0">
                      <a:latin typeface="Comic Sans MS" panose="030F0902030302020204" pitchFamily="66" charset="0"/>
                    </a:rPr>
                    <a:t>1. </a:t>
                  </a:r>
                  <a:r>
                    <a:rPr kumimoji="1" lang="en-US" altLang="zh-CN" sz="2400" b="1" dirty="0">
                      <a:solidFill>
                        <a:srgbClr val="C00000"/>
                      </a:solidFill>
                      <a:latin typeface="Comic Sans MS" panose="030F0902030302020204" pitchFamily="66" charset="0"/>
                    </a:rPr>
                    <a:t>Resonance parameters:</a:t>
                  </a:r>
                </a:p>
                <a:p>
                  <a:r>
                    <a:rPr kumimoji="1" lang="zh-CN" altLang="en-US" sz="2400" dirty="0"/>
                    <a:t>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</a:rPr>
                        <m:t>(4380): (4380±8±29, 205±18±86) </m:t>
                      </m:r>
                      <m:r>
                        <m:rPr>
                          <m:sty m:val="p"/>
                        </m:rPr>
                        <a:rPr kumimoji="1" lang="en-US" altLang="zh-CN" sz="2400" b="0" i="0" dirty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a14:m>
                  <a:r>
                    <a:rPr kumimoji="1" lang="zh-CN" altLang="en-US" sz="2400" dirty="0">
                      <a:latin typeface="Comic Sans MS" panose="030F0902030302020204" pitchFamily="66" charset="0"/>
                    </a:rPr>
                    <a:t>（</a:t>
                  </a:r>
                  <a:r>
                    <a:rPr kumimoji="1" lang="en-US" altLang="zh-CN" sz="2400" dirty="0">
                      <a:latin typeface="Comic Sans MS" panose="030F0902030302020204" pitchFamily="66" charset="0"/>
                    </a:rPr>
                    <a:t>Broad</a:t>
                  </a:r>
                  <a:r>
                    <a:rPr kumimoji="1" lang="zh-CN" altLang="en-US" sz="2400" dirty="0">
                      <a:latin typeface="Comic Sans MS" panose="030F0902030302020204" pitchFamily="66" charset="0"/>
                    </a:rPr>
                    <a:t>）</a:t>
                  </a:r>
                  <a:endParaRPr kumimoji="1" lang="en-US" altLang="zh-CN" sz="2400" dirty="0">
                    <a:latin typeface="Comic Sans MS" panose="030F0902030302020204" pitchFamily="66" charset="0"/>
                  </a:endParaRPr>
                </a:p>
                <a:p>
                  <a:r>
                    <a:rPr kumimoji="1" lang="zh-CN" altLang="en-US" sz="2400" dirty="0"/>
                    <a:t>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4450</m:t>
                          </m:r>
                        </m:e>
                      </m:d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: </m:t>
                      </m:r>
                      <m:d>
                        <m:dPr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4449.8±1.7±2.5, 39±5±19</m:t>
                          </m:r>
                        </m:e>
                      </m:d>
                      <m:r>
                        <m:rPr>
                          <m:sty m:val="p"/>
                        </m:rPr>
                        <a:rPr kumimoji="1" lang="en-US" altLang="zh-CN" sz="2400" b="0" i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MeV</m:t>
                      </m:r>
                    </m:oMath>
                  </a14:m>
                  <a:r>
                    <a:rPr kumimoji="1" lang="zh-CN" altLang="en-US" sz="2400" dirty="0">
                      <a:latin typeface="Comic Sans MS" panose="030F0902030302020204" pitchFamily="66" charset="0"/>
                    </a:rPr>
                    <a:t> （</a:t>
                  </a:r>
                  <a:r>
                    <a:rPr kumimoji="1" lang="en-US" altLang="zh-CN" sz="2400" dirty="0">
                      <a:latin typeface="Comic Sans MS" panose="030F0902030302020204" pitchFamily="66" charset="0"/>
                    </a:rPr>
                    <a:t>Narrow</a:t>
                  </a:r>
                  <a:r>
                    <a:rPr kumimoji="1" lang="zh-CN" altLang="en-US" sz="2400" dirty="0">
                      <a:latin typeface="Comic Sans MS" panose="030F0902030302020204" pitchFamily="66" charset="0"/>
                    </a:rPr>
                    <a:t>）</a:t>
                  </a:r>
                  <a:endParaRPr kumimoji="1" lang="en-US" altLang="zh-CN" sz="2400" dirty="0">
                    <a:latin typeface="Comic Sans MS" panose="030F0902030302020204" pitchFamily="66" charset="0"/>
                  </a:endParaRPr>
                </a:p>
                <a:p>
                  <a:endParaRPr kumimoji="1" lang="en-US" altLang="zh-CN" sz="2400" dirty="0">
                    <a:latin typeface="Comic Sans MS" panose="030F09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kumimoji="1" lang="en-US" altLang="zh-CN" sz="2400" dirty="0">
                      <a:latin typeface="Comic Sans MS" panose="030F0902030302020204" pitchFamily="66" charset="0"/>
                    </a:rPr>
                    <a:t>2. </a:t>
                  </a:r>
                  <a:r>
                    <a:rPr kumimoji="1" lang="en-US" altLang="zh-CN" sz="2400" dirty="0">
                      <a:solidFill>
                        <a:srgbClr val="011893"/>
                      </a:solidFill>
                      <a:latin typeface="Comic Sans MS" panose="030F0902030302020204" pitchFamily="66" charset="0"/>
                    </a:rPr>
                    <a:t>JP assignments:</a:t>
                  </a:r>
                  <a:r>
                    <a:rPr kumimoji="1" lang="en-US" altLang="zh-CN" sz="2400" dirty="0">
                      <a:latin typeface="Comic Sans MS" panose="030F0902030302020204" pitchFamily="66" charset="0"/>
                    </a:rPr>
                    <a:t> </a:t>
                  </a:r>
                </a:p>
                <a:p>
                  <a:r>
                    <a:rPr kumimoji="1" lang="en-US" altLang="zh-CN" sz="2400" dirty="0">
                      <a:latin typeface="Comic Sans MS" panose="030F0902030302020204" pitchFamily="66" charset="0"/>
                    </a:rPr>
                    <a:t>     one 3/2 and the other 5/2 with opposite parity</a:t>
                  </a:r>
                  <a:r>
                    <a:rPr kumimoji="1" lang="zh-CN" altLang="en-US" sz="2400" dirty="0">
                      <a:latin typeface="Comic Sans MS" panose="030F0902030302020204" pitchFamily="66" charset="0"/>
                    </a:rPr>
                    <a:t>；</a:t>
                  </a:r>
                  <a:endParaRPr kumimoji="1" lang="en-US" altLang="zh-CN" sz="2400" dirty="0">
                    <a:latin typeface="Comic Sans MS" panose="030F0902030302020204" pitchFamily="66" charset="0"/>
                  </a:endParaRPr>
                </a:p>
                <a:p>
                  <a:endParaRPr kumimoji="1" lang="en-US" altLang="zh-CN" sz="2400" dirty="0">
                    <a:latin typeface="Comic Sans MS" panose="030F0902030302020204" pitchFamily="66" charset="0"/>
                  </a:endParaRPr>
                </a:p>
                <a:p>
                  <a:r>
                    <a:rPr kumimoji="1" lang="en-US" altLang="zh-CN" sz="2400" b="1" dirty="0">
                      <a:latin typeface="Comic Sans MS" panose="030F0902030302020204" pitchFamily="66" charset="0"/>
                    </a:rPr>
                    <a:t>3. </a:t>
                  </a:r>
                  <a:r>
                    <a:rPr kumimoji="1" lang="en-US" altLang="zh-CN" sz="2400" b="1" dirty="0">
                      <a:solidFill>
                        <a:srgbClr val="C00000"/>
                      </a:solidFill>
                      <a:latin typeface="Comic Sans MS" panose="030F0902030302020204" pitchFamily="66" charset="0"/>
                    </a:rPr>
                    <a:t>Relative</a:t>
                  </a:r>
                  <a:r>
                    <a:rPr kumimoji="1" lang="zh-CN" altLang="en-US" sz="2400" b="1" dirty="0">
                      <a:solidFill>
                        <a:srgbClr val="C00000"/>
                      </a:solidFill>
                      <a:latin typeface="Comic Sans MS" panose="030F0902030302020204" pitchFamily="66" charset="0"/>
                    </a:rPr>
                    <a:t> </a:t>
                  </a:r>
                  <a:r>
                    <a:rPr kumimoji="1" lang="en-US" altLang="zh-CN" sz="2400" b="1" dirty="0">
                      <a:solidFill>
                        <a:srgbClr val="C00000"/>
                      </a:solidFill>
                      <a:latin typeface="Comic Sans MS" panose="030F0902030302020204" pitchFamily="66" charset="0"/>
                    </a:rPr>
                    <a:t>branching</a:t>
                  </a:r>
                  <a:r>
                    <a:rPr kumimoji="1" lang="zh-CN" altLang="en-US" sz="2400" b="1" dirty="0">
                      <a:solidFill>
                        <a:srgbClr val="C00000"/>
                      </a:solidFill>
                      <a:latin typeface="Comic Sans MS" panose="030F0902030302020204" pitchFamily="66" charset="0"/>
                    </a:rPr>
                    <a:t> </a:t>
                  </a:r>
                  <a:r>
                    <a:rPr kumimoji="1" lang="en-US" altLang="zh-CN" sz="2400" b="1" dirty="0">
                      <a:solidFill>
                        <a:srgbClr val="C00000"/>
                      </a:solidFill>
                      <a:latin typeface="Comic Sans MS" panose="030F0902030302020204" pitchFamily="66" charset="0"/>
                    </a:rPr>
                    <a:t>fraction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40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sz="24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𝐾𝐽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.4±0.7±4.2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%</m:t>
                                  </m:r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</m:e>
                              </m:mr>
                              <m:mr>
                                <m:e>
                                  <m:d>
                                    <m:dPr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4.1±0.5±1.1</m:t>
                                      </m:r>
                                    </m:e>
                                  </m:d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%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kumimoji="1" lang="en-US" altLang="zh-CN" sz="2400" dirty="0">
                    <a:latin typeface="Comic Sans MS" panose="030F0902030302020204" pitchFamily="66" charset="0"/>
                  </a:endParaRPr>
                </a:p>
                <a:p>
                  <a:endParaRPr kumimoji="1" lang="en-US" altLang="zh-CN" sz="2400" dirty="0">
                    <a:latin typeface="Comic Sans MS" panose="030F09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F59BB58E-A82A-984F-BB8F-0BDBD28A4B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9008" y="1824681"/>
                  <a:ext cx="8893480" cy="4461093"/>
                </a:xfrm>
                <a:prstGeom prst="rect">
                  <a:avLst/>
                </a:prstGeom>
                <a:blipFill>
                  <a:blip r:embed="rId6"/>
                  <a:stretch>
                    <a:fillRect l="-999" t="-852" r="-571" b="-508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6375D80-3059-714B-916C-2FB2532AC4BE}"/>
                </a:ext>
              </a:extLst>
            </p:cNvPr>
            <p:cNvSpPr txBox="1"/>
            <p:nvPr/>
          </p:nvSpPr>
          <p:spPr>
            <a:xfrm>
              <a:off x="9813126" y="4997102"/>
              <a:ext cx="1266693" cy="82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kumimoji="1" lang="en-US" altLang="zh-CN" sz="2000" dirty="0">
                  <a:latin typeface="Comic Sans MS" panose="030F0902030302020204" pitchFamily="66" charset="0"/>
                </a:rPr>
                <a:t>Pc(4380)</a:t>
              </a:r>
            </a:p>
            <a:p>
              <a:pPr>
                <a:lnSpc>
                  <a:spcPts val="3000"/>
                </a:lnSpc>
              </a:pPr>
              <a:r>
                <a:rPr kumimoji="1" lang="en-US" altLang="zh-CN" sz="2000" dirty="0">
                  <a:latin typeface="Comic Sans MS" panose="030F0902030302020204" pitchFamily="66" charset="0"/>
                </a:rPr>
                <a:t>Pc(4450)</a:t>
              </a:r>
              <a:endParaRPr kumimoji="1" lang="zh-CN" altLang="en-US" sz="1600" dirty="0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671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A7B22-BB50-DE44-AD35-0434C27F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8614"/>
            <a:ext cx="10693400" cy="692837"/>
          </a:xfrm>
        </p:spPr>
        <p:txBody>
          <a:bodyPr>
            <a:normAutofit fontScale="90000"/>
          </a:bodyPr>
          <a:lstStyle/>
          <a:p>
            <a:r>
              <a:rPr kumimoji="1" lang="en-US" altLang="zh-CN" b="1" dirty="0">
                <a:latin typeface="Comic Sans MS" panose="030F0902030302020204" pitchFamily="66" charset="0"/>
                <a:cs typeface="Calibri" panose="020F0502020204030204" pitchFamily="34" charset="0"/>
              </a:rPr>
              <a:t> Short Review</a:t>
            </a:r>
            <a:r>
              <a:rPr kumimoji="1" lang="zh-CN" altLang="en-US" b="1" dirty="0">
                <a:latin typeface="Comic Sans MS" panose="030F0902030302020204" pitchFamily="66" charset="0"/>
                <a:cs typeface="Calibri" panose="020F0502020204030204" pitchFamily="34" charset="0"/>
              </a:rPr>
              <a:t>：</a:t>
            </a:r>
            <a:r>
              <a:rPr lang="en" altLang="zh-CN" sz="3100" b="1" dirty="0">
                <a:solidFill>
                  <a:srgbClr val="011893"/>
                </a:solidFill>
                <a:latin typeface="Comic Sans MS" panose="030F0902030302020204" pitchFamily="66" charset="0"/>
              </a:rPr>
              <a:t>Possible interpretations</a:t>
            </a:r>
            <a:r>
              <a:rPr lang="en-US" altLang="zh-CN" sz="3100" b="1" dirty="0">
                <a:solidFill>
                  <a:srgbClr val="011893"/>
                </a:solidFill>
                <a:latin typeface="Comic Sans MS" panose="030F0902030302020204" pitchFamily="66" charset="0"/>
              </a:rPr>
              <a:t>-tetraquark</a:t>
            </a:r>
            <a:endParaRPr kumimoji="1" lang="zh-CN" altLang="en-US" b="1" dirty="0">
              <a:solidFill>
                <a:srgbClr val="011893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F1ABF5D-E0A2-434E-AB02-960E5F42B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16564" y="1907177"/>
            <a:ext cx="3378200" cy="1905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17C146E-B730-BA4A-A544-D48CC4ED40EF}"/>
              </a:ext>
            </a:extLst>
          </p:cNvPr>
          <p:cNvSpPr txBox="1"/>
          <p:nvPr/>
        </p:nvSpPr>
        <p:spPr>
          <a:xfrm>
            <a:off x="2992581" y="1170576"/>
            <a:ext cx="8679383" cy="489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kumimoji="1" lang="en-US" altLang="zh-CN" sz="2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QCD Sum Rule:</a:t>
            </a:r>
          </a:p>
          <a:p>
            <a:pPr>
              <a:lnSpc>
                <a:spcPts val="3500"/>
              </a:lnSpc>
            </a:pPr>
            <a:r>
              <a:rPr kumimoji="1" lang="en-US" altLang="zh-CN" sz="2000" b="1" dirty="0">
                <a:latin typeface="Comic Sans MS" panose="030F0902030302020204" pitchFamily="66" charset="0"/>
              </a:rPr>
              <a:t>H.X.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Chen,E.L.Cui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et.al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 Eur.Phys.J.C76,572;</a:t>
            </a:r>
          </a:p>
          <a:p>
            <a:pPr>
              <a:lnSpc>
                <a:spcPts val="3500"/>
              </a:lnSpc>
            </a:pPr>
            <a:r>
              <a:rPr kumimoji="1" lang="en-US" altLang="zh-CN" sz="2000" b="1" dirty="0" err="1">
                <a:latin typeface="Comic Sans MS" panose="030F0902030302020204" pitchFamily="66" charset="0"/>
              </a:rPr>
              <a:t>Z.G.Wang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 Eur.Phys.J.C76,70;</a:t>
            </a:r>
          </a:p>
          <a:p>
            <a:pPr>
              <a:lnSpc>
                <a:spcPts val="3500"/>
              </a:lnSpc>
            </a:pPr>
            <a:r>
              <a:rPr kumimoji="1" lang="en-US" altLang="zh-CN" sz="2000" b="1" dirty="0">
                <a:latin typeface="Comic Sans MS" panose="030F0902030302020204" pitchFamily="66" charset="0"/>
              </a:rPr>
              <a:t>R Zhu, C. F.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Qiao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Phys.Lett.B756,259 </a:t>
            </a:r>
          </a:p>
          <a:p>
            <a:pPr>
              <a:lnSpc>
                <a:spcPts val="3500"/>
              </a:lnSpc>
            </a:pPr>
            <a:r>
              <a:rPr kumimoji="1" lang="en-US" altLang="zh-CN" sz="2000" b="1" dirty="0">
                <a:latin typeface="Comic Sans MS" panose="030F0902030302020204" pitchFamily="66" charset="0"/>
              </a:rPr>
              <a:t>G. N. Li, X. G. He and M. He, JHEP1512,128</a:t>
            </a:r>
          </a:p>
          <a:p>
            <a:r>
              <a:rPr kumimoji="1" lang="en-US" altLang="zh-CN" sz="2000" b="1" dirty="0">
                <a:latin typeface="Comic Sans MS" panose="030F0902030302020204" pitchFamily="66" charset="0"/>
              </a:rPr>
              <a:t>…………</a:t>
            </a:r>
            <a:endParaRPr kumimoji="1" lang="en-US" altLang="zh-CN" sz="2400" b="1" i="1" dirty="0">
              <a:latin typeface="Comic Sans MS" panose="030F0902030302020204" pitchFamily="66" charset="0"/>
            </a:endParaRPr>
          </a:p>
          <a:p>
            <a:r>
              <a:rPr kumimoji="1" lang="en-US" altLang="zh-CN" sz="2800" b="1" i="1" dirty="0">
                <a:solidFill>
                  <a:srgbClr val="C00000"/>
                </a:solidFill>
                <a:latin typeface="Comic Sans MS" panose="030F0902030302020204" pitchFamily="66" charset="0"/>
              </a:rPr>
              <a:t>Quark Model </a:t>
            </a:r>
            <a:endParaRPr kumimoji="1" lang="en-US" altLang="zh-CN" sz="2400" b="1" i="1" dirty="0">
              <a:solidFill>
                <a:srgbClr val="C00000"/>
              </a:solidFill>
              <a:latin typeface="Comic Sans MS" panose="030F0902030302020204" pitchFamily="66" charset="0"/>
            </a:endParaRPr>
          </a:p>
          <a:p>
            <a:pPr>
              <a:lnSpc>
                <a:spcPts val="3500"/>
              </a:lnSpc>
            </a:pPr>
            <a:r>
              <a:rPr kumimoji="1" lang="en-US" altLang="zh-CN" sz="2000" b="1" dirty="0">
                <a:latin typeface="Comic Sans MS" panose="030F0902030302020204" pitchFamily="66" charset="0"/>
              </a:rPr>
              <a:t>C. Deng, J. Ping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et.al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Phys.Rev.D95,014031</a:t>
            </a:r>
          </a:p>
          <a:p>
            <a:pPr>
              <a:lnSpc>
                <a:spcPts val="3500"/>
              </a:lnSpc>
            </a:pPr>
            <a:r>
              <a:rPr kumimoji="1" lang="en-US" altLang="zh-CN" sz="2000" b="1" dirty="0">
                <a:latin typeface="Comic Sans MS" panose="030F0902030302020204" pitchFamily="66" charset="0"/>
              </a:rPr>
              <a:t>W. Park,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A.Park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et.al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Phys.Rev.D95,054025</a:t>
            </a:r>
          </a:p>
          <a:p>
            <a:pPr>
              <a:lnSpc>
                <a:spcPts val="3500"/>
              </a:lnSpc>
            </a:pPr>
            <a:r>
              <a:rPr kumimoji="1" lang="en-US" altLang="zh-CN" sz="2000" b="1" dirty="0">
                <a:latin typeface="Comic Sans MS" panose="030F0902030302020204" pitchFamily="66" charset="0"/>
              </a:rPr>
              <a:t>E.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Santopinto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 and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AlGiachina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Phys.Rev.D96,014014</a:t>
            </a:r>
          </a:p>
          <a:p>
            <a:pPr>
              <a:lnSpc>
                <a:spcPts val="3500"/>
              </a:lnSpc>
            </a:pPr>
            <a:r>
              <a:rPr kumimoji="1" lang="en-US" altLang="zh-CN" sz="2000" b="1" dirty="0">
                <a:latin typeface="Comic Sans MS" panose="030F0902030302020204" pitchFamily="66" charset="0"/>
              </a:rPr>
              <a:t>…………</a:t>
            </a:r>
            <a:endParaRPr kumimoji="1" lang="en-US" altLang="zh-CN" sz="24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7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A7B22-BB50-DE44-AD35-0434C27F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8614"/>
            <a:ext cx="10693400" cy="692837"/>
          </a:xfrm>
        </p:spPr>
        <p:txBody>
          <a:bodyPr>
            <a:normAutofit fontScale="90000"/>
          </a:bodyPr>
          <a:lstStyle/>
          <a:p>
            <a:r>
              <a:rPr kumimoji="1" lang="en-US" altLang="zh-CN" b="1" dirty="0">
                <a:latin typeface="Comic Sans MS" panose="030F0902030302020204" pitchFamily="66" charset="0"/>
                <a:cs typeface="Calibri" panose="020F0502020204030204" pitchFamily="34" charset="0"/>
              </a:rPr>
              <a:t> Short Review</a:t>
            </a:r>
            <a:r>
              <a:rPr kumimoji="1" lang="zh-CN" altLang="en-US" b="1" dirty="0">
                <a:latin typeface="Comic Sans MS" panose="030F0902030302020204" pitchFamily="66" charset="0"/>
                <a:cs typeface="Calibri" panose="020F0502020204030204" pitchFamily="34" charset="0"/>
              </a:rPr>
              <a:t>：</a:t>
            </a:r>
            <a:r>
              <a:rPr lang="en" altLang="zh-CN" sz="3100" b="1" dirty="0">
                <a:solidFill>
                  <a:srgbClr val="011893"/>
                </a:solidFill>
                <a:latin typeface="Comic Sans MS" panose="030F0902030302020204" pitchFamily="66" charset="0"/>
              </a:rPr>
              <a:t>Possible interpretations</a:t>
            </a:r>
            <a:r>
              <a:rPr lang="en-US" altLang="zh-CN" sz="3100" b="1" dirty="0">
                <a:solidFill>
                  <a:srgbClr val="011893"/>
                </a:solidFill>
                <a:latin typeface="Comic Sans MS" panose="030F0902030302020204" pitchFamily="66" charset="0"/>
              </a:rPr>
              <a:t>-Molecule</a:t>
            </a:r>
            <a:endParaRPr kumimoji="1" lang="zh-CN" altLang="en-US" b="1" dirty="0">
              <a:solidFill>
                <a:srgbClr val="011893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972E3F3-D88C-A44B-BB23-D827954B838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16000" y="1908000"/>
            <a:ext cx="3384000" cy="190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385DA03-6D31-BD40-9BFA-8ADB9EFF9F31}"/>
              </a:ext>
            </a:extLst>
          </p:cNvPr>
          <p:cNvSpPr txBox="1"/>
          <p:nvPr/>
        </p:nvSpPr>
        <p:spPr>
          <a:xfrm>
            <a:off x="2590800" y="1156145"/>
            <a:ext cx="94072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Prediction before </a:t>
            </a:r>
            <a:r>
              <a:rPr kumimoji="1" lang="en-US" altLang="zh-CN" sz="2800" b="1" dirty="0" err="1">
                <a:solidFill>
                  <a:srgbClr val="C00000"/>
                </a:solidFill>
                <a:latin typeface="Comic Sans MS" panose="030F0902030302020204" pitchFamily="66" charset="0"/>
              </a:rPr>
              <a:t>LHCb</a:t>
            </a:r>
            <a:r>
              <a:rPr kumimoji="1" lang="en-US" altLang="zh-CN" sz="2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measurements</a:t>
            </a:r>
            <a:endParaRPr kumimoji="1" lang="en-US" altLang="zh-CN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  <a:p>
            <a:r>
              <a:rPr kumimoji="1" lang="en-US" altLang="zh-CN" sz="2000" b="1" dirty="0" err="1">
                <a:latin typeface="Comic Sans MS" panose="030F0902030302020204" pitchFamily="66" charset="0"/>
              </a:rPr>
              <a:t>J.J.Wu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R.Molina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E.Oset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 and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B.S.Zhou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Phys.Rev.Lett.105,232001;</a:t>
            </a:r>
          </a:p>
          <a:p>
            <a:r>
              <a:rPr kumimoji="1" lang="en-US" altLang="zh-CN" sz="2000" b="1" dirty="0" err="1">
                <a:latin typeface="Comic Sans MS" panose="030F0902030302020204" pitchFamily="66" charset="0"/>
              </a:rPr>
              <a:t>J.J.Wu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T.-S.H. Lee, and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B.S.Zou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Phys.Rev.C85,044002</a:t>
            </a:r>
          </a:p>
          <a:p>
            <a:r>
              <a:rPr kumimoji="1" lang="en-US" altLang="zh-CN" sz="2000" b="1" dirty="0" err="1">
                <a:latin typeface="Comic Sans MS" panose="030F0902030302020204" pitchFamily="66" charset="0"/>
              </a:rPr>
              <a:t>Z.C.Yang,Z.F.Sun,J.He,X.Loiu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 and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S.L.Zhu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Chin.Phys.C36,6</a:t>
            </a:r>
          </a:p>
          <a:p>
            <a:r>
              <a:rPr kumimoji="1" lang="en-US" altLang="zh-CN" sz="2000" b="1" dirty="0" err="1">
                <a:latin typeface="Comic Sans MS" panose="030F0902030302020204" pitchFamily="66" charset="0"/>
              </a:rPr>
              <a:t>W.L.Wang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F.Huang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Z.Y.Zhang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 and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B.S.Zou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Phys.Rev.D84,015203</a:t>
            </a:r>
            <a:endParaRPr kumimoji="1" lang="en-US" altLang="zh-CN" b="1" dirty="0">
              <a:latin typeface="Comic Sans MS" panose="030F0902030302020204" pitchFamily="66" charset="0"/>
            </a:endParaRPr>
          </a:p>
          <a:p>
            <a:endParaRPr kumimoji="1" lang="en-US" altLang="zh-CN" sz="28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  <a:p>
            <a:r>
              <a:rPr kumimoji="1" lang="en-US" altLang="zh-CN" sz="2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Further investigation after </a:t>
            </a:r>
            <a:r>
              <a:rPr kumimoji="1" lang="en-US" altLang="zh-CN" sz="2800" b="1" dirty="0" err="1">
                <a:solidFill>
                  <a:srgbClr val="C00000"/>
                </a:solidFill>
                <a:latin typeface="Comic Sans MS" panose="030F0902030302020204" pitchFamily="66" charset="0"/>
              </a:rPr>
              <a:t>LHCb</a:t>
            </a:r>
            <a:r>
              <a:rPr kumimoji="1" lang="en-US" altLang="zh-CN" sz="2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measurements</a:t>
            </a:r>
            <a:endParaRPr kumimoji="1" lang="en-US" altLang="zh-CN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  <a:p>
            <a:r>
              <a:rPr kumimoji="1" lang="en-US" altLang="zh-CN" sz="2400" b="1" dirty="0">
                <a:solidFill>
                  <a:srgbClr val="011893"/>
                </a:solidFill>
                <a:latin typeface="Comic Sans MS" panose="030F0902030302020204" pitchFamily="66" charset="0"/>
              </a:rPr>
              <a:t>QCD sum rule</a:t>
            </a:r>
            <a:endParaRPr kumimoji="1" lang="en-US" altLang="zh-CN" sz="2000" b="1" dirty="0">
              <a:solidFill>
                <a:srgbClr val="011893"/>
              </a:solidFill>
              <a:latin typeface="Comic Sans MS" panose="030F0902030302020204" pitchFamily="66" charset="0"/>
            </a:endParaRPr>
          </a:p>
          <a:p>
            <a:r>
              <a:rPr kumimoji="1" lang="en-US" altLang="zh-CN" sz="2000" b="1" dirty="0" err="1">
                <a:latin typeface="Comic Sans MS" panose="030F0902030302020204" pitchFamily="66" charset="0"/>
              </a:rPr>
              <a:t>H.X.Chen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W.Chen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X.Liu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et.al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Phys.Rev.Lett.115,172001</a:t>
            </a:r>
          </a:p>
          <a:p>
            <a:r>
              <a:rPr kumimoji="1" lang="en-US" altLang="zh-CN" sz="2000" b="1" dirty="0" err="1">
                <a:latin typeface="Comic Sans MS" panose="030F0902030302020204" pitchFamily="66" charset="0"/>
              </a:rPr>
              <a:t>K.Azizi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Y.Sarac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 and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H.Sundu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Phys.Rev.D95,014016</a:t>
            </a:r>
          </a:p>
          <a:p>
            <a:r>
              <a:rPr kumimoji="1" lang="en-US" altLang="zh-CN" sz="2000" b="1" dirty="0">
                <a:latin typeface="Comic Sans MS" panose="030F0902030302020204" pitchFamily="66" charset="0"/>
              </a:rPr>
              <a:t>…………</a:t>
            </a:r>
          </a:p>
          <a:p>
            <a:r>
              <a:rPr kumimoji="1" lang="en-US" altLang="zh-CN" sz="2400" b="1" dirty="0">
                <a:solidFill>
                  <a:srgbClr val="011893"/>
                </a:solidFill>
                <a:latin typeface="Comic Sans MS" panose="030F0902030302020204" pitchFamily="66" charset="0"/>
              </a:rPr>
              <a:t>Potential model</a:t>
            </a:r>
            <a:endParaRPr kumimoji="1" lang="en-US" altLang="zh-CN" sz="2000" b="1" dirty="0">
              <a:solidFill>
                <a:srgbClr val="011893"/>
              </a:solidFill>
              <a:latin typeface="Comic Sans MS" panose="030F0902030302020204" pitchFamily="66" charset="0"/>
            </a:endParaRPr>
          </a:p>
          <a:p>
            <a:r>
              <a:rPr kumimoji="1" lang="en-US" altLang="zh-CN" sz="2000" b="1" dirty="0" err="1">
                <a:latin typeface="Comic Sans MS" panose="030F0902030302020204" pitchFamily="66" charset="0"/>
              </a:rPr>
              <a:t>G.Yang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 and J. Ping, Phys.Rev.D95,014010</a:t>
            </a:r>
          </a:p>
          <a:p>
            <a:r>
              <a:rPr kumimoji="1" lang="en-US" altLang="zh-CN" sz="2000" b="1" dirty="0">
                <a:latin typeface="Comic Sans MS" panose="030F0902030302020204" pitchFamily="66" charset="0"/>
              </a:rPr>
              <a:t>H. Huang,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C.Deng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J.Ping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 and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F.Wang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Eur.Phys.J.C76,624</a:t>
            </a:r>
          </a:p>
          <a:p>
            <a:r>
              <a:rPr kumimoji="1" lang="en-US" altLang="zh-CN" sz="2000" b="1" dirty="0" err="1">
                <a:latin typeface="Comic Sans MS" panose="030F0902030302020204" pitchFamily="66" charset="0"/>
              </a:rPr>
              <a:t>Y.Tamguchi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 and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E.Santopinto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Phys.Rev.D96</a:t>
            </a:r>
          </a:p>
          <a:p>
            <a:r>
              <a:rPr kumimoji="1" lang="en-US" altLang="zh-CN" sz="2000" b="1" dirty="0">
                <a:latin typeface="Comic Sans MS" panose="030F0902030302020204" pitchFamily="66" charset="0"/>
              </a:rPr>
              <a:t>…………</a:t>
            </a:r>
            <a:endParaRPr kumimoji="1" lang="en-US" altLang="zh-CN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12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A7B22-BB50-DE44-AD35-0434C27F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48614"/>
            <a:ext cx="11804073" cy="692837"/>
          </a:xfrm>
        </p:spPr>
        <p:txBody>
          <a:bodyPr>
            <a:noAutofit/>
          </a:bodyPr>
          <a:lstStyle/>
          <a:p>
            <a:r>
              <a:rPr kumimoji="1" lang="en-US" altLang="zh-CN" b="1" dirty="0">
                <a:latin typeface="Comic Sans MS" panose="030F0902030302020204" pitchFamily="66" charset="0"/>
                <a:cs typeface="Calibri" panose="020F0502020204030204" pitchFamily="34" charset="0"/>
              </a:rPr>
              <a:t> Short Review</a:t>
            </a:r>
            <a:r>
              <a:rPr kumimoji="1" lang="zh-CN" altLang="en-US" b="1" dirty="0">
                <a:latin typeface="Comic Sans MS" panose="030F0902030302020204" pitchFamily="66" charset="0"/>
                <a:cs typeface="Calibri" panose="020F0502020204030204" pitchFamily="34" charset="0"/>
              </a:rPr>
              <a:t>：</a:t>
            </a:r>
            <a:r>
              <a:rPr lang="en" altLang="zh-CN" sz="2800" b="1" dirty="0">
                <a:solidFill>
                  <a:srgbClr val="011893"/>
                </a:solidFill>
                <a:latin typeface="Comic Sans MS" panose="030F0902030302020204" pitchFamily="66" charset="0"/>
              </a:rPr>
              <a:t>Possible interpretations</a:t>
            </a:r>
            <a:r>
              <a:rPr lang="en-US" altLang="zh-CN" sz="2800" b="1" dirty="0">
                <a:solidFill>
                  <a:srgbClr val="011893"/>
                </a:solidFill>
                <a:latin typeface="Comic Sans MS" panose="030F0902030302020204" pitchFamily="66" charset="0"/>
              </a:rPr>
              <a:t>-kinematics</a:t>
            </a:r>
            <a:r>
              <a:rPr lang="en-US" altLang="zh-CN" sz="3100" dirty="0">
                <a:solidFill>
                  <a:srgbClr val="011893"/>
                </a:solidFill>
                <a:latin typeface="Comic Sans MS" panose="030F0902030302020204" pitchFamily="66" charset="0"/>
              </a:rPr>
              <a:t> </a:t>
            </a:r>
            <a:endParaRPr kumimoji="1" lang="zh-CN" altLang="en-US" b="1" dirty="0">
              <a:solidFill>
                <a:srgbClr val="011893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4E73FAC-9DC0-C947-8751-5896B8512060}"/>
              </a:ext>
            </a:extLst>
          </p:cNvPr>
          <p:cNvGrpSpPr/>
          <p:nvPr/>
        </p:nvGrpSpPr>
        <p:grpSpPr>
          <a:xfrm>
            <a:off x="520036" y="1170577"/>
            <a:ext cx="1905000" cy="3378200"/>
            <a:chOff x="520036" y="1170577"/>
            <a:chExt cx="1905000" cy="33782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F1ABF5D-E0A2-434E-AB02-960E5F42B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16564" y="1907177"/>
              <a:ext cx="3378200" cy="1905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FA1C7DA-237C-C04F-8F2A-B2F4C15CB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744" y="1819914"/>
              <a:ext cx="1819583" cy="2079524"/>
            </a:xfrm>
            <a:prstGeom prst="ellipse">
              <a:avLst/>
            </a:prstGeom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5DED6070-99AE-EF43-B9DC-231FE20C1459}"/>
              </a:ext>
            </a:extLst>
          </p:cNvPr>
          <p:cNvSpPr txBox="1"/>
          <p:nvPr/>
        </p:nvSpPr>
        <p:spPr>
          <a:xfrm>
            <a:off x="2712378" y="1613043"/>
            <a:ext cx="8558373" cy="225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011893"/>
                </a:solidFill>
                <a:latin typeface="Comic Sans MS" panose="030F0902030302020204" pitchFamily="66" charset="0"/>
              </a:rPr>
              <a:t>All or one of Pc States 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b="1" dirty="0" err="1">
                <a:latin typeface="Comic Sans MS" panose="030F0902030302020204" pitchFamily="66" charset="0"/>
              </a:rPr>
              <a:t>X.H.Liu,Q.Wang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 and Q.Zhao,Phys.Lett.B757,231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b="1" dirty="0" err="1">
                <a:latin typeface="Comic Sans MS" panose="030F0902030302020204" pitchFamily="66" charset="0"/>
              </a:rPr>
              <a:t>F.K.Guo,U.G.Meissner,W.Wang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 and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Z.Yang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Phys.Rev.D92,071502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b="1" dirty="0" err="1">
                <a:latin typeface="Comic Sans MS" panose="030F0902030302020204" pitchFamily="66" charset="0"/>
              </a:rPr>
              <a:t>U.G.Meissner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 and J.A.Oller,Phys.Lett.B751,59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b="1" dirty="0" err="1">
                <a:latin typeface="Comic Sans MS" panose="030F0902030302020204" pitchFamily="66" charset="0"/>
              </a:rPr>
              <a:t>M.I.Eides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V.Y.Petrov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 and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M.V.Polyakov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Phys.Rev.D93,054039</a:t>
            </a:r>
            <a:endParaRPr kumimoji="1" lang="zh-CN" altLang="en-US" sz="20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8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236032CF-BFB9-C046-B05E-E18233D3C319}"/>
              </a:ext>
            </a:extLst>
          </p:cNvPr>
          <p:cNvGrpSpPr/>
          <p:nvPr/>
        </p:nvGrpSpPr>
        <p:grpSpPr>
          <a:xfrm>
            <a:off x="6748078" y="1318475"/>
            <a:ext cx="4556879" cy="4521011"/>
            <a:chOff x="6457950" y="1336866"/>
            <a:chExt cx="4556879" cy="452101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8FB3A4F-30BD-2B49-A8E4-00B94B984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7950" y="1690481"/>
              <a:ext cx="4357688" cy="416739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4165FCA-8DC6-6941-8B7D-FE6E4E107704}"/>
                </a:ext>
              </a:extLst>
            </p:cNvPr>
            <p:cNvSpPr txBox="1"/>
            <p:nvPr/>
          </p:nvSpPr>
          <p:spPr>
            <a:xfrm>
              <a:off x="9167849" y="1336866"/>
              <a:ext cx="1846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1" dirty="0" err="1">
                  <a:solidFill>
                    <a:srgbClr val="C00000"/>
                  </a:solidFill>
                  <a:latin typeface="Comic Sans MS" panose="030F0902030302020204" pitchFamily="66" charset="0"/>
                </a:rPr>
                <a:t>LHCb</a:t>
              </a:r>
              <a:r>
                <a:rPr kumimoji="1" lang="en-US" altLang="zh-CN" sz="2400" b="1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 2019</a:t>
              </a:r>
              <a:endParaRPr kumimoji="1" lang="zh-CN" altLang="en-US" sz="2400" b="1" dirty="0">
                <a:solidFill>
                  <a:srgbClr val="C00000"/>
                </a:solidFill>
                <a:latin typeface="Comic Sans MS" panose="030F0902030302020204" pitchFamily="66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E4388A-ED6F-3E48-99FC-5280A2FD21F5}"/>
              </a:ext>
            </a:extLst>
          </p:cNvPr>
          <p:cNvGrpSpPr/>
          <p:nvPr/>
        </p:nvGrpSpPr>
        <p:grpSpPr>
          <a:xfrm>
            <a:off x="495899" y="1455930"/>
            <a:ext cx="5423900" cy="4916517"/>
            <a:chOff x="195851" y="1470218"/>
            <a:chExt cx="5423900" cy="491651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11F8664-3975-C044-80FC-A1069E07A1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328"/>
            <a:stretch/>
          </p:blipFill>
          <p:spPr>
            <a:xfrm>
              <a:off x="195851" y="1827476"/>
              <a:ext cx="5423900" cy="4559259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DA1AC84-EC1D-A647-A64F-A7EE211D232B}"/>
                </a:ext>
              </a:extLst>
            </p:cNvPr>
            <p:cNvSpPr txBox="1"/>
            <p:nvPr/>
          </p:nvSpPr>
          <p:spPr>
            <a:xfrm>
              <a:off x="371467" y="1470218"/>
              <a:ext cx="1846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1" dirty="0" err="1">
                  <a:solidFill>
                    <a:srgbClr val="011893"/>
                  </a:solidFill>
                  <a:latin typeface="Comic Sans MS" panose="030F0902030302020204" pitchFamily="66" charset="0"/>
                </a:rPr>
                <a:t>LHCb</a:t>
              </a:r>
              <a:r>
                <a:rPr kumimoji="1" lang="en-US" altLang="zh-CN" sz="2400" b="1" dirty="0">
                  <a:solidFill>
                    <a:srgbClr val="011893"/>
                  </a:solidFill>
                  <a:latin typeface="Comic Sans MS" panose="030F0902030302020204" pitchFamily="66" charset="0"/>
                </a:rPr>
                <a:t> 2015</a:t>
              </a:r>
              <a:endParaRPr kumimoji="1" lang="zh-CN" altLang="en-US" sz="2400" b="1" dirty="0">
                <a:solidFill>
                  <a:srgbClr val="011893"/>
                </a:solidFill>
                <a:latin typeface="Comic Sans MS" panose="030F0902030302020204" pitchFamily="66" charset="0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92FA7B22-BB50-DE44-AD35-0434C27F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48614"/>
            <a:ext cx="10520363" cy="692837"/>
          </a:xfrm>
        </p:spPr>
        <p:txBody>
          <a:bodyPr>
            <a:noAutofit/>
          </a:bodyPr>
          <a:lstStyle/>
          <a:p>
            <a:r>
              <a:rPr kumimoji="1" lang="en-US" altLang="zh-CN" b="1" dirty="0">
                <a:latin typeface="Comic Sans MS" panose="030F0902030302020204" pitchFamily="66" charset="0"/>
                <a:cs typeface="Calibri" panose="020F0502020204030204" pitchFamily="34" charset="0"/>
              </a:rPr>
              <a:t>Short Review</a:t>
            </a:r>
            <a:r>
              <a:rPr kumimoji="1" lang="zh-CN" altLang="en-US" b="1" dirty="0">
                <a:latin typeface="Comic Sans MS" panose="030F0902030302020204" pitchFamily="66" charset="0"/>
                <a:cs typeface="Calibri" panose="020F0502020204030204" pitchFamily="34" charset="0"/>
              </a:rPr>
              <a:t>：</a:t>
            </a:r>
            <a:r>
              <a:rPr lang="en" altLang="zh-CN" dirty="0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lang="en" altLang="zh-CN" sz="2800" b="1" dirty="0">
                <a:solidFill>
                  <a:srgbClr val="011893"/>
                </a:solidFill>
                <a:latin typeface="Comic Sans MS" panose="030F0902030302020204" pitchFamily="66" charset="0"/>
              </a:rPr>
              <a:t>Episode II (</a:t>
            </a:r>
            <a:r>
              <a:rPr lang="en" altLang="zh-CN" sz="2800" b="1" dirty="0" err="1">
                <a:solidFill>
                  <a:srgbClr val="011893"/>
                </a:solidFill>
                <a:latin typeface="Comic Sans MS" panose="030F0902030302020204" pitchFamily="66" charset="0"/>
              </a:rPr>
              <a:t>LHCb</a:t>
            </a:r>
            <a:r>
              <a:rPr lang="en" altLang="zh-CN" sz="2800" b="1" dirty="0">
                <a:solidFill>
                  <a:srgbClr val="011893"/>
                </a:solidFill>
                <a:latin typeface="Comic Sans MS" panose="030F0902030302020204" pitchFamily="66" charset="0"/>
              </a:rPr>
              <a:t> 2019)</a:t>
            </a:r>
            <a:endParaRPr kumimoji="1" lang="zh-CN" altLang="en-US" b="1" dirty="0">
              <a:solidFill>
                <a:srgbClr val="011893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6D135B8-7FD7-6F45-9573-6749D8FB1699}"/>
              </a:ext>
            </a:extLst>
          </p:cNvPr>
          <p:cNvSpPr/>
          <p:nvPr/>
        </p:nvSpPr>
        <p:spPr>
          <a:xfrm>
            <a:off x="2282019" y="2069901"/>
            <a:ext cx="1324849" cy="2394552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6843569-D0A3-6041-9734-CAFD912152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95" t="5774" r="20771" b="39386"/>
          <a:stretch/>
        </p:blipFill>
        <p:spPr>
          <a:xfrm>
            <a:off x="3316382" y="989938"/>
            <a:ext cx="3669208" cy="4325873"/>
          </a:xfrm>
          <a:prstGeom prst="ellipse">
            <a:avLst/>
          </a:prstGeom>
          <a:ln w="44450">
            <a:solidFill>
              <a:schemeClr val="bg1"/>
            </a:solidFill>
          </a:ln>
          <a:effectLst>
            <a:outerShdw blurRad="63500" sx="102000" sy="102000" algn="tl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11" name="下弧形箭头 10">
            <a:extLst>
              <a:ext uri="{FF2B5EF4-FFF2-40B4-BE49-F238E27FC236}">
                <a16:creationId xmlns:a16="http://schemas.microsoft.com/office/drawing/2014/main" id="{8ABBC685-F83B-1043-A5E5-039F0480F215}"/>
              </a:ext>
            </a:extLst>
          </p:cNvPr>
          <p:cNvSpPr/>
          <p:nvPr/>
        </p:nvSpPr>
        <p:spPr>
          <a:xfrm rot="21111078" flipV="1">
            <a:off x="4587942" y="4171953"/>
            <a:ext cx="4195203" cy="1124156"/>
          </a:xfrm>
          <a:prstGeom prst="curvedDownArrow">
            <a:avLst>
              <a:gd name="adj1" fmla="val 9987"/>
              <a:gd name="adj2" fmla="val 50000"/>
              <a:gd name="adj3" fmla="val 30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7" name="下弧形箭头 16">
            <a:extLst>
              <a:ext uri="{FF2B5EF4-FFF2-40B4-BE49-F238E27FC236}">
                <a16:creationId xmlns:a16="http://schemas.microsoft.com/office/drawing/2014/main" id="{55072BB6-BC41-DC46-B92F-8BCA81BC7DAC}"/>
              </a:ext>
            </a:extLst>
          </p:cNvPr>
          <p:cNvSpPr/>
          <p:nvPr/>
        </p:nvSpPr>
        <p:spPr>
          <a:xfrm rot="684548">
            <a:off x="6028907" y="1088807"/>
            <a:ext cx="3817699" cy="842758"/>
          </a:xfrm>
          <a:prstGeom prst="curvedDownArrow">
            <a:avLst>
              <a:gd name="adj1" fmla="val 16887"/>
              <a:gd name="adj2" fmla="val 3422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71D48DA9-6727-E945-B316-AE8163120E3D}"/>
              </a:ext>
            </a:extLst>
          </p:cNvPr>
          <p:cNvSpPr/>
          <p:nvPr/>
        </p:nvSpPr>
        <p:spPr>
          <a:xfrm>
            <a:off x="4029083" y="3414712"/>
            <a:ext cx="642937" cy="1049741"/>
          </a:xfrm>
          <a:prstGeom prst="ellipse">
            <a:avLst/>
          </a:prstGeom>
          <a:noFill/>
          <a:ln w="38100"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0CC7733-E572-9B47-92CC-B257FD80E957}"/>
              </a:ext>
            </a:extLst>
          </p:cNvPr>
          <p:cNvSpPr/>
          <p:nvPr/>
        </p:nvSpPr>
        <p:spPr>
          <a:xfrm>
            <a:off x="5036684" y="989938"/>
            <a:ext cx="944429" cy="2062610"/>
          </a:xfrm>
          <a:prstGeom prst="ellipse">
            <a:avLst/>
          </a:prstGeom>
          <a:noFill/>
          <a:ln w="38100"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236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7B751766-2BDE-C349-AB54-B22CB104DC37}"/>
              </a:ext>
            </a:extLst>
          </p:cNvPr>
          <p:cNvSpPr/>
          <p:nvPr/>
        </p:nvSpPr>
        <p:spPr>
          <a:xfrm>
            <a:off x="274259" y="1125328"/>
            <a:ext cx="11498641" cy="1792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2FA7B22-BB50-DE44-AD35-0434C27F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2" y="0"/>
            <a:ext cx="10720388" cy="841451"/>
          </a:xfrm>
        </p:spPr>
        <p:txBody>
          <a:bodyPr>
            <a:normAutofit/>
          </a:bodyPr>
          <a:lstStyle/>
          <a:p>
            <a:r>
              <a:rPr kumimoji="1" lang="en-US" altLang="zh-CN" b="1" dirty="0">
                <a:latin typeface="Comic Sans MS" panose="030F0902030302020204" pitchFamily="66" charset="0"/>
                <a:cs typeface="Calibri" panose="020F0502020204030204" pitchFamily="34" charset="0"/>
              </a:rPr>
              <a:t>Short Review</a:t>
            </a:r>
            <a:r>
              <a:rPr kumimoji="1" lang="zh-CN" altLang="en-US" b="1" dirty="0">
                <a:latin typeface="Comic Sans MS" panose="030F0902030302020204" pitchFamily="66" charset="0"/>
                <a:cs typeface="Calibri" panose="020F0502020204030204" pitchFamily="34" charset="0"/>
              </a:rPr>
              <a:t>：</a:t>
            </a:r>
            <a:r>
              <a:rPr lang="en" altLang="zh-CN" dirty="0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lang="en" altLang="zh-CN" sz="3100" b="1" dirty="0">
                <a:solidFill>
                  <a:srgbClr val="011893"/>
                </a:solidFill>
                <a:latin typeface="Comic Sans MS" panose="030F0902030302020204" pitchFamily="66" charset="0"/>
              </a:rPr>
              <a:t>Episode II (</a:t>
            </a:r>
            <a:r>
              <a:rPr lang="en" altLang="zh-CN" sz="3100" b="1" dirty="0" err="1">
                <a:solidFill>
                  <a:srgbClr val="011893"/>
                </a:solidFill>
                <a:latin typeface="Comic Sans MS" panose="030F0902030302020204" pitchFamily="66" charset="0"/>
              </a:rPr>
              <a:t>LHCb</a:t>
            </a:r>
            <a:r>
              <a:rPr lang="en" altLang="zh-CN" sz="3100" b="1" dirty="0">
                <a:solidFill>
                  <a:srgbClr val="011893"/>
                </a:solidFill>
                <a:latin typeface="Comic Sans MS" panose="030F0902030302020204" pitchFamily="66" charset="0"/>
              </a:rPr>
              <a:t> 2019)</a:t>
            </a:r>
            <a:endParaRPr kumimoji="1" lang="zh-CN" altLang="en-US" b="1" dirty="0">
              <a:solidFill>
                <a:srgbClr val="011893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8AB197C-DA91-E847-B806-CE072193C587}"/>
                  </a:ext>
                </a:extLst>
              </p:cNvPr>
              <p:cNvSpPr txBox="1"/>
              <p:nvPr/>
            </p:nvSpPr>
            <p:spPr>
              <a:xfrm>
                <a:off x="4375350" y="2962549"/>
                <a:ext cx="7772406" cy="31935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b="1" dirty="0">
                    <a:latin typeface="Comic Sans MS" panose="030F0902030302020204" pitchFamily="66" charset="0"/>
                  </a:rPr>
                  <a:t>1. </a:t>
                </a:r>
                <a:r>
                  <a:rPr kumimoji="1" lang="en-US" altLang="zh-C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Resonance parameters:</a:t>
                </a:r>
              </a:p>
              <a:p>
                <a:pPr>
                  <a:lnSpc>
                    <a:spcPts val="3600"/>
                  </a:lnSpc>
                </a:pPr>
                <a:r>
                  <a:rPr kumimoji="1" lang="en-US" altLang="zh-CN" sz="2400" b="1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𝟒𝟑𝟏𝟐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): </m:t>
                    </m:r>
                    <m:d>
                      <m:dPr>
                        <m:ctrlP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𝟒𝟑𝟏𝟏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±</m:t>
                        </m:r>
                        <m:sSubSup>
                          <m:sSubSupPr>
                            <m:ctrlP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b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p>
                        </m:sSubSup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±</m:t>
                        </m:r>
                        <m:sSubSup>
                          <m:sSubSupPr>
                            <m:ctrlP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b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  <m:sup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p>
                        </m:sSubSup>
                      </m:e>
                    </m:d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1" i="0" dirty="0" smtClean="0">
                        <a:latin typeface="Cambria Math" panose="02040503050406030204" pitchFamily="18" charset="0"/>
                      </a:rPr>
                      <m:t>𝐌𝐞𝐕</m:t>
                    </m:r>
                  </m:oMath>
                </a14:m>
                <a:r>
                  <a:rPr kumimoji="1" lang="zh-CN" altLang="en-US" sz="2400" b="1" dirty="0"/>
                  <a:t>      </a:t>
                </a:r>
                <a:r>
                  <a:rPr kumimoji="1" lang="en-US" altLang="zh-CN" sz="2400" b="1" dirty="0"/>
                  <a:t> </a:t>
                </a:r>
              </a:p>
              <a:p>
                <a:pPr>
                  <a:lnSpc>
                    <a:spcPts val="3600"/>
                  </a:lnSpc>
                </a:pPr>
                <a:r>
                  <a:rPr kumimoji="1" lang="en-US" altLang="zh-CN" sz="2400" b="1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𝟒𝟒𝟒𝟎</m:t>
                        </m:r>
                      </m:e>
                    </m:d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: </m:t>
                    </m:r>
                    <m:d>
                      <m:dPr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𝟒𝟒𝟎</m:t>
                        </m:r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</a:rPr>
                          <m:t>±</m:t>
                        </m:r>
                        <m:sSubSup>
                          <m:sSubSupPr>
                            <m:ctrlP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b>
                            <m: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b>
                          <m:sup>
                            <m: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</a:rPr>
                          <m:t>±</m:t>
                        </m:r>
                        <m:sSubSup>
                          <m:sSubSupPr>
                            <m:ctrlP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sub>
                            <m: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p>
                        </m:sSubSup>
                      </m:e>
                    </m:d>
                    <m:r>
                      <a:rPr kumimoji="1" lang="en-US" altLang="zh-CN" sz="2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1" i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𝐌𝐞𝐕</m:t>
                    </m:r>
                  </m:oMath>
                </a14:m>
                <a:endParaRPr kumimoji="1" lang="en-US" altLang="zh-CN" sz="2400" b="1" i="0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>
                  <a:lnSpc>
                    <a:spcPts val="3600"/>
                  </a:lnSpc>
                </a:pPr>
                <a:r>
                  <a:rPr kumimoji="1" lang="en-US" altLang="zh-CN" sz="2400" b="1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</a:rPr>
                          <m:t>𝟒𝟒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𝟓𝟕</m:t>
                        </m:r>
                      </m:e>
                    </m:d>
                    <m:r>
                      <a:rPr kumimoji="1" lang="en-US" altLang="zh-CN" sz="2400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: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d>
                      <m:dPr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𝟒𝟓𝟕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</a:rPr>
                          <m:t>±</m:t>
                        </m:r>
                        <m:sSubSup>
                          <m:sSubSupPr>
                            <m:ctrlP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sub>
                            <m: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b>
                          <m:sup>
                            <m: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</a:rPr>
                          <m:t>±</m:t>
                        </m:r>
                        <m:sSubSup>
                          <m:sSubSupPr>
                            <m:ctrlP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b>
                            <m: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b>
                          <m:sup>
                            <m: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400" b="1" i="1" dirty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p>
                        </m:sSubSup>
                      </m:e>
                    </m:d>
                    <m:r>
                      <a:rPr kumimoji="1" lang="en-US" altLang="zh-CN" sz="2400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𝐌𝐞𝐕</m:t>
                    </m:r>
                  </m:oMath>
                </a14:m>
                <a:endParaRPr kumimoji="1" lang="en-US" altLang="zh-CN" sz="2400" b="1" dirty="0">
                  <a:latin typeface="Comic Sans MS" panose="030F0902030302020204" pitchFamily="66" charset="0"/>
                </a:endParaRPr>
              </a:p>
              <a:p>
                <a:pPr>
                  <a:lnSpc>
                    <a:spcPts val="3600"/>
                  </a:lnSpc>
                </a:pPr>
                <a:endParaRPr kumimoji="1" lang="en-US" altLang="zh-CN" sz="2400" b="1" dirty="0">
                  <a:latin typeface="Comic Sans MS" panose="030F0902030302020204" pitchFamily="66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kumimoji="1" lang="en-US" altLang="zh-CN" sz="2400" b="1" dirty="0">
                    <a:latin typeface="Comic Sans MS" panose="030F0902030302020204" pitchFamily="66" charset="0"/>
                  </a:rPr>
                  <a:t>2. Close to the thresholds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1" lang="en-US" altLang="zh-CN" sz="2400" b="1" dirty="0">
                    <a:latin typeface="Comic Sans MS" panose="030F09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1"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4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kumimoji="1" lang="en-US" altLang="zh-CN" sz="2400" b="1" dirty="0">
                  <a:latin typeface="Comic Sans MS" panose="030F0902030302020204" pitchFamily="66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kumimoji="1" lang="zh-CN" altLang="en-US" sz="2400" b="1" dirty="0">
                    <a:latin typeface="Comic Sans MS" panose="030F0902030302020204" pitchFamily="66" charset="0"/>
                  </a:rPr>
                  <a:t>     </a:t>
                </a:r>
                <a:r>
                  <a:rPr kumimoji="1" lang="en-US" altLang="zh-C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Molecule</a:t>
                </a:r>
                <a:r>
                  <a:rPr kumimoji="1" lang="zh-CN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kumimoji="1" lang="en-US" altLang="zh-C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nature</a:t>
                </a:r>
                <a:r>
                  <a:rPr kumimoji="1" lang="zh-CN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kumimoji="1" lang="en-US" altLang="zh-C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of</a:t>
                </a:r>
                <a:r>
                  <a:rPr kumimoji="1" lang="zh-CN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kumimoji="1" lang="en-US" altLang="zh-C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Pc</a:t>
                </a:r>
                <a:r>
                  <a:rPr kumimoji="1" lang="zh-CN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？</a:t>
                </a:r>
                <a:endParaRPr kumimoji="1" lang="en-US" altLang="zh-CN" sz="2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8AB197C-DA91-E847-B806-CE072193C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350" y="2962549"/>
                <a:ext cx="7772406" cy="3193503"/>
              </a:xfrm>
              <a:prstGeom prst="rect">
                <a:avLst/>
              </a:prstGeom>
              <a:blipFill>
                <a:blip r:embed="rId2"/>
                <a:stretch>
                  <a:fillRect l="-1305" t="-1186" b="-3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A640AB88-AABA-FF45-9261-02AEB40C93A9}"/>
              </a:ext>
            </a:extLst>
          </p:cNvPr>
          <p:cNvGrpSpPr/>
          <p:nvPr/>
        </p:nvGrpSpPr>
        <p:grpSpPr>
          <a:xfrm>
            <a:off x="1685921" y="1462395"/>
            <a:ext cx="1728793" cy="830997"/>
            <a:chOff x="1657345" y="1142996"/>
            <a:chExt cx="1728793" cy="830997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8E58651-F2B6-F647-9C7A-66E501902ED0}"/>
                </a:ext>
              </a:extLst>
            </p:cNvPr>
            <p:cNvSpPr txBox="1"/>
            <p:nvPr/>
          </p:nvSpPr>
          <p:spPr>
            <a:xfrm>
              <a:off x="1657345" y="1142996"/>
              <a:ext cx="14782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Comic Sans MS" panose="030F0902030302020204" pitchFamily="66" charset="0"/>
                </a:rPr>
                <a:t>Pc(4380)</a:t>
              </a:r>
            </a:p>
            <a:p>
              <a:r>
                <a:rPr kumimoji="1" lang="en-US" altLang="zh-CN" sz="2400" dirty="0">
                  <a:latin typeface="Comic Sans MS" panose="030F0902030302020204" pitchFamily="66" charset="0"/>
                </a:rPr>
                <a:t>Pc(4450)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1" name="右大括号 10">
              <a:extLst>
                <a:ext uri="{FF2B5EF4-FFF2-40B4-BE49-F238E27FC236}">
                  <a16:creationId xmlns:a16="http://schemas.microsoft.com/office/drawing/2014/main" id="{D2E492A2-D9DE-9049-8B8F-F9DEA486B826}"/>
                </a:ext>
              </a:extLst>
            </p:cNvPr>
            <p:cNvSpPr/>
            <p:nvPr/>
          </p:nvSpPr>
          <p:spPr>
            <a:xfrm>
              <a:off x="3135635" y="1300165"/>
              <a:ext cx="250503" cy="542925"/>
            </a:xfrm>
            <a:prstGeom prst="rightBrace">
              <a:avLst/>
            </a:prstGeom>
            <a:ln w="38100" cap="flat">
              <a:solidFill>
                <a:srgbClr val="01189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BB8D50F-AFFA-8D48-AB8C-33359B53C4E4}"/>
              </a:ext>
            </a:extLst>
          </p:cNvPr>
          <p:cNvGrpSpPr/>
          <p:nvPr/>
        </p:nvGrpSpPr>
        <p:grpSpPr>
          <a:xfrm>
            <a:off x="3443283" y="1533835"/>
            <a:ext cx="2552702" cy="769387"/>
            <a:chOff x="3414707" y="1214436"/>
            <a:chExt cx="2552702" cy="769387"/>
          </a:xfrm>
        </p:grpSpPr>
        <p:cxnSp>
          <p:nvCxnSpPr>
            <p:cNvPr id="14" name="直线箭头连接符 13">
              <a:extLst>
                <a:ext uri="{FF2B5EF4-FFF2-40B4-BE49-F238E27FC236}">
                  <a16:creationId xmlns:a16="http://schemas.microsoft.com/office/drawing/2014/main" id="{90813604-EBDE-8544-82EA-E7BD681C2FD5}"/>
                </a:ext>
              </a:extLst>
            </p:cNvPr>
            <p:cNvCxnSpPr/>
            <p:nvPr/>
          </p:nvCxnSpPr>
          <p:spPr>
            <a:xfrm>
              <a:off x="3457572" y="1572782"/>
              <a:ext cx="2509837" cy="0"/>
            </a:xfrm>
            <a:prstGeom prst="straightConnector1">
              <a:avLst/>
            </a:prstGeom>
            <a:ln w="666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737A300-A110-D34C-9D2F-783D6DDB4FC3}"/>
                </a:ext>
              </a:extLst>
            </p:cNvPr>
            <p:cNvSpPr txBox="1"/>
            <p:nvPr/>
          </p:nvSpPr>
          <p:spPr>
            <a:xfrm>
              <a:off x="3414707" y="1214436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Comic Sans MS" panose="030F0902030302020204" pitchFamily="66" charset="0"/>
                </a:rPr>
                <a:t>2015</a:t>
              </a:r>
              <a:endParaRPr kumimoji="1" lang="zh-CN" alt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70E9966-264F-3241-ABC9-9371E25A912D}"/>
                </a:ext>
              </a:extLst>
            </p:cNvPr>
            <p:cNvSpPr txBox="1"/>
            <p:nvPr/>
          </p:nvSpPr>
          <p:spPr>
            <a:xfrm>
              <a:off x="5069678" y="1614491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Comic Sans MS" panose="030F0902030302020204" pitchFamily="66" charset="0"/>
                </a:rPr>
                <a:t>2019</a:t>
              </a:r>
              <a:endParaRPr kumimoji="1" lang="zh-CN" altLang="en-US" dirty="0">
                <a:latin typeface="Comic Sans MS" panose="030F0902030302020204" pitchFamily="66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521AC81-90D4-1C45-A206-BD5C2DDFD2CF}"/>
              </a:ext>
            </a:extLst>
          </p:cNvPr>
          <p:cNvGrpSpPr/>
          <p:nvPr/>
        </p:nvGrpSpPr>
        <p:grpSpPr>
          <a:xfrm>
            <a:off x="6077425" y="1287559"/>
            <a:ext cx="1945430" cy="1200329"/>
            <a:chOff x="6048849" y="968160"/>
            <a:chExt cx="1945430" cy="1200329"/>
          </a:xfrm>
        </p:grpSpPr>
        <p:sp>
          <p:nvSpPr>
            <p:cNvPr id="12" name="左大括号 11">
              <a:extLst>
                <a:ext uri="{FF2B5EF4-FFF2-40B4-BE49-F238E27FC236}">
                  <a16:creationId xmlns:a16="http://schemas.microsoft.com/office/drawing/2014/main" id="{C3770A57-5B5A-9A4B-82D3-34BFCAFCE473}"/>
                </a:ext>
              </a:extLst>
            </p:cNvPr>
            <p:cNvSpPr/>
            <p:nvPr/>
          </p:nvSpPr>
          <p:spPr>
            <a:xfrm>
              <a:off x="6048849" y="1119556"/>
              <a:ext cx="371475" cy="904142"/>
            </a:xfrm>
            <a:prstGeom prst="lef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7FC7DBA-629A-2644-85E0-0DD7201F6B06}"/>
                </a:ext>
              </a:extLst>
            </p:cNvPr>
            <p:cNvSpPr txBox="1"/>
            <p:nvPr/>
          </p:nvSpPr>
          <p:spPr>
            <a:xfrm>
              <a:off x="6515989" y="968160"/>
              <a:ext cx="147829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Comic Sans MS" panose="030F0902030302020204" pitchFamily="66" charset="0"/>
                </a:rPr>
                <a:t>Pc(4380)</a:t>
              </a:r>
            </a:p>
            <a:p>
              <a:r>
                <a:rPr kumimoji="1" lang="en-US" altLang="zh-CN" sz="2400" dirty="0">
                  <a:latin typeface="Comic Sans MS" panose="030F0902030302020204" pitchFamily="66" charset="0"/>
                </a:rPr>
                <a:t>Pc(4440)</a:t>
              </a:r>
            </a:p>
            <a:p>
              <a:r>
                <a:rPr kumimoji="1" lang="en-US" altLang="zh-CN" sz="2400" dirty="0">
                  <a:latin typeface="Comic Sans MS" panose="030F0902030302020204" pitchFamily="66" charset="0"/>
                </a:rPr>
                <a:t>Pc(4457)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4421174-738B-1F4F-9117-DAE98278E894}"/>
              </a:ext>
            </a:extLst>
          </p:cNvPr>
          <p:cNvGrpSpPr/>
          <p:nvPr/>
        </p:nvGrpSpPr>
        <p:grpSpPr>
          <a:xfrm>
            <a:off x="274259" y="2962686"/>
            <a:ext cx="3850284" cy="3347729"/>
            <a:chOff x="6457950" y="1690481"/>
            <a:chExt cx="4357688" cy="4167396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38CF29-C482-2D4D-8720-363464020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950" y="1690481"/>
              <a:ext cx="4357688" cy="4167396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8A2CB06-007D-FB44-BAB2-C358A5C7612E}"/>
                </a:ext>
              </a:extLst>
            </p:cNvPr>
            <p:cNvSpPr txBox="1"/>
            <p:nvPr/>
          </p:nvSpPr>
          <p:spPr>
            <a:xfrm>
              <a:off x="8600566" y="1921081"/>
              <a:ext cx="1780144" cy="498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dirty="0" err="1">
                  <a:solidFill>
                    <a:srgbClr val="C00000"/>
                  </a:solidFill>
                  <a:latin typeface="Comic Sans MS" panose="030F0902030302020204" pitchFamily="66" charset="0"/>
                </a:rPr>
                <a:t>LHCb</a:t>
              </a:r>
              <a:r>
                <a:rPr kumimoji="1" lang="en-US" altLang="zh-CN" sz="2000" b="1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 2019</a:t>
              </a:r>
              <a:endParaRPr kumimoji="1" lang="zh-CN" altLang="en-US" sz="2000" b="1" dirty="0">
                <a:solidFill>
                  <a:srgbClr val="C00000"/>
                </a:solidFill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05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7B751766-2BDE-C349-AB54-B22CB104DC37}"/>
              </a:ext>
            </a:extLst>
          </p:cNvPr>
          <p:cNvSpPr/>
          <p:nvPr/>
        </p:nvSpPr>
        <p:spPr>
          <a:xfrm>
            <a:off x="274259" y="1125328"/>
            <a:ext cx="11498641" cy="1792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2FA7B22-BB50-DE44-AD35-0434C27F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2" y="148614"/>
            <a:ext cx="10720388" cy="692837"/>
          </a:xfrm>
        </p:spPr>
        <p:txBody>
          <a:bodyPr>
            <a:normAutofit fontScale="90000"/>
          </a:bodyPr>
          <a:lstStyle/>
          <a:p>
            <a:r>
              <a:rPr kumimoji="1" lang="en-US" altLang="zh-CN" b="1" dirty="0">
                <a:latin typeface="Comic Sans MS" panose="030F0902030302020204" pitchFamily="66" charset="0"/>
                <a:cs typeface="Calibri" panose="020F0502020204030204" pitchFamily="34" charset="0"/>
              </a:rPr>
              <a:t>Short Review</a:t>
            </a:r>
            <a:r>
              <a:rPr kumimoji="1" lang="zh-CN" altLang="en-US" b="1" dirty="0">
                <a:latin typeface="Comic Sans MS" panose="030F0902030302020204" pitchFamily="66" charset="0"/>
                <a:cs typeface="Calibri" panose="020F0502020204030204" pitchFamily="34" charset="0"/>
              </a:rPr>
              <a:t>：</a:t>
            </a:r>
            <a:r>
              <a:rPr lang="en" altLang="zh-CN" dirty="0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lang="en" altLang="zh-CN" sz="3200" b="1" dirty="0">
                <a:solidFill>
                  <a:srgbClr val="C00000"/>
                </a:solidFill>
                <a:latin typeface="Comic Sans MS" panose="030F0902030302020204" pitchFamily="66" charset="0"/>
              </a:rPr>
              <a:t>S-wave Molecular</a:t>
            </a:r>
            <a:r>
              <a:rPr lang="zh-CN" altLang="en-US" sz="32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Comic Sans MS" panose="030F0902030302020204" pitchFamily="66" charset="0"/>
              </a:rPr>
              <a:t>Picture</a:t>
            </a:r>
            <a:endParaRPr kumimoji="1" lang="zh-CN" altLang="en-US" b="1" dirty="0">
              <a:solidFill>
                <a:srgbClr val="011893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4421174-738B-1F4F-9117-DAE98278E894}"/>
              </a:ext>
            </a:extLst>
          </p:cNvPr>
          <p:cNvGrpSpPr/>
          <p:nvPr/>
        </p:nvGrpSpPr>
        <p:grpSpPr>
          <a:xfrm>
            <a:off x="274259" y="2962686"/>
            <a:ext cx="3850284" cy="3347729"/>
            <a:chOff x="6457950" y="1690481"/>
            <a:chExt cx="4357688" cy="4167396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38CF29-C482-2D4D-8720-363464020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7950" y="1690481"/>
              <a:ext cx="4357688" cy="4167396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8A2CB06-007D-FB44-BAB2-C358A5C7612E}"/>
                </a:ext>
              </a:extLst>
            </p:cNvPr>
            <p:cNvSpPr txBox="1"/>
            <p:nvPr/>
          </p:nvSpPr>
          <p:spPr>
            <a:xfrm>
              <a:off x="8600566" y="1921081"/>
              <a:ext cx="1780144" cy="498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dirty="0" err="1">
                  <a:solidFill>
                    <a:srgbClr val="C00000"/>
                  </a:solidFill>
                  <a:latin typeface="Comic Sans MS" panose="030F0902030302020204" pitchFamily="66" charset="0"/>
                </a:rPr>
                <a:t>LHCb</a:t>
              </a:r>
              <a:r>
                <a:rPr kumimoji="1" lang="en-US" altLang="zh-CN" sz="2000" b="1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 2019</a:t>
              </a:r>
              <a:endParaRPr kumimoji="1" lang="zh-CN" altLang="en-US" sz="2000" b="1" dirty="0">
                <a:solidFill>
                  <a:srgbClr val="C00000"/>
                </a:solidFill>
                <a:latin typeface="Comic Sans MS" panose="030F09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DF28C89-2F1C-A64A-BBD4-6012247B5685}"/>
                  </a:ext>
                </a:extLst>
              </p:cNvPr>
              <p:cNvSpPr txBox="1"/>
              <p:nvPr/>
            </p:nvSpPr>
            <p:spPr>
              <a:xfrm>
                <a:off x="622567" y="1151687"/>
                <a:ext cx="4174476" cy="1460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kumimoji="1" lang="zh-CN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acc>
                      <m:accPr>
                        <m:chr m:val="̅"/>
                        <m:ctrlPr>
                          <a:rPr kumimoji="1"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</m:oMath>
                </a14:m>
                <a:r>
                  <a:rPr kumimoji="1" lang="en-US" altLang="zh-C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(threshold) JP=(1/2)-</a:t>
                </a:r>
                <a:endParaRPr kumimoji="1" lang="en-US" altLang="zh-CN" sz="2400" b="1" dirty="0">
                  <a:latin typeface="Comic Sans MS" panose="030F0902030302020204" pitchFamily="66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kumimoji="1" lang="en-US" altLang="zh-CN" sz="2400" b="1" i="1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sSup>
                      <m:sSupPr>
                        <m:ctrlPr>
                          <a:rPr kumimoji="1" lang="en-US" altLang="zh-CN" sz="2400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1" lang="en-US" altLang="zh-CN" sz="2400" b="1" i="1">
                                <a:solidFill>
                                  <a:srgbClr val="0118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400" b="1" i="1">
                                <a:solidFill>
                                  <a:srgbClr val="011893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kumimoji="1" lang="en-US" altLang="zh-CN" sz="2400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zh-CN" sz="2400" b="1" dirty="0">
                    <a:solidFill>
                      <a:srgbClr val="011893"/>
                    </a:solidFill>
                    <a:latin typeface="Comic Sans MS" panose="030F0902030302020204" pitchFamily="66" charset="0"/>
                  </a:rPr>
                  <a:t> (threshold) JP=</a:t>
                </a:r>
                <a:endParaRPr kumimoji="1" lang="zh-CN" altLang="en-US" sz="2400" b="1" dirty="0">
                  <a:solidFill>
                    <a:srgbClr val="011893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DF28C89-2F1C-A64A-BBD4-6012247B5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67" y="1151687"/>
                <a:ext cx="4174476" cy="1460785"/>
              </a:xfrm>
              <a:prstGeom prst="rect">
                <a:avLst/>
              </a:prstGeom>
              <a:blipFill>
                <a:blip r:embed="rId3"/>
                <a:stretch>
                  <a:fillRect l="-1212" r="-1212" b="-8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右大括号 25">
            <a:extLst>
              <a:ext uri="{FF2B5EF4-FFF2-40B4-BE49-F238E27FC236}">
                <a16:creationId xmlns:a16="http://schemas.microsoft.com/office/drawing/2014/main" id="{35E6A554-8F10-4245-9BA8-1D918719A2E7}"/>
              </a:ext>
            </a:extLst>
          </p:cNvPr>
          <p:cNvSpPr/>
          <p:nvPr/>
        </p:nvSpPr>
        <p:spPr>
          <a:xfrm flipH="1">
            <a:off x="3805650" y="1976285"/>
            <a:ext cx="256516" cy="777187"/>
          </a:xfrm>
          <a:prstGeom prst="rightBrace">
            <a:avLst/>
          </a:prstGeom>
          <a:ln w="38100" cap="flat">
            <a:solidFill>
              <a:srgbClr val="01189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8404420-E1E4-194A-A569-69F79B7DC7E0}"/>
              </a:ext>
            </a:extLst>
          </p:cNvPr>
          <p:cNvSpPr/>
          <p:nvPr/>
        </p:nvSpPr>
        <p:spPr>
          <a:xfrm>
            <a:off x="4055373" y="1740314"/>
            <a:ext cx="1128835" cy="11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011893"/>
                </a:solidFill>
                <a:latin typeface="Comic Sans MS" panose="030F0902030302020204" pitchFamily="66" charset="0"/>
              </a:rPr>
              <a:t>(1/2)-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011893"/>
                </a:solidFill>
                <a:latin typeface="Comic Sans MS" panose="030F0902030302020204" pitchFamily="66" charset="0"/>
              </a:rPr>
              <a:t>(3/2)-</a:t>
            </a:r>
            <a:endParaRPr lang="zh-CN" altLang="en-US" b="1" dirty="0">
              <a:solidFill>
                <a:srgbClr val="011893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20EC2BC-EF3B-0A4A-8163-AE94714A91C2}"/>
              </a:ext>
            </a:extLst>
          </p:cNvPr>
          <p:cNvSpPr txBox="1"/>
          <p:nvPr/>
        </p:nvSpPr>
        <p:spPr>
          <a:xfrm>
            <a:off x="6831433" y="1162056"/>
            <a:ext cx="1481496" cy="169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Pc(4380)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011893"/>
                </a:solidFill>
                <a:latin typeface="Comic Sans MS" panose="030F0902030302020204" pitchFamily="66" charset="0"/>
              </a:rPr>
              <a:t>Pc(4440)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011893"/>
                </a:solidFill>
                <a:latin typeface="Comic Sans MS" panose="030F0902030302020204" pitchFamily="66" charset="0"/>
              </a:rPr>
              <a:t>Pc(4457)</a:t>
            </a:r>
            <a:endParaRPr kumimoji="1" lang="zh-CN" altLang="en-US" sz="2400" b="1" dirty="0">
              <a:solidFill>
                <a:srgbClr val="011893"/>
              </a:solidFill>
              <a:latin typeface="Comic Sans MS" panose="030F0902030302020204" pitchFamily="66" charset="0"/>
            </a:endParaRPr>
          </a:p>
        </p:txBody>
      </p:sp>
      <p:sp>
        <p:nvSpPr>
          <p:cNvPr id="29" name="右大括号 28">
            <a:extLst>
              <a:ext uri="{FF2B5EF4-FFF2-40B4-BE49-F238E27FC236}">
                <a16:creationId xmlns:a16="http://schemas.microsoft.com/office/drawing/2014/main" id="{06F83446-6943-9945-8E09-3EA639536DFA}"/>
              </a:ext>
            </a:extLst>
          </p:cNvPr>
          <p:cNvSpPr/>
          <p:nvPr/>
        </p:nvSpPr>
        <p:spPr>
          <a:xfrm flipH="1">
            <a:off x="6557809" y="1985252"/>
            <a:ext cx="256516" cy="777187"/>
          </a:xfrm>
          <a:prstGeom prst="rightBrace">
            <a:avLst/>
          </a:prstGeom>
          <a:ln w="38100" cap="flat">
            <a:solidFill>
              <a:srgbClr val="01189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77A1BE4-D183-C340-84CD-5A8EBDC530E2}"/>
              </a:ext>
            </a:extLst>
          </p:cNvPr>
          <p:cNvGrpSpPr/>
          <p:nvPr/>
        </p:nvGrpSpPr>
        <p:grpSpPr>
          <a:xfrm>
            <a:off x="5396753" y="1731351"/>
            <a:ext cx="950258" cy="581544"/>
            <a:chOff x="5414682" y="1731351"/>
            <a:chExt cx="950258" cy="581544"/>
          </a:xfrm>
        </p:grpSpPr>
        <p:sp>
          <p:nvSpPr>
            <p:cNvPr id="4" name="燕尾形 3">
              <a:extLst>
                <a:ext uri="{FF2B5EF4-FFF2-40B4-BE49-F238E27FC236}">
                  <a16:creationId xmlns:a16="http://schemas.microsoft.com/office/drawing/2014/main" id="{AE4E6704-A6B8-324A-90A2-3C142A4428FF}"/>
                </a:ext>
              </a:extLst>
            </p:cNvPr>
            <p:cNvSpPr/>
            <p:nvPr/>
          </p:nvSpPr>
          <p:spPr>
            <a:xfrm>
              <a:off x="5414682" y="1740314"/>
              <a:ext cx="376518" cy="572580"/>
            </a:xfrm>
            <a:prstGeom prst="chevron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燕尾形 29">
              <a:extLst>
                <a:ext uri="{FF2B5EF4-FFF2-40B4-BE49-F238E27FC236}">
                  <a16:creationId xmlns:a16="http://schemas.microsoft.com/office/drawing/2014/main" id="{1E4AE724-F69E-264B-8B13-F4E72D699CC7}"/>
                </a:ext>
              </a:extLst>
            </p:cNvPr>
            <p:cNvSpPr/>
            <p:nvPr/>
          </p:nvSpPr>
          <p:spPr>
            <a:xfrm>
              <a:off x="5710515" y="1731351"/>
              <a:ext cx="376518" cy="572580"/>
            </a:xfrm>
            <a:prstGeom prst="chevron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燕尾形 30">
              <a:extLst>
                <a:ext uri="{FF2B5EF4-FFF2-40B4-BE49-F238E27FC236}">
                  <a16:creationId xmlns:a16="http://schemas.microsoft.com/office/drawing/2014/main" id="{F79CE70F-9A7D-5944-A595-457327D1F079}"/>
                </a:ext>
              </a:extLst>
            </p:cNvPr>
            <p:cNvSpPr/>
            <p:nvPr/>
          </p:nvSpPr>
          <p:spPr>
            <a:xfrm>
              <a:off x="5988422" y="1740315"/>
              <a:ext cx="376518" cy="572580"/>
            </a:xfrm>
            <a:prstGeom prst="chevron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3FF23C86-B1D5-B94D-AEDD-5DE3CE23CF88}"/>
              </a:ext>
            </a:extLst>
          </p:cNvPr>
          <p:cNvSpPr txBox="1"/>
          <p:nvPr/>
        </p:nvSpPr>
        <p:spPr>
          <a:xfrm>
            <a:off x="4375350" y="2962549"/>
            <a:ext cx="777240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Comic Sans MS" panose="030F0902030302020204" pitchFamily="66" charset="0"/>
              </a:rPr>
              <a:t>1. </a:t>
            </a:r>
            <a:r>
              <a:rPr kumimoji="1" lang="en-US" altLang="zh-C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Mass spectrum</a:t>
            </a:r>
          </a:p>
          <a:p>
            <a:pPr>
              <a:lnSpc>
                <a:spcPts val="3500"/>
              </a:lnSpc>
            </a:pPr>
            <a:r>
              <a:rPr kumimoji="1" lang="en-US" altLang="zh-CN" sz="2000" b="1" dirty="0" err="1">
                <a:latin typeface="Comic Sans MS" panose="030F0902030302020204" pitchFamily="66" charset="0"/>
              </a:rPr>
              <a:t>H.X.Chen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W.Chen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 and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S.L.Zhu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arXiv:1903,11001</a:t>
            </a:r>
          </a:p>
          <a:p>
            <a:pPr>
              <a:lnSpc>
                <a:spcPts val="3500"/>
              </a:lnSpc>
            </a:pPr>
            <a:r>
              <a:rPr kumimoji="1" lang="en-US" altLang="zh-CN" sz="2000" b="1" dirty="0" err="1">
                <a:latin typeface="Comic Sans MS" panose="030F0902030302020204" pitchFamily="66" charset="0"/>
              </a:rPr>
              <a:t>R.Chen,Z.F.Sun,X.Liu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 and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S.L.Zhu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arXiv:1903,11013;</a:t>
            </a:r>
          </a:p>
          <a:p>
            <a:pPr>
              <a:lnSpc>
                <a:spcPts val="3500"/>
              </a:lnSpc>
            </a:pPr>
            <a:r>
              <a:rPr kumimoji="1" lang="en-US" altLang="zh-CN" sz="2000" b="1" dirty="0" err="1">
                <a:latin typeface="Comic Sans MS" panose="030F0902030302020204" pitchFamily="66" charset="0"/>
              </a:rPr>
              <a:t>J.He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arXiv:1903.11872</a:t>
            </a:r>
          </a:p>
          <a:p>
            <a:pPr>
              <a:lnSpc>
                <a:spcPts val="3500"/>
              </a:lnSpc>
            </a:pPr>
            <a:r>
              <a:rPr kumimoji="1" lang="en-US" altLang="zh-CN" sz="2000" b="1" dirty="0" err="1">
                <a:latin typeface="Comic Sans MS" panose="030F0902030302020204" pitchFamily="66" charset="0"/>
              </a:rPr>
              <a:t>M.Z.Liu,Y.W.Pan,F.Z.Peng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et.al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., arXiv:1903.11560</a:t>
            </a:r>
          </a:p>
          <a:p>
            <a:pPr>
              <a:lnSpc>
                <a:spcPts val="3500"/>
              </a:lnSpc>
            </a:pPr>
            <a:r>
              <a:rPr kumimoji="1" lang="en-US" altLang="zh-CN" sz="2000" b="1" dirty="0" err="1">
                <a:latin typeface="Comic Sans MS" panose="030F0902030302020204" pitchFamily="66" charset="0"/>
              </a:rPr>
              <a:t>F.K.Guo,H.J.Ping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U.G.Meissner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 </a:t>
            </a:r>
            <a:r>
              <a:rPr kumimoji="1" lang="en-US" altLang="zh-CN" sz="2000" b="1" dirty="0" err="1">
                <a:latin typeface="Comic Sans MS" panose="030F0902030302020204" pitchFamily="66" charset="0"/>
              </a:rPr>
              <a:t>et.al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arXiv:1903.11503</a:t>
            </a:r>
          </a:p>
          <a:p>
            <a:pPr>
              <a:lnSpc>
                <a:spcPts val="3500"/>
              </a:lnSpc>
            </a:pPr>
            <a:r>
              <a:rPr kumimoji="1" lang="en-US" altLang="zh-CN" sz="2000" b="1" dirty="0" err="1">
                <a:latin typeface="Comic Sans MS" panose="030F0902030302020204" pitchFamily="66" charset="0"/>
              </a:rPr>
              <a:t>J.R.Zhang</a:t>
            </a:r>
            <a:r>
              <a:rPr kumimoji="1" lang="en-US" altLang="zh-CN" sz="2000" b="1" dirty="0">
                <a:latin typeface="Comic Sans MS" panose="030F0902030302020204" pitchFamily="66" charset="0"/>
              </a:rPr>
              <a:t>, arXiv:1904.10711</a:t>
            </a:r>
            <a:endParaRPr kumimoji="1" lang="en-US" altLang="zh-CN" sz="2400" b="1" dirty="0">
              <a:latin typeface="Comic Sans MS" panose="030F0902030302020204" pitchFamily="66" charset="0"/>
            </a:endParaRPr>
          </a:p>
          <a:p>
            <a:r>
              <a:rPr kumimoji="1" lang="en-US" altLang="zh-C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…………</a:t>
            </a:r>
          </a:p>
        </p:txBody>
      </p:sp>
    </p:spTree>
    <p:extLst>
      <p:ext uri="{BB962C8B-B14F-4D97-AF65-F5344CB8AC3E}">
        <p14:creationId xmlns:p14="http://schemas.microsoft.com/office/powerpoint/2010/main" val="36011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{4B1CAF94-90B5-AF40-A9FB-0C0DB325311A}tf10001067</Template>
  <TotalTime>7969</TotalTime>
  <Words>1133</Words>
  <Application>Microsoft Macintosh PowerPoint</Application>
  <PresentationFormat>宽屏</PresentationFormat>
  <Paragraphs>172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华文行楷</vt:lpstr>
      <vt:lpstr>Cambria Math</vt:lpstr>
      <vt:lpstr>Century Gothic</vt:lpstr>
      <vt:lpstr>Comic Sans MS</vt:lpstr>
      <vt:lpstr>Garamond</vt:lpstr>
      <vt:lpstr>Times New Roman</vt:lpstr>
      <vt:lpstr>肥皂</vt:lpstr>
      <vt:lpstr>PowerPoint 演示文稿</vt:lpstr>
      <vt:lpstr>Outline</vt:lpstr>
      <vt:lpstr> Short Review： Episode I (LHCb 2015)</vt:lpstr>
      <vt:lpstr> Short Review：Possible interpretations-tetraquark</vt:lpstr>
      <vt:lpstr> Short Review：Possible interpretations-Molecule</vt:lpstr>
      <vt:lpstr> Short Review：Possible interpretations-kinematics </vt:lpstr>
      <vt:lpstr>Short Review： Episode II (LHCb 2019)</vt:lpstr>
      <vt:lpstr>Short Review： Episode II (LHCb 2019)</vt:lpstr>
      <vt:lpstr>Short Review： S-wave Molecular Picture</vt:lpstr>
      <vt:lpstr>  </vt:lpstr>
      <vt:lpstr>  </vt:lpstr>
      <vt:lpstr>  </vt:lpstr>
      <vt:lpstr>Productions： experimental measurements</vt:lpstr>
      <vt:lpstr>Production：Possible Mechanism</vt:lpstr>
      <vt:lpstr>Production：Possible Mechanism</vt:lpstr>
      <vt:lpstr>Production：detail</vt:lpstr>
      <vt:lpstr>Production：Results</vt:lpstr>
      <vt:lpstr>Production：Results</vt:lpstr>
      <vt:lpstr>Summary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109</cp:revision>
  <dcterms:created xsi:type="dcterms:W3CDTF">2019-12-13T01:47:40Z</dcterms:created>
  <dcterms:modified xsi:type="dcterms:W3CDTF">2020-01-12T05:30:00Z</dcterms:modified>
</cp:coreProperties>
</file>