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9" r:id="rId3"/>
    <p:sldId id="301" r:id="rId4"/>
    <p:sldId id="295" r:id="rId5"/>
    <p:sldId id="296" r:id="rId6"/>
    <p:sldId id="306" r:id="rId7"/>
    <p:sldId id="262" r:id="rId8"/>
    <p:sldId id="263" r:id="rId9"/>
    <p:sldId id="299" r:id="rId10"/>
    <p:sldId id="267" r:id="rId11"/>
    <p:sldId id="293" r:id="rId12"/>
    <p:sldId id="270" r:id="rId13"/>
    <p:sldId id="271" r:id="rId14"/>
    <p:sldId id="302" r:id="rId15"/>
    <p:sldId id="272" r:id="rId16"/>
    <p:sldId id="288" r:id="rId17"/>
    <p:sldId id="289" r:id="rId18"/>
    <p:sldId id="290" r:id="rId19"/>
    <p:sldId id="291" r:id="rId20"/>
    <p:sldId id="304" r:id="rId21"/>
    <p:sldId id="305" r:id="rId22"/>
    <p:sldId id="308" r:id="rId23"/>
    <p:sldId id="309" r:id="rId24"/>
    <p:sldId id="292" r:id="rId25"/>
    <p:sldId id="303" r:id="rId26"/>
    <p:sldId id="276" r:id="rId27"/>
    <p:sldId id="277" r:id="rId28"/>
    <p:sldId id="278" r:id="rId29"/>
    <p:sldId id="279" r:id="rId30"/>
    <p:sldId id="280" r:id="rId31"/>
    <p:sldId id="281" r:id="rId32"/>
    <p:sldId id="307" r:id="rId33"/>
    <p:sldId id="282" r:id="rId34"/>
    <p:sldId id="284" r:id="rId35"/>
    <p:sldId id="285" r:id="rId36"/>
    <p:sldId id="286" r:id="rId37"/>
    <p:sldId id="287"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mingzhu" initials="lm" lastIdx="55" clrIdx="0">
    <p:extLst>
      <p:ext uri="{19B8F6BF-5375-455C-9EA6-DF929625EA0E}">
        <p15:presenceInfo xmlns:p15="http://schemas.microsoft.com/office/powerpoint/2012/main" userId="f5b39484068d47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7" autoAdjust="0"/>
    <p:restoredTop sz="94660"/>
  </p:normalViewPr>
  <p:slideViewPr>
    <p:cSldViewPr snapToGrid="0">
      <p:cViewPr varScale="1">
        <p:scale>
          <a:sx n="69" d="100"/>
          <a:sy n="69" d="100"/>
        </p:scale>
        <p:origin x="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4T19:14:18.739" idx="5">
    <p:pos x="10" y="10"/>
    <p:text/>
    <p:extLst>
      <p:ext uri="{C676402C-5697-4E1C-873F-D02D1690AC5C}">
        <p15:threadingInfo xmlns:p15="http://schemas.microsoft.com/office/powerpoint/2012/main" timeZoneBias="-480"/>
      </p:ext>
    </p:extLst>
  </p:cm>
  <p:cm authorId="1" dt="2019-08-09T22:49:13.025" idx="54">
    <p:pos x="10" y="146"/>
    <p:text>我们对物质基本结构的认识停留在夸克层次，根据目前理论和实验的共同努力，对于介子和重子的认识几乎是没有异议的，介子是由两个夸克构成的，重子是由三个夸克构成的。在夸克模型建立之初，多夸克态也是存在的，目前我们实验上已经发现了四夸克五夸克态，可是对于它们内部结构的认识，存在很大的争议，一种认为是这种紧致多夸克态，或者说它直接是由夸克构成的，再有一种是由传统的介子和重子形成的束缚态，比如四夸克态是由两个介子，五夸克态是由介子重子构成的，六夸克态是由重子重子构成的，这样一类由强子层次构成的结构叫强子分子态。我接下来的报告是将实验上发现的5夸克态解释成为强子分子态。</p:text>
    <p:extLst mod="1">
      <p:ext uri="{C676402C-5697-4E1C-873F-D02D1690AC5C}">
        <p15:threadingInfo xmlns:p15="http://schemas.microsoft.com/office/powerpoint/2012/main" timeZoneBias="-480">
          <p15:parentCm authorId="1" idx="5"/>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6-21T10:16:22.414" idx="51">
    <p:pos x="10" y="10"/>
    <p:text>将我们的计算结果放到LHCb的图上，可以看到在我们目前体系下A这种情况更靠近实验值，从图上看到4380附近很有可能有一个分子态，并且在D*S*阈值附近三个多重态也是存在的，需要实验进一步去探索。</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5T07:19:00.151" idx="13">
    <p:pos x="10" y="10"/>
    <p:text>接下来我们看一下五夸克态的实验，从15年开始，LHCb在J/p不变质量谱上发现了两个五夸克态，pc4380,pc4450,这是它们的实验信息，在今年LHCb更新了他们的实验数据，原来的4440劈裂成为4440和4457，在这里发现一个新的4312。这三个态有一个很明显的特点就是距离Djie阈值附近，因此接下来我们通过计算把它解释成为一个强子分子态。</p:text>
    <p:extLst mod="1">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1-09T19:03:20.682" idx="55">
    <p:pos x="10" y="10"/>
    <p:text>有效场论在处理低能过程取得很大的成功。通常有效场论是选取一个无穷小量，然后进行展开。</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2-30T19:05:38.620" idx="1">
    <p:pos x="10" y="10"/>
    <p:text>对于高阶的contact图包含更多的重子动量的倒数项，对于有限势能包含单pion交换和多pion交换。</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6-21T01:15:24.108" idx="44">
    <p:pos x="10" y="10"/>
    <p:text>要把它们解释为分子态，那么接下来我们将研究一个重介子和重重子之间相互作用，而研究它们相互作用时，重夸克自旋对称性起到很重要作用。重夸克自旋对称性是在重夸克质量无穷大时，重夸克与真空中的轻夸克或者胶子之间相互作用与重夸克自旋无关。这个对称性就从D介子和B介子二重态的质量差得到体现。在重子二重态也可以体现。我们的势能是根据有效场论得到的，通常根据有效场论，势能可以分为领头和此领头，零    oPe是微扰。因此我们的势能只是contact图</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6-21T01:38:51.551" idx="46">
    <p:pos x="10" y="10"/>
    <p:text>对于这样一个系统，根据重夸克自旋对称性，从夸克层次，根据重夸克自旋对称性，它们之间相互作用只依赖于系统的轻夸克自旋，这样我们将强子系统的自旋转换到轻夸克耦合和重夸克耦合的一个表象。这样相互作用表示为只依赖于轻夸克自旋1/2和3/2。</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6-21T01:45:23.191" idx="47">
    <p:pos x="10" y="10"/>
    <p:text>这样所有系统的势能都表示为只依赖于轻夸克自旋1/2和自旋3/2的，它们和ca和cb之间有这样关系，进而得到势能，可以看出和直接从拉氏量得到的结果是一样的。</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6-21T09:25:58.159" idx="50">
    <p:pos x="10" y="10"/>
    <p:text>These are our results in scenario A and senario B, First from our results at cutoff 1 and 0.5 GeV we found that mass is independent on the cutoff.  then we compare the results of Pc(4312) in scanario A and B, which are both in resonable ranges, but we can not determine which senario is better. therefore, we describe three pentaquarks into hadonic molecular states by effective field theory, and the most surprise thing is emergence of complete multiplet hadronic molecules picture, which make us think of meson octet and baryon octet and decuplet. In the following ,we will use one boson exchange model and an independent model to determine the spin of 4440 and 4457.</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6-21T09:25:58.159" idx="50">
    <p:pos x="10" y="10"/>
    <p:text>These are our results in scenario A and senario B, First from our results at cutoff 1 and 0.5 GeV we found that mass is independent on the cutoff.  then we compare the results of Pc(4312) in scanario A and B, which are both in resonable ranges, but we can not determine which senario is better. therefore, we describe three pentaquarks into hadonic molecular states by effective field theory, and the most surprise thing is emergence of complete multiplet hadronic molecules picture, which make us think of meson octet and baryon octet and decuplet. In the following ,we will use one boson exchange model and an independent model to determine the spin of 4440 and 4457.</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BC646-768B-4D92-8DA9-9B552B8A6715}" type="datetimeFigureOut">
              <a:rPr lang="zh-CN" altLang="en-US" smtClean="0"/>
              <a:t>2020/1/11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ADA33-6F6F-4EA5-8B7F-1E2FC2F32C47}" type="slidenum">
              <a:rPr lang="zh-CN" altLang="en-US" smtClean="0"/>
              <a:t>‹#›</a:t>
            </a:fld>
            <a:endParaRPr lang="zh-CN" altLang="en-US"/>
          </a:p>
        </p:txBody>
      </p:sp>
    </p:spTree>
    <p:extLst>
      <p:ext uri="{BB962C8B-B14F-4D97-AF65-F5344CB8AC3E}">
        <p14:creationId xmlns:p14="http://schemas.microsoft.com/office/powerpoint/2010/main" val="278615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4696AE-8876-4F52-A479-1F78D47B64A8}" type="slidenum">
              <a:rPr lang="zh-CN" altLang="en-US" smtClean="0"/>
              <a:t>5</a:t>
            </a:fld>
            <a:endParaRPr lang="zh-CN" altLang="en-US"/>
          </a:p>
        </p:txBody>
      </p:sp>
      <p:sp>
        <p:nvSpPr>
          <p:cNvPr id="5" name="页脚占位符 4">
            <a:extLst>
              <a:ext uri="{FF2B5EF4-FFF2-40B4-BE49-F238E27FC236}">
                <a16:creationId xmlns:a16="http://schemas.microsoft.com/office/drawing/2014/main" id="{95EBF5F4-A07B-4CF8-9A6E-A24A5737C7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7160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5B3C331-8B75-495C-BD7D-F753864CA520}" type="datetime1">
              <a:rPr lang="zh-CN" altLang="en-US" smtClean="0"/>
              <a:t>2020/1/11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71757B-57A3-4831-9E73-61A6E06350AB}" type="datetime1">
              <a:rPr lang="zh-CN" altLang="en-US" smtClean="0"/>
              <a:t>2020/1/11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729E3D-D21B-4A5E-8143-0B84DD9459EE}" type="datetime1">
              <a:rPr lang="zh-CN" altLang="en-US" smtClean="0"/>
              <a:t>2020/1/11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460F50-ED49-4721-96FE-4ABB179BEA94}" type="datetime1">
              <a:rPr lang="zh-CN" altLang="en-US" smtClean="0"/>
              <a:t>2020/1/11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3661DD-1E45-4BEA-A6D0-A3E03AFDFA5B}" type="datetime1">
              <a:rPr lang="zh-CN" altLang="en-US" smtClean="0"/>
              <a:t>2020/1/11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846D982-AE17-4E3E-92CC-D1E38AC0DCF6}" type="datetime1">
              <a:rPr lang="zh-CN" altLang="en-US" smtClean="0"/>
              <a:t>2020/1/11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DE9958-9D48-4648-82A4-1989AF016A2A}" type="datetime1">
              <a:rPr lang="zh-CN" altLang="en-US" smtClean="0"/>
              <a:t>2020/1/11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F2561D-99B5-4FCD-AB8F-8E659E0D1336}" type="datetime1">
              <a:rPr lang="zh-CN" altLang="en-US" smtClean="0"/>
              <a:t>2020/1/11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703C90-C228-4BD7-BE48-F2B8B207EDEC}" type="datetime1">
              <a:rPr lang="zh-CN" altLang="en-US" smtClean="0"/>
              <a:t>2020/1/11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E433177-6266-4910-9A0D-D7E7ECDAD759}" type="datetime1">
              <a:rPr lang="zh-CN" altLang="en-US" smtClean="0"/>
              <a:t>2020/1/11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F60E09-FC64-4FEF-8AAC-90D420F94FCD}" type="datetime1">
              <a:rPr lang="zh-CN" altLang="en-US" smtClean="0"/>
              <a:t>2020/1/11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73104F-B62C-464E-AF70-F1296A184E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39366-9B09-44AC-90AD-E2982495A8A7}" type="datetime1">
              <a:rPr lang="zh-CN" altLang="en-US" smtClean="0"/>
              <a:t>2020/1/11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3104F-B62C-464E-AF70-F1296A184E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3.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2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72.png"/><Relationship Id="rId16" Type="http://schemas.openxmlformats.org/officeDocument/2006/relationships/comments" Target="../comments/comment5.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24.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2.png"/><Relationship Id="rId18" Type="http://schemas.openxmlformats.org/officeDocument/2006/relationships/image" Target="../media/image102.png"/><Relationship Id="rId3" Type="http://schemas.openxmlformats.org/officeDocument/2006/relationships/image" Target="../media/image25.tmp"/><Relationship Id="rId7" Type="http://schemas.openxmlformats.org/officeDocument/2006/relationships/image" Target="../media/image28.tmp"/><Relationship Id="rId12" Type="http://schemas.openxmlformats.org/officeDocument/2006/relationships/image" Target="../media/image40.png"/><Relationship Id="rId17" Type="http://schemas.openxmlformats.org/officeDocument/2006/relationships/image" Target="../media/image101.png"/><Relationship Id="rId2" Type="http://schemas.openxmlformats.org/officeDocument/2006/relationships/image" Target="../media/image25.png"/><Relationship Id="rId16" Type="http://schemas.openxmlformats.org/officeDocument/2006/relationships/image" Target="../media/image46.png"/><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27.tmp"/><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44.png"/><Relationship Id="rId10" Type="http://schemas.openxmlformats.org/officeDocument/2006/relationships/image" Target="../media/image33.png"/><Relationship Id="rId19" Type="http://schemas.openxmlformats.org/officeDocument/2006/relationships/image" Target="../media/image103.png"/><Relationship Id="rId4" Type="http://schemas.openxmlformats.org/officeDocument/2006/relationships/image" Target="../media/image26.tmp"/><Relationship Id="rId9" Type="http://schemas.openxmlformats.org/officeDocument/2006/relationships/image" Target="../media/image32.png"/><Relationship Id="rId14" Type="http://schemas.openxmlformats.org/officeDocument/2006/relationships/image" Target="../media/image29.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30.tmp"/><Relationship Id="rId7" Type="http://schemas.openxmlformats.org/officeDocument/2006/relationships/image" Target="../media/image410.png"/><Relationship Id="rId2" Type="http://schemas.openxmlformats.org/officeDocument/2006/relationships/image" Target="../media/image360.png"/><Relationship Id="rId1" Type="http://schemas.openxmlformats.org/officeDocument/2006/relationships/slideLayout" Target="../slideLayouts/slideLayout1.xml"/><Relationship Id="rId6" Type="http://schemas.openxmlformats.org/officeDocument/2006/relationships/image" Target="../media/image400.png"/><Relationship Id="rId5" Type="http://schemas.openxmlformats.org/officeDocument/2006/relationships/image" Target="../media/image390.png"/><Relationship Id="rId10" Type="http://schemas.openxmlformats.org/officeDocument/2006/relationships/image" Target="../media/image440.png"/><Relationship Id="rId4" Type="http://schemas.openxmlformats.org/officeDocument/2006/relationships/image" Target="../media/image31.tmp"/><Relationship Id="rId9" Type="http://schemas.openxmlformats.org/officeDocument/2006/relationships/image" Target="../media/image430.png"/></Relationships>
</file>

<file path=ppt/slides/_rels/slide16.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comments" Target="../comments/comment6.xml"/><Relationship Id="rId12" Type="http://schemas.openxmlformats.org/officeDocument/2006/relationships/image" Target="../media/image32.tm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00.png"/><Relationship Id="rId5" Type="http://schemas.openxmlformats.org/officeDocument/2006/relationships/image" Target="../media/image460.png"/><Relationship Id="rId10" Type="http://schemas.openxmlformats.org/officeDocument/2006/relationships/image" Target="../media/image490.png"/><Relationship Id="rId4" Type="http://schemas.openxmlformats.org/officeDocument/2006/relationships/image" Target="../media/image570.png"/><Relationship Id="rId9" Type="http://schemas.openxmlformats.org/officeDocument/2006/relationships/image" Target="../media/image480.png"/></Relationships>
</file>

<file path=ppt/slides/_rels/slide17.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30.png"/><Relationship Id="rId7" Type="http://schemas.openxmlformats.org/officeDocument/2006/relationships/image" Target="../media/image571.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comments" Target="../comments/comment7.xml"/><Relationship Id="rId5" Type="http://schemas.openxmlformats.org/officeDocument/2006/relationships/image" Target="../media/image550.png"/><Relationship Id="rId10" Type="http://schemas.openxmlformats.org/officeDocument/2006/relationships/image" Target="../media/image600.png"/><Relationship Id="rId4" Type="http://schemas.openxmlformats.org/officeDocument/2006/relationships/image" Target="../media/image540.png"/><Relationship Id="rId9" Type="http://schemas.openxmlformats.org/officeDocument/2006/relationships/image" Target="../media/image590.png"/></Relationships>
</file>

<file path=ppt/slides/_rels/slide18.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621.png"/><Relationship Id="rId7" Type="http://schemas.openxmlformats.org/officeDocument/2006/relationships/image" Target="../media/image660.png"/><Relationship Id="rId12" Type="http://schemas.openxmlformats.org/officeDocument/2006/relationships/image" Target="../media/image711.png"/><Relationship Id="rId2" Type="http://schemas.openxmlformats.org/officeDocument/2006/relationships/image" Target="../media/image612.png"/><Relationship Id="rId1" Type="http://schemas.openxmlformats.org/officeDocument/2006/relationships/slideLayout" Target="../slideLayouts/slideLayout1.xml"/><Relationship Id="rId6" Type="http://schemas.openxmlformats.org/officeDocument/2006/relationships/image" Target="../media/image650.png"/><Relationship Id="rId11" Type="http://schemas.openxmlformats.org/officeDocument/2006/relationships/image" Target="../media/image700.png"/><Relationship Id="rId5" Type="http://schemas.openxmlformats.org/officeDocument/2006/relationships/image" Target="../media/image640.png"/><Relationship Id="rId10" Type="http://schemas.openxmlformats.org/officeDocument/2006/relationships/image" Target="../media/image690.png"/><Relationship Id="rId4" Type="http://schemas.openxmlformats.org/officeDocument/2006/relationships/image" Target="../media/image630.png"/><Relationship Id="rId9" Type="http://schemas.openxmlformats.org/officeDocument/2006/relationships/image" Target="../media/image680.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3.tmp"/><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7.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1.png"/><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840.png"/><Relationship Id="rId13" Type="http://schemas.openxmlformats.org/officeDocument/2006/relationships/image" Target="../media/image890.png"/><Relationship Id="rId3" Type="http://schemas.openxmlformats.org/officeDocument/2006/relationships/image" Target="../media/image790.png"/><Relationship Id="rId7" Type="http://schemas.openxmlformats.org/officeDocument/2006/relationships/image" Target="../media/image830.png"/><Relationship Id="rId12" Type="http://schemas.openxmlformats.org/officeDocument/2006/relationships/image" Target="../media/image88.png"/><Relationship Id="rId2" Type="http://schemas.openxmlformats.org/officeDocument/2006/relationships/image" Target="../media/image780.png"/><Relationship Id="rId1" Type="http://schemas.openxmlformats.org/officeDocument/2006/relationships/slideLayout" Target="../slideLayouts/slideLayout1.xml"/><Relationship Id="rId6" Type="http://schemas.openxmlformats.org/officeDocument/2006/relationships/image" Target="../media/image820.png"/><Relationship Id="rId11" Type="http://schemas.openxmlformats.org/officeDocument/2006/relationships/image" Target="../media/image870.png"/><Relationship Id="rId5" Type="http://schemas.openxmlformats.org/officeDocument/2006/relationships/image" Target="../media/image811.png"/><Relationship Id="rId10" Type="http://schemas.openxmlformats.org/officeDocument/2006/relationships/image" Target="../media/image860.png"/><Relationship Id="rId4" Type="http://schemas.openxmlformats.org/officeDocument/2006/relationships/image" Target="../media/image800.png"/><Relationship Id="rId9" Type="http://schemas.openxmlformats.org/officeDocument/2006/relationships/image" Target="../media/image850.png"/></Relationships>
</file>

<file path=ppt/slides/_rels/slide2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image" Target="../media/image2.png"/><Relationship Id="rId7" Type="http://schemas.openxmlformats.org/officeDocument/2006/relationships/image" Target="../media/image6.tm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8.tmp"/></Relationships>
</file>

<file path=ppt/slides/_rels/slide5.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9.tmp"/><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1.xml"/><Relationship Id="rId16" Type="http://schemas.openxmlformats.org/officeDocument/2006/relationships/image" Target="NULL"/><Relationship Id="rId20" Type="http://schemas.openxmlformats.org/officeDocument/2006/relationships/comments" Target="../comments/comment2.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11.png"/><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10.pn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11.png"/><Relationship Id="rId12" Type="http://schemas.openxmlformats.org/officeDocument/2006/relationships/comments" Target="../comments/comment3.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05.png"/><Relationship Id="rId5" Type="http://schemas.openxmlformats.org/officeDocument/2006/relationships/image" Target="../media/image4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image" Target="../media/image36.png"/><Relationship Id="rId7" Type="http://schemas.openxmlformats.org/officeDocument/2006/relationships/image" Target="../media/image41.png"/><Relationship Id="rId12" Type="http://schemas.openxmlformats.org/officeDocument/2006/relationships/comments" Target="../comments/comment4.xm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15.tmp"/><Relationship Id="rId5" Type="http://schemas.openxmlformats.org/officeDocument/2006/relationships/image" Target="../media/image38.png"/><Relationship Id="rId10" Type="http://schemas.openxmlformats.org/officeDocument/2006/relationships/image" Target="../media/image14.tmp"/><Relationship Id="rId4" Type="http://schemas.openxmlformats.org/officeDocument/2006/relationships/image" Target="../media/image37.png"/><Relationship Id="rId9"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7163" y="1207102"/>
            <a:ext cx="10852728" cy="2310403"/>
          </a:xfrm>
        </p:spPr>
        <p:txBody>
          <a:bodyPr>
            <a:normAutofit fontScale="90000"/>
          </a:bodyPr>
          <a:lstStyle/>
          <a:p>
            <a:r>
              <a:rPr lang="en-US" altLang="zh-CN" sz="5300" b="1" dirty="0"/>
              <a:t>Understanding the </a:t>
            </a:r>
            <a:r>
              <a:rPr lang="en-US" altLang="zh-CN" sz="5300" b="1" dirty="0" err="1"/>
              <a:t>LHCb</a:t>
            </a:r>
            <a:r>
              <a:rPr lang="en-US" altLang="zh-CN" sz="5300" b="1" dirty="0"/>
              <a:t> </a:t>
            </a:r>
            <a:r>
              <a:rPr lang="en-US" altLang="zh-CN" sz="5300" b="1" dirty="0" err="1"/>
              <a:t>pentaquarks</a:t>
            </a:r>
            <a:r>
              <a:rPr lang="en-US" altLang="zh-CN" sz="5300" b="1" dirty="0"/>
              <a:t> from an EFT perspective</a:t>
            </a:r>
            <a:r>
              <a:rPr lang="en-US" altLang="zh-CN" dirty="0"/>
              <a:t/>
            </a:r>
            <a:br>
              <a:rPr lang="en-US" altLang="zh-CN" dirty="0"/>
            </a:br>
            <a:r>
              <a:rPr lang="en-US" altLang="zh-CN" dirty="0"/>
              <a:t/>
            </a:r>
            <a:br>
              <a:rPr lang="en-US" altLang="zh-CN" dirty="0"/>
            </a:br>
            <a:endParaRPr lang="zh-CN" altLang="en-US" dirty="0"/>
          </a:p>
        </p:txBody>
      </p:sp>
      <p:sp>
        <p:nvSpPr>
          <p:cNvPr id="3" name="文本框 2"/>
          <p:cNvSpPr txBox="1"/>
          <p:nvPr/>
        </p:nvSpPr>
        <p:spPr>
          <a:xfrm>
            <a:off x="3685309" y="2584483"/>
            <a:ext cx="5874326" cy="1754326"/>
          </a:xfrm>
          <a:prstGeom prst="rect">
            <a:avLst/>
          </a:prstGeom>
          <a:noFill/>
        </p:spPr>
        <p:txBody>
          <a:bodyPr wrap="square" rtlCol="0">
            <a:spAutoFit/>
          </a:bodyPr>
          <a:lstStyle/>
          <a:p>
            <a:r>
              <a:rPr lang="en-US" altLang="zh-CN" sz="3600" dirty="0" smtClean="0"/>
              <a:t>Ming-Zhu Liu(</a:t>
            </a:r>
            <a:r>
              <a:rPr lang="zh-CN" altLang="en-US" sz="3600" dirty="0" smtClean="0"/>
              <a:t>刘明珠</a:t>
            </a:r>
            <a:r>
              <a:rPr lang="en-US" altLang="zh-CN" sz="3600" dirty="0" smtClean="0"/>
              <a:t>)</a:t>
            </a:r>
          </a:p>
          <a:p>
            <a:r>
              <a:rPr lang="en-US" altLang="zh-CN" sz="3600" dirty="0"/>
              <a:t>(</a:t>
            </a:r>
            <a:r>
              <a:rPr lang="en-US" altLang="zh-CN" sz="3600" dirty="0" err="1"/>
              <a:t>Beihang</a:t>
            </a:r>
            <a:r>
              <a:rPr lang="en-US" altLang="zh-CN" sz="3600" dirty="0"/>
              <a:t> University)</a:t>
            </a:r>
          </a:p>
          <a:p>
            <a:endParaRPr lang="zh-CN" altLang="en-US" sz="3600" b="1" dirty="0"/>
          </a:p>
        </p:txBody>
      </p:sp>
      <p:sp>
        <p:nvSpPr>
          <p:cNvPr id="5" name="矩形 4">
            <a:extLst>
              <a:ext uri="{FF2B5EF4-FFF2-40B4-BE49-F238E27FC236}">
                <a16:creationId xmlns:a16="http://schemas.microsoft.com/office/drawing/2014/main" id="{BC8F2712-541F-41A0-B304-2AA73AB96622}"/>
              </a:ext>
            </a:extLst>
          </p:cNvPr>
          <p:cNvSpPr/>
          <p:nvPr/>
        </p:nvSpPr>
        <p:spPr>
          <a:xfrm>
            <a:off x="489526" y="4144846"/>
            <a:ext cx="11228374" cy="1815882"/>
          </a:xfrm>
          <a:prstGeom prst="rect">
            <a:avLst/>
          </a:prstGeom>
        </p:spPr>
        <p:txBody>
          <a:bodyPr wrap="square">
            <a:spAutoFit/>
          </a:bodyPr>
          <a:lstStyle/>
          <a:p>
            <a:pPr algn="ctr"/>
            <a:r>
              <a:rPr lang="en-US" altLang="zh-CN" sz="2800" b="1" dirty="0"/>
              <a:t>Collaborators: Li-Sheng </a:t>
            </a:r>
            <a:r>
              <a:rPr lang="en-US" altLang="zh-CN" sz="2800" b="1" dirty="0" err="1"/>
              <a:t>Geng</a:t>
            </a:r>
            <a:r>
              <a:rPr lang="en-US" altLang="zh-CN" sz="2800" b="1" dirty="0"/>
              <a:t>, </a:t>
            </a:r>
            <a:r>
              <a:rPr lang="en-US" altLang="zh-CN" sz="2800" b="1" dirty="0" err="1"/>
              <a:t>Ya</a:t>
            </a:r>
            <a:r>
              <a:rPr lang="en-US" altLang="zh-CN" sz="2800" b="1" dirty="0"/>
              <a:t>-Wen Pan, Fang-Zheng Peng and Manuel </a:t>
            </a:r>
            <a:r>
              <a:rPr lang="en-US" altLang="zh-CN" sz="2800" b="1" dirty="0" err="1"/>
              <a:t>Pavon</a:t>
            </a:r>
            <a:r>
              <a:rPr lang="en-US" altLang="zh-CN" sz="2800" b="1" dirty="0"/>
              <a:t> Valderrama (</a:t>
            </a:r>
            <a:r>
              <a:rPr lang="en-US" altLang="zh-CN" sz="2800" b="1" dirty="0" err="1"/>
              <a:t>Beihang</a:t>
            </a:r>
            <a:r>
              <a:rPr lang="en-US" altLang="zh-CN" sz="2800" b="1" dirty="0"/>
              <a:t> University)</a:t>
            </a:r>
          </a:p>
          <a:p>
            <a:pPr algn="ctr"/>
            <a:r>
              <a:rPr lang="en-US" altLang="zh-CN" sz="2800" b="1" dirty="0" err="1"/>
              <a:t>Atushi</a:t>
            </a:r>
            <a:r>
              <a:rPr lang="en-US" altLang="zh-CN" sz="2800" b="1" dirty="0"/>
              <a:t> </a:t>
            </a:r>
            <a:r>
              <a:rPr lang="en-US" altLang="zh-CN" sz="2800" b="1" dirty="0" err="1"/>
              <a:t>Hosaka</a:t>
            </a:r>
            <a:r>
              <a:rPr lang="en-US" altLang="zh-CN" sz="2800" b="1" dirty="0"/>
              <a:t>(Osaka University, Japan)</a:t>
            </a:r>
          </a:p>
          <a:p>
            <a:pPr algn="ctr"/>
            <a:r>
              <a:rPr lang="en-US" altLang="zh-CN" sz="2800" b="1" dirty="0"/>
              <a:t>Mario Sánchez Sánchez(Bordeaux University, France)</a:t>
            </a:r>
          </a:p>
        </p:txBody>
      </p:sp>
      <p:sp>
        <p:nvSpPr>
          <p:cNvPr id="4" name="文本框 3"/>
          <p:cNvSpPr txBox="1"/>
          <p:nvPr/>
        </p:nvSpPr>
        <p:spPr>
          <a:xfrm>
            <a:off x="3728445" y="6053092"/>
            <a:ext cx="7989455" cy="769441"/>
          </a:xfrm>
          <a:prstGeom prst="rect">
            <a:avLst/>
          </a:prstGeom>
          <a:noFill/>
        </p:spPr>
        <p:txBody>
          <a:bodyPr wrap="square" rtlCol="0">
            <a:spAutoFit/>
          </a:bodyPr>
          <a:lstStyle/>
          <a:p>
            <a:r>
              <a:rPr lang="en-US" altLang="zh-CN" sz="2400" b="1" dirty="0" smtClean="0"/>
              <a:t>Based on</a:t>
            </a:r>
            <a:r>
              <a:rPr lang="en-US" altLang="zh-CN" b="1" dirty="0" smtClean="0">
                <a:solidFill>
                  <a:srgbClr val="0000FF"/>
                </a:solidFill>
              </a:rPr>
              <a:t>:</a:t>
            </a:r>
            <a:r>
              <a:rPr lang="nn-NO" altLang="zh-CN" sz="2000" b="1" dirty="0" smtClean="0">
                <a:solidFill>
                  <a:srgbClr val="0000FF"/>
                </a:solidFill>
              </a:rPr>
              <a:t>Phys.Rev.Lett</a:t>
            </a:r>
            <a:r>
              <a:rPr lang="nn-NO" altLang="zh-CN" sz="2000" b="1" dirty="0">
                <a:solidFill>
                  <a:srgbClr val="0000FF"/>
                </a:solidFill>
              </a:rPr>
              <a:t>. 122 (2019) </a:t>
            </a:r>
            <a:r>
              <a:rPr lang="nn-NO" altLang="zh-CN" sz="2000" b="1" dirty="0" smtClean="0">
                <a:solidFill>
                  <a:srgbClr val="0000FF"/>
                </a:solidFill>
              </a:rPr>
              <a:t>242001</a:t>
            </a:r>
          </a:p>
          <a:p>
            <a:r>
              <a:rPr lang="nn-NO" altLang="zh-CN" sz="2000" b="1" dirty="0">
                <a:solidFill>
                  <a:srgbClr val="0000FF"/>
                </a:solidFill>
              </a:rPr>
              <a:t>         </a:t>
            </a:r>
            <a:r>
              <a:rPr lang="nn-NO" altLang="zh-CN" sz="2000" b="1" dirty="0" smtClean="0">
                <a:solidFill>
                  <a:srgbClr val="0000FF"/>
                </a:solidFill>
              </a:rPr>
              <a:t>         :arXiv:1907.11220</a:t>
            </a:r>
            <a:endParaRPr lang="zh-CN" altLang="en-US" sz="2000" b="1" dirty="0">
              <a:solidFill>
                <a:srgbClr val="0000FF"/>
              </a:solidFill>
            </a:endParaRPr>
          </a:p>
        </p:txBody>
      </p:sp>
      <p:sp>
        <p:nvSpPr>
          <p:cNvPr id="6" name="灯片编号占位符 5"/>
          <p:cNvSpPr>
            <a:spLocks noGrp="1"/>
          </p:cNvSpPr>
          <p:nvPr>
            <p:ph type="sldNum" sz="quarter" idx="12"/>
          </p:nvPr>
        </p:nvSpPr>
        <p:spPr/>
        <p:txBody>
          <a:bodyPr/>
          <a:lstStyle/>
          <a:p>
            <a:fld id="{BE73104F-B62C-464E-AF70-F1296A184EA3}" type="slidenum">
              <a:rPr lang="zh-CN" altLang="en-US" smtClean="0"/>
              <a:t>1</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7753"/>
    </mc:Choice>
    <mc:Fallback>
      <p:transition spd="slow" advTm="277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64441" y="154234"/>
            <a:ext cx="10515600" cy="72338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Heavy quark symmetry</a:t>
            </a:r>
            <a:endParaRPr lang="zh-CN" altLang="en-US" sz="4800" b="1" dirty="0"/>
          </a:p>
        </p:txBody>
      </p:sp>
      <p:sp>
        <p:nvSpPr>
          <p:cNvPr id="5" name="流程图: 接点 4"/>
          <p:cNvSpPr/>
          <p:nvPr/>
        </p:nvSpPr>
        <p:spPr>
          <a:xfrm>
            <a:off x="1030927" y="1141467"/>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36201" y="942685"/>
            <a:ext cx="9979892" cy="584775"/>
          </a:xfrm>
          <a:prstGeom prst="rect">
            <a:avLst/>
          </a:prstGeom>
          <a:noFill/>
        </p:spPr>
        <p:txBody>
          <a:bodyPr wrap="square" rtlCol="0">
            <a:spAutoFit/>
          </a:bodyPr>
          <a:lstStyle/>
          <a:p>
            <a:r>
              <a:rPr lang="en-US" altLang="zh-CN" sz="3200" b="1" dirty="0" smtClean="0"/>
              <a:t>From QCD to HQET </a:t>
            </a:r>
            <a:endParaRPr lang="zh-CN" altLang="en-US" sz="3200" b="1" dirty="0"/>
          </a:p>
        </p:txBody>
      </p:sp>
      <mc:AlternateContent xmlns:mc="http://schemas.openxmlformats.org/markup-compatibility/2006" xmlns:a14="http://schemas.microsoft.com/office/drawing/2010/main">
        <mc:Choice Requires="a14">
          <p:sp>
            <p:nvSpPr>
              <p:cNvPr id="2" name="文本框 1"/>
              <p:cNvSpPr txBox="1"/>
              <p:nvPr/>
            </p:nvSpPr>
            <p:spPr>
              <a:xfrm>
                <a:off x="2558472" y="1645036"/>
                <a:ext cx="8279823" cy="833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smtClean="0">
                              <a:latin typeface="Cambria Math" panose="02040503050406030204" pitchFamily="18" charset="0"/>
                              <a:ea typeface="Cambria Math" panose="02040503050406030204" pitchFamily="18" charset="0"/>
                            </a:rPr>
                            <m:t>ℒ</m:t>
                          </m:r>
                        </m:e>
                        <m:sub>
                          <m:r>
                            <a:rPr lang="en-US" altLang="zh-CN" sz="2400" b="0" i="1" smtClean="0">
                              <a:latin typeface="Cambria Math" panose="02040503050406030204" pitchFamily="18" charset="0"/>
                            </a:rPr>
                            <m:t>𝑒𝑓𝑓</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h</m:t>
                              </m:r>
                            </m:e>
                          </m:acc>
                        </m:e>
                        <m:sub>
                          <m:r>
                            <a:rPr lang="en-US" altLang="zh-CN" sz="2400" b="0" i="1" smtClean="0">
                              <a:latin typeface="Cambria Math" panose="02040503050406030204" pitchFamily="18" charset="0"/>
                            </a:rPr>
                            <m:t>𝑣</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𝑖𝑣</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𝐷</m:t>
                      </m:r>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𝐷</m:t>
                              </m:r>
                            </m:e>
                            <m:sup>
                              <m:r>
                                <a:rPr lang="en-US" altLang="zh-CN" sz="2400" b="0" i="1" smtClean="0">
                                  <a:latin typeface="Cambria Math" panose="02040503050406030204" pitchFamily="18" charset="0"/>
                                  <a:ea typeface="Cambria Math" panose="02040503050406030204" pitchFamily="18" charset="0"/>
                                </a:rPr>
                                <m:t>2</m:t>
                              </m:r>
                            </m:sup>
                          </m:sSup>
                        </m:num>
                        <m:den>
                          <m:r>
                            <a:rPr lang="en-US" altLang="zh-CN" sz="2400" b="0" i="1" smtClean="0">
                              <a:latin typeface="Cambria Math" panose="02040503050406030204" pitchFamily="18" charset="0"/>
                              <a:ea typeface="Cambria Math" panose="02040503050406030204" pitchFamily="18" charset="0"/>
                            </a:rPr>
                            <m:t>2</m:t>
                          </m:r>
                          <m:r>
                            <a:rPr lang="en-US" altLang="zh-CN" sz="2400" b="0" i="1" smtClean="0">
                              <a:latin typeface="Cambria Math" panose="02040503050406030204" pitchFamily="18" charset="0"/>
                              <a:ea typeface="Cambria Math" panose="02040503050406030204" pitchFamily="18" charset="0"/>
                            </a:rPr>
                            <m:t>𝑚</m:t>
                          </m:r>
                        </m:den>
                      </m:f>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𝑔</m:t>
                              </m:r>
                            </m:e>
                            <m:sub>
                              <m:r>
                                <a:rPr lang="en-US" altLang="zh-CN" sz="2400" b="0" i="1" smtClean="0">
                                  <a:latin typeface="Cambria Math" panose="02040503050406030204" pitchFamily="18" charset="0"/>
                                  <a:ea typeface="Cambria Math" panose="02040503050406030204" pitchFamily="18" charset="0"/>
                                </a:rPr>
                                <m:t>𝑠</m:t>
                              </m:r>
                            </m:sub>
                          </m:sSub>
                        </m:num>
                        <m:den>
                          <m:r>
                            <a:rPr lang="en-US" altLang="zh-CN" sz="2400" b="0" i="1" smtClean="0">
                              <a:latin typeface="Cambria Math" panose="02040503050406030204" pitchFamily="18" charset="0"/>
                              <a:ea typeface="Cambria Math" panose="02040503050406030204" pitchFamily="18" charset="0"/>
                            </a:rPr>
                            <m:t>4</m:t>
                          </m:r>
                          <m:r>
                            <a:rPr lang="en-US" altLang="zh-CN" sz="2400" b="0" i="1" smtClean="0">
                              <a:latin typeface="Cambria Math" panose="02040503050406030204" pitchFamily="18" charset="0"/>
                              <a:ea typeface="Cambria Math" panose="02040503050406030204" pitchFamily="18" charset="0"/>
                            </a:rPr>
                            <m:t>𝑚</m:t>
                          </m:r>
                        </m:den>
                      </m:f>
                      <m:sSub>
                        <m:sSubPr>
                          <m:ctrlPr>
                            <a:rPr lang="en-US" altLang="zh-CN" sz="2400" b="0" i="1" smtClean="0">
                              <a:latin typeface="Cambria Math" panose="02040503050406030204" pitchFamily="18" charset="0"/>
                              <a:ea typeface="Cambria Math" panose="02040503050406030204" pitchFamily="18" charset="0"/>
                            </a:rPr>
                          </m:ctrlPr>
                        </m:sSubPr>
                        <m:e>
                          <m:r>
                            <a:rPr lang="zh-CN" altLang="en-US" sz="2400" b="0" i="1" smtClean="0">
                              <a:latin typeface="Cambria Math" panose="02040503050406030204" pitchFamily="18" charset="0"/>
                              <a:ea typeface="Cambria Math" panose="02040503050406030204" pitchFamily="18" charset="0"/>
                            </a:rPr>
                            <m:t>𝜎</m:t>
                          </m:r>
                        </m:e>
                        <m:sub>
                          <m:r>
                            <a:rPr lang="zh-CN" altLang="en-US" sz="2400" b="0" i="1" smtClean="0">
                              <a:latin typeface="Cambria Math" panose="02040503050406030204" pitchFamily="18" charset="0"/>
                              <a:ea typeface="Cambria Math" panose="02040503050406030204" pitchFamily="18" charset="0"/>
                            </a:rPr>
                            <m:t>𝜇𝜈</m:t>
                          </m:r>
                        </m:sub>
                      </m:sSub>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𝐺</m:t>
                          </m:r>
                        </m:e>
                        <m:sup>
                          <m:r>
                            <a:rPr lang="zh-CN" altLang="en-US" sz="2400" i="1">
                              <a:latin typeface="Cambria Math" panose="02040503050406030204" pitchFamily="18" charset="0"/>
                              <a:ea typeface="Cambria Math" panose="02040503050406030204" pitchFamily="18" charset="0"/>
                            </a:rPr>
                            <m:t>𝜇𝜈</m:t>
                          </m:r>
                        </m:sup>
                      </m:sSup>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𝑖𝑣</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𝐷</m:t>
                              </m:r>
                              <m:r>
                                <a:rPr lang="en-US" altLang="zh-CN" sz="2400" b="0" i="1" smtClean="0">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2</m:t>
                              </m:r>
                            </m:sup>
                          </m:sSup>
                        </m:num>
                        <m:den>
                          <m:r>
                            <a:rPr lang="en-US" altLang="zh-CN" sz="2400" b="0" i="1" smtClean="0">
                              <a:latin typeface="Cambria Math" panose="02040503050406030204" pitchFamily="18" charset="0"/>
                              <a:ea typeface="Cambria Math" panose="02040503050406030204" pitchFamily="18" charset="0"/>
                            </a:rPr>
                            <m:t>2</m:t>
                          </m:r>
                          <m:r>
                            <a:rPr lang="en-US" altLang="zh-CN" sz="2400" b="0" i="1" smtClean="0">
                              <a:latin typeface="Cambria Math" panose="02040503050406030204" pitchFamily="18" charset="0"/>
                              <a:ea typeface="Cambria Math" panose="02040503050406030204" pitchFamily="18" charset="0"/>
                            </a:rPr>
                            <m:t>𝑚</m:t>
                          </m:r>
                        </m:den>
                      </m:f>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h</m:t>
                          </m:r>
                        </m:e>
                        <m:sub>
                          <m:r>
                            <a:rPr lang="en-US" altLang="zh-CN" sz="2400" b="0" i="1" smtClean="0">
                              <a:latin typeface="Cambria Math" panose="02040503050406030204" pitchFamily="18" charset="0"/>
                            </a:rPr>
                            <m:t>𝑣</m:t>
                          </m:r>
                        </m:sub>
                      </m:sSub>
                    </m:oMath>
                  </m:oMathPara>
                </a14:m>
                <a:endParaRPr lang="zh-CN" altLang="en-US" sz="2400" dirty="0"/>
              </a:p>
            </p:txBody>
          </p:sp>
        </mc:Choice>
        <mc:Fallback xmlns="">
          <p:sp>
            <p:nvSpPr>
              <p:cNvPr id="2" name="文本框 1"/>
              <p:cNvSpPr txBox="1">
                <a:spLocks noRot="1" noChangeAspect="1" noMove="1" noResize="1" noEditPoints="1" noAdjustHandles="1" noChangeArrowheads="1" noChangeShapeType="1" noTextEdit="1"/>
              </p:cNvSpPr>
              <p:nvPr/>
            </p:nvSpPr>
            <p:spPr>
              <a:xfrm>
                <a:off x="2558472" y="1645036"/>
                <a:ext cx="8279823" cy="83349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1564796" y="1695667"/>
                <a:ext cx="529966"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i="1">
                              <a:latin typeface="Cambria Math" panose="02040503050406030204" pitchFamily="18" charset="0"/>
                              <a:ea typeface="Cambria Math" panose="02040503050406030204" pitchFamily="18" charset="0"/>
                            </a:rPr>
                            <m:t>𝑚</m:t>
                          </m:r>
                        </m:den>
                      </m:f>
                    </m:oMath>
                  </m:oMathPara>
                </a14:m>
                <a:endParaRPr lang="zh-CN" altLang="en-US" sz="2400" dirty="0"/>
              </a:p>
            </p:txBody>
          </p:sp>
        </mc:Choice>
        <mc:Fallback xmlns="">
          <p:sp>
            <p:nvSpPr>
              <p:cNvPr id="3" name="文本框 2"/>
              <p:cNvSpPr txBox="1">
                <a:spLocks noRot="1" noChangeAspect="1" noMove="1" noResize="1" noEditPoints="1" noAdjustHandles="1" noChangeArrowheads="1" noChangeShapeType="1" noTextEdit="1"/>
              </p:cNvSpPr>
              <p:nvPr/>
            </p:nvSpPr>
            <p:spPr>
              <a:xfrm>
                <a:off x="1564796" y="1695667"/>
                <a:ext cx="529966" cy="786241"/>
              </a:xfrm>
              <a:prstGeom prst="rect">
                <a:avLst/>
              </a:prstGeom>
              <a:blipFill>
                <a:blip r:embed="rId3"/>
                <a:stretch>
                  <a:fillRect/>
                </a:stretch>
              </a:blipFill>
            </p:spPr>
            <p:txBody>
              <a:bodyPr/>
              <a:lstStyle/>
              <a:p>
                <a:r>
                  <a:rPr lang="zh-CN" altLang="en-US">
                    <a:noFill/>
                  </a:rPr>
                  <a:t> </a:t>
                </a:r>
              </a:p>
            </p:txBody>
          </p:sp>
        </mc:Fallback>
      </mc:AlternateContent>
      <p:sp>
        <p:nvSpPr>
          <p:cNvPr id="7" name="右箭头 6"/>
          <p:cNvSpPr/>
          <p:nvPr/>
        </p:nvSpPr>
        <p:spPr>
          <a:xfrm>
            <a:off x="2249332" y="2061785"/>
            <a:ext cx="956001" cy="1833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55560" y="2732522"/>
            <a:ext cx="614986" cy="461665"/>
          </a:xfrm>
          <a:prstGeom prst="rect">
            <a:avLst/>
          </a:prstGeom>
          <a:noFill/>
        </p:spPr>
        <p:txBody>
          <a:bodyPr wrap="square" rtlCol="0">
            <a:spAutoFit/>
          </a:bodyPr>
          <a:lstStyle/>
          <a:p>
            <a:r>
              <a:rPr lang="en-US" altLang="zh-CN" sz="2400" dirty="0" smtClean="0"/>
              <a:t>LO</a:t>
            </a:r>
            <a:endParaRPr lang="zh-CN" altLang="en-US" sz="2400" dirty="0"/>
          </a:p>
        </p:txBody>
      </p:sp>
      <p:sp>
        <p:nvSpPr>
          <p:cNvPr id="9" name="右箭头 8"/>
          <p:cNvSpPr/>
          <p:nvPr/>
        </p:nvSpPr>
        <p:spPr>
          <a:xfrm>
            <a:off x="2249332" y="2895283"/>
            <a:ext cx="956001" cy="1833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572653" y="2686227"/>
                <a:ext cx="8279823" cy="507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smtClean="0">
                              <a:latin typeface="Cambria Math" panose="02040503050406030204" pitchFamily="18" charset="0"/>
                              <a:ea typeface="Cambria Math" panose="02040503050406030204" pitchFamily="18" charset="0"/>
                            </a:rPr>
                            <m:t>ℒ</m:t>
                          </m:r>
                        </m:e>
                        <m:sub>
                          <m:r>
                            <a:rPr lang="en-US" altLang="zh-CN" sz="2400" b="0" i="1" smtClean="0">
                              <a:latin typeface="Cambria Math" panose="02040503050406030204" pitchFamily="18" charset="0"/>
                            </a:rPr>
                            <m:t>𝑒𝑓𝑓</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h</m:t>
                              </m:r>
                            </m:e>
                          </m:acc>
                        </m:e>
                        <m:sub>
                          <m:r>
                            <a:rPr lang="en-US" altLang="zh-CN" sz="2400" b="0" i="1" smtClean="0">
                              <a:latin typeface="Cambria Math" panose="02040503050406030204" pitchFamily="18" charset="0"/>
                            </a:rPr>
                            <m:t>𝑣</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𝑖𝑣</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𝐷</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h</m:t>
                          </m:r>
                        </m:e>
                        <m:sub>
                          <m:r>
                            <a:rPr lang="en-US" altLang="zh-CN" sz="2400" b="0" i="1" smtClean="0">
                              <a:latin typeface="Cambria Math" panose="02040503050406030204" pitchFamily="18" charset="0"/>
                            </a:rPr>
                            <m:t>𝑣</m:t>
                          </m:r>
                        </m:sub>
                      </m:sSub>
                    </m:oMath>
                  </m:oMathPara>
                </a14:m>
                <a:endParaRPr lang="zh-CN" altLang="en-US" sz="2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572653" y="2686227"/>
                <a:ext cx="8279823" cy="507960"/>
              </a:xfrm>
              <a:prstGeom prst="rect">
                <a:avLst/>
              </a:prstGeom>
              <a:blipFill>
                <a:blip r:embed="rId4"/>
                <a:stretch>
                  <a:fillRect/>
                </a:stretch>
              </a:blipFill>
            </p:spPr>
            <p:txBody>
              <a:bodyPr/>
              <a:lstStyle/>
              <a:p>
                <a:r>
                  <a:rPr lang="zh-CN" altLang="en-US">
                    <a:noFill/>
                  </a:rPr>
                  <a:t> </a:t>
                </a:r>
              </a:p>
            </p:txBody>
          </p:sp>
        </mc:Fallback>
      </mc:AlternateContent>
      <p:sp>
        <p:nvSpPr>
          <p:cNvPr id="11" name="文本框 10"/>
          <p:cNvSpPr txBox="1"/>
          <p:nvPr/>
        </p:nvSpPr>
        <p:spPr>
          <a:xfrm>
            <a:off x="955386" y="3312666"/>
            <a:ext cx="10224655" cy="1200329"/>
          </a:xfrm>
          <a:prstGeom prst="rect">
            <a:avLst/>
          </a:prstGeom>
          <a:noFill/>
        </p:spPr>
        <p:txBody>
          <a:bodyPr wrap="square" rtlCol="0">
            <a:spAutoFit/>
          </a:bodyPr>
          <a:lstStyle/>
          <a:p>
            <a:r>
              <a:rPr lang="en-US" altLang="zh-CN" sz="2400" dirty="0" smtClean="0">
                <a:solidFill>
                  <a:srgbClr val="0000FF"/>
                </a:solidFill>
              </a:rPr>
              <a:t>In the leading order, the interaction is independent on the mass and spin of heavy quark, leading two symmetries: heavy quark spin symmetry(HQSS) and heavy quark flavor symmetry(HQFS).</a:t>
            </a:r>
            <a:endParaRPr lang="zh-CN" altLang="en-US" sz="2400" dirty="0">
              <a:solidFill>
                <a:srgbClr val="0000FF"/>
              </a:solidFill>
            </a:endParaRPr>
          </a:p>
        </p:txBody>
      </p:sp>
      <p:sp>
        <p:nvSpPr>
          <p:cNvPr id="12" name="文本框 11"/>
          <p:cNvSpPr txBox="1"/>
          <p:nvPr/>
        </p:nvSpPr>
        <p:spPr>
          <a:xfrm>
            <a:off x="1555560" y="5354387"/>
            <a:ext cx="9979892" cy="584775"/>
          </a:xfrm>
          <a:prstGeom prst="rect">
            <a:avLst/>
          </a:prstGeom>
          <a:noFill/>
        </p:spPr>
        <p:txBody>
          <a:bodyPr wrap="square" rtlCol="0">
            <a:spAutoFit/>
          </a:bodyPr>
          <a:lstStyle/>
          <a:p>
            <a:r>
              <a:rPr lang="en-US" altLang="zh-CN" sz="3200" b="1" dirty="0" smtClean="0"/>
              <a:t>Heavy quark spin symmetry</a:t>
            </a:r>
            <a:endParaRPr lang="zh-CN" altLang="en-US" sz="3200" b="1" dirty="0"/>
          </a:p>
        </p:txBody>
      </p:sp>
      <p:sp>
        <p:nvSpPr>
          <p:cNvPr id="13" name="流程图: 接点 12"/>
          <p:cNvSpPr/>
          <p:nvPr/>
        </p:nvSpPr>
        <p:spPr>
          <a:xfrm>
            <a:off x="1030927" y="4951847"/>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555560" y="4746259"/>
            <a:ext cx="5888949" cy="584775"/>
          </a:xfrm>
          <a:prstGeom prst="rect">
            <a:avLst/>
          </a:prstGeom>
          <a:noFill/>
        </p:spPr>
        <p:txBody>
          <a:bodyPr wrap="square" rtlCol="0">
            <a:spAutoFit/>
          </a:bodyPr>
          <a:lstStyle/>
          <a:p>
            <a:r>
              <a:rPr lang="en-US" altLang="zh-CN" sz="3200" b="1" dirty="0" smtClean="0"/>
              <a:t>Heavy quark flavor symmetry</a:t>
            </a:r>
            <a:endParaRPr lang="zh-CN" altLang="en-US" sz="3200" b="1" dirty="0"/>
          </a:p>
        </p:txBody>
      </p:sp>
      <p:sp>
        <p:nvSpPr>
          <p:cNvPr id="16" name="流程图: 接点 15"/>
          <p:cNvSpPr/>
          <p:nvPr/>
        </p:nvSpPr>
        <p:spPr>
          <a:xfrm>
            <a:off x="1030927" y="5560395"/>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555560" y="6003052"/>
            <a:ext cx="7287680" cy="584775"/>
          </a:xfrm>
          <a:prstGeom prst="rect">
            <a:avLst/>
          </a:prstGeom>
          <a:noFill/>
        </p:spPr>
        <p:txBody>
          <a:bodyPr wrap="square" rtlCol="0">
            <a:spAutoFit/>
          </a:bodyPr>
          <a:lstStyle/>
          <a:p>
            <a:r>
              <a:rPr lang="en-US" altLang="zh-CN" sz="3200" b="1" dirty="0" smtClean="0"/>
              <a:t>Heavy anti-quark di-quark symmetry</a:t>
            </a:r>
            <a:endParaRPr lang="zh-CN" altLang="en-US" sz="3200" b="1" dirty="0"/>
          </a:p>
        </p:txBody>
      </p:sp>
      <p:sp>
        <p:nvSpPr>
          <p:cNvPr id="19" name="流程图: 接点 18"/>
          <p:cNvSpPr/>
          <p:nvPr/>
        </p:nvSpPr>
        <p:spPr>
          <a:xfrm>
            <a:off x="1030927" y="6204491"/>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椭圆形标注 19"/>
              <p:cNvSpPr/>
              <p:nvPr/>
            </p:nvSpPr>
            <p:spPr>
              <a:xfrm>
                <a:off x="7536142" y="4287140"/>
                <a:ext cx="3804615" cy="1625040"/>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rPr>
                  <a:t>Condition:</a:t>
                </a:r>
                <a14:m>
                  <m:oMath xmlns:m="http://schemas.openxmlformats.org/officeDocument/2006/math">
                    <m:sSub>
                      <m:sSubPr>
                        <m:ctrlPr>
                          <a:rPr lang="en-US" altLang="zh-CN" sz="3200" i="1" smtClean="0">
                            <a:solidFill>
                              <a:srgbClr val="0000FF"/>
                            </a:solidFill>
                            <a:latin typeface="Cambria Math" panose="02040503050406030204" pitchFamily="18" charset="0"/>
                          </a:rPr>
                        </m:ctrlPr>
                      </m:sSubPr>
                      <m:e>
                        <m:r>
                          <a:rPr lang="en-US" altLang="zh-CN" sz="3200" b="0" i="1" smtClean="0">
                            <a:solidFill>
                              <a:srgbClr val="0000FF"/>
                            </a:solidFill>
                            <a:latin typeface="Cambria Math" panose="02040503050406030204" pitchFamily="18" charset="0"/>
                          </a:rPr>
                          <m:t>𝑚</m:t>
                        </m:r>
                      </m:e>
                      <m:sub>
                        <m:r>
                          <a:rPr lang="en-US" altLang="zh-CN" sz="3200" b="0" i="1" smtClean="0">
                            <a:solidFill>
                              <a:srgbClr val="0000FF"/>
                            </a:solidFill>
                            <a:latin typeface="Cambria Math" panose="02040503050406030204" pitchFamily="18" charset="0"/>
                          </a:rPr>
                          <m:t>𝑄</m:t>
                        </m:r>
                      </m:sub>
                    </m:sSub>
                    <m:r>
                      <a:rPr lang="en-US" altLang="zh-CN" sz="3200" i="1" smtClean="0">
                        <a:solidFill>
                          <a:srgbClr val="0000FF"/>
                        </a:solidFill>
                        <a:latin typeface="Cambria Math" panose="02040503050406030204" pitchFamily="18" charset="0"/>
                        <a:ea typeface="Cambria Math" panose="02040503050406030204" pitchFamily="18" charset="0"/>
                      </a:rPr>
                      <m:t>→∞</m:t>
                    </m:r>
                  </m:oMath>
                </a14:m>
                <a:endParaRPr lang="zh-CN" altLang="en-US" sz="3200" dirty="0">
                  <a:solidFill>
                    <a:srgbClr val="0000FF"/>
                  </a:solidFill>
                </a:endParaRPr>
              </a:p>
            </p:txBody>
          </p:sp>
        </mc:Choice>
        <mc:Fallback xmlns="">
          <p:sp>
            <p:nvSpPr>
              <p:cNvPr id="20" name="椭圆形标注 19"/>
              <p:cNvSpPr>
                <a:spLocks noRot="1" noChangeAspect="1" noMove="1" noResize="1" noEditPoints="1" noAdjustHandles="1" noChangeArrowheads="1" noChangeShapeType="1" noTextEdit="1"/>
              </p:cNvSpPr>
              <p:nvPr/>
            </p:nvSpPr>
            <p:spPr>
              <a:xfrm>
                <a:off x="7536142" y="4287140"/>
                <a:ext cx="3804615" cy="1625040"/>
              </a:xfrm>
              <a:prstGeom prst="wedgeEllipseCallout">
                <a:avLst/>
              </a:prstGeom>
              <a:blipFill>
                <a:blip r:embed="rId5"/>
                <a:stretch>
                  <a:fillRect/>
                </a:stretch>
              </a:blipFill>
            </p:spPr>
            <p:txBody>
              <a:bodyPr/>
              <a:lstStyle/>
              <a:p>
                <a:r>
                  <a:rPr lang="zh-CN" altLang="en-US">
                    <a:noFill/>
                  </a:rPr>
                  <a:t> </a:t>
                </a:r>
              </a:p>
            </p:txBody>
          </p:sp>
        </mc:Fallback>
      </mc:AlternateContent>
      <p:sp>
        <p:nvSpPr>
          <p:cNvPr id="14" name="灯片编号占位符 13"/>
          <p:cNvSpPr>
            <a:spLocks noGrp="1"/>
          </p:cNvSpPr>
          <p:nvPr>
            <p:ph type="sldNum" sz="quarter" idx="12"/>
          </p:nvPr>
        </p:nvSpPr>
        <p:spPr/>
        <p:txBody>
          <a:bodyPr/>
          <a:lstStyle/>
          <a:p>
            <a:fld id="{BE73104F-B62C-464E-AF70-F1296A184EA3}" type="slidenum">
              <a:rPr lang="zh-CN" altLang="en-US" smtClean="0"/>
              <a:t>10</a:t>
            </a:fld>
            <a:endParaRPr lang="zh-CN" altLang="en-US"/>
          </a:p>
        </p:txBody>
      </p:sp>
    </p:spTree>
    <p:extLst>
      <p:ext uri="{BB962C8B-B14F-4D97-AF65-F5344CB8AC3E}">
        <p14:creationId xmlns:p14="http://schemas.microsoft.com/office/powerpoint/2010/main" val="3638864880"/>
      </p:ext>
    </p:extLst>
  </p:cSld>
  <p:clrMapOvr>
    <a:masterClrMapping/>
  </p:clrMapOvr>
  <mc:AlternateContent xmlns:mc="http://schemas.openxmlformats.org/markup-compatibility/2006">
    <mc:Choice xmlns:p14="http://schemas.microsoft.com/office/powerpoint/2010/main" Requires="p14">
      <p:transition spd="slow" p14:dur="2000" advTm="61673"/>
    </mc:Choice>
    <mc:Fallback>
      <p:transition spd="slow" advTm="6167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2A3AD530-14BE-4F5A-9C57-DB0E89A0A9E8}"/>
              </a:ext>
            </a:extLst>
          </p:cNvPr>
          <p:cNvSpPr txBox="1"/>
          <p:nvPr/>
        </p:nvSpPr>
        <p:spPr>
          <a:xfrm>
            <a:off x="1598531" y="1429049"/>
            <a:ext cx="8199783" cy="461665"/>
          </a:xfrm>
          <a:prstGeom prst="rect">
            <a:avLst/>
          </a:prstGeom>
          <a:noFill/>
        </p:spPr>
        <p:txBody>
          <a:bodyPr wrap="square" rtlCol="0">
            <a:spAutoFit/>
          </a:bodyPr>
          <a:lstStyle/>
          <a:p>
            <a:r>
              <a:rPr lang="en-US" altLang="zh-CN" sz="2400" dirty="0">
                <a:solidFill>
                  <a:srgbClr val="0000FF"/>
                </a:solidFill>
              </a:rPr>
              <a:t>QCD interaction cannot flip the spin of heavy quark</a:t>
            </a:r>
            <a:endParaRPr lang="zh-CN" altLang="en-US" sz="2400" dirty="0">
              <a:solidFill>
                <a:srgbClr val="0000FF"/>
              </a:solidFill>
            </a:endParaRPr>
          </a:p>
        </p:txBody>
      </p:sp>
      <p:sp>
        <p:nvSpPr>
          <p:cNvPr id="36" name="文本框 35">
            <a:extLst>
              <a:ext uri="{FF2B5EF4-FFF2-40B4-BE49-F238E27FC236}">
                <a16:creationId xmlns:a16="http://schemas.microsoft.com/office/drawing/2014/main" id="{55305C74-57BB-42DF-9244-3F0BCE17A3E8}"/>
              </a:ext>
            </a:extLst>
          </p:cNvPr>
          <p:cNvSpPr txBox="1"/>
          <p:nvPr/>
        </p:nvSpPr>
        <p:spPr>
          <a:xfrm>
            <a:off x="3588709" y="3853005"/>
            <a:ext cx="8488218" cy="461665"/>
          </a:xfrm>
          <a:prstGeom prst="rect">
            <a:avLst/>
          </a:prstGeom>
          <a:noFill/>
        </p:spPr>
        <p:txBody>
          <a:bodyPr wrap="square" rtlCol="0">
            <a:spAutoFit/>
          </a:bodyPr>
          <a:lstStyle/>
          <a:p>
            <a:r>
              <a:rPr lang="en-US" altLang="zh-CN" sz="2400" dirty="0">
                <a:solidFill>
                  <a:srgbClr val="0000FF"/>
                </a:solidFill>
              </a:rPr>
              <a:t>The mass of hadron within spin </a:t>
            </a:r>
            <a:r>
              <a:rPr lang="en-US" altLang="zh-CN" sz="2400" dirty="0" err="1">
                <a:solidFill>
                  <a:srgbClr val="0000FF"/>
                </a:solidFill>
              </a:rPr>
              <a:t>multiplet</a:t>
            </a:r>
            <a:r>
              <a:rPr lang="en-US" altLang="zh-CN" sz="2400" dirty="0">
                <a:solidFill>
                  <a:srgbClr val="0000FF"/>
                </a:solidFill>
              </a:rPr>
              <a:t>  would be degenerate </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FB10DAC-65ED-4C30-9EC9-26954FC95B63}"/>
                  </a:ext>
                </a:extLst>
              </p:cNvPr>
              <p:cNvSpPr txBox="1"/>
              <p:nvPr/>
            </p:nvSpPr>
            <p:spPr>
              <a:xfrm>
                <a:off x="8113635" y="1350116"/>
                <a:ext cx="2541181" cy="619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1" i="1" smtClean="0">
                              <a:solidFill>
                                <a:srgbClr val="0000FF"/>
                              </a:solidFill>
                              <a:latin typeface="Cambria Math" panose="02040503050406030204" pitchFamily="18" charset="0"/>
                            </a:rPr>
                          </m:ctrlPr>
                        </m:sSubPr>
                        <m:e>
                          <m:r>
                            <a:rPr lang="en-US" altLang="zh-CN" sz="3200" b="1" i="1" smtClean="0">
                              <a:solidFill>
                                <a:srgbClr val="0000FF"/>
                              </a:solidFill>
                              <a:latin typeface="Cambria Math" panose="02040503050406030204" pitchFamily="18" charset="0"/>
                            </a:rPr>
                            <m:t>𝒎</m:t>
                          </m:r>
                        </m:e>
                        <m:sub>
                          <m:r>
                            <a:rPr lang="en-US" altLang="zh-CN" sz="3200" b="1" i="1" smtClean="0">
                              <a:solidFill>
                                <a:srgbClr val="0000FF"/>
                              </a:solidFill>
                              <a:latin typeface="Cambria Math" panose="02040503050406030204" pitchFamily="18" charset="0"/>
                            </a:rPr>
                            <m:t>𝑸</m:t>
                          </m:r>
                        </m:sub>
                      </m:sSub>
                      <m:r>
                        <a:rPr lang="en-US" altLang="zh-CN" sz="3200" b="1" i="1" smtClean="0">
                          <a:solidFill>
                            <a:srgbClr val="0000FF"/>
                          </a:solidFill>
                          <a:latin typeface="Cambria Math" panose="02040503050406030204" pitchFamily="18" charset="0"/>
                          <a:ea typeface="Cambria Math" panose="02040503050406030204" pitchFamily="18" charset="0"/>
                        </a:rPr>
                        <m:t>→∞</m:t>
                      </m:r>
                    </m:oMath>
                  </m:oMathPara>
                </a14:m>
                <a:endParaRPr lang="zh-CN" altLang="en-US" sz="3200" b="1" dirty="0"/>
              </a:p>
            </p:txBody>
          </p:sp>
        </mc:Choice>
        <mc:Fallback xmlns="">
          <p:sp>
            <p:nvSpPr>
              <p:cNvPr id="6" name="文本框 5">
                <a:extLst>
                  <a:ext uri="{FF2B5EF4-FFF2-40B4-BE49-F238E27FC236}">
                    <a16:creationId xmlns:a16="http://schemas.microsoft.com/office/drawing/2014/main" id="{BFB10DAC-65ED-4C30-9EC9-26954FC95B63}"/>
                  </a:ext>
                </a:extLst>
              </p:cNvPr>
              <p:cNvSpPr txBox="1">
                <a:spLocks noRot="1" noChangeAspect="1" noMove="1" noResize="1" noEditPoints="1" noAdjustHandles="1" noChangeArrowheads="1" noChangeShapeType="1" noTextEdit="1"/>
              </p:cNvSpPr>
              <p:nvPr/>
            </p:nvSpPr>
            <p:spPr>
              <a:xfrm>
                <a:off x="8113635" y="1350116"/>
                <a:ext cx="2541181" cy="619529"/>
              </a:xfrm>
              <a:prstGeom prst="rect">
                <a:avLst/>
              </a:prstGeom>
              <a:blipFill>
                <a:blip r:embed="rId2"/>
                <a:stretch>
                  <a:fillRect/>
                </a:stretch>
              </a:blipFill>
            </p:spPr>
            <p:txBody>
              <a:bodyPr/>
              <a:lstStyle/>
              <a:p>
                <a:r>
                  <a:rPr lang="zh-CN" altLang="en-US">
                    <a:noFill/>
                  </a:rPr>
                  <a:t> </a:t>
                </a:r>
              </a:p>
            </p:txBody>
          </p:sp>
        </mc:Fallback>
      </mc:AlternateContent>
      <p:sp>
        <p:nvSpPr>
          <p:cNvPr id="39" name="文本框 38">
            <a:extLst>
              <a:ext uri="{FF2B5EF4-FFF2-40B4-BE49-F238E27FC236}">
                <a16:creationId xmlns:a16="http://schemas.microsoft.com/office/drawing/2014/main" id="{D87EF2ED-5AB3-442D-B082-52C98B00837A}"/>
              </a:ext>
            </a:extLst>
          </p:cNvPr>
          <p:cNvSpPr txBox="1"/>
          <p:nvPr/>
        </p:nvSpPr>
        <p:spPr>
          <a:xfrm>
            <a:off x="4275959" y="2350215"/>
            <a:ext cx="6447459" cy="461665"/>
          </a:xfrm>
          <a:prstGeom prst="rect">
            <a:avLst/>
          </a:prstGeom>
          <a:noFill/>
        </p:spPr>
        <p:txBody>
          <a:bodyPr wrap="square" rtlCol="0">
            <a:spAutoFit/>
          </a:bodyPr>
          <a:lstStyle/>
          <a:p>
            <a:r>
              <a:rPr lang="en-US" altLang="zh-CN" sz="2400" b="1" dirty="0">
                <a:solidFill>
                  <a:srgbClr val="FF0000"/>
                </a:solidFill>
              </a:rPr>
              <a:t>Brown muck made of light quark and </a:t>
            </a:r>
            <a:r>
              <a:rPr lang="en-US" altLang="zh-CN" sz="2400" b="1" dirty="0" err="1">
                <a:solidFill>
                  <a:srgbClr val="FF0000"/>
                </a:solidFill>
              </a:rPr>
              <a:t>glouns</a:t>
            </a:r>
            <a:endParaRPr lang="zh-CN" altLang="en-US" sz="2400" b="1" dirty="0">
              <a:solidFill>
                <a:srgbClr val="FF0000"/>
              </a:solidFill>
            </a:endParaRPr>
          </a:p>
        </p:txBody>
      </p:sp>
      <p:pic>
        <p:nvPicPr>
          <p:cNvPr id="43" name="图片 42">
            <a:extLst>
              <a:ext uri="{FF2B5EF4-FFF2-40B4-BE49-F238E27FC236}">
                <a16:creationId xmlns:a16="http://schemas.microsoft.com/office/drawing/2014/main" id="{08C3C848-49A8-4782-A02A-C4D158486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391" y="2121650"/>
            <a:ext cx="1168494" cy="1028554"/>
          </a:xfrm>
          <a:prstGeom prst="rect">
            <a:avLst/>
          </a:prstGeom>
        </p:spPr>
      </p:pic>
      <p:cxnSp>
        <p:nvCxnSpPr>
          <p:cNvPr id="45" name="直接箭头连接符 44">
            <a:extLst>
              <a:ext uri="{FF2B5EF4-FFF2-40B4-BE49-F238E27FC236}">
                <a16:creationId xmlns:a16="http://schemas.microsoft.com/office/drawing/2014/main" id="{5F4A4C6F-A3E7-4A5C-9717-2E5E2B299D17}"/>
              </a:ext>
            </a:extLst>
          </p:cNvPr>
          <p:cNvCxnSpPr>
            <a:cxnSpLocks/>
            <a:endCxn id="39" idx="1"/>
          </p:cNvCxnSpPr>
          <p:nvPr/>
        </p:nvCxnSpPr>
        <p:spPr>
          <a:xfrm flipV="1">
            <a:off x="2901459" y="2581048"/>
            <a:ext cx="1374500" cy="12392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A170F04C-3D3C-4D14-9EC3-9D9D1EA6ADC3}"/>
                  </a:ext>
                </a:extLst>
              </p:cNvPr>
              <p:cNvSpPr txBox="1"/>
              <p:nvPr/>
            </p:nvSpPr>
            <p:spPr>
              <a:xfrm>
                <a:off x="78728" y="3300034"/>
                <a:ext cx="2151435"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𝑱</m:t>
                      </m:r>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𝑱</m:t>
                          </m:r>
                        </m:e>
                        <m:sub>
                          <m:r>
                            <a:rPr lang="en-US" altLang="zh-CN" sz="2400" b="1" i="1" smtClean="0">
                              <a:latin typeface="Cambria Math" panose="02040503050406030204" pitchFamily="18" charset="0"/>
                            </a:rPr>
                            <m:t>𝒍</m:t>
                          </m:r>
                        </m:sub>
                      </m:sSub>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𝟏</m:t>
                          </m:r>
                        </m:num>
                        <m:den>
                          <m:r>
                            <a:rPr lang="en-US" altLang="zh-CN" sz="2400" b="1" i="1" smtClean="0">
                              <a:latin typeface="Cambria Math" panose="02040503050406030204" pitchFamily="18" charset="0"/>
                            </a:rPr>
                            <m:t>𝟐</m:t>
                          </m:r>
                        </m:den>
                      </m:f>
                    </m:oMath>
                  </m:oMathPara>
                </a14:m>
                <a:endParaRPr lang="zh-CN" altLang="en-US" sz="2400" b="1" dirty="0"/>
              </a:p>
            </p:txBody>
          </p:sp>
        </mc:Choice>
        <mc:Fallback xmlns="">
          <p:sp>
            <p:nvSpPr>
              <p:cNvPr id="46" name="文本框 45">
                <a:extLst>
                  <a:ext uri="{FF2B5EF4-FFF2-40B4-BE49-F238E27FC236}">
                    <a16:creationId xmlns:a16="http://schemas.microsoft.com/office/drawing/2014/main" id="{A170F04C-3D3C-4D14-9EC3-9D9D1EA6ADC3}"/>
                  </a:ext>
                </a:extLst>
              </p:cNvPr>
              <p:cNvSpPr txBox="1">
                <a:spLocks noRot="1" noChangeAspect="1" noMove="1" noResize="1" noEditPoints="1" noAdjustHandles="1" noChangeArrowheads="1" noChangeShapeType="1" noTextEdit="1"/>
              </p:cNvSpPr>
              <p:nvPr/>
            </p:nvSpPr>
            <p:spPr>
              <a:xfrm>
                <a:off x="78728" y="3300034"/>
                <a:ext cx="2151435" cy="783804"/>
              </a:xfrm>
              <a:prstGeom prst="rect">
                <a:avLst/>
              </a:prstGeom>
              <a:blipFill>
                <a:blip r:embed="rId4"/>
                <a:stretch>
                  <a:fillRect/>
                </a:stretch>
              </a:blipFill>
            </p:spPr>
            <p:txBody>
              <a:bodyPr/>
              <a:lstStyle/>
              <a:p>
                <a:r>
                  <a:rPr lang="zh-CN" altLang="en-US">
                    <a:noFill/>
                  </a:rPr>
                  <a:t> </a:t>
                </a:r>
              </a:p>
            </p:txBody>
          </p:sp>
        </mc:Fallback>
      </mc:AlternateContent>
      <p:pic>
        <p:nvPicPr>
          <p:cNvPr id="48" name="图片 47">
            <a:extLst>
              <a:ext uri="{FF2B5EF4-FFF2-40B4-BE49-F238E27FC236}">
                <a16:creationId xmlns:a16="http://schemas.microsoft.com/office/drawing/2014/main" id="{B3C8D0A9-F68B-4C0A-B0E5-3DC8C71DB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1391" y="3232787"/>
            <a:ext cx="1180663" cy="1028553"/>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7E46AF0E-50AE-4834-A2DF-B99E490B0606}"/>
                  </a:ext>
                </a:extLst>
              </p:cNvPr>
              <p:cNvSpPr txBox="1"/>
              <p:nvPr/>
            </p:nvSpPr>
            <p:spPr>
              <a:xfrm>
                <a:off x="151480" y="2104419"/>
                <a:ext cx="20026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𝑱</m:t>
                      </m:r>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𝑱</m:t>
                          </m:r>
                        </m:e>
                        <m:sub>
                          <m:r>
                            <a:rPr lang="en-US" altLang="zh-CN" sz="2400" b="1" i="1" smtClean="0">
                              <a:latin typeface="Cambria Math" panose="02040503050406030204" pitchFamily="18" charset="0"/>
                            </a:rPr>
                            <m:t>𝒍</m:t>
                          </m:r>
                        </m:sub>
                      </m:sSub>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𝟏</m:t>
                          </m:r>
                        </m:num>
                        <m:den>
                          <m:r>
                            <a:rPr lang="en-US" altLang="zh-CN" sz="2400" b="1" i="1" smtClean="0">
                              <a:latin typeface="Cambria Math" panose="02040503050406030204" pitchFamily="18" charset="0"/>
                            </a:rPr>
                            <m:t>𝟐</m:t>
                          </m:r>
                        </m:den>
                      </m:f>
                    </m:oMath>
                  </m:oMathPara>
                </a14:m>
                <a:endParaRPr lang="zh-CN" altLang="en-US" sz="2400" b="1" dirty="0"/>
              </a:p>
            </p:txBody>
          </p:sp>
        </mc:Choice>
        <mc:Fallback xmlns="">
          <p:sp>
            <p:nvSpPr>
              <p:cNvPr id="49" name="文本框 48">
                <a:extLst>
                  <a:ext uri="{FF2B5EF4-FFF2-40B4-BE49-F238E27FC236}">
                    <a16:creationId xmlns:a16="http://schemas.microsoft.com/office/drawing/2014/main" id="{7E46AF0E-50AE-4834-A2DF-B99E490B0606}"/>
                  </a:ext>
                </a:extLst>
              </p:cNvPr>
              <p:cNvSpPr txBox="1">
                <a:spLocks noRot="1" noChangeAspect="1" noMove="1" noResize="1" noEditPoints="1" noAdjustHandles="1" noChangeArrowheads="1" noChangeShapeType="1" noTextEdit="1"/>
              </p:cNvSpPr>
              <p:nvPr/>
            </p:nvSpPr>
            <p:spPr>
              <a:xfrm>
                <a:off x="151480" y="2104419"/>
                <a:ext cx="2002663" cy="783804"/>
              </a:xfrm>
              <a:prstGeom prst="rect">
                <a:avLst/>
              </a:prstGeom>
              <a:blipFill>
                <a:blip r:embed="rId6"/>
                <a:stretch>
                  <a:fillRect/>
                </a:stretch>
              </a:blipFill>
            </p:spPr>
            <p:txBody>
              <a:bodyPr/>
              <a:lstStyle/>
              <a:p>
                <a:r>
                  <a:rPr lang="zh-CN" altLang="en-US">
                    <a:noFill/>
                  </a:rPr>
                  <a:t> </a:t>
                </a:r>
              </a:p>
            </p:txBody>
          </p:sp>
        </mc:Fallback>
      </mc:AlternateContent>
      <p:cxnSp>
        <p:nvCxnSpPr>
          <p:cNvPr id="50" name="直接箭头连接符 49">
            <a:extLst>
              <a:ext uri="{FF2B5EF4-FFF2-40B4-BE49-F238E27FC236}">
                <a16:creationId xmlns:a16="http://schemas.microsoft.com/office/drawing/2014/main" id="{6CBFC976-C865-44E0-9AA3-6AA2827B0BE3}"/>
              </a:ext>
            </a:extLst>
          </p:cNvPr>
          <p:cNvCxnSpPr>
            <a:cxnSpLocks/>
            <a:endCxn id="53" idx="1"/>
          </p:cNvCxnSpPr>
          <p:nvPr/>
        </p:nvCxnSpPr>
        <p:spPr>
          <a:xfrm flipV="1">
            <a:off x="2530431" y="2162960"/>
            <a:ext cx="1944148" cy="45745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3BB5E68-F305-4C4F-BEAE-6362159DEF62}"/>
              </a:ext>
            </a:extLst>
          </p:cNvPr>
          <p:cNvSpPr txBox="1"/>
          <p:nvPr/>
        </p:nvSpPr>
        <p:spPr>
          <a:xfrm>
            <a:off x="4474579" y="1932127"/>
            <a:ext cx="2341857" cy="461665"/>
          </a:xfrm>
          <a:prstGeom prst="rect">
            <a:avLst/>
          </a:prstGeom>
          <a:noFill/>
        </p:spPr>
        <p:txBody>
          <a:bodyPr wrap="square" rtlCol="0">
            <a:spAutoFit/>
          </a:bodyPr>
          <a:lstStyle/>
          <a:p>
            <a:r>
              <a:rPr lang="en-US" altLang="zh-CN" sz="2400" b="1" dirty="0">
                <a:solidFill>
                  <a:srgbClr val="FF0000"/>
                </a:solidFill>
              </a:rPr>
              <a:t>Heavy quark</a:t>
            </a:r>
            <a:endParaRPr lang="zh-CN" altLang="en-US" sz="2400" b="1" dirty="0">
              <a:solidFill>
                <a:srgbClr val="FF0000"/>
              </a:solidFill>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2BE51DB-B252-4DDF-9C1F-F6B2D59DC675}"/>
                  </a:ext>
                </a:extLst>
              </p:cNvPr>
              <p:cNvSpPr txBox="1"/>
              <p:nvPr/>
            </p:nvSpPr>
            <p:spPr>
              <a:xfrm>
                <a:off x="3266355" y="2952446"/>
                <a:ext cx="46387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𝐷</m:t>
                          </m:r>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0</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𝐷</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→142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19" name="文本框 18">
                <a:extLst>
                  <a:ext uri="{FF2B5EF4-FFF2-40B4-BE49-F238E27FC236}">
                    <a16:creationId xmlns:a16="http://schemas.microsoft.com/office/drawing/2014/main" id="{02BE51DB-B252-4DDF-9C1F-F6B2D59DC675}"/>
                  </a:ext>
                </a:extLst>
              </p:cNvPr>
              <p:cNvSpPr txBox="1">
                <a:spLocks noRot="1" noChangeAspect="1" noMove="1" noResize="1" noEditPoints="1" noAdjustHandles="1" noChangeArrowheads="1" noChangeShapeType="1" noTextEdit="1"/>
              </p:cNvSpPr>
              <p:nvPr/>
            </p:nvSpPr>
            <p:spPr>
              <a:xfrm>
                <a:off x="3266355" y="2952446"/>
                <a:ext cx="4638798"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B7F5D6C7-9666-4B0B-BD85-E6C98B53AFA6}"/>
                  </a:ext>
                </a:extLst>
              </p:cNvPr>
              <p:cNvSpPr txBox="1"/>
              <p:nvPr/>
            </p:nvSpPr>
            <p:spPr>
              <a:xfrm>
                <a:off x="1943835" y="3416627"/>
                <a:ext cx="71540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0</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𝐵</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→46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79" name="文本框 78">
                <a:extLst>
                  <a:ext uri="{FF2B5EF4-FFF2-40B4-BE49-F238E27FC236}">
                    <a16:creationId xmlns:a16="http://schemas.microsoft.com/office/drawing/2014/main" id="{B7F5D6C7-9666-4B0B-BD85-E6C98B53AFA6}"/>
                  </a:ext>
                </a:extLst>
              </p:cNvPr>
              <p:cNvSpPr txBox="1">
                <a:spLocks noRot="1" noChangeAspect="1" noMove="1" noResize="1" noEditPoints="1" noAdjustHandles="1" noChangeArrowheads="1" noChangeShapeType="1" noTextEdit="1"/>
              </p:cNvSpPr>
              <p:nvPr/>
            </p:nvSpPr>
            <p:spPr>
              <a:xfrm>
                <a:off x="1943835" y="3416627"/>
                <a:ext cx="7154062"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8DC9A44A-67EC-4A64-B4B3-D1A213DC1E5B}"/>
                  </a:ext>
                </a:extLst>
              </p:cNvPr>
              <p:cNvSpPr txBox="1"/>
              <p:nvPr/>
            </p:nvSpPr>
            <p:spPr>
              <a:xfrm>
                <a:off x="7557764" y="2952446"/>
                <a:ext cx="47528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rPr>
                                <m:t>𝑐</m:t>
                              </m:r>
                            </m:sub>
                          </m:sSub>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1/2</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Sub>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3/2</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→64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80" name="文本框 79">
                <a:extLst>
                  <a:ext uri="{FF2B5EF4-FFF2-40B4-BE49-F238E27FC236}">
                    <a16:creationId xmlns:a16="http://schemas.microsoft.com/office/drawing/2014/main" id="{8DC9A44A-67EC-4A64-B4B3-D1A213DC1E5B}"/>
                  </a:ext>
                </a:extLst>
              </p:cNvPr>
              <p:cNvSpPr txBox="1">
                <a:spLocks noRot="1" noChangeAspect="1" noMove="1" noResize="1" noEditPoints="1" noAdjustHandles="1" noChangeArrowheads="1" noChangeShapeType="1" noTextEdit="1"/>
              </p:cNvSpPr>
              <p:nvPr/>
            </p:nvSpPr>
            <p:spPr>
              <a:xfrm>
                <a:off x="7557764" y="2952446"/>
                <a:ext cx="4752840" cy="461665"/>
              </a:xfrm>
              <a:prstGeom prst="rect">
                <a:avLst/>
              </a:prstGeom>
              <a:blipFill>
                <a:blip r:embed="rId9"/>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7725A259-B998-4A62-8D3F-992DBCA81324}"/>
                  </a:ext>
                </a:extLst>
              </p:cNvPr>
              <p:cNvSpPr txBox="1"/>
              <p:nvPr/>
            </p:nvSpPr>
            <p:spPr>
              <a:xfrm>
                <a:off x="7557764" y="3403894"/>
                <a:ext cx="47528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rPr>
                                <m:t>𝑏</m:t>
                              </m:r>
                            </m:sub>
                          </m:sSub>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1/2</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ea typeface="Cambria Math" panose="02040503050406030204" pitchFamily="18" charset="0"/>
                                    </a:rPr>
                                    <m:t>𝑏</m:t>
                                  </m:r>
                                </m:sub>
                              </m:sSub>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3/2</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→21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81" name="文本框 80">
                <a:extLst>
                  <a:ext uri="{FF2B5EF4-FFF2-40B4-BE49-F238E27FC236}">
                    <a16:creationId xmlns:a16="http://schemas.microsoft.com/office/drawing/2014/main" id="{7725A259-B998-4A62-8D3F-992DBCA81324}"/>
                  </a:ext>
                </a:extLst>
              </p:cNvPr>
              <p:cNvSpPr txBox="1">
                <a:spLocks noRot="1" noChangeAspect="1" noMove="1" noResize="1" noEditPoints="1" noAdjustHandles="1" noChangeArrowheads="1" noChangeShapeType="1" noTextEdit="1"/>
              </p:cNvSpPr>
              <p:nvPr/>
            </p:nvSpPr>
            <p:spPr>
              <a:xfrm>
                <a:off x="7557764" y="3403894"/>
                <a:ext cx="4752840" cy="461665"/>
              </a:xfrm>
              <a:prstGeom prst="rect">
                <a:avLst/>
              </a:prstGeom>
              <a:blipFill>
                <a:blip r:embed="rId10"/>
                <a:stretch>
                  <a:fillRect b="-17105"/>
                </a:stretch>
              </a:blipFill>
            </p:spPr>
            <p:txBody>
              <a:bodyPr/>
              <a:lstStyle/>
              <a:p>
                <a:r>
                  <a:rPr lang="zh-CN" altLang="en-US">
                    <a:noFill/>
                  </a:rPr>
                  <a:t> </a:t>
                </a:r>
              </a:p>
            </p:txBody>
          </p:sp>
        </mc:Fallback>
      </mc:AlternateContent>
      <p:sp>
        <p:nvSpPr>
          <p:cNvPr id="30" name="标题 1"/>
          <p:cNvSpPr txBox="1">
            <a:spLocks/>
          </p:cNvSpPr>
          <p:nvPr/>
        </p:nvSpPr>
        <p:spPr>
          <a:xfrm>
            <a:off x="673677" y="108247"/>
            <a:ext cx="10515600" cy="72338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Heavy quark symmetry</a:t>
            </a:r>
            <a:endParaRPr lang="zh-CN" altLang="en-US" sz="4800" b="1" dirty="0"/>
          </a:p>
        </p:txBody>
      </p:sp>
      <p:sp>
        <p:nvSpPr>
          <p:cNvPr id="31" name="流程图: 接点 30"/>
          <p:cNvSpPr/>
          <p:nvPr/>
        </p:nvSpPr>
        <p:spPr>
          <a:xfrm>
            <a:off x="1175281" y="1083563"/>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541955" y="857075"/>
            <a:ext cx="6212222" cy="584775"/>
          </a:xfrm>
          <a:prstGeom prst="rect">
            <a:avLst/>
          </a:prstGeom>
          <a:noFill/>
        </p:spPr>
        <p:txBody>
          <a:bodyPr wrap="square" rtlCol="0">
            <a:spAutoFit/>
          </a:bodyPr>
          <a:lstStyle/>
          <a:p>
            <a:r>
              <a:rPr lang="en-US" altLang="zh-CN" sz="3200" b="1" dirty="0" smtClean="0"/>
              <a:t>Heavy quark spin symmetry</a:t>
            </a:r>
            <a:endParaRPr lang="zh-CN" altLang="en-US" sz="3200" b="1" dirty="0"/>
          </a:p>
        </p:txBody>
      </p:sp>
      <p:sp>
        <p:nvSpPr>
          <p:cNvPr id="37" name="文本框 36">
            <a:extLst>
              <a:ext uri="{FF2B5EF4-FFF2-40B4-BE49-F238E27FC236}">
                <a16:creationId xmlns:a16="http://schemas.microsoft.com/office/drawing/2014/main" id="{55305C74-57BB-42DF-9244-3F0BCE17A3E8}"/>
              </a:ext>
            </a:extLst>
          </p:cNvPr>
          <p:cNvSpPr txBox="1"/>
          <p:nvPr/>
        </p:nvSpPr>
        <p:spPr>
          <a:xfrm>
            <a:off x="1598531" y="4481955"/>
            <a:ext cx="8488218" cy="461665"/>
          </a:xfrm>
          <a:prstGeom prst="rect">
            <a:avLst/>
          </a:prstGeom>
          <a:noFill/>
        </p:spPr>
        <p:txBody>
          <a:bodyPr wrap="square" rtlCol="0">
            <a:spAutoFit/>
          </a:bodyPr>
          <a:lstStyle/>
          <a:p>
            <a:r>
              <a:rPr lang="en-US" altLang="zh-CN" sz="2400" dirty="0" err="1" smtClean="0">
                <a:solidFill>
                  <a:srgbClr val="0000FF"/>
                </a:solidFill>
              </a:rPr>
              <a:t>Superfield</a:t>
            </a:r>
            <a:r>
              <a:rPr lang="en-US" altLang="zh-CN" sz="2400" dirty="0" smtClean="0">
                <a:solidFill>
                  <a:srgbClr val="0000FF"/>
                </a:solidFill>
              </a:rPr>
              <a:t> of doublet system</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DCFE5C45-29F3-473A-BCC2-E6198603D419}"/>
                  </a:ext>
                </a:extLst>
              </p:cNvPr>
              <p:cNvSpPr txBox="1"/>
              <p:nvPr/>
            </p:nvSpPr>
            <p:spPr>
              <a:xfrm>
                <a:off x="2530431" y="4869346"/>
                <a:ext cx="3278204" cy="7629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𝐻</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1</m:t>
                          </m:r>
                        </m:num>
                        <m:den>
                          <m:rad>
                            <m:radPr>
                              <m:degHide m:val="on"/>
                              <m:ctrlPr>
                                <a:rPr lang="en-US" altLang="zh-CN" sz="2400" i="1" smtClean="0">
                                  <a:latin typeface="Cambria Math" panose="02040503050406030204" pitchFamily="18" charset="0"/>
                                </a:rPr>
                              </m:ctrlPr>
                            </m:radPr>
                            <m:deg/>
                            <m:e>
                              <m:r>
                                <a:rPr lang="en-US" altLang="zh-CN" sz="2400" b="0" i="1" smtClean="0">
                                  <a:latin typeface="Cambria Math" panose="02040503050406030204" pitchFamily="18" charset="0"/>
                                </a:rPr>
                                <m:t>2</m:t>
                              </m:r>
                            </m:e>
                          </m:rad>
                        </m:den>
                      </m:f>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r>
                        <a:rPr lang="en-US" altLang="zh-CN" sz="2400" b="0" i="1" smtClean="0">
                          <a:latin typeface="Cambria Math" panose="02040503050406030204" pitchFamily="18" charset="0"/>
                        </a:rPr>
                        <m:t>+</m:t>
                      </m:r>
                      <m:sSup>
                        <m:sSupPr>
                          <m:ctrlPr>
                            <a:rPr lang="en-US" altLang="zh-CN" sz="2400" i="1" smtClean="0">
                              <a:latin typeface="Cambria Math" panose="02040503050406030204" pitchFamily="18" charset="0"/>
                            </a:rPr>
                          </m:ctrlPr>
                        </m:sSupPr>
                        <m:e>
                          <m:acc>
                            <m:accPr>
                              <m:chr m:val="⃗"/>
                              <m:ctrlPr>
                                <a:rPr lang="en-US" altLang="zh-CN" sz="2400" i="1" smtClean="0">
                                  <a:latin typeface="Cambria Math" panose="02040503050406030204" pitchFamily="18" charset="0"/>
                                </a:rPr>
                              </m:ctrlPr>
                            </m:accPr>
                            <m:e>
                              <m:r>
                                <a:rPr lang="en-US" altLang="zh-CN" sz="2400" b="0" i="1" smtClean="0">
                                  <a:latin typeface="Cambria Math" panose="02040503050406030204" pitchFamily="18" charset="0"/>
                                </a:rPr>
                                <m:t>𝐷</m:t>
                              </m:r>
                            </m:e>
                          </m:acc>
                        </m:e>
                        <m:sup>
                          <m:r>
                            <a:rPr lang="en-US" altLang="zh-CN" sz="2400" b="0" i="1" smtClean="0">
                              <a:latin typeface="Cambria Math" panose="02040503050406030204" pitchFamily="18" charset="0"/>
                            </a:rPr>
                            <m:t>∗</m:t>
                          </m:r>
                        </m:sup>
                      </m:sSup>
                      <m:acc>
                        <m:accPr>
                          <m:chr m:val="⃗"/>
                          <m:ctrlPr>
                            <a:rPr lang="en-US" altLang="zh-CN" sz="2400" i="1" smtClean="0">
                              <a:latin typeface="Cambria Math" panose="02040503050406030204" pitchFamily="18" charset="0"/>
                            </a:rPr>
                          </m:ctrlPr>
                        </m:accPr>
                        <m:e>
                          <m:r>
                            <a:rPr lang="zh-CN" altLang="en-US" sz="2400" b="0" i="1" smtClean="0">
                              <a:latin typeface="Cambria Math" panose="02040503050406030204" pitchFamily="18" charset="0"/>
                            </a:rPr>
                            <m:t>𝜎</m:t>
                          </m:r>
                        </m:e>
                      </m:acc>
                      <m:r>
                        <a:rPr lang="en-US" altLang="zh-CN" sz="2400" b="0" i="1" smtClean="0">
                          <a:latin typeface="Cambria Math" panose="02040503050406030204" pitchFamily="18" charset="0"/>
                        </a:rPr>
                        <m:t>)</m:t>
                      </m:r>
                    </m:oMath>
                  </m:oMathPara>
                </a14:m>
                <a:endParaRPr lang="zh-CN" altLang="en-US" sz="2400" dirty="0"/>
              </a:p>
            </p:txBody>
          </p:sp>
        </mc:Choice>
        <mc:Fallback xmlns="">
          <p:sp>
            <p:nvSpPr>
              <p:cNvPr id="38" name="文本框 37">
                <a:extLst>
                  <a:ext uri="{FF2B5EF4-FFF2-40B4-BE49-F238E27FC236}">
                    <a16:creationId xmlns:a16="http://schemas.microsoft.com/office/drawing/2014/main" id="{DCFE5C45-29F3-473A-BCC2-E6198603D419}"/>
                  </a:ext>
                </a:extLst>
              </p:cNvPr>
              <p:cNvSpPr txBox="1">
                <a:spLocks noRot="1" noChangeAspect="1" noMove="1" noResize="1" noEditPoints="1" noAdjustHandles="1" noChangeArrowheads="1" noChangeShapeType="1" noTextEdit="1"/>
              </p:cNvSpPr>
              <p:nvPr/>
            </p:nvSpPr>
            <p:spPr>
              <a:xfrm>
                <a:off x="2530431" y="4869346"/>
                <a:ext cx="3278204" cy="762966"/>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A4FCB108-B6E3-49A8-B9FB-FE46CF258EA3}"/>
                  </a:ext>
                </a:extLst>
              </p:cNvPr>
              <p:cNvSpPr txBox="1"/>
              <p:nvPr/>
            </p:nvSpPr>
            <p:spPr>
              <a:xfrm>
                <a:off x="5962876" y="4869346"/>
                <a:ext cx="3452962" cy="7629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acc>
                            <m:accPr>
                              <m:chr m:val="⃗"/>
                              <m:ctrlPr>
                                <a:rPr lang="en-US" altLang="zh-CN" sz="2400" i="1">
                                  <a:latin typeface="Cambria Math" panose="02040503050406030204" pitchFamily="18" charset="0"/>
                                </a:rPr>
                              </m:ctrlPr>
                            </m:accPr>
                            <m:e>
                              <m:r>
                                <a:rPr lang="en-US" altLang="zh-CN" sz="2400" b="0" i="1">
                                  <a:latin typeface="Cambria Math" panose="02040503050406030204" pitchFamily="18" charset="0"/>
                                </a:rPr>
                                <m:t>𝑆</m:t>
                              </m:r>
                            </m:e>
                          </m:acc>
                        </m:e>
                        <m:sub>
                          <m:r>
                            <a:rPr lang="en-US" altLang="zh-CN" sz="2400" b="0" i="1">
                              <a:latin typeface="Cambria Math" panose="02040503050406030204" pitchFamily="18" charset="0"/>
                            </a:rPr>
                            <m:t>𝑐</m:t>
                          </m:r>
                        </m:sub>
                      </m:sSub>
                      <m:r>
                        <a:rPr lang="en-US" altLang="zh-CN" sz="2400" b="0" i="1" smtClean="0">
                          <a:latin typeface="Cambria Math" panose="02040503050406030204" pitchFamily="18" charset="0"/>
                        </a:rPr>
                        <m:t>=</m:t>
                      </m:r>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1</m:t>
                          </m:r>
                        </m:num>
                        <m:den>
                          <m:rad>
                            <m:radPr>
                              <m:degHide m:val="on"/>
                              <m:ctrlPr>
                                <a:rPr lang="en-US" altLang="zh-CN" sz="2400" i="1" smtClean="0">
                                  <a:latin typeface="Cambria Math" panose="02040503050406030204" pitchFamily="18" charset="0"/>
                                </a:rPr>
                              </m:ctrlPr>
                            </m:radPr>
                            <m:deg/>
                            <m:e>
                              <m:r>
                                <a:rPr lang="en-US" altLang="zh-CN" sz="2400" b="0" i="1" smtClean="0">
                                  <a:latin typeface="Cambria Math" panose="02040503050406030204" pitchFamily="18" charset="0"/>
                                </a:rPr>
                                <m:t>3</m:t>
                              </m:r>
                            </m:e>
                          </m:rad>
                        </m:den>
                      </m:f>
                      <m:r>
                        <a:rPr lang="en-US" altLang="zh-CN" sz="2400" b="0" i="1" smtClean="0">
                          <a:latin typeface="Cambria Math" panose="02040503050406030204" pitchFamily="18" charset="0"/>
                        </a:rPr>
                        <m:t>(</m:t>
                      </m:r>
                      <m:sSub>
                        <m:sSubPr>
                          <m:ctrlPr>
                            <a:rPr lang="en-US" altLang="zh-CN" sz="2400" i="1" smtClean="0">
                              <a:latin typeface="Cambria Math" panose="02040503050406030204" pitchFamily="18" charset="0"/>
                            </a:rPr>
                          </m:ctrlPr>
                        </m:sSubPr>
                        <m:e>
                          <m:r>
                            <a:rPr lang="zh-CN" altLang="en-US" sz="2400" b="0" i="1">
                              <a:latin typeface="Cambria Math" panose="02040503050406030204" pitchFamily="18" charset="0"/>
                            </a:rPr>
                            <m:t>𝛴</m:t>
                          </m:r>
                        </m:e>
                        <m:sub>
                          <m:r>
                            <a:rPr lang="en-US" altLang="zh-CN" sz="2400" b="0" i="1" smtClean="0">
                              <a:latin typeface="Cambria Math" panose="02040503050406030204" pitchFamily="18" charset="0"/>
                            </a:rPr>
                            <m:t>𝑐</m:t>
                          </m:r>
                        </m:sub>
                      </m:sSub>
                      <m:acc>
                        <m:accPr>
                          <m:chr m:val="⃗"/>
                          <m:ctrlPr>
                            <a:rPr lang="en-US" altLang="zh-CN" sz="2400" i="1">
                              <a:latin typeface="Cambria Math" panose="02040503050406030204" pitchFamily="18" charset="0"/>
                            </a:rPr>
                          </m:ctrlPr>
                        </m:accPr>
                        <m:e>
                          <m:r>
                            <a:rPr lang="zh-CN" altLang="en-US" sz="2400" b="0" i="1">
                              <a:latin typeface="Cambria Math" panose="02040503050406030204" pitchFamily="18" charset="0"/>
                            </a:rPr>
                            <m:t>𝜎</m:t>
                          </m:r>
                        </m:e>
                      </m:acc>
                      <m:r>
                        <a:rPr lang="en-US" altLang="zh-CN" sz="2400" b="0" i="1" smtClean="0">
                          <a:latin typeface="Cambria Math" panose="02040503050406030204" pitchFamily="18" charset="0"/>
                        </a:rPr>
                        <m:t>+</m:t>
                      </m:r>
                      <m:sSub>
                        <m:sSubPr>
                          <m:ctrlPr>
                            <a:rPr lang="en-US" altLang="zh-CN" sz="2400" i="1" smtClean="0">
                              <a:latin typeface="Cambria Math" panose="02040503050406030204" pitchFamily="18" charset="0"/>
                            </a:rPr>
                          </m:ctrlPr>
                        </m:sSubPr>
                        <m:e>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zh-CN" altLang="en-US" sz="2400" b="0" i="1">
                                      <a:latin typeface="Cambria Math" panose="02040503050406030204" pitchFamily="18" charset="0"/>
                                    </a:rPr>
                                    <m:t>𝛴</m:t>
                                  </m:r>
                                </m:e>
                              </m:acc>
                            </m:e>
                            <m:sup>
                              <m:r>
                                <a:rPr lang="en-US" altLang="zh-CN" sz="2400" b="0" i="1">
                                  <a:latin typeface="Cambria Math" panose="02040503050406030204" pitchFamily="18" charset="0"/>
                                </a:rPr>
                                <m:t>∗</m:t>
                              </m:r>
                            </m:sup>
                          </m:sSup>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40" name="文本框 39">
                <a:extLst>
                  <a:ext uri="{FF2B5EF4-FFF2-40B4-BE49-F238E27FC236}">
                    <a16:creationId xmlns:a16="http://schemas.microsoft.com/office/drawing/2014/main" id="{A4FCB108-B6E3-49A8-B9FB-FE46CF258EA3}"/>
                  </a:ext>
                </a:extLst>
              </p:cNvPr>
              <p:cNvSpPr txBox="1">
                <a:spLocks noRot="1" noChangeAspect="1" noMove="1" noResize="1" noEditPoints="1" noAdjustHandles="1" noChangeArrowheads="1" noChangeShapeType="1" noTextEdit="1"/>
              </p:cNvSpPr>
              <p:nvPr/>
            </p:nvSpPr>
            <p:spPr>
              <a:xfrm>
                <a:off x="5962876" y="4869346"/>
                <a:ext cx="3452962" cy="762966"/>
              </a:xfrm>
              <a:prstGeom prst="rect">
                <a:avLst/>
              </a:prstGeom>
              <a:blipFill>
                <a:blip r:embed="rId12"/>
                <a:stretch>
                  <a:fillRect/>
                </a:stretch>
              </a:blipFill>
            </p:spPr>
            <p:txBody>
              <a:bodyPr/>
              <a:lstStyle/>
              <a:p>
                <a:r>
                  <a:rPr lang="zh-CN" altLang="en-US">
                    <a:noFill/>
                  </a:rPr>
                  <a:t> </a:t>
                </a:r>
              </a:p>
            </p:txBody>
          </p:sp>
        </mc:Fallback>
      </mc:AlternateContent>
      <p:sp>
        <p:nvSpPr>
          <p:cNvPr id="41" name="矩形 40"/>
          <p:cNvSpPr/>
          <p:nvPr/>
        </p:nvSpPr>
        <p:spPr>
          <a:xfrm>
            <a:off x="1331144" y="4679314"/>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331144" y="1614802"/>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319552" y="5736877"/>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55305C74-57BB-42DF-9244-3F0BCE17A3E8}"/>
              </a:ext>
            </a:extLst>
          </p:cNvPr>
          <p:cNvSpPr txBox="1"/>
          <p:nvPr/>
        </p:nvSpPr>
        <p:spPr>
          <a:xfrm>
            <a:off x="1598531" y="5583505"/>
            <a:ext cx="8488218" cy="461665"/>
          </a:xfrm>
          <a:prstGeom prst="rect">
            <a:avLst/>
          </a:prstGeom>
          <a:noFill/>
        </p:spPr>
        <p:txBody>
          <a:bodyPr wrap="square" rtlCol="0">
            <a:spAutoFit/>
          </a:bodyPr>
          <a:lstStyle/>
          <a:p>
            <a:r>
              <a:rPr lang="en-US" altLang="zh-CN" sz="2400" dirty="0" smtClean="0">
                <a:solidFill>
                  <a:srgbClr val="0000FF"/>
                </a:solidFill>
              </a:rPr>
              <a:t>The error of HQSS</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8" name="文本框 7"/>
              <p:cNvSpPr txBox="1"/>
              <p:nvPr/>
            </p:nvSpPr>
            <p:spPr>
              <a:xfrm>
                <a:off x="1735188" y="6189952"/>
                <a:ext cx="3383905" cy="487762"/>
              </a:xfrm>
              <a:prstGeom prst="rect">
                <a:avLst/>
              </a:prstGeom>
              <a:noFill/>
            </p:spPr>
            <p:txBody>
              <a:bodyPr wrap="square" rtlCol="0">
                <a:spAutoFit/>
              </a:bodyPr>
              <a:lstStyle/>
              <a:p>
                <a14:m>
                  <m:oMath xmlns:m="http://schemas.openxmlformats.org/officeDocument/2006/math">
                    <m:sSub>
                      <m:sSubPr>
                        <m:ctrlPr>
                          <a:rPr lang="en-US" altLang="zh-CN" sz="2400" i="1" smtClean="0">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Λ</m:t>
                        </m:r>
                      </m:e>
                      <m:sub>
                        <m:r>
                          <a:rPr lang="en-US" altLang="zh-CN" sz="2400" i="1">
                            <a:latin typeface="Cambria Math" panose="02040503050406030204" pitchFamily="18" charset="0"/>
                          </a:rPr>
                          <m:t>𝑄𝐶𝐷</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200−300</m:t>
                    </m:r>
                  </m:oMath>
                </a14:m>
                <a:r>
                  <a:rPr lang="en-US" altLang="zh-CN" sz="2400" dirty="0" smtClean="0"/>
                  <a:t>MeV</a:t>
                </a:r>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735188" y="6189952"/>
                <a:ext cx="3383905" cy="487762"/>
              </a:xfrm>
              <a:prstGeom prst="rect">
                <a:avLst/>
              </a:prstGeom>
              <a:blipFill>
                <a:blip r:embed="rId13"/>
                <a:stretch>
                  <a:fillRect l="-541" t="-75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7754177" y="5857167"/>
                <a:ext cx="3383905" cy="893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rPr>
                          </m:ctrlPr>
                        </m:fPr>
                        <m:num>
                          <m:sSub>
                            <m:sSubPr>
                              <m:ctrlPr>
                                <a:rPr lang="en-US" altLang="zh-CN" sz="2400" i="1" smtClean="0">
                                  <a:latin typeface="Cambria Math" panose="02040503050406030204" pitchFamily="18" charset="0"/>
                                </a:rPr>
                              </m:ctrlPr>
                            </m:sSubPr>
                            <m:e>
                              <m:r>
                                <m:rPr>
                                  <m:sty m:val="p"/>
                                </m:rPr>
                                <a:rPr lang="el-GR" altLang="zh-CN" sz="2400" i="1" smtClean="0">
                                  <a:latin typeface="Cambria Math" panose="02040503050406030204" pitchFamily="18" charset="0"/>
                                  <a:ea typeface="Cambria Math" panose="02040503050406030204" pitchFamily="18" charset="0"/>
                                </a:rPr>
                                <m:t>Λ</m:t>
                              </m:r>
                            </m:e>
                            <m:sub>
                              <m:r>
                                <a:rPr lang="en-US" altLang="zh-CN" sz="2400" b="0" i="1" smtClean="0">
                                  <a:latin typeface="Cambria Math" panose="02040503050406030204" pitchFamily="18" charset="0"/>
                                </a:rPr>
                                <m:t>𝑄𝐶𝐷</m:t>
                              </m:r>
                            </m:sub>
                          </m:sSub>
                        </m:num>
                        <m:den>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𝑄</m:t>
                              </m:r>
                            </m:sub>
                          </m:sSub>
                        </m:den>
                      </m:f>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15%</m:t>
                      </m:r>
                    </m:oMath>
                  </m:oMathPara>
                </a14:m>
                <a:endParaRPr lang="zh-CN" altLang="en-US" sz="2400" dirty="0"/>
              </a:p>
            </p:txBody>
          </p:sp>
        </mc:Choice>
        <mc:Fallback xmlns="">
          <p:sp>
            <p:nvSpPr>
              <p:cNvPr id="51" name="文本框 50"/>
              <p:cNvSpPr txBox="1">
                <a:spLocks noRot="1" noChangeAspect="1" noMove="1" noResize="1" noEditPoints="1" noAdjustHandles="1" noChangeArrowheads="1" noChangeShapeType="1" noTextEdit="1"/>
              </p:cNvSpPr>
              <p:nvPr/>
            </p:nvSpPr>
            <p:spPr>
              <a:xfrm>
                <a:off x="7754177" y="5857167"/>
                <a:ext cx="3383905" cy="893771"/>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p:cNvSpPr txBox="1"/>
              <p:nvPr/>
            </p:nvSpPr>
            <p:spPr>
              <a:xfrm>
                <a:off x="5645507" y="6189952"/>
                <a:ext cx="3383905" cy="461665"/>
              </a:xfrm>
              <a:prstGeom prst="rect">
                <a:avLst/>
              </a:prstGeom>
              <a:noFill/>
            </p:spPr>
            <p:txBody>
              <a:bodyPr wrap="square" rtlCol="0">
                <a:spAutoFit/>
              </a:bodyPr>
              <a:lstStyle/>
              <a:p>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𝑚</m:t>
                        </m:r>
                      </m:e>
                      <m:sub>
                        <m:r>
                          <a:rPr lang="en-US" altLang="zh-CN" sz="2400" b="0" i="1" smtClean="0">
                            <a:latin typeface="Cambria Math" panose="02040503050406030204" pitchFamily="18" charset="0"/>
                          </a:rPr>
                          <m:t>𝐶</m:t>
                        </m:r>
                      </m:sub>
                    </m:sSub>
                    <m:r>
                      <a:rPr lang="en-US" altLang="zh-CN" sz="2400" i="1" smtClean="0">
                        <a:latin typeface="Cambria Math" panose="02040503050406030204" pitchFamily="18" charset="0"/>
                        <a:ea typeface="Cambria Math" panose="02040503050406030204" pitchFamily="18" charset="0"/>
                      </a:rPr>
                      <m:t>~</m:t>
                    </m:r>
                  </m:oMath>
                </a14:m>
                <a:r>
                  <a:rPr lang="en-US" altLang="zh-CN" sz="2400" dirty="0" smtClean="0"/>
                  <a:t>1.4GeV</a:t>
                </a:r>
                <a:endParaRPr lang="zh-CN" altLang="en-US" sz="2400" dirty="0"/>
              </a:p>
            </p:txBody>
          </p:sp>
        </mc:Choice>
        <mc:Fallback xmlns="">
          <p:sp>
            <p:nvSpPr>
              <p:cNvPr id="52" name="文本框 51"/>
              <p:cNvSpPr txBox="1">
                <a:spLocks noRot="1" noChangeAspect="1" noMove="1" noResize="1" noEditPoints="1" noAdjustHandles="1" noChangeArrowheads="1" noChangeShapeType="1" noTextEdit="1"/>
              </p:cNvSpPr>
              <p:nvPr/>
            </p:nvSpPr>
            <p:spPr>
              <a:xfrm>
                <a:off x="5645507" y="6189952"/>
                <a:ext cx="3383905" cy="461665"/>
              </a:xfrm>
              <a:prstGeom prst="rect">
                <a:avLst/>
              </a:prstGeom>
              <a:blipFill>
                <a:blip r:embed="rId15"/>
                <a:stretch>
                  <a:fillRect t="-9211" b="-30263"/>
                </a:stretch>
              </a:blipFill>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fld id="{BE73104F-B62C-464E-AF70-F1296A184EA3}" type="slidenum">
              <a:rPr lang="zh-CN" altLang="en-US" smtClean="0"/>
              <a:t>11</a:t>
            </a:fld>
            <a:endParaRPr lang="zh-CN" altLang="en-US"/>
          </a:p>
        </p:txBody>
      </p:sp>
    </p:spTree>
    <p:extLst>
      <p:ext uri="{BB962C8B-B14F-4D97-AF65-F5344CB8AC3E}">
        <p14:creationId xmlns:p14="http://schemas.microsoft.com/office/powerpoint/2010/main" val="3076573178"/>
      </p:ext>
    </p:extLst>
  </p:cSld>
  <p:clrMapOvr>
    <a:masterClrMapping/>
  </p:clrMapOvr>
  <mc:AlternateContent xmlns:mc="http://schemas.openxmlformats.org/markup-compatibility/2006">
    <mc:Choice xmlns:p14="http://schemas.microsoft.com/office/powerpoint/2010/main" Requires="p14">
      <p:transition spd="slow" p14:dur="2000" advTm="125304"/>
    </mc:Choice>
    <mc:Fallback>
      <p:transition spd="slow" advTm="12530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21364" y="20933"/>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Heavy quark symmetry</a:t>
            </a:r>
            <a:endParaRPr lang="zh-CN" altLang="en-US" sz="4800" b="1" dirty="0"/>
          </a:p>
        </p:txBody>
      </p:sp>
      <p:sp>
        <p:nvSpPr>
          <p:cNvPr id="3" name="矩形 2">
            <a:extLst>
              <a:ext uri="{FF2B5EF4-FFF2-40B4-BE49-F238E27FC236}">
                <a16:creationId xmlns:a16="http://schemas.microsoft.com/office/drawing/2014/main" id="{815470B9-6DE1-4EF6-86DD-91E5440B6561}"/>
              </a:ext>
            </a:extLst>
          </p:cNvPr>
          <p:cNvSpPr/>
          <p:nvPr/>
        </p:nvSpPr>
        <p:spPr>
          <a:xfrm>
            <a:off x="1337065" y="931719"/>
            <a:ext cx="7654660" cy="523220"/>
          </a:xfrm>
          <a:prstGeom prst="rect">
            <a:avLst/>
          </a:prstGeom>
        </p:spPr>
        <p:txBody>
          <a:bodyPr wrap="none">
            <a:spAutoFit/>
          </a:bodyPr>
          <a:lstStyle/>
          <a:p>
            <a:r>
              <a:rPr lang="en-US" altLang="zh-CN" sz="2800" b="1" dirty="0"/>
              <a:t> Heavy Anti-quark</a:t>
            </a:r>
            <a:r>
              <a:rPr lang="zh-CN" altLang="en-US" sz="2800" b="1" dirty="0"/>
              <a:t> </a:t>
            </a:r>
            <a:r>
              <a:rPr lang="en-US" altLang="zh-CN" sz="2800" b="1" dirty="0"/>
              <a:t>Di-quark</a:t>
            </a:r>
            <a:r>
              <a:rPr lang="zh-CN" altLang="en-US" sz="2800" b="1" dirty="0"/>
              <a:t> </a:t>
            </a:r>
            <a:r>
              <a:rPr lang="en-US" altLang="zh-CN" sz="2800" b="1" dirty="0"/>
              <a:t>symmetry(HADS)</a:t>
            </a:r>
            <a:endParaRPr lang="zh-CN" altLang="en-US" sz="2800" dirty="0"/>
          </a:p>
        </p:txBody>
      </p:sp>
      <p:sp>
        <p:nvSpPr>
          <p:cNvPr id="5" name="流程图: 接点 4"/>
          <p:cNvSpPr/>
          <p:nvPr/>
        </p:nvSpPr>
        <p:spPr>
          <a:xfrm>
            <a:off x="1036735" y="110902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44A95D98-904A-46D7-BBBF-1F8A9A336134}"/>
              </a:ext>
            </a:extLst>
          </p:cNvPr>
          <p:cNvSpPr txBox="1"/>
          <p:nvPr/>
        </p:nvSpPr>
        <p:spPr>
          <a:xfrm>
            <a:off x="1796960" y="1381041"/>
            <a:ext cx="8815622" cy="461665"/>
          </a:xfrm>
          <a:prstGeom prst="rect">
            <a:avLst/>
          </a:prstGeom>
          <a:noFill/>
        </p:spPr>
        <p:txBody>
          <a:bodyPr wrap="square" rtlCol="0">
            <a:spAutoFit/>
          </a:bodyPr>
          <a:lstStyle/>
          <a:p>
            <a:r>
              <a:rPr lang="en-US" altLang="zh-CN" sz="2400" dirty="0">
                <a:solidFill>
                  <a:srgbClr val="0000FF"/>
                </a:solidFill>
              </a:rPr>
              <a:t>Heavy diquark behaves as a heavy anti-quark from color freedom  </a:t>
            </a:r>
            <a:endParaRPr lang="zh-CN" altLang="en-US" sz="2400" dirty="0">
              <a:solidFill>
                <a:srgbClr val="0000FF"/>
              </a:solidFill>
            </a:endParaRPr>
          </a:p>
        </p:txBody>
      </p:sp>
      <p:sp>
        <p:nvSpPr>
          <p:cNvPr id="7" name="矩形 6"/>
          <p:cNvSpPr/>
          <p:nvPr/>
        </p:nvSpPr>
        <p:spPr>
          <a:xfrm>
            <a:off x="1644010" y="1574630"/>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A44F519-34FC-48A2-A730-A0F4DA46BAD6}"/>
                  </a:ext>
                </a:extLst>
              </p:cNvPr>
              <p:cNvSpPr txBox="1"/>
              <p:nvPr/>
            </p:nvSpPr>
            <p:spPr>
              <a:xfrm>
                <a:off x="3719019" y="2092069"/>
                <a:ext cx="23655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3</m:t>
                      </m:r>
                      <m:r>
                        <a:rPr lang="en-US" altLang="zh-CN" sz="2400" b="0" i="1" smtClean="0">
                          <a:latin typeface="Cambria Math" panose="02040503050406030204" pitchFamily="18" charset="0"/>
                          <a:ea typeface="Cambria Math" panose="02040503050406030204" pitchFamily="18" charset="0"/>
                        </a:rPr>
                        <m:t>⊗3=6⨁</m:t>
                      </m:r>
                      <m:acc>
                        <m:accPr>
                          <m:chr m:val="̅"/>
                          <m:ctrlPr>
                            <a:rPr lang="en-US" altLang="zh-CN" sz="2400" b="0" i="1" smtClean="0">
                              <a:solidFill>
                                <a:srgbClr val="FF0000"/>
                              </a:solidFill>
                              <a:latin typeface="Cambria Math" panose="02040503050406030204" pitchFamily="18" charset="0"/>
                              <a:ea typeface="Cambria Math" panose="02040503050406030204" pitchFamily="18" charset="0"/>
                            </a:rPr>
                          </m:ctrlPr>
                        </m:accPr>
                        <m:e>
                          <m:r>
                            <a:rPr lang="en-US" altLang="zh-CN" sz="2400" b="0" i="1" smtClean="0">
                              <a:solidFill>
                                <a:srgbClr val="FF0000"/>
                              </a:solidFill>
                              <a:latin typeface="Cambria Math" panose="02040503050406030204" pitchFamily="18" charset="0"/>
                              <a:ea typeface="Cambria Math" panose="02040503050406030204" pitchFamily="18" charset="0"/>
                            </a:rPr>
                            <m:t>3</m:t>
                          </m:r>
                        </m:e>
                      </m:acc>
                    </m:oMath>
                  </m:oMathPara>
                </a14:m>
                <a:endParaRPr lang="zh-CN" altLang="en-US" sz="2400" dirty="0"/>
              </a:p>
            </p:txBody>
          </p:sp>
        </mc:Choice>
        <mc:Fallback xmlns="">
          <p:sp>
            <p:nvSpPr>
              <p:cNvPr id="8" name="文本框 7">
                <a:extLst>
                  <a:ext uri="{FF2B5EF4-FFF2-40B4-BE49-F238E27FC236}">
                    <a16:creationId xmlns:a16="http://schemas.microsoft.com/office/drawing/2014/main" id="{2A44F519-34FC-48A2-A730-A0F4DA46BAD6}"/>
                  </a:ext>
                </a:extLst>
              </p:cNvPr>
              <p:cNvSpPr txBox="1">
                <a:spLocks noRot="1" noChangeAspect="1" noMove="1" noResize="1" noEditPoints="1" noAdjustHandles="1" noChangeArrowheads="1" noChangeShapeType="1" noTextEdit="1"/>
              </p:cNvSpPr>
              <p:nvPr/>
            </p:nvSpPr>
            <p:spPr>
              <a:xfrm>
                <a:off x="3719019" y="2092069"/>
                <a:ext cx="2365513" cy="461665"/>
              </a:xfrm>
              <a:prstGeom prst="rect">
                <a:avLst/>
              </a:prstGeom>
              <a:blipFill>
                <a:blip r:embed="rId2"/>
                <a:stretch>
                  <a:fillRect r="-5670" b="-9211"/>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72" y="1875987"/>
            <a:ext cx="653773" cy="950152"/>
          </a:xfrm>
          <a:prstGeom prst="rect">
            <a:avLst/>
          </a:prstGeom>
        </p:spPr>
      </p:pic>
      <p:pic>
        <p:nvPicPr>
          <p:cNvPr id="10" name="图片 9">
            <a:extLst>
              <a:ext uri="{FF2B5EF4-FFF2-40B4-BE49-F238E27FC236}">
                <a16:creationId xmlns:a16="http://schemas.microsoft.com/office/drawing/2014/main" id="{C14AB69F-731D-43F6-A22C-ADB861DBA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704" y="1945068"/>
            <a:ext cx="749339" cy="666784"/>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2D4EDF7-539D-4D38-A5E2-C24722A9EB94}"/>
                  </a:ext>
                </a:extLst>
              </p:cNvPr>
              <p:cNvSpPr txBox="1"/>
              <p:nvPr/>
            </p:nvSpPr>
            <p:spPr>
              <a:xfrm>
                <a:off x="6286980" y="2056140"/>
                <a:ext cx="281846" cy="462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3</m:t>
                          </m:r>
                        </m:e>
                      </m:acc>
                    </m:oMath>
                  </m:oMathPara>
                </a14:m>
                <a:endParaRPr lang="zh-CN" altLang="en-US" sz="2400" dirty="0"/>
              </a:p>
            </p:txBody>
          </p:sp>
        </mc:Choice>
        <mc:Fallback xmlns="">
          <p:sp>
            <p:nvSpPr>
              <p:cNvPr id="11" name="文本框 10">
                <a:extLst>
                  <a:ext uri="{FF2B5EF4-FFF2-40B4-BE49-F238E27FC236}">
                    <a16:creationId xmlns:a16="http://schemas.microsoft.com/office/drawing/2014/main" id="{82D4EDF7-539D-4D38-A5E2-C24722A9EB94}"/>
                  </a:ext>
                </a:extLst>
              </p:cNvPr>
              <p:cNvSpPr txBox="1">
                <a:spLocks noRot="1" noChangeAspect="1" noMove="1" noResize="1" noEditPoints="1" noAdjustHandles="1" noChangeArrowheads="1" noChangeShapeType="1" noTextEdit="1"/>
              </p:cNvSpPr>
              <p:nvPr/>
            </p:nvSpPr>
            <p:spPr>
              <a:xfrm>
                <a:off x="6286980" y="2056140"/>
                <a:ext cx="281846" cy="462434"/>
              </a:xfrm>
              <a:prstGeom prst="rect">
                <a:avLst/>
              </a:prstGeom>
              <a:blipFill>
                <a:blip r:embed="rId5"/>
                <a:stretch>
                  <a:fillRect l="-4255" r="-29787"/>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44A95D98-904A-46D7-BBBF-1F8A9A336134}"/>
              </a:ext>
            </a:extLst>
          </p:cNvPr>
          <p:cNvSpPr txBox="1"/>
          <p:nvPr/>
        </p:nvSpPr>
        <p:spPr>
          <a:xfrm>
            <a:off x="1822794" y="4121981"/>
            <a:ext cx="8815622" cy="461665"/>
          </a:xfrm>
          <a:prstGeom prst="rect">
            <a:avLst/>
          </a:prstGeom>
          <a:noFill/>
        </p:spPr>
        <p:txBody>
          <a:bodyPr wrap="square" rtlCol="0">
            <a:spAutoFit/>
          </a:bodyPr>
          <a:lstStyle/>
          <a:p>
            <a:r>
              <a:rPr lang="en-US" altLang="zh-CN" sz="2400" dirty="0" smtClean="0">
                <a:solidFill>
                  <a:srgbClr val="0000FF"/>
                </a:solidFill>
              </a:rPr>
              <a:t>Hadron level matching</a:t>
            </a:r>
            <a:endParaRPr lang="zh-CN" altLang="en-US" sz="2400" dirty="0">
              <a:solidFill>
                <a:srgbClr val="0000FF"/>
              </a:solidFill>
            </a:endParaRPr>
          </a:p>
        </p:txBody>
      </p:sp>
      <p:sp>
        <p:nvSpPr>
          <p:cNvPr id="13" name="矩形 12"/>
          <p:cNvSpPr/>
          <p:nvPr/>
        </p:nvSpPr>
        <p:spPr>
          <a:xfrm>
            <a:off x="1662482" y="2950410"/>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8355289D-AD03-4A54-91A9-373B20DAC8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501" y="4659029"/>
            <a:ext cx="891734" cy="1178028"/>
          </a:xfrm>
          <a:prstGeom prst="rect">
            <a:avLst/>
          </a:prstGeom>
        </p:spPr>
      </p:pic>
      <p:pic>
        <p:nvPicPr>
          <p:cNvPr id="15" name="图片 14">
            <a:extLst>
              <a:ext uri="{FF2B5EF4-FFF2-40B4-BE49-F238E27FC236}">
                <a16:creationId xmlns:a16="http://schemas.microsoft.com/office/drawing/2014/main" id="{4B04B1FC-A0F1-4E1F-B2A9-8788C970C1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0951" y="4627383"/>
            <a:ext cx="846333" cy="1164846"/>
          </a:xfrm>
          <a:prstGeom prst="rect">
            <a:avLst/>
          </a:prstGeom>
        </p:spPr>
      </p:pic>
      <p:sp>
        <p:nvSpPr>
          <p:cNvPr id="16" name="右箭头 15"/>
          <p:cNvSpPr/>
          <p:nvPr/>
        </p:nvSpPr>
        <p:spPr>
          <a:xfrm>
            <a:off x="3471351" y="5081176"/>
            <a:ext cx="1463686" cy="1937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2EFD00A-9727-44F5-8CEB-A658284B4DF4}"/>
                  </a:ext>
                </a:extLst>
              </p:cNvPr>
              <p:cNvSpPr txBox="1"/>
              <p:nvPr/>
            </p:nvSpPr>
            <p:spPr>
              <a:xfrm>
                <a:off x="2397233" y="4683948"/>
                <a:ext cx="9982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400" b="1" i="1" smtClean="0">
                              <a:latin typeface="Cambria Math" panose="02040503050406030204" pitchFamily="18" charset="0"/>
                            </a:rPr>
                          </m:ctrlPr>
                        </m:accPr>
                        <m:e>
                          <m:r>
                            <a:rPr lang="en-US" altLang="zh-CN" sz="2400" b="1" i="1" smtClean="0">
                              <a:latin typeface="Cambria Math" panose="02040503050406030204" pitchFamily="18" charset="0"/>
                            </a:rPr>
                            <m:t>𝑫</m:t>
                          </m:r>
                        </m:e>
                      </m:acc>
                    </m:oMath>
                  </m:oMathPara>
                </a14:m>
                <a:endParaRPr lang="zh-CN" altLang="en-US" sz="2400" b="1" dirty="0"/>
              </a:p>
            </p:txBody>
          </p:sp>
        </mc:Choice>
        <mc:Fallback xmlns="">
          <p:sp>
            <p:nvSpPr>
              <p:cNvPr id="17" name="文本框 16">
                <a:extLst>
                  <a:ext uri="{FF2B5EF4-FFF2-40B4-BE49-F238E27FC236}">
                    <a16:creationId xmlns:a16="http://schemas.microsoft.com/office/drawing/2014/main" id="{22EFD00A-9727-44F5-8CEB-A658284B4DF4}"/>
                  </a:ext>
                </a:extLst>
              </p:cNvPr>
              <p:cNvSpPr txBox="1">
                <a:spLocks noRot="1" noChangeAspect="1" noMove="1" noResize="1" noEditPoints="1" noAdjustHandles="1" noChangeArrowheads="1" noChangeShapeType="1" noTextEdit="1"/>
              </p:cNvSpPr>
              <p:nvPr/>
            </p:nvSpPr>
            <p:spPr>
              <a:xfrm>
                <a:off x="2397233" y="4683948"/>
                <a:ext cx="998243" cy="461665"/>
              </a:xfrm>
              <a:prstGeom prst="rect">
                <a:avLst/>
              </a:prstGeom>
              <a:blipFill>
                <a:blip r:embed="rId8"/>
                <a:stretch>
                  <a:fillRect r="-16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2EFD00A-9727-44F5-8CEB-A658284B4DF4}"/>
                  </a:ext>
                </a:extLst>
              </p:cNvPr>
              <p:cNvSpPr txBox="1"/>
              <p:nvPr/>
            </p:nvSpPr>
            <p:spPr>
              <a:xfrm>
                <a:off x="2345076" y="5254695"/>
                <a:ext cx="10535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𝑫</m:t>
                      </m:r>
                    </m:oMath>
                  </m:oMathPara>
                </a14:m>
                <a:endParaRPr lang="zh-CN" altLang="en-US" sz="2400" b="1" dirty="0"/>
              </a:p>
            </p:txBody>
          </p:sp>
        </mc:Choice>
        <mc:Fallback xmlns="">
          <p:sp>
            <p:nvSpPr>
              <p:cNvPr id="18" name="文本框 17">
                <a:extLst>
                  <a:ext uri="{FF2B5EF4-FFF2-40B4-BE49-F238E27FC236}">
                    <a16:creationId xmlns:a16="http://schemas.microsoft.com/office/drawing/2014/main" id="{22EFD00A-9727-44F5-8CEB-A658284B4DF4}"/>
                  </a:ext>
                </a:extLst>
              </p:cNvPr>
              <p:cNvSpPr txBox="1">
                <a:spLocks noRot="1" noChangeAspect="1" noMove="1" noResize="1" noEditPoints="1" noAdjustHandles="1" noChangeArrowheads="1" noChangeShapeType="1" noTextEdit="1"/>
              </p:cNvSpPr>
              <p:nvPr/>
            </p:nvSpPr>
            <p:spPr>
              <a:xfrm>
                <a:off x="2345076" y="5254695"/>
                <a:ext cx="1053547"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2EFD00A-9727-44F5-8CEB-A658284B4DF4}"/>
                  </a:ext>
                </a:extLst>
              </p:cNvPr>
              <p:cNvSpPr txBox="1"/>
              <p:nvPr/>
            </p:nvSpPr>
            <p:spPr>
              <a:xfrm>
                <a:off x="5068455" y="5330564"/>
                <a:ext cx="10535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𝑫</m:t>
                      </m:r>
                    </m:oMath>
                  </m:oMathPara>
                </a14:m>
                <a:endParaRPr lang="zh-CN" altLang="en-US" sz="2400" b="1" dirty="0"/>
              </a:p>
            </p:txBody>
          </p:sp>
        </mc:Choice>
        <mc:Fallback xmlns="">
          <p:sp>
            <p:nvSpPr>
              <p:cNvPr id="19" name="文本框 18">
                <a:extLst>
                  <a:ext uri="{FF2B5EF4-FFF2-40B4-BE49-F238E27FC236}">
                    <a16:creationId xmlns:a16="http://schemas.microsoft.com/office/drawing/2014/main" id="{22EFD00A-9727-44F5-8CEB-A658284B4DF4}"/>
                  </a:ext>
                </a:extLst>
              </p:cNvPr>
              <p:cNvSpPr txBox="1">
                <a:spLocks noRot="1" noChangeAspect="1" noMove="1" noResize="1" noEditPoints="1" noAdjustHandles="1" noChangeArrowheads="1" noChangeShapeType="1" noTextEdit="1"/>
              </p:cNvSpPr>
              <p:nvPr/>
            </p:nvSpPr>
            <p:spPr>
              <a:xfrm>
                <a:off x="5068455" y="5330564"/>
                <a:ext cx="1053547"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BEB5046-8205-45F6-BB55-88DF92C9BE9D}"/>
                  </a:ext>
                </a:extLst>
              </p:cNvPr>
              <p:cNvSpPr txBox="1"/>
              <p:nvPr/>
            </p:nvSpPr>
            <p:spPr>
              <a:xfrm>
                <a:off x="5257280" y="4683948"/>
                <a:ext cx="42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l-GR" altLang="zh-CN" sz="2400" b="1" i="1" smtClean="0">
                              <a:latin typeface="Cambria Math" panose="02040503050406030204" pitchFamily="18" charset="0"/>
                              <a:ea typeface="Cambria Math" panose="02040503050406030204" pitchFamily="18" charset="0"/>
                            </a:rPr>
                            <m:t>𝜩</m:t>
                          </m:r>
                        </m:e>
                        <m:sub>
                          <m:r>
                            <a:rPr lang="en-US" altLang="zh-CN" sz="2400" b="1" i="1" smtClean="0">
                              <a:latin typeface="Cambria Math" panose="02040503050406030204" pitchFamily="18" charset="0"/>
                            </a:rPr>
                            <m:t>𝒄𝒄</m:t>
                          </m:r>
                        </m:sub>
                      </m:sSub>
                    </m:oMath>
                  </m:oMathPara>
                </a14:m>
                <a:endParaRPr lang="zh-CN" altLang="en-US" sz="2400" b="1" dirty="0"/>
              </a:p>
            </p:txBody>
          </p:sp>
        </mc:Choice>
        <mc:Fallback xmlns="">
          <p:sp>
            <p:nvSpPr>
              <p:cNvPr id="20" name="文本框 19">
                <a:extLst>
                  <a:ext uri="{FF2B5EF4-FFF2-40B4-BE49-F238E27FC236}">
                    <a16:creationId xmlns:a16="http://schemas.microsoft.com/office/drawing/2014/main" id="{7BEB5046-8205-45F6-BB55-88DF92C9BE9D}"/>
                  </a:ext>
                </a:extLst>
              </p:cNvPr>
              <p:cNvSpPr txBox="1">
                <a:spLocks noRot="1" noChangeAspect="1" noMove="1" noResize="1" noEditPoints="1" noAdjustHandles="1" noChangeArrowheads="1" noChangeShapeType="1" noTextEdit="1"/>
              </p:cNvSpPr>
              <p:nvPr/>
            </p:nvSpPr>
            <p:spPr>
              <a:xfrm>
                <a:off x="5257280" y="4683948"/>
                <a:ext cx="428476" cy="461665"/>
              </a:xfrm>
              <a:prstGeom prst="rect">
                <a:avLst/>
              </a:prstGeom>
              <a:blipFill>
                <a:blip r:embed="rId11"/>
                <a:stretch>
                  <a:fillRect l="-2817" r="-32394"/>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8355289D-AD03-4A54-91A9-373B20DAC8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3903" y="4662274"/>
            <a:ext cx="891734" cy="1178028"/>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2EFD00A-9727-44F5-8CEB-A658284B4DF4}"/>
                  </a:ext>
                </a:extLst>
              </p:cNvPr>
              <p:cNvSpPr txBox="1"/>
              <p:nvPr/>
            </p:nvSpPr>
            <p:spPr>
              <a:xfrm>
                <a:off x="6928933" y="5330563"/>
                <a:ext cx="10535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400" b="1" i="1" smtClean="0">
                              <a:latin typeface="Cambria Math" panose="02040503050406030204" pitchFamily="18" charset="0"/>
                            </a:rPr>
                          </m:ctrlPr>
                        </m:accPr>
                        <m:e>
                          <m:r>
                            <a:rPr lang="en-US" altLang="zh-CN" sz="2400" b="1" i="1" smtClean="0">
                              <a:latin typeface="Cambria Math" panose="02040503050406030204" pitchFamily="18" charset="0"/>
                            </a:rPr>
                            <m:t>𝑫</m:t>
                          </m:r>
                        </m:e>
                      </m:acc>
                    </m:oMath>
                  </m:oMathPara>
                </a14:m>
                <a:endParaRPr lang="zh-CN" altLang="en-US" sz="2400" b="1" dirty="0"/>
              </a:p>
            </p:txBody>
          </p:sp>
        </mc:Choice>
        <mc:Fallback xmlns="">
          <p:sp>
            <p:nvSpPr>
              <p:cNvPr id="22" name="文本框 21">
                <a:extLst>
                  <a:ext uri="{FF2B5EF4-FFF2-40B4-BE49-F238E27FC236}">
                    <a16:creationId xmlns:a16="http://schemas.microsoft.com/office/drawing/2014/main" id="{22EFD00A-9727-44F5-8CEB-A658284B4DF4}"/>
                  </a:ext>
                </a:extLst>
              </p:cNvPr>
              <p:cNvSpPr txBox="1">
                <a:spLocks noRot="1" noChangeAspect="1" noMove="1" noResize="1" noEditPoints="1" noAdjustHandles="1" noChangeArrowheads="1" noChangeShapeType="1" noTextEdit="1"/>
              </p:cNvSpPr>
              <p:nvPr/>
            </p:nvSpPr>
            <p:spPr>
              <a:xfrm>
                <a:off x="6928933" y="5330563"/>
                <a:ext cx="1053547" cy="461665"/>
              </a:xfrm>
              <a:prstGeom prst="rect">
                <a:avLst/>
              </a:prstGeom>
              <a:blipFill>
                <a:blip r:embed="rId12"/>
                <a:stretch>
                  <a:fillRect r="-133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D4DB924A-6222-48D3-AE42-5E7A2E4944D6}"/>
                  </a:ext>
                </a:extLst>
              </p:cNvPr>
              <p:cNvSpPr txBox="1"/>
              <p:nvPr/>
            </p:nvSpPr>
            <p:spPr>
              <a:xfrm>
                <a:off x="7132948" y="4717910"/>
                <a:ext cx="3227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zh-CN" altLang="el-GR" sz="2400" b="1" i="1" smtClean="0">
                              <a:latin typeface="Cambria Math" panose="02040503050406030204" pitchFamily="18" charset="0"/>
                              <a:ea typeface="Cambria Math" panose="02040503050406030204" pitchFamily="18" charset="0"/>
                            </a:rPr>
                            <m:t>𝚺</m:t>
                          </m:r>
                        </m:e>
                        <m:sub>
                          <m:r>
                            <a:rPr lang="en-US" altLang="zh-CN" sz="2400" b="1" i="1" smtClean="0">
                              <a:latin typeface="Cambria Math" panose="02040503050406030204" pitchFamily="18" charset="0"/>
                            </a:rPr>
                            <m:t>𝒄</m:t>
                          </m:r>
                        </m:sub>
                      </m:sSub>
                    </m:oMath>
                  </m:oMathPara>
                </a14:m>
                <a:endParaRPr lang="zh-CN" altLang="en-US" sz="2400" b="1" dirty="0"/>
              </a:p>
            </p:txBody>
          </p:sp>
        </mc:Choice>
        <mc:Fallback xmlns="">
          <p:sp>
            <p:nvSpPr>
              <p:cNvPr id="23" name="文本框 22">
                <a:extLst>
                  <a:ext uri="{FF2B5EF4-FFF2-40B4-BE49-F238E27FC236}">
                    <a16:creationId xmlns:a16="http://schemas.microsoft.com/office/drawing/2014/main" id="{D4DB924A-6222-48D3-AE42-5E7A2E4944D6}"/>
                  </a:ext>
                </a:extLst>
              </p:cNvPr>
              <p:cNvSpPr txBox="1">
                <a:spLocks noRot="1" noChangeAspect="1" noMove="1" noResize="1" noEditPoints="1" noAdjustHandles="1" noChangeArrowheads="1" noChangeShapeType="1" noTextEdit="1"/>
              </p:cNvSpPr>
              <p:nvPr/>
            </p:nvSpPr>
            <p:spPr>
              <a:xfrm>
                <a:off x="7132948" y="4717910"/>
                <a:ext cx="322759" cy="461665"/>
              </a:xfrm>
              <a:prstGeom prst="rect">
                <a:avLst/>
              </a:prstGeom>
              <a:blipFill>
                <a:blip r:embed="rId13"/>
                <a:stretch>
                  <a:fillRect l="-3774" r="-37736"/>
                </a:stretch>
              </a:blipFill>
            </p:spPr>
            <p:txBody>
              <a:bodyPr/>
              <a:lstStyle/>
              <a:p>
                <a:r>
                  <a:rPr lang="zh-CN" altLang="en-US">
                    <a:noFill/>
                  </a:rPr>
                  <a:t> </a:t>
                </a:r>
              </a:p>
            </p:txBody>
          </p:sp>
        </mc:Fallback>
      </mc:AlternateContent>
      <p:sp>
        <p:nvSpPr>
          <p:cNvPr id="24" name="右箭头 23"/>
          <p:cNvSpPr/>
          <p:nvPr/>
        </p:nvSpPr>
        <p:spPr>
          <a:xfrm>
            <a:off x="8030694" y="5040464"/>
            <a:ext cx="1463686" cy="1937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屏幕剪辑"/>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15707" y="4627383"/>
            <a:ext cx="754928" cy="1214125"/>
          </a:xfrm>
          <a:prstGeom prst="rect">
            <a:avLst/>
          </a:prstGeom>
        </p:spPr>
      </p:pic>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4DB924A-6222-48D3-AE42-5E7A2E4944D6}"/>
                  </a:ext>
                </a:extLst>
              </p:cNvPr>
              <p:cNvSpPr txBox="1"/>
              <p:nvPr/>
            </p:nvSpPr>
            <p:spPr>
              <a:xfrm>
                <a:off x="9950647" y="4618096"/>
                <a:ext cx="42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zh-CN" altLang="el-GR" sz="2400" b="1" i="1" smtClean="0">
                              <a:latin typeface="Cambria Math" panose="02040503050406030204" pitchFamily="18" charset="0"/>
                              <a:ea typeface="Cambria Math" panose="02040503050406030204" pitchFamily="18" charset="0"/>
                            </a:rPr>
                            <m:t>𝚺</m:t>
                          </m:r>
                        </m:e>
                        <m:sub>
                          <m:r>
                            <a:rPr lang="en-US" altLang="zh-CN" sz="2400" b="1" i="1" smtClean="0">
                              <a:latin typeface="Cambria Math" panose="02040503050406030204" pitchFamily="18" charset="0"/>
                            </a:rPr>
                            <m:t>𝒄</m:t>
                          </m:r>
                        </m:sub>
                      </m:sSub>
                    </m:oMath>
                  </m:oMathPara>
                </a14:m>
                <a:endParaRPr lang="zh-CN" altLang="en-US" sz="2400" b="1" dirty="0"/>
              </a:p>
            </p:txBody>
          </p:sp>
        </mc:Choice>
        <mc:Fallback xmlns="">
          <p:sp>
            <p:nvSpPr>
              <p:cNvPr id="27" name="文本框 26">
                <a:extLst>
                  <a:ext uri="{FF2B5EF4-FFF2-40B4-BE49-F238E27FC236}">
                    <a16:creationId xmlns:a16="http://schemas.microsoft.com/office/drawing/2014/main" id="{D4DB924A-6222-48D3-AE42-5E7A2E4944D6}"/>
                  </a:ext>
                </a:extLst>
              </p:cNvPr>
              <p:cNvSpPr txBox="1">
                <a:spLocks noRot="1" noChangeAspect="1" noMove="1" noResize="1" noEditPoints="1" noAdjustHandles="1" noChangeArrowheads="1" noChangeShapeType="1" noTextEdit="1"/>
              </p:cNvSpPr>
              <p:nvPr/>
            </p:nvSpPr>
            <p:spPr>
              <a:xfrm>
                <a:off x="9950647" y="4618096"/>
                <a:ext cx="428476" cy="461665"/>
              </a:xfrm>
              <a:prstGeom prst="rect">
                <a:avLst/>
              </a:prstGeom>
              <a:blipFill>
                <a:blip r:embed="rId15"/>
                <a:stretch>
                  <a:fillRect l="-2817" r="-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7BEB5046-8205-45F6-BB55-88DF92C9BE9D}"/>
                  </a:ext>
                </a:extLst>
              </p:cNvPr>
              <p:cNvSpPr txBox="1"/>
              <p:nvPr/>
            </p:nvSpPr>
            <p:spPr>
              <a:xfrm>
                <a:off x="9904002" y="5348077"/>
                <a:ext cx="42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l-GR" altLang="zh-CN" sz="2400" b="1" i="1" smtClean="0">
                              <a:latin typeface="Cambria Math" panose="02040503050406030204" pitchFamily="18" charset="0"/>
                              <a:ea typeface="Cambria Math" panose="02040503050406030204" pitchFamily="18" charset="0"/>
                            </a:rPr>
                            <m:t>𝜩</m:t>
                          </m:r>
                        </m:e>
                        <m:sub>
                          <m:r>
                            <a:rPr lang="en-US" altLang="zh-CN" sz="2400" b="1" i="1" smtClean="0">
                              <a:latin typeface="Cambria Math" panose="02040503050406030204" pitchFamily="18" charset="0"/>
                            </a:rPr>
                            <m:t>𝒄𝒄</m:t>
                          </m:r>
                        </m:sub>
                      </m:sSub>
                    </m:oMath>
                  </m:oMathPara>
                </a14:m>
                <a:endParaRPr lang="zh-CN" altLang="en-US" sz="2400" b="1" dirty="0"/>
              </a:p>
            </p:txBody>
          </p:sp>
        </mc:Choice>
        <mc:Fallback xmlns="">
          <p:sp>
            <p:nvSpPr>
              <p:cNvPr id="28" name="文本框 27">
                <a:extLst>
                  <a:ext uri="{FF2B5EF4-FFF2-40B4-BE49-F238E27FC236}">
                    <a16:creationId xmlns:a16="http://schemas.microsoft.com/office/drawing/2014/main" id="{7BEB5046-8205-45F6-BB55-88DF92C9BE9D}"/>
                  </a:ext>
                </a:extLst>
              </p:cNvPr>
              <p:cNvSpPr txBox="1">
                <a:spLocks noRot="1" noChangeAspect="1" noMove="1" noResize="1" noEditPoints="1" noAdjustHandles="1" noChangeArrowheads="1" noChangeShapeType="1" noTextEdit="1"/>
              </p:cNvSpPr>
              <p:nvPr/>
            </p:nvSpPr>
            <p:spPr>
              <a:xfrm>
                <a:off x="9904002" y="5348077"/>
                <a:ext cx="428476" cy="461665"/>
              </a:xfrm>
              <a:prstGeom prst="rect">
                <a:avLst/>
              </a:prstGeom>
              <a:blipFill>
                <a:blip r:embed="rId16"/>
                <a:stretch>
                  <a:fillRect l="-4286" r="-32857"/>
                </a:stretch>
              </a:blipFill>
            </p:spPr>
            <p:txBody>
              <a:bodyPr/>
              <a:lstStyle/>
              <a:p>
                <a:r>
                  <a:rPr lang="zh-CN" altLang="en-US">
                    <a:noFill/>
                  </a:rPr>
                  <a:t> </a:t>
                </a:r>
              </a:p>
            </p:txBody>
          </p:sp>
        </mc:Fallback>
      </mc:AlternateContent>
      <p:sp>
        <p:nvSpPr>
          <p:cNvPr id="29" name="矩形 28"/>
          <p:cNvSpPr/>
          <p:nvPr/>
        </p:nvSpPr>
        <p:spPr>
          <a:xfrm>
            <a:off x="1662485" y="5958599"/>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44A95D98-904A-46D7-BBBF-1F8A9A336134}"/>
              </a:ext>
            </a:extLst>
          </p:cNvPr>
          <p:cNvSpPr txBox="1"/>
          <p:nvPr/>
        </p:nvSpPr>
        <p:spPr>
          <a:xfrm>
            <a:off x="1879169" y="5786765"/>
            <a:ext cx="8815622" cy="461665"/>
          </a:xfrm>
          <a:prstGeom prst="rect">
            <a:avLst/>
          </a:prstGeom>
          <a:noFill/>
        </p:spPr>
        <p:txBody>
          <a:bodyPr wrap="square" rtlCol="0">
            <a:spAutoFit/>
          </a:bodyPr>
          <a:lstStyle/>
          <a:p>
            <a:r>
              <a:rPr lang="en-US" altLang="zh-CN" sz="2400" dirty="0" smtClean="0">
                <a:solidFill>
                  <a:srgbClr val="0000FF"/>
                </a:solidFill>
              </a:rPr>
              <a:t>Error of HADS</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31" name="文本框 30"/>
              <p:cNvSpPr txBox="1"/>
              <p:nvPr/>
            </p:nvSpPr>
            <p:spPr>
              <a:xfrm>
                <a:off x="1994728" y="6259958"/>
                <a:ext cx="3383905" cy="487762"/>
              </a:xfrm>
              <a:prstGeom prst="rect">
                <a:avLst/>
              </a:prstGeom>
              <a:noFill/>
            </p:spPr>
            <p:txBody>
              <a:bodyPr wrap="square" rtlCol="0">
                <a:spAutoFit/>
              </a:bodyPr>
              <a:lstStyle/>
              <a:p>
                <a14:m>
                  <m:oMath xmlns:m="http://schemas.openxmlformats.org/officeDocument/2006/math">
                    <m:sSub>
                      <m:sSubPr>
                        <m:ctrlPr>
                          <a:rPr lang="en-US" altLang="zh-CN" sz="2400" i="1" smtClean="0">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Λ</m:t>
                        </m:r>
                      </m:e>
                      <m:sub>
                        <m:r>
                          <a:rPr lang="en-US" altLang="zh-CN" sz="2400" i="1">
                            <a:latin typeface="Cambria Math" panose="02040503050406030204" pitchFamily="18" charset="0"/>
                          </a:rPr>
                          <m:t>𝑄𝐶𝐷</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200−300</m:t>
                    </m:r>
                  </m:oMath>
                </a14:m>
                <a:r>
                  <a:rPr lang="en-US" altLang="zh-CN" sz="2400" dirty="0" smtClean="0"/>
                  <a:t>MeV</a:t>
                </a:r>
                <a:endParaRPr lang="zh-CN" altLang="en-US" sz="240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1994728" y="6259958"/>
                <a:ext cx="3383905" cy="487762"/>
              </a:xfrm>
              <a:prstGeom prst="rect">
                <a:avLst/>
              </a:prstGeom>
              <a:blipFill>
                <a:blip r:embed="rId17"/>
                <a:stretch>
                  <a:fillRect l="-360" t="-75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5378633" y="6243281"/>
                <a:ext cx="3383905" cy="461665"/>
              </a:xfrm>
              <a:prstGeom prst="rect">
                <a:avLst/>
              </a:prstGeom>
              <a:noFill/>
            </p:spPr>
            <p:txBody>
              <a:bodyPr wrap="square" rtlCol="0">
                <a:spAutoFit/>
              </a:bodyPr>
              <a:lstStyle/>
              <a:p>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𝑚</m:t>
                        </m:r>
                      </m:e>
                      <m:sub>
                        <m:r>
                          <a:rPr lang="en-US" altLang="zh-CN" sz="2400" b="0" i="1" smtClean="0">
                            <a:latin typeface="Cambria Math" panose="02040503050406030204" pitchFamily="18" charset="0"/>
                          </a:rPr>
                          <m:t>𝐶</m:t>
                        </m:r>
                      </m:sub>
                    </m:sSub>
                    <m:r>
                      <a:rPr lang="en-US" altLang="zh-CN" sz="2400" b="0" i="1" smtClean="0">
                        <a:latin typeface="Cambria Math" panose="02040503050406030204" pitchFamily="18" charset="0"/>
                      </a:rPr>
                      <m:t>𝑣</m:t>
                    </m:r>
                    <m:r>
                      <a:rPr lang="en-US" altLang="zh-CN" sz="2400" i="1" smtClean="0">
                        <a:latin typeface="Cambria Math" panose="02040503050406030204" pitchFamily="18" charset="0"/>
                        <a:ea typeface="Cambria Math" panose="02040503050406030204" pitchFamily="18" charset="0"/>
                      </a:rPr>
                      <m:t>~</m:t>
                    </m:r>
                  </m:oMath>
                </a14:m>
                <a:r>
                  <a:rPr lang="en-US" altLang="zh-CN" sz="2400" dirty="0" smtClean="0"/>
                  <a:t>0.8GeV</a:t>
                </a:r>
                <a:endParaRPr lang="zh-CN" altLang="en-US" sz="2400" dirty="0"/>
              </a:p>
            </p:txBody>
          </p:sp>
        </mc:Choice>
        <mc:Fallback xmlns="">
          <p:sp>
            <p:nvSpPr>
              <p:cNvPr id="32" name="文本框 31"/>
              <p:cNvSpPr txBox="1">
                <a:spLocks noRot="1" noChangeAspect="1" noMove="1" noResize="1" noEditPoints="1" noAdjustHandles="1" noChangeArrowheads="1" noChangeShapeType="1" noTextEdit="1"/>
              </p:cNvSpPr>
              <p:nvPr/>
            </p:nvSpPr>
            <p:spPr>
              <a:xfrm>
                <a:off x="5378633" y="6243281"/>
                <a:ext cx="3383905" cy="461665"/>
              </a:xfrm>
              <a:prstGeom prst="rect">
                <a:avLst/>
              </a:prstGeom>
              <a:blipFill>
                <a:blip r:embed="rId18"/>
                <a:stretch>
                  <a:fillRect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7070585" y="6000084"/>
                <a:ext cx="3383905" cy="8556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rPr>
                          </m:ctrlPr>
                        </m:fPr>
                        <m:num>
                          <m:sSub>
                            <m:sSubPr>
                              <m:ctrlPr>
                                <a:rPr lang="en-US" altLang="zh-CN" sz="2400" i="1" smtClean="0">
                                  <a:latin typeface="Cambria Math" panose="02040503050406030204" pitchFamily="18" charset="0"/>
                                </a:rPr>
                              </m:ctrlPr>
                            </m:sSubPr>
                            <m:e>
                              <m:r>
                                <m:rPr>
                                  <m:sty m:val="p"/>
                                </m:rPr>
                                <a:rPr lang="el-GR" altLang="zh-CN" sz="2400" i="1" smtClean="0">
                                  <a:latin typeface="Cambria Math" panose="02040503050406030204" pitchFamily="18" charset="0"/>
                                  <a:ea typeface="Cambria Math" panose="02040503050406030204" pitchFamily="18" charset="0"/>
                                </a:rPr>
                                <m:t>Λ</m:t>
                              </m:r>
                            </m:e>
                            <m:sub>
                              <m:r>
                                <a:rPr lang="en-US" altLang="zh-CN" sz="2400" b="0" i="1" smtClean="0">
                                  <a:latin typeface="Cambria Math" panose="02040503050406030204" pitchFamily="18" charset="0"/>
                                </a:rPr>
                                <m:t>𝑄𝐶𝐷</m:t>
                              </m:r>
                            </m:sub>
                          </m:sSub>
                        </m:num>
                        <m:den>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𝑣</m:t>
                          </m:r>
                        </m:den>
                      </m:f>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25%</m:t>
                      </m:r>
                    </m:oMath>
                  </m:oMathPara>
                </a14:m>
                <a:endParaRPr lang="zh-CN" altLang="en-US" sz="2400" dirty="0"/>
              </a:p>
            </p:txBody>
          </p:sp>
        </mc:Choice>
        <mc:Fallback xmlns="">
          <p:sp>
            <p:nvSpPr>
              <p:cNvPr id="33" name="文本框 32"/>
              <p:cNvSpPr txBox="1">
                <a:spLocks noRot="1" noChangeAspect="1" noMove="1" noResize="1" noEditPoints="1" noAdjustHandles="1" noChangeArrowheads="1" noChangeShapeType="1" noTextEdit="1"/>
              </p:cNvSpPr>
              <p:nvPr/>
            </p:nvSpPr>
            <p:spPr>
              <a:xfrm>
                <a:off x="7070585" y="6000084"/>
                <a:ext cx="3383905" cy="855619"/>
              </a:xfrm>
              <a:prstGeom prst="rect">
                <a:avLst/>
              </a:prstGeom>
              <a:blipFill>
                <a:blip r:embed="rId19"/>
                <a:stretch>
                  <a:fillRect/>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44A95D98-904A-46D7-BBBF-1F8A9A336134}"/>
              </a:ext>
            </a:extLst>
          </p:cNvPr>
          <p:cNvSpPr txBox="1"/>
          <p:nvPr/>
        </p:nvSpPr>
        <p:spPr>
          <a:xfrm>
            <a:off x="1879169" y="2767518"/>
            <a:ext cx="8815622" cy="461665"/>
          </a:xfrm>
          <a:prstGeom prst="rect">
            <a:avLst/>
          </a:prstGeom>
          <a:noFill/>
        </p:spPr>
        <p:txBody>
          <a:bodyPr wrap="square" rtlCol="0">
            <a:spAutoFit/>
          </a:bodyPr>
          <a:lstStyle/>
          <a:p>
            <a:r>
              <a:rPr lang="en-US" altLang="zh-CN" sz="2400" dirty="0" smtClean="0">
                <a:solidFill>
                  <a:srgbClr val="0000FF"/>
                </a:solidFill>
              </a:rPr>
              <a:t>Lattice QCD proof</a:t>
            </a:r>
            <a:endParaRPr lang="zh-CN" altLang="en-US" sz="2400" dirty="0">
              <a:solidFill>
                <a:srgbClr val="0000FF"/>
              </a:solidFill>
            </a:endParaRPr>
          </a:p>
        </p:txBody>
      </p:sp>
      <p:sp>
        <p:nvSpPr>
          <p:cNvPr id="35" name="矩形 34"/>
          <p:cNvSpPr/>
          <p:nvPr/>
        </p:nvSpPr>
        <p:spPr>
          <a:xfrm>
            <a:off x="1663639" y="4302477"/>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7B6602BF-F41E-4068-A5B6-B75A3BF9AA73}"/>
                  </a:ext>
                </a:extLst>
              </p:cNvPr>
              <p:cNvSpPr txBox="1"/>
              <p:nvPr/>
            </p:nvSpPr>
            <p:spPr>
              <a:xfrm>
                <a:off x="2115408" y="3059560"/>
                <a:ext cx="7084730" cy="11037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𝑚</m:t>
                          </m:r>
                        </m:e>
                        <m:sub>
                          <m:sSub>
                            <m:sSubPr>
                              <m:ctrlPr>
                                <a:rPr lang="en-US" altLang="zh-CN" sz="2000" i="1" smtClean="0">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Ξ</m:t>
                              </m:r>
                            </m:e>
                            <m:sub>
                              <m:r>
                                <a:rPr lang="en-US" altLang="zh-CN" sz="2000" b="0" i="1" smtClean="0">
                                  <a:latin typeface="Cambria Math" panose="02040503050406030204" pitchFamily="18" charset="0"/>
                                </a:rPr>
                                <m:t>𝑐𝑐</m:t>
                              </m:r>
                              <m:r>
                                <a:rPr lang="en-US" altLang="zh-CN" sz="2000" b="0" i="1" smtClean="0">
                                  <a:latin typeface="Cambria Math" panose="02040503050406030204" pitchFamily="18" charset="0"/>
                                </a:rPr>
                                <m:t> 3/2</m:t>
                              </m:r>
                            </m:sub>
                          </m:sSub>
                        </m:sub>
                      </m:sSub>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m:t>
                          </m:r>
                          <m:r>
                            <a:rPr lang="en-US" altLang="zh-CN" sz="2000" i="1">
                              <a:latin typeface="Cambria Math" panose="02040503050406030204" pitchFamily="18" charset="0"/>
                            </a:rPr>
                            <m:t>𝑚</m:t>
                          </m:r>
                        </m:e>
                        <m:sub>
                          <m:sSub>
                            <m:sSubPr>
                              <m:ctrlPr>
                                <a:rPr lang="en-US" altLang="zh-CN" sz="2000" i="1">
                                  <a:latin typeface="Cambria Math" panose="02040503050406030204" pitchFamily="18" charset="0"/>
                                </a:rPr>
                              </m:ctrlPr>
                            </m:sSubPr>
                            <m:e>
                              <m:r>
                                <m:rPr>
                                  <m:sty m:val="p"/>
                                </m:rPr>
                                <a:rPr lang="el-GR" altLang="zh-CN" sz="2000" i="1">
                                  <a:latin typeface="Cambria Math" panose="02040503050406030204" pitchFamily="18" charset="0"/>
                                  <a:ea typeface="Cambria Math" panose="02040503050406030204" pitchFamily="18" charset="0"/>
                                </a:rPr>
                                <m:t>Ξ</m:t>
                              </m:r>
                            </m:e>
                            <m:sub>
                              <m:r>
                                <a:rPr lang="en-US" altLang="zh-CN" sz="2000" i="1">
                                  <a:latin typeface="Cambria Math" panose="02040503050406030204" pitchFamily="18" charset="0"/>
                                </a:rPr>
                                <m:t>𝑐𝑐</m:t>
                              </m:r>
                              <m:r>
                                <a:rPr lang="en-US" altLang="zh-CN" sz="2000" i="1">
                                  <a:latin typeface="Cambria Math" panose="02040503050406030204" pitchFamily="18" charset="0"/>
                                </a:rPr>
                                <m:t> 1/2</m:t>
                              </m:r>
                            </m:sub>
                          </m:sSub>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3</m:t>
                          </m:r>
                        </m:num>
                        <m:den>
                          <m:r>
                            <a:rPr lang="en-US" altLang="zh-CN" sz="2000" b="0" i="1" smtClean="0">
                              <a:latin typeface="Cambria Math" panose="02040503050406030204" pitchFamily="18" charset="0"/>
                            </a:rPr>
                            <m:t>4</m:t>
                          </m:r>
                        </m:den>
                      </m:f>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𝐷</m:t>
                              </m:r>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𝐷</m:t>
                              </m:r>
                            </m:sub>
                          </m:sSub>
                        </m:e>
                      </m:d>
                      <m:r>
                        <a:rPr lang="en-US" altLang="zh-CN" sz="2000" b="0" i="1" smtClean="0">
                          <a:latin typeface="Cambria Math" panose="02040503050406030204" pitchFamily="18" charset="0"/>
                          <a:ea typeface="Cambria Math" panose="02040503050406030204" pitchFamily="18" charset="0"/>
                        </a:rPr>
                        <m:t>≈106.5</m:t>
                      </m:r>
                      <m:r>
                        <a:rPr lang="en-US" altLang="zh-CN" sz="2000" b="0" i="1" smtClean="0">
                          <a:latin typeface="Cambria Math" panose="02040503050406030204" pitchFamily="18" charset="0"/>
                          <a:ea typeface="Cambria Math" panose="02040503050406030204" pitchFamily="18" charset="0"/>
                        </a:rPr>
                        <m:t>𝑀𝑒𝑉</m:t>
                      </m:r>
                    </m:oMath>
                  </m:oMathPara>
                </a14:m>
                <a:endParaRPr lang="en-US" altLang="zh-CN" sz="2000" dirty="0"/>
              </a:p>
              <a:p>
                <a:r>
                  <a:rPr lang="en-US" altLang="zh-CN" sz="2000" dirty="0" smtClean="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𝑚</m:t>
                        </m:r>
                      </m:e>
                      <m:sub>
                        <m:sSub>
                          <m:sSubPr>
                            <m:ctrlPr>
                              <a:rPr lang="en-US" altLang="zh-CN" sz="2000" i="1">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Ω</m:t>
                            </m:r>
                          </m:e>
                          <m:sub>
                            <m:r>
                              <a:rPr lang="en-US" altLang="zh-CN" sz="2000" i="1">
                                <a:latin typeface="Cambria Math" panose="02040503050406030204" pitchFamily="18" charset="0"/>
                              </a:rPr>
                              <m:t>𝑐𝑐</m:t>
                            </m:r>
                            <m:r>
                              <a:rPr lang="en-US" altLang="zh-CN" sz="2000" i="1">
                                <a:latin typeface="Cambria Math" panose="02040503050406030204" pitchFamily="18" charset="0"/>
                              </a:rPr>
                              <m:t> 3/2</m:t>
                            </m:r>
                          </m:sub>
                        </m:sSub>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𝑚</m:t>
                        </m:r>
                      </m:e>
                      <m:sub>
                        <m:sSub>
                          <m:sSubPr>
                            <m:ctrlPr>
                              <a:rPr lang="en-US" altLang="zh-CN" sz="2000" i="1">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Ω</m:t>
                            </m:r>
                          </m:e>
                          <m:sub>
                            <m:r>
                              <a:rPr lang="en-US" altLang="zh-CN" sz="2000" i="1">
                                <a:latin typeface="Cambria Math" panose="02040503050406030204" pitchFamily="18" charset="0"/>
                              </a:rPr>
                              <m:t>𝑐𝑐</m:t>
                            </m:r>
                            <m:r>
                              <a:rPr lang="en-US" altLang="zh-CN" sz="2000" i="1">
                                <a:latin typeface="Cambria Math" panose="02040503050406030204" pitchFamily="18" charset="0"/>
                              </a:rPr>
                              <m:t> 1/2</m:t>
                            </m:r>
                          </m:sub>
                        </m:sSub>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3</m:t>
                        </m:r>
                      </m:num>
                      <m:den>
                        <m:r>
                          <a:rPr lang="en-US" altLang="zh-CN" sz="2000" i="1">
                            <a:latin typeface="Cambria Math" panose="02040503050406030204" pitchFamily="18" charset="0"/>
                          </a:rPr>
                          <m:t>4</m:t>
                        </m:r>
                      </m:den>
                    </m:f>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𝐷</m:t>
                            </m:r>
                            <m:r>
                              <a:rPr lang="en-US" altLang="zh-CN" sz="2000" b="0" i="1" smtClean="0">
                                <a:latin typeface="Cambria Math" panose="02040503050406030204" pitchFamily="18" charset="0"/>
                              </a:rPr>
                              <m:t>𝑠</m:t>
                            </m:r>
                            <m:r>
                              <a:rPr lang="en-US" altLang="zh-CN" sz="2000" i="1">
                                <a:latin typeface="Cambria Math" panose="02040503050406030204" pitchFamily="18" charset="0"/>
                              </a:rPr>
                              <m:t>∗</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𝐷</m:t>
                            </m:r>
                            <m:r>
                              <a:rPr lang="en-US" altLang="zh-CN" sz="2000" b="0" i="1" smtClean="0">
                                <a:latin typeface="Cambria Math" panose="02040503050406030204" pitchFamily="18" charset="0"/>
                              </a:rPr>
                              <m:t>𝑠</m:t>
                            </m:r>
                          </m:sub>
                        </m:sSub>
                      </m:e>
                    </m:d>
                    <m:r>
                      <a:rPr lang="en-US" altLang="zh-CN" sz="2000" i="1">
                        <a:latin typeface="Cambria Math" panose="02040503050406030204" pitchFamily="18" charset="0"/>
                        <a:ea typeface="Cambria Math" panose="02040503050406030204" pitchFamily="18" charset="0"/>
                      </a:rPr>
                      <m:t>≈10</m:t>
                    </m:r>
                    <m:r>
                      <a:rPr lang="en-US" altLang="zh-CN" sz="2000" b="0" i="1" smtClean="0">
                        <a:latin typeface="Cambria Math" panose="02040503050406030204" pitchFamily="18" charset="0"/>
                        <a:ea typeface="Cambria Math" panose="02040503050406030204" pitchFamily="18" charset="0"/>
                      </a:rPr>
                      <m:t>7</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9</m:t>
                    </m:r>
                    <m:r>
                      <a:rPr lang="en-US" altLang="zh-CN" sz="2000" i="1">
                        <a:latin typeface="Cambria Math" panose="02040503050406030204" pitchFamily="18" charset="0"/>
                        <a:ea typeface="Cambria Math" panose="02040503050406030204" pitchFamily="18" charset="0"/>
                      </a:rPr>
                      <m:t>𝑀𝑒𝑉</m:t>
                    </m:r>
                  </m:oMath>
                </a14:m>
                <a:endParaRPr lang="en-US" altLang="zh-CN" sz="2000" dirty="0"/>
              </a:p>
            </p:txBody>
          </p:sp>
        </mc:Choice>
        <mc:Fallback xmlns="">
          <p:sp>
            <p:nvSpPr>
              <p:cNvPr id="36" name="文本框 35">
                <a:extLst>
                  <a:ext uri="{FF2B5EF4-FFF2-40B4-BE49-F238E27FC236}">
                    <a16:creationId xmlns:a16="http://schemas.microsoft.com/office/drawing/2014/main" id="{7B6602BF-F41E-4068-A5B6-B75A3BF9AA73}"/>
                  </a:ext>
                </a:extLst>
              </p:cNvPr>
              <p:cNvSpPr txBox="1">
                <a:spLocks noRot="1" noChangeAspect="1" noMove="1" noResize="1" noEditPoints="1" noAdjustHandles="1" noChangeArrowheads="1" noChangeShapeType="1" noTextEdit="1"/>
              </p:cNvSpPr>
              <p:nvPr/>
            </p:nvSpPr>
            <p:spPr>
              <a:xfrm>
                <a:off x="2115408" y="3059560"/>
                <a:ext cx="7084730" cy="1103764"/>
              </a:xfrm>
              <a:prstGeom prst="rect">
                <a:avLst/>
              </a:prstGeom>
              <a:blipFill>
                <a:blip r:embed="rId20"/>
                <a:stretch>
                  <a:fillRect b="-552"/>
                </a:stretch>
              </a:blipFill>
            </p:spPr>
            <p:txBody>
              <a:bodyPr/>
              <a:lstStyle/>
              <a:p>
                <a:r>
                  <a:rPr lang="zh-CN" altLang="en-US">
                    <a:noFill/>
                  </a:rPr>
                  <a:t> </a:t>
                </a:r>
              </a:p>
            </p:txBody>
          </p:sp>
        </mc:Fallback>
      </mc:AlternateContent>
      <p:sp>
        <p:nvSpPr>
          <p:cNvPr id="26" name="矩形 25"/>
          <p:cNvSpPr/>
          <p:nvPr/>
        </p:nvSpPr>
        <p:spPr>
          <a:xfrm>
            <a:off x="7414375" y="2829485"/>
            <a:ext cx="2536272" cy="369332"/>
          </a:xfrm>
          <a:prstGeom prst="rect">
            <a:avLst/>
          </a:prstGeom>
        </p:spPr>
        <p:txBody>
          <a:bodyPr wrap="none">
            <a:spAutoFit/>
          </a:bodyPr>
          <a:lstStyle/>
          <a:p>
            <a:r>
              <a:rPr lang="en-US" altLang="zh-CN" dirty="0">
                <a:solidFill>
                  <a:srgbClr val="0000FF"/>
                </a:solidFill>
              </a:rPr>
              <a:t>Phys. Rev. D 91, 094502</a:t>
            </a:r>
            <a:endParaRPr lang="zh-CN" altLang="en-US" dirty="0">
              <a:solidFill>
                <a:srgbClr val="0000FF"/>
              </a:solidFill>
            </a:endParaRPr>
          </a:p>
        </p:txBody>
      </p:sp>
      <p:sp>
        <p:nvSpPr>
          <p:cNvPr id="37" name="灯片编号占位符 36"/>
          <p:cNvSpPr>
            <a:spLocks noGrp="1"/>
          </p:cNvSpPr>
          <p:nvPr>
            <p:ph type="sldNum" sz="quarter" idx="12"/>
          </p:nvPr>
        </p:nvSpPr>
        <p:spPr/>
        <p:txBody>
          <a:bodyPr/>
          <a:lstStyle/>
          <a:p>
            <a:fld id="{BE73104F-B62C-464E-AF70-F1296A184EA3}" type="slidenum">
              <a:rPr lang="zh-CN" altLang="en-US" smtClean="0"/>
              <a:t>12</a:t>
            </a:fld>
            <a:endParaRPr lang="zh-CN" altLang="en-US"/>
          </a:p>
        </p:txBody>
      </p:sp>
    </p:spTree>
    <p:extLst>
      <p:ext uri="{BB962C8B-B14F-4D97-AF65-F5344CB8AC3E}">
        <p14:creationId xmlns:p14="http://schemas.microsoft.com/office/powerpoint/2010/main" val="317405442"/>
      </p:ext>
    </p:extLst>
  </p:cSld>
  <p:clrMapOvr>
    <a:masterClrMapping/>
  </p:clrMapOvr>
  <mc:AlternateContent xmlns:mc="http://schemas.openxmlformats.org/markup-compatibility/2006">
    <mc:Choice xmlns:p14="http://schemas.microsoft.com/office/powerpoint/2010/main" Requires="p14">
      <p:transition spd="slow" p14:dur="2000" advTm="115095"/>
    </mc:Choice>
    <mc:Fallback>
      <p:transition spd="slow" advTm="11509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561860" y="2390660"/>
            <a:ext cx="11457541" cy="1410159"/>
          </a:xfrm>
        </p:spPr>
        <p:txBody>
          <a:bodyPr>
            <a:normAutofit/>
          </a:bodyPr>
          <a:lstStyle/>
          <a:p>
            <a:r>
              <a:rPr lang="en-US" altLang="zh-CN" b="1" dirty="0" smtClean="0"/>
              <a:t>Results and Discussion</a:t>
            </a:r>
            <a:endParaRPr lang="zh-CN" altLang="en-US" b="1" dirty="0"/>
          </a:p>
        </p:txBody>
      </p:sp>
      <p:sp>
        <p:nvSpPr>
          <p:cNvPr id="2" name="灯片编号占位符 1"/>
          <p:cNvSpPr>
            <a:spLocks noGrp="1"/>
          </p:cNvSpPr>
          <p:nvPr>
            <p:ph type="sldNum" sz="quarter" idx="12"/>
          </p:nvPr>
        </p:nvSpPr>
        <p:spPr/>
        <p:txBody>
          <a:bodyPr/>
          <a:lstStyle/>
          <a:p>
            <a:fld id="{BE73104F-B62C-464E-AF70-F1296A184EA3}" type="slidenum">
              <a:rPr lang="zh-CN" altLang="en-US" smtClean="0"/>
              <a:t>13</a:t>
            </a:fld>
            <a:endParaRPr lang="zh-CN" altLang="en-US"/>
          </a:p>
        </p:txBody>
      </p:sp>
    </p:spTree>
    <p:extLst>
      <p:ext uri="{BB962C8B-B14F-4D97-AF65-F5344CB8AC3E}">
        <p14:creationId xmlns:p14="http://schemas.microsoft.com/office/powerpoint/2010/main" val="477826070"/>
      </p:ext>
    </p:extLst>
  </p:cSld>
  <p:clrMapOvr>
    <a:masterClrMapping/>
  </p:clrMapOvr>
  <mc:AlternateContent xmlns:mc="http://schemas.openxmlformats.org/markup-compatibility/2006">
    <mc:Choice xmlns:p14="http://schemas.microsoft.com/office/powerpoint/2010/main" Requires="p14">
      <p:transition spd="slow" p14:dur="2000" advTm="4030"/>
    </mc:Choice>
    <mc:Fallback>
      <p:transition spd="slow" advTm="403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709930" y="2763681"/>
            <a:ext cx="9484251"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b="1" dirty="0" smtClean="0"/>
              <a:t>Mass spectra of </a:t>
            </a:r>
            <a:r>
              <a:rPr lang="en-US" altLang="zh-CN" b="1" dirty="0" err="1" smtClean="0"/>
              <a:t>pentaquark</a:t>
            </a:r>
            <a:endParaRPr lang="zh-CN" altLang="en-US" b="1" dirty="0"/>
          </a:p>
        </p:txBody>
      </p:sp>
      <p:sp>
        <p:nvSpPr>
          <p:cNvPr id="2" name="灯片编号占位符 1"/>
          <p:cNvSpPr>
            <a:spLocks noGrp="1"/>
          </p:cNvSpPr>
          <p:nvPr>
            <p:ph type="sldNum" sz="quarter" idx="12"/>
          </p:nvPr>
        </p:nvSpPr>
        <p:spPr/>
        <p:txBody>
          <a:bodyPr/>
          <a:lstStyle/>
          <a:p>
            <a:fld id="{BE73104F-B62C-464E-AF70-F1296A184EA3}" type="slidenum">
              <a:rPr lang="zh-CN" altLang="en-US" smtClean="0"/>
              <a:t>14</a:t>
            </a:fld>
            <a:endParaRPr lang="zh-CN" altLang="en-US"/>
          </a:p>
        </p:txBody>
      </p:sp>
    </p:spTree>
    <p:extLst>
      <p:ext uri="{BB962C8B-B14F-4D97-AF65-F5344CB8AC3E}">
        <p14:creationId xmlns:p14="http://schemas.microsoft.com/office/powerpoint/2010/main" val="4083655101"/>
      </p:ext>
    </p:extLst>
  </p:cSld>
  <p:clrMapOvr>
    <a:masterClrMapping/>
  </p:clrMapOvr>
  <mc:AlternateContent xmlns:mc="http://schemas.openxmlformats.org/markup-compatibility/2006">
    <mc:Choice xmlns:p14="http://schemas.microsoft.com/office/powerpoint/2010/main" Requires="p14">
      <p:transition spd="slow" p14:dur="2000" advTm="1091"/>
    </mc:Choice>
    <mc:Fallback>
      <p:transition spd="slow" advTm="109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75458" y="159026"/>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I-Potential from </a:t>
            </a:r>
            <a:r>
              <a:rPr lang="en-US" altLang="zh-CN" sz="4800" b="1" dirty="0" err="1" smtClean="0"/>
              <a:t>Lagrangian</a:t>
            </a:r>
            <a:endParaRPr lang="zh-CN" altLang="en-US" sz="4800" b="1" dirty="0"/>
          </a:p>
        </p:txBody>
      </p:sp>
      <p:sp>
        <p:nvSpPr>
          <p:cNvPr id="2" name="文本框 1"/>
          <p:cNvSpPr txBox="1"/>
          <p:nvPr/>
        </p:nvSpPr>
        <p:spPr>
          <a:xfrm>
            <a:off x="1399142" y="1211856"/>
            <a:ext cx="9551624" cy="584775"/>
          </a:xfrm>
          <a:prstGeom prst="rect">
            <a:avLst/>
          </a:prstGeom>
          <a:noFill/>
        </p:spPr>
        <p:txBody>
          <a:bodyPr wrap="square" rtlCol="0">
            <a:spAutoFit/>
          </a:bodyPr>
          <a:lstStyle/>
          <a:p>
            <a:r>
              <a:rPr lang="en-US" altLang="zh-CN" sz="3200" b="1" dirty="0" err="1" smtClean="0"/>
              <a:t>Lagrangian</a:t>
            </a:r>
            <a:r>
              <a:rPr lang="en-US" altLang="zh-CN" sz="3200" b="1" dirty="0" smtClean="0"/>
              <a:t> for charm meson and baryon system</a:t>
            </a:r>
            <a:endParaRPr lang="zh-CN" altLang="en-US" sz="3200" b="1" dirty="0"/>
          </a:p>
        </p:txBody>
      </p:sp>
      <p:sp>
        <p:nvSpPr>
          <p:cNvPr id="5" name="流程图: 接点 4"/>
          <p:cNvSpPr/>
          <p:nvPr/>
        </p:nvSpPr>
        <p:spPr>
          <a:xfrm>
            <a:off x="1030927" y="143385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文本框 5"/>
              <p:cNvSpPr txBox="1"/>
              <p:nvPr/>
            </p:nvSpPr>
            <p:spPr>
              <a:xfrm>
                <a:off x="4049532" y="1871990"/>
                <a:ext cx="7416431" cy="889859"/>
              </a:xfrm>
              <a:prstGeom prst="rect">
                <a:avLst/>
              </a:prstGeom>
              <a:noFill/>
            </p:spPr>
            <p:txBody>
              <a:bodyPr wrap="square" rtlCol="0">
                <a:spAutoFit/>
              </a:bodyPr>
              <a:lstStyle/>
              <a:p>
                <a14:m>
                  <m:oMath xmlns:m="http://schemas.openxmlformats.org/officeDocument/2006/math">
                    <m:r>
                      <a:rPr lang="en-US" altLang="zh-CN" sz="2800" i="1" smtClean="0">
                        <a:latin typeface="Cambria Math" panose="02040503050406030204" pitchFamily="18" charset="0"/>
                        <a:ea typeface="Cambria Math" panose="02040503050406030204" pitchFamily="18" charset="0"/>
                      </a:rPr>
                      <m:t>ℒ</m:t>
                    </m:r>
                    <m:r>
                      <a:rPr lang="en-US" altLang="zh-CN" sz="2800" b="0" i="1" smtClean="0">
                        <a:latin typeface="Cambria Math" panose="02040503050406030204" pitchFamily="18" charset="0"/>
                        <a:ea typeface="Cambria Math" panose="02040503050406030204" pitchFamily="18" charset="0"/>
                      </a:rPr>
                      <m:t>=</m:t>
                    </m:r>
                    <m:sSub>
                      <m:sSubPr>
                        <m:ctrlPr>
                          <a:rPr lang="en-US" altLang="zh-CN" sz="2800" b="0" i="1" smtClean="0">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𝐶</m:t>
                        </m:r>
                      </m:e>
                      <m:sub>
                        <m:r>
                          <a:rPr lang="en-US" altLang="zh-CN" sz="2800" b="0" i="1" smtClean="0">
                            <a:latin typeface="Cambria Math" panose="02040503050406030204" pitchFamily="18" charset="0"/>
                            <a:ea typeface="Cambria Math" panose="02040503050406030204" pitchFamily="18" charset="0"/>
                          </a:rPr>
                          <m:t>𝑎</m:t>
                        </m:r>
                      </m:sub>
                    </m:sSub>
                    <m:r>
                      <a:rPr lang="en-US" altLang="zh-CN" sz="2800" b="0" i="1" smtClean="0">
                        <a:latin typeface="Cambria Math" panose="02040503050406030204" pitchFamily="18" charset="0"/>
                        <a:ea typeface="Cambria Math" panose="02040503050406030204" pitchFamily="18" charset="0"/>
                      </a:rPr>
                      <m:t>(</m:t>
                    </m:r>
                    <m:sSubSup>
                      <m:sSubSupPr>
                        <m:ctrlPr>
                          <a:rPr lang="en-US" altLang="zh-CN" sz="2800" b="0" i="1" smtClean="0">
                            <a:latin typeface="Cambria Math" panose="02040503050406030204" pitchFamily="18" charset="0"/>
                            <a:ea typeface="Cambria Math" panose="02040503050406030204" pitchFamily="18" charset="0"/>
                          </a:rPr>
                        </m:ctrlPr>
                      </m:sSubSupPr>
                      <m:e>
                        <m:r>
                          <a:rPr lang="en-US" altLang="zh-CN" sz="2800" b="0" i="1" smtClean="0">
                            <a:latin typeface="Cambria Math" panose="02040503050406030204" pitchFamily="18" charset="0"/>
                            <a:ea typeface="Cambria Math" panose="02040503050406030204" pitchFamily="18" charset="0"/>
                          </a:rPr>
                          <m:t>𝑞</m:t>
                        </m:r>
                      </m:e>
                      <m:sub>
                        <m:r>
                          <a:rPr lang="en-US" altLang="zh-CN" sz="2800" b="0" i="1" smtClean="0">
                            <a:latin typeface="Cambria Math" panose="02040503050406030204" pitchFamily="18" charset="0"/>
                            <a:ea typeface="Cambria Math" panose="02040503050406030204" pitchFamily="18" charset="0"/>
                          </a:rPr>
                          <m:t>𝐿</m:t>
                        </m:r>
                      </m:sub>
                      <m:sup>
                        <m:r>
                          <a:rPr lang="en-US" altLang="zh-CN" sz="2800" b="0" i="1" smtClean="0">
                            <a:latin typeface="Cambria Math" panose="02040503050406030204" pitchFamily="18" charset="0"/>
                            <a:ea typeface="Cambria Math" panose="02040503050406030204" pitchFamily="18" charset="0"/>
                          </a:rPr>
                          <m:t>†</m:t>
                        </m:r>
                      </m:sup>
                    </m:sSubSup>
                    <m:sSub>
                      <m:sSubPr>
                        <m:ctrlPr>
                          <a:rPr lang="en-US" altLang="zh-CN" sz="2800" b="0" i="1" smtClean="0">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𝑞</m:t>
                        </m:r>
                      </m:e>
                      <m:sub>
                        <m:r>
                          <a:rPr lang="en-US" altLang="zh-CN" sz="2800" b="0" i="1" smtClean="0">
                            <a:latin typeface="Cambria Math" panose="02040503050406030204" pitchFamily="18" charset="0"/>
                            <a:ea typeface="Cambria Math" panose="02040503050406030204" pitchFamily="18" charset="0"/>
                          </a:rPr>
                          <m:t>𝐿</m:t>
                        </m:r>
                      </m:sub>
                    </m:sSub>
                    <m:r>
                      <a:rPr lang="en-US" altLang="zh-CN" sz="2800" b="0" i="1" smtClean="0">
                        <a:latin typeface="Cambria Math" panose="02040503050406030204" pitchFamily="18" charset="0"/>
                        <a:ea typeface="Cambria Math" panose="02040503050406030204" pitchFamily="18" charset="0"/>
                      </a:rPr>
                      <m:t>)</m:t>
                    </m:r>
                  </m:oMath>
                </a14:m>
                <a:r>
                  <a:rPr lang="en-US" altLang="zh-CN" sz="2800" dirty="0">
                    <a:ea typeface="Cambria Math" panose="02040503050406030204" pitchFamily="18" charset="0"/>
                  </a:rPr>
                  <a:t> </a:t>
                </a:r>
                <a14:m>
                  <m:oMath xmlns:m="http://schemas.openxmlformats.org/officeDocument/2006/math">
                    <m:d>
                      <m:dPr>
                        <m:ctrlPr>
                          <a:rPr lang="en-US" altLang="zh-CN" sz="2800" i="1">
                            <a:latin typeface="Cambria Math" panose="02040503050406030204" pitchFamily="18" charset="0"/>
                            <a:ea typeface="Cambria Math" panose="02040503050406030204" pitchFamily="18" charset="0"/>
                          </a:rPr>
                        </m:ctrlPr>
                      </m:dPr>
                      <m:e>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b="0" i="1" smtClean="0">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up>
                            <m:r>
                              <a:rPr lang="en-US" altLang="zh-CN" sz="2800" i="1">
                                <a:latin typeface="Cambria Math" panose="02040503050406030204" pitchFamily="18" charset="0"/>
                                <a:ea typeface="Cambria Math" panose="02040503050406030204" pitchFamily="18" charset="0"/>
                              </a:rPr>
                              <m:t>†</m:t>
                            </m:r>
                          </m:sup>
                        </m:sSubSup>
                        <m:sSub>
                          <m:sSubPr>
                            <m:ctrlPr>
                              <a:rPr lang="en-US" altLang="zh-CN" sz="2800" i="1">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Sub>
                      </m:e>
                    </m:d>
                    <m:r>
                      <a:rPr lang="en-US" altLang="zh-CN" sz="2800" b="0" i="1" smtClean="0">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𝐶</m:t>
                        </m:r>
                      </m:e>
                      <m:sub>
                        <m:r>
                          <a:rPr lang="en-US" altLang="zh-CN" sz="2800" b="0" i="1" smtClean="0">
                            <a:latin typeface="Cambria Math" panose="02040503050406030204" pitchFamily="18" charset="0"/>
                            <a:ea typeface="Cambria Math" panose="02040503050406030204" pitchFamily="18" charset="0"/>
                          </a:rPr>
                          <m:t>𝑏</m:t>
                        </m:r>
                      </m:sub>
                    </m:sSub>
                    <m:r>
                      <a:rPr lang="en-US" altLang="zh-CN" sz="2800" i="1">
                        <a:latin typeface="Cambria Math" panose="02040503050406030204" pitchFamily="18" charset="0"/>
                        <a:ea typeface="Cambria Math" panose="02040503050406030204" pitchFamily="18" charset="0"/>
                      </a:rPr>
                      <m:t>(</m:t>
                    </m:r>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i="1">
                            <a:latin typeface="Cambria Math" panose="02040503050406030204" pitchFamily="18" charset="0"/>
                            <a:ea typeface="Cambria Math" panose="02040503050406030204" pitchFamily="18" charset="0"/>
                          </a:rPr>
                          <m:t>𝑞</m:t>
                        </m:r>
                      </m:e>
                      <m:sub>
                        <m:r>
                          <a:rPr lang="en-US" altLang="zh-CN" sz="2800" i="1">
                            <a:latin typeface="Cambria Math" panose="02040503050406030204" pitchFamily="18" charset="0"/>
                            <a:ea typeface="Cambria Math" panose="02040503050406030204" pitchFamily="18" charset="0"/>
                          </a:rPr>
                          <m:t>𝐿</m:t>
                        </m:r>
                      </m:sub>
                      <m:sup>
                        <m:r>
                          <a:rPr lang="en-US" altLang="zh-CN" sz="2800" i="1">
                            <a:latin typeface="Cambria Math" panose="02040503050406030204" pitchFamily="18" charset="0"/>
                            <a:ea typeface="Cambria Math" panose="02040503050406030204" pitchFamily="18" charset="0"/>
                          </a:rPr>
                          <m:t>†</m:t>
                        </m:r>
                      </m:sup>
                    </m:sSubSup>
                    <m:sSub>
                      <m:sSubPr>
                        <m:ctrlPr>
                          <a:rPr lang="en-US" altLang="zh-CN" sz="2800" i="1" smtClean="0">
                            <a:latin typeface="Cambria Math" panose="02040503050406030204" pitchFamily="18" charset="0"/>
                            <a:ea typeface="Cambria Math" panose="02040503050406030204" pitchFamily="18" charset="0"/>
                          </a:rPr>
                        </m:ctrlPr>
                      </m:sSubPr>
                      <m:e>
                        <m:acc>
                          <m:accPr>
                            <m:chr m:val="⃗"/>
                            <m:ctrlPr>
                              <a:rPr lang="en-US" altLang="zh-CN" sz="2800" i="1" smtClean="0">
                                <a:latin typeface="Cambria Math" panose="02040503050406030204" pitchFamily="18" charset="0"/>
                                <a:ea typeface="Cambria Math" panose="02040503050406030204" pitchFamily="18" charset="0"/>
                              </a:rPr>
                            </m:ctrlPr>
                          </m:accPr>
                          <m:e>
                            <m:r>
                              <a:rPr lang="zh-CN" altLang="en-US" sz="2800" i="1" smtClean="0">
                                <a:latin typeface="Cambria Math" panose="02040503050406030204" pitchFamily="18" charset="0"/>
                                <a:ea typeface="Cambria Math" panose="02040503050406030204" pitchFamily="18" charset="0"/>
                              </a:rPr>
                              <m:t>𝜎</m:t>
                            </m:r>
                          </m:e>
                        </m:acc>
                      </m:e>
                      <m:sub>
                        <m:r>
                          <a:rPr lang="en-US" altLang="zh-CN" sz="2800" b="0" i="1" smtClean="0">
                            <a:latin typeface="Cambria Math" panose="02040503050406030204" pitchFamily="18" charset="0"/>
                            <a:ea typeface="Cambria Math" panose="02040503050406030204" pitchFamily="18" charset="0"/>
                          </a:rPr>
                          <m:t>𝐿</m:t>
                        </m:r>
                      </m:sub>
                    </m:sSub>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𝑞</m:t>
                        </m:r>
                      </m:e>
                      <m:sub>
                        <m:r>
                          <a:rPr lang="en-US" altLang="zh-CN" sz="2800" i="1">
                            <a:latin typeface="Cambria Math" panose="02040503050406030204" pitchFamily="18" charset="0"/>
                            <a:ea typeface="Cambria Math" panose="02040503050406030204" pitchFamily="18" charset="0"/>
                          </a:rPr>
                          <m:t>𝐿</m:t>
                        </m:r>
                      </m:sub>
                    </m:sSub>
                    <m:r>
                      <a:rPr lang="en-US" altLang="zh-CN" sz="2800" i="1">
                        <a:latin typeface="Cambria Math" panose="02040503050406030204" pitchFamily="18" charset="0"/>
                        <a:ea typeface="Cambria Math" panose="02040503050406030204" pitchFamily="18" charset="0"/>
                      </a:rPr>
                      <m:t>)</m:t>
                    </m:r>
                    <m:r>
                      <a:rPr lang="en-US" altLang="zh-CN" sz="2800" i="1" smtClean="0">
                        <a:latin typeface="Cambria Math" panose="02040503050406030204" pitchFamily="18" charset="0"/>
                        <a:ea typeface="Cambria Math" panose="02040503050406030204" pitchFamily="18" charset="0"/>
                      </a:rPr>
                      <m:t>∙</m:t>
                    </m:r>
                    <m:r>
                      <m:rPr>
                        <m:nor/>
                      </m:rPr>
                      <a:rPr lang="en-US" altLang="zh-CN" sz="2800" dirty="0">
                        <a:ea typeface="Cambria Math" panose="02040503050406030204" pitchFamily="18" charset="0"/>
                      </a:rPr>
                      <m:t> </m:t>
                    </m:r>
                    <m:d>
                      <m:dPr>
                        <m:ctrlPr>
                          <a:rPr lang="en-US" altLang="zh-CN" sz="2800" i="1">
                            <a:latin typeface="Cambria Math" panose="02040503050406030204" pitchFamily="18" charset="0"/>
                            <a:ea typeface="Cambria Math" panose="02040503050406030204" pitchFamily="18" charset="0"/>
                          </a:rPr>
                        </m:ctrlPr>
                      </m:dPr>
                      <m:e>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i="1">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up>
                            <m:r>
                              <a:rPr lang="en-US" altLang="zh-CN" sz="2800" i="1">
                                <a:latin typeface="Cambria Math" panose="02040503050406030204" pitchFamily="18" charset="0"/>
                                <a:ea typeface="Cambria Math" panose="02040503050406030204" pitchFamily="18" charset="0"/>
                              </a:rPr>
                              <m:t>†</m:t>
                            </m:r>
                          </m:sup>
                        </m:sSubSup>
                        <m:sSub>
                          <m:sSubPr>
                            <m:ctrlPr>
                              <a:rPr lang="en-US" altLang="zh-CN" sz="2800" i="1" smtClean="0">
                                <a:latin typeface="Cambria Math" panose="02040503050406030204" pitchFamily="18" charset="0"/>
                                <a:ea typeface="Cambria Math" panose="02040503050406030204" pitchFamily="18" charset="0"/>
                              </a:rPr>
                            </m:ctrlPr>
                          </m:sSubPr>
                          <m:e>
                            <m:acc>
                              <m:accPr>
                                <m:chr m:val="⃗"/>
                                <m:ctrlPr>
                                  <a:rPr lang="en-US" altLang="zh-CN" sz="2800" i="1" smtClean="0">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𝑆</m:t>
                                </m:r>
                              </m:e>
                            </m:acc>
                          </m:e>
                          <m:sub>
                            <m:r>
                              <a:rPr lang="en-US" altLang="zh-CN" sz="2800" b="0" i="1" smtClean="0">
                                <a:latin typeface="Cambria Math" panose="02040503050406030204" pitchFamily="18" charset="0"/>
                                <a:ea typeface="Cambria Math" panose="02040503050406030204" pitchFamily="18" charset="0"/>
                              </a:rPr>
                              <m:t>𝐿</m:t>
                            </m:r>
                          </m:sub>
                        </m:sSub>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Sub>
                      </m:e>
                    </m:d>
                  </m:oMath>
                </a14:m>
                <a:endParaRPr lang="zh-CN" altLang="en-US" sz="2800" dirty="0"/>
              </a:p>
              <a:p>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4049532" y="1871990"/>
                <a:ext cx="7416431" cy="889859"/>
              </a:xfrm>
              <a:prstGeom prst="rect">
                <a:avLst/>
              </a:prstGeom>
              <a:blipFill>
                <a:blip r:embed="rId2"/>
                <a:stretch>
                  <a:fillRect/>
                </a:stretch>
              </a:blipFill>
            </p:spPr>
            <p:txBody>
              <a:bodyPr/>
              <a:lstStyle/>
              <a:p>
                <a:r>
                  <a:rPr lang="zh-CN" altLang="en-US">
                    <a:noFill/>
                  </a:rPr>
                  <a:t> </a:t>
                </a:r>
              </a:p>
            </p:txBody>
          </p:sp>
        </mc:Fallback>
      </mc:AlternateContent>
      <p:sp>
        <p:nvSpPr>
          <p:cNvPr id="7" name="文本框 6"/>
          <p:cNvSpPr txBox="1"/>
          <p:nvPr/>
        </p:nvSpPr>
        <p:spPr>
          <a:xfrm>
            <a:off x="1553376" y="1910527"/>
            <a:ext cx="1366093" cy="584775"/>
          </a:xfrm>
          <a:prstGeom prst="rect">
            <a:avLst/>
          </a:prstGeom>
          <a:noFill/>
        </p:spPr>
        <p:txBody>
          <a:bodyPr wrap="square" rtlCol="0">
            <a:spAutoFit/>
          </a:bodyPr>
          <a:lstStyle/>
          <a:p>
            <a:r>
              <a:rPr lang="en-US" altLang="zh-CN" sz="3200" b="1" dirty="0" smtClean="0">
                <a:solidFill>
                  <a:srgbClr val="0000FF"/>
                </a:solidFill>
              </a:rPr>
              <a:t>HQSS</a:t>
            </a:r>
            <a:endParaRPr lang="zh-CN" altLang="en-US" sz="3200" b="1" dirty="0">
              <a:solidFill>
                <a:srgbClr val="0000FF"/>
              </a:solidFill>
            </a:endParaRPr>
          </a:p>
        </p:txBody>
      </p:sp>
      <p:sp>
        <p:nvSpPr>
          <p:cNvPr id="8" name="右箭头 7"/>
          <p:cNvSpPr/>
          <p:nvPr/>
        </p:nvSpPr>
        <p:spPr>
          <a:xfrm>
            <a:off x="2919469" y="2111259"/>
            <a:ext cx="956001" cy="1833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248" y="2701855"/>
            <a:ext cx="1330129" cy="1162466"/>
          </a:xfrm>
          <a:prstGeom prst="rect">
            <a:avLst/>
          </a:prstGeom>
        </p:spPr>
      </p:pic>
      <p:pic>
        <p:nvPicPr>
          <p:cNvPr id="14" name="图片 1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5149" y="2696034"/>
            <a:ext cx="1337066" cy="1192218"/>
          </a:xfrm>
          <a:prstGeom prst="rect">
            <a:avLst/>
          </a:prstGeom>
        </p:spPr>
      </p:pic>
      <p:cxnSp>
        <p:nvCxnSpPr>
          <p:cNvPr id="16" name="直接箭头连接符 15"/>
          <p:cNvCxnSpPr/>
          <p:nvPr/>
        </p:nvCxnSpPr>
        <p:spPr>
          <a:xfrm flipH="1">
            <a:off x="3595893" y="2459252"/>
            <a:ext cx="2170399" cy="7347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6189244" y="2344518"/>
            <a:ext cx="870128" cy="808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26445" y="2495302"/>
            <a:ext cx="35429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930066" y="2570662"/>
            <a:ext cx="3468757" cy="581868"/>
          </a:xfrm>
          <a:prstGeom prst="rect">
            <a:avLst/>
          </a:prstGeom>
          <a:noFill/>
        </p:spPr>
        <p:txBody>
          <a:bodyPr wrap="square" rtlCol="0">
            <a:spAutoFit/>
          </a:bodyPr>
          <a:lstStyle/>
          <a:p>
            <a:r>
              <a:rPr lang="en-US" altLang="zh-CN" sz="3200" b="1" dirty="0" smtClean="0"/>
              <a:t>Spin dependence </a:t>
            </a:r>
            <a:endParaRPr lang="zh-CN" altLang="en-US" sz="3200" b="1" dirty="0"/>
          </a:p>
        </p:txBody>
      </p:sp>
      <mc:AlternateContent xmlns:mc="http://schemas.openxmlformats.org/markup-compatibility/2006" xmlns:a14="http://schemas.microsoft.com/office/drawing/2010/main">
        <mc:Choice Requires="a14">
          <p:sp>
            <p:nvSpPr>
              <p:cNvPr id="22" name="文本框 21"/>
              <p:cNvSpPr txBox="1"/>
              <p:nvPr/>
            </p:nvSpPr>
            <p:spPr>
              <a:xfrm>
                <a:off x="6896560" y="3272238"/>
                <a:ext cx="4638101" cy="647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solidFill>
                            <a:srgbClr val="0000FF"/>
                          </a:solidFill>
                          <a:latin typeface="Cambria Math" panose="02040503050406030204" pitchFamily="18" charset="0"/>
                        </a:rPr>
                        <m:t>𝑉</m:t>
                      </m:r>
                      <m:r>
                        <a:rPr lang="en-US" altLang="zh-CN" sz="3200" b="0" i="1" smtClean="0">
                          <a:solidFill>
                            <a:srgbClr val="0000FF"/>
                          </a:solidFill>
                          <a:latin typeface="Cambria Math" panose="02040503050406030204" pitchFamily="18" charset="0"/>
                        </a:rPr>
                        <m:t>=</m:t>
                      </m:r>
                      <m:sSub>
                        <m:sSubPr>
                          <m:ctrlPr>
                            <a:rPr lang="en-US" altLang="zh-CN" sz="3200" b="0" i="1" smtClean="0">
                              <a:solidFill>
                                <a:srgbClr val="0000FF"/>
                              </a:solidFill>
                              <a:latin typeface="Cambria Math" panose="02040503050406030204" pitchFamily="18" charset="0"/>
                            </a:rPr>
                          </m:ctrlPr>
                        </m:sSubPr>
                        <m:e>
                          <m:r>
                            <a:rPr lang="en-US" altLang="zh-CN" sz="3200" b="0" i="1" smtClean="0">
                              <a:solidFill>
                                <a:srgbClr val="0000FF"/>
                              </a:solidFill>
                              <a:latin typeface="Cambria Math" panose="02040503050406030204" pitchFamily="18" charset="0"/>
                            </a:rPr>
                            <m:t>𝐶</m:t>
                          </m:r>
                        </m:e>
                        <m:sub>
                          <m:r>
                            <a:rPr lang="en-US" altLang="zh-CN" sz="3200" b="0" i="1" smtClean="0">
                              <a:solidFill>
                                <a:srgbClr val="0000FF"/>
                              </a:solidFill>
                              <a:latin typeface="Cambria Math" panose="02040503050406030204" pitchFamily="18" charset="0"/>
                            </a:rPr>
                            <m:t>𝑎</m:t>
                          </m:r>
                        </m:sub>
                      </m:sSub>
                      <m:r>
                        <a:rPr lang="en-US" altLang="zh-CN" sz="3200" b="0" i="1" smtClean="0">
                          <a:solidFill>
                            <a:srgbClr val="0000FF"/>
                          </a:solidFill>
                          <a:latin typeface="Cambria Math" panose="02040503050406030204" pitchFamily="18" charset="0"/>
                        </a:rPr>
                        <m:t>+</m:t>
                      </m:r>
                      <m:sSub>
                        <m:sSubPr>
                          <m:ctrlPr>
                            <a:rPr lang="en-US" altLang="zh-CN" sz="3200" b="0" i="1" smtClean="0">
                              <a:solidFill>
                                <a:srgbClr val="0000FF"/>
                              </a:solidFill>
                              <a:latin typeface="Cambria Math" panose="02040503050406030204" pitchFamily="18" charset="0"/>
                            </a:rPr>
                          </m:ctrlPr>
                        </m:sSubPr>
                        <m:e>
                          <m:sSub>
                            <m:sSubPr>
                              <m:ctrlPr>
                                <a:rPr lang="en-US" altLang="zh-CN" sz="3200" i="1">
                                  <a:solidFill>
                                    <a:srgbClr val="0000FF"/>
                                  </a:solidFill>
                                  <a:latin typeface="Cambria Math" panose="02040503050406030204" pitchFamily="18" charset="0"/>
                                  <a:ea typeface="Cambria Math" panose="02040503050406030204" pitchFamily="18" charset="0"/>
                                </a:rPr>
                              </m:ctrlPr>
                            </m:sSubPr>
                            <m:e>
                              <m:acc>
                                <m:accPr>
                                  <m:chr m:val="⃗"/>
                                  <m:ctrlPr>
                                    <a:rPr lang="en-US" altLang="zh-CN" sz="3200" i="1">
                                      <a:solidFill>
                                        <a:srgbClr val="0000FF"/>
                                      </a:solidFill>
                                      <a:latin typeface="Cambria Math" panose="02040503050406030204" pitchFamily="18" charset="0"/>
                                      <a:ea typeface="Cambria Math" panose="02040503050406030204" pitchFamily="18" charset="0"/>
                                    </a:rPr>
                                  </m:ctrlPr>
                                </m:accPr>
                                <m:e>
                                  <m:r>
                                    <a:rPr lang="zh-CN" altLang="en-US" sz="3200" i="1">
                                      <a:solidFill>
                                        <a:srgbClr val="0000FF"/>
                                      </a:solidFill>
                                      <a:latin typeface="Cambria Math" panose="02040503050406030204" pitchFamily="18" charset="0"/>
                                      <a:ea typeface="Cambria Math" panose="02040503050406030204" pitchFamily="18" charset="0"/>
                                    </a:rPr>
                                    <m:t>𝜎</m:t>
                                  </m:r>
                                </m:e>
                              </m:acc>
                            </m:e>
                            <m:sub>
                              <m:r>
                                <a:rPr lang="en-US" altLang="zh-CN" sz="3200" i="1">
                                  <a:solidFill>
                                    <a:srgbClr val="0000FF"/>
                                  </a:solidFill>
                                  <a:latin typeface="Cambria Math" panose="02040503050406030204" pitchFamily="18" charset="0"/>
                                  <a:ea typeface="Cambria Math" panose="02040503050406030204" pitchFamily="18" charset="0"/>
                                </a:rPr>
                                <m:t>𝐿</m:t>
                              </m:r>
                            </m:sub>
                          </m:sSub>
                          <m:r>
                            <a:rPr lang="en-US" altLang="zh-CN" sz="3200" i="1" smtClean="0">
                              <a:solidFill>
                                <a:srgbClr val="0000FF"/>
                              </a:solidFill>
                              <a:latin typeface="Cambria Math" panose="02040503050406030204" pitchFamily="18" charset="0"/>
                              <a:ea typeface="Cambria Math" panose="02040503050406030204" pitchFamily="18" charset="0"/>
                            </a:rPr>
                            <m:t>∙</m:t>
                          </m:r>
                          <m:sSub>
                            <m:sSubPr>
                              <m:ctrlPr>
                                <a:rPr lang="en-US" altLang="zh-CN" sz="3200" i="1">
                                  <a:solidFill>
                                    <a:srgbClr val="0000FF"/>
                                  </a:solidFill>
                                  <a:latin typeface="Cambria Math" panose="02040503050406030204" pitchFamily="18" charset="0"/>
                                  <a:ea typeface="Cambria Math" panose="02040503050406030204" pitchFamily="18" charset="0"/>
                                </a:rPr>
                              </m:ctrlPr>
                            </m:sSubPr>
                            <m:e>
                              <m:acc>
                                <m:accPr>
                                  <m:chr m:val="⃗"/>
                                  <m:ctrlPr>
                                    <a:rPr lang="en-US" altLang="zh-CN" sz="3200" i="1">
                                      <a:solidFill>
                                        <a:srgbClr val="0000FF"/>
                                      </a:solidFill>
                                      <a:latin typeface="Cambria Math" panose="02040503050406030204" pitchFamily="18" charset="0"/>
                                      <a:ea typeface="Cambria Math" panose="02040503050406030204" pitchFamily="18" charset="0"/>
                                    </a:rPr>
                                  </m:ctrlPr>
                                </m:accPr>
                                <m:e>
                                  <m:r>
                                    <a:rPr lang="en-US" altLang="zh-CN" sz="3200" i="1">
                                      <a:solidFill>
                                        <a:srgbClr val="0000FF"/>
                                      </a:solidFill>
                                      <a:latin typeface="Cambria Math" panose="02040503050406030204" pitchFamily="18" charset="0"/>
                                      <a:ea typeface="Cambria Math" panose="02040503050406030204" pitchFamily="18" charset="0"/>
                                    </a:rPr>
                                    <m:t>𝑆</m:t>
                                  </m:r>
                                </m:e>
                              </m:acc>
                            </m:e>
                            <m:sub>
                              <m:r>
                                <a:rPr lang="en-US" altLang="zh-CN" sz="3200" i="1">
                                  <a:solidFill>
                                    <a:srgbClr val="0000FF"/>
                                  </a:solidFill>
                                  <a:latin typeface="Cambria Math" panose="02040503050406030204" pitchFamily="18" charset="0"/>
                                  <a:ea typeface="Cambria Math" panose="02040503050406030204" pitchFamily="18" charset="0"/>
                                </a:rPr>
                                <m:t>𝐿</m:t>
                              </m:r>
                            </m:sub>
                          </m:sSub>
                          <m:r>
                            <a:rPr lang="en-US" altLang="zh-CN" sz="3200" b="0" i="1" smtClean="0">
                              <a:solidFill>
                                <a:srgbClr val="0000FF"/>
                              </a:solidFill>
                              <a:latin typeface="Cambria Math" panose="02040503050406030204" pitchFamily="18" charset="0"/>
                            </a:rPr>
                            <m:t>𝐶</m:t>
                          </m:r>
                        </m:e>
                        <m:sub>
                          <m:r>
                            <a:rPr lang="en-US" altLang="zh-CN" sz="3200" b="0" i="1" smtClean="0">
                              <a:solidFill>
                                <a:srgbClr val="0000FF"/>
                              </a:solidFill>
                              <a:latin typeface="Cambria Math" panose="02040503050406030204" pitchFamily="18" charset="0"/>
                            </a:rPr>
                            <m:t>𝑏</m:t>
                          </m:r>
                        </m:sub>
                      </m:sSub>
                    </m:oMath>
                  </m:oMathPara>
                </a14:m>
                <a:endParaRPr lang="zh-CN" altLang="en-US" sz="32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6896560" y="3272238"/>
                <a:ext cx="4638101" cy="647870"/>
              </a:xfrm>
              <a:prstGeom prst="rect">
                <a:avLst/>
              </a:prstGeom>
              <a:blipFill>
                <a:blip r:embed="rId5"/>
                <a:stretch>
                  <a:fillRect/>
                </a:stretch>
              </a:blipFill>
            </p:spPr>
            <p:txBody>
              <a:bodyPr/>
              <a:lstStyle/>
              <a:p>
                <a:r>
                  <a:rPr lang="zh-CN" altLang="en-US">
                    <a:noFill/>
                  </a:rPr>
                  <a:t> </a:t>
                </a:r>
              </a:p>
            </p:txBody>
          </p:sp>
        </mc:Fallback>
      </mc:AlternateContent>
      <p:sp>
        <p:nvSpPr>
          <p:cNvPr id="26" name="文本框 25"/>
          <p:cNvSpPr txBox="1"/>
          <p:nvPr/>
        </p:nvSpPr>
        <p:spPr>
          <a:xfrm>
            <a:off x="1553376" y="3973336"/>
            <a:ext cx="10179588" cy="584775"/>
          </a:xfrm>
          <a:prstGeom prst="rect">
            <a:avLst/>
          </a:prstGeom>
          <a:noFill/>
        </p:spPr>
        <p:txBody>
          <a:bodyPr wrap="square" rtlCol="0">
            <a:spAutoFit/>
          </a:bodyPr>
          <a:lstStyle/>
          <a:p>
            <a:r>
              <a:rPr lang="en-US" altLang="zh-CN" sz="3200" b="1" dirty="0" smtClean="0"/>
              <a:t>Relationship of light-quark and hadron spin operator </a:t>
            </a:r>
            <a:endParaRPr lang="zh-CN" altLang="en-US" sz="3200" b="1" dirty="0"/>
          </a:p>
        </p:txBody>
      </p:sp>
      <p:sp>
        <p:nvSpPr>
          <p:cNvPr id="27" name="流程图: 接点 26"/>
          <p:cNvSpPr/>
          <p:nvPr/>
        </p:nvSpPr>
        <p:spPr>
          <a:xfrm>
            <a:off x="1052961" y="4172118"/>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553376" y="4709058"/>
            <a:ext cx="1487279" cy="584775"/>
          </a:xfrm>
          <a:prstGeom prst="rect">
            <a:avLst/>
          </a:prstGeom>
          <a:noFill/>
        </p:spPr>
        <p:txBody>
          <a:bodyPr wrap="square" rtlCol="0">
            <a:spAutoFit/>
          </a:bodyPr>
          <a:lstStyle/>
          <a:p>
            <a:r>
              <a:rPr lang="en-US" altLang="zh-CN" sz="3200" b="1" dirty="0" smtClean="0">
                <a:solidFill>
                  <a:srgbClr val="0000FF"/>
                </a:solidFill>
              </a:rPr>
              <a:t>Meson</a:t>
            </a:r>
            <a:endParaRPr lang="zh-CN" altLang="en-US" sz="3200" b="1" dirty="0">
              <a:solidFill>
                <a:srgbClr val="0000FF"/>
              </a:solidFill>
            </a:endParaRPr>
          </a:p>
        </p:txBody>
      </p:sp>
      <mc:AlternateContent xmlns:mc="http://schemas.openxmlformats.org/markup-compatibility/2006" xmlns:a14="http://schemas.microsoft.com/office/drawing/2010/main">
        <mc:Choice Requires="a14">
          <p:sp>
            <p:nvSpPr>
              <p:cNvPr id="29" name="文本框 28"/>
              <p:cNvSpPr txBox="1"/>
              <p:nvPr/>
            </p:nvSpPr>
            <p:spPr>
              <a:xfrm>
                <a:off x="3608699" y="4747845"/>
                <a:ext cx="23245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r>
                            <a:rPr lang="en-US" altLang="zh-CN" sz="2800" b="0" i="1" smtClean="0">
                              <a:latin typeface="Cambria Math" panose="02040503050406030204" pitchFamily="18" charset="0"/>
                            </a:rPr>
                            <m:t>𝑃</m:t>
                          </m:r>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zh-CN" altLang="en-US" sz="2800" i="1">
                                      <a:latin typeface="Cambria Math" panose="02040503050406030204" pitchFamily="18" charset="0"/>
                                      <a:ea typeface="Cambria Math" panose="02040503050406030204" pitchFamily="18" charset="0"/>
                                    </a:rPr>
                                    <m:t>𝜎</m:t>
                                  </m:r>
                                </m:e>
                              </m:acc>
                            </m:e>
                            <m:sub>
                              <m:r>
                                <a:rPr lang="en-US" altLang="zh-CN" sz="2800" i="1">
                                  <a:latin typeface="Cambria Math" panose="02040503050406030204" pitchFamily="18" charset="0"/>
                                  <a:ea typeface="Cambria Math" panose="02040503050406030204" pitchFamily="18" charset="0"/>
                                </a:rPr>
                                <m:t>𝐿</m:t>
                              </m:r>
                            </m:sub>
                          </m:sSub>
                        </m:e>
                        <m:e>
                          <m:r>
                            <a:rPr lang="en-US" altLang="zh-CN" sz="2800" b="0" i="1" smtClean="0">
                              <a:latin typeface="Cambria Math" panose="02040503050406030204" pitchFamily="18" charset="0"/>
                            </a:rPr>
                            <m:t>𝑃</m:t>
                          </m:r>
                        </m:e>
                      </m:d>
                      <m:r>
                        <a:rPr lang="en-US" altLang="zh-CN" sz="2800" b="0" i="1" smtClean="0">
                          <a:latin typeface="Cambria Math" panose="02040503050406030204" pitchFamily="18" charset="0"/>
                        </a:rPr>
                        <m:t>=0</m:t>
                      </m:r>
                    </m:oMath>
                  </m:oMathPara>
                </a14:m>
                <a:endParaRPr lang="zh-CN" altLang="en-US" sz="28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3608699" y="4747845"/>
                <a:ext cx="2324559" cy="52322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6382196" y="4685127"/>
                <a:ext cx="3632137" cy="57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𝑃</m:t>
                              </m:r>
                            </m:e>
                            <m:sup>
                              <m:r>
                                <a:rPr lang="en-US" altLang="zh-CN" sz="2800" b="0" i="1" smtClean="0">
                                  <a:latin typeface="Cambria Math" panose="02040503050406030204" pitchFamily="18" charset="0"/>
                                </a:rPr>
                                <m:t>∗</m:t>
                              </m:r>
                            </m:sup>
                          </m:sSup>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zh-CN" altLang="en-US" sz="2800" i="1">
                                      <a:latin typeface="Cambria Math" panose="02040503050406030204" pitchFamily="18" charset="0"/>
                                      <a:ea typeface="Cambria Math" panose="02040503050406030204" pitchFamily="18" charset="0"/>
                                    </a:rPr>
                                    <m:t>𝜎</m:t>
                                  </m:r>
                                </m:e>
                              </m:acc>
                            </m:e>
                            <m:sub>
                              <m:r>
                                <a:rPr lang="en-US" altLang="zh-CN" sz="2800" i="1">
                                  <a:latin typeface="Cambria Math" panose="02040503050406030204" pitchFamily="18" charset="0"/>
                                  <a:ea typeface="Cambria Math" panose="02040503050406030204" pitchFamily="18" charset="0"/>
                                </a:rPr>
                                <m:t>𝐿</m:t>
                              </m:r>
                            </m:sub>
                          </m:sSub>
                        </m:e>
                        <m:e>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𝑃</m:t>
                              </m:r>
                            </m:e>
                            <m:sup>
                              <m:r>
                                <a:rPr lang="en-US" altLang="zh-CN" sz="2800" b="0" i="1" smtClean="0">
                                  <a:latin typeface="Cambria Math" panose="02040503050406030204" pitchFamily="18" charset="0"/>
                                </a:rPr>
                                <m:t>∗</m:t>
                              </m:r>
                            </m:sup>
                          </m:sSup>
                        </m:e>
                      </m:d>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en-US" altLang="zh-CN" sz="2800" b="0" i="1" smtClean="0">
                                  <a:latin typeface="Cambria Math" panose="02040503050406030204" pitchFamily="18" charset="0"/>
                                </a:rPr>
                                <m:t>𝑆</m:t>
                              </m:r>
                            </m:e>
                          </m:acc>
                        </m:e>
                        <m:sub>
                          <m:r>
                            <a:rPr lang="en-US" altLang="zh-CN" sz="2800" b="0" i="1" smtClean="0">
                              <a:latin typeface="Cambria Math" panose="02040503050406030204" pitchFamily="18" charset="0"/>
                            </a:rPr>
                            <m:t>1</m:t>
                          </m:r>
                        </m:sub>
                      </m:sSub>
                    </m:oMath>
                  </m:oMathPara>
                </a14:m>
                <a:endParaRPr lang="zh-CN" altLang="en-US" sz="2800" dirty="0"/>
              </a:p>
            </p:txBody>
          </p:sp>
        </mc:Choice>
        <mc:Fallback xmlns="">
          <p:sp>
            <p:nvSpPr>
              <p:cNvPr id="30" name="文本框 29"/>
              <p:cNvSpPr txBox="1">
                <a:spLocks noRot="1" noChangeAspect="1" noMove="1" noResize="1" noEditPoints="1" noAdjustHandles="1" noChangeArrowheads="1" noChangeShapeType="1" noTextEdit="1"/>
              </p:cNvSpPr>
              <p:nvPr/>
            </p:nvSpPr>
            <p:spPr>
              <a:xfrm>
                <a:off x="6382196" y="4685127"/>
                <a:ext cx="3632137" cy="578300"/>
              </a:xfrm>
              <a:prstGeom prst="rect">
                <a:avLst/>
              </a:prstGeom>
              <a:blipFill>
                <a:blip r:embed="rId7"/>
                <a:stretch>
                  <a:fillRect/>
                </a:stretch>
              </a:blipFill>
            </p:spPr>
            <p:txBody>
              <a:bodyPr/>
              <a:lstStyle/>
              <a:p>
                <a:r>
                  <a:rPr lang="zh-CN" altLang="en-US">
                    <a:noFill/>
                  </a:rPr>
                  <a:t> </a:t>
                </a:r>
              </a:p>
            </p:txBody>
          </p:sp>
        </mc:Fallback>
      </mc:AlternateContent>
      <p:sp>
        <p:nvSpPr>
          <p:cNvPr id="31" name="文本框 30"/>
          <p:cNvSpPr txBox="1"/>
          <p:nvPr/>
        </p:nvSpPr>
        <p:spPr>
          <a:xfrm>
            <a:off x="1553376" y="5337476"/>
            <a:ext cx="1487279" cy="584775"/>
          </a:xfrm>
          <a:prstGeom prst="rect">
            <a:avLst/>
          </a:prstGeom>
          <a:noFill/>
        </p:spPr>
        <p:txBody>
          <a:bodyPr wrap="square" rtlCol="0">
            <a:spAutoFit/>
          </a:bodyPr>
          <a:lstStyle/>
          <a:p>
            <a:r>
              <a:rPr lang="en-US" altLang="zh-CN" sz="3200" b="1" dirty="0" smtClean="0">
                <a:solidFill>
                  <a:srgbClr val="0000FF"/>
                </a:solidFill>
              </a:rPr>
              <a:t>Baryon</a:t>
            </a:r>
            <a:endParaRPr lang="zh-CN" altLang="en-US" sz="3200" b="1" dirty="0">
              <a:solidFill>
                <a:srgbClr val="0000FF"/>
              </a:solidFill>
            </a:endParaRPr>
          </a:p>
        </p:txBody>
      </p:sp>
      <mc:AlternateContent xmlns:mc="http://schemas.openxmlformats.org/markup-compatibility/2006" xmlns:a14="http://schemas.microsoft.com/office/drawing/2010/main">
        <mc:Choice Requires="a14">
          <p:sp>
            <p:nvSpPr>
              <p:cNvPr id="32" name="文本框 31"/>
              <p:cNvSpPr txBox="1"/>
              <p:nvPr/>
            </p:nvSpPr>
            <p:spPr>
              <a:xfrm>
                <a:off x="3040655" y="5134360"/>
                <a:ext cx="370923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b>
                            <m:sSubPr>
                              <m:ctrlPr>
                                <a:rPr lang="en-US" altLang="zh-CN" sz="2800" i="1" smtClean="0">
                                  <a:latin typeface="Cambria Math" panose="02040503050406030204" pitchFamily="18" charset="0"/>
                                </a:rPr>
                              </m:ctrlPr>
                            </m:sSubPr>
                            <m:e>
                              <m:r>
                                <m:rPr>
                                  <m:sty m:val="p"/>
                                </m:rPr>
                                <a:rPr lang="el-GR" altLang="zh-CN" sz="2800" i="1" smtClean="0">
                                  <a:latin typeface="Cambria Math" panose="02040503050406030204" pitchFamily="18" charset="0"/>
                                  <a:ea typeface="Cambria Math" panose="02040503050406030204" pitchFamily="18" charset="0"/>
                                </a:rPr>
                                <m:t>Σ</m:t>
                              </m:r>
                            </m:e>
                            <m:sub>
                              <m:r>
                                <a:rPr lang="en-US" altLang="zh-CN" sz="2800" b="0" i="1" smtClean="0">
                                  <a:latin typeface="Cambria Math" panose="02040503050406030204" pitchFamily="18" charset="0"/>
                                </a:rPr>
                                <m:t>𝑄</m:t>
                              </m:r>
                            </m:sub>
                          </m:sSub>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𝑆</m:t>
                                  </m:r>
                                </m:e>
                              </m:acc>
                            </m:e>
                            <m:sub>
                              <m:r>
                                <a:rPr lang="en-US" altLang="zh-CN" sz="2800" i="1">
                                  <a:latin typeface="Cambria Math" panose="02040503050406030204" pitchFamily="18" charset="0"/>
                                  <a:ea typeface="Cambria Math" panose="02040503050406030204" pitchFamily="18" charset="0"/>
                                </a:rPr>
                                <m:t>𝐿</m:t>
                              </m:r>
                            </m:sub>
                          </m:sSub>
                        </m:e>
                        <m:e>
                          <m:sSub>
                            <m:sSubPr>
                              <m:ctrlPr>
                                <a:rPr lang="en-US" altLang="zh-CN" sz="2800" i="1">
                                  <a:latin typeface="Cambria Math" panose="02040503050406030204" pitchFamily="18" charset="0"/>
                                </a:rPr>
                              </m:ctrlPr>
                            </m:sSub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𝑄</m:t>
                              </m:r>
                            </m:sub>
                          </m:sSub>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2</m:t>
                          </m:r>
                        </m:num>
                        <m:den>
                          <m:r>
                            <a:rPr lang="en-US" altLang="zh-CN" sz="2800" b="0" i="1" smtClean="0">
                              <a:latin typeface="Cambria Math" panose="02040503050406030204" pitchFamily="18" charset="0"/>
                            </a:rPr>
                            <m:t>3</m:t>
                          </m:r>
                        </m:den>
                      </m:f>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zh-CN" altLang="en-US" sz="2800" b="0" i="1" smtClean="0">
                                  <a:latin typeface="Cambria Math" panose="02040503050406030204" pitchFamily="18" charset="0"/>
                                </a:rPr>
                                <m:t>𝜎</m:t>
                              </m:r>
                            </m:e>
                          </m:acc>
                        </m:e>
                        <m:sub>
                          <m:r>
                            <a:rPr lang="en-US" altLang="zh-CN" sz="2800" b="0" i="1" smtClean="0">
                              <a:latin typeface="Cambria Math" panose="02040503050406030204" pitchFamily="18" charset="0"/>
                            </a:rPr>
                            <m:t>2</m:t>
                          </m:r>
                        </m:sub>
                      </m:sSub>
                    </m:oMath>
                  </m:oMathPara>
                </a14:m>
                <a:endParaRPr lang="zh-CN" altLang="en-US" sz="2800" dirty="0"/>
              </a:p>
            </p:txBody>
          </p:sp>
        </mc:Choice>
        <mc:Fallback xmlns="">
          <p:sp>
            <p:nvSpPr>
              <p:cNvPr id="32" name="文本框 31"/>
              <p:cNvSpPr txBox="1">
                <a:spLocks noRot="1" noChangeAspect="1" noMove="1" noResize="1" noEditPoints="1" noAdjustHandles="1" noChangeArrowheads="1" noChangeShapeType="1" noTextEdit="1"/>
              </p:cNvSpPr>
              <p:nvPr/>
            </p:nvSpPr>
            <p:spPr>
              <a:xfrm>
                <a:off x="3040655" y="5134360"/>
                <a:ext cx="3709232" cy="90178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6487377" y="5134359"/>
                <a:ext cx="370923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bSup>
                            <m:sSubSupPr>
                              <m:ctrlPr>
                                <a:rPr lang="en-US" altLang="zh-CN" sz="2800" i="1" smtClean="0">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Σ</m:t>
                              </m:r>
                            </m:e>
                            <m:sub>
                              <m:r>
                                <a:rPr lang="en-US" altLang="zh-CN" sz="2800" b="0" i="1" smtClean="0">
                                  <a:latin typeface="Cambria Math" panose="02040503050406030204" pitchFamily="18" charset="0"/>
                                </a:rPr>
                                <m:t>𝑄</m:t>
                              </m:r>
                            </m:sub>
                            <m:sup>
                              <m:r>
                                <a:rPr lang="en-US" altLang="zh-CN" sz="2800" b="0" i="1" smtClean="0">
                                  <a:latin typeface="Cambria Math" panose="02040503050406030204" pitchFamily="18" charset="0"/>
                                </a:rPr>
                                <m:t>∗</m:t>
                              </m:r>
                            </m:sup>
                          </m:sSubSup>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𝑆</m:t>
                                  </m:r>
                                </m:e>
                              </m:acc>
                            </m:e>
                            <m:sub>
                              <m:r>
                                <a:rPr lang="en-US" altLang="zh-CN" sz="2800" i="1">
                                  <a:latin typeface="Cambria Math" panose="02040503050406030204" pitchFamily="18" charset="0"/>
                                  <a:ea typeface="Cambria Math" panose="02040503050406030204" pitchFamily="18" charset="0"/>
                                </a:rPr>
                                <m:t>𝐿</m:t>
                              </m:r>
                            </m:sub>
                          </m:sSub>
                        </m:e>
                        <m:e>
                          <m:sSubSup>
                            <m:sSubSupPr>
                              <m:ctrlPr>
                                <a:rPr lang="en-US" altLang="zh-CN" sz="2800" i="1">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𝑄</m:t>
                              </m:r>
                            </m:sub>
                            <m:sup>
                              <m:r>
                                <a:rPr lang="en-US" altLang="zh-CN" sz="2800" i="1">
                                  <a:latin typeface="Cambria Math" panose="02040503050406030204" pitchFamily="18" charset="0"/>
                                </a:rPr>
                                <m:t>∗</m:t>
                              </m:r>
                            </m:sup>
                          </m:sSubSup>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2</m:t>
                          </m:r>
                        </m:num>
                        <m:den>
                          <m:r>
                            <a:rPr lang="en-US" altLang="zh-CN" sz="2800" b="0" i="1" smtClean="0">
                              <a:latin typeface="Cambria Math" panose="02040503050406030204" pitchFamily="18" charset="0"/>
                            </a:rPr>
                            <m:t>3</m:t>
                          </m:r>
                        </m:den>
                      </m:f>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en-US" altLang="zh-CN" sz="2800" b="0" i="1" smtClean="0">
                                  <a:latin typeface="Cambria Math" panose="02040503050406030204" pitchFamily="18" charset="0"/>
                                </a:rPr>
                                <m:t>𝑆</m:t>
                              </m:r>
                            </m:e>
                          </m:acc>
                        </m:e>
                        <m:sub>
                          <m:r>
                            <a:rPr lang="en-US" altLang="zh-CN" sz="2800" b="0" i="1" smtClean="0">
                              <a:latin typeface="Cambria Math" panose="02040503050406030204" pitchFamily="18" charset="0"/>
                            </a:rPr>
                            <m:t>2</m:t>
                          </m:r>
                        </m:sub>
                      </m:sSub>
                    </m:oMath>
                  </m:oMathPara>
                </a14:m>
                <a:endParaRPr lang="zh-CN" altLang="en-US" sz="2800" dirty="0"/>
              </a:p>
            </p:txBody>
          </p:sp>
        </mc:Choice>
        <mc:Fallback xmlns="">
          <p:sp>
            <p:nvSpPr>
              <p:cNvPr id="33" name="文本框 32"/>
              <p:cNvSpPr txBox="1">
                <a:spLocks noRot="1" noChangeAspect="1" noMove="1" noResize="1" noEditPoints="1" noAdjustHandles="1" noChangeArrowheads="1" noChangeShapeType="1" noTextEdit="1"/>
              </p:cNvSpPr>
              <p:nvPr/>
            </p:nvSpPr>
            <p:spPr>
              <a:xfrm>
                <a:off x="6487377" y="5134359"/>
                <a:ext cx="3709232" cy="90178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4168326" y="6098724"/>
                <a:ext cx="4638101" cy="647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solidFill>
                            <a:srgbClr val="0000FF"/>
                          </a:solidFill>
                          <a:latin typeface="Cambria Math" panose="02040503050406030204" pitchFamily="18" charset="0"/>
                        </a:rPr>
                        <m:t>𝑉</m:t>
                      </m:r>
                      <m:r>
                        <a:rPr lang="en-US" altLang="zh-CN" sz="3200" b="0" i="1" smtClean="0">
                          <a:solidFill>
                            <a:srgbClr val="0000FF"/>
                          </a:solidFill>
                          <a:latin typeface="Cambria Math" panose="02040503050406030204" pitchFamily="18" charset="0"/>
                        </a:rPr>
                        <m:t>=</m:t>
                      </m:r>
                      <m:sSub>
                        <m:sSubPr>
                          <m:ctrlPr>
                            <a:rPr lang="en-US" altLang="zh-CN" sz="3200" b="0" i="1" smtClean="0">
                              <a:solidFill>
                                <a:srgbClr val="0000FF"/>
                              </a:solidFill>
                              <a:latin typeface="Cambria Math" panose="02040503050406030204" pitchFamily="18" charset="0"/>
                            </a:rPr>
                          </m:ctrlPr>
                        </m:sSubPr>
                        <m:e>
                          <m:r>
                            <a:rPr lang="en-US" altLang="zh-CN" sz="3200" b="0" i="1" smtClean="0">
                              <a:solidFill>
                                <a:srgbClr val="0000FF"/>
                              </a:solidFill>
                              <a:latin typeface="Cambria Math" panose="02040503050406030204" pitchFamily="18" charset="0"/>
                            </a:rPr>
                            <m:t>𝐶</m:t>
                          </m:r>
                        </m:e>
                        <m:sub>
                          <m:r>
                            <a:rPr lang="en-US" altLang="zh-CN" sz="3200" b="0" i="1" smtClean="0">
                              <a:solidFill>
                                <a:srgbClr val="0000FF"/>
                              </a:solidFill>
                              <a:latin typeface="Cambria Math" panose="02040503050406030204" pitchFamily="18" charset="0"/>
                            </a:rPr>
                            <m:t>𝑎</m:t>
                          </m:r>
                        </m:sub>
                      </m:sSub>
                      <m:r>
                        <a:rPr lang="en-US" altLang="zh-CN" sz="3200" b="0" i="1" smtClean="0">
                          <a:solidFill>
                            <a:srgbClr val="0000FF"/>
                          </a:solidFill>
                          <a:latin typeface="Cambria Math" panose="02040503050406030204" pitchFamily="18" charset="0"/>
                        </a:rPr>
                        <m:t>+</m:t>
                      </m:r>
                      <m:sSub>
                        <m:sSubPr>
                          <m:ctrlPr>
                            <a:rPr lang="en-US" altLang="zh-CN" sz="3200" b="0" i="1" smtClean="0">
                              <a:solidFill>
                                <a:srgbClr val="0000FF"/>
                              </a:solidFill>
                              <a:latin typeface="Cambria Math" panose="02040503050406030204" pitchFamily="18" charset="0"/>
                            </a:rPr>
                          </m:ctrlPr>
                        </m:sSubPr>
                        <m:e>
                          <m:sSub>
                            <m:sSubPr>
                              <m:ctrlPr>
                                <a:rPr lang="en-US" altLang="zh-CN" sz="3200" i="1">
                                  <a:solidFill>
                                    <a:srgbClr val="0000FF"/>
                                  </a:solidFill>
                                  <a:latin typeface="Cambria Math" panose="02040503050406030204" pitchFamily="18" charset="0"/>
                                  <a:ea typeface="Cambria Math" panose="02040503050406030204" pitchFamily="18" charset="0"/>
                                </a:rPr>
                              </m:ctrlPr>
                            </m:sSubPr>
                            <m:e>
                              <m:acc>
                                <m:accPr>
                                  <m:chr m:val="⃗"/>
                                  <m:ctrlPr>
                                    <a:rPr lang="en-US" altLang="zh-CN" sz="3200" i="1">
                                      <a:solidFill>
                                        <a:srgbClr val="0000FF"/>
                                      </a:solidFill>
                                      <a:latin typeface="Cambria Math" panose="02040503050406030204" pitchFamily="18" charset="0"/>
                                      <a:ea typeface="Cambria Math" panose="02040503050406030204" pitchFamily="18" charset="0"/>
                                    </a:rPr>
                                  </m:ctrlPr>
                                </m:accPr>
                                <m:e>
                                  <m:r>
                                    <a:rPr lang="zh-CN" altLang="en-US" sz="3200" i="1">
                                      <a:solidFill>
                                        <a:srgbClr val="0000FF"/>
                                      </a:solidFill>
                                      <a:latin typeface="Cambria Math" panose="02040503050406030204" pitchFamily="18" charset="0"/>
                                      <a:ea typeface="Cambria Math" panose="02040503050406030204" pitchFamily="18" charset="0"/>
                                    </a:rPr>
                                    <m:t>𝜎</m:t>
                                  </m:r>
                                </m:e>
                              </m:acc>
                            </m:e>
                            <m:sub>
                              <m:r>
                                <a:rPr lang="en-US" altLang="zh-CN" sz="3200" i="1">
                                  <a:solidFill>
                                    <a:srgbClr val="0000FF"/>
                                  </a:solidFill>
                                  <a:latin typeface="Cambria Math" panose="02040503050406030204" pitchFamily="18" charset="0"/>
                                  <a:ea typeface="Cambria Math" panose="02040503050406030204" pitchFamily="18" charset="0"/>
                                </a:rPr>
                                <m:t>𝐿</m:t>
                              </m:r>
                            </m:sub>
                          </m:sSub>
                          <m:r>
                            <a:rPr lang="en-US" altLang="zh-CN" sz="3200" i="1" smtClean="0">
                              <a:solidFill>
                                <a:srgbClr val="0000FF"/>
                              </a:solidFill>
                              <a:latin typeface="Cambria Math" panose="02040503050406030204" pitchFamily="18" charset="0"/>
                              <a:ea typeface="Cambria Math" panose="02040503050406030204" pitchFamily="18" charset="0"/>
                            </a:rPr>
                            <m:t>∙</m:t>
                          </m:r>
                          <m:sSub>
                            <m:sSubPr>
                              <m:ctrlPr>
                                <a:rPr lang="en-US" altLang="zh-CN" sz="3200" i="1">
                                  <a:solidFill>
                                    <a:srgbClr val="0000FF"/>
                                  </a:solidFill>
                                  <a:latin typeface="Cambria Math" panose="02040503050406030204" pitchFamily="18" charset="0"/>
                                  <a:ea typeface="Cambria Math" panose="02040503050406030204" pitchFamily="18" charset="0"/>
                                </a:rPr>
                              </m:ctrlPr>
                            </m:sSubPr>
                            <m:e>
                              <m:acc>
                                <m:accPr>
                                  <m:chr m:val="⃗"/>
                                  <m:ctrlPr>
                                    <a:rPr lang="en-US" altLang="zh-CN" sz="3200" i="1">
                                      <a:solidFill>
                                        <a:srgbClr val="0000FF"/>
                                      </a:solidFill>
                                      <a:latin typeface="Cambria Math" panose="02040503050406030204" pitchFamily="18" charset="0"/>
                                      <a:ea typeface="Cambria Math" panose="02040503050406030204" pitchFamily="18" charset="0"/>
                                    </a:rPr>
                                  </m:ctrlPr>
                                </m:accPr>
                                <m:e>
                                  <m:r>
                                    <a:rPr lang="en-US" altLang="zh-CN" sz="3200" i="1">
                                      <a:solidFill>
                                        <a:srgbClr val="0000FF"/>
                                      </a:solidFill>
                                      <a:latin typeface="Cambria Math" panose="02040503050406030204" pitchFamily="18" charset="0"/>
                                      <a:ea typeface="Cambria Math" panose="02040503050406030204" pitchFamily="18" charset="0"/>
                                    </a:rPr>
                                    <m:t>𝑆</m:t>
                                  </m:r>
                                </m:e>
                              </m:acc>
                            </m:e>
                            <m:sub>
                              <m:r>
                                <a:rPr lang="en-US" altLang="zh-CN" sz="3200" i="1">
                                  <a:solidFill>
                                    <a:srgbClr val="0000FF"/>
                                  </a:solidFill>
                                  <a:latin typeface="Cambria Math" panose="02040503050406030204" pitchFamily="18" charset="0"/>
                                  <a:ea typeface="Cambria Math" panose="02040503050406030204" pitchFamily="18" charset="0"/>
                                </a:rPr>
                                <m:t>𝐿</m:t>
                              </m:r>
                            </m:sub>
                          </m:sSub>
                          <m:r>
                            <a:rPr lang="en-US" altLang="zh-CN" sz="3200" b="0" i="1" smtClean="0">
                              <a:solidFill>
                                <a:srgbClr val="0000FF"/>
                              </a:solidFill>
                              <a:latin typeface="Cambria Math" panose="02040503050406030204" pitchFamily="18" charset="0"/>
                            </a:rPr>
                            <m:t>𝐶</m:t>
                          </m:r>
                        </m:e>
                        <m:sub>
                          <m:r>
                            <a:rPr lang="en-US" altLang="zh-CN" sz="3200" b="0" i="1" smtClean="0">
                              <a:solidFill>
                                <a:srgbClr val="0000FF"/>
                              </a:solidFill>
                              <a:latin typeface="Cambria Math" panose="02040503050406030204" pitchFamily="18" charset="0"/>
                            </a:rPr>
                            <m:t>𝑏</m:t>
                          </m:r>
                        </m:sub>
                      </m:sSub>
                    </m:oMath>
                  </m:oMathPara>
                </a14:m>
                <a:endParaRPr lang="zh-CN" altLang="en-US" sz="3200" dirty="0"/>
              </a:p>
            </p:txBody>
          </p:sp>
        </mc:Choice>
        <mc:Fallback xmlns="">
          <p:sp>
            <p:nvSpPr>
              <p:cNvPr id="34" name="文本框 33"/>
              <p:cNvSpPr txBox="1">
                <a:spLocks noRot="1" noChangeAspect="1" noMove="1" noResize="1" noEditPoints="1" noAdjustHandles="1" noChangeArrowheads="1" noChangeShapeType="1" noTextEdit="1"/>
              </p:cNvSpPr>
              <p:nvPr/>
            </p:nvSpPr>
            <p:spPr>
              <a:xfrm>
                <a:off x="4168326" y="6098724"/>
                <a:ext cx="4638101" cy="647870"/>
              </a:xfrm>
              <a:prstGeom prst="rect">
                <a:avLst/>
              </a:prstGeom>
              <a:blipFill>
                <a:blip r:embed="rId10"/>
                <a:stretch>
                  <a:fillRect/>
                </a:stretch>
              </a:blipFill>
            </p:spPr>
            <p:txBody>
              <a:bodyPr/>
              <a:lstStyle/>
              <a:p>
                <a:r>
                  <a:rPr lang="zh-CN" altLang="en-US">
                    <a:noFill/>
                  </a:rPr>
                  <a:t> </a:t>
                </a:r>
              </a:p>
            </p:txBody>
          </p:sp>
        </mc:Fallback>
      </mc:AlternateContent>
      <p:cxnSp>
        <p:nvCxnSpPr>
          <p:cNvPr id="36" name="直接箭头连接符 35"/>
          <p:cNvCxnSpPr/>
          <p:nvPr/>
        </p:nvCxnSpPr>
        <p:spPr>
          <a:xfrm>
            <a:off x="5766292" y="5134359"/>
            <a:ext cx="983595" cy="1123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6855068" y="5088175"/>
            <a:ext cx="2258273" cy="11694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995578" y="5742154"/>
            <a:ext cx="1308428" cy="5616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7671697" y="5837485"/>
            <a:ext cx="1708283" cy="466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BE73104F-B62C-464E-AF70-F1296A184EA3}" type="slidenum">
              <a:rPr lang="zh-CN" altLang="en-US" smtClean="0"/>
              <a:t>15</a:t>
            </a:fld>
            <a:endParaRPr lang="zh-CN" altLang="en-US"/>
          </a:p>
        </p:txBody>
      </p:sp>
    </p:spTree>
    <p:extLst>
      <p:ext uri="{BB962C8B-B14F-4D97-AF65-F5344CB8AC3E}">
        <p14:creationId xmlns:p14="http://schemas.microsoft.com/office/powerpoint/2010/main" val="2288056792"/>
      </p:ext>
    </p:extLst>
  </p:cSld>
  <p:clrMapOvr>
    <a:masterClrMapping/>
  </p:clrMapOvr>
  <mc:AlternateContent xmlns:mc="http://schemas.openxmlformats.org/markup-compatibility/2006">
    <mc:Choice xmlns:p14="http://schemas.microsoft.com/office/powerpoint/2010/main" Requires="p14">
      <p:transition spd="slow" p14:dur="2000" advTm="67093"/>
    </mc:Choice>
    <mc:Fallback>
      <p:transition spd="slow" advTm="6709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CE055B4-54C1-4441-9FDA-25765CE2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48" y="1735509"/>
            <a:ext cx="1180663" cy="1028553"/>
          </a:xfrm>
          <a:prstGeom prst="rect">
            <a:avLst/>
          </a:prstGeom>
        </p:spPr>
      </p:pic>
      <p:cxnSp>
        <p:nvCxnSpPr>
          <p:cNvPr id="9" name="直接箭头连接符 8">
            <a:extLst>
              <a:ext uri="{FF2B5EF4-FFF2-40B4-BE49-F238E27FC236}">
                <a16:creationId xmlns:a16="http://schemas.microsoft.com/office/drawing/2014/main" id="{BD70CEF0-DC7B-4E81-A622-BA068FCB3171}"/>
              </a:ext>
            </a:extLst>
          </p:cNvPr>
          <p:cNvCxnSpPr>
            <a:cxnSpLocks/>
          </p:cNvCxnSpPr>
          <p:nvPr/>
        </p:nvCxnSpPr>
        <p:spPr>
          <a:xfrm flipV="1">
            <a:off x="1440644" y="1894556"/>
            <a:ext cx="2124489" cy="390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4FEB3D7-8552-45BB-AFE8-21FE2F28AF7B}"/>
                  </a:ext>
                </a:extLst>
              </p:cNvPr>
              <p:cNvSpPr txBox="1"/>
              <p:nvPr/>
            </p:nvSpPr>
            <p:spPr>
              <a:xfrm>
                <a:off x="2875212" y="1328021"/>
                <a:ext cx="2031667"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1</m:t>
                      </m:r>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r>
                        <a:rPr lang="en-US" altLang="zh-CN" sz="240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3</m:t>
                          </m:r>
                        </m:num>
                        <m:den>
                          <m:r>
                            <a:rPr lang="en-US" altLang="zh-CN" sz="2400" i="1">
                              <a:latin typeface="Cambria Math" panose="02040503050406030204" pitchFamily="18" charset="0"/>
                            </a:rPr>
                            <m:t>2</m:t>
                          </m:r>
                        </m:den>
                      </m:f>
                    </m:oMath>
                  </m:oMathPara>
                </a14:m>
                <a:endParaRPr lang="zh-CN" altLang="en-US" sz="2400" dirty="0"/>
              </a:p>
            </p:txBody>
          </p:sp>
        </mc:Choice>
        <mc:Fallback xmlns="">
          <p:sp>
            <p:nvSpPr>
              <p:cNvPr id="10" name="文本框 9">
                <a:extLst>
                  <a:ext uri="{FF2B5EF4-FFF2-40B4-BE49-F238E27FC236}">
                    <a16:creationId xmlns:a16="http://schemas.microsoft.com/office/drawing/2014/main" id="{44FEB3D7-8552-45BB-AFE8-21FE2F28AF7B}"/>
                  </a:ext>
                </a:extLst>
              </p:cNvPr>
              <p:cNvSpPr txBox="1">
                <a:spLocks noRot="1" noChangeAspect="1" noMove="1" noResize="1" noEditPoints="1" noAdjustHandles="1" noChangeArrowheads="1" noChangeShapeType="1" noTextEdit="1"/>
              </p:cNvSpPr>
              <p:nvPr/>
            </p:nvSpPr>
            <p:spPr>
              <a:xfrm>
                <a:off x="2875212" y="1328021"/>
                <a:ext cx="2031667" cy="691471"/>
              </a:xfrm>
              <a:prstGeom prst="rect">
                <a:avLst/>
              </a:prstGeom>
              <a:blipFill>
                <a:blip r:embed="rId4"/>
                <a:stretch>
                  <a:fillRect/>
                </a:stretch>
              </a:blipFill>
            </p:spPr>
            <p:txBody>
              <a:bodyPr/>
              <a:lstStyle/>
              <a:p>
                <a:r>
                  <a:rPr lang="zh-CN" altLang="en-US">
                    <a:noFill/>
                  </a:rPr>
                  <a:t> </a:t>
                </a:r>
              </a:p>
            </p:txBody>
          </p:sp>
        </mc:Fallback>
      </mc:AlternateContent>
      <p:sp>
        <p:nvSpPr>
          <p:cNvPr id="14" name="左大括号 13">
            <a:extLst>
              <a:ext uri="{FF2B5EF4-FFF2-40B4-BE49-F238E27FC236}">
                <a16:creationId xmlns:a16="http://schemas.microsoft.com/office/drawing/2014/main" id="{7DC262A1-E7F3-4666-A0A2-F7DB6D237383}"/>
              </a:ext>
            </a:extLst>
          </p:cNvPr>
          <p:cNvSpPr/>
          <p:nvPr/>
        </p:nvSpPr>
        <p:spPr>
          <a:xfrm>
            <a:off x="4900304" y="1285388"/>
            <a:ext cx="291845" cy="975305"/>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799F449-6D48-4389-A065-62FE455C2CC0}"/>
                  </a:ext>
                </a:extLst>
              </p:cNvPr>
              <p:cNvSpPr txBox="1"/>
              <p:nvPr/>
            </p:nvSpPr>
            <p:spPr>
              <a:xfrm>
                <a:off x="4490042" y="1184576"/>
                <a:ext cx="6263574" cy="521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𝐹</m:t>
                          </m:r>
                        </m:e>
                        <m:sub>
                          <m:r>
                            <a:rPr lang="en-US" altLang="zh-CN" sz="2400" b="0" i="1" smtClean="0">
                              <a:solidFill>
                                <a:srgbClr val="0000FF"/>
                              </a:solidFill>
                              <a:latin typeface="Cambria Math" panose="02040503050406030204" pitchFamily="18" charset="0"/>
                            </a:rPr>
                            <m:t>1/2</m:t>
                          </m:r>
                          <m:r>
                            <a:rPr lang="en-US" altLang="zh-CN" sz="2400" b="0" i="1" smtClean="0">
                              <a:solidFill>
                                <a:srgbClr val="0000FF"/>
                              </a:solidFill>
                              <a:latin typeface="Cambria Math" panose="02040503050406030204" pitchFamily="18" charset="0"/>
                            </a:rPr>
                            <m:t>𝐿</m:t>
                          </m:r>
                        </m:sub>
                      </m:sSub>
                      <m:r>
                        <a:rPr lang="en-US" altLang="zh-CN" sz="2400" b="0" i="1" smtClean="0">
                          <a:solidFill>
                            <a:srgbClr val="0000FF"/>
                          </a:solidFill>
                          <a:latin typeface="Cambria Math" panose="02040503050406030204" pitchFamily="18" charset="0"/>
                        </a:rPr>
                        <m:t>=</m:t>
                      </m:r>
                      <m:d>
                        <m:dPr>
                          <m:begChr m:val="⟨"/>
                          <m:endChr m:val="⟩"/>
                          <m:ctrlPr>
                            <a:rPr lang="en-US" altLang="zh-CN" sz="2400" i="1" smtClean="0">
                              <a:solidFill>
                                <a:srgbClr val="0000FF"/>
                              </a:solidFill>
                              <a:latin typeface="Cambria Math" panose="02040503050406030204" pitchFamily="18" charset="0"/>
                            </a:rPr>
                          </m:ctrlPr>
                        </m:dPr>
                        <m:e>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𝑆</m:t>
                              </m:r>
                            </m:e>
                            <m:sub>
                              <m:r>
                                <a:rPr lang="en-US" altLang="zh-CN" sz="2400" b="0" i="1" smtClean="0">
                                  <a:solidFill>
                                    <a:srgbClr val="0000FF"/>
                                  </a:solidFill>
                                  <a:latin typeface="Cambria Math" panose="02040503050406030204" pitchFamily="18" charset="0"/>
                                </a:rPr>
                                <m:t>1</m:t>
                              </m:r>
                            </m:sub>
                          </m:sSub>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1/2</m:t>
                              </m:r>
                            </m:sub>
                          </m:sSub>
                          <m:r>
                            <a:rPr lang="en-US" altLang="zh-CN" sz="2400" b="0" i="1" smtClean="0">
                              <a:solidFill>
                                <a:srgbClr val="0000FF"/>
                              </a:solidFill>
                              <a:latin typeface="Cambria Math" panose="02040503050406030204" pitchFamily="18" charset="0"/>
                            </a:rPr>
                            <m:t>;</m:t>
                          </m:r>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b="0" i="1" smtClean="0">
                                  <a:solidFill>
                                    <a:srgbClr val="0000FF"/>
                                  </a:solidFill>
                                  <a:latin typeface="Cambria Math" panose="02040503050406030204" pitchFamily="18" charset="0"/>
                                </a:rPr>
                                <m:t>1/2</m:t>
                              </m:r>
                            </m:sub>
                          </m:sSub>
                        </m:e>
                        <m:e>
                          <m:r>
                            <a:rPr lang="en-US" altLang="zh-CN" sz="2400" b="0" i="1" smtClean="0">
                              <a:solidFill>
                                <a:srgbClr val="0000FF"/>
                              </a:solidFill>
                              <a:latin typeface="Cambria Math" panose="02040503050406030204" pitchFamily="18" charset="0"/>
                            </a:rPr>
                            <m:t>𝐻</m:t>
                          </m:r>
                        </m:e>
                        <m:e>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m:t>
                              </m:r>
                            </m:sub>
                          </m:sSub>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1/2</m:t>
                              </m:r>
                            </m:sub>
                          </m:sSub>
                          <m:r>
                            <a:rPr lang="en-US" altLang="zh-CN" sz="2400" i="1">
                              <a:solidFill>
                                <a:srgbClr val="0000FF"/>
                              </a:solidFill>
                              <a:latin typeface="Cambria Math" panose="02040503050406030204" pitchFamily="18" charset="0"/>
                            </a:rPr>
                            <m:t>;</m:t>
                          </m:r>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smtClean="0">
                                  <a:solidFill>
                                    <a:srgbClr val="0000FF"/>
                                  </a:solidFill>
                                  <a:latin typeface="Cambria Math" panose="02040503050406030204" pitchFamily="18" charset="0"/>
                                </a:rPr>
                                <m:t>1</m:t>
                              </m:r>
                              <m:r>
                                <a:rPr lang="en-US" altLang="zh-CN" sz="2400" b="0" i="1" smtClean="0">
                                  <a:solidFill>
                                    <a:srgbClr val="0000FF"/>
                                  </a:solidFill>
                                  <a:latin typeface="Cambria Math" panose="02040503050406030204" pitchFamily="18" charset="0"/>
                                </a:rPr>
                                <m:t>/2</m:t>
                              </m:r>
                            </m:sub>
                          </m:sSub>
                        </m:e>
                      </m:d>
                    </m:oMath>
                  </m:oMathPara>
                </a14:m>
                <a:endParaRPr lang="zh-CN" altLang="en-US" sz="2400" dirty="0"/>
              </a:p>
            </p:txBody>
          </p:sp>
        </mc:Choice>
        <mc:Fallback xmlns="">
          <p:sp>
            <p:nvSpPr>
              <p:cNvPr id="15" name="文本框 14">
                <a:extLst>
                  <a:ext uri="{FF2B5EF4-FFF2-40B4-BE49-F238E27FC236}">
                    <a16:creationId xmlns:a16="http://schemas.microsoft.com/office/drawing/2014/main" id="{0799F449-6D48-4389-A065-62FE455C2CC0}"/>
                  </a:ext>
                </a:extLst>
              </p:cNvPr>
              <p:cNvSpPr txBox="1">
                <a:spLocks noRot="1" noChangeAspect="1" noMove="1" noResize="1" noEditPoints="1" noAdjustHandles="1" noChangeArrowheads="1" noChangeShapeType="1" noTextEdit="1"/>
              </p:cNvSpPr>
              <p:nvPr/>
            </p:nvSpPr>
            <p:spPr>
              <a:xfrm>
                <a:off x="4490042" y="1184576"/>
                <a:ext cx="6263574" cy="52123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4D1B867-F69E-4DCA-B749-64FDBAF86B22}"/>
                  </a:ext>
                </a:extLst>
              </p:cNvPr>
              <p:cNvSpPr txBox="1"/>
              <p:nvPr/>
            </p:nvSpPr>
            <p:spPr>
              <a:xfrm>
                <a:off x="4994670" y="1753173"/>
                <a:ext cx="5298038" cy="521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𝐹</m:t>
                          </m:r>
                        </m:e>
                        <m:sub>
                          <m:r>
                            <a:rPr lang="en-US" altLang="zh-CN" sz="2400" b="0" i="1" smtClean="0">
                              <a:solidFill>
                                <a:srgbClr val="0000FF"/>
                              </a:solidFill>
                              <a:latin typeface="Cambria Math" panose="02040503050406030204" pitchFamily="18" charset="0"/>
                            </a:rPr>
                            <m:t>3/2</m:t>
                          </m:r>
                          <m:r>
                            <a:rPr lang="en-US" altLang="zh-CN" sz="2400" b="0" i="1" smtClean="0">
                              <a:solidFill>
                                <a:srgbClr val="0000FF"/>
                              </a:solidFill>
                              <a:latin typeface="Cambria Math" panose="02040503050406030204" pitchFamily="18" charset="0"/>
                            </a:rPr>
                            <m:t>𝐿</m:t>
                          </m:r>
                        </m:sub>
                      </m:sSub>
                      <m:r>
                        <a:rPr lang="en-US" altLang="zh-CN" sz="2400" b="0" i="1" smtClean="0">
                          <a:solidFill>
                            <a:srgbClr val="0000FF"/>
                          </a:solidFill>
                          <a:latin typeface="Cambria Math" panose="02040503050406030204" pitchFamily="18" charset="0"/>
                        </a:rPr>
                        <m:t>=</m:t>
                      </m:r>
                      <m:d>
                        <m:dPr>
                          <m:begChr m:val="⟨"/>
                          <m:endChr m:val="⟩"/>
                          <m:ctrlPr>
                            <a:rPr lang="en-US" altLang="zh-CN" sz="2400" i="1" smtClean="0">
                              <a:solidFill>
                                <a:srgbClr val="0000FF"/>
                              </a:solidFill>
                              <a:latin typeface="Cambria Math" panose="02040503050406030204" pitchFamily="18" charset="0"/>
                            </a:rPr>
                          </m:ctrlPr>
                        </m:dPr>
                        <m:e>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m:t>
                              </m:r>
                            </m:sub>
                          </m:sSub>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1/2</m:t>
                              </m:r>
                            </m:sub>
                          </m:sSub>
                          <m:r>
                            <a:rPr lang="en-US" altLang="zh-CN" sz="2400" b="0" i="1" smtClean="0">
                              <a:solidFill>
                                <a:srgbClr val="0000FF"/>
                              </a:solidFill>
                              <a:latin typeface="Cambria Math" panose="02040503050406030204" pitchFamily="18" charset="0"/>
                            </a:rPr>
                            <m:t>;</m:t>
                          </m:r>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b="0" i="1" smtClean="0">
                                  <a:solidFill>
                                    <a:srgbClr val="0000FF"/>
                                  </a:solidFill>
                                  <a:latin typeface="Cambria Math" panose="02040503050406030204" pitchFamily="18" charset="0"/>
                                </a:rPr>
                                <m:t>3/2</m:t>
                              </m:r>
                            </m:sub>
                          </m:sSub>
                        </m:e>
                        <m:e>
                          <m:r>
                            <a:rPr lang="en-US" altLang="zh-CN" sz="2400" b="0" i="1" smtClean="0">
                              <a:solidFill>
                                <a:srgbClr val="0000FF"/>
                              </a:solidFill>
                              <a:latin typeface="Cambria Math" panose="02040503050406030204" pitchFamily="18" charset="0"/>
                            </a:rPr>
                            <m:t>𝐻</m:t>
                          </m:r>
                        </m:e>
                        <m:e>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m:t>
                              </m:r>
                            </m:sub>
                          </m:sSub>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a:solidFill>
                                    <a:srgbClr val="0000FF"/>
                                  </a:solidFill>
                                  <a:latin typeface="Cambria Math" panose="02040503050406030204" pitchFamily="18" charset="0"/>
                                </a:rPr>
                                <m:t>1/2</m:t>
                              </m:r>
                            </m:sub>
                          </m:sSub>
                          <m:r>
                            <a:rPr lang="en-US" altLang="zh-CN" sz="2400" i="1">
                              <a:solidFill>
                                <a:srgbClr val="0000FF"/>
                              </a:solidFill>
                              <a:latin typeface="Cambria Math" panose="02040503050406030204" pitchFamily="18" charset="0"/>
                            </a:rPr>
                            <m:t>;</m:t>
                          </m:r>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𝑆</m:t>
                              </m:r>
                            </m:e>
                            <m:sub>
                              <m:r>
                                <a:rPr lang="en-US" altLang="zh-CN" sz="2400" i="1" smtClean="0">
                                  <a:solidFill>
                                    <a:srgbClr val="0000FF"/>
                                  </a:solidFill>
                                  <a:latin typeface="Cambria Math" panose="02040503050406030204" pitchFamily="18" charset="0"/>
                                </a:rPr>
                                <m:t>3</m:t>
                              </m:r>
                              <m:r>
                                <a:rPr lang="en-US" altLang="zh-CN" sz="2400" b="0" i="1" smtClean="0">
                                  <a:solidFill>
                                    <a:srgbClr val="0000FF"/>
                                  </a:solidFill>
                                  <a:latin typeface="Cambria Math" panose="02040503050406030204" pitchFamily="18" charset="0"/>
                                </a:rPr>
                                <m:t>/2</m:t>
                              </m:r>
                            </m:sub>
                          </m:sSub>
                        </m:e>
                      </m:d>
                    </m:oMath>
                  </m:oMathPara>
                </a14:m>
                <a:endParaRPr lang="zh-CN" altLang="en-US" sz="2400" dirty="0"/>
              </a:p>
            </p:txBody>
          </p:sp>
        </mc:Choice>
        <mc:Fallback xmlns="">
          <p:sp>
            <p:nvSpPr>
              <p:cNvPr id="16" name="文本框 15">
                <a:extLst>
                  <a:ext uri="{FF2B5EF4-FFF2-40B4-BE49-F238E27FC236}">
                    <a16:creationId xmlns:a16="http://schemas.microsoft.com/office/drawing/2014/main" id="{E4D1B867-F69E-4DCA-B749-64FDBAF86B22}"/>
                  </a:ext>
                </a:extLst>
              </p:cNvPr>
              <p:cNvSpPr txBox="1">
                <a:spLocks noRot="1" noChangeAspect="1" noMove="1" noResize="1" noEditPoints="1" noAdjustHandles="1" noChangeArrowheads="1" noChangeShapeType="1" noTextEdit="1"/>
              </p:cNvSpPr>
              <p:nvPr/>
            </p:nvSpPr>
            <p:spPr>
              <a:xfrm>
                <a:off x="4994670" y="1753173"/>
                <a:ext cx="5298038" cy="52123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DC2BA90-C83C-4023-9969-A1F631A906FD}"/>
                  </a:ext>
                </a:extLst>
              </p:cNvPr>
              <p:cNvSpPr txBox="1"/>
              <p:nvPr/>
            </p:nvSpPr>
            <p:spPr>
              <a:xfrm>
                <a:off x="982732" y="2747329"/>
                <a:ext cx="10575696" cy="17286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i="1">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𝑗</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𝑐</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𝐽</m:t>
                          </m:r>
                        </m:e>
                      </m:d>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1</m:t>
                                  </m:r>
                                </m:sub>
                              </m:sSub>
                              <m:r>
                                <a:rPr lang="en-US" altLang="zh-CN" sz="2400" b="0" i="1" smtClean="0">
                                  <a:latin typeface="Cambria Math" panose="02040503050406030204" pitchFamily="18" charset="0"/>
                                </a:rPr>
                                <m:t>+1</m:t>
                              </m:r>
                            </m:e>
                          </m:d>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+1</m:t>
                              </m:r>
                            </m:e>
                          </m:d>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𝐿</m:t>
                                  </m:r>
                                </m:sub>
                              </m:sSub>
                              <m:r>
                                <a:rPr lang="en-US" altLang="zh-CN" sz="2400" i="1">
                                  <a:latin typeface="Cambria Math" panose="02040503050406030204" pitchFamily="18" charset="0"/>
                                </a:rPr>
                                <m:t>+1</m:t>
                              </m:r>
                            </m:e>
                          </m:d>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𝑐𝑐</m:t>
                                  </m:r>
                                </m:sub>
                              </m:sSub>
                              <m:r>
                                <a:rPr lang="en-US" altLang="zh-CN" sz="2400" i="1">
                                  <a:latin typeface="Cambria Math" panose="02040503050406030204" pitchFamily="18" charset="0"/>
                                </a:rPr>
                                <m:t>+1</m:t>
                              </m:r>
                            </m:e>
                          </m:d>
                        </m:e>
                      </m:rad>
                    </m:oMath>
                  </m:oMathPara>
                </a14:m>
                <a:endParaRPr lang="en-US" altLang="zh-CN" sz="2400" b="0" i="1" dirty="0">
                  <a:latin typeface="Cambria Math" panose="02040503050406030204" pitchFamily="18" charset="0"/>
                </a:endParaRPr>
              </a:p>
              <a:p>
                <a:r>
                  <a:rPr lang="en-US" altLang="zh-CN" sz="2400" b="0" dirty="0"/>
                  <a:t>                                                   </a:t>
                </a:r>
                <a14:m>
                  <m:oMath xmlns:m="http://schemas.openxmlformats.org/officeDocument/2006/math">
                    <m:d>
                      <m:dPr>
                        <m:ctrlPr>
                          <a:rPr lang="en-US" altLang="zh-CN" sz="2400" b="0" i="1" smtClean="0">
                            <a:latin typeface="Cambria Math" panose="02040503050406030204" pitchFamily="18" charset="0"/>
                          </a:rPr>
                        </m:ctrlPr>
                      </m:dPr>
                      <m:e>
                        <m:m>
                          <m:mPr>
                            <m:mcs>
                              <m:mc>
                                <m:mcPr>
                                  <m:count m:val="3"/>
                                  <m:mcJc m:val="center"/>
                                </m:mcPr>
                              </m:mc>
                            </m:mcs>
                            <m:ctrlPr>
                              <a:rPr lang="en-US" altLang="zh-CN" sz="2400" i="1">
                                <a:latin typeface="Cambria Math" panose="02040503050406030204" pitchFamily="18" charset="0"/>
                              </a:rPr>
                            </m:ctrlPr>
                          </m:mP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i="1">
                                      <a:latin typeface="Cambria Math" panose="02040503050406030204" pitchFamily="18" charset="0"/>
                                    </a:rPr>
                                    <m:t>𝑙</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𝑙</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𝐿</m:t>
                                  </m:r>
                                </m:sub>
                              </m:sSub>
                            </m:e>
                          </m:m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i="1">
                                      <a:latin typeface="Cambria Math" panose="02040503050406030204" pitchFamily="18" charset="0"/>
                                    </a:rPr>
                                    <m:t>𝑐</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𝑐</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𝑐</m:t>
                                  </m:r>
                                  <m:r>
                                    <a:rPr lang="en-US" altLang="zh-CN" sz="2400" i="1">
                                      <a:latin typeface="Cambria Math" panose="02040503050406030204" pitchFamily="18" charset="0"/>
                                    </a:rPr>
                                    <m:t>𝑐</m:t>
                                  </m:r>
                                </m:sub>
                              </m:sSub>
                            </m:e>
                          </m:m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b="0" i="1" smtClean="0">
                                      <a:latin typeface="Cambria Math" panose="02040503050406030204" pitchFamily="18" charset="0"/>
                                    </a:rPr>
                                    <m:t>2</m:t>
                                  </m:r>
                                </m:sub>
                              </m:sSub>
                            </m:e>
                            <m:e>
                              <m:r>
                                <a:rPr lang="en-US" altLang="zh-CN" sz="2400" b="0" i="1" smtClean="0">
                                  <a:latin typeface="Cambria Math" panose="02040503050406030204" pitchFamily="18" charset="0"/>
                                </a:rPr>
                                <m:t>𝐽</m:t>
                              </m:r>
                            </m:e>
                          </m:mr>
                        </m:m>
                      </m:e>
                    </m:d>
                  </m:oMath>
                </a14:m>
                <a:r>
                  <a:rPr lang="en-US" altLang="zh-CN" sz="2400" dirty="0"/>
                  <a:t> </a:t>
                </a:r>
                <a14:m>
                  <m:oMath xmlns:m="http://schemas.openxmlformats.org/officeDocument/2006/math">
                    <m:r>
                      <a:rPr lang="en-US" altLang="zh-CN" sz="2400" i="1">
                        <a:latin typeface="Cambria Math" panose="02040503050406030204" pitchFamily="18" charset="0"/>
                      </a:rPr>
                      <m:t>|</m:t>
                    </m:r>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b="0" i="1" smtClean="0">
                                <a:latin typeface="Cambria Math" panose="02040503050406030204" pitchFamily="18" charset="0"/>
                              </a:rPr>
                              <m:t>𝑐</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𝑐</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1</m:t>
                            </m:r>
                            <m:r>
                              <a:rPr lang="en-US" altLang="zh-CN" sz="2400" i="1">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𝑆</m:t>
                            </m:r>
                          </m:e>
                          <m:sub>
                            <m:r>
                              <a:rPr lang="en-US" altLang="zh-CN" sz="2400" i="1">
                                <a:latin typeface="Cambria Math" panose="02040503050406030204" pitchFamily="18" charset="0"/>
                              </a:rPr>
                              <m:t>2</m:t>
                            </m:r>
                            <m:r>
                              <a:rPr lang="en-US" altLang="zh-CN" sz="2400" b="0" i="1" smtClean="0">
                                <a:latin typeface="Cambria Math" panose="02040503050406030204" pitchFamily="18" charset="0"/>
                              </a:rPr>
                              <m:t>𝑙</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𝐽</m:t>
                        </m:r>
                      </m:e>
                    </m:d>
                  </m:oMath>
                </a14:m>
                <a:endParaRPr lang="zh-CN" altLang="en-US" sz="2400" dirty="0"/>
              </a:p>
            </p:txBody>
          </p:sp>
        </mc:Choice>
        <mc:Fallback xmlns="">
          <p:sp>
            <p:nvSpPr>
              <p:cNvPr id="17" name="文本框 16">
                <a:extLst>
                  <a:ext uri="{FF2B5EF4-FFF2-40B4-BE49-F238E27FC236}">
                    <a16:creationId xmlns:a16="http://schemas.microsoft.com/office/drawing/2014/main" id="{2DC2BA90-C83C-4023-9969-A1F631A906FD}"/>
                  </a:ext>
                </a:extLst>
              </p:cNvPr>
              <p:cNvSpPr txBox="1">
                <a:spLocks noRot="1" noChangeAspect="1" noMove="1" noResize="1" noEditPoints="1" noAdjustHandles="1" noChangeArrowheads="1" noChangeShapeType="1" noTextEdit="1"/>
              </p:cNvSpPr>
              <p:nvPr/>
            </p:nvSpPr>
            <p:spPr>
              <a:xfrm>
                <a:off x="982732" y="2747329"/>
                <a:ext cx="10575696" cy="1728615"/>
              </a:xfrm>
              <a:prstGeom prst="rect">
                <a:avLst/>
              </a:prstGeom>
              <a:blipFill>
                <a:blip r:embed="rId8"/>
                <a:stretch>
                  <a:fillRect/>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44AAF18F-C825-4861-9D57-ED11EE0E52E2}"/>
              </a:ext>
            </a:extLst>
          </p:cNvPr>
          <p:cNvSpPr txBox="1"/>
          <p:nvPr/>
        </p:nvSpPr>
        <p:spPr>
          <a:xfrm>
            <a:off x="2606013" y="2249258"/>
            <a:ext cx="6200743" cy="523220"/>
          </a:xfrm>
          <a:prstGeom prst="rect">
            <a:avLst/>
          </a:prstGeom>
          <a:noFill/>
        </p:spPr>
        <p:txBody>
          <a:bodyPr wrap="square" rtlCol="0">
            <a:spAutoFit/>
          </a:bodyPr>
          <a:lstStyle/>
          <a:p>
            <a:r>
              <a:rPr lang="en-US" altLang="zh-CN" sz="2800" b="1" dirty="0"/>
              <a:t>Spin basis transformation </a:t>
            </a:r>
            <a:endParaRPr lang="zh-CN" altLang="en-US" sz="2800" b="1"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540540C-DF24-471C-B7C9-185EA00AD269}"/>
                  </a:ext>
                </a:extLst>
              </p:cNvPr>
              <p:cNvSpPr txBox="1"/>
              <p:nvPr/>
            </p:nvSpPr>
            <p:spPr>
              <a:xfrm>
                <a:off x="2606013" y="4813169"/>
                <a:ext cx="7765001" cy="704295"/>
              </a:xfrm>
              <a:prstGeom prst="rect">
                <a:avLst/>
              </a:prstGeom>
              <a:no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0</m:t>
                        </m:r>
                      </m:e>
                      <m:sub>
                        <m:r>
                          <a:rPr lang="en-US" altLang="zh-CN" sz="2400" b="0" i="1" smtClean="0">
                            <a:latin typeface="Cambria Math" panose="02040503050406030204" pitchFamily="18" charset="0"/>
                          </a:rPr>
                          <m:t>𝑐𝑐</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m:t>
                    </m:r>
                    <m:sSub>
                      <m:sSubPr>
                        <m:ctrlPr>
                          <a:rPr lang="en-US" altLang="zh-CN" sz="2400" b="0" i="1" smtClean="0">
                            <a:solidFill>
                              <a:srgbClr val="0000FF"/>
                            </a:solidFill>
                            <a:latin typeface="Cambria Math" panose="02040503050406030204" pitchFamily="18" charset="0"/>
                            <a:ea typeface="Cambria Math" panose="02040503050406030204" pitchFamily="18" charset="0"/>
                          </a:rPr>
                        </m:ctrlPr>
                      </m:sSubPr>
                      <m:e>
                        <m:f>
                          <m:fPr>
                            <m:ctrlPr>
                              <a:rPr lang="en-US" altLang="zh-CN" sz="2400" b="0" i="1" smtClean="0">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1</m:t>
                            </m:r>
                          </m:num>
                          <m:den>
                            <m:r>
                              <a:rPr lang="en-US" altLang="zh-CN" sz="2400" b="0" i="1" smtClean="0">
                                <a:solidFill>
                                  <a:srgbClr val="0000FF"/>
                                </a:solidFill>
                                <a:latin typeface="Cambria Math" panose="02040503050406030204" pitchFamily="18" charset="0"/>
                                <a:ea typeface="Cambria Math" panose="02040503050406030204" pitchFamily="18" charset="0"/>
                              </a:rPr>
                              <m:t>2</m:t>
                            </m:r>
                          </m:den>
                        </m:f>
                        <m:r>
                          <a:rPr lang="en-US" altLang="zh-CN" sz="2400" b="0" i="1" smtClean="0">
                            <a:solidFill>
                              <a:srgbClr val="0000FF"/>
                            </a:solidFill>
                            <a:latin typeface="Cambria Math" panose="02040503050406030204" pitchFamily="18" charset="0"/>
                            <a:ea typeface="Cambria Math" panose="02040503050406030204" pitchFamily="18" charset="0"/>
                          </a:rPr>
                          <m:t>)</m:t>
                        </m:r>
                      </m:e>
                      <m:sub>
                        <m:r>
                          <a:rPr lang="en-US" altLang="zh-CN" sz="2400" b="0" i="1" smtClean="0">
                            <a:solidFill>
                              <a:srgbClr val="0000FF"/>
                            </a:solidFill>
                            <a:latin typeface="Cambria Math" panose="02040503050406030204" pitchFamily="18" charset="0"/>
                            <a:ea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b="0" i="1" smtClean="0">
                            <a:latin typeface="Cambria Math" panose="02040503050406030204" pitchFamily="18" charset="0"/>
                            <a:ea typeface="Cambria Math" panose="02040503050406030204" pitchFamily="18" charset="0"/>
                          </a:rPr>
                          <m:t>2</m:t>
                        </m:r>
                        <m:rad>
                          <m:radPr>
                            <m:degHide m:val="on"/>
                            <m:ctrlPr>
                              <a:rPr lang="en-US" altLang="zh-CN" sz="2400" b="0" i="1" smtClean="0">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3</m:t>
                            </m:r>
                          </m:e>
                        </m:rad>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0000FF"/>
                        </a:solidFill>
                        <a:latin typeface="Cambria Math" panose="02040503050406030204" pitchFamily="18" charset="0"/>
                        <a:ea typeface="Cambria Math" panose="02040503050406030204" pitchFamily="18" charset="0"/>
                      </a:rPr>
                      <m:t>(</m:t>
                    </m:r>
                    <m:sSub>
                      <m:sSubPr>
                        <m:ctrlPr>
                          <a:rPr lang="en-US" altLang="zh-CN" sz="2400" i="1">
                            <a:solidFill>
                              <a:srgbClr val="0000FF"/>
                            </a:solidFill>
                            <a:latin typeface="Cambria Math" panose="02040503050406030204" pitchFamily="18" charset="0"/>
                            <a:ea typeface="Cambria Math" panose="02040503050406030204" pitchFamily="18" charset="0"/>
                          </a:rPr>
                        </m:ctrlPr>
                      </m:sSubPr>
                      <m:e>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i="1">
                                <a:solidFill>
                                  <a:srgbClr val="0000FF"/>
                                </a:solidFill>
                                <a:latin typeface="Cambria Math" panose="02040503050406030204" pitchFamily="18" charset="0"/>
                                <a:ea typeface="Cambria Math" panose="02040503050406030204" pitchFamily="18" charset="0"/>
                              </a:rPr>
                              <m:t>1</m:t>
                            </m:r>
                          </m:num>
                          <m:den>
                            <m:r>
                              <a:rPr lang="en-US" altLang="zh-CN" sz="2400" i="1">
                                <a:solidFill>
                                  <a:srgbClr val="0000FF"/>
                                </a:solidFill>
                                <a:latin typeface="Cambria Math" panose="02040503050406030204" pitchFamily="18" charset="0"/>
                                <a:ea typeface="Cambria Math" panose="02040503050406030204" pitchFamily="18" charset="0"/>
                              </a:rPr>
                              <m:t>2</m:t>
                            </m:r>
                          </m:den>
                        </m:f>
                        <m:r>
                          <a:rPr lang="en-US" altLang="zh-CN" sz="2400" i="1">
                            <a:solidFill>
                              <a:srgbClr val="0000FF"/>
                            </a:solidFill>
                            <a:latin typeface="Cambria Math" panose="02040503050406030204" pitchFamily="18" charset="0"/>
                            <a:ea typeface="Cambria Math" panose="02040503050406030204" pitchFamily="18" charset="0"/>
                          </a:rPr>
                          <m:t>)</m:t>
                        </m:r>
                      </m:e>
                      <m:sub>
                        <m:r>
                          <a:rPr lang="en-US" altLang="zh-CN" sz="2400" i="1">
                            <a:solidFill>
                              <a:srgbClr val="0000FF"/>
                            </a:solidFill>
                            <a:latin typeface="Cambria Math" panose="02040503050406030204" pitchFamily="18" charset="0"/>
                            <a:ea typeface="Cambria Math" panose="02040503050406030204" pitchFamily="18" charset="0"/>
                          </a:rPr>
                          <m:t>𝐿</m:t>
                        </m:r>
                      </m:sub>
                    </m:sSub>
                  </m:oMath>
                </a14:m>
                <a:r>
                  <a:rPr lang="en-US" altLang="zh-CN" sz="2400" dirty="0">
                    <a:solidFill>
                      <a:srgbClr val="FF0000"/>
                    </a:solidFill>
                    <a:ea typeface="Cambria Math" panose="02040503050406030204" pitchFamily="18"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2</m:t>
                            </m:r>
                          </m:e>
                        </m:rad>
                      </m:num>
                      <m:den>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ea typeface="Cambria Math" panose="02040503050406030204" pitchFamily="18" charset="0"/>
                              </a:rPr>
                              <m:t>3</m:t>
                            </m:r>
                          </m:e>
                        </m:rad>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0000FF"/>
                        </a:solidFill>
                        <a:latin typeface="Cambria Math" panose="02040503050406030204" pitchFamily="18" charset="0"/>
                        <a:ea typeface="Cambria Math" panose="02040503050406030204" pitchFamily="18" charset="0"/>
                      </a:rPr>
                      <m:t>(</m:t>
                    </m:r>
                    <m:sSub>
                      <m:sSubPr>
                        <m:ctrlPr>
                          <a:rPr lang="en-US" altLang="zh-CN" sz="2400" i="1">
                            <a:solidFill>
                              <a:srgbClr val="0000FF"/>
                            </a:solidFill>
                            <a:latin typeface="Cambria Math" panose="02040503050406030204" pitchFamily="18" charset="0"/>
                            <a:ea typeface="Cambria Math" panose="02040503050406030204" pitchFamily="18" charset="0"/>
                          </a:rPr>
                        </m:ctrlPr>
                      </m:sSubPr>
                      <m:e>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3</m:t>
                            </m:r>
                          </m:num>
                          <m:den>
                            <m:r>
                              <a:rPr lang="en-US" altLang="zh-CN" sz="2400" i="1">
                                <a:solidFill>
                                  <a:srgbClr val="0000FF"/>
                                </a:solidFill>
                                <a:latin typeface="Cambria Math" panose="02040503050406030204" pitchFamily="18" charset="0"/>
                                <a:ea typeface="Cambria Math" panose="02040503050406030204" pitchFamily="18" charset="0"/>
                              </a:rPr>
                              <m:t>2</m:t>
                            </m:r>
                          </m:den>
                        </m:f>
                        <m:r>
                          <a:rPr lang="en-US" altLang="zh-CN" sz="2400" i="1">
                            <a:solidFill>
                              <a:srgbClr val="0000FF"/>
                            </a:solidFill>
                            <a:latin typeface="Cambria Math" panose="02040503050406030204" pitchFamily="18" charset="0"/>
                            <a:ea typeface="Cambria Math" panose="02040503050406030204" pitchFamily="18" charset="0"/>
                          </a:rPr>
                          <m:t>)</m:t>
                        </m:r>
                      </m:e>
                      <m:sub>
                        <m:r>
                          <a:rPr lang="en-US" altLang="zh-CN" sz="2400" i="1">
                            <a:solidFill>
                              <a:srgbClr val="0000FF"/>
                            </a:solidFill>
                            <a:latin typeface="Cambria Math" panose="02040503050406030204" pitchFamily="18" charset="0"/>
                            <a:ea typeface="Cambria Math" panose="02040503050406030204" pitchFamily="18" charset="0"/>
                          </a:rPr>
                          <m:t>𝐿</m:t>
                        </m:r>
                      </m:sub>
                    </m:sSub>
                  </m:oMath>
                </a14:m>
                <a:endParaRPr lang="zh-CN" altLang="en-US" sz="2400" dirty="0"/>
              </a:p>
            </p:txBody>
          </p:sp>
        </mc:Choice>
        <mc:Fallback xmlns="">
          <p:sp>
            <p:nvSpPr>
              <p:cNvPr id="8" name="文本框 7">
                <a:extLst>
                  <a:ext uri="{FF2B5EF4-FFF2-40B4-BE49-F238E27FC236}">
                    <a16:creationId xmlns:a16="http://schemas.microsoft.com/office/drawing/2014/main" id="{1540540C-DF24-471C-B7C9-185EA00AD269}"/>
                  </a:ext>
                </a:extLst>
              </p:cNvPr>
              <p:cNvSpPr txBox="1">
                <a:spLocks noRot="1" noChangeAspect="1" noMove="1" noResize="1" noEditPoints="1" noAdjustHandles="1" noChangeArrowheads="1" noChangeShapeType="1" noTextEdit="1"/>
              </p:cNvSpPr>
              <p:nvPr/>
            </p:nvSpPr>
            <p:spPr>
              <a:xfrm>
                <a:off x="2606013" y="4813169"/>
                <a:ext cx="7765001" cy="70429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084EFE0-CEC1-4F7B-BC54-F800BDA40A43}"/>
                  </a:ext>
                </a:extLst>
              </p:cNvPr>
              <p:cNvSpPr txBox="1"/>
              <p:nvPr/>
            </p:nvSpPr>
            <p:spPr>
              <a:xfrm>
                <a:off x="2606198" y="5498963"/>
                <a:ext cx="8199215" cy="682687"/>
              </a:xfrm>
              <a:prstGeom prst="rect">
                <a:avLst/>
              </a:prstGeom>
              <a:no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1</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1</m:t>
                        </m:r>
                      </m:num>
                      <m:den>
                        <m:r>
                          <a:rPr lang="en-US" altLang="zh-CN" sz="2400" i="1">
                            <a:latin typeface="Cambria Math" panose="02040503050406030204" pitchFamily="18" charset="0"/>
                            <a:ea typeface="Cambria Math" panose="02040503050406030204" pitchFamily="18" charset="0"/>
                          </a:rPr>
                          <m:t>2</m:t>
                        </m:r>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ea typeface="Cambria Math" panose="02040503050406030204" pitchFamily="18" charset="0"/>
                              </a:rPr>
                              <m:t>3</m:t>
                            </m:r>
                          </m:e>
                        </m:rad>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0</m:t>
                        </m:r>
                      </m:e>
                      <m:sub>
                        <m:r>
                          <a:rPr lang="en-US" altLang="zh-CN" sz="2400" b="0" i="1" smtClean="0">
                            <a:latin typeface="Cambria Math" panose="02040503050406030204" pitchFamily="18" charset="0"/>
                          </a:rPr>
                          <m:t>𝑐𝑐</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m:t>
                    </m:r>
                    <m:sSub>
                      <m:sSubPr>
                        <m:ctrlPr>
                          <a:rPr lang="en-US" altLang="zh-CN" sz="2400" b="0" i="1" smtClean="0">
                            <a:solidFill>
                              <a:srgbClr val="0000FF"/>
                            </a:solidFill>
                            <a:latin typeface="Cambria Math" panose="02040503050406030204" pitchFamily="18" charset="0"/>
                            <a:ea typeface="Cambria Math" panose="02040503050406030204" pitchFamily="18" charset="0"/>
                          </a:rPr>
                        </m:ctrlPr>
                      </m:sSubPr>
                      <m:e>
                        <m:f>
                          <m:fPr>
                            <m:ctrlPr>
                              <a:rPr lang="en-US" altLang="zh-CN" sz="2400" b="0" i="1" smtClean="0">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1</m:t>
                            </m:r>
                          </m:num>
                          <m:den>
                            <m:r>
                              <a:rPr lang="en-US" altLang="zh-CN" sz="2400" b="0" i="1" smtClean="0">
                                <a:solidFill>
                                  <a:srgbClr val="0000FF"/>
                                </a:solidFill>
                                <a:latin typeface="Cambria Math" panose="02040503050406030204" pitchFamily="18" charset="0"/>
                                <a:ea typeface="Cambria Math" panose="02040503050406030204" pitchFamily="18" charset="0"/>
                              </a:rPr>
                              <m:t>2</m:t>
                            </m:r>
                          </m:den>
                        </m:f>
                        <m:r>
                          <a:rPr lang="en-US" altLang="zh-CN" sz="2400" b="0" i="1" smtClean="0">
                            <a:solidFill>
                              <a:srgbClr val="0000FF"/>
                            </a:solidFill>
                            <a:latin typeface="Cambria Math" panose="02040503050406030204" pitchFamily="18" charset="0"/>
                            <a:ea typeface="Cambria Math" panose="02040503050406030204" pitchFamily="18" charset="0"/>
                          </a:rPr>
                          <m:t>)</m:t>
                        </m:r>
                      </m:e>
                      <m:sub>
                        <m:r>
                          <a:rPr lang="en-US" altLang="zh-CN" sz="2400" b="0" i="1" smtClean="0">
                            <a:solidFill>
                              <a:srgbClr val="0000FF"/>
                            </a:solidFill>
                            <a:latin typeface="Cambria Math" panose="02040503050406030204" pitchFamily="18" charset="0"/>
                            <a:ea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5</m:t>
                        </m:r>
                      </m:num>
                      <m:den>
                        <m:r>
                          <a:rPr lang="en-US" altLang="zh-CN" sz="2400" b="0" i="1" smtClean="0">
                            <a:latin typeface="Cambria Math" panose="02040503050406030204" pitchFamily="18" charset="0"/>
                            <a:ea typeface="Cambria Math" panose="02040503050406030204" pitchFamily="18" charset="0"/>
                          </a:rPr>
                          <m:t>6</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0000FF"/>
                        </a:solidFill>
                        <a:latin typeface="Cambria Math" panose="02040503050406030204" pitchFamily="18" charset="0"/>
                        <a:ea typeface="Cambria Math" panose="02040503050406030204" pitchFamily="18" charset="0"/>
                      </a:rPr>
                      <m:t>(</m:t>
                    </m:r>
                    <m:sSub>
                      <m:sSubPr>
                        <m:ctrlPr>
                          <a:rPr lang="en-US" altLang="zh-CN" sz="2400" i="1">
                            <a:solidFill>
                              <a:srgbClr val="0000FF"/>
                            </a:solidFill>
                            <a:latin typeface="Cambria Math" panose="02040503050406030204" pitchFamily="18" charset="0"/>
                            <a:ea typeface="Cambria Math" panose="02040503050406030204" pitchFamily="18" charset="0"/>
                          </a:rPr>
                        </m:ctrlPr>
                      </m:sSubPr>
                      <m:e>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i="1">
                                <a:solidFill>
                                  <a:srgbClr val="0000FF"/>
                                </a:solidFill>
                                <a:latin typeface="Cambria Math" panose="02040503050406030204" pitchFamily="18" charset="0"/>
                                <a:ea typeface="Cambria Math" panose="02040503050406030204" pitchFamily="18" charset="0"/>
                              </a:rPr>
                              <m:t>1</m:t>
                            </m:r>
                          </m:num>
                          <m:den>
                            <m:r>
                              <a:rPr lang="en-US" altLang="zh-CN" sz="2400" i="1">
                                <a:solidFill>
                                  <a:srgbClr val="0000FF"/>
                                </a:solidFill>
                                <a:latin typeface="Cambria Math" panose="02040503050406030204" pitchFamily="18" charset="0"/>
                                <a:ea typeface="Cambria Math" panose="02040503050406030204" pitchFamily="18" charset="0"/>
                              </a:rPr>
                              <m:t>2</m:t>
                            </m:r>
                          </m:den>
                        </m:f>
                        <m:r>
                          <a:rPr lang="en-US" altLang="zh-CN" sz="2400" i="1">
                            <a:solidFill>
                              <a:srgbClr val="0000FF"/>
                            </a:solidFill>
                            <a:latin typeface="Cambria Math" panose="02040503050406030204" pitchFamily="18" charset="0"/>
                            <a:ea typeface="Cambria Math" panose="02040503050406030204" pitchFamily="18" charset="0"/>
                          </a:rPr>
                          <m:t>)</m:t>
                        </m:r>
                      </m:e>
                      <m:sub>
                        <m:r>
                          <a:rPr lang="en-US" altLang="zh-CN" sz="2400" i="1">
                            <a:solidFill>
                              <a:srgbClr val="0000FF"/>
                            </a:solidFill>
                            <a:latin typeface="Cambria Math" panose="02040503050406030204" pitchFamily="18" charset="0"/>
                            <a:ea typeface="Cambria Math" panose="02040503050406030204" pitchFamily="18" charset="0"/>
                          </a:rPr>
                          <m:t>𝐿</m:t>
                        </m:r>
                      </m:sub>
                    </m:sSub>
                  </m:oMath>
                </a14:m>
                <a:r>
                  <a:rPr lang="en-US" altLang="zh-CN" sz="2400" dirty="0">
                    <a:solidFill>
                      <a:srgbClr val="FF0000"/>
                    </a:solidFill>
                    <a:ea typeface="Cambria Math" panose="02040503050406030204" pitchFamily="18" charset="0"/>
                  </a:rPr>
                  <a:t> </a:t>
                </a: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2</m:t>
                            </m:r>
                          </m:e>
                        </m:rad>
                      </m:num>
                      <m:den>
                        <m:r>
                          <a:rPr lang="en-US" altLang="zh-CN" sz="2400" b="0" i="1" smtClean="0">
                            <a:latin typeface="Cambria Math" panose="02040503050406030204" pitchFamily="18" charset="0"/>
                            <a:ea typeface="Cambria Math" panose="02040503050406030204" pitchFamily="18" charset="0"/>
                          </a:rPr>
                          <m:t>3</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0000FF"/>
                        </a:solidFill>
                        <a:latin typeface="Cambria Math" panose="02040503050406030204" pitchFamily="18" charset="0"/>
                        <a:ea typeface="Cambria Math" panose="02040503050406030204" pitchFamily="18" charset="0"/>
                      </a:rPr>
                      <m:t>(</m:t>
                    </m:r>
                    <m:sSub>
                      <m:sSubPr>
                        <m:ctrlPr>
                          <a:rPr lang="en-US" altLang="zh-CN" sz="2400" i="1">
                            <a:solidFill>
                              <a:srgbClr val="0000FF"/>
                            </a:solidFill>
                            <a:latin typeface="Cambria Math" panose="02040503050406030204" pitchFamily="18" charset="0"/>
                            <a:ea typeface="Cambria Math" panose="02040503050406030204" pitchFamily="18" charset="0"/>
                          </a:rPr>
                        </m:ctrlPr>
                      </m:sSubPr>
                      <m:e>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3</m:t>
                            </m:r>
                          </m:num>
                          <m:den>
                            <m:r>
                              <a:rPr lang="en-US" altLang="zh-CN" sz="2400" i="1">
                                <a:solidFill>
                                  <a:srgbClr val="0000FF"/>
                                </a:solidFill>
                                <a:latin typeface="Cambria Math" panose="02040503050406030204" pitchFamily="18" charset="0"/>
                                <a:ea typeface="Cambria Math" panose="02040503050406030204" pitchFamily="18" charset="0"/>
                              </a:rPr>
                              <m:t>2</m:t>
                            </m:r>
                          </m:den>
                        </m:f>
                        <m:r>
                          <a:rPr lang="en-US" altLang="zh-CN" sz="2400" i="1">
                            <a:solidFill>
                              <a:srgbClr val="0000FF"/>
                            </a:solidFill>
                            <a:latin typeface="Cambria Math" panose="02040503050406030204" pitchFamily="18" charset="0"/>
                            <a:ea typeface="Cambria Math" panose="02040503050406030204" pitchFamily="18" charset="0"/>
                          </a:rPr>
                          <m:t>)</m:t>
                        </m:r>
                      </m:e>
                      <m:sub>
                        <m:r>
                          <a:rPr lang="en-US" altLang="zh-CN" sz="2400" i="1">
                            <a:solidFill>
                              <a:srgbClr val="0000FF"/>
                            </a:solidFill>
                            <a:latin typeface="Cambria Math" panose="02040503050406030204" pitchFamily="18" charset="0"/>
                            <a:ea typeface="Cambria Math" panose="02040503050406030204" pitchFamily="18" charset="0"/>
                          </a:rPr>
                          <m:t>𝐿</m:t>
                        </m:r>
                      </m:sub>
                    </m:sSub>
                  </m:oMath>
                </a14:m>
                <a:endParaRPr lang="zh-CN" altLang="en-US" sz="2400" dirty="0"/>
              </a:p>
            </p:txBody>
          </p:sp>
        </mc:Choice>
        <mc:Fallback xmlns="">
          <p:sp>
            <p:nvSpPr>
              <p:cNvPr id="22" name="文本框 21">
                <a:extLst>
                  <a:ext uri="{FF2B5EF4-FFF2-40B4-BE49-F238E27FC236}">
                    <a16:creationId xmlns:a16="http://schemas.microsoft.com/office/drawing/2014/main" id="{D084EFE0-CEC1-4F7B-BC54-F800BDA40A43}"/>
                  </a:ext>
                </a:extLst>
              </p:cNvPr>
              <p:cNvSpPr txBox="1">
                <a:spLocks noRot="1" noChangeAspect="1" noMove="1" noResize="1" noEditPoints="1" noAdjustHandles="1" noChangeArrowheads="1" noChangeShapeType="1" noTextEdit="1"/>
              </p:cNvSpPr>
              <p:nvPr/>
            </p:nvSpPr>
            <p:spPr>
              <a:xfrm>
                <a:off x="2606198" y="5498963"/>
                <a:ext cx="8199215" cy="682687"/>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1A5969B-95A3-48A3-A550-DD3D68C0D3C2}"/>
                  </a:ext>
                </a:extLst>
              </p:cNvPr>
              <p:cNvSpPr txBox="1"/>
              <p:nvPr/>
            </p:nvSpPr>
            <p:spPr>
              <a:xfrm>
                <a:off x="2606013" y="6110635"/>
                <a:ext cx="7993731" cy="684162"/>
              </a:xfrm>
              <a:prstGeom prst="rect">
                <a:avLst/>
              </a:prstGeom>
              <a:no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3</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1</m:t>
                        </m:r>
                      </m:num>
                      <m:den>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ea typeface="Cambria Math" panose="02040503050406030204" pitchFamily="18" charset="0"/>
                              </a:rPr>
                              <m:t>3</m:t>
                            </m:r>
                          </m:e>
                        </m:rad>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0</m:t>
                        </m:r>
                      </m:e>
                      <m:sub>
                        <m:r>
                          <a:rPr lang="en-US" altLang="zh-CN" sz="2400" b="0" i="1" smtClean="0">
                            <a:latin typeface="Cambria Math" panose="02040503050406030204" pitchFamily="18" charset="0"/>
                          </a:rPr>
                          <m:t>𝑐𝑐</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m:t>
                    </m:r>
                    <m:sSub>
                      <m:sSubPr>
                        <m:ctrlPr>
                          <a:rPr lang="en-US" altLang="zh-CN" sz="2400" b="0" i="1" smtClean="0">
                            <a:solidFill>
                              <a:srgbClr val="0000FF"/>
                            </a:solidFill>
                            <a:latin typeface="Cambria Math" panose="02040503050406030204" pitchFamily="18" charset="0"/>
                            <a:ea typeface="Cambria Math" panose="02040503050406030204" pitchFamily="18" charset="0"/>
                          </a:rPr>
                        </m:ctrlPr>
                      </m:sSubPr>
                      <m:e>
                        <m:f>
                          <m:fPr>
                            <m:ctrlPr>
                              <a:rPr lang="en-US" altLang="zh-CN" sz="2400" b="0" i="1" smtClean="0">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3</m:t>
                            </m:r>
                          </m:num>
                          <m:den>
                            <m:r>
                              <a:rPr lang="en-US" altLang="zh-CN" sz="2400" b="0" i="1" smtClean="0">
                                <a:solidFill>
                                  <a:srgbClr val="0000FF"/>
                                </a:solidFill>
                                <a:latin typeface="Cambria Math" panose="02040503050406030204" pitchFamily="18" charset="0"/>
                                <a:ea typeface="Cambria Math" panose="02040503050406030204" pitchFamily="18" charset="0"/>
                              </a:rPr>
                              <m:t>2</m:t>
                            </m:r>
                          </m:den>
                        </m:f>
                        <m:r>
                          <a:rPr lang="en-US" altLang="zh-CN" sz="2400" b="0" i="1" smtClean="0">
                            <a:solidFill>
                              <a:srgbClr val="0000FF"/>
                            </a:solidFill>
                            <a:latin typeface="Cambria Math" panose="02040503050406030204" pitchFamily="18" charset="0"/>
                            <a:ea typeface="Cambria Math" panose="02040503050406030204" pitchFamily="18" charset="0"/>
                          </a:rPr>
                          <m:t>)</m:t>
                        </m:r>
                      </m:e>
                      <m:sub>
                        <m:r>
                          <a:rPr lang="en-US" altLang="zh-CN" sz="2400" b="0" i="1" smtClean="0">
                            <a:solidFill>
                              <a:srgbClr val="0000FF"/>
                            </a:solidFill>
                            <a:latin typeface="Cambria Math" panose="02040503050406030204" pitchFamily="18" charset="0"/>
                            <a:ea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b="0" i="1" smtClean="0">
                            <a:latin typeface="Cambria Math" panose="02040503050406030204" pitchFamily="18" charset="0"/>
                            <a:ea typeface="Cambria Math" panose="02040503050406030204" pitchFamily="18" charset="0"/>
                          </a:rPr>
                          <m:t>3</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0000FF"/>
                        </a:solidFill>
                        <a:latin typeface="Cambria Math" panose="02040503050406030204" pitchFamily="18" charset="0"/>
                        <a:ea typeface="Cambria Math" panose="02040503050406030204" pitchFamily="18" charset="0"/>
                      </a:rPr>
                      <m:t>(</m:t>
                    </m:r>
                    <m:sSub>
                      <m:sSubPr>
                        <m:ctrlPr>
                          <a:rPr lang="en-US" altLang="zh-CN" sz="2400" i="1">
                            <a:solidFill>
                              <a:srgbClr val="0000FF"/>
                            </a:solidFill>
                            <a:latin typeface="Cambria Math" panose="02040503050406030204" pitchFamily="18" charset="0"/>
                            <a:ea typeface="Cambria Math" panose="02040503050406030204" pitchFamily="18" charset="0"/>
                          </a:rPr>
                        </m:ctrlPr>
                      </m:sSubPr>
                      <m:e>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i="1">
                                <a:solidFill>
                                  <a:srgbClr val="0000FF"/>
                                </a:solidFill>
                                <a:latin typeface="Cambria Math" panose="02040503050406030204" pitchFamily="18" charset="0"/>
                                <a:ea typeface="Cambria Math" panose="02040503050406030204" pitchFamily="18" charset="0"/>
                              </a:rPr>
                              <m:t>1</m:t>
                            </m:r>
                          </m:num>
                          <m:den>
                            <m:r>
                              <a:rPr lang="en-US" altLang="zh-CN" sz="2400" i="1">
                                <a:solidFill>
                                  <a:srgbClr val="0000FF"/>
                                </a:solidFill>
                                <a:latin typeface="Cambria Math" panose="02040503050406030204" pitchFamily="18" charset="0"/>
                                <a:ea typeface="Cambria Math" panose="02040503050406030204" pitchFamily="18" charset="0"/>
                              </a:rPr>
                              <m:t>2</m:t>
                            </m:r>
                          </m:den>
                        </m:f>
                        <m:r>
                          <a:rPr lang="en-US" altLang="zh-CN" sz="2400" i="1">
                            <a:solidFill>
                              <a:srgbClr val="0000FF"/>
                            </a:solidFill>
                            <a:latin typeface="Cambria Math" panose="02040503050406030204" pitchFamily="18" charset="0"/>
                            <a:ea typeface="Cambria Math" panose="02040503050406030204" pitchFamily="18" charset="0"/>
                          </a:rPr>
                          <m:t>)</m:t>
                        </m:r>
                      </m:e>
                      <m:sub>
                        <m:r>
                          <a:rPr lang="en-US" altLang="zh-CN" sz="2400" i="1">
                            <a:solidFill>
                              <a:srgbClr val="0000FF"/>
                            </a:solidFill>
                            <a:latin typeface="Cambria Math" panose="02040503050406030204" pitchFamily="18" charset="0"/>
                            <a:ea typeface="Cambria Math" panose="02040503050406030204" pitchFamily="18" charset="0"/>
                          </a:rPr>
                          <m:t>𝐿</m:t>
                        </m:r>
                      </m:sub>
                    </m:sSub>
                  </m:oMath>
                </a14:m>
                <a:r>
                  <a:rPr lang="en-US" altLang="zh-CN" sz="2400" dirty="0">
                    <a:ea typeface="Cambria Math" panose="02040503050406030204" pitchFamily="18" charset="0"/>
                  </a:rPr>
                  <a:t> </a:t>
                </a: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5</m:t>
                            </m:r>
                          </m:e>
                        </m:rad>
                      </m:num>
                      <m:den>
                        <m:r>
                          <a:rPr lang="en-US" altLang="zh-CN" sz="2400" b="0" i="1" smtClean="0">
                            <a:latin typeface="Cambria Math" panose="02040503050406030204" pitchFamily="18" charset="0"/>
                            <a:ea typeface="Cambria Math" panose="02040503050406030204" pitchFamily="18" charset="0"/>
                          </a:rPr>
                          <m:t>3</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0000FF"/>
                        </a:solidFill>
                        <a:latin typeface="Cambria Math" panose="02040503050406030204" pitchFamily="18" charset="0"/>
                        <a:ea typeface="Cambria Math" panose="02040503050406030204" pitchFamily="18" charset="0"/>
                      </a:rPr>
                      <m:t>(</m:t>
                    </m:r>
                    <m:sSub>
                      <m:sSubPr>
                        <m:ctrlPr>
                          <a:rPr lang="en-US" altLang="zh-CN" sz="2400" i="1">
                            <a:solidFill>
                              <a:srgbClr val="0000FF"/>
                            </a:solidFill>
                            <a:latin typeface="Cambria Math" panose="02040503050406030204" pitchFamily="18" charset="0"/>
                            <a:ea typeface="Cambria Math" panose="02040503050406030204" pitchFamily="18" charset="0"/>
                          </a:rPr>
                        </m:ctrlPr>
                      </m:sSubPr>
                      <m:e>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3</m:t>
                            </m:r>
                          </m:num>
                          <m:den>
                            <m:r>
                              <a:rPr lang="en-US" altLang="zh-CN" sz="2400" i="1">
                                <a:solidFill>
                                  <a:srgbClr val="0000FF"/>
                                </a:solidFill>
                                <a:latin typeface="Cambria Math" panose="02040503050406030204" pitchFamily="18" charset="0"/>
                                <a:ea typeface="Cambria Math" panose="02040503050406030204" pitchFamily="18" charset="0"/>
                              </a:rPr>
                              <m:t>2</m:t>
                            </m:r>
                          </m:den>
                        </m:f>
                        <m:r>
                          <a:rPr lang="en-US" altLang="zh-CN" sz="2400" i="1">
                            <a:solidFill>
                              <a:srgbClr val="0000FF"/>
                            </a:solidFill>
                            <a:latin typeface="Cambria Math" panose="02040503050406030204" pitchFamily="18" charset="0"/>
                            <a:ea typeface="Cambria Math" panose="02040503050406030204" pitchFamily="18" charset="0"/>
                          </a:rPr>
                          <m:t>)</m:t>
                        </m:r>
                      </m:e>
                      <m:sub>
                        <m:r>
                          <a:rPr lang="en-US" altLang="zh-CN" sz="2400" i="1">
                            <a:solidFill>
                              <a:srgbClr val="0000FF"/>
                            </a:solidFill>
                            <a:latin typeface="Cambria Math" panose="02040503050406030204" pitchFamily="18" charset="0"/>
                            <a:ea typeface="Cambria Math" panose="02040503050406030204" pitchFamily="18" charset="0"/>
                          </a:rPr>
                          <m:t>𝐿</m:t>
                        </m:r>
                      </m:sub>
                    </m:sSub>
                  </m:oMath>
                </a14:m>
                <a:endParaRPr lang="zh-CN" altLang="en-US" sz="2400" dirty="0"/>
              </a:p>
            </p:txBody>
          </p:sp>
        </mc:Choice>
        <mc:Fallback xmlns="">
          <p:sp>
            <p:nvSpPr>
              <p:cNvPr id="23" name="文本框 22">
                <a:extLst>
                  <a:ext uri="{FF2B5EF4-FFF2-40B4-BE49-F238E27FC236}">
                    <a16:creationId xmlns:a16="http://schemas.microsoft.com/office/drawing/2014/main" id="{01A5969B-95A3-48A3-A550-DD3D68C0D3C2}"/>
                  </a:ext>
                </a:extLst>
              </p:cNvPr>
              <p:cNvSpPr txBox="1">
                <a:spLocks noRot="1" noChangeAspect="1" noMove="1" noResize="1" noEditPoints="1" noAdjustHandles="1" noChangeArrowheads="1" noChangeShapeType="1" noTextEdit="1"/>
              </p:cNvSpPr>
              <p:nvPr/>
            </p:nvSpPr>
            <p:spPr>
              <a:xfrm>
                <a:off x="2606013" y="6110635"/>
                <a:ext cx="7993731" cy="684162"/>
              </a:xfrm>
              <a:prstGeom prst="rect">
                <a:avLst/>
              </a:prstGeom>
              <a:blipFill>
                <a:blip r:embed="rId11"/>
                <a:stretch>
                  <a:fillRect/>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3E7249FA-827C-428D-8BEB-11E6E61964D8}"/>
              </a:ext>
            </a:extLst>
          </p:cNvPr>
          <p:cNvSpPr txBox="1"/>
          <p:nvPr/>
        </p:nvSpPr>
        <p:spPr>
          <a:xfrm>
            <a:off x="2606013" y="4315629"/>
            <a:ext cx="10357811" cy="523220"/>
          </a:xfrm>
          <a:prstGeom prst="rect">
            <a:avLst/>
          </a:prstGeom>
          <a:noFill/>
        </p:spPr>
        <p:txBody>
          <a:bodyPr wrap="square" rtlCol="0">
            <a:spAutoFit/>
          </a:bodyPr>
          <a:lstStyle/>
          <a:p>
            <a:r>
              <a:rPr lang="en-US" altLang="zh-CN" sz="2800" b="1" dirty="0"/>
              <a:t>The interaction is dependent on the spin of light quark</a:t>
            </a:r>
            <a:endParaRPr lang="zh-CN" altLang="en-US" sz="2800" b="1" dirty="0"/>
          </a:p>
        </p:txBody>
      </p:sp>
      <p:pic>
        <p:nvPicPr>
          <p:cNvPr id="3" name="图片 2">
            <a:extLst>
              <a:ext uri="{FF2B5EF4-FFF2-40B4-BE49-F238E27FC236}">
                <a16:creationId xmlns:a16="http://schemas.microsoft.com/office/drawing/2014/main" id="{14FD5630-DECB-448A-BC8D-D9462DA295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4511" y="762534"/>
            <a:ext cx="1052409" cy="963143"/>
          </a:xfrm>
          <a:prstGeom prst="rect">
            <a:avLst/>
          </a:prstGeom>
        </p:spPr>
      </p:pic>
      <p:sp>
        <p:nvSpPr>
          <p:cNvPr id="20" name="箭头: 上 19">
            <a:extLst>
              <a:ext uri="{FF2B5EF4-FFF2-40B4-BE49-F238E27FC236}">
                <a16:creationId xmlns:a16="http://schemas.microsoft.com/office/drawing/2014/main" id="{2536B34F-12DC-4485-930A-E3B3F0540C6B}"/>
              </a:ext>
            </a:extLst>
          </p:cNvPr>
          <p:cNvSpPr/>
          <p:nvPr/>
        </p:nvSpPr>
        <p:spPr>
          <a:xfrm>
            <a:off x="906700" y="1134278"/>
            <a:ext cx="119269" cy="296354"/>
          </a:xfrm>
          <a:prstGeom prst="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上 25">
            <a:extLst>
              <a:ext uri="{FF2B5EF4-FFF2-40B4-BE49-F238E27FC236}">
                <a16:creationId xmlns:a16="http://schemas.microsoft.com/office/drawing/2014/main" id="{F73C334B-1255-476A-8432-2BBDDDF64D4E}"/>
              </a:ext>
            </a:extLst>
          </p:cNvPr>
          <p:cNvSpPr/>
          <p:nvPr/>
        </p:nvSpPr>
        <p:spPr>
          <a:xfrm>
            <a:off x="1341464" y="1177946"/>
            <a:ext cx="45719" cy="200098"/>
          </a:xfrm>
          <a:prstGeom prst="upArrow">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上 26">
            <a:extLst>
              <a:ext uri="{FF2B5EF4-FFF2-40B4-BE49-F238E27FC236}">
                <a16:creationId xmlns:a16="http://schemas.microsoft.com/office/drawing/2014/main" id="{61F242A4-2BDF-4A10-AA02-D9F14B52D28C}"/>
              </a:ext>
            </a:extLst>
          </p:cNvPr>
          <p:cNvSpPr/>
          <p:nvPr/>
        </p:nvSpPr>
        <p:spPr>
          <a:xfrm>
            <a:off x="1512734" y="1181022"/>
            <a:ext cx="45719" cy="200098"/>
          </a:xfrm>
          <a:prstGeom prst="upArrow">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a:extLst>
              <a:ext uri="{FF2B5EF4-FFF2-40B4-BE49-F238E27FC236}">
                <a16:creationId xmlns:a16="http://schemas.microsoft.com/office/drawing/2014/main" id="{56067ACB-6530-457F-A8DE-CB2141CA042F}"/>
              </a:ext>
            </a:extLst>
          </p:cNvPr>
          <p:cNvCxnSpPr>
            <a:cxnSpLocks/>
          </p:cNvCxnSpPr>
          <p:nvPr/>
        </p:nvCxnSpPr>
        <p:spPr>
          <a:xfrm>
            <a:off x="1579001" y="1305184"/>
            <a:ext cx="1421702" cy="40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标题 1"/>
          <p:cNvSpPr txBox="1">
            <a:spLocks/>
          </p:cNvSpPr>
          <p:nvPr/>
        </p:nvSpPr>
        <p:spPr>
          <a:xfrm>
            <a:off x="1945854" y="83067"/>
            <a:ext cx="9357452" cy="8835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II-Potential from HQSS</a:t>
            </a:r>
            <a:endParaRPr lang="zh-CN" altLang="en-US" sz="4800" b="1" dirty="0"/>
          </a:p>
        </p:txBody>
      </p:sp>
      <p:sp>
        <p:nvSpPr>
          <p:cNvPr id="32" name="流程图: 接点 31"/>
          <p:cNvSpPr/>
          <p:nvPr/>
        </p:nvSpPr>
        <p:spPr>
          <a:xfrm>
            <a:off x="2200443" y="2428605"/>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接点 32"/>
          <p:cNvSpPr/>
          <p:nvPr/>
        </p:nvSpPr>
        <p:spPr>
          <a:xfrm>
            <a:off x="2224536" y="4484367"/>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BE73104F-B62C-464E-AF70-F1296A184EA3}" type="slidenum">
              <a:rPr lang="zh-CN" altLang="en-US" smtClean="0"/>
              <a:t>16</a:t>
            </a:fld>
            <a:endParaRPr lang="zh-CN" altLang="en-US"/>
          </a:p>
        </p:txBody>
      </p:sp>
    </p:spTree>
    <p:extLst>
      <p:ext uri="{BB962C8B-B14F-4D97-AF65-F5344CB8AC3E}">
        <p14:creationId xmlns:p14="http://schemas.microsoft.com/office/powerpoint/2010/main" val="1999607126"/>
      </p:ext>
    </p:extLst>
  </p:cSld>
  <p:clrMapOvr>
    <a:masterClrMapping/>
  </p:clrMapOvr>
  <mc:AlternateContent xmlns:mc="http://schemas.openxmlformats.org/markup-compatibility/2006">
    <mc:Choice xmlns:p14="http://schemas.microsoft.com/office/powerpoint/2010/main" Requires="p14">
      <p:transition spd="slow" p14:dur="2000" advTm="63435"/>
    </mc:Choice>
    <mc:Fallback>
      <p:transition spd="slow" advTm="6343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BA735B3-9EAA-41EA-9549-D6036D314511}"/>
                  </a:ext>
                </a:extLst>
              </p:cNvPr>
              <p:cNvSpPr txBox="1"/>
              <p:nvPr/>
            </p:nvSpPr>
            <p:spPr>
              <a:xfrm>
                <a:off x="841638" y="1827798"/>
                <a:ext cx="10508724" cy="617413"/>
              </a:xfrm>
              <a:prstGeom prst="rect">
                <a:avLst/>
              </a:prstGeom>
              <a:solidFill>
                <a:schemeClr val="accent1">
                  <a:lumMod val="20000"/>
                  <a:lumOff val="80000"/>
                </a:schemeClr>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𝑉</m:t>
                            </m:r>
                            <m:r>
                              <a:rPr lang="en-US" altLang="zh-CN" sz="2400" b="0" i="1" smtClean="0">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1/2</m:t>
                                </m:r>
                              </m:e>
                              <m:sup>
                                <m:r>
                                  <a:rPr lang="en-US" altLang="zh-CN" sz="2400" i="1">
                                    <a:solidFill>
                                      <a:schemeClr val="tx1"/>
                                    </a:solidFill>
                                    <a:latin typeface="Cambria Math" panose="02040503050406030204" pitchFamily="18" charset="0"/>
                                  </a:rPr>
                                  <m:t>−</m:t>
                                </m:r>
                              </m:sup>
                            </m:sSup>
                            <m:r>
                              <a:rPr lang="en-US" altLang="zh-CN" sz="2400" b="0" i="1" smtClean="0">
                                <a:solidFill>
                                  <a:schemeClr val="tx1"/>
                                </a:solidFill>
                                <a:latin typeface="Cambria Math" panose="02040503050406030204" pitchFamily="18" charset="0"/>
                              </a:rPr>
                              <m:t>)|</m:t>
                            </m:r>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3</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2</m:t>
                        </m:r>
                      </m:num>
                      <m:den>
                        <m:r>
                          <a:rPr lang="en-US" altLang="zh-CN" sz="2400" b="0" i="1" smtClean="0">
                            <a:solidFill>
                              <a:schemeClr val="tx1"/>
                            </a:solidFill>
                            <a:latin typeface="Cambria Math" panose="02040503050406030204" pitchFamily="18" charset="0"/>
                            <a:ea typeface="Cambria Math" panose="02040503050406030204" pitchFamily="18" charset="0"/>
                          </a:rPr>
                          <m:t>3</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oMath>
                </a14:m>
                <a:r>
                  <a:rPr lang="zh-CN" altLang="en-US"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oMath>
                </a14:m>
                <a:r>
                  <a:rPr lang="zh-CN" altLang="en-US" sz="2400" dirty="0"/>
                  <a:t>    </a:t>
                </a:r>
              </a:p>
            </p:txBody>
          </p:sp>
        </mc:Choice>
        <mc:Fallback xmlns="">
          <p:sp>
            <p:nvSpPr>
              <p:cNvPr id="17" name="文本框 16">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841638" y="1827798"/>
                <a:ext cx="10508724" cy="617413"/>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72D0C9A-9D6B-4779-B99E-F1AC193C44F9}"/>
                  </a:ext>
                </a:extLst>
              </p:cNvPr>
              <p:cNvSpPr txBox="1"/>
              <p:nvPr/>
            </p:nvSpPr>
            <p:spPr>
              <a:xfrm>
                <a:off x="841638" y="2537625"/>
                <a:ext cx="10508724" cy="618183"/>
              </a:xfrm>
              <a:prstGeom prst="rect">
                <a:avLst/>
              </a:prstGeom>
              <a:solidFill>
                <a:schemeClr val="accent1">
                  <a:lumMod val="20000"/>
                  <a:lumOff val="80000"/>
                </a:schemeClr>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3/2</m:t>
                            </m:r>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3</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2</m:t>
                        </m:r>
                      </m:num>
                      <m:den>
                        <m:r>
                          <a:rPr lang="en-US" altLang="zh-CN" sz="2400" b="0" i="1" smtClean="0">
                            <a:solidFill>
                              <a:schemeClr val="tx1"/>
                            </a:solidFill>
                            <a:latin typeface="Cambria Math" panose="02040503050406030204" pitchFamily="18" charset="0"/>
                            <a:ea typeface="Cambria Math" panose="02040503050406030204" pitchFamily="18" charset="0"/>
                          </a:rPr>
                          <m:t>3</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oMath>
                </a14:m>
                <a:r>
                  <a:rPr lang="zh-CN" altLang="en-US" sz="2400" dirty="0">
                    <a:solidFill>
                      <a:schemeClr val="tx1"/>
                    </a:solidFill>
                  </a:rPr>
                  <a:t>                         </a:t>
                </a:r>
                <a14:m>
                  <m:oMath xmlns:m="http://schemas.openxmlformats.org/officeDocument/2006/math">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f>
                          <m:fPr>
                            <m:ctrlPr>
                              <a:rPr lang="en-US" altLang="zh-CN" sz="2400" i="1">
                                <a:solidFill>
                                  <a:schemeClr val="tx1"/>
                                </a:solidFill>
                                <a:latin typeface="Cambria Math" panose="02040503050406030204" pitchFamily="18" charset="0"/>
                              </a:rPr>
                            </m:ctrlPr>
                          </m:fPr>
                          <m:num>
                            <m:r>
                              <a:rPr lang="en-US" altLang="zh-CN" sz="2400" i="1">
                                <a:solidFill>
                                  <a:schemeClr val="tx1"/>
                                </a:solidFill>
                                <a:latin typeface="Cambria Math" panose="02040503050406030204" pitchFamily="18" charset="0"/>
                              </a:rPr>
                              <m:t>3</m:t>
                            </m:r>
                          </m:num>
                          <m:den>
                            <m:r>
                              <a:rPr lang="en-US" altLang="zh-CN" sz="2400" i="1">
                                <a:solidFill>
                                  <a:schemeClr val="tx1"/>
                                </a:solidFill>
                                <a:latin typeface="Cambria Math" panose="02040503050406030204" pitchFamily="18" charset="0"/>
                              </a:rPr>
                              <m:t>2</m:t>
                            </m:r>
                          </m:den>
                        </m:f>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i="1">
                            <a:solidFill>
                              <a:schemeClr val="tx1"/>
                            </a:solidFill>
                            <a:latin typeface="Cambria Math" panose="02040503050406030204" pitchFamily="18" charset="0"/>
                          </a:rPr>
                          <m:t>𝑎</m:t>
                        </m:r>
                      </m:sub>
                    </m:sSub>
                  </m:oMath>
                </a14:m>
                <a:r>
                  <a:rPr lang="zh-CN" altLang="en-US" sz="2400" dirty="0">
                    <a:solidFill>
                      <a:schemeClr val="tx1"/>
                    </a:solidFill>
                  </a:rPr>
                  <a:t>        </a:t>
                </a:r>
                <a:endParaRPr lang="zh-CN" altLang="en-US" sz="2400" dirty="0"/>
              </a:p>
            </p:txBody>
          </p:sp>
        </mc:Choice>
        <mc:Fallback xmlns="">
          <p:sp>
            <p:nvSpPr>
              <p:cNvPr id="19" name="文本框 18">
                <a:extLst>
                  <a:ext uri="{FF2B5EF4-FFF2-40B4-BE49-F238E27FC236}">
                    <a16:creationId xmlns:a16="http://schemas.microsoft.com/office/drawing/2014/main" id="{E72D0C9A-9D6B-4779-B99E-F1AC193C44F9}"/>
                  </a:ext>
                </a:extLst>
              </p:cNvPr>
              <p:cNvSpPr txBox="1">
                <a:spLocks noRot="1" noChangeAspect="1" noMove="1" noResize="1" noEditPoints="1" noAdjustHandles="1" noChangeArrowheads="1" noChangeShapeType="1" noTextEdit="1"/>
              </p:cNvSpPr>
              <p:nvPr/>
            </p:nvSpPr>
            <p:spPr>
              <a:xfrm>
                <a:off x="841638" y="2537625"/>
                <a:ext cx="10508724" cy="61818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4B3F5A5-C441-4D48-A9F4-39EC0C1A6BC5}"/>
                  </a:ext>
                </a:extLst>
              </p:cNvPr>
              <p:cNvSpPr txBox="1"/>
              <p:nvPr/>
            </p:nvSpPr>
            <p:spPr>
              <a:xfrm>
                <a:off x="496259" y="3248222"/>
                <a:ext cx="11493683" cy="616579"/>
              </a:xfrm>
              <a:prstGeom prst="rect">
                <a:avLst/>
              </a:prstGeom>
              <a:solidFill>
                <a:schemeClr val="accent1">
                  <a:lumMod val="20000"/>
                  <a:lumOff val="80000"/>
                </a:schemeClr>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1/2</m:t>
                            </m:r>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7</m:t>
                        </m:r>
                      </m:num>
                      <m:den>
                        <m:r>
                          <a:rPr lang="en-US" altLang="zh-CN" sz="2400" b="0" i="1" smtClean="0">
                            <a:solidFill>
                              <a:schemeClr val="tx1"/>
                            </a:solidFill>
                            <a:latin typeface="Cambria Math" panose="02040503050406030204" pitchFamily="18" charset="0"/>
                          </a:rPr>
                          <m:t>9</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2</m:t>
                        </m:r>
                      </m:num>
                      <m:den>
                        <m:r>
                          <a:rPr lang="en-US" altLang="zh-CN" sz="2400" b="0" i="1" smtClean="0">
                            <a:solidFill>
                              <a:schemeClr val="tx1"/>
                            </a:solidFill>
                            <a:latin typeface="Cambria Math" panose="02040503050406030204" pitchFamily="18" charset="0"/>
                            <a:ea typeface="Cambria Math" panose="02040503050406030204" pitchFamily="18" charset="0"/>
                          </a:rPr>
                          <m:t>9</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4</m:t>
                        </m:r>
                      </m:num>
                      <m:den>
                        <m:r>
                          <a:rPr lang="en-US" altLang="zh-CN" sz="2400" b="0" i="1" smtClean="0">
                            <a:solidFill>
                              <a:schemeClr val="tx1"/>
                            </a:solidFill>
                            <a:latin typeface="Cambria Math" panose="02040503050406030204" pitchFamily="18" charset="0"/>
                          </a:rPr>
                          <m:t>3</m:t>
                        </m:r>
                      </m:den>
                    </m:f>
                  </m:oMath>
                </a14:m>
                <a:r>
                  <a:rPr lang="en-US" altLang="zh-CN" sz="2400" dirty="0">
                    <a:solidFill>
                      <a:schemeClr val="tx1"/>
                    </a:solidFill>
                  </a:rPr>
                  <a:t> </a:t>
                </a:r>
                <a14:m>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𝑏</m:t>
                        </m:r>
                      </m:sub>
                    </m:sSub>
                    <m:r>
                      <a:rPr lang="en-US" altLang="zh-CN" sz="2400" b="0" i="1" smtClean="0">
                        <a:solidFill>
                          <a:schemeClr val="tx1"/>
                        </a:solidFill>
                        <a:latin typeface="Cambria Math" panose="02040503050406030204" pitchFamily="18" charset="0"/>
                      </a:rPr>
                      <m:t>            </m:t>
                    </m:r>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4</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endParaRPr lang="zh-CN" altLang="en-US" sz="2400" dirty="0"/>
              </a:p>
            </p:txBody>
          </p:sp>
        </mc:Choice>
        <mc:Fallback xmlns="">
          <p:sp>
            <p:nvSpPr>
              <p:cNvPr id="20" name="文本框 19">
                <a:extLst>
                  <a:ext uri="{FF2B5EF4-FFF2-40B4-BE49-F238E27FC236}">
                    <a16:creationId xmlns:a16="http://schemas.microsoft.com/office/drawing/2014/main" id="{84B3F5A5-C441-4D48-A9F4-39EC0C1A6BC5}"/>
                  </a:ext>
                </a:extLst>
              </p:cNvPr>
              <p:cNvSpPr txBox="1">
                <a:spLocks noRot="1" noChangeAspect="1" noMove="1" noResize="1" noEditPoints="1" noAdjustHandles="1" noChangeArrowheads="1" noChangeShapeType="1" noTextEdit="1"/>
              </p:cNvSpPr>
              <p:nvPr/>
            </p:nvSpPr>
            <p:spPr>
              <a:xfrm>
                <a:off x="496259" y="3248222"/>
                <a:ext cx="11493683" cy="61657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AB46663-4C21-4426-BB45-44EA16E684A2}"/>
                  </a:ext>
                </a:extLst>
              </p:cNvPr>
              <p:cNvSpPr txBox="1"/>
              <p:nvPr/>
            </p:nvSpPr>
            <p:spPr>
              <a:xfrm>
                <a:off x="496259" y="3936630"/>
                <a:ext cx="11493683" cy="616579"/>
              </a:xfrm>
              <a:prstGeom prst="rect">
                <a:avLst/>
              </a:prstGeom>
              <a:solidFill>
                <a:schemeClr val="accent1">
                  <a:lumMod val="20000"/>
                  <a:lumOff val="80000"/>
                </a:schemeClr>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9</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8</m:t>
                        </m:r>
                      </m:num>
                      <m:den>
                        <m:r>
                          <a:rPr lang="en-US" altLang="zh-CN" sz="2400" b="0" i="1" smtClean="0">
                            <a:solidFill>
                              <a:schemeClr val="tx1"/>
                            </a:solidFill>
                            <a:latin typeface="Cambria Math" panose="02040503050406030204" pitchFamily="18" charset="0"/>
                            <a:ea typeface="Cambria Math" panose="02040503050406030204" pitchFamily="18" charset="0"/>
                          </a:rPr>
                          <m:t>9</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2</m:t>
                        </m:r>
                      </m:num>
                      <m:den>
                        <m:r>
                          <a:rPr lang="en-US" altLang="zh-CN" sz="2400" b="0" i="1" smtClean="0">
                            <a:solidFill>
                              <a:schemeClr val="tx1"/>
                            </a:solidFill>
                            <a:latin typeface="Cambria Math" panose="02040503050406030204" pitchFamily="18" charset="0"/>
                          </a:rPr>
                          <m:t>3</m:t>
                        </m:r>
                      </m:den>
                    </m:f>
                  </m:oMath>
                </a14:m>
                <a:r>
                  <a:rPr lang="en-US" altLang="zh-CN" sz="2400" dirty="0">
                    <a:solidFill>
                      <a:schemeClr val="tx1"/>
                    </a:solidFill>
                  </a:rPr>
                  <a:t> </a:t>
                </a:r>
                <a14:m>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𝑏</m:t>
                        </m:r>
                      </m:sub>
                    </m:sSub>
                    <m:r>
                      <a:rPr lang="en-US" altLang="zh-CN" sz="2400" b="0" i="1" smtClean="0">
                        <a:solidFill>
                          <a:schemeClr val="tx1"/>
                        </a:solidFill>
                        <a:latin typeface="Cambria Math" panose="02040503050406030204" pitchFamily="18" charset="0"/>
                      </a:rPr>
                      <m:t>            </m:t>
                    </m:r>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3/2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2</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endParaRPr lang="zh-CN" altLang="en-US" sz="2400" dirty="0"/>
              </a:p>
            </p:txBody>
          </p:sp>
        </mc:Choice>
        <mc:Fallback xmlns="">
          <p:sp>
            <p:nvSpPr>
              <p:cNvPr id="21" name="文本框 20">
                <a:extLst>
                  <a:ext uri="{FF2B5EF4-FFF2-40B4-BE49-F238E27FC236}">
                    <a16:creationId xmlns:a16="http://schemas.microsoft.com/office/drawing/2014/main" id="{FAB46663-4C21-4426-BB45-44EA16E684A2}"/>
                  </a:ext>
                </a:extLst>
              </p:cNvPr>
              <p:cNvSpPr txBox="1">
                <a:spLocks noRot="1" noChangeAspect="1" noMove="1" noResize="1" noEditPoints="1" noAdjustHandles="1" noChangeArrowheads="1" noChangeShapeType="1" noTextEdit="1"/>
              </p:cNvSpPr>
              <p:nvPr/>
            </p:nvSpPr>
            <p:spPr>
              <a:xfrm>
                <a:off x="496259" y="3936630"/>
                <a:ext cx="11493683" cy="61657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7B2D7EA-5B13-498A-863A-9513094465B8}"/>
                  </a:ext>
                </a:extLst>
              </p:cNvPr>
              <p:cNvSpPr txBox="1"/>
              <p:nvPr/>
            </p:nvSpPr>
            <p:spPr>
              <a:xfrm>
                <a:off x="496259" y="4629342"/>
                <a:ext cx="11488703" cy="621837"/>
              </a:xfrm>
              <a:prstGeom prst="rect">
                <a:avLst/>
              </a:prstGeom>
              <a:solidFill>
                <a:schemeClr val="accent1">
                  <a:lumMod val="20000"/>
                  <a:lumOff val="80000"/>
                </a:schemeClr>
              </a:solid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1</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8</m:t>
                        </m:r>
                      </m:num>
                      <m:den>
                        <m:r>
                          <a:rPr lang="en-US" altLang="zh-CN" sz="2400" b="0" i="1" smtClean="0">
                            <a:latin typeface="Cambria Math" panose="02040503050406030204" pitchFamily="18" charset="0"/>
                          </a:rPr>
                          <m:t>9</m:t>
                        </m:r>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1/2</m:t>
                        </m:r>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b="0" i="1" smtClean="0">
                            <a:latin typeface="Cambria Math" panose="02040503050406030204" pitchFamily="18" charset="0"/>
                            <a:ea typeface="Cambria Math" panose="02040503050406030204" pitchFamily="18" charset="0"/>
                          </a:rPr>
                          <m:t>9</m:t>
                        </m:r>
                      </m:den>
                    </m:f>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b="0" i="1" smtClean="0">
                            <a:latin typeface="Cambria Math" panose="02040503050406030204" pitchFamily="18" charset="0"/>
                          </a:rPr>
                          <m:t>3</m:t>
                        </m:r>
                        <m:r>
                          <a:rPr lang="en-US" altLang="zh-CN" sz="2400" i="1">
                            <a:latin typeface="Cambria Math" panose="02040503050406030204" pitchFamily="18" charset="0"/>
                          </a:rPr>
                          <m:t>/2</m:t>
                        </m:r>
                        <m:r>
                          <a:rPr lang="en-US" altLang="zh-CN" sz="2400" i="1">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5</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r>
                  <a:rPr lang="zh-CN" altLang="en-US" sz="2400" dirty="0"/>
                  <a:t>         </a:t>
                </a:r>
                <a14:m>
                  <m:oMath xmlns:m="http://schemas.openxmlformats.org/officeDocument/2006/math">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5</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r>
                  <a:rPr lang="zh-CN" altLang="en-US" sz="2400" dirty="0"/>
                  <a:t> </a:t>
                </a:r>
              </a:p>
            </p:txBody>
          </p:sp>
        </mc:Choice>
        <mc:Fallback xmlns="">
          <p:sp>
            <p:nvSpPr>
              <p:cNvPr id="22" name="文本框 21">
                <a:extLst>
                  <a:ext uri="{FF2B5EF4-FFF2-40B4-BE49-F238E27FC236}">
                    <a16:creationId xmlns:a16="http://schemas.microsoft.com/office/drawing/2014/main" id="{B7B2D7EA-5B13-498A-863A-9513094465B8}"/>
                  </a:ext>
                </a:extLst>
              </p:cNvPr>
              <p:cNvSpPr txBox="1">
                <a:spLocks noRot="1" noChangeAspect="1" noMove="1" noResize="1" noEditPoints="1" noAdjustHandles="1" noChangeArrowheads="1" noChangeShapeType="1" noTextEdit="1"/>
              </p:cNvSpPr>
              <p:nvPr/>
            </p:nvSpPr>
            <p:spPr>
              <a:xfrm>
                <a:off x="496259" y="4629342"/>
                <a:ext cx="11488703" cy="62183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680E8A5-B27E-468B-A215-D304B8B100B6}"/>
                  </a:ext>
                </a:extLst>
              </p:cNvPr>
              <p:cNvSpPr txBox="1"/>
              <p:nvPr/>
            </p:nvSpPr>
            <p:spPr>
              <a:xfrm>
                <a:off x="496259" y="5346654"/>
                <a:ext cx="11488703" cy="793679"/>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l-GR" altLang="zh-CN" sz="2400" b="0" i="1">
                                      <a:latin typeface="Cambria Math" panose="02040503050406030204" pitchFamily="18" charset="0"/>
                                      <a:ea typeface="Cambria Math" panose="02040503050406030204" pitchFamily="18" charset="0"/>
                                    </a:rPr>
                                    <m:t>𝛴</m:t>
                                  </m:r>
                                </m:e>
                                <m:sub>
                                  <m:r>
                                    <a:rPr lang="en-US" altLang="zh-CN" sz="2400" b="0" i="1">
                                      <a:latin typeface="Cambria Math" panose="02040503050406030204" pitchFamily="18" charset="0"/>
                                    </a:rPr>
                                    <m:t>𝑐</m:t>
                                  </m:r>
                                </m:sub>
                                <m:sup>
                                  <m:r>
                                    <a:rPr lang="en-US" altLang="zh-CN" sz="2400" b="0" i="1">
                                      <a:latin typeface="Cambria Math" panose="02040503050406030204" pitchFamily="18" charset="0"/>
                                    </a:rPr>
                                    <m:t>∗</m:t>
                                  </m:r>
                                </m:sup>
                              </m:sSubSup>
                              <m:sSup>
                                <m:sSupPr>
                                  <m:ctrlPr>
                                    <a:rPr lang="en-US" altLang="zh-CN" sz="240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b="0" i="1">
                                          <a:latin typeface="Cambria Math" panose="02040503050406030204" pitchFamily="18" charset="0"/>
                                        </a:rPr>
                                        <m:t>𝐷</m:t>
                                      </m:r>
                                    </m:e>
                                  </m:acc>
                                </m:e>
                                <m:sup>
                                  <m:r>
                                    <a:rPr lang="en-US" altLang="zh-CN" sz="2400" b="0" i="1" smtClean="0">
                                      <a:latin typeface="Cambria Math" panose="02040503050406030204" pitchFamily="18" charset="0"/>
                                    </a:rPr>
                                    <m:t>∗</m:t>
                                  </m:r>
                                </m:sup>
                              </m:sSup>
                            </m:e>
                          </m:d>
                          <m:r>
                            <a:rPr lang="en-US" altLang="zh-CN" sz="2400" b="0" i="1">
                              <a:latin typeface="Cambria Math" panose="02040503050406030204" pitchFamily="18" charset="0"/>
                            </a:rPr>
                            <m:t>|</m:t>
                          </m:r>
                          <m:r>
                            <a:rPr lang="en-US" altLang="zh-CN" sz="2400" b="0" i="1">
                              <a:latin typeface="Cambria Math" panose="02040503050406030204" pitchFamily="18" charset="0"/>
                            </a:rPr>
                            <m:t>𝑉</m:t>
                          </m:r>
                          <m:r>
                            <a:rPr lang="en-US" altLang="zh-CN" sz="2400" b="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3</m:t>
                              </m:r>
                              <m:r>
                                <a:rPr lang="en-US" altLang="zh-CN" sz="2400" b="0" i="1">
                                  <a:latin typeface="Cambria Math" panose="02040503050406030204" pitchFamily="18" charset="0"/>
                                </a:rPr>
                                <m:t>/2</m:t>
                              </m:r>
                            </m:e>
                            <m:sup>
                              <m:r>
                                <a:rPr lang="en-US" altLang="zh-CN" sz="2400" b="0" i="1">
                                  <a:latin typeface="Cambria Math" panose="02040503050406030204" pitchFamily="18" charset="0"/>
                                </a:rPr>
                                <m:t>−</m:t>
                              </m:r>
                            </m:sup>
                          </m:sSup>
                          <m:r>
                            <a:rPr lang="en-US" altLang="zh-CN" sz="2400" b="0" i="1">
                              <a:latin typeface="Cambria Math" panose="02040503050406030204" pitchFamily="18" charset="0"/>
                            </a:rPr>
                            <m:t>)|</m:t>
                          </m:r>
                          <m:sSubSup>
                            <m:sSubSupPr>
                              <m:ctrlPr>
                                <a:rPr lang="en-US" altLang="zh-CN" sz="2400" i="1">
                                  <a:latin typeface="Cambria Math" panose="02040503050406030204" pitchFamily="18" charset="0"/>
                                </a:rPr>
                              </m:ctrlPr>
                            </m:sSubSupPr>
                            <m:e>
                              <m:r>
                                <a:rPr lang="el-GR" altLang="zh-CN" sz="2400" b="0" i="1">
                                  <a:latin typeface="Cambria Math" panose="02040503050406030204" pitchFamily="18" charset="0"/>
                                  <a:ea typeface="Cambria Math" panose="02040503050406030204" pitchFamily="18" charset="0"/>
                                </a:rPr>
                                <m:t>𝛴</m:t>
                              </m:r>
                            </m:e>
                            <m:sub>
                              <m:r>
                                <a:rPr lang="en-US" altLang="zh-CN" sz="2400" b="0" i="1">
                                  <a:latin typeface="Cambria Math" panose="02040503050406030204" pitchFamily="18" charset="0"/>
                                </a:rPr>
                                <m:t>𝑐</m:t>
                              </m:r>
                            </m:sub>
                            <m:sup>
                              <m:r>
                                <a:rPr lang="en-US" altLang="zh-CN" sz="2400" b="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b="0" i="1">
                                      <a:latin typeface="Cambria Math" panose="02040503050406030204" pitchFamily="18" charset="0"/>
                                    </a:rPr>
                                    <m:t>𝐷</m:t>
                                  </m:r>
                                </m:e>
                              </m:acc>
                            </m:e>
                            <m:sup>
                              <m:r>
                                <a:rPr lang="en-US" altLang="zh-CN" sz="2400" b="0" i="1">
                                  <a:latin typeface="Cambria Math" panose="02040503050406030204" pitchFamily="18" charset="0"/>
                                </a:rPr>
                                <m:t>∗</m:t>
                              </m:r>
                            </m:sup>
                          </m:sSup>
                        </m:e>
                      </m:d>
                      <m:r>
                        <a:rPr lang="en-US" altLang="zh-CN" sz="2400" b="0" i="1" smtClean="0">
                          <a:latin typeface="Cambria Math" panose="02040503050406030204" pitchFamily="18" charset="0"/>
                        </a:rPr>
                        <m:t>=</m:t>
                      </m:r>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5</m:t>
                          </m:r>
                        </m:num>
                        <m:den>
                          <m:r>
                            <a:rPr lang="en-US" altLang="zh-CN" sz="2400" b="0" i="1" smtClean="0">
                              <a:latin typeface="Cambria Math" panose="02040503050406030204" pitchFamily="18" charset="0"/>
                            </a:rPr>
                            <m:t>9</m:t>
                          </m:r>
                        </m:den>
                      </m:f>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1/2</m:t>
                          </m:r>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4</m:t>
                          </m:r>
                        </m:num>
                        <m:den>
                          <m:r>
                            <a:rPr lang="en-US" altLang="zh-CN" sz="2400" b="0" i="1" smtClean="0">
                              <a:latin typeface="Cambria Math" panose="02040503050406030204" pitchFamily="18" charset="0"/>
                              <a:ea typeface="Cambria Math" panose="02040503050406030204" pitchFamily="18" charset="0"/>
                            </a:rPr>
                            <m:t>9</m:t>
                          </m:r>
                        </m:den>
                      </m:f>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𝐹</m:t>
                          </m:r>
                        </m:e>
                        <m:sub>
                          <m:r>
                            <a:rPr lang="en-US" altLang="zh-CN" sz="2400" b="0" i="1" smtClean="0">
                              <a:latin typeface="Cambria Math" panose="02040503050406030204" pitchFamily="18" charset="0"/>
                            </a:rPr>
                            <m:t>3</m:t>
                          </m:r>
                          <m:r>
                            <a:rPr lang="en-US" altLang="zh-CN" sz="2400" b="0" i="1">
                              <a:latin typeface="Cambria Math" panose="02040503050406030204" pitchFamily="18" charset="0"/>
                            </a:rPr>
                            <m:t>/2</m:t>
                          </m:r>
                          <m:r>
                            <a:rPr lang="en-US" altLang="zh-CN" sz="2400" b="0" i="1">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𝐶</m:t>
                          </m:r>
                        </m:e>
                        <m:sub>
                          <m:r>
                            <a:rPr lang="en-US" altLang="zh-CN" sz="2400" b="0" i="1">
                              <a:latin typeface="Cambria Math" panose="02040503050406030204" pitchFamily="18" charset="0"/>
                            </a:rPr>
                            <m:t>𝑎</m:t>
                          </m:r>
                        </m:sub>
                      </m:sSub>
                      <m:r>
                        <a:rPr lang="en-US" altLang="zh-CN" sz="2400" b="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2</m:t>
                          </m:r>
                        </m:num>
                        <m:den>
                          <m:r>
                            <a:rPr lang="en-US" altLang="zh-CN" sz="2400" b="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𝐶</m:t>
                          </m:r>
                        </m:e>
                        <m:sub>
                          <m:r>
                            <a:rPr lang="en-US" altLang="zh-CN" sz="2400" b="0" i="1">
                              <a:latin typeface="Cambria Math" panose="02040503050406030204" pitchFamily="18" charset="0"/>
                            </a:rPr>
                            <m:t>𝑏</m:t>
                          </m:r>
                        </m:sub>
                      </m:sSub>
                      <m:r>
                        <a:rPr lang="en-US" altLang="zh-CN" sz="2400" b="0" i="1" smtClean="0">
                          <a:latin typeface="Cambria Math" panose="02040503050406030204" pitchFamily="18" charset="0"/>
                        </a:rPr>
                        <m:t>          </m:t>
                      </m:r>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3/2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2</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m:oMathPara>
                </a14:m>
                <a:endParaRPr lang="zh-CN" altLang="en-US" sz="2400" dirty="0"/>
              </a:p>
            </p:txBody>
          </p:sp>
        </mc:Choice>
        <mc:Fallback xmlns="">
          <p:sp>
            <p:nvSpPr>
              <p:cNvPr id="23" name="文本框 22">
                <a:extLst>
                  <a:ext uri="{FF2B5EF4-FFF2-40B4-BE49-F238E27FC236}">
                    <a16:creationId xmlns:a16="http://schemas.microsoft.com/office/drawing/2014/main" id="{C680E8A5-B27E-468B-A215-D304B8B100B6}"/>
                  </a:ext>
                </a:extLst>
              </p:cNvPr>
              <p:cNvSpPr txBox="1">
                <a:spLocks noRot="1" noChangeAspect="1" noMove="1" noResize="1" noEditPoints="1" noAdjustHandles="1" noChangeArrowheads="1" noChangeShapeType="1" noTextEdit="1"/>
              </p:cNvSpPr>
              <p:nvPr/>
            </p:nvSpPr>
            <p:spPr>
              <a:xfrm>
                <a:off x="496259" y="5346654"/>
                <a:ext cx="11488703" cy="79367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92870BD-9AE5-449C-AEFA-4035E5C221FC}"/>
                  </a:ext>
                </a:extLst>
              </p:cNvPr>
              <p:cNvSpPr txBox="1"/>
              <p:nvPr/>
            </p:nvSpPr>
            <p:spPr>
              <a:xfrm>
                <a:off x="501239" y="6212162"/>
                <a:ext cx="11483723" cy="519501"/>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5</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b="0" i="1" smtClean="0">
                              <a:latin typeface="Cambria Math" panose="02040503050406030204" pitchFamily="18" charset="0"/>
                            </a:rPr>
                            <m:t>3</m:t>
                          </m:r>
                          <m:r>
                            <a:rPr lang="en-US" altLang="zh-CN" sz="2400" i="1">
                              <a:latin typeface="Cambria Math" panose="02040503050406030204" pitchFamily="18" charset="0"/>
                            </a:rPr>
                            <m:t>/2</m:t>
                          </m:r>
                          <m:r>
                            <a:rPr lang="en-US" altLang="zh-CN" sz="2400" i="1">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smtClean="0">
                          <a:latin typeface="Cambria Math" panose="02040503050406030204" pitchFamily="18" charset="0"/>
                        </a:rPr>
                        <m:t>+</m:t>
                      </m:r>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r>
                        <a:rPr lang="en-US" altLang="zh-CN" sz="2400" b="0" i="1" smtClean="0">
                          <a:latin typeface="Cambria Math" panose="02040503050406030204" pitchFamily="18" charset="0"/>
                        </a:rPr>
                        <m:t>                                      </m:t>
                      </m:r>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5/2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992870BD-9AE5-449C-AEFA-4035E5C221FC}"/>
                  </a:ext>
                </a:extLst>
              </p:cNvPr>
              <p:cNvSpPr txBox="1">
                <a:spLocks noRot="1" noChangeAspect="1" noMove="1" noResize="1" noEditPoints="1" noAdjustHandles="1" noChangeArrowheads="1" noChangeShapeType="1" noTextEdit="1"/>
              </p:cNvSpPr>
              <p:nvPr/>
            </p:nvSpPr>
            <p:spPr>
              <a:xfrm>
                <a:off x="501239" y="6212162"/>
                <a:ext cx="11483723" cy="51950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BE08A00B-96F7-4BB7-8922-5E2FBE7B9A47}"/>
                  </a:ext>
                </a:extLst>
              </p:cNvPr>
              <p:cNvSpPr/>
              <p:nvPr/>
            </p:nvSpPr>
            <p:spPr>
              <a:xfrm>
                <a:off x="841638" y="844364"/>
                <a:ext cx="312957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𝐶</m:t>
                          </m:r>
                        </m:e>
                        <m:sub>
                          <m:r>
                            <a:rPr lang="en-US" altLang="zh-CN" sz="2400" i="1">
                              <a:solidFill>
                                <a:srgbClr val="0000FF"/>
                              </a:solidFill>
                              <a:latin typeface="Cambria Math" panose="02040503050406030204" pitchFamily="18" charset="0"/>
                            </a:rPr>
                            <m:t>𝑎</m:t>
                          </m:r>
                        </m:sub>
                      </m:sSub>
                      <m:r>
                        <a:rPr lang="en-US" altLang="zh-CN" sz="2400" b="0" i="1" smtClean="0">
                          <a:solidFill>
                            <a:srgbClr val="0000FF"/>
                          </a:solidFill>
                          <a:latin typeface="Cambria Math" panose="02040503050406030204" pitchFamily="18" charset="0"/>
                        </a:rPr>
                        <m:t>=</m:t>
                      </m:r>
                      <m:f>
                        <m:fPr>
                          <m:ctrlPr>
                            <a:rPr lang="en-US" altLang="zh-CN" sz="2400" i="1">
                              <a:solidFill>
                                <a:srgbClr val="0000FF"/>
                              </a:solidFill>
                              <a:latin typeface="Cambria Math" panose="02040503050406030204" pitchFamily="18" charset="0"/>
                            </a:rPr>
                          </m:ctrlPr>
                        </m:fPr>
                        <m:num>
                          <m:r>
                            <a:rPr lang="en-US" altLang="zh-CN" sz="2400" i="1">
                              <a:solidFill>
                                <a:srgbClr val="0000FF"/>
                              </a:solidFill>
                              <a:latin typeface="Cambria Math" panose="02040503050406030204" pitchFamily="18" charset="0"/>
                            </a:rPr>
                            <m:t>1</m:t>
                          </m:r>
                        </m:num>
                        <m:den>
                          <m:r>
                            <a:rPr lang="en-US" altLang="zh-CN" sz="2400" i="1">
                              <a:solidFill>
                                <a:srgbClr val="0000FF"/>
                              </a:solidFill>
                              <a:latin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1/2</m:t>
                          </m:r>
                          <m:r>
                            <a:rPr lang="en-US" altLang="zh-CN" sz="2400" i="1">
                              <a:solidFill>
                                <a:srgbClr val="0000FF"/>
                              </a:solidFill>
                              <a:latin typeface="Cambria Math" panose="02040503050406030204" pitchFamily="18" charset="0"/>
                            </a:rPr>
                            <m:t>𝐿</m:t>
                          </m:r>
                        </m:sub>
                      </m:sSub>
                      <m:r>
                        <a:rPr lang="en-US" altLang="zh-CN" sz="2400" i="1">
                          <a:solidFill>
                            <a:srgbClr val="0000FF"/>
                          </a:solidFill>
                          <a:latin typeface="Cambria Math" panose="02040503050406030204" pitchFamily="18" charset="0"/>
                          <a:ea typeface="Cambria Math" panose="02040503050406030204" pitchFamily="18" charset="0"/>
                        </a:rPr>
                        <m:t>+</m:t>
                      </m:r>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i="1">
                              <a:solidFill>
                                <a:srgbClr val="0000FF"/>
                              </a:solidFill>
                              <a:latin typeface="Cambria Math" panose="02040503050406030204" pitchFamily="18" charset="0"/>
                              <a:ea typeface="Cambria Math" panose="02040503050406030204" pitchFamily="18" charset="0"/>
                            </a:rPr>
                            <m:t>2</m:t>
                          </m:r>
                        </m:num>
                        <m:den>
                          <m:r>
                            <a:rPr lang="en-US" altLang="zh-CN" sz="2400" i="1">
                              <a:solidFill>
                                <a:srgbClr val="0000FF"/>
                              </a:solidFill>
                              <a:latin typeface="Cambria Math" panose="02040503050406030204" pitchFamily="18" charset="0"/>
                              <a:ea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3/2</m:t>
                          </m:r>
                          <m:r>
                            <a:rPr lang="en-US" altLang="zh-CN" sz="2400" i="1">
                              <a:solidFill>
                                <a:srgbClr val="0000FF"/>
                              </a:solidFill>
                              <a:latin typeface="Cambria Math" panose="02040503050406030204" pitchFamily="18" charset="0"/>
                            </a:rPr>
                            <m:t>𝐿</m:t>
                          </m:r>
                        </m:sub>
                      </m:sSub>
                    </m:oMath>
                  </m:oMathPara>
                </a14:m>
                <a:endParaRPr lang="zh-CN" altLang="en-US" sz="2400" dirty="0">
                  <a:solidFill>
                    <a:srgbClr val="0000FF"/>
                  </a:solidFill>
                </a:endParaRPr>
              </a:p>
            </p:txBody>
          </p:sp>
        </mc:Choice>
        <mc:Fallback xmlns="">
          <p:sp>
            <p:nvSpPr>
              <p:cNvPr id="2" name="矩形 1">
                <a:extLst>
                  <a:ext uri="{FF2B5EF4-FFF2-40B4-BE49-F238E27FC236}">
                    <a16:creationId xmlns:a16="http://schemas.microsoft.com/office/drawing/2014/main" id="{BE08A00B-96F7-4BB7-8922-5E2FBE7B9A47}"/>
                  </a:ext>
                </a:extLst>
              </p:cNvPr>
              <p:cNvSpPr>
                <a:spLocks noRot="1" noChangeAspect="1" noMove="1" noResize="1" noEditPoints="1" noAdjustHandles="1" noChangeArrowheads="1" noChangeShapeType="1" noTextEdit="1"/>
              </p:cNvSpPr>
              <p:nvPr/>
            </p:nvSpPr>
            <p:spPr>
              <a:xfrm>
                <a:off x="841638" y="844364"/>
                <a:ext cx="3129575" cy="786177"/>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D5ACEF93-B35A-4EFA-8226-FD268F648C13}"/>
                  </a:ext>
                </a:extLst>
              </p:cNvPr>
              <p:cNvSpPr/>
              <p:nvPr/>
            </p:nvSpPr>
            <p:spPr>
              <a:xfrm>
                <a:off x="3945490" y="878672"/>
                <a:ext cx="340426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𝐶</m:t>
                          </m:r>
                        </m:e>
                        <m:sub>
                          <m:r>
                            <a:rPr lang="en-US" altLang="zh-CN" sz="2400" b="0" i="1" smtClean="0">
                              <a:solidFill>
                                <a:srgbClr val="0000FF"/>
                              </a:solidFill>
                              <a:latin typeface="Cambria Math" panose="02040503050406030204" pitchFamily="18" charset="0"/>
                            </a:rPr>
                            <m:t>𝑏</m:t>
                          </m:r>
                        </m:sub>
                      </m:sSub>
                      <m:r>
                        <a:rPr lang="en-US" altLang="zh-CN" sz="2400" b="0" i="1" smtClean="0">
                          <a:solidFill>
                            <a:srgbClr val="0000FF"/>
                          </a:solidFill>
                          <a:latin typeface="Cambria Math" panose="02040503050406030204" pitchFamily="18" charset="0"/>
                        </a:rPr>
                        <m:t>=−</m:t>
                      </m:r>
                      <m:f>
                        <m:fPr>
                          <m:ctrlPr>
                            <a:rPr lang="en-US" altLang="zh-CN" sz="2400" i="1">
                              <a:solidFill>
                                <a:srgbClr val="0000FF"/>
                              </a:solidFill>
                              <a:latin typeface="Cambria Math" panose="02040503050406030204" pitchFamily="18" charset="0"/>
                            </a:rPr>
                          </m:ctrlPr>
                        </m:fPr>
                        <m:num>
                          <m:r>
                            <a:rPr lang="en-US" altLang="zh-CN" sz="2400" i="1">
                              <a:solidFill>
                                <a:srgbClr val="0000FF"/>
                              </a:solidFill>
                              <a:latin typeface="Cambria Math" panose="02040503050406030204" pitchFamily="18" charset="0"/>
                            </a:rPr>
                            <m:t>1</m:t>
                          </m:r>
                        </m:num>
                        <m:den>
                          <m:r>
                            <a:rPr lang="en-US" altLang="zh-CN" sz="2400" i="1">
                              <a:solidFill>
                                <a:srgbClr val="0000FF"/>
                              </a:solidFill>
                              <a:latin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1/2</m:t>
                          </m:r>
                          <m:r>
                            <a:rPr lang="en-US" altLang="zh-CN" sz="2400" i="1">
                              <a:solidFill>
                                <a:srgbClr val="0000FF"/>
                              </a:solidFill>
                              <a:latin typeface="Cambria Math" panose="02040503050406030204" pitchFamily="18" charset="0"/>
                            </a:rPr>
                            <m:t>𝐿</m:t>
                          </m:r>
                        </m:sub>
                      </m:sSub>
                      <m:r>
                        <a:rPr lang="en-US" altLang="zh-CN" sz="2400" i="1">
                          <a:solidFill>
                            <a:srgbClr val="0000FF"/>
                          </a:solidFill>
                          <a:latin typeface="Cambria Math" panose="02040503050406030204" pitchFamily="18" charset="0"/>
                          <a:ea typeface="Cambria Math" panose="02040503050406030204" pitchFamily="18" charset="0"/>
                        </a:rPr>
                        <m:t>+</m:t>
                      </m:r>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1</m:t>
                          </m:r>
                        </m:num>
                        <m:den>
                          <m:r>
                            <a:rPr lang="en-US" altLang="zh-CN" sz="2400" i="1">
                              <a:solidFill>
                                <a:srgbClr val="0000FF"/>
                              </a:solidFill>
                              <a:latin typeface="Cambria Math" panose="02040503050406030204" pitchFamily="18" charset="0"/>
                              <a:ea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3/2</m:t>
                          </m:r>
                          <m:r>
                            <a:rPr lang="en-US" altLang="zh-CN" sz="2400" i="1">
                              <a:solidFill>
                                <a:srgbClr val="0000FF"/>
                              </a:solidFill>
                              <a:latin typeface="Cambria Math" panose="02040503050406030204" pitchFamily="18" charset="0"/>
                            </a:rPr>
                            <m:t>𝐿</m:t>
                          </m:r>
                        </m:sub>
                      </m:sSub>
                    </m:oMath>
                  </m:oMathPara>
                </a14:m>
                <a:endParaRPr lang="zh-CN" altLang="en-US" sz="2400" dirty="0"/>
              </a:p>
            </p:txBody>
          </p:sp>
        </mc:Choice>
        <mc:Fallback xmlns="">
          <p:sp>
            <p:nvSpPr>
              <p:cNvPr id="27" name="矩形 26">
                <a:extLst>
                  <a:ext uri="{FF2B5EF4-FFF2-40B4-BE49-F238E27FC236}">
                    <a16:creationId xmlns:a16="http://schemas.microsoft.com/office/drawing/2014/main" id="{D5ACEF93-B35A-4EFA-8226-FD268F648C13}"/>
                  </a:ext>
                </a:extLst>
              </p:cNvPr>
              <p:cNvSpPr>
                <a:spLocks noRot="1" noChangeAspect="1" noMove="1" noResize="1" noEditPoints="1" noAdjustHandles="1" noChangeArrowheads="1" noChangeShapeType="1" noTextEdit="1"/>
              </p:cNvSpPr>
              <p:nvPr/>
            </p:nvSpPr>
            <p:spPr>
              <a:xfrm>
                <a:off x="3945490" y="878672"/>
                <a:ext cx="3404265" cy="786177"/>
              </a:xfrm>
              <a:prstGeom prst="rect">
                <a:avLst/>
              </a:prstGeom>
              <a:blipFill>
                <a:blip r:embed="rId10"/>
                <a:stretch>
                  <a:fillRect/>
                </a:stretch>
              </a:blipFill>
            </p:spPr>
            <p:txBody>
              <a:bodyPr/>
              <a:lstStyle/>
              <a:p>
                <a:r>
                  <a:rPr lang="zh-CN" altLang="en-US">
                    <a:noFill/>
                  </a:rPr>
                  <a:t> </a:t>
                </a:r>
              </a:p>
            </p:txBody>
          </p:sp>
        </mc:Fallback>
      </mc:AlternateContent>
      <p:cxnSp>
        <p:nvCxnSpPr>
          <p:cNvPr id="45" name="直接连接符 44">
            <a:extLst>
              <a:ext uri="{FF2B5EF4-FFF2-40B4-BE49-F238E27FC236}">
                <a16:creationId xmlns:a16="http://schemas.microsoft.com/office/drawing/2014/main" id="{F3350F40-924F-4259-AD0A-9C1A245804B3}"/>
              </a:ext>
            </a:extLst>
          </p:cNvPr>
          <p:cNvCxnSpPr>
            <a:cxnSpLocks/>
          </p:cNvCxnSpPr>
          <p:nvPr/>
        </p:nvCxnSpPr>
        <p:spPr>
          <a:xfrm>
            <a:off x="7932145" y="935076"/>
            <a:ext cx="65398" cy="5796587"/>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08362007-AC83-45E6-91F9-4FB8987179F9}"/>
              </a:ext>
            </a:extLst>
          </p:cNvPr>
          <p:cNvSpPr/>
          <p:nvPr/>
        </p:nvSpPr>
        <p:spPr>
          <a:xfrm>
            <a:off x="8322579" y="935076"/>
            <a:ext cx="2948243" cy="572977"/>
          </a:xfrm>
          <a:prstGeom prst="rect">
            <a:avLst/>
          </a:prstGeom>
        </p:spPr>
        <p:txBody>
          <a:bodyPr wrap="none">
            <a:spAutoFit/>
          </a:bodyPr>
          <a:lstStyle/>
          <a:p>
            <a:pPr>
              <a:lnSpc>
                <a:spcPts val="4000"/>
              </a:lnSpc>
            </a:pPr>
            <a:r>
              <a:rPr lang="en-US" altLang="zh-CN" sz="2800" b="1" dirty="0">
                <a:solidFill>
                  <a:srgbClr val="0000FF"/>
                </a:solidFill>
              </a:rPr>
              <a:t>From </a:t>
            </a:r>
            <a:r>
              <a:rPr lang="en-US" altLang="zh-CN" sz="2800" b="1" dirty="0" err="1">
                <a:solidFill>
                  <a:srgbClr val="0000FF"/>
                </a:solidFill>
              </a:rPr>
              <a:t>Lagrangian</a:t>
            </a:r>
            <a:endParaRPr lang="en-US" altLang="zh-CN" sz="2800" b="1" dirty="0">
              <a:solidFill>
                <a:srgbClr val="0000FF"/>
              </a:solidFill>
            </a:endParaRPr>
          </a:p>
        </p:txBody>
      </p:sp>
      <p:sp>
        <p:nvSpPr>
          <p:cNvPr id="14" name="标题 1"/>
          <p:cNvSpPr txBox="1">
            <a:spLocks/>
          </p:cNvSpPr>
          <p:nvPr/>
        </p:nvSpPr>
        <p:spPr>
          <a:xfrm>
            <a:off x="642408" y="50918"/>
            <a:ext cx="10515600" cy="759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Contact potential</a:t>
            </a:r>
            <a:endParaRPr lang="zh-CN" altLang="en-US" sz="4800" b="1" dirty="0"/>
          </a:p>
        </p:txBody>
      </p:sp>
      <p:sp>
        <p:nvSpPr>
          <p:cNvPr id="3" name="灯片编号占位符 2"/>
          <p:cNvSpPr>
            <a:spLocks noGrp="1"/>
          </p:cNvSpPr>
          <p:nvPr>
            <p:ph type="sldNum" sz="quarter" idx="12"/>
          </p:nvPr>
        </p:nvSpPr>
        <p:spPr/>
        <p:txBody>
          <a:bodyPr/>
          <a:lstStyle/>
          <a:p>
            <a:fld id="{BE73104F-B62C-464E-AF70-F1296A184EA3}" type="slidenum">
              <a:rPr lang="zh-CN" altLang="en-US" smtClean="0"/>
              <a:t>17</a:t>
            </a:fld>
            <a:endParaRPr lang="zh-CN" altLang="en-US"/>
          </a:p>
        </p:txBody>
      </p:sp>
    </p:spTree>
    <p:extLst>
      <p:ext uri="{BB962C8B-B14F-4D97-AF65-F5344CB8AC3E}">
        <p14:creationId xmlns:p14="http://schemas.microsoft.com/office/powerpoint/2010/main" val="3413589715"/>
      </p:ext>
    </p:extLst>
  </p:cSld>
  <p:clrMapOvr>
    <a:masterClrMapping/>
  </p:clrMapOvr>
  <mc:AlternateContent xmlns:mc="http://schemas.openxmlformats.org/markup-compatibility/2006">
    <mc:Choice xmlns:p14="http://schemas.microsoft.com/office/powerpoint/2010/main" Requires="p14">
      <p:transition spd="slow" p14:dur="2000" advTm="43597"/>
    </mc:Choice>
    <mc:Fallback>
      <p:transition spd="slow" advTm="4359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75458" y="159026"/>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Fixing Ca and </a:t>
            </a:r>
            <a:r>
              <a:rPr lang="en-US" altLang="zh-CN" sz="4800" b="1" dirty="0" err="1" smtClean="0"/>
              <a:t>Cb</a:t>
            </a:r>
            <a:r>
              <a:rPr lang="en-US" altLang="zh-CN" sz="4800" b="1" dirty="0" smtClean="0"/>
              <a:t> by L-S equation</a:t>
            </a:r>
            <a:endParaRPr lang="zh-CN" altLang="en-US" sz="4800" b="1" dirty="0"/>
          </a:p>
        </p:txBody>
      </p:sp>
      <p:sp>
        <p:nvSpPr>
          <p:cNvPr id="2" name="文本框 1"/>
          <p:cNvSpPr txBox="1"/>
          <p:nvPr/>
        </p:nvSpPr>
        <p:spPr>
          <a:xfrm>
            <a:off x="1419096" y="1097960"/>
            <a:ext cx="6656267" cy="584775"/>
          </a:xfrm>
          <a:prstGeom prst="rect">
            <a:avLst/>
          </a:prstGeom>
          <a:noFill/>
        </p:spPr>
        <p:txBody>
          <a:bodyPr wrap="square" rtlCol="0">
            <a:spAutoFit/>
          </a:bodyPr>
          <a:lstStyle/>
          <a:p>
            <a:r>
              <a:rPr lang="en-US" altLang="zh-CN" sz="3200" b="1" dirty="0" smtClean="0"/>
              <a:t>L-S equation for bound states</a:t>
            </a:r>
            <a:endParaRPr lang="zh-CN" altLang="en-US" sz="3200" b="1" dirty="0"/>
          </a:p>
        </p:txBody>
      </p:sp>
      <p:sp>
        <p:nvSpPr>
          <p:cNvPr id="5" name="流程图: 接点 4"/>
          <p:cNvSpPr/>
          <p:nvPr/>
        </p:nvSpPr>
        <p:spPr>
          <a:xfrm>
            <a:off x="1032655" y="1296741"/>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6A3E63D-21A4-47AA-8481-36146450DF71}"/>
                  </a:ext>
                </a:extLst>
              </p:cNvPr>
              <p:cNvSpPr txBox="1"/>
              <p:nvPr/>
            </p:nvSpPr>
            <p:spPr>
              <a:xfrm>
                <a:off x="1245091" y="1682735"/>
                <a:ext cx="9185834" cy="12324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p>
                                <m:sSupPr>
                                  <m:ctrlPr>
                                    <a:rPr lang="en-US" altLang="zh-CN" sz="2400" i="1" smtClean="0">
                                      <a:solidFill>
                                        <a:schemeClr val="tx1"/>
                                      </a:solidFill>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sup>
                                  <m:r>
                                    <a:rPr lang="en-US" altLang="zh-CN" sz="2400" b="0" i="1" smtClean="0">
                                      <a:solidFill>
                                        <a:schemeClr val="tx1"/>
                                      </a:solidFill>
                                      <a:latin typeface="Cambria Math" panose="02040503050406030204" pitchFamily="18" charset="0"/>
                                    </a:rPr>
                                    <m:t>′</m:t>
                                  </m:r>
                                </m:sup>
                              </m:sSup>
                            </m:e>
                          </m:d>
                          <m:r>
                            <a:rPr lang="en-US" altLang="zh-CN" sz="2400" i="1">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𝑇</m:t>
                          </m:r>
                          <m:r>
                            <a:rPr lang="en-US" altLang="zh-CN" sz="2400" i="1">
                              <a:solidFill>
                                <a:schemeClr val="tx1"/>
                              </a:solidFill>
                              <a:latin typeface="Cambria Math" panose="02040503050406030204" pitchFamily="18" charset="0"/>
                            </a:rPr>
                            <m:t>|</m:t>
                          </m:r>
                          <m:acc>
                            <m:accPr>
                              <m:chr m:val="⃗"/>
                              <m:ctrlPr>
                                <a:rPr lang="en-US" altLang="zh-CN" sz="240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𝑘</m:t>
                              </m:r>
                            </m:e>
                          </m:acc>
                        </m:e>
                      </m:d>
                      <m:r>
                        <a:rPr lang="en-US" altLang="zh-CN" sz="2400" b="0" i="1" smtClean="0">
                          <a:solidFill>
                            <a:schemeClr val="tx1"/>
                          </a:solidFill>
                          <a:latin typeface="Cambria Math" panose="02040503050406030204" pitchFamily="18" charset="0"/>
                        </a:rPr>
                        <m:t>=</m:t>
                      </m:r>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𝑇</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d>
                      <m:r>
                        <a:rPr lang="en-US" altLang="zh-CN" sz="2400" b="0" i="1" smtClean="0">
                          <a:latin typeface="Cambria Math" panose="02040503050406030204" pitchFamily="18" charset="0"/>
                        </a:rPr>
                        <m:t>+</m:t>
                      </m:r>
                      <m:nary>
                        <m:naryPr>
                          <m:limLoc m:val="undOvr"/>
                          <m:subHide m:val="on"/>
                          <m:supHide m:val="on"/>
                          <m:ctrlPr>
                            <a:rPr lang="en-US" altLang="zh-CN" sz="2400" b="0" i="1" smtClean="0">
                              <a:latin typeface="Cambria Math" panose="02040503050406030204" pitchFamily="18" charset="0"/>
                            </a:rPr>
                          </m:ctrlPr>
                        </m:naryPr>
                        <m:sub/>
                        <m:sup/>
                        <m:e>
                          <m:f>
                            <m:fPr>
                              <m:ctrlPr>
                                <a:rPr lang="en-US" altLang="zh-CN" sz="2400" b="0" i="1" smtClean="0">
                                  <a:latin typeface="Cambria Math" panose="02040503050406030204" pitchFamily="18" charset="0"/>
                                </a:rPr>
                              </m:ctrlPr>
                            </m:fPr>
                            <m:num>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𝑑</m:t>
                                  </m:r>
                                </m:e>
                                <m:sup>
                                  <m:r>
                                    <a:rPr lang="en-US" altLang="zh-CN" sz="2400" b="0" i="1" smtClean="0">
                                      <a:latin typeface="Cambria Math" panose="02040503050406030204" pitchFamily="18" charset="0"/>
                                    </a:rPr>
                                    <m:t>3</m:t>
                                  </m:r>
                                </m:sup>
                              </m:sSup>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𝑞</m:t>
                                  </m:r>
                                </m:e>
                              </m:acc>
                            </m:num>
                            <m:den>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(2</m:t>
                                  </m:r>
                                  <m:r>
                                    <a:rPr lang="zh-CN" altLang="en-US" sz="2400" i="1">
                                      <a:latin typeface="Cambria Math" panose="02040503050406030204" pitchFamily="18" charset="0"/>
                                    </a:rPr>
                                    <m:t>𝜋</m:t>
                                  </m:r>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3</m:t>
                                  </m:r>
                                </m:sup>
                              </m:sSup>
                            </m:den>
                          </m:f>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r>
                                <a:rPr lang="en-US" altLang="zh-CN" sz="2400" b="0" i="1" smtClean="0">
                                  <a:latin typeface="Cambria Math" panose="02040503050406030204" pitchFamily="18" charset="0"/>
                                </a:rPr>
                                <m:t>𝑉</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𝑞</m:t>
                                  </m:r>
                                </m:e>
                              </m:acc>
                            </m:e>
                          </m:d>
                        </m:e>
                      </m:nary>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p>
                                <m:sSupPr>
                                  <m:ctrlPr>
                                    <a:rPr lang="en-US" altLang="zh-CN" sz="2400" b="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𝑞</m:t>
                                      </m:r>
                                    </m:e>
                                  </m:acc>
                                </m:e>
                                <m:sup>
                                  <m:r>
                                    <a:rPr lang="en-US" altLang="zh-CN" sz="2400" b="0" i="1" smtClean="0">
                                      <a:latin typeface="Cambria Math" panose="02040503050406030204" pitchFamily="18" charset="0"/>
                                    </a:rPr>
                                    <m:t>2</m:t>
                                  </m:r>
                                </m:sup>
                              </m:sSup>
                            </m:num>
                            <m:den>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𝜇</m:t>
                              </m:r>
                            </m:den>
                          </m:f>
                        </m:den>
                      </m:f>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𝑞</m:t>
                                  </m:r>
                                </m:e>
                              </m:acc>
                            </m:e>
                          </m:d>
                          <m:r>
                            <a:rPr lang="en-US" altLang="zh-CN" sz="2400" i="1">
                              <a:latin typeface="Cambria Math" panose="02040503050406030204" pitchFamily="18" charset="0"/>
                            </a:rPr>
                            <m:t>|</m:t>
                          </m:r>
                          <m:r>
                            <a:rPr lang="en-US" altLang="zh-CN" sz="2400" i="1">
                              <a:latin typeface="Cambria Math" panose="02040503050406030204" pitchFamily="18" charset="0"/>
                            </a:rPr>
                            <m:t>𝑇</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d>
                    </m:oMath>
                  </m:oMathPara>
                </a14:m>
                <a:endParaRPr lang="zh-CN" altLang="en-US" sz="2400" dirty="0"/>
              </a:p>
            </p:txBody>
          </p:sp>
        </mc:Choice>
        <mc:Fallback xmlns="">
          <p:sp>
            <p:nvSpPr>
              <p:cNvPr id="6" name="文本框 5">
                <a:extLst>
                  <a:ext uri="{FF2B5EF4-FFF2-40B4-BE49-F238E27FC236}">
                    <a16:creationId xmlns:a16="http://schemas.microsoft.com/office/drawing/2014/main" id="{56A3E63D-21A4-47AA-8481-36146450DF71}"/>
                  </a:ext>
                </a:extLst>
              </p:cNvPr>
              <p:cNvSpPr txBox="1">
                <a:spLocks noRot="1" noChangeAspect="1" noMove="1" noResize="1" noEditPoints="1" noAdjustHandles="1" noChangeArrowheads="1" noChangeShapeType="1" noTextEdit="1"/>
              </p:cNvSpPr>
              <p:nvPr/>
            </p:nvSpPr>
            <p:spPr>
              <a:xfrm>
                <a:off x="1245091" y="1682735"/>
                <a:ext cx="9185834" cy="1232453"/>
              </a:xfrm>
              <a:prstGeom prst="rect">
                <a:avLst/>
              </a:prstGeom>
              <a:blipFill>
                <a:blip r:embed="rId2"/>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70532103-8EA3-4B63-97D3-AB44635157E3}"/>
              </a:ext>
            </a:extLst>
          </p:cNvPr>
          <p:cNvSpPr txBox="1"/>
          <p:nvPr/>
        </p:nvSpPr>
        <p:spPr>
          <a:xfrm>
            <a:off x="5615215" y="2809407"/>
            <a:ext cx="3458465" cy="523220"/>
          </a:xfrm>
          <a:prstGeom prst="rect">
            <a:avLst/>
          </a:prstGeom>
          <a:noFill/>
        </p:spPr>
        <p:txBody>
          <a:bodyPr wrap="square" rtlCol="0">
            <a:spAutoFit/>
          </a:bodyPr>
          <a:lstStyle/>
          <a:p>
            <a:r>
              <a:rPr lang="en-US" altLang="zh-CN" sz="2800" dirty="0"/>
              <a:t>Separated potential</a:t>
            </a:r>
            <a:endParaRPr lang="zh-CN" altLang="en-US" sz="2800" dirty="0"/>
          </a:p>
        </p:txBody>
      </p:sp>
      <p:sp>
        <p:nvSpPr>
          <p:cNvPr id="3" name="下箭头 2"/>
          <p:cNvSpPr/>
          <p:nvPr/>
        </p:nvSpPr>
        <p:spPr>
          <a:xfrm>
            <a:off x="5431315" y="2636396"/>
            <a:ext cx="253388" cy="9694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AC68A0D-D997-4060-85A8-698FF5B98743}"/>
                  </a:ext>
                </a:extLst>
              </p:cNvPr>
              <p:cNvSpPr txBox="1"/>
              <p:nvPr/>
            </p:nvSpPr>
            <p:spPr>
              <a:xfrm>
                <a:off x="3381595" y="3561476"/>
                <a:ext cx="4732563" cy="1035605"/>
              </a:xfrm>
              <a:prstGeom prst="rect">
                <a:avLst/>
              </a:prstGeom>
              <a:noFill/>
            </p:spPr>
            <p:txBody>
              <a:bodyPr wrap="square" rtlCol="0">
                <a:spAutoFit/>
              </a:bodyPr>
              <a:lstStyle/>
              <a:p>
                <a14:m>
                  <m:oMath xmlns:m="http://schemas.openxmlformats.org/officeDocument/2006/math">
                    <m:r>
                      <a:rPr lang="en-US" altLang="zh-CN" sz="2800" b="0" i="1" smtClean="0">
                        <a:solidFill>
                          <a:schemeClr val="tx1"/>
                        </a:solidFill>
                        <a:latin typeface="Cambria Math" panose="02040503050406030204" pitchFamily="18" charset="0"/>
                      </a:rPr>
                      <m:t>1</m:t>
                    </m:r>
                    <m:r>
                      <a:rPr lang="en-US" altLang="zh-CN" sz="2800" b="0" i="1" smtClean="0">
                        <a:latin typeface="Cambria Math" panose="02040503050406030204" pitchFamily="18" charset="0"/>
                      </a:rPr>
                      <m:t>+</m:t>
                    </m:r>
                    <m:nary>
                      <m:naryPr>
                        <m:limLoc m:val="undOvr"/>
                        <m:subHide m:val="on"/>
                        <m:supHide m:val="on"/>
                        <m:ctrlPr>
                          <a:rPr lang="en-US" altLang="zh-CN" sz="2800" b="0" i="1" smtClean="0">
                            <a:latin typeface="Cambria Math" panose="02040503050406030204" pitchFamily="18" charset="0"/>
                          </a:rPr>
                        </m:ctrlPr>
                      </m:naryPr>
                      <m:sub/>
                      <m:sup/>
                      <m:e>
                        <m:f>
                          <m:fPr>
                            <m:ctrlPr>
                              <a:rPr lang="en-US" altLang="zh-CN" sz="2800" b="0" i="1" smtClean="0">
                                <a:latin typeface="Cambria Math" panose="02040503050406030204" pitchFamily="18" charset="0"/>
                              </a:rPr>
                            </m:ctrlPr>
                          </m:fPr>
                          <m:num>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𝑑</m:t>
                                </m:r>
                              </m:e>
                              <m:sup>
                                <m:r>
                                  <a:rPr lang="en-US" altLang="zh-CN" sz="2800" b="0" i="1" smtClean="0">
                                    <a:latin typeface="Cambria Math" panose="02040503050406030204" pitchFamily="18" charset="0"/>
                                  </a:rPr>
                                  <m:t>3</m:t>
                                </m:r>
                              </m:sup>
                            </m:sSup>
                            <m:acc>
                              <m:accPr>
                                <m:chr m:val="⃗"/>
                                <m:ctrlPr>
                                  <a:rPr lang="en-US" altLang="zh-CN" sz="2800" i="1">
                                    <a:latin typeface="Cambria Math" panose="02040503050406030204" pitchFamily="18" charset="0"/>
                                  </a:rPr>
                                </m:ctrlPr>
                              </m:accPr>
                              <m:e>
                                <m:r>
                                  <a:rPr lang="en-US" altLang="zh-CN" sz="2800" b="0" i="1" smtClean="0">
                                    <a:latin typeface="Cambria Math" panose="02040503050406030204" pitchFamily="18" charset="0"/>
                                  </a:rPr>
                                  <m:t>𝑞</m:t>
                                </m:r>
                              </m:e>
                            </m:acc>
                          </m:num>
                          <m:den>
                            <m:sSup>
                              <m:sSupPr>
                                <m:ctrlPr>
                                  <a:rPr lang="en-US" altLang="zh-CN" sz="2800" b="0" i="1" smtClean="0">
                                    <a:latin typeface="Cambria Math" panose="02040503050406030204" pitchFamily="18" charset="0"/>
                                  </a:rPr>
                                </m:ctrlPr>
                              </m:sSupPr>
                              <m:e>
                                <m:r>
                                  <a:rPr lang="en-US" altLang="zh-CN" sz="2800" i="1">
                                    <a:latin typeface="Cambria Math" panose="02040503050406030204" pitchFamily="18" charset="0"/>
                                  </a:rPr>
                                  <m:t>(2</m:t>
                                </m:r>
                                <m:r>
                                  <a:rPr lang="zh-CN" altLang="en-US" sz="2800" i="1">
                                    <a:latin typeface="Cambria Math" panose="02040503050406030204" pitchFamily="18" charset="0"/>
                                  </a:rPr>
                                  <m:t>𝜋</m:t>
                                </m:r>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3</m:t>
                                </m:r>
                              </m:sup>
                            </m:sSup>
                          </m:den>
                        </m:f>
                      </m:e>
                    </m:nary>
                    <m:f>
                      <m:fPr>
                        <m:ctrlPr>
                          <a:rPr lang="en-US" altLang="zh-CN" sz="2800" b="0" i="1" smtClean="0">
                            <a:latin typeface="Cambria Math" panose="02040503050406030204" pitchFamily="18" charset="0"/>
                          </a:rPr>
                        </m:ctrlPr>
                      </m:fPr>
                      <m:num>
                        <m:sSup>
                          <m:sSupPr>
                            <m:ctrlPr>
                              <a:rPr lang="en-US" altLang="zh-CN" sz="2800" b="0" i="1" smtClean="0">
                                <a:latin typeface="Cambria Math" panose="02040503050406030204" pitchFamily="18" charset="0"/>
                              </a:rPr>
                            </m:ctrlPr>
                          </m:sSupPr>
                          <m:e>
                            <m:r>
                              <a:rPr lang="zh-CN" altLang="el-GR" sz="2800" i="1" smtClean="0">
                                <a:solidFill>
                                  <a:srgbClr val="FF0000"/>
                                </a:solidFill>
                                <a:latin typeface="Cambria Math" panose="02040503050406030204" pitchFamily="18" charset="0"/>
                              </a:rPr>
                              <m:t>𝐶</m:t>
                            </m:r>
                            <m:r>
                              <a:rPr lang="el-GR" altLang="zh-CN" sz="2800" i="1">
                                <a:solidFill>
                                  <a:srgbClr val="FF0000"/>
                                </a:solidFill>
                                <a:latin typeface="Cambria Math" panose="02040503050406030204" pitchFamily="18" charset="0"/>
                              </a:rPr>
                              <m:t>(</m:t>
                            </m:r>
                            <m:r>
                              <a:rPr lang="el-GR" altLang="zh-CN" sz="2800" i="1">
                                <a:solidFill>
                                  <a:srgbClr val="FF0000"/>
                                </a:solidFill>
                                <a:latin typeface="Cambria Math" panose="02040503050406030204" pitchFamily="18" charset="0"/>
                              </a:rPr>
                              <m:t>𝛬</m:t>
                            </m:r>
                            <m:r>
                              <a:rPr lang="el-GR" altLang="zh-CN" sz="2800" i="1">
                                <a:solidFill>
                                  <a:srgbClr val="FF0000"/>
                                </a:solidFill>
                                <a:latin typeface="Cambria Math" panose="02040503050406030204" pitchFamily="18" charset="0"/>
                              </a:rPr>
                              <m:t>)</m:t>
                            </m:r>
                            <m:r>
                              <a:rPr lang="zh-CN" altLang="en-US" sz="2800" b="0" i="1" smtClean="0">
                                <a:latin typeface="Cambria Math" panose="02040503050406030204" pitchFamily="18" charset="0"/>
                              </a:rPr>
                              <m:t>𝜃</m:t>
                            </m:r>
                          </m:e>
                          <m:sup>
                            <m:r>
                              <a:rPr lang="en-US" altLang="zh-CN" sz="2800" b="0" i="1" smtClean="0">
                                <a:latin typeface="Cambria Math" panose="02040503050406030204" pitchFamily="18" charset="0"/>
                              </a:rPr>
                              <m:t>2</m:t>
                            </m:r>
                          </m:sup>
                        </m:sSup>
                        <m:r>
                          <a:rPr lang="en-US" altLang="zh-CN" sz="2800" b="0" i="1" smtClean="0">
                            <a:latin typeface="Cambria Math" panose="02040503050406030204" pitchFamily="18" charset="0"/>
                          </a:rPr>
                          <m:t>(</m:t>
                        </m:r>
                        <m:r>
                          <m:rPr>
                            <m:sty m:val="p"/>
                          </m:rPr>
                          <a:rPr lang="el-GR" altLang="zh-CN" sz="2800" b="0" i="1" smtClean="0">
                            <a:latin typeface="Cambria Math" panose="02040503050406030204" pitchFamily="18" charset="0"/>
                            <a:ea typeface="Cambria Math" panose="02040503050406030204" pitchFamily="18" charset="0"/>
                          </a:rPr>
                          <m:t>Λ</m:t>
                        </m:r>
                        <m:r>
                          <a:rPr lang="en-US" altLang="zh-CN" sz="2800" b="0" i="1" smtClean="0">
                            <a:latin typeface="Cambria Math" panose="02040503050406030204" pitchFamily="18" charset="0"/>
                            <a:ea typeface="Cambria Math" panose="02040503050406030204" pitchFamily="18" charset="0"/>
                          </a:rPr>
                          <m:t>−</m:t>
                        </m:r>
                        <m:d>
                          <m:dPr>
                            <m:begChr m:val="|"/>
                            <m:endChr m:val="|"/>
                            <m:ctrlPr>
                              <a:rPr lang="en-US" altLang="zh-CN" sz="2800" b="0" i="1" smtClean="0">
                                <a:latin typeface="Cambria Math" panose="02040503050406030204" pitchFamily="18" charset="0"/>
                                <a:ea typeface="Cambria Math" panose="02040503050406030204" pitchFamily="18" charset="0"/>
                              </a:rPr>
                            </m:ctrlPr>
                          </m:dPr>
                          <m:e>
                            <m:acc>
                              <m:accPr>
                                <m:chr m:val="⃗"/>
                                <m:ctrlPr>
                                  <a:rPr lang="en-US" altLang="zh-CN" sz="2800" b="0" i="1" smtClean="0">
                                    <a:solidFill>
                                      <a:schemeClr val="tx1"/>
                                    </a:solidFill>
                                    <a:latin typeface="Cambria Math" panose="02040503050406030204" pitchFamily="18" charset="0"/>
                                    <a:ea typeface="Cambria Math" panose="02040503050406030204" pitchFamily="18" charset="0"/>
                                  </a:rPr>
                                </m:ctrlPr>
                              </m:accPr>
                              <m:e>
                                <m:r>
                                  <a:rPr lang="en-US" altLang="zh-CN" sz="2800" b="0" i="1" smtClean="0">
                                    <a:solidFill>
                                      <a:schemeClr val="tx1"/>
                                    </a:solidFill>
                                    <a:latin typeface="Cambria Math" panose="02040503050406030204" pitchFamily="18" charset="0"/>
                                    <a:ea typeface="Cambria Math" panose="02040503050406030204" pitchFamily="18" charset="0"/>
                                  </a:rPr>
                                  <m:t>𝑞</m:t>
                                </m:r>
                              </m:e>
                            </m:acc>
                          </m:e>
                        </m:d>
                        <m:r>
                          <a:rPr lang="en-US" altLang="zh-CN" sz="2800" b="0" i="1" smtClean="0">
                            <a:latin typeface="Cambria Math" panose="02040503050406030204" pitchFamily="18" charset="0"/>
                          </a:rPr>
                          <m:t>)</m:t>
                        </m:r>
                      </m:num>
                      <m:den>
                        <m:r>
                          <a:rPr lang="en-US" altLang="zh-CN" sz="2800" b="0" i="1" smtClean="0">
                            <a:solidFill>
                              <a:srgbClr val="FF0000"/>
                            </a:solidFill>
                            <a:latin typeface="Cambria Math" panose="02040503050406030204" pitchFamily="18" charset="0"/>
                          </a:rPr>
                          <m:t>𝐵</m:t>
                        </m:r>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sSup>
                              <m:sSupPr>
                                <m:ctrlPr>
                                  <a:rPr lang="en-US" altLang="zh-CN" sz="2800" b="0" i="1" smtClean="0">
                                    <a:latin typeface="Cambria Math" panose="02040503050406030204" pitchFamily="18" charset="0"/>
                                  </a:rPr>
                                </m:ctrlPr>
                              </m:sSupPr>
                              <m:e>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𝑞</m:t>
                                    </m:r>
                                  </m:e>
                                </m:acc>
                              </m:e>
                              <m:sup>
                                <m:r>
                                  <a:rPr lang="en-US" altLang="zh-CN" sz="2800" b="0" i="1" smtClean="0">
                                    <a:latin typeface="Cambria Math" panose="02040503050406030204" pitchFamily="18" charset="0"/>
                                  </a:rPr>
                                  <m:t>2</m:t>
                                </m:r>
                              </m:sup>
                            </m:sSup>
                          </m:num>
                          <m:den>
                            <m:r>
                              <a:rPr lang="en-US" altLang="zh-CN" sz="2800" b="0" i="1" smtClean="0">
                                <a:latin typeface="Cambria Math" panose="02040503050406030204" pitchFamily="18" charset="0"/>
                              </a:rPr>
                              <m:t>2</m:t>
                            </m:r>
                            <m:r>
                              <a:rPr lang="zh-CN" altLang="en-US" sz="2800" b="0" i="1" smtClean="0">
                                <a:latin typeface="Cambria Math" panose="02040503050406030204" pitchFamily="18" charset="0"/>
                              </a:rPr>
                              <m:t>𝜇</m:t>
                            </m:r>
                          </m:den>
                        </m:f>
                      </m:den>
                    </m:f>
                  </m:oMath>
                </a14:m>
                <a:r>
                  <a:rPr lang="en-US" altLang="zh-CN" sz="2800" dirty="0"/>
                  <a:t>=0</a:t>
                </a:r>
                <a:endParaRPr lang="zh-CN" altLang="en-US" sz="2800" dirty="0"/>
              </a:p>
            </p:txBody>
          </p:sp>
        </mc:Choice>
        <mc:Fallback xmlns="">
          <p:sp>
            <p:nvSpPr>
              <p:cNvPr id="8" name="文本框 7">
                <a:extLst>
                  <a:ext uri="{FF2B5EF4-FFF2-40B4-BE49-F238E27FC236}">
                    <a16:creationId xmlns:a16="http://schemas.microsoft.com/office/drawing/2014/main" id="{6AC68A0D-D997-4060-85A8-698FF5B98743}"/>
                  </a:ext>
                </a:extLst>
              </p:cNvPr>
              <p:cNvSpPr txBox="1">
                <a:spLocks noRot="1" noChangeAspect="1" noMove="1" noResize="1" noEditPoints="1" noAdjustHandles="1" noChangeArrowheads="1" noChangeShapeType="1" noTextEdit="1"/>
              </p:cNvSpPr>
              <p:nvPr/>
            </p:nvSpPr>
            <p:spPr>
              <a:xfrm>
                <a:off x="3381595" y="3561476"/>
                <a:ext cx="4732563" cy="103560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BD0A447-432B-4A01-9D28-4410D7A199E5}"/>
                  </a:ext>
                </a:extLst>
              </p:cNvPr>
              <p:cNvSpPr txBox="1"/>
              <p:nvPr/>
            </p:nvSpPr>
            <p:spPr>
              <a:xfrm>
                <a:off x="979337" y="2736035"/>
                <a:ext cx="4804517" cy="625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i="1" smtClean="0">
                              <a:solidFill>
                                <a:srgbClr val="0000FF"/>
                              </a:solidFill>
                              <a:latin typeface="Cambria Math" panose="02040503050406030204" pitchFamily="18" charset="0"/>
                            </a:rPr>
                          </m:ctrlPr>
                        </m:dPr>
                        <m:e>
                          <m:d>
                            <m:dPr>
                              <m:begChr m:val="⟨"/>
                              <m:endChr m:val=""/>
                              <m:ctrlPr>
                                <a:rPr lang="en-US" altLang="zh-CN" sz="2000" i="1">
                                  <a:solidFill>
                                    <a:srgbClr val="0000FF"/>
                                  </a:solidFill>
                                  <a:latin typeface="Cambria Math" panose="02040503050406030204" pitchFamily="18" charset="0"/>
                                </a:rPr>
                              </m:ctrlPr>
                            </m:dPr>
                            <m:e>
                              <m:acc>
                                <m:accPr>
                                  <m:chr m:val="⃗"/>
                                  <m:ctrlPr>
                                    <a:rPr lang="en-US" altLang="zh-CN" sz="2000" i="1">
                                      <a:solidFill>
                                        <a:srgbClr val="0000FF"/>
                                      </a:solidFill>
                                      <a:latin typeface="Cambria Math" panose="02040503050406030204" pitchFamily="18" charset="0"/>
                                    </a:rPr>
                                  </m:ctrlPr>
                                </m:accPr>
                                <m:e>
                                  <m:r>
                                    <a:rPr lang="en-US" altLang="zh-CN" sz="2000" i="1">
                                      <a:solidFill>
                                        <a:srgbClr val="0000FF"/>
                                      </a:solidFill>
                                      <a:latin typeface="Cambria Math" panose="02040503050406030204" pitchFamily="18" charset="0"/>
                                    </a:rPr>
                                    <m:t>𝑘</m:t>
                                  </m:r>
                                </m:e>
                              </m:acc>
                            </m:e>
                          </m:d>
                          <m:r>
                            <a:rPr lang="en-US" altLang="zh-CN" sz="2000" i="1">
                              <a:solidFill>
                                <a:srgbClr val="0000FF"/>
                              </a:solidFill>
                              <a:latin typeface="Cambria Math" panose="02040503050406030204" pitchFamily="18" charset="0"/>
                            </a:rPr>
                            <m:t>|</m:t>
                          </m:r>
                          <m:r>
                            <a:rPr lang="en-US" altLang="zh-CN" sz="2000" i="1">
                              <a:solidFill>
                                <a:srgbClr val="0000FF"/>
                              </a:solidFill>
                              <a:latin typeface="Cambria Math" panose="02040503050406030204" pitchFamily="18" charset="0"/>
                            </a:rPr>
                            <m:t>𝑉</m:t>
                          </m:r>
                          <m:r>
                            <a:rPr lang="en-US" altLang="zh-CN" sz="2000" i="1">
                              <a:solidFill>
                                <a:srgbClr val="0000FF"/>
                              </a:solidFill>
                              <a:latin typeface="Cambria Math" panose="02040503050406030204" pitchFamily="18" charset="0"/>
                            </a:rPr>
                            <m:t>|</m:t>
                          </m:r>
                          <m:acc>
                            <m:accPr>
                              <m:chr m:val="⃗"/>
                              <m:ctrlPr>
                                <a:rPr lang="en-US" altLang="zh-CN" sz="2000" i="1">
                                  <a:solidFill>
                                    <a:srgbClr val="0000FF"/>
                                  </a:solidFill>
                                  <a:latin typeface="Cambria Math" panose="02040503050406030204" pitchFamily="18" charset="0"/>
                                </a:rPr>
                              </m:ctrlPr>
                            </m:accPr>
                            <m:e>
                              <m:r>
                                <a:rPr lang="en-US" altLang="zh-CN" sz="2000" i="1">
                                  <a:solidFill>
                                    <a:srgbClr val="0000FF"/>
                                  </a:solidFill>
                                  <a:latin typeface="Cambria Math" panose="02040503050406030204" pitchFamily="18" charset="0"/>
                                </a:rPr>
                                <m:t>𝑞</m:t>
                              </m:r>
                            </m:e>
                          </m:acc>
                        </m:e>
                      </m:d>
                      <m:r>
                        <a:rPr lang="en-US" altLang="zh-CN" sz="2000" b="0" i="1" smtClean="0">
                          <a:solidFill>
                            <a:srgbClr val="0000FF"/>
                          </a:solidFill>
                          <a:latin typeface="Cambria Math" panose="02040503050406030204" pitchFamily="18" charset="0"/>
                        </a:rPr>
                        <m:t>=</m:t>
                      </m:r>
                      <m:r>
                        <a:rPr lang="en-US" altLang="zh-CN" sz="2000" b="0" i="1" smtClean="0">
                          <a:solidFill>
                            <a:srgbClr val="0000FF"/>
                          </a:solidFill>
                          <a:latin typeface="Cambria Math" panose="02040503050406030204" pitchFamily="18" charset="0"/>
                        </a:rPr>
                        <m:t>𝐶</m:t>
                      </m:r>
                      <m:r>
                        <a:rPr lang="en-US" altLang="zh-CN" sz="2000" b="0" i="1" smtClean="0">
                          <a:solidFill>
                            <a:srgbClr val="0000FF"/>
                          </a:solidFill>
                          <a:latin typeface="Cambria Math" panose="02040503050406030204" pitchFamily="18" charset="0"/>
                        </a:rPr>
                        <m:t>(</m:t>
                      </m:r>
                      <m:r>
                        <m:rPr>
                          <m:sty m:val="p"/>
                        </m:rPr>
                        <a:rPr lang="el-GR" altLang="zh-CN" sz="2000" b="0" i="1" smtClean="0">
                          <a:solidFill>
                            <a:srgbClr val="0000FF"/>
                          </a:solidFill>
                          <a:latin typeface="Cambria Math" panose="02040503050406030204" pitchFamily="18" charset="0"/>
                          <a:ea typeface="Cambria Math" panose="02040503050406030204" pitchFamily="18" charset="0"/>
                        </a:rPr>
                        <m:t>Λ</m:t>
                      </m:r>
                      <m:r>
                        <a:rPr lang="en-US" altLang="zh-CN" sz="2000" b="0" i="1" smtClean="0">
                          <a:solidFill>
                            <a:srgbClr val="0000FF"/>
                          </a:solidFill>
                          <a:latin typeface="Cambria Math" panose="02040503050406030204" pitchFamily="18" charset="0"/>
                        </a:rPr>
                        <m:t>)</m:t>
                      </m:r>
                      <m:r>
                        <a:rPr lang="zh-CN" altLang="en-US" sz="2000" b="0" i="1" smtClean="0">
                          <a:solidFill>
                            <a:srgbClr val="0000FF"/>
                          </a:solidFill>
                          <a:latin typeface="Cambria Math" panose="02040503050406030204" pitchFamily="18" charset="0"/>
                        </a:rPr>
                        <m:t>𝜃</m:t>
                      </m:r>
                      <m:r>
                        <a:rPr lang="en-US" altLang="zh-CN" sz="2000" b="0" i="1" smtClean="0">
                          <a:solidFill>
                            <a:srgbClr val="0000FF"/>
                          </a:solidFill>
                          <a:latin typeface="Cambria Math" panose="02040503050406030204" pitchFamily="18" charset="0"/>
                        </a:rPr>
                        <m:t>(</m:t>
                      </m:r>
                      <m:r>
                        <m:rPr>
                          <m:sty m:val="p"/>
                        </m:rPr>
                        <a:rPr lang="el-GR" altLang="zh-CN" sz="2000" b="0" i="1" smtClean="0">
                          <a:solidFill>
                            <a:srgbClr val="0000FF"/>
                          </a:solidFill>
                          <a:latin typeface="Cambria Math" panose="02040503050406030204" pitchFamily="18" charset="0"/>
                          <a:ea typeface="Cambria Math" panose="02040503050406030204" pitchFamily="18" charset="0"/>
                        </a:rPr>
                        <m:t>Λ</m:t>
                      </m:r>
                      <m:r>
                        <a:rPr lang="en-US" altLang="zh-CN" sz="2000" b="0" i="1" smtClean="0">
                          <a:solidFill>
                            <a:srgbClr val="0000FF"/>
                          </a:solidFill>
                          <a:latin typeface="Cambria Math" panose="02040503050406030204" pitchFamily="18" charset="0"/>
                          <a:ea typeface="Cambria Math" panose="02040503050406030204" pitchFamily="18" charset="0"/>
                        </a:rPr>
                        <m:t>−</m:t>
                      </m:r>
                      <m:d>
                        <m:dPr>
                          <m:begChr m:val="|"/>
                          <m:endChr m:val="|"/>
                          <m:ctrlPr>
                            <a:rPr lang="en-US" altLang="zh-CN" sz="2000" b="0" i="1" smtClean="0">
                              <a:solidFill>
                                <a:srgbClr val="0000FF"/>
                              </a:solidFill>
                              <a:latin typeface="Cambria Math" panose="02040503050406030204" pitchFamily="18" charset="0"/>
                              <a:ea typeface="Cambria Math" panose="02040503050406030204" pitchFamily="18" charset="0"/>
                            </a:rPr>
                          </m:ctrlPr>
                        </m:dPr>
                        <m:e>
                          <m:acc>
                            <m:accPr>
                              <m:chr m:val="⃗"/>
                              <m:ctrlPr>
                                <a:rPr lang="en-US" altLang="zh-CN" sz="2000" i="1">
                                  <a:solidFill>
                                    <a:srgbClr val="0000FF"/>
                                  </a:solidFill>
                                  <a:latin typeface="Cambria Math" panose="02040503050406030204" pitchFamily="18" charset="0"/>
                                </a:rPr>
                              </m:ctrlPr>
                            </m:accPr>
                            <m:e>
                              <m:r>
                                <a:rPr lang="en-US" altLang="zh-CN" sz="2000" i="1">
                                  <a:solidFill>
                                    <a:srgbClr val="0000FF"/>
                                  </a:solidFill>
                                  <a:latin typeface="Cambria Math" panose="02040503050406030204" pitchFamily="18" charset="0"/>
                                </a:rPr>
                                <m:t>𝑘</m:t>
                              </m:r>
                            </m:e>
                          </m:acc>
                        </m:e>
                      </m:d>
                      <m:r>
                        <a:rPr lang="en-US" altLang="zh-CN" sz="2000" b="0" i="1" smtClean="0">
                          <a:solidFill>
                            <a:srgbClr val="0000FF"/>
                          </a:solidFill>
                          <a:latin typeface="Cambria Math" panose="02040503050406030204" pitchFamily="18" charset="0"/>
                        </a:rPr>
                        <m:t>)</m:t>
                      </m:r>
                      <m:r>
                        <a:rPr lang="zh-CN" altLang="en-US" sz="2000" i="1">
                          <a:solidFill>
                            <a:srgbClr val="0000FF"/>
                          </a:solidFill>
                          <a:latin typeface="Cambria Math" panose="02040503050406030204" pitchFamily="18" charset="0"/>
                        </a:rPr>
                        <m:t>𝜃</m:t>
                      </m:r>
                      <m:r>
                        <a:rPr lang="en-US" altLang="zh-CN" sz="2000" i="1">
                          <a:solidFill>
                            <a:srgbClr val="0000FF"/>
                          </a:solidFill>
                          <a:latin typeface="Cambria Math" panose="02040503050406030204" pitchFamily="18" charset="0"/>
                        </a:rPr>
                        <m:t>(</m:t>
                      </m:r>
                      <m:r>
                        <m:rPr>
                          <m:sty m:val="p"/>
                        </m:rPr>
                        <a:rPr lang="el-GR" altLang="zh-CN" sz="2000" i="1">
                          <a:solidFill>
                            <a:srgbClr val="0000FF"/>
                          </a:solidFill>
                          <a:latin typeface="Cambria Math" panose="02040503050406030204" pitchFamily="18" charset="0"/>
                          <a:ea typeface="Cambria Math" panose="02040503050406030204" pitchFamily="18" charset="0"/>
                        </a:rPr>
                        <m:t>Λ</m:t>
                      </m:r>
                      <m:r>
                        <a:rPr lang="en-US" altLang="zh-CN" sz="2000" i="1">
                          <a:solidFill>
                            <a:srgbClr val="0000FF"/>
                          </a:solidFill>
                          <a:latin typeface="Cambria Math" panose="02040503050406030204" pitchFamily="18" charset="0"/>
                          <a:ea typeface="Cambria Math" panose="02040503050406030204" pitchFamily="18" charset="0"/>
                        </a:rPr>
                        <m:t>−</m:t>
                      </m:r>
                      <m:d>
                        <m:dPr>
                          <m:begChr m:val="|"/>
                          <m:endChr m:val="|"/>
                          <m:ctrlPr>
                            <a:rPr lang="en-US" altLang="zh-CN" sz="2000" i="1">
                              <a:solidFill>
                                <a:srgbClr val="0000FF"/>
                              </a:solidFill>
                              <a:latin typeface="Cambria Math" panose="02040503050406030204" pitchFamily="18" charset="0"/>
                              <a:ea typeface="Cambria Math" panose="02040503050406030204" pitchFamily="18" charset="0"/>
                            </a:rPr>
                          </m:ctrlPr>
                        </m:dPr>
                        <m:e>
                          <m:acc>
                            <m:accPr>
                              <m:chr m:val="⃗"/>
                              <m:ctrlPr>
                                <a:rPr lang="en-US" altLang="zh-CN" sz="2000" i="1">
                                  <a:solidFill>
                                    <a:srgbClr val="0000FF"/>
                                  </a:solidFill>
                                  <a:latin typeface="Cambria Math" panose="02040503050406030204" pitchFamily="18" charset="0"/>
                                </a:rPr>
                              </m:ctrlPr>
                            </m:accPr>
                            <m:e>
                              <m:r>
                                <a:rPr lang="en-US" altLang="zh-CN" sz="2000" b="0" i="1" smtClean="0">
                                  <a:solidFill>
                                    <a:srgbClr val="0000FF"/>
                                  </a:solidFill>
                                  <a:latin typeface="Cambria Math" panose="02040503050406030204" pitchFamily="18" charset="0"/>
                                </a:rPr>
                                <m:t>𝑞</m:t>
                              </m:r>
                            </m:e>
                          </m:acc>
                        </m:e>
                      </m:d>
                      <m:r>
                        <a:rPr lang="en-US" altLang="zh-CN" sz="2000" i="1">
                          <a:solidFill>
                            <a:srgbClr val="0000FF"/>
                          </a:solidFill>
                          <a:latin typeface="Cambria Math" panose="02040503050406030204" pitchFamily="18" charset="0"/>
                        </a:rPr>
                        <m:t>)</m:t>
                      </m:r>
                    </m:oMath>
                  </m:oMathPara>
                </a14:m>
                <a:endParaRPr lang="zh-CN" altLang="en-US" sz="2000" dirty="0"/>
              </a:p>
            </p:txBody>
          </p:sp>
        </mc:Choice>
        <mc:Fallback xmlns="">
          <p:sp>
            <p:nvSpPr>
              <p:cNvPr id="9" name="文本框 8">
                <a:extLst>
                  <a:ext uri="{FF2B5EF4-FFF2-40B4-BE49-F238E27FC236}">
                    <a16:creationId xmlns:a16="http://schemas.microsoft.com/office/drawing/2014/main" id="{BBD0A447-432B-4A01-9D28-4410D7A199E5}"/>
                  </a:ext>
                </a:extLst>
              </p:cNvPr>
              <p:cNvSpPr txBox="1">
                <a:spLocks noRot="1" noChangeAspect="1" noMove="1" noResize="1" noEditPoints="1" noAdjustHandles="1" noChangeArrowheads="1" noChangeShapeType="1" noTextEdit="1"/>
              </p:cNvSpPr>
              <p:nvPr/>
            </p:nvSpPr>
            <p:spPr>
              <a:xfrm>
                <a:off x="979337" y="2736035"/>
                <a:ext cx="4804517" cy="62549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453768A-B453-4B90-8B0F-D70441917FF4}"/>
                  </a:ext>
                </a:extLst>
              </p:cNvPr>
              <p:cNvSpPr txBox="1"/>
              <p:nvPr/>
            </p:nvSpPr>
            <p:spPr>
              <a:xfrm>
                <a:off x="1032655" y="4775685"/>
                <a:ext cx="5431666" cy="664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𝑃</m:t>
                          </m:r>
                        </m:e>
                        <m:sub>
                          <m:r>
                            <a:rPr lang="en-US" altLang="zh-CN" sz="2000" i="1">
                              <a:solidFill>
                                <a:schemeClr val="tx1"/>
                              </a:solidFill>
                              <a:latin typeface="Cambria Math" panose="02040503050406030204" pitchFamily="18" charset="0"/>
                            </a:rPr>
                            <m:t>𝑐</m:t>
                          </m:r>
                          <m:r>
                            <a:rPr lang="en-US" altLang="zh-CN" sz="2000" i="1">
                              <a:solidFill>
                                <a:schemeClr val="tx1"/>
                              </a:solidFill>
                              <a:latin typeface="Cambria Math" panose="02040503050406030204" pitchFamily="18" charset="0"/>
                            </a:rPr>
                            <m:t>1</m:t>
                          </m:r>
                        </m:sub>
                      </m:sSub>
                      <m:r>
                        <a:rPr lang="en-US" altLang="zh-CN" sz="2000" b="0" i="1" smtClean="0">
                          <a:solidFill>
                            <a:schemeClr val="tx1"/>
                          </a:solidFill>
                          <a:latin typeface="Cambria Math" panose="02040503050406030204" pitchFamily="18" charset="0"/>
                        </a:rPr>
                        <m:t>=4311.9</m:t>
                      </m:r>
                      <m:r>
                        <a:rPr lang="en-US" altLang="zh-CN" sz="2000" b="0" i="1" smtClean="0">
                          <a:solidFill>
                            <a:schemeClr val="tx1"/>
                          </a:solidFill>
                          <a:latin typeface="Cambria Math" panose="02040503050406030204" pitchFamily="18" charset="0"/>
                          <a:ea typeface="Cambria Math" panose="02040503050406030204" pitchFamily="18" charset="0"/>
                        </a:rPr>
                        <m:t>±</m:t>
                      </m:r>
                      <m:sSubSup>
                        <m:sSubSupPr>
                          <m:ctrlPr>
                            <a:rPr lang="en-US" altLang="zh-CN" sz="2000" b="0" i="1" smtClean="0">
                              <a:solidFill>
                                <a:schemeClr val="tx1"/>
                              </a:solidFill>
                              <a:latin typeface="Cambria Math" panose="02040503050406030204" pitchFamily="18" charset="0"/>
                              <a:ea typeface="Cambria Math" panose="02040503050406030204" pitchFamily="18" charset="0"/>
                            </a:rPr>
                          </m:ctrlPr>
                        </m:sSubSupPr>
                        <m:e>
                          <m:r>
                            <a:rPr lang="en-US" altLang="zh-CN" sz="2000" b="0" i="1" smtClean="0">
                              <a:solidFill>
                                <a:schemeClr val="tx1"/>
                              </a:solidFill>
                              <a:latin typeface="Cambria Math" panose="02040503050406030204" pitchFamily="18" charset="0"/>
                              <a:ea typeface="Cambria Math" panose="02040503050406030204" pitchFamily="18" charset="0"/>
                            </a:rPr>
                            <m:t>0.7</m:t>
                          </m:r>
                        </m:e>
                        <m:sub>
                          <m:r>
                            <a:rPr lang="en-US" altLang="zh-CN" sz="2000" b="0" i="1" smtClean="0">
                              <a:solidFill>
                                <a:schemeClr val="tx1"/>
                              </a:solidFill>
                              <a:latin typeface="Cambria Math" panose="02040503050406030204" pitchFamily="18" charset="0"/>
                              <a:ea typeface="Cambria Math" panose="02040503050406030204" pitchFamily="18" charset="0"/>
                            </a:rPr>
                            <m:t>−0.6</m:t>
                          </m:r>
                        </m:sub>
                        <m:sup>
                          <m:r>
                            <a:rPr lang="en-US" altLang="zh-CN" sz="2000" b="0" i="1" smtClean="0">
                              <a:solidFill>
                                <a:schemeClr val="tx1"/>
                              </a:solidFill>
                              <a:latin typeface="Cambria Math" panose="02040503050406030204" pitchFamily="18" charset="0"/>
                              <a:ea typeface="Cambria Math" panose="02040503050406030204" pitchFamily="18" charset="0"/>
                            </a:rPr>
                            <m:t>+6.8</m:t>
                          </m:r>
                        </m:sup>
                      </m:sSubSup>
                      <m:r>
                        <a:rPr lang="en-US" altLang="zh-CN" sz="2000" i="1">
                          <a:solidFill>
                            <a:schemeClr val="tx1"/>
                          </a:solidFill>
                          <a:latin typeface="Cambria Math" panose="02040503050406030204" pitchFamily="18" charset="0"/>
                          <a:ea typeface="Cambria Math" panose="02040503050406030204" pitchFamily="18" charset="0"/>
                        </a:rPr>
                        <m:t>+</m:t>
                      </m:r>
                      <m:f>
                        <m:fPr>
                          <m:ctrlPr>
                            <a:rPr lang="en-US" altLang="zh-CN" sz="2000" i="1">
                              <a:solidFill>
                                <a:schemeClr val="tx1"/>
                              </a:solidFill>
                              <a:latin typeface="Cambria Math" panose="02040503050406030204" pitchFamily="18" charset="0"/>
                              <a:ea typeface="Cambria Math" panose="02040503050406030204" pitchFamily="18" charset="0"/>
                            </a:rPr>
                          </m:ctrlPr>
                        </m:fPr>
                        <m:num>
                          <m:r>
                            <a:rPr lang="en-US" altLang="zh-CN" sz="2000" i="1">
                              <a:solidFill>
                                <a:schemeClr val="tx1"/>
                              </a:solidFill>
                              <a:latin typeface="Cambria Math" panose="02040503050406030204" pitchFamily="18" charset="0"/>
                              <a:ea typeface="Cambria Math" panose="02040503050406030204" pitchFamily="18" charset="0"/>
                            </a:rPr>
                            <m:t>𝑖</m:t>
                          </m:r>
                        </m:num>
                        <m:den>
                          <m:r>
                            <a:rPr lang="en-US" altLang="zh-CN" sz="2000" i="1">
                              <a:solidFill>
                                <a:schemeClr val="tx1"/>
                              </a:solidFill>
                              <a:latin typeface="Cambria Math" panose="02040503050406030204" pitchFamily="18" charset="0"/>
                              <a:ea typeface="Cambria Math" panose="02040503050406030204" pitchFamily="18" charset="0"/>
                            </a:rPr>
                            <m:t>2</m:t>
                          </m:r>
                        </m:den>
                      </m:f>
                      <m:r>
                        <a:rPr lang="en-US" altLang="zh-CN" sz="2000" b="0" i="1" smtClean="0">
                          <a:solidFill>
                            <a:schemeClr val="tx1"/>
                          </a:solidFill>
                          <a:latin typeface="Cambria Math" panose="02040503050406030204" pitchFamily="18" charset="0"/>
                        </a:rPr>
                        <m:t>9.8</m:t>
                      </m:r>
                      <m:r>
                        <a:rPr lang="en-US" altLang="zh-CN" sz="2000" i="1">
                          <a:solidFill>
                            <a:schemeClr val="tx1"/>
                          </a:solidFill>
                          <a:latin typeface="Cambria Math" panose="02040503050406030204" pitchFamily="18" charset="0"/>
                          <a:ea typeface="Cambria Math" panose="02040503050406030204" pitchFamily="18" charset="0"/>
                        </a:rPr>
                        <m:t>±</m:t>
                      </m:r>
                      <m:sSubSup>
                        <m:sSubSupPr>
                          <m:ctrlPr>
                            <a:rPr lang="en-US" altLang="zh-CN" sz="2000" i="1">
                              <a:solidFill>
                                <a:schemeClr val="tx1"/>
                              </a:solidFill>
                              <a:latin typeface="Cambria Math" panose="02040503050406030204" pitchFamily="18" charset="0"/>
                              <a:ea typeface="Cambria Math" panose="02040503050406030204" pitchFamily="18" charset="0"/>
                            </a:rPr>
                          </m:ctrlPr>
                        </m:sSubSupPr>
                        <m:e>
                          <m:r>
                            <a:rPr lang="en-US" altLang="zh-CN" sz="2000" b="0" i="1" smtClean="0">
                              <a:solidFill>
                                <a:schemeClr val="tx1"/>
                              </a:solidFill>
                              <a:latin typeface="Cambria Math" panose="02040503050406030204" pitchFamily="18" charset="0"/>
                              <a:ea typeface="Cambria Math" panose="02040503050406030204" pitchFamily="18" charset="0"/>
                            </a:rPr>
                            <m:t>2</m:t>
                          </m:r>
                          <m:r>
                            <a:rPr lang="en-US" altLang="zh-CN" sz="2000" i="1">
                              <a:solidFill>
                                <a:schemeClr val="tx1"/>
                              </a:solidFill>
                              <a:latin typeface="Cambria Math" panose="02040503050406030204" pitchFamily="18" charset="0"/>
                              <a:ea typeface="Cambria Math" panose="02040503050406030204" pitchFamily="18" charset="0"/>
                            </a:rPr>
                            <m:t>.7</m:t>
                          </m:r>
                        </m:e>
                        <m:sub>
                          <m:r>
                            <a:rPr lang="en-US" altLang="zh-CN" sz="2000" i="1">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4.5</m:t>
                          </m:r>
                        </m:sub>
                        <m:sup>
                          <m:r>
                            <a:rPr lang="en-US" altLang="zh-CN" sz="2000" i="1">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3.7</m:t>
                          </m:r>
                        </m:sup>
                      </m:sSubSup>
                    </m:oMath>
                  </m:oMathPara>
                </a14:m>
                <a:endParaRPr lang="zh-CN" altLang="en-US" sz="2000" dirty="0"/>
              </a:p>
            </p:txBody>
          </p:sp>
        </mc:Choice>
        <mc:Fallback xmlns="">
          <p:sp>
            <p:nvSpPr>
              <p:cNvPr id="10" name="文本框 9">
                <a:extLst>
                  <a:ext uri="{FF2B5EF4-FFF2-40B4-BE49-F238E27FC236}">
                    <a16:creationId xmlns:a16="http://schemas.microsoft.com/office/drawing/2014/main" id="{B453768A-B453-4B90-8B0F-D70441917FF4}"/>
                  </a:ext>
                </a:extLst>
              </p:cNvPr>
              <p:cNvSpPr txBox="1">
                <a:spLocks noRot="1" noChangeAspect="1" noMove="1" noResize="1" noEditPoints="1" noAdjustHandles="1" noChangeArrowheads="1" noChangeShapeType="1" noTextEdit="1"/>
              </p:cNvSpPr>
              <p:nvPr/>
            </p:nvSpPr>
            <p:spPr>
              <a:xfrm>
                <a:off x="1032655" y="4775685"/>
                <a:ext cx="5431666" cy="66441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95EBF42-AE3E-428B-A85A-F7CEA92AB97D}"/>
                  </a:ext>
                </a:extLst>
              </p:cNvPr>
              <p:cNvSpPr txBox="1"/>
              <p:nvPr/>
            </p:nvSpPr>
            <p:spPr>
              <a:xfrm>
                <a:off x="988328" y="5281988"/>
                <a:ext cx="5717805" cy="664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𝑃</m:t>
                          </m:r>
                        </m:e>
                        <m:sub>
                          <m:r>
                            <a:rPr lang="en-US" altLang="zh-CN" sz="2000" i="1">
                              <a:solidFill>
                                <a:srgbClr val="FF0000"/>
                              </a:solidFill>
                              <a:latin typeface="Cambria Math" panose="02040503050406030204" pitchFamily="18" charset="0"/>
                            </a:rPr>
                            <m:t>𝑐</m:t>
                          </m:r>
                          <m:r>
                            <a:rPr lang="en-US" altLang="zh-CN" sz="2000" b="0" i="1" smtClean="0">
                              <a:solidFill>
                                <a:srgbClr val="FF0000"/>
                              </a:solidFill>
                              <a:latin typeface="Cambria Math" panose="02040503050406030204" pitchFamily="18" charset="0"/>
                            </a:rPr>
                            <m:t>2</m:t>
                          </m:r>
                        </m:sub>
                      </m:sSub>
                      <m:r>
                        <a:rPr lang="en-US" altLang="zh-CN" sz="2000" b="0" i="1" smtClean="0">
                          <a:solidFill>
                            <a:srgbClr val="FF0000"/>
                          </a:solidFill>
                          <a:latin typeface="Cambria Math" panose="02040503050406030204" pitchFamily="18" charset="0"/>
                        </a:rPr>
                        <m:t>=4440.3</m:t>
                      </m:r>
                      <m:r>
                        <a:rPr lang="en-US" altLang="zh-CN" sz="2000" b="0" i="1" smtClean="0">
                          <a:solidFill>
                            <a:srgbClr val="FF0000"/>
                          </a:solidFill>
                          <a:latin typeface="Cambria Math" panose="02040503050406030204" pitchFamily="18" charset="0"/>
                          <a:ea typeface="Cambria Math" panose="02040503050406030204" pitchFamily="18" charset="0"/>
                        </a:rPr>
                        <m:t>±</m:t>
                      </m:r>
                      <m:sSubSup>
                        <m:sSubSupPr>
                          <m:ctrlPr>
                            <a:rPr lang="en-US" altLang="zh-CN" sz="2000" b="0" i="1" smtClean="0">
                              <a:solidFill>
                                <a:srgbClr val="FF0000"/>
                              </a:solidFill>
                              <a:latin typeface="Cambria Math" panose="02040503050406030204" pitchFamily="18" charset="0"/>
                              <a:ea typeface="Cambria Math" panose="02040503050406030204" pitchFamily="18" charset="0"/>
                            </a:rPr>
                          </m:ctrlPr>
                        </m:sSubSupPr>
                        <m:e>
                          <m:r>
                            <a:rPr lang="en-US" altLang="zh-CN" sz="2000" b="0" i="1" smtClean="0">
                              <a:solidFill>
                                <a:srgbClr val="FF0000"/>
                              </a:solidFill>
                              <a:latin typeface="Cambria Math" panose="02040503050406030204" pitchFamily="18" charset="0"/>
                              <a:ea typeface="Cambria Math" panose="02040503050406030204" pitchFamily="18" charset="0"/>
                            </a:rPr>
                            <m:t>1.3</m:t>
                          </m:r>
                        </m:e>
                        <m:sub>
                          <m:r>
                            <a:rPr lang="en-US" altLang="zh-CN" sz="2000" b="0" i="1" smtClean="0">
                              <a:solidFill>
                                <a:srgbClr val="FF0000"/>
                              </a:solidFill>
                              <a:latin typeface="Cambria Math" panose="02040503050406030204" pitchFamily="18" charset="0"/>
                              <a:ea typeface="Cambria Math" panose="02040503050406030204" pitchFamily="18" charset="0"/>
                            </a:rPr>
                            <m:t>−4.7</m:t>
                          </m:r>
                        </m:sub>
                        <m:sup>
                          <m:r>
                            <a:rPr lang="en-US" altLang="zh-CN" sz="2000" b="0" i="1" smtClean="0">
                              <a:solidFill>
                                <a:srgbClr val="FF0000"/>
                              </a:solidFill>
                              <a:latin typeface="Cambria Math" panose="02040503050406030204" pitchFamily="18" charset="0"/>
                              <a:ea typeface="Cambria Math" panose="02040503050406030204" pitchFamily="18" charset="0"/>
                            </a:rPr>
                            <m:t>+4.1</m:t>
                          </m:r>
                        </m:sup>
                      </m:sSubSup>
                      <m:r>
                        <a:rPr lang="en-US" altLang="zh-CN" sz="2000" i="1">
                          <a:solidFill>
                            <a:srgbClr val="FF0000"/>
                          </a:solidFill>
                          <a:latin typeface="Cambria Math" panose="02040503050406030204" pitchFamily="18" charset="0"/>
                          <a:ea typeface="Cambria Math" panose="02040503050406030204" pitchFamily="18" charset="0"/>
                        </a:rPr>
                        <m:t>+</m:t>
                      </m:r>
                      <m:f>
                        <m:fPr>
                          <m:ctrlPr>
                            <a:rPr lang="en-US" altLang="zh-CN" sz="2000" i="1">
                              <a:solidFill>
                                <a:srgbClr val="FF0000"/>
                              </a:solidFill>
                              <a:latin typeface="Cambria Math" panose="02040503050406030204" pitchFamily="18" charset="0"/>
                              <a:ea typeface="Cambria Math" panose="02040503050406030204" pitchFamily="18" charset="0"/>
                            </a:rPr>
                          </m:ctrlPr>
                        </m:fPr>
                        <m:num>
                          <m:r>
                            <a:rPr lang="en-US" altLang="zh-CN" sz="2000" i="1">
                              <a:solidFill>
                                <a:srgbClr val="FF0000"/>
                              </a:solidFill>
                              <a:latin typeface="Cambria Math" panose="02040503050406030204" pitchFamily="18" charset="0"/>
                              <a:ea typeface="Cambria Math" panose="02040503050406030204" pitchFamily="18" charset="0"/>
                            </a:rPr>
                            <m:t>𝑖</m:t>
                          </m:r>
                        </m:num>
                        <m:den>
                          <m:r>
                            <a:rPr lang="en-US" altLang="zh-CN" sz="2000" i="1">
                              <a:solidFill>
                                <a:srgbClr val="FF0000"/>
                              </a:solidFill>
                              <a:latin typeface="Cambria Math" panose="02040503050406030204" pitchFamily="18" charset="0"/>
                              <a:ea typeface="Cambria Math" panose="02040503050406030204" pitchFamily="18" charset="0"/>
                            </a:rPr>
                            <m:t>2</m:t>
                          </m:r>
                        </m:den>
                      </m:f>
                      <m:r>
                        <a:rPr lang="en-US" altLang="zh-CN" sz="2000" b="0" i="1" smtClean="0">
                          <a:solidFill>
                            <a:srgbClr val="FF0000"/>
                          </a:solidFill>
                          <a:latin typeface="Cambria Math" panose="02040503050406030204" pitchFamily="18" charset="0"/>
                        </a:rPr>
                        <m:t>20.6</m:t>
                      </m:r>
                      <m:r>
                        <a:rPr lang="en-US" altLang="zh-CN" sz="2000" i="1">
                          <a:solidFill>
                            <a:srgbClr val="FF0000"/>
                          </a:solidFill>
                          <a:latin typeface="Cambria Math" panose="02040503050406030204" pitchFamily="18" charset="0"/>
                          <a:ea typeface="Cambria Math" panose="02040503050406030204" pitchFamily="18" charset="0"/>
                        </a:rPr>
                        <m:t>±</m:t>
                      </m:r>
                      <m:sSubSup>
                        <m:sSubSupPr>
                          <m:ctrlPr>
                            <a:rPr lang="en-US" altLang="zh-CN" sz="2000" i="1">
                              <a:solidFill>
                                <a:srgbClr val="FF0000"/>
                              </a:solidFill>
                              <a:latin typeface="Cambria Math" panose="02040503050406030204" pitchFamily="18" charset="0"/>
                              <a:ea typeface="Cambria Math" panose="02040503050406030204" pitchFamily="18" charset="0"/>
                            </a:rPr>
                          </m:ctrlPr>
                        </m:sSubSupPr>
                        <m:e>
                          <m:r>
                            <a:rPr lang="en-US" altLang="zh-CN" sz="2000" b="0" i="1" smtClean="0">
                              <a:solidFill>
                                <a:srgbClr val="FF0000"/>
                              </a:solidFill>
                              <a:latin typeface="Cambria Math" panose="02040503050406030204" pitchFamily="18" charset="0"/>
                              <a:ea typeface="Cambria Math" panose="02040503050406030204" pitchFamily="18" charset="0"/>
                            </a:rPr>
                            <m:t>4.9</m:t>
                          </m:r>
                        </m:e>
                        <m:sub>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10.1</m:t>
                          </m:r>
                        </m:sub>
                        <m:sup>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8.7</m:t>
                          </m:r>
                        </m:sup>
                      </m:sSubSup>
                    </m:oMath>
                  </m:oMathPara>
                </a14:m>
                <a:endParaRPr lang="zh-CN" altLang="en-US" sz="2000" dirty="0"/>
              </a:p>
            </p:txBody>
          </p:sp>
        </mc:Choice>
        <mc:Fallback xmlns="">
          <p:sp>
            <p:nvSpPr>
              <p:cNvPr id="11" name="文本框 10">
                <a:extLst>
                  <a:ext uri="{FF2B5EF4-FFF2-40B4-BE49-F238E27FC236}">
                    <a16:creationId xmlns:a16="http://schemas.microsoft.com/office/drawing/2014/main" id="{795EBF42-AE3E-428B-A85A-F7CEA92AB97D}"/>
                  </a:ext>
                </a:extLst>
              </p:cNvPr>
              <p:cNvSpPr txBox="1">
                <a:spLocks noRot="1" noChangeAspect="1" noMove="1" noResize="1" noEditPoints="1" noAdjustHandles="1" noChangeArrowheads="1" noChangeShapeType="1" noTextEdit="1"/>
              </p:cNvSpPr>
              <p:nvPr/>
            </p:nvSpPr>
            <p:spPr>
              <a:xfrm>
                <a:off x="988328" y="5281988"/>
                <a:ext cx="5717805" cy="66441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03E1ABC-ED46-479C-8F39-2CBB85A24A72}"/>
                  </a:ext>
                </a:extLst>
              </p:cNvPr>
              <p:cNvSpPr txBox="1"/>
              <p:nvPr/>
            </p:nvSpPr>
            <p:spPr>
              <a:xfrm>
                <a:off x="1175549" y="5788291"/>
                <a:ext cx="5145877" cy="664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𝑃</m:t>
                          </m:r>
                        </m:e>
                        <m:sub>
                          <m:r>
                            <a:rPr lang="en-US" altLang="zh-CN" sz="2000" i="1">
                              <a:solidFill>
                                <a:srgbClr val="FF0000"/>
                              </a:solidFill>
                              <a:latin typeface="Cambria Math" panose="02040503050406030204" pitchFamily="18" charset="0"/>
                            </a:rPr>
                            <m:t>𝑐</m:t>
                          </m:r>
                          <m:r>
                            <a:rPr lang="en-US" altLang="zh-CN" sz="2000" b="0" i="1" smtClean="0">
                              <a:solidFill>
                                <a:srgbClr val="FF0000"/>
                              </a:solidFill>
                              <a:latin typeface="Cambria Math" panose="02040503050406030204" pitchFamily="18" charset="0"/>
                            </a:rPr>
                            <m:t>3</m:t>
                          </m:r>
                        </m:sub>
                      </m:sSub>
                      <m:r>
                        <a:rPr lang="en-US" altLang="zh-CN" sz="2000" b="0" i="1" smtClean="0">
                          <a:solidFill>
                            <a:srgbClr val="FF0000"/>
                          </a:solidFill>
                          <a:latin typeface="Cambria Math" panose="02040503050406030204" pitchFamily="18" charset="0"/>
                        </a:rPr>
                        <m:t>=4457.3</m:t>
                      </m:r>
                      <m:r>
                        <a:rPr lang="en-US" altLang="zh-CN" sz="2000" b="0" i="1" smtClean="0">
                          <a:solidFill>
                            <a:srgbClr val="FF0000"/>
                          </a:solidFill>
                          <a:latin typeface="Cambria Math" panose="02040503050406030204" pitchFamily="18" charset="0"/>
                          <a:ea typeface="Cambria Math" panose="02040503050406030204" pitchFamily="18" charset="0"/>
                        </a:rPr>
                        <m:t>±</m:t>
                      </m:r>
                      <m:sSubSup>
                        <m:sSubSupPr>
                          <m:ctrlPr>
                            <a:rPr lang="en-US" altLang="zh-CN" sz="2000" b="0" i="1" smtClean="0">
                              <a:solidFill>
                                <a:srgbClr val="FF0000"/>
                              </a:solidFill>
                              <a:latin typeface="Cambria Math" panose="02040503050406030204" pitchFamily="18" charset="0"/>
                              <a:ea typeface="Cambria Math" panose="02040503050406030204" pitchFamily="18" charset="0"/>
                            </a:rPr>
                          </m:ctrlPr>
                        </m:sSubSupPr>
                        <m:e>
                          <m:r>
                            <a:rPr lang="en-US" altLang="zh-CN" sz="2000" b="0" i="1" smtClean="0">
                              <a:solidFill>
                                <a:srgbClr val="FF0000"/>
                              </a:solidFill>
                              <a:latin typeface="Cambria Math" panose="02040503050406030204" pitchFamily="18" charset="0"/>
                              <a:ea typeface="Cambria Math" panose="02040503050406030204" pitchFamily="18" charset="0"/>
                            </a:rPr>
                            <m:t>0.6</m:t>
                          </m:r>
                        </m:e>
                        <m:sub>
                          <m:r>
                            <a:rPr lang="en-US" altLang="zh-CN" sz="2000" b="0" i="1" smtClean="0">
                              <a:solidFill>
                                <a:srgbClr val="FF0000"/>
                              </a:solidFill>
                              <a:latin typeface="Cambria Math" panose="02040503050406030204" pitchFamily="18" charset="0"/>
                              <a:ea typeface="Cambria Math" panose="02040503050406030204" pitchFamily="18" charset="0"/>
                            </a:rPr>
                            <m:t>−1.7</m:t>
                          </m:r>
                        </m:sub>
                        <m:sup>
                          <m:r>
                            <a:rPr lang="en-US" altLang="zh-CN" sz="2000" b="0" i="1" smtClean="0">
                              <a:solidFill>
                                <a:srgbClr val="FF0000"/>
                              </a:solidFill>
                              <a:latin typeface="Cambria Math" panose="02040503050406030204" pitchFamily="18" charset="0"/>
                              <a:ea typeface="Cambria Math" panose="02040503050406030204" pitchFamily="18" charset="0"/>
                            </a:rPr>
                            <m:t>+4.1</m:t>
                          </m:r>
                        </m:sup>
                      </m:sSubSup>
                      <m:r>
                        <a:rPr lang="en-US" altLang="zh-CN" sz="2000" i="1">
                          <a:solidFill>
                            <a:srgbClr val="FF0000"/>
                          </a:solidFill>
                          <a:latin typeface="Cambria Math" panose="02040503050406030204" pitchFamily="18" charset="0"/>
                          <a:ea typeface="Cambria Math" panose="02040503050406030204" pitchFamily="18" charset="0"/>
                        </a:rPr>
                        <m:t>+</m:t>
                      </m:r>
                      <m:f>
                        <m:fPr>
                          <m:ctrlPr>
                            <a:rPr lang="en-US" altLang="zh-CN" sz="2000" i="1">
                              <a:solidFill>
                                <a:srgbClr val="FF0000"/>
                              </a:solidFill>
                              <a:latin typeface="Cambria Math" panose="02040503050406030204" pitchFamily="18" charset="0"/>
                              <a:ea typeface="Cambria Math" panose="02040503050406030204" pitchFamily="18" charset="0"/>
                            </a:rPr>
                          </m:ctrlPr>
                        </m:fPr>
                        <m:num>
                          <m:r>
                            <a:rPr lang="en-US" altLang="zh-CN" sz="2000" i="1">
                              <a:solidFill>
                                <a:srgbClr val="FF0000"/>
                              </a:solidFill>
                              <a:latin typeface="Cambria Math" panose="02040503050406030204" pitchFamily="18" charset="0"/>
                              <a:ea typeface="Cambria Math" panose="02040503050406030204" pitchFamily="18" charset="0"/>
                            </a:rPr>
                            <m:t>𝑖</m:t>
                          </m:r>
                        </m:num>
                        <m:den>
                          <m:r>
                            <a:rPr lang="en-US" altLang="zh-CN" sz="2000" i="1">
                              <a:solidFill>
                                <a:srgbClr val="FF0000"/>
                              </a:solidFill>
                              <a:latin typeface="Cambria Math" panose="02040503050406030204" pitchFamily="18" charset="0"/>
                              <a:ea typeface="Cambria Math" panose="02040503050406030204" pitchFamily="18" charset="0"/>
                            </a:rPr>
                            <m:t>2</m:t>
                          </m:r>
                        </m:den>
                      </m:f>
                      <m:r>
                        <a:rPr lang="en-US" altLang="zh-CN" sz="2000" b="0" i="1" smtClean="0">
                          <a:solidFill>
                            <a:srgbClr val="FF0000"/>
                          </a:solidFill>
                          <a:latin typeface="Cambria Math" panose="02040503050406030204" pitchFamily="18" charset="0"/>
                        </a:rPr>
                        <m:t>6.4</m:t>
                      </m:r>
                      <m:r>
                        <a:rPr lang="en-US" altLang="zh-CN" sz="2000" i="1">
                          <a:solidFill>
                            <a:srgbClr val="FF0000"/>
                          </a:solidFill>
                          <a:latin typeface="Cambria Math" panose="02040503050406030204" pitchFamily="18" charset="0"/>
                          <a:ea typeface="Cambria Math" panose="02040503050406030204" pitchFamily="18" charset="0"/>
                        </a:rPr>
                        <m:t>±</m:t>
                      </m:r>
                      <m:sSubSup>
                        <m:sSubSupPr>
                          <m:ctrlPr>
                            <a:rPr lang="en-US" altLang="zh-CN" sz="2000" i="1">
                              <a:solidFill>
                                <a:srgbClr val="FF0000"/>
                              </a:solidFill>
                              <a:latin typeface="Cambria Math" panose="02040503050406030204" pitchFamily="18" charset="0"/>
                              <a:ea typeface="Cambria Math" panose="02040503050406030204" pitchFamily="18" charset="0"/>
                            </a:rPr>
                          </m:ctrlPr>
                        </m:sSubSupPr>
                        <m:e>
                          <m:r>
                            <a:rPr lang="en-US" altLang="zh-CN" sz="2000" b="0" i="1" smtClean="0">
                              <a:solidFill>
                                <a:srgbClr val="FF0000"/>
                              </a:solidFill>
                              <a:latin typeface="Cambria Math" panose="02040503050406030204" pitchFamily="18" charset="0"/>
                              <a:ea typeface="Cambria Math" panose="02040503050406030204" pitchFamily="18" charset="0"/>
                            </a:rPr>
                            <m:t>2.0</m:t>
                          </m:r>
                        </m:e>
                        <m:sub>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1.9</m:t>
                          </m:r>
                        </m:sub>
                        <m:sup>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5.7</m:t>
                          </m:r>
                        </m:sup>
                      </m:sSubSup>
                    </m:oMath>
                  </m:oMathPara>
                </a14:m>
                <a:endParaRPr lang="zh-CN" altLang="en-US" sz="2000" dirty="0">
                  <a:solidFill>
                    <a:srgbClr val="FF0000"/>
                  </a:solidFill>
                </a:endParaRPr>
              </a:p>
            </p:txBody>
          </p:sp>
        </mc:Choice>
        <mc:Fallback xmlns="">
          <p:sp>
            <p:nvSpPr>
              <p:cNvPr id="12" name="文本框 11">
                <a:extLst>
                  <a:ext uri="{FF2B5EF4-FFF2-40B4-BE49-F238E27FC236}">
                    <a16:creationId xmlns:a16="http://schemas.microsoft.com/office/drawing/2014/main" id="{303E1ABC-ED46-479C-8F39-2CBB85A24A72}"/>
                  </a:ext>
                </a:extLst>
              </p:cNvPr>
              <p:cNvSpPr txBox="1">
                <a:spLocks noRot="1" noChangeAspect="1" noMove="1" noResize="1" noEditPoints="1" noAdjustHandles="1" noChangeArrowheads="1" noChangeShapeType="1" noTextEdit="1"/>
              </p:cNvSpPr>
              <p:nvPr/>
            </p:nvSpPr>
            <p:spPr>
              <a:xfrm>
                <a:off x="1175549" y="5788291"/>
                <a:ext cx="5145877" cy="664413"/>
              </a:xfrm>
              <a:prstGeom prst="rect">
                <a:avLst/>
              </a:prstGeom>
              <a:blipFill>
                <a:blip r:embed="rId7"/>
                <a:stretch>
                  <a:fillRect/>
                </a:stretch>
              </a:blipFill>
            </p:spPr>
            <p:txBody>
              <a:bodyPr/>
              <a:lstStyle/>
              <a:p>
                <a:r>
                  <a:rPr lang="zh-CN" altLang="en-US">
                    <a:noFill/>
                  </a:rPr>
                  <a:t> </a:t>
                </a:r>
              </a:p>
            </p:txBody>
          </p:sp>
        </mc:Fallback>
      </mc:AlternateContent>
      <p:sp>
        <p:nvSpPr>
          <p:cNvPr id="13" name="文本框 12"/>
          <p:cNvSpPr txBox="1"/>
          <p:nvPr/>
        </p:nvSpPr>
        <p:spPr>
          <a:xfrm rot="5400000">
            <a:off x="89893" y="5422133"/>
            <a:ext cx="2284346" cy="400110"/>
          </a:xfrm>
          <a:prstGeom prst="rect">
            <a:avLst/>
          </a:prstGeom>
          <a:noFill/>
        </p:spPr>
        <p:txBody>
          <a:bodyPr wrap="square" rtlCol="0">
            <a:spAutoFit/>
          </a:bodyPr>
          <a:lstStyle/>
          <a:p>
            <a:r>
              <a:rPr lang="en-US" altLang="zh-CN" sz="2000" b="1" dirty="0" smtClean="0"/>
              <a:t>Experimental data</a:t>
            </a:r>
            <a:endParaRPr lang="zh-CN" altLang="en-US" sz="2000" b="1"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6C26E3C-FB0E-43DA-989B-ACC9B500AC6D}"/>
                  </a:ext>
                </a:extLst>
              </p:cNvPr>
              <p:cNvSpPr txBox="1"/>
              <p:nvPr/>
            </p:nvSpPr>
            <p:spPr>
              <a:xfrm>
                <a:off x="6789437" y="5107891"/>
                <a:ext cx="5402563" cy="307777"/>
              </a:xfrm>
              <a:prstGeom prst="rect">
                <a:avLst/>
              </a:prstGeom>
              <a:noFill/>
            </p:spPr>
            <p:txBody>
              <a:bodyPr wrap="square" lIns="0" tIns="0" rIns="0" bIns="0" rtlCol="0">
                <a:spAutoFit/>
              </a:bodyPr>
              <a:lstStyle/>
              <a:p>
                <a:r>
                  <a:rPr lang="en-US" altLang="zh-CN" sz="2000" b="0" dirty="0">
                    <a:solidFill>
                      <a:srgbClr val="FF0000"/>
                    </a:solidFill>
                  </a:rPr>
                  <a:t>A </a:t>
                </a:r>
                <a:r>
                  <a:rPr lang="en-US" altLang="zh-CN" sz="2000" b="0" dirty="0"/>
                  <a:t>   </a:t>
                </a:r>
                <a14:m>
                  <m:oMath xmlns:m="http://schemas.openxmlformats.org/officeDocument/2006/math">
                    <m:d>
                      <m:dPr>
                        <m:ctrlPr>
                          <a:rPr lang="en-US" altLang="zh-CN" sz="2000" b="0" i="1" smtClean="0">
                            <a:latin typeface="Cambria Math" panose="02040503050406030204" pitchFamily="18" charset="0"/>
                          </a:rPr>
                        </m:ctrlPr>
                      </m:dPr>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3/2</m:t>
                            </m:r>
                          </m:e>
                          <m:sup>
                            <m:r>
                              <a:rPr lang="en-US" altLang="zh-CN" sz="2000" b="0" i="1" smtClean="0">
                                <a:latin typeface="Cambria Math" panose="02040503050406030204" pitchFamily="18" charset="0"/>
                              </a:rPr>
                              <m:t>−</m:t>
                            </m:r>
                          </m:sup>
                        </m:sSup>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𝑃𝑐</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4457</m:t>
                        </m:r>
                      </m:e>
                    </m:d>
                    <m:r>
                      <a:rPr lang="en-US" altLang="zh-CN" sz="2000" b="0" i="1" smtClean="0">
                        <a:latin typeface="Cambria Math" panose="02040503050406030204" pitchFamily="18" charset="0"/>
                      </a:rPr>
                      <m:t>           </m:t>
                    </m:r>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1/2</m:t>
                            </m:r>
                          </m:e>
                          <m:sup>
                            <m:r>
                              <a:rPr lang="en-US" altLang="zh-CN" sz="2000" i="1">
                                <a:latin typeface="Cambria Math" panose="02040503050406030204" pitchFamily="18" charset="0"/>
                              </a:rPr>
                              <m:t>−</m:t>
                            </m:r>
                          </m:sup>
                        </m:sSup>
                      </m:e>
                    </m:d>
                    <m:r>
                      <a:rPr lang="en-US" altLang="zh-CN" sz="2000" i="1">
                        <a:latin typeface="Cambria Math" panose="02040503050406030204" pitchFamily="18" charset="0"/>
                      </a:rPr>
                      <m:t> </m:t>
                    </m:r>
                    <m:r>
                      <a:rPr lang="en-US" altLang="zh-CN" sz="2000" i="1">
                        <a:latin typeface="Cambria Math" panose="02040503050406030204" pitchFamily="18" charset="0"/>
                      </a:rPr>
                      <m:t>𝑃𝑐</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4440</m:t>
                        </m:r>
                      </m:e>
                    </m:d>
                  </m:oMath>
                </a14:m>
                <a:endParaRPr lang="zh-CN" altLang="en-US" sz="2000" dirty="0"/>
              </a:p>
            </p:txBody>
          </p:sp>
        </mc:Choice>
        <mc:Fallback xmlns="">
          <p:sp>
            <p:nvSpPr>
              <p:cNvPr id="14" name="文本框 13">
                <a:extLst>
                  <a:ext uri="{FF2B5EF4-FFF2-40B4-BE49-F238E27FC236}">
                    <a16:creationId xmlns:a16="http://schemas.microsoft.com/office/drawing/2014/main" id="{66C26E3C-FB0E-43DA-989B-ACC9B500AC6D}"/>
                  </a:ext>
                </a:extLst>
              </p:cNvPr>
              <p:cNvSpPr txBox="1">
                <a:spLocks noRot="1" noChangeAspect="1" noMove="1" noResize="1" noEditPoints="1" noAdjustHandles="1" noChangeArrowheads="1" noChangeShapeType="1" noTextEdit="1"/>
              </p:cNvSpPr>
              <p:nvPr/>
            </p:nvSpPr>
            <p:spPr>
              <a:xfrm>
                <a:off x="6789437" y="5107891"/>
                <a:ext cx="5402563" cy="307777"/>
              </a:xfrm>
              <a:prstGeom prst="rect">
                <a:avLst/>
              </a:prstGeom>
              <a:blipFill>
                <a:blip r:embed="rId8"/>
                <a:stretch>
                  <a:fillRect l="-2935" t="-26000"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6C26E3C-FB0E-43DA-989B-ACC9B500AC6D}"/>
                  </a:ext>
                </a:extLst>
              </p:cNvPr>
              <p:cNvSpPr txBox="1"/>
              <p:nvPr/>
            </p:nvSpPr>
            <p:spPr>
              <a:xfrm>
                <a:off x="6823873" y="5549920"/>
                <a:ext cx="5402563" cy="307777"/>
              </a:xfrm>
              <a:prstGeom prst="rect">
                <a:avLst/>
              </a:prstGeom>
              <a:noFill/>
            </p:spPr>
            <p:txBody>
              <a:bodyPr wrap="square" lIns="0" tIns="0" rIns="0" bIns="0" rtlCol="0">
                <a:spAutoFit/>
              </a:bodyPr>
              <a:lstStyle/>
              <a:p>
                <a:r>
                  <a:rPr lang="en-US" altLang="zh-CN" sz="2000" b="0" dirty="0" smtClean="0">
                    <a:solidFill>
                      <a:srgbClr val="FF0000"/>
                    </a:solidFill>
                  </a:rPr>
                  <a:t>B </a:t>
                </a:r>
                <a:r>
                  <a:rPr lang="en-US" altLang="zh-CN" sz="2000" b="0" dirty="0" smtClean="0"/>
                  <a:t>   </a:t>
                </a:r>
                <a14:m>
                  <m:oMath xmlns:m="http://schemas.openxmlformats.org/officeDocument/2006/math">
                    <m:d>
                      <m:dPr>
                        <m:ctrlPr>
                          <a:rPr lang="en-US" altLang="zh-CN" sz="2000" b="0" i="1" smtClean="0">
                            <a:latin typeface="Cambria Math" panose="02040503050406030204" pitchFamily="18" charset="0"/>
                          </a:rPr>
                        </m:ctrlPr>
                      </m:dPr>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1/2</m:t>
                            </m:r>
                          </m:e>
                          <m:sup>
                            <m:r>
                              <a:rPr lang="en-US" altLang="zh-CN" sz="2000" b="0" i="1" smtClean="0">
                                <a:latin typeface="Cambria Math" panose="02040503050406030204" pitchFamily="18" charset="0"/>
                              </a:rPr>
                              <m:t>−</m:t>
                            </m:r>
                          </m:sup>
                        </m:sSup>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𝑃𝑐</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4457</m:t>
                        </m:r>
                      </m:e>
                    </m:d>
                    <m:r>
                      <a:rPr lang="en-US" altLang="zh-CN" sz="2000" b="0" i="1" smtClean="0">
                        <a:latin typeface="Cambria Math" panose="02040503050406030204" pitchFamily="18" charset="0"/>
                      </a:rPr>
                      <m:t>           </m:t>
                    </m:r>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3</m:t>
                            </m:r>
                            <m:r>
                              <a:rPr lang="en-US" altLang="zh-CN" sz="2000" i="1">
                                <a:latin typeface="Cambria Math" panose="02040503050406030204" pitchFamily="18" charset="0"/>
                              </a:rPr>
                              <m:t>/2</m:t>
                            </m:r>
                          </m:e>
                          <m:sup>
                            <m:r>
                              <a:rPr lang="en-US" altLang="zh-CN" sz="2000" i="1">
                                <a:latin typeface="Cambria Math" panose="02040503050406030204" pitchFamily="18" charset="0"/>
                              </a:rPr>
                              <m:t>−</m:t>
                            </m:r>
                          </m:sup>
                        </m:sSup>
                      </m:e>
                    </m:d>
                    <m:r>
                      <a:rPr lang="en-US" altLang="zh-CN" sz="2000" i="1">
                        <a:latin typeface="Cambria Math" panose="02040503050406030204" pitchFamily="18" charset="0"/>
                      </a:rPr>
                      <m:t> </m:t>
                    </m:r>
                    <m:r>
                      <a:rPr lang="en-US" altLang="zh-CN" sz="2000" i="1">
                        <a:latin typeface="Cambria Math" panose="02040503050406030204" pitchFamily="18" charset="0"/>
                      </a:rPr>
                      <m:t>𝑃𝑐</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4440</m:t>
                        </m:r>
                      </m:e>
                    </m:d>
                  </m:oMath>
                </a14:m>
                <a:endParaRPr lang="zh-CN" altLang="en-US" sz="2000" dirty="0"/>
              </a:p>
            </p:txBody>
          </p:sp>
        </mc:Choice>
        <mc:Fallback xmlns="">
          <p:sp>
            <p:nvSpPr>
              <p:cNvPr id="15" name="文本框 14">
                <a:extLst>
                  <a:ext uri="{FF2B5EF4-FFF2-40B4-BE49-F238E27FC236}">
                    <a16:creationId xmlns:a16="http://schemas.microsoft.com/office/drawing/2014/main" id="{66C26E3C-FB0E-43DA-989B-ACC9B500AC6D}"/>
                  </a:ext>
                </a:extLst>
              </p:cNvPr>
              <p:cNvSpPr txBox="1">
                <a:spLocks noRot="1" noChangeAspect="1" noMove="1" noResize="1" noEditPoints="1" noAdjustHandles="1" noChangeArrowheads="1" noChangeShapeType="1" noTextEdit="1"/>
              </p:cNvSpPr>
              <p:nvPr/>
            </p:nvSpPr>
            <p:spPr>
              <a:xfrm>
                <a:off x="6823873" y="5549920"/>
                <a:ext cx="5402563" cy="307777"/>
              </a:xfrm>
              <a:prstGeom prst="rect">
                <a:avLst/>
              </a:prstGeom>
              <a:blipFill>
                <a:blip r:embed="rId9"/>
                <a:stretch>
                  <a:fillRect l="-2818" t="-25490" b="-490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344447" y="6011586"/>
                <a:ext cx="4094474" cy="523220"/>
              </a:xfrm>
              <a:prstGeom prst="rect">
                <a:avLst/>
              </a:prstGeom>
              <a:noFill/>
            </p:spPr>
            <p:txBody>
              <a:bodyPr wrap="square" rtlCol="0">
                <a:spAutoFit/>
              </a:bodyPr>
              <a:lstStyle/>
              <a:p>
                <a14:m>
                  <m:oMath xmlns:m="http://schemas.openxmlformats.org/officeDocument/2006/math">
                    <m:sSub>
                      <m:sSubPr>
                        <m:ctrlPr>
                          <a:rPr lang="en-US" altLang="zh-CN" sz="2800" i="1" smtClean="0">
                            <a:solidFill>
                              <a:srgbClr val="0000FF"/>
                            </a:solidFill>
                            <a:latin typeface="Cambria Math" panose="02040503050406030204" pitchFamily="18" charset="0"/>
                          </a:rPr>
                        </m:ctrlPr>
                      </m:sSubPr>
                      <m:e>
                        <m:r>
                          <a:rPr lang="en-US" altLang="zh-CN" sz="2800" b="0" i="1" smtClean="0">
                            <a:solidFill>
                              <a:srgbClr val="0000FF"/>
                            </a:solidFill>
                            <a:latin typeface="Cambria Math" panose="02040503050406030204" pitchFamily="18" charset="0"/>
                          </a:rPr>
                          <m:t>𝐶</m:t>
                        </m:r>
                      </m:e>
                      <m:sub>
                        <m:r>
                          <a:rPr lang="en-US" altLang="zh-CN" sz="2800" b="0" i="1" smtClean="0">
                            <a:solidFill>
                              <a:srgbClr val="0000FF"/>
                            </a:solidFill>
                            <a:latin typeface="Cambria Math" panose="02040503050406030204" pitchFamily="18" charset="0"/>
                          </a:rPr>
                          <m:t>𝑎</m:t>
                        </m:r>
                      </m:sub>
                    </m:sSub>
                    <m:r>
                      <a:rPr lang="en-US" altLang="zh-CN" sz="2800" b="0" i="1" smtClean="0">
                        <a:solidFill>
                          <a:srgbClr val="0000FF"/>
                        </a:solidFill>
                        <a:latin typeface="Cambria Math" panose="02040503050406030204" pitchFamily="18" charset="0"/>
                      </a:rPr>
                      <m:t>,</m:t>
                    </m:r>
                    <m:sSub>
                      <m:sSubPr>
                        <m:ctrlPr>
                          <a:rPr lang="en-US" altLang="zh-CN" sz="2800" i="1">
                            <a:solidFill>
                              <a:srgbClr val="0000FF"/>
                            </a:solidFill>
                            <a:latin typeface="Cambria Math" panose="02040503050406030204" pitchFamily="18" charset="0"/>
                          </a:rPr>
                        </m:ctrlPr>
                      </m:sSubPr>
                      <m:e>
                        <m:r>
                          <a:rPr lang="en-US" altLang="zh-CN" sz="2800" i="1">
                            <a:solidFill>
                              <a:srgbClr val="0000FF"/>
                            </a:solidFill>
                            <a:latin typeface="Cambria Math" panose="02040503050406030204" pitchFamily="18" charset="0"/>
                          </a:rPr>
                          <m:t>𝐶</m:t>
                        </m:r>
                      </m:e>
                      <m:sub>
                        <m:r>
                          <a:rPr lang="en-US" altLang="zh-CN" sz="2800" b="0" i="1" smtClean="0">
                            <a:solidFill>
                              <a:srgbClr val="0000FF"/>
                            </a:solidFill>
                            <a:latin typeface="Cambria Math" panose="02040503050406030204" pitchFamily="18" charset="0"/>
                          </a:rPr>
                          <m:t>𝑏</m:t>
                        </m:r>
                      </m:sub>
                    </m:sSub>
                  </m:oMath>
                </a14:m>
                <a:r>
                  <a:rPr lang="zh-CN" altLang="en-US" sz="2800" dirty="0" smtClean="0">
                    <a:solidFill>
                      <a:srgbClr val="0000FF"/>
                    </a:solidFill>
                  </a:rPr>
                  <a:t> </a:t>
                </a:r>
                <a:r>
                  <a:rPr lang="en-US" altLang="zh-CN" sz="2800" dirty="0" smtClean="0">
                    <a:solidFill>
                      <a:srgbClr val="0000FF"/>
                    </a:solidFill>
                  </a:rPr>
                  <a:t>can be determined </a:t>
                </a:r>
                <a:endParaRPr lang="zh-CN" altLang="en-US" sz="2800" dirty="0">
                  <a:solidFill>
                    <a:srgbClr val="0000FF"/>
                  </a:solidFill>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7344447" y="6011586"/>
                <a:ext cx="4094474" cy="523220"/>
              </a:xfrm>
              <a:prstGeom prst="rect">
                <a:avLst/>
              </a:prstGeom>
              <a:blipFill>
                <a:blip r:embed="rId10"/>
                <a:stretch>
                  <a:fillRect t="-11628" r="-4024" b="-313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7803126" y="3703557"/>
                <a:ext cx="3451262" cy="636585"/>
              </a:xfrm>
              <a:prstGeom prst="rect">
                <a:avLst/>
              </a:prstGeom>
              <a:noFill/>
            </p:spPr>
            <p:txBody>
              <a:bodyPr wrap="square" rtlCol="0">
                <a:spAutoFit/>
              </a:bodyPr>
              <a:lstStyle/>
              <a:p>
                <a14:m>
                  <m:oMath xmlns:m="http://schemas.openxmlformats.org/officeDocument/2006/math">
                    <m:d>
                      <m:dPr>
                        <m:begChr m:val="⟨"/>
                        <m:endChr m:val="⟩"/>
                        <m:ctrlPr>
                          <a:rPr lang="en-US" altLang="zh-CN" sz="2000" i="1" smtClean="0">
                            <a:latin typeface="Cambria Math" panose="02040503050406030204" pitchFamily="18" charset="0"/>
                          </a:rPr>
                        </m:ctrlPr>
                      </m:dPr>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𝑝</m:t>
                            </m:r>
                          </m:e>
                          <m:sup>
                            <m:r>
                              <a:rPr lang="en-US" altLang="zh-CN" sz="2000" b="0" i="1" smtClean="0">
                                <a:latin typeface="Cambria Math" panose="02040503050406030204" pitchFamily="18" charset="0"/>
                              </a:rPr>
                              <m:t>′</m:t>
                            </m:r>
                          </m:sup>
                        </m:sSup>
                      </m:e>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𝑉</m:t>
                            </m:r>
                          </m:e>
                          <m:sub>
                            <m:r>
                              <m:rPr>
                                <m:sty m:val="p"/>
                              </m:rPr>
                              <a:rPr lang="el-GR" altLang="zh-CN" sz="2000" i="1" smtClean="0">
                                <a:latin typeface="Cambria Math" panose="02040503050406030204" pitchFamily="18" charset="0"/>
                                <a:ea typeface="Cambria Math" panose="02040503050406030204" pitchFamily="18" charset="0"/>
                              </a:rPr>
                              <m:t>Λ</m:t>
                            </m:r>
                          </m:sub>
                        </m:sSub>
                      </m:e>
                      <m:e>
                        <m:r>
                          <a:rPr lang="en-US" altLang="zh-CN" sz="2000" b="0" i="1" smtClean="0">
                            <a:latin typeface="Cambria Math" panose="02040503050406030204" pitchFamily="18" charset="0"/>
                          </a:rPr>
                          <m:t>𝑝</m:t>
                        </m:r>
                      </m:e>
                    </m:d>
                  </m:oMath>
                </a14:m>
                <a:r>
                  <a:rPr lang="en-US" altLang="zh-CN" sz="2000" dirty="0" smtClean="0"/>
                  <a:t>=</a:t>
                </a:r>
                <a14:m>
                  <m:oMath xmlns:m="http://schemas.openxmlformats.org/officeDocument/2006/math">
                    <m:d>
                      <m:dPr>
                        <m:begChr m:val="⟨"/>
                        <m:endChr m:val="⟩"/>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𝑝</m:t>
                            </m:r>
                          </m:e>
                          <m:sup>
                            <m:r>
                              <a:rPr lang="en-US" altLang="zh-CN" sz="2000" i="1">
                                <a:latin typeface="Cambria Math" panose="02040503050406030204" pitchFamily="18" charset="0"/>
                              </a:rPr>
                              <m:t>′</m:t>
                            </m:r>
                          </m:sup>
                        </m:sSup>
                      </m:e>
                      <m:e>
                        <m:r>
                          <a:rPr lang="en-US" altLang="zh-CN" sz="2000" b="0" i="1" smtClean="0">
                            <a:latin typeface="Cambria Math" panose="02040503050406030204" pitchFamily="18" charset="0"/>
                          </a:rPr>
                          <m:t>𝑉</m:t>
                        </m:r>
                      </m:e>
                      <m:e>
                        <m:r>
                          <a:rPr lang="en-US" altLang="zh-CN" sz="2000" i="1">
                            <a:latin typeface="Cambria Math" panose="02040503050406030204" pitchFamily="18" charset="0"/>
                          </a:rPr>
                          <m:t>𝑝</m:t>
                        </m:r>
                      </m:e>
                    </m:d>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𝑝</m:t>
                                </m:r>
                              </m:e>
                              <m:sup>
                                <m:r>
                                  <a:rPr lang="en-US" altLang="zh-CN" sz="2000" i="1">
                                    <a:latin typeface="Cambria Math" panose="02040503050406030204" pitchFamily="18" charset="0"/>
                                  </a:rPr>
                                  <m:t>′</m:t>
                                </m:r>
                              </m:sup>
                            </m:sSup>
                          </m:num>
                          <m:den>
                            <m:r>
                              <m:rPr>
                                <m:sty m:val="p"/>
                              </m:rPr>
                              <a:rPr lang="el-GR" altLang="zh-CN" sz="2000" b="0" i="1" smtClean="0">
                                <a:latin typeface="Cambria Math" panose="02040503050406030204" pitchFamily="18" charset="0"/>
                                <a:ea typeface="Cambria Math" panose="02040503050406030204" pitchFamily="18" charset="0"/>
                              </a:rPr>
                              <m:t>Λ</m:t>
                            </m:r>
                          </m:den>
                        </m:f>
                      </m:e>
                    </m:d>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𝑝</m:t>
                        </m:r>
                      </m:num>
                      <m:den>
                        <m:r>
                          <m:rPr>
                            <m:sty m:val="p"/>
                          </m:rPr>
                          <a:rPr lang="el-GR" altLang="zh-CN" sz="2000" b="0" i="1" smtClean="0">
                            <a:latin typeface="Cambria Math" panose="02040503050406030204" pitchFamily="18" charset="0"/>
                            <a:ea typeface="Cambria Math" panose="02040503050406030204" pitchFamily="18" charset="0"/>
                          </a:rPr>
                          <m:t>Λ</m:t>
                        </m:r>
                      </m:den>
                    </m:f>
                    <m:r>
                      <a:rPr lang="en-US" altLang="zh-CN" sz="2000" b="0" i="1" smtClean="0">
                        <a:latin typeface="Cambria Math" panose="02040503050406030204" pitchFamily="18" charset="0"/>
                      </a:rPr>
                      <m:t>)</m:t>
                    </m:r>
                  </m:oMath>
                </a14:m>
                <a:endParaRPr lang="zh-CN" altLang="en-US" sz="20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7803126" y="3703557"/>
                <a:ext cx="3451262" cy="63658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6895529" y="4254267"/>
                <a:ext cx="3451262" cy="442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𝑥</m:t>
                              </m:r>
                            </m:e>
                            <m:sup>
                              <m:r>
                                <a:rPr lang="en-US" altLang="zh-CN" sz="2000" b="0" i="1" smtClean="0">
                                  <a:latin typeface="Cambria Math" panose="02040503050406030204" pitchFamily="18" charset="0"/>
                                </a:rPr>
                                <m:t>2</m:t>
                              </m:r>
                            </m:sup>
                          </m:sSup>
                        </m:sup>
                      </m:sSup>
                    </m:oMath>
                  </m:oMathPara>
                </a14:m>
                <a:endParaRPr lang="zh-CN" altLang="en-US" sz="20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6895529" y="4254267"/>
                <a:ext cx="3451262" cy="442429"/>
              </a:xfrm>
              <a:prstGeom prst="rect">
                <a:avLst/>
              </a:prstGeom>
              <a:blipFill>
                <a:blip r:embed="rId12"/>
                <a:stretch>
                  <a:fillRect b="-13889"/>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70532103-8EA3-4B63-97D3-AB44635157E3}"/>
              </a:ext>
            </a:extLst>
          </p:cNvPr>
          <p:cNvSpPr txBox="1"/>
          <p:nvPr/>
        </p:nvSpPr>
        <p:spPr>
          <a:xfrm>
            <a:off x="7795923" y="3269781"/>
            <a:ext cx="3458465" cy="523220"/>
          </a:xfrm>
          <a:prstGeom prst="rect">
            <a:avLst/>
          </a:prstGeom>
          <a:noFill/>
        </p:spPr>
        <p:txBody>
          <a:bodyPr wrap="square" rtlCol="0">
            <a:spAutoFit/>
          </a:bodyPr>
          <a:lstStyle/>
          <a:p>
            <a:r>
              <a:rPr lang="en-US" altLang="zh-CN" sz="2800" dirty="0" smtClean="0">
                <a:solidFill>
                  <a:srgbClr val="0000FF"/>
                </a:solidFill>
              </a:rPr>
              <a:t>Gauss form factor</a:t>
            </a:r>
            <a:endParaRPr lang="zh-CN" altLang="en-US" sz="2800" dirty="0">
              <a:solidFill>
                <a:srgbClr val="0000FF"/>
              </a:solidFill>
            </a:endParaRPr>
          </a:p>
        </p:txBody>
      </p:sp>
      <p:sp>
        <p:nvSpPr>
          <p:cNvPr id="22" name="文本框 21">
            <a:extLst>
              <a:ext uri="{FF2B5EF4-FFF2-40B4-BE49-F238E27FC236}">
                <a16:creationId xmlns:a16="http://schemas.microsoft.com/office/drawing/2014/main" id="{2CA68BAC-206E-43D1-94F1-1BCC1EABB1FF}"/>
              </a:ext>
            </a:extLst>
          </p:cNvPr>
          <p:cNvSpPr txBox="1"/>
          <p:nvPr/>
        </p:nvSpPr>
        <p:spPr>
          <a:xfrm>
            <a:off x="7754987" y="3329640"/>
            <a:ext cx="3429913" cy="1354522"/>
          </a:xfrm>
          <a:prstGeom prst="rect">
            <a:avLst/>
          </a:prstGeom>
          <a:noFill/>
          <a:ln w="38100">
            <a:solidFill>
              <a:srgbClr val="FF0000"/>
            </a:solidFill>
          </a:ln>
        </p:spPr>
        <p:txBody>
          <a:bodyPr wrap="square" rtlCol="0">
            <a:spAutoFit/>
          </a:bodyPr>
          <a:lstStyle/>
          <a:p>
            <a:endParaRPr lang="zh-CN" altLang="en-US" dirty="0"/>
          </a:p>
        </p:txBody>
      </p:sp>
      <p:sp>
        <p:nvSpPr>
          <p:cNvPr id="23" name="文本框 22">
            <a:extLst>
              <a:ext uri="{FF2B5EF4-FFF2-40B4-BE49-F238E27FC236}">
                <a16:creationId xmlns:a16="http://schemas.microsoft.com/office/drawing/2014/main" id="{2CA68BAC-206E-43D1-94F1-1BCC1EABB1FF}"/>
              </a:ext>
            </a:extLst>
          </p:cNvPr>
          <p:cNvSpPr txBox="1"/>
          <p:nvPr/>
        </p:nvSpPr>
        <p:spPr>
          <a:xfrm>
            <a:off x="992768" y="4553262"/>
            <a:ext cx="5220745" cy="2233311"/>
          </a:xfrm>
          <a:prstGeom prst="rect">
            <a:avLst/>
          </a:prstGeom>
          <a:noFill/>
          <a:ln w="38100">
            <a:solidFill>
              <a:srgbClr val="FF0000"/>
            </a:solidFill>
          </a:ln>
        </p:spPr>
        <p:txBody>
          <a:bodyPr wrap="square" rtlCol="0">
            <a:spAutoFit/>
          </a:bodyPr>
          <a:lstStyle/>
          <a:p>
            <a:endParaRPr lang="zh-CN" altLang="en-US" dirty="0"/>
          </a:p>
        </p:txBody>
      </p:sp>
      <p:sp>
        <p:nvSpPr>
          <p:cNvPr id="24" name="文本框 23">
            <a:extLst>
              <a:ext uri="{FF2B5EF4-FFF2-40B4-BE49-F238E27FC236}">
                <a16:creationId xmlns:a16="http://schemas.microsoft.com/office/drawing/2014/main" id="{2CA68BAC-206E-43D1-94F1-1BCC1EABB1FF}"/>
              </a:ext>
            </a:extLst>
          </p:cNvPr>
          <p:cNvSpPr txBox="1"/>
          <p:nvPr/>
        </p:nvSpPr>
        <p:spPr>
          <a:xfrm>
            <a:off x="6661978" y="4850584"/>
            <a:ext cx="5247256" cy="1684221"/>
          </a:xfrm>
          <a:prstGeom prst="rect">
            <a:avLst/>
          </a:prstGeom>
          <a:noFill/>
          <a:ln w="38100">
            <a:solidFill>
              <a:srgbClr val="FF0000"/>
            </a:solidFill>
          </a:ln>
        </p:spPr>
        <p:txBody>
          <a:bodyPr wrap="square" rtlCol="0">
            <a:spAutoFit/>
          </a:bodyPr>
          <a:lstStyle/>
          <a:p>
            <a:endParaRPr lang="zh-CN" altLang="en-US" dirty="0"/>
          </a:p>
        </p:txBody>
      </p:sp>
      <p:sp>
        <p:nvSpPr>
          <p:cNvPr id="16" name="灯片编号占位符 15"/>
          <p:cNvSpPr>
            <a:spLocks noGrp="1"/>
          </p:cNvSpPr>
          <p:nvPr>
            <p:ph type="sldNum" sz="quarter" idx="12"/>
          </p:nvPr>
        </p:nvSpPr>
        <p:spPr/>
        <p:txBody>
          <a:bodyPr/>
          <a:lstStyle/>
          <a:p>
            <a:fld id="{BE73104F-B62C-464E-AF70-F1296A184EA3}" type="slidenum">
              <a:rPr lang="zh-CN" altLang="en-US" smtClean="0"/>
              <a:t>18</a:t>
            </a:fld>
            <a:endParaRPr lang="zh-CN" altLang="en-US"/>
          </a:p>
        </p:txBody>
      </p:sp>
    </p:spTree>
    <p:extLst>
      <p:ext uri="{BB962C8B-B14F-4D97-AF65-F5344CB8AC3E}">
        <p14:creationId xmlns:p14="http://schemas.microsoft.com/office/powerpoint/2010/main" val="2448089241"/>
      </p:ext>
    </p:extLst>
  </p:cSld>
  <p:clrMapOvr>
    <a:masterClrMapping/>
  </p:clrMapOvr>
  <mc:AlternateContent xmlns:mc="http://schemas.openxmlformats.org/markup-compatibility/2006">
    <mc:Choice xmlns:p14="http://schemas.microsoft.com/office/powerpoint/2010/main" Requires="p14">
      <p:transition spd="slow" p14:dur="2000" advTm="65259"/>
    </mc:Choice>
    <mc:Fallback>
      <p:transition spd="slow" advTm="6525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7FD4C89-972B-4E22-A46A-0A92B1FD5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339" y="1168305"/>
            <a:ext cx="5781261" cy="5553170"/>
          </a:xfrm>
          <a:prstGeom prst="rect">
            <a:avLst/>
          </a:prstGeom>
        </p:spPr>
      </p:pic>
      <p:sp>
        <p:nvSpPr>
          <p:cNvPr id="7" name="灯片编号占位符 6">
            <a:extLst>
              <a:ext uri="{FF2B5EF4-FFF2-40B4-BE49-F238E27FC236}">
                <a16:creationId xmlns:a16="http://schemas.microsoft.com/office/drawing/2014/main" id="{8512C8DA-093A-4EE1-86F6-8E536E466BAF}"/>
              </a:ext>
            </a:extLst>
          </p:cNvPr>
          <p:cNvSpPr>
            <a:spLocks noGrp="1"/>
          </p:cNvSpPr>
          <p:nvPr>
            <p:ph type="sldNum" sz="quarter" idx="12"/>
          </p:nvPr>
        </p:nvSpPr>
        <p:spPr/>
        <p:txBody>
          <a:bodyPr/>
          <a:lstStyle/>
          <a:p>
            <a:fld id="{F0D42386-0B3A-47AB-8788-B376FB785E1A}" type="slidenum">
              <a:rPr lang="zh-CN" altLang="en-US" smtClean="0"/>
              <a:t>19</a:t>
            </a:fld>
            <a:endParaRPr lang="zh-CN" altLang="en-US"/>
          </a:p>
        </p:txBody>
      </p:sp>
      <p:sp>
        <p:nvSpPr>
          <p:cNvPr id="18" name="标题 1"/>
          <p:cNvSpPr txBox="1">
            <a:spLocks/>
          </p:cNvSpPr>
          <p:nvPr/>
        </p:nvSpPr>
        <p:spPr>
          <a:xfrm>
            <a:off x="629063" y="69767"/>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Mass spectra of </a:t>
            </a:r>
            <a:r>
              <a:rPr lang="en-US" altLang="zh-CN" sz="4800" b="1" dirty="0" err="1" smtClean="0"/>
              <a:t>pentaquark</a:t>
            </a:r>
            <a:endParaRPr lang="zh-CN" altLang="en-US" sz="4800" b="1" dirty="0"/>
          </a:p>
        </p:txBody>
      </p:sp>
    </p:spTree>
    <p:extLst>
      <p:ext uri="{BB962C8B-B14F-4D97-AF65-F5344CB8AC3E}">
        <p14:creationId xmlns:p14="http://schemas.microsoft.com/office/powerpoint/2010/main" val="4186093572"/>
      </p:ext>
    </p:extLst>
  </p:cSld>
  <p:clrMapOvr>
    <a:masterClrMapping/>
  </p:clrMapOvr>
  <mc:AlternateContent xmlns:mc="http://schemas.openxmlformats.org/markup-compatibility/2006">
    <mc:Choice xmlns:p14="http://schemas.microsoft.com/office/powerpoint/2010/main" Requires="p14">
      <p:transition spd="slow" p14:dur="2000" advTm="28202"/>
    </mc:Choice>
    <mc:Fallback>
      <p:transition spd="slow" advTm="2820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1254" y="195262"/>
            <a:ext cx="10515600" cy="1325563"/>
          </a:xfrm>
        </p:spPr>
        <p:txBody>
          <a:bodyPr>
            <a:normAutofit/>
          </a:bodyPr>
          <a:lstStyle/>
          <a:p>
            <a:r>
              <a:rPr lang="en-US" altLang="zh-CN" sz="4800" b="1" dirty="0" smtClean="0"/>
              <a:t>Outline</a:t>
            </a:r>
            <a:endParaRPr lang="zh-CN" altLang="en-US" sz="4800" b="1" dirty="0"/>
          </a:p>
        </p:txBody>
      </p:sp>
      <p:sp>
        <p:nvSpPr>
          <p:cNvPr id="3" name="内容占位符 2"/>
          <p:cNvSpPr>
            <a:spLocks noGrp="1"/>
          </p:cNvSpPr>
          <p:nvPr>
            <p:ph idx="1"/>
          </p:nvPr>
        </p:nvSpPr>
        <p:spPr>
          <a:xfrm>
            <a:off x="2426854" y="1520825"/>
            <a:ext cx="8333509" cy="4879976"/>
          </a:xfrm>
        </p:spPr>
        <p:txBody>
          <a:bodyPr>
            <a:normAutofit lnSpcReduction="10000"/>
          </a:bodyPr>
          <a:lstStyle/>
          <a:p>
            <a:r>
              <a:rPr lang="en-US" altLang="zh-CN" sz="3600" b="1" dirty="0" smtClean="0"/>
              <a:t>Introduction</a:t>
            </a:r>
          </a:p>
          <a:p>
            <a:pPr marL="0" indent="0">
              <a:buNone/>
            </a:pPr>
            <a:r>
              <a:rPr lang="en-US" altLang="zh-CN" sz="3600" dirty="0" smtClean="0"/>
              <a:t>            </a:t>
            </a:r>
            <a:r>
              <a:rPr lang="en-US" altLang="zh-CN" sz="3200" u="sng" dirty="0" smtClean="0"/>
              <a:t>Background </a:t>
            </a:r>
            <a:r>
              <a:rPr lang="en-US" altLang="zh-CN" sz="3200" u="sng" dirty="0"/>
              <a:t>of </a:t>
            </a:r>
            <a:r>
              <a:rPr lang="en-US" altLang="zh-CN" sz="3200" u="sng" dirty="0" err="1"/>
              <a:t>pentaquark</a:t>
            </a:r>
            <a:endParaRPr lang="en-US" altLang="zh-CN" sz="3200" u="sng" dirty="0"/>
          </a:p>
          <a:p>
            <a:pPr marL="0" indent="0">
              <a:buNone/>
            </a:pPr>
            <a:r>
              <a:rPr lang="en-US" altLang="zh-CN" sz="3600" dirty="0"/>
              <a:t>     </a:t>
            </a:r>
            <a:r>
              <a:rPr lang="en-US" altLang="zh-CN" sz="3600" dirty="0" smtClean="0"/>
              <a:t>       </a:t>
            </a:r>
            <a:r>
              <a:rPr lang="en-US" altLang="zh-CN" sz="3200" u="sng" dirty="0" smtClean="0"/>
              <a:t>Effective </a:t>
            </a:r>
            <a:r>
              <a:rPr lang="en-US" altLang="zh-CN" sz="3200" u="sng" dirty="0"/>
              <a:t>field theory</a:t>
            </a:r>
          </a:p>
          <a:p>
            <a:pPr marL="0" indent="0">
              <a:buNone/>
            </a:pPr>
            <a:r>
              <a:rPr lang="en-US" altLang="zh-CN" sz="3600" dirty="0"/>
              <a:t>     </a:t>
            </a:r>
            <a:r>
              <a:rPr lang="en-US" altLang="zh-CN" sz="3600" dirty="0" smtClean="0"/>
              <a:t>       </a:t>
            </a:r>
            <a:r>
              <a:rPr lang="en-US" altLang="zh-CN" sz="3200" u="sng" dirty="0" smtClean="0"/>
              <a:t>Heavy quark symmetry</a:t>
            </a:r>
            <a:endParaRPr lang="en-US" altLang="zh-CN" sz="3200" u="sng" dirty="0"/>
          </a:p>
          <a:p>
            <a:r>
              <a:rPr lang="en-US" altLang="zh-CN" sz="3600" b="1" dirty="0" smtClean="0"/>
              <a:t>Results and Discussion</a:t>
            </a:r>
          </a:p>
          <a:p>
            <a:pPr marL="0" indent="0">
              <a:buNone/>
            </a:pPr>
            <a:r>
              <a:rPr lang="en-US" altLang="zh-CN" sz="3600" dirty="0" smtClean="0"/>
              <a:t>            </a:t>
            </a:r>
            <a:r>
              <a:rPr lang="en-US" altLang="zh-CN" sz="3200" u="sng" dirty="0" smtClean="0"/>
              <a:t>Mass spectra for </a:t>
            </a:r>
            <a:r>
              <a:rPr lang="en-US" altLang="zh-CN" sz="3200" u="sng" dirty="0" err="1" smtClean="0"/>
              <a:t>pentaquark</a:t>
            </a:r>
            <a:r>
              <a:rPr lang="en-US" altLang="zh-CN" sz="3200" u="sng" dirty="0" smtClean="0"/>
              <a:t> </a:t>
            </a:r>
          </a:p>
          <a:p>
            <a:pPr marL="0" indent="0">
              <a:buNone/>
            </a:pPr>
            <a:r>
              <a:rPr lang="en-US" altLang="zh-CN" sz="3600" dirty="0"/>
              <a:t> </a:t>
            </a:r>
            <a:r>
              <a:rPr lang="en-US" altLang="zh-CN" sz="3600" dirty="0" smtClean="0"/>
              <a:t>           </a:t>
            </a:r>
            <a:r>
              <a:rPr lang="en-US" altLang="zh-CN" sz="3200" u="sng" dirty="0" smtClean="0"/>
              <a:t>Mass spectra for </a:t>
            </a:r>
            <a:r>
              <a:rPr lang="en-US" altLang="zh-CN" sz="3200" u="sng" dirty="0" err="1" smtClean="0"/>
              <a:t>hexaquark</a:t>
            </a:r>
            <a:endParaRPr lang="en-US" altLang="zh-CN" sz="3200" u="sng" dirty="0"/>
          </a:p>
          <a:p>
            <a:r>
              <a:rPr lang="en-US" altLang="zh-CN" sz="3600" b="1" dirty="0" smtClean="0"/>
              <a:t>Summary</a:t>
            </a:r>
          </a:p>
          <a:p>
            <a:pPr marL="0" indent="0">
              <a:buNone/>
            </a:pPr>
            <a:endParaRPr lang="en-US" altLang="zh-CN" sz="3600" dirty="0"/>
          </a:p>
          <a:p>
            <a:pPr marL="0" indent="0">
              <a:buNone/>
            </a:pPr>
            <a:endParaRPr lang="en-US" altLang="zh-CN" sz="3600" dirty="0"/>
          </a:p>
          <a:p>
            <a:pPr marL="0" indent="0">
              <a:buNone/>
            </a:pPr>
            <a:endParaRPr lang="en-US" altLang="zh-CN" sz="3600" dirty="0"/>
          </a:p>
        </p:txBody>
      </p:sp>
      <p:sp>
        <p:nvSpPr>
          <p:cNvPr id="4" name="灯片编号占位符 3"/>
          <p:cNvSpPr>
            <a:spLocks noGrp="1"/>
          </p:cNvSpPr>
          <p:nvPr>
            <p:ph type="sldNum" sz="quarter" idx="12"/>
          </p:nvPr>
        </p:nvSpPr>
        <p:spPr/>
        <p:txBody>
          <a:bodyPr/>
          <a:lstStyle/>
          <a:p>
            <a:fld id="{BE73104F-B62C-464E-AF70-F1296A184EA3}" type="slidenum">
              <a:rPr lang="zh-CN" altLang="en-US" smtClean="0"/>
              <a:t>2</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6018"/>
    </mc:Choice>
    <mc:Fallback>
      <p:transition spd="slow" advTm="2601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29063" y="69767"/>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Cutoff independence </a:t>
            </a:r>
            <a:endParaRPr lang="zh-CN" altLang="en-US" sz="4800" b="1" dirty="0"/>
          </a:p>
        </p:txBody>
      </p:sp>
      <p:pic>
        <p:nvPicPr>
          <p:cNvPr id="2" name="图片 1"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086" y="1739726"/>
            <a:ext cx="9514169" cy="4901219"/>
          </a:xfrm>
          <a:prstGeom prst="rect">
            <a:avLst/>
          </a:prstGeom>
        </p:spPr>
      </p:pic>
      <p:sp>
        <p:nvSpPr>
          <p:cNvPr id="5" name="文本框 4"/>
          <p:cNvSpPr txBox="1"/>
          <p:nvPr/>
        </p:nvSpPr>
        <p:spPr>
          <a:xfrm>
            <a:off x="1643359" y="1008701"/>
            <a:ext cx="10352973" cy="584775"/>
          </a:xfrm>
          <a:prstGeom prst="rect">
            <a:avLst/>
          </a:prstGeom>
          <a:noFill/>
        </p:spPr>
        <p:txBody>
          <a:bodyPr wrap="square" rtlCol="0">
            <a:spAutoFit/>
          </a:bodyPr>
          <a:lstStyle/>
          <a:p>
            <a:r>
              <a:rPr lang="en-US" altLang="zh-CN" sz="3200" dirty="0" smtClean="0">
                <a:solidFill>
                  <a:srgbClr val="0000FF"/>
                </a:solidFill>
              </a:rPr>
              <a:t>The LECs are independent on the cutoff </a:t>
            </a:r>
            <a:endParaRPr lang="zh-CN" altLang="en-US" sz="3200" dirty="0">
              <a:solidFill>
                <a:srgbClr val="0000FF"/>
              </a:solidFill>
            </a:endParaRPr>
          </a:p>
        </p:txBody>
      </p:sp>
      <p:sp>
        <p:nvSpPr>
          <p:cNvPr id="3" name="灯片编号占位符 2"/>
          <p:cNvSpPr>
            <a:spLocks noGrp="1"/>
          </p:cNvSpPr>
          <p:nvPr>
            <p:ph type="sldNum" sz="quarter" idx="12"/>
          </p:nvPr>
        </p:nvSpPr>
        <p:spPr/>
        <p:txBody>
          <a:bodyPr/>
          <a:lstStyle/>
          <a:p>
            <a:fld id="{BE73104F-B62C-464E-AF70-F1296A184EA3}" type="slidenum">
              <a:rPr lang="zh-CN" altLang="en-US" smtClean="0"/>
              <a:t>20</a:t>
            </a:fld>
            <a:endParaRPr lang="zh-CN" altLang="en-US"/>
          </a:p>
        </p:txBody>
      </p:sp>
    </p:spTree>
    <p:extLst>
      <p:ext uri="{BB962C8B-B14F-4D97-AF65-F5344CB8AC3E}">
        <p14:creationId xmlns:p14="http://schemas.microsoft.com/office/powerpoint/2010/main" val="3637760832"/>
      </p:ext>
    </p:extLst>
  </p:cSld>
  <p:clrMapOvr>
    <a:masterClrMapping/>
  </p:clrMapOvr>
  <mc:AlternateContent xmlns:mc="http://schemas.openxmlformats.org/markup-compatibility/2006">
    <mc:Choice xmlns:p14="http://schemas.microsoft.com/office/powerpoint/2010/main" Requires="p14">
      <p:transition spd="slow" p14:dur="2000" advTm="21739"/>
    </mc:Choice>
    <mc:Fallback>
      <p:transition spd="slow" advTm="2173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29063" y="69767"/>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Cutoff independence </a:t>
            </a:r>
            <a:endParaRPr lang="zh-CN" altLang="en-US" sz="4800" b="1" dirty="0"/>
          </a:p>
        </p:txBody>
      </p:sp>
      <p:sp>
        <p:nvSpPr>
          <p:cNvPr id="5" name="文本框 4"/>
          <p:cNvSpPr txBox="1"/>
          <p:nvPr/>
        </p:nvSpPr>
        <p:spPr>
          <a:xfrm>
            <a:off x="1163068" y="1008701"/>
            <a:ext cx="10352973" cy="584775"/>
          </a:xfrm>
          <a:prstGeom prst="rect">
            <a:avLst/>
          </a:prstGeom>
          <a:noFill/>
        </p:spPr>
        <p:txBody>
          <a:bodyPr wrap="square" rtlCol="0">
            <a:spAutoFit/>
          </a:bodyPr>
          <a:lstStyle/>
          <a:p>
            <a:r>
              <a:rPr lang="en-US" altLang="zh-CN" sz="3200" dirty="0" smtClean="0">
                <a:solidFill>
                  <a:srgbClr val="0000FF"/>
                </a:solidFill>
              </a:rPr>
              <a:t>The binding energy are independent on the cutoff</a:t>
            </a:r>
            <a:endParaRPr lang="zh-CN" altLang="en-US" sz="3200" dirty="0">
              <a:solidFill>
                <a:srgbClr val="0000FF"/>
              </a:solidFill>
            </a:endParaRPr>
          </a:p>
        </p:txBody>
      </p:sp>
      <p:pic>
        <p:nvPicPr>
          <p:cNvPr id="2" name="图片 1"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086" y="1809089"/>
            <a:ext cx="9449514" cy="4670422"/>
          </a:xfrm>
          <a:prstGeom prst="rect">
            <a:avLst/>
          </a:prstGeom>
        </p:spPr>
      </p:pic>
      <p:sp>
        <p:nvSpPr>
          <p:cNvPr id="3" name="灯片编号占位符 2"/>
          <p:cNvSpPr>
            <a:spLocks noGrp="1"/>
          </p:cNvSpPr>
          <p:nvPr>
            <p:ph type="sldNum" sz="quarter" idx="12"/>
          </p:nvPr>
        </p:nvSpPr>
        <p:spPr/>
        <p:txBody>
          <a:bodyPr/>
          <a:lstStyle/>
          <a:p>
            <a:fld id="{BE73104F-B62C-464E-AF70-F1296A184EA3}" type="slidenum">
              <a:rPr lang="zh-CN" altLang="en-US" smtClean="0"/>
              <a:t>21</a:t>
            </a:fld>
            <a:endParaRPr lang="zh-CN" altLang="en-US"/>
          </a:p>
        </p:txBody>
      </p:sp>
    </p:spTree>
    <p:extLst>
      <p:ext uri="{BB962C8B-B14F-4D97-AF65-F5344CB8AC3E}">
        <p14:creationId xmlns:p14="http://schemas.microsoft.com/office/powerpoint/2010/main" val="680308146"/>
      </p:ext>
    </p:extLst>
  </p:cSld>
  <p:clrMapOvr>
    <a:masterClrMapping/>
  </p:clrMapOvr>
  <mc:AlternateContent xmlns:mc="http://schemas.openxmlformats.org/markup-compatibility/2006">
    <mc:Choice xmlns:p14="http://schemas.microsoft.com/office/powerpoint/2010/main" Requires="p14">
      <p:transition spd="slow" p14:dur="2000" advTm="24465"/>
    </mc:Choice>
    <mc:Fallback>
      <p:transition spd="slow" advTm="2446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7FD4C89-972B-4E22-A46A-0A92B1FD5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52" y="1152233"/>
            <a:ext cx="5781261" cy="5553170"/>
          </a:xfrm>
          <a:prstGeom prst="rect">
            <a:avLst/>
          </a:prstGeom>
        </p:spPr>
      </p:pic>
      <p:sp>
        <p:nvSpPr>
          <p:cNvPr id="23" name="文本框 22">
            <a:extLst>
              <a:ext uri="{FF2B5EF4-FFF2-40B4-BE49-F238E27FC236}">
                <a16:creationId xmlns:a16="http://schemas.microsoft.com/office/drawing/2014/main" id="{2E17B2C0-D937-4B6C-8705-E11782B9E2F8}"/>
              </a:ext>
            </a:extLst>
          </p:cNvPr>
          <p:cNvSpPr txBox="1"/>
          <p:nvPr/>
        </p:nvSpPr>
        <p:spPr>
          <a:xfrm>
            <a:off x="4235996" y="1535547"/>
            <a:ext cx="1850065" cy="382772"/>
          </a:xfrm>
          <a:prstGeom prst="rect">
            <a:avLst/>
          </a:prstGeom>
          <a:noFill/>
          <a:ln w="38100">
            <a:solidFill>
              <a:srgbClr val="FF0000"/>
            </a:solidFill>
          </a:ln>
        </p:spPr>
        <p:txBody>
          <a:bodyPr wrap="square" rtlCol="0">
            <a:spAutoFit/>
          </a:bodyPr>
          <a:lstStyle/>
          <a:p>
            <a:endParaRPr lang="zh-CN" altLang="en-US" dirty="0"/>
          </a:p>
        </p:txBody>
      </p:sp>
      <p:sp>
        <p:nvSpPr>
          <p:cNvPr id="24" name="文本框 23">
            <a:extLst>
              <a:ext uri="{FF2B5EF4-FFF2-40B4-BE49-F238E27FC236}">
                <a16:creationId xmlns:a16="http://schemas.microsoft.com/office/drawing/2014/main" id="{2CA68BAC-206E-43D1-94F1-1BCC1EABB1FF}"/>
              </a:ext>
            </a:extLst>
          </p:cNvPr>
          <p:cNvSpPr txBox="1"/>
          <p:nvPr/>
        </p:nvSpPr>
        <p:spPr>
          <a:xfrm>
            <a:off x="4245935" y="4172338"/>
            <a:ext cx="1850065" cy="382772"/>
          </a:xfrm>
          <a:prstGeom prst="rect">
            <a:avLst/>
          </a:prstGeom>
          <a:noFill/>
          <a:ln w="38100">
            <a:solidFill>
              <a:srgbClr val="FF0000"/>
            </a:solidFill>
          </a:ln>
        </p:spPr>
        <p:txBody>
          <a:bodyPr wrap="square" rtlCol="0">
            <a:spAutoFit/>
          </a:bodyPr>
          <a:lstStyle/>
          <a:p>
            <a:endParaRPr lang="zh-CN" altLang="en-US" dirty="0"/>
          </a:p>
        </p:txBody>
      </p:sp>
      <p:sp>
        <p:nvSpPr>
          <p:cNvPr id="6" name="矩形 5">
            <a:extLst>
              <a:ext uri="{FF2B5EF4-FFF2-40B4-BE49-F238E27FC236}">
                <a16:creationId xmlns:a16="http://schemas.microsoft.com/office/drawing/2014/main" id="{1E26BC2A-B852-443C-9991-B8F80979BC79}"/>
              </a:ext>
            </a:extLst>
          </p:cNvPr>
          <p:cNvSpPr/>
          <p:nvPr/>
        </p:nvSpPr>
        <p:spPr>
          <a:xfrm>
            <a:off x="7315200" y="6142071"/>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4CE2805-7D51-40E5-AFD6-E9FC10890201}"/>
              </a:ext>
            </a:extLst>
          </p:cNvPr>
          <p:cNvSpPr/>
          <p:nvPr/>
        </p:nvSpPr>
        <p:spPr>
          <a:xfrm>
            <a:off x="8044070" y="5141532"/>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865D80F-D042-42B0-B015-001D76B7B803}"/>
              </a:ext>
            </a:extLst>
          </p:cNvPr>
          <p:cNvSpPr/>
          <p:nvPr/>
        </p:nvSpPr>
        <p:spPr>
          <a:xfrm>
            <a:off x="8746434" y="4057785"/>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7FD66F0-A1B6-4D0E-8359-F14940AA95BC}"/>
              </a:ext>
            </a:extLst>
          </p:cNvPr>
          <p:cNvSpPr/>
          <p:nvPr/>
        </p:nvSpPr>
        <p:spPr>
          <a:xfrm>
            <a:off x="8329819" y="3622879"/>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C806D27-50D8-444D-A075-A86638C7E228}"/>
              </a:ext>
            </a:extLst>
          </p:cNvPr>
          <p:cNvSpPr/>
          <p:nvPr/>
        </p:nvSpPr>
        <p:spPr>
          <a:xfrm>
            <a:off x="10244758" y="2678138"/>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75B2BCD0-10D2-41FB-A3B6-B6C76F34DE48}"/>
              </a:ext>
            </a:extLst>
          </p:cNvPr>
          <p:cNvSpPr/>
          <p:nvPr/>
        </p:nvSpPr>
        <p:spPr>
          <a:xfrm>
            <a:off x="10940911" y="2908066"/>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EFEDDDD2-6E7B-41CA-BC1C-181C7126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277" y="1649334"/>
            <a:ext cx="5736985" cy="4816902"/>
          </a:xfrm>
          <a:prstGeom prst="rect">
            <a:avLst/>
          </a:prstGeom>
        </p:spPr>
      </p:pic>
      <p:sp>
        <p:nvSpPr>
          <p:cNvPr id="17" name="文本框 16">
            <a:extLst>
              <a:ext uri="{FF2B5EF4-FFF2-40B4-BE49-F238E27FC236}">
                <a16:creationId xmlns:a16="http://schemas.microsoft.com/office/drawing/2014/main" id="{53D5EC30-EABA-4668-8C59-0A092EA2C6B5}"/>
              </a:ext>
            </a:extLst>
          </p:cNvPr>
          <p:cNvSpPr txBox="1"/>
          <p:nvPr/>
        </p:nvSpPr>
        <p:spPr>
          <a:xfrm>
            <a:off x="6086061" y="1180434"/>
            <a:ext cx="6105939" cy="523220"/>
          </a:xfrm>
          <a:prstGeom prst="rect">
            <a:avLst/>
          </a:prstGeom>
          <a:noFill/>
        </p:spPr>
        <p:txBody>
          <a:bodyPr wrap="square" rtlCol="0">
            <a:spAutoFit/>
          </a:bodyPr>
          <a:lstStyle/>
          <a:p>
            <a:r>
              <a:rPr lang="en-US" altLang="zh-CN" sz="2800" b="1" dirty="0" err="1">
                <a:solidFill>
                  <a:srgbClr val="0000FF"/>
                </a:solidFill>
              </a:rPr>
              <a:t>Multiplet</a:t>
            </a:r>
            <a:r>
              <a:rPr lang="en-US" altLang="zh-CN" sz="2800" b="1" dirty="0">
                <a:solidFill>
                  <a:srgbClr val="0000FF"/>
                </a:solidFill>
              </a:rPr>
              <a:t> hadronic molecular picture</a:t>
            </a:r>
            <a:endParaRPr lang="zh-CN" altLang="en-US" sz="2800" b="1" dirty="0">
              <a:solidFill>
                <a:srgbClr val="0000FF"/>
              </a:solidFill>
            </a:endParaRPr>
          </a:p>
        </p:txBody>
      </p:sp>
      <p:sp>
        <p:nvSpPr>
          <p:cNvPr id="7" name="灯片编号占位符 6">
            <a:extLst>
              <a:ext uri="{FF2B5EF4-FFF2-40B4-BE49-F238E27FC236}">
                <a16:creationId xmlns:a16="http://schemas.microsoft.com/office/drawing/2014/main" id="{8512C8DA-093A-4EE1-86F6-8E536E466BAF}"/>
              </a:ext>
            </a:extLst>
          </p:cNvPr>
          <p:cNvSpPr>
            <a:spLocks noGrp="1"/>
          </p:cNvSpPr>
          <p:nvPr>
            <p:ph type="sldNum" sz="quarter" idx="12"/>
          </p:nvPr>
        </p:nvSpPr>
        <p:spPr/>
        <p:txBody>
          <a:bodyPr/>
          <a:lstStyle/>
          <a:p>
            <a:fld id="{F0D42386-0B3A-47AB-8788-B376FB785E1A}" type="slidenum">
              <a:rPr lang="zh-CN" altLang="en-US" smtClean="0"/>
              <a:t>22</a:t>
            </a:fld>
            <a:endParaRPr lang="zh-CN" altLang="en-US"/>
          </a:p>
        </p:txBody>
      </p:sp>
      <p:sp>
        <p:nvSpPr>
          <p:cNvPr id="18" name="标题 1"/>
          <p:cNvSpPr txBox="1">
            <a:spLocks/>
          </p:cNvSpPr>
          <p:nvPr/>
        </p:nvSpPr>
        <p:spPr>
          <a:xfrm>
            <a:off x="629063" y="69767"/>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Mass spectra of </a:t>
            </a:r>
            <a:r>
              <a:rPr lang="en-US" altLang="zh-CN" sz="4800" b="1" dirty="0" err="1" smtClean="0"/>
              <a:t>pentaquark</a:t>
            </a:r>
            <a:endParaRPr lang="zh-CN" altLang="en-US" sz="4800" b="1" dirty="0"/>
          </a:p>
        </p:txBody>
      </p:sp>
    </p:spTree>
    <p:extLst>
      <p:ext uri="{BB962C8B-B14F-4D97-AF65-F5344CB8AC3E}">
        <p14:creationId xmlns:p14="http://schemas.microsoft.com/office/powerpoint/2010/main" val="250896089"/>
      </p:ext>
    </p:extLst>
  </p:cSld>
  <p:clrMapOvr>
    <a:masterClrMapping/>
  </p:clrMapOvr>
  <mc:AlternateContent xmlns:mc="http://schemas.openxmlformats.org/markup-compatibility/2006">
    <mc:Choice xmlns:p14="http://schemas.microsoft.com/office/powerpoint/2010/main" Requires="p14">
      <p:transition spd="slow" p14:dur="2000" advTm="82340"/>
    </mc:Choice>
    <mc:Fallback>
      <p:transition spd="slow" advTm="823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30543" y="81908"/>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Mass spectra of </a:t>
            </a:r>
            <a:r>
              <a:rPr lang="en-US" altLang="zh-CN" sz="4800" b="1" dirty="0" err="1" smtClean="0"/>
              <a:t>pentaquark</a:t>
            </a:r>
            <a:r>
              <a:rPr lang="en-US" altLang="zh-CN" sz="4800" b="1" dirty="0" smtClean="0"/>
              <a:t> by OBE</a:t>
            </a:r>
            <a:endParaRPr lang="zh-CN" altLang="en-US" sz="4800" b="1" dirty="0"/>
          </a:p>
        </p:txBody>
      </p:sp>
      <p:pic>
        <p:nvPicPr>
          <p:cNvPr id="5" name="图片 4">
            <a:extLst>
              <a:ext uri="{FF2B5EF4-FFF2-40B4-BE49-F238E27FC236}">
                <a16:creationId xmlns:a16="http://schemas.microsoft.com/office/drawing/2014/main" id="{D3F30A25-CDE2-4D75-B0F3-72797D718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 y="1723357"/>
            <a:ext cx="6168229" cy="3357791"/>
          </a:xfrm>
          <a:prstGeom prst="rect">
            <a:avLst/>
          </a:prstGeom>
        </p:spPr>
      </p:pic>
      <p:sp>
        <p:nvSpPr>
          <p:cNvPr id="6" name="文本框 5">
            <a:extLst>
              <a:ext uri="{FF2B5EF4-FFF2-40B4-BE49-F238E27FC236}">
                <a16:creationId xmlns:a16="http://schemas.microsoft.com/office/drawing/2014/main" id="{370EE3B7-2CDD-42FF-8F62-143C9B5E8212}"/>
              </a:ext>
            </a:extLst>
          </p:cNvPr>
          <p:cNvSpPr txBox="1"/>
          <p:nvPr/>
        </p:nvSpPr>
        <p:spPr>
          <a:xfrm>
            <a:off x="765163" y="1119725"/>
            <a:ext cx="4946373" cy="523220"/>
          </a:xfrm>
          <a:prstGeom prst="rect">
            <a:avLst/>
          </a:prstGeom>
          <a:noFill/>
        </p:spPr>
        <p:txBody>
          <a:bodyPr wrap="square" rtlCol="0">
            <a:spAutoFit/>
          </a:bodyPr>
          <a:lstStyle/>
          <a:p>
            <a:r>
              <a:rPr lang="en-US" altLang="zh-CN" sz="2800" b="1" dirty="0">
                <a:solidFill>
                  <a:srgbClr val="0000FF"/>
                </a:solidFill>
              </a:rPr>
              <a:t>One boson exchange model</a:t>
            </a:r>
            <a:endParaRPr lang="zh-CN" altLang="en-US" sz="2800" b="1" dirty="0">
              <a:solidFill>
                <a:srgbClr val="0000FF"/>
              </a:solidFill>
            </a:endParaRPr>
          </a:p>
        </p:txBody>
      </p:sp>
      <p:sp>
        <p:nvSpPr>
          <p:cNvPr id="7" name="文本框 6">
            <a:extLst>
              <a:ext uri="{FF2B5EF4-FFF2-40B4-BE49-F238E27FC236}">
                <a16:creationId xmlns:a16="http://schemas.microsoft.com/office/drawing/2014/main" id="{B237067C-1535-498E-B3D9-CAAA64BEE775}"/>
              </a:ext>
            </a:extLst>
          </p:cNvPr>
          <p:cNvSpPr txBox="1"/>
          <p:nvPr/>
        </p:nvSpPr>
        <p:spPr>
          <a:xfrm>
            <a:off x="531711" y="5170796"/>
            <a:ext cx="6276139" cy="954107"/>
          </a:xfrm>
          <a:prstGeom prst="rect">
            <a:avLst/>
          </a:prstGeom>
          <a:noFill/>
        </p:spPr>
        <p:txBody>
          <a:bodyPr wrap="square" rtlCol="0">
            <a:spAutoFit/>
          </a:bodyPr>
          <a:lstStyle/>
          <a:p>
            <a:r>
              <a:rPr lang="en-US" altLang="zh-CN" sz="2800" dirty="0"/>
              <a:t>The results are </a:t>
            </a:r>
            <a:r>
              <a:rPr lang="en-US" altLang="zh-CN" sz="2800" dirty="0" smtClean="0"/>
              <a:t>consistent with </a:t>
            </a:r>
            <a:r>
              <a:rPr lang="en-US" altLang="zh-CN" sz="2800" dirty="0"/>
              <a:t>the scenario B of </a:t>
            </a:r>
            <a:r>
              <a:rPr lang="en-US" altLang="zh-CN" sz="2800" dirty="0" smtClean="0"/>
              <a:t>EFT</a:t>
            </a:r>
            <a:endParaRPr lang="zh-CN" altLang="en-US" sz="2800" dirty="0"/>
          </a:p>
        </p:txBody>
      </p:sp>
      <p:sp>
        <p:nvSpPr>
          <p:cNvPr id="8" name="文本框 7">
            <a:extLst>
              <a:ext uri="{FF2B5EF4-FFF2-40B4-BE49-F238E27FC236}">
                <a16:creationId xmlns:a16="http://schemas.microsoft.com/office/drawing/2014/main" id="{584D587C-4767-4E56-A51B-0DB6478EBD77}"/>
              </a:ext>
            </a:extLst>
          </p:cNvPr>
          <p:cNvSpPr txBox="1"/>
          <p:nvPr/>
        </p:nvSpPr>
        <p:spPr>
          <a:xfrm>
            <a:off x="7526435" y="804056"/>
            <a:ext cx="4946373" cy="523220"/>
          </a:xfrm>
          <a:prstGeom prst="rect">
            <a:avLst/>
          </a:prstGeom>
          <a:noFill/>
        </p:spPr>
        <p:txBody>
          <a:bodyPr wrap="square" rtlCol="0">
            <a:spAutoFit/>
          </a:bodyPr>
          <a:lstStyle/>
          <a:p>
            <a:r>
              <a:rPr lang="en-US" altLang="zh-CN" sz="2800" b="1" dirty="0">
                <a:solidFill>
                  <a:srgbClr val="0000FF"/>
                </a:solidFill>
              </a:rPr>
              <a:t>Effective field theory</a:t>
            </a:r>
            <a:endParaRPr lang="zh-CN" altLang="en-US" sz="2800" b="1" dirty="0">
              <a:solidFill>
                <a:srgbClr val="0000FF"/>
              </a:solidFill>
            </a:endParaRPr>
          </a:p>
        </p:txBody>
      </p:sp>
      <p:pic>
        <p:nvPicPr>
          <p:cNvPr id="9" name="图片 8">
            <a:extLst>
              <a:ext uri="{FF2B5EF4-FFF2-40B4-BE49-F238E27FC236}">
                <a16:creationId xmlns:a16="http://schemas.microsoft.com/office/drawing/2014/main" id="{4819655E-4CC1-40DD-B4DB-C48D030C1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739" y="1282452"/>
            <a:ext cx="5781261" cy="5553170"/>
          </a:xfrm>
          <a:prstGeom prst="rect">
            <a:avLst/>
          </a:prstGeom>
        </p:spPr>
      </p:pic>
      <p:sp>
        <p:nvSpPr>
          <p:cNvPr id="10" name="文本框 9">
            <a:extLst>
              <a:ext uri="{FF2B5EF4-FFF2-40B4-BE49-F238E27FC236}">
                <a16:creationId xmlns:a16="http://schemas.microsoft.com/office/drawing/2014/main" id="{0E763869-D789-43BC-AA7F-514C544241E6}"/>
              </a:ext>
            </a:extLst>
          </p:cNvPr>
          <p:cNvSpPr txBox="1"/>
          <p:nvPr/>
        </p:nvSpPr>
        <p:spPr>
          <a:xfrm>
            <a:off x="10252652" y="4255171"/>
            <a:ext cx="1784474" cy="2450510"/>
          </a:xfrm>
          <a:prstGeom prst="rect">
            <a:avLst/>
          </a:prstGeom>
          <a:noFill/>
          <a:ln w="28575">
            <a:solidFill>
              <a:srgbClr val="FF0000"/>
            </a:solidFill>
          </a:ln>
        </p:spPr>
        <p:txBody>
          <a:bodyPr wrap="square" rtlCol="0">
            <a:spAutoFit/>
          </a:bodyPr>
          <a:lstStyle/>
          <a:p>
            <a:endParaRPr lang="zh-CN" altLang="en-US" dirty="0"/>
          </a:p>
        </p:txBody>
      </p:sp>
      <p:sp>
        <p:nvSpPr>
          <p:cNvPr id="11" name="文本框 10">
            <a:extLst>
              <a:ext uri="{FF2B5EF4-FFF2-40B4-BE49-F238E27FC236}">
                <a16:creationId xmlns:a16="http://schemas.microsoft.com/office/drawing/2014/main" id="{79150CF1-081D-4653-9916-A48214DF2E1F}"/>
              </a:ext>
            </a:extLst>
          </p:cNvPr>
          <p:cNvSpPr txBox="1"/>
          <p:nvPr/>
        </p:nvSpPr>
        <p:spPr>
          <a:xfrm>
            <a:off x="4942072" y="1763930"/>
            <a:ext cx="1313793" cy="3276644"/>
          </a:xfrm>
          <a:prstGeom prst="rect">
            <a:avLst/>
          </a:prstGeom>
          <a:noFill/>
          <a:ln w="28575">
            <a:solidFill>
              <a:srgbClr val="FF0000"/>
            </a:solidFill>
          </a:ln>
        </p:spPr>
        <p:txBody>
          <a:bodyPr wrap="square" rtlCol="0">
            <a:spAutoFit/>
          </a:bodyPr>
          <a:lstStyle/>
          <a:p>
            <a:endParaRPr lang="zh-CN" altLang="en-US" dirty="0"/>
          </a:p>
        </p:txBody>
      </p:sp>
      <p:cxnSp>
        <p:nvCxnSpPr>
          <p:cNvPr id="12" name="直接箭头连接符 11">
            <a:extLst>
              <a:ext uri="{FF2B5EF4-FFF2-40B4-BE49-F238E27FC236}">
                <a16:creationId xmlns:a16="http://schemas.microsoft.com/office/drawing/2014/main" id="{B4B1AD49-2AF9-430E-B3A2-9511404A2FC8}"/>
              </a:ext>
            </a:extLst>
          </p:cNvPr>
          <p:cNvCxnSpPr/>
          <p:nvPr/>
        </p:nvCxnSpPr>
        <p:spPr>
          <a:xfrm>
            <a:off x="6322465" y="2838376"/>
            <a:ext cx="3926186" cy="256429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BE73104F-B62C-464E-AF70-F1296A184EA3}" type="slidenum">
              <a:rPr lang="zh-CN" altLang="en-US" smtClean="0"/>
              <a:t>23</a:t>
            </a:fld>
            <a:endParaRPr lang="zh-CN" altLang="en-US"/>
          </a:p>
        </p:txBody>
      </p:sp>
    </p:spTree>
    <p:extLst>
      <p:ext uri="{BB962C8B-B14F-4D97-AF65-F5344CB8AC3E}">
        <p14:creationId xmlns:p14="http://schemas.microsoft.com/office/powerpoint/2010/main" val="1322475135"/>
      </p:ext>
    </p:extLst>
  </p:cSld>
  <p:clrMapOvr>
    <a:masterClrMapping/>
  </p:clrMapOvr>
  <mc:AlternateContent xmlns:mc="http://schemas.openxmlformats.org/markup-compatibility/2006">
    <mc:Choice xmlns:p14="http://schemas.microsoft.com/office/powerpoint/2010/main" Requires="p14">
      <p:transition spd="slow" p14:dur="2000" advTm="23887"/>
    </mc:Choice>
    <mc:Fallback>
      <p:transition spd="slow" advTm="2388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77313A3-F811-4BC0-813D-483E39FF760F}"/>
                  </a:ext>
                </a:extLst>
              </p:cNvPr>
              <p:cNvSpPr txBox="1"/>
              <p:nvPr/>
            </p:nvSpPr>
            <p:spPr>
              <a:xfrm>
                <a:off x="6807882" y="1907429"/>
                <a:ext cx="4746969" cy="954107"/>
              </a:xfrm>
              <a:prstGeom prst="rect">
                <a:avLst/>
              </a:prstGeom>
              <a:noFill/>
            </p:spPr>
            <p:txBody>
              <a:bodyPr wrap="square" rtlCol="0">
                <a:spAutoFit/>
              </a:bodyPr>
              <a:lstStyle/>
              <a:p>
                <a:r>
                  <a:rPr lang="en-US" altLang="zh-CN" sz="2800" dirty="0">
                    <a:cs typeface="Adobe Devanagari" panose="02040503050201020203" pitchFamily="18" charset="0"/>
                  </a:rPr>
                  <a:t>Pc(4380) may be a hadronic molecule near </a:t>
                </a:r>
                <a14:m>
                  <m:oMath xmlns:m="http://schemas.openxmlformats.org/officeDocument/2006/math">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𝐷</m:t>
                        </m:r>
                      </m:e>
                    </m:acc>
                    <m:sSubSup>
                      <m:sSubSupPr>
                        <m:ctrlPr>
                          <a:rPr lang="en-US" altLang="zh-CN" sz="2800" i="1">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𝑐</m:t>
                        </m:r>
                      </m:sub>
                      <m:sup>
                        <m:r>
                          <a:rPr lang="en-US" altLang="zh-CN" sz="2800" i="1">
                            <a:latin typeface="Cambria Math" panose="02040503050406030204" pitchFamily="18" charset="0"/>
                          </a:rPr>
                          <m:t>∗</m:t>
                        </m:r>
                      </m:sup>
                    </m:sSubSup>
                  </m:oMath>
                </a14:m>
                <a:r>
                  <a:rPr lang="zh-CN" altLang="en-US" sz="2800" dirty="0"/>
                  <a:t> </a:t>
                </a:r>
                <a:r>
                  <a:rPr lang="en-US" altLang="zh-CN" sz="2800" dirty="0">
                    <a:cs typeface="Adobe Devanagari" panose="02040503050201020203" pitchFamily="18" charset="0"/>
                  </a:rPr>
                  <a:t>threshold</a:t>
                </a:r>
                <a:r>
                  <a:rPr lang="en-US" altLang="zh-CN" sz="2800" dirty="0">
                    <a:latin typeface="Adobe Devanagari" panose="02040503050201020203" pitchFamily="18" charset="0"/>
                    <a:cs typeface="Adobe Devanagari" panose="02040503050201020203" pitchFamily="18" charset="0"/>
                  </a:rPr>
                  <a:t>.</a:t>
                </a:r>
                <a:endParaRPr lang="zh-CN" altLang="en-US" sz="2800" dirty="0">
                  <a:latin typeface="Adobe Devanagari" panose="02040503050201020203" pitchFamily="18" charset="0"/>
                  <a:cs typeface="Adobe Devanagari" panose="02040503050201020203" pitchFamily="18" charset="0"/>
                </a:endParaRPr>
              </a:p>
            </p:txBody>
          </p:sp>
        </mc:Choice>
        <mc:Fallback xmlns="">
          <p:sp>
            <p:nvSpPr>
              <p:cNvPr id="13" name="文本框 12">
                <a:extLst>
                  <a:ext uri="{FF2B5EF4-FFF2-40B4-BE49-F238E27FC236}">
                    <a16:creationId xmlns:a16="http://schemas.microsoft.com/office/drawing/2014/main" id="{C77313A3-F811-4BC0-813D-483E39FF760F}"/>
                  </a:ext>
                </a:extLst>
              </p:cNvPr>
              <p:cNvSpPr txBox="1">
                <a:spLocks noRot="1" noChangeAspect="1" noMove="1" noResize="1" noEditPoints="1" noAdjustHandles="1" noChangeArrowheads="1" noChangeShapeType="1" noTextEdit="1"/>
              </p:cNvSpPr>
              <p:nvPr/>
            </p:nvSpPr>
            <p:spPr>
              <a:xfrm>
                <a:off x="6807882" y="1907429"/>
                <a:ext cx="4746969" cy="954107"/>
              </a:xfrm>
              <a:prstGeom prst="rect">
                <a:avLst/>
              </a:prstGeom>
              <a:blipFill>
                <a:blip r:embed="rId2"/>
                <a:stretch>
                  <a:fillRect l="-2699" t="-7692" r="-386" b="-19872"/>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C4F8E67D-E164-4792-AEB7-2220912CD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60" y="860555"/>
            <a:ext cx="6450056" cy="5861810"/>
          </a:xfrm>
          <a:prstGeom prst="rect">
            <a:avLst/>
          </a:prstGeom>
        </p:spPr>
      </p:pic>
      <p:sp>
        <p:nvSpPr>
          <p:cNvPr id="8" name="矩形: 圆角 7">
            <a:extLst>
              <a:ext uri="{FF2B5EF4-FFF2-40B4-BE49-F238E27FC236}">
                <a16:creationId xmlns:a16="http://schemas.microsoft.com/office/drawing/2014/main" id="{7020113D-DA77-4909-957D-64D7F2025DAD}"/>
              </a:ext>
            </a:extLst>
          </p:cNvPr>
          <p:cNvSpPr/>
          <p:nvPr/>
        </p:nvSpPr>
        <p:spPr>
          <a:xfrm>
            <a:off x="1418897" y="2122421"/>
            <a:ext cx="441434" cy="3700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CC66"/>
                </a:solidFill>
              </a:rPr>
              <a:t>B</a:t>
            </a:r>
            <a:endParaRPr lang="zh-CN" altLang="en-US" dirty="0">
              <a:solidFill>
                <a:srgbClr val="00CC66"/>
              </a:solidFill>
            </a:endParaRPr>
          </a:p>
        </p:txBody>
      </p:sp>
      <p:sp>
        <p:nvSpPr>
          <p:cNvPr id="22" name="矩形: 圆角 21">
            <a:extLst>
              <a:ext uri="{FF2B5EF4-FFF2-40B4-BE49-F238E27FC236}">
                <a16:creationId xmlns:a16="http://schemas.microsoft.com/office/drawing/2014/main" id="{EF2435F9-BCF3-4EF7-B88A-712571BB9B67}"/>
              </a:ext>
            </a:extLst>
          </p:cNvPr>
          <p:cNvSpPr/>
          <p:nvPr/>
        </p:nvSpPr>
        <p:spPr>
          <a:xfrm>
            <a:off x="1418897" y="1722408"/>
            <a:ext cx="441434" cy="3700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A</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F34A638-C479-47B0-9114-A0D29A6123D3}"/>
                  </a:ext>
                </a:extLst>
              </p:cNvPr>
              <p:cNvSpPr txBox="1"/>
              <p:nvPr/>
            </p:nvSpPr>
            <p:spPr>
              <a:xfrm>
                <a:off x="6900243" y="3264539"/>
                <a:ext cx="4746969" cy="1815882"/>
              </a:xfrm>
              <a:prstGeom prst="rect">
                <a:avLst/>
              </a:prstGeom>
              <a:noFill/>
            </p:spPr>
            <p:txBody>
              <a:bodyPr wrap="square" rtlCol="0">
                <a:spAutoFit/>
              </a:bodyPr>
              <a:lstStyle/>
              <a:p>
                <a:r>
                  <a:rPr lang="en-US" altLang="zh-CN" sz="2800" dirty="0">
                    <a:cs typeface="Adobe Devanagari" panose="02040503050201020203" pitchFamily="18" charset="0"/>
                  </a:rPr>
                  <a:t>There are 3 </a:t>
                </a:r>
                <a:r>
                  <a:rPr lang="en-US" altLang="zh-CN" sz="2800" dirty="0" err="1">
                    <a:cs typeface="Adobe Devanagari" panose="02040503050201020203" pitchFamily="18" charset="0"/>
                  </a:rPr>
                  <a:t>multiplet</a:t>
                </a:r>
                <a:r>
                  <a:rPr lang="en-US" altLang="zh-CN" sz="2800" dirty="0">
                    <a:cs typeface="Adobe Devanagari" panose="02040503050201020203" pitchFamily="18" charset="0"/>
                  </a:rPr>
                  <a:t> pentaquarks near the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 </m:t>
                        </m:r>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e>
                      <m:sup>
                        <m:r>
                          <a:rPr lang="en-US" altLang="zh-CN" sz="2800" b="1" i="1">
                            <a:latin typeface="Cambria Math" panose="02040503050406030204" pitchFamily="18" charset="0"/>
                          </a:rPr>
                          <m:t>∗</m:t>
                        </m:r>
                      </m:sup>
                    </m:sSup>
                    <m:sSubSup>
                      <m:sSubSupPr>
                        <m:ctrlPr>
                          <a:rPr lang="en-US" altLang="zh-CN" sz="2800" b="1" i="1">
                            <a:latin typeface="Cambria Math" panose="02040503050406030204" pitchFamily="18" charset="0"/>
                          </a:rPr>
                        </m:ctrlPr>
                      </m:sSubSup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up>
                        <m:r>
                          <a:rPr lang="en-US" altLang="zh-CN" sz="2800" b="1" i="1">
                            <a:latin typeface="Cambria Math" panose="02040503050406030204" pitchFamily="18" charset="0"/>
                          </a:rPr>
                          <m:t>∗</m:t>
                        </m:r>
                      </m:sup>
                    </m:sSubSup>
                  </m:oMath>
                </a14:m>
                <a:r>
                  <a:rPr lang="en-US" altLang="zh-CN" sz="2800" dirty="0">
                    <a:cs typeface="Adobe Devanagari" panose="02040503050201020203" pitchFamily="18" charset="0"/>
                  </a:rPr>
                  <a:t> threshold, which does not appear in the </a:t>
                </a:r>
                <a:r>
                  <a:rPr lang="en-US" altLang="zh-CN" sz="2800" dirty="0" err="1">
                    <a:cs typeface="Adobe Devanagari" panose="02040503050201020203" pitchFamily="18" charset="0"/>
                  </a:rPr>
                  <a:t>LHCb</a:t>
                </a:r>
                <a:r>
                  <a:rPr lang="en-US" altLang="zh-CN" sz="2800" dirty="0">
                    <a:cs typeface="Adobe Devanagari" panose="02040503050201020203" pitchFamily="18" charset="0"/>
                  </a:rPr>
                  <a:t> analysis.  </a:t>
                </a:r>
                <a:endParaRPr lang="zh-CN" altLang="en-US" sz="2800" dirty="0">
                  <a:cs typeface="Adobe Devanagari" panose="02040503050201020203" pitchFamily="18" charset="0"/>
                </a:endParaRPr>
              </a:p>
            </p:txBody>
          </p:sp>
        </mc:Choice>
        <mc:Fallback xmlns="">
          <p:sp>
            <p:nvSpPr>
              <p:cNvPr id="18" name="文本框 17">
                <a:extLst>
                  <a:ext uri="{FF2B5EF4-FFF2-40B4-BE49-F238E27FC236}">
                    <a16:creationId xmlns:a16="http://schemas.microsoft.com/office/drawing/2014/main" id="{CF34A638-C479-47B0-9114-A0D29A6123D3}"/>
                  </a:ext>
                </a:extLst>
              </p:cNvPr>
              <p:cNvSpPr txBox="1">
                <a:spLocks noRot="1" noChangeAspect="1" noMove="1" noResize="1" noEditPoints="1" noAdjustHandles="1" noChangeArrowheads="1" noChangeShapeType="1" noTextEdit="1"/>
              </p:cNvSpPr>
              <p:nvPr/>
            </p:nvSpPr>
            <p:spPr>
              <a:xfrm>
                <a:off x="6900243" y="3264539"/>
                <a:ext cx="4746969" cy="1815882"/>
              </a:xfrm>
              <a:prstGeom prst="rect">
                <a:avLst/>
              </a:prstGeom>
              <a:blipFill>
                <a:blip r:embed="rId4"/>
                <a:stretch>
                  <a:fillRect l="-2696" t="-4040" r="-1027" b="-8418"/>
                </a:stretch>
              </a:blipFill>
            </p:spPr>
            <p:txBody>
              <a:bodyPr/>
              <a:lstStyle/>
              <a:p>
                <a:r>
                  <a:rPr lang="zh-CN" altLang="en-US">
                    <a:noFill/>
                  </a:rPr>
                  <a:t> </a:t>
                </a:r>
              </a:p>
            </p:txBody>
          </p:sp>
        </mc:Fallback>
      </mc:AlternateContent>
      <p:sp>
        <p:nvSpPr>
          <p:cNvPr id="17" name="标题 1"/>
          <p:cNvSpPr txBox="1">
            <a:spLocks/>
          </p:cNvSpPr>
          <p:nvPr/>
        </p:nvSpPr>
        <p:spPr>
          <a:xfrm>
            <a:off x="473737" y="113685"/>
            <a:ext cx="11348966" cy="6983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Combining 7 states with </a:t>
            </a:r>
            <a:r>
              <a:rPr lang="en-US" altLang="zh-CN" sz="4800" b="1" dirty="0" err="1" smtClean="0"/>
              <a:t>LHCb</a:t>
            </a:r>
            <a:r>
              <a:rPr lang="en-US" altLang="zh-CN" sz="4800" b="1" dirty="0" smtClean="0"/>
              <a:t> experiment</a:t>
            </a:r>
            <a:endParaRPr lang="zh-CN" altLang="en-US" sz="4800" b="1" dirty="0"/>
          </a:p>
        </p:txBody>
      </p:sp>
      <p:sp>
        <p:nvSpPr>
          <p:cNvPr id="4" name="矩形 3"/>
          <p:cNvSpPr/>
          <p:nvPr/>
        </p:nvSpPr>
        <p:spPr>
          <a:xfrm>
            <a:off x="7100924" y="5833401"/>
            <a:ext cx="2424062" cy="461665"/>
          </a:xfrm>
          <a:prstGeom prst="rect">
            <a:avLst/>
          </a:prstGeom>
        </p:spPr>
        <p:txBody>
          <a:bodyPr wrap="none">
            <a:spAutoFit/>
          </a:bodyPr>
          <a:lstStyle/>
          <a:p>
            <a:r>
              <a:rPr lang="en-US" altLang="zh-CN" sz="2400" dirty="0">
                <a:solidFill>
                  <a:srgbClr val="0000FF"/>
                </a:solidFill>
              </a:rPr>
              <a:t>arXiv:1910.11846</a:t>
            </a:r>
            <a:endParaRPr lang="zh-CN" altLang="en-US" sz="2400" dirty="0">
              <a:solidFill>
                <a:srgbClr val="0000FF"/>
              </a:solidFill>
            </a:endParaRPr>
          </a:p>
        </p:txBody>
      </p:sp>
      <p:sp>
        <p:nvSpPr>
          <p:cNvPr id="2" name="灯片编号占位符 1"/>
          <p:cNvSpPr>
            <a:spLocks noGrp="1"/>
          </p:cNvSpPr>
          <p:nvPr>
            <p:ph type="sldNum" sz="quarter" idx="12"/>
          </p:nvPr>
        </p:nvSpPr>
        <p:spPr/>
        <p:txBody>
          <a:bodyPr/>
          <a:lstStyle/>
          <a:p>
            <a:fld id="{BE73104F-B62C-464E-AF70-F1296A184EA3}" type="slidenum">
              <a:rPr lang="zh-CN" altLang="en-US" smtClean="0"/>
              <a:t>24</a:t>
            </a:fld>
            <a:endParaRPr lang="zh-CN" altLang="en-US"/>
          </a:p>
        </p:txBody>
      </p:sp>
    </p:spTree>
    <p:extLst>
      <p:ext uri="{BB962C8B-B14F-4D97-AF65-F5344CB8AC3E}">
        <p14:creationId xmlns:p14="http://schemas.microsoft.com/office/powerpoint/2010/main" val="4141657664"/>
      </p:ext>
    </p:extLst>
  </p:cSld>
  <p:clrMapOvr>
    <a:masterClrMapping/>
  </p:clrMapOvr>
  <mc:AlternateContent xmlns:mc="http://schemas.openxmlformats.org/markup-compatibility/2006">
    <mc:Choice xmlns:p14="http://schemas.microsoft.com/office/powerpoint/2010/main" Requires="p14">
      <p:transition spd="slow" p14:dur="2000" advTm="57193"/>
    </mc:Choice>
    <mc:Fallback>
      <p:transition spd="slow" advTm="5719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709930" y="2763681"/>
            <a:ext cx="9484251"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b="1" dirty="0" smtClean="0"/>
              <a:t>Mass spectra of </a:t>
            </a:r>
            <a:r>
              <a:rPr lang="en-US" altLang="zh-CN" b="1" dirty="0" err="1"/>
              <a:t>hexa</a:t>
            </a:r>
            <a:r>
              <a:rPr lang="en-US" altLang="zh-CN" b="1" dirty="0" err="1" smtClean="0"/>
              <a:t>quark</a:t>
            </a:r>
            <a:endParaRPr lang="zh-CN" altLang="en-US" b="1" dirty="0"/>
          </a:p>
        </p:txBody>
      </p:sp>
      <p:sp>
        <p:nvSpPr>
          <p:cNvPr id="2" name="灯片编号占位符 1"/>
          <p:cNvSpPr>
            <a:spLocks noGrp="1"/>
          </p:cNvSpPr>
          <p:nvPr>
            <p:ph type="sldNum" sz="quarter" idx="12"/>
          </p:nvPr>
        </p:nvSpPr>
        <p:spPr/>
        <p:txBody>
          <a:bodyPr/>
          <a:lstStyle/>
          <a:p>
            <a:fld id="{BE73104F-B62C-464E-AF70-F1296A184EA3}" type="slidenum">
              <a:rPr lang="zh-CN" altLang="en-US" smtClean="0"/>
              <a:t>25</a:t>
            </a:fld>
            <a:endParaRPr lang="zh-CN" altLang="en-US"/>
          </a:p>
        </p:txBody>
      </p:sp>
    </p:spTree>
    <p:extLst>
      <p:ext uri="{BB962C8B-B14F-4D97-AF65-F5344CB8AC3E}">
        <p14:creationId xmlns:p14="http://schemas.microsoft.com/office/powerpoint/2010/main" val="2103323261"/>
      </p:ext>
    </p:extLst>
  </p:cSld>
  <p:clrMapOvr>
    <a:masterClrMapping/>
  </p:clrMapOvr>
  <mc:AlternateContent xmlns:mc="http://schemas.openxmlformats.org/markup-compatibility/2006">
    <mc:Choice xmlns:p14="http://schemas.microsoft.com/office/powerpoint/2010/main" Requires="p14">
      <p:transition spd="slow" p14:dur="2000" advTm="9421"/>
    </mc:Choice>
    <mc:Fallback>
      <p:transition spd="slow" advTm="942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977281" y="128702"/>
            <a:ext cx="10515600" cy="6983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Contact potential of </a:t>
            </a:r>
            <a:r>
              <a:rPr lang="en-US" altLang="zh-CN" sz="4800" b="1" dirty="0" err="1" smtClean="0"/>
              <a:t>hexaquark</a:t>
            </a:r>
            <a:r>
              <a:rPr lang="en-US" altLang="zh-CN" sz="4800" b="1" dirty="0" smtClean="0"/>
              <a:t> system</a:t>
            </a:r>
            <a:endParaRPr lang="zh-CN" altLang="en-US" sz="4800" b="1" dirty="0"/>
          </a:p>
        </p:txBody>
      </p:sp>
      <p:sp>
        <p:nvSpPr>
          <p:cNvPr id="5" name="流程图: 接点 4"/>
          <p:cNvSpPr/>
          <p:nvPr/>
        </p:nvSpPr>
        <p:spPr>
          <a:xfrm>
            <a:off x="856148" y="991880"/>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49183" y="771064"/>
            <a:ext cx="10793101" cy="584775"/>
          </a:xfrm>
          <a:prstGeom prst="rect">
            <a:avLst/>
          </a:prstGeom>
          <a:noFill/>
        </p:spPr>
        <p:txBody>
          <a:bodyPr wrap="square" rtlCol="0">
            <a:spAutoFit/>
          </a:bodyPr>
          <a:lstStyle/>
          <a:p>
            <a:r>
              <a:rPr lang="en-US" altLang="zh-CN" sz="3200" b="1" dirty="0" err="1" smtClean="0"/>
              <a:t>Lagrangian</a:t>
            </a:r>
            <a:r>
              <a:rPr lang="en-US" altLang="zh-CN" sz="3200" b="1" dirty="0" smtClean="0"/>
              <a:t> for single and double charm baryon system</a:t>
            </a:r>
            <a:endParaRPr lang="zh-CN" altLang="en-US" sz="3200" b="1" dirty="0"/>
          </a:p>
        </p:txBody>
      </p:sp>
      <mc:AlternateContent xmlns:mc="http://schemas.openxmlformats.org/markup-compatibility/2006" xmlns:a14="http://schemas.microsoft.com/office/drawing/2010/main">
        <mc:Choice Requires="a14">
          <p:sp>
            <p:nvSpPr>
              <p:cNvPr id="7" name="文本框 6"/>
              <p:cNvSpPr txBox="1"/>
              <p:nvPr/>
            </p:nvSpPr>
            <p:spPr>
              <a:xfrm>
                <a:off x="3730042" y="1469446"/>
                <a:ext cx="7416431" cy="889859"/>
              </a:xfrm>
              <a:prstGeom prst="rect">
                <a:avLst/>
              </a:prstGeom>
              <a:noFill/>
            </p:spPr>
            <p:txBody>
              <a:bodyPr wrap="square" rtlCol="0">
                <a:spAutoFit/>
              </a:bodyPr>
              <a:lstStyle/>
              <a:p>
                <a14:m>
                  <m:oMath xmlns:m="http://schemas.openxmlformats.org/officeDocument/2006/math">
                    <m:r>
                      <a:rPr lang="en-US" altLang="zh-CN" sz="2800" i="1" smtClean="0">
                        <a:latin typeface="Cambria Math" panose="02040503050406030204" pitchFamily="18" charset="0"/>
                        <a:ea typeface="Cambria Math" panose="02040503050406030204" pitchFamily="18" charset="0"/>
                      </a:rPr>
                      <m:t>ℒ</m:t>
                    </m:r>
                    <m:r>
                      <a:rPr lang="en-US" altLang="zh-CN" sz="2800" b="0" i="1" smtClean="0">
                        <a:latin typeface="Cambria Math" panose="02040503050406030204" pitchFamily="18" charset="0"/>
                        <a:ea typeface="Cambria Math" panose="02040503050406030204" pitchFamily="18" charset="0"/>
                      </a:rPr>
                      <m:t>=</m:t>
                    </m:r>
                    <m:sSub>
                      <m:sSubPr>
                        <m:ctrlPr>
                          <a:rPr lang="en-US" altLang="zh-CN" sz="2800" b="0" i="1" smtClean="0">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𝐶</m:t>
                        </m:r>
                      </m:e>
                      <m:sub>
                        <m:r>
                          <a:rPr lang="en-US" altLang="zh-CN" sz="2800" b="0" i="1" smtClean="0">
                            <a:latin typeface="Cambria Math" panose="02040503050406030204" pitchFamily="18" charset="0"/>
                            <a:ea typeface="Cambria Math" panose="02040503050406030204" pitchFamily="18" charset="0"/>
                          </a:rPr>
                          <m:t>𝑎</m:t>
                        </m:r>
                      </m:sub>
                    </m:sSub>
                    <m:r>
                      <a:rPr lang="en-US" altLang="zh-CN" sz="2800" b="0" i="1" smtClean="0">
                        <a:latin typeface="Cambria Math" panose="02040503050406030204" pitchFamily="18" charset="0"/>
                        <a:ea typeface="Cambria Math" panose="02040503050406030204" pitchFamily="18" charset="0"/>
                      </a:rPr>
                      <m:t>(</m:t>
                    </m:r>
                    <m:sSubSup>
                      <m:sSubSupPr>
                        <m:ctrlPr>
                          <a:rPr lang="en-US" altLang="zh-CN" sz="2800" b="0" i="1" smtClean="0">
                            <a:latin typeface="Cambria Math" panose="02040503050406030204" pitchFamily="18" charset="0"/>
                            <a:ea typeface="Cambria Math" panose="02040503050406030204" pitchFamily="18" charset="0"/>
                          </a:rPr>
                        </m:ctrlPr>
                      </m:sSubSupPr>
                      <m:e>
                        <m:r>
                          <a:rPr lang="en-US" altLang="zh-CN" sz="2800" b="0" i="1" smtClean="0">
                            <a:latin typeface="Cambria Math" panose="02040503050406030204" pitchFamily="18" charset="0"/>
                            <a:ea typeface="Cambria Math" panose="02040503050406030204" pitchFamily="18" charset="0"/>
                          </a:rPr>
                          <m:t>𝑞</m:t>
                        </m:r>
                      </m:e>
                      <m:sub>
                        <m:r>
                          <a:rPr lang="en-US" altLang="zh-CN" sz="2800" b="0" i="1" smtClean="0">
                            <a:latin typeface="Cambria Math" panose="02040503050406030204" pitchFamily="18" charset="0"/>
                            <a:ea typeface="Cambria Math" panose="02040503050406030204" pitchFamily="18" charset="0"/>
                          </a:rPr>
                          <m:t>𝐿</m:t>
                        </m:r>
                      </m:sub>
                      <m:sup>
                        <m:r>
                          <a:rPr lang="en-US" altLang="zh-CN" sz="2800" b="0" i="1" smtClean="0">
                            <a:latin typeface="Cambria Math" panose="02040503050406030204" pitchFamily="18" charset="0"/>
                            <a:ea typeface="Cambria Math" panose="02040503050406030204" pitchFamily="18" charset="0"/>
                          </a:rPr>
                          <m:t>†</m:t>
                        </m:r>
                      </m:sup>
                    </m:sSubSup>
                    <m:sSub>
                      <m:sSubPr>
                        <m:ctrlPr>
                          <a:rPr lang="en-US" altLang="zh-CN" sz="2800" b="0" i="1" smtClean="0">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𝑞</m:t>
                        </m:r>
                      </m:e>
                      <m:sub>
                        <m:r>
                          <a:rPr lang="en-US" altLang="zh-CN" sz="2800" b="0" i="1" smtClean="0">
                            <a:latin typeface="Cambria Math" panose="02040503050406030204" pitchFamily="18" charset="0"/>
                            <a:ea typeface="Cambria Math" panose="02040503050406030204" pitchFamily="18" charset="0"/>
                          </a:rPr>
                          <m:t>𝐿</m:t>
                        </m:r>
                      </m:sub>
                    </m:sSub>
                    <m:r>
                      <a:rPr lang="en-US" altLang="zh-CN" sz="2800" b="0" i="1" smtClean="0">
                        <a:latin typeface="Cambria Math" panose="02040503050406030204" pitchFamily="18" charset="0"/>
                        <a:ea typeface="Cambria Math" panose="02040503050406030204" pitchFamily="18" charset="0"/>
                      </a:rPr>
                      <m:t>)</m:t>
                    </m:r>
                  </m:oMath>
                </a14:m>
                <a:r>
                  <a:rPr lang="en-US" altLang="zh-CN" sz="2800" dirty="0">
                    <a:ea typeface="Cambria Math" panose="02040503050406030204" pitchFamily="18" charset="0"/>
                  </a:rPr>
                  <a:t> </a:t>
                </a:r>
                <a14:m>
                  <m:oMath xmlns:m="http://schemas.openxmlformats.org/officeDocument/2006/math">
                    <m:d>
                      <m:dPr>
                        <m:ctrlPr>
                          <a:rPr lang="en-US" altLang="zh-CN" sz="2800" i="1">
                            <a:latin typeface="Cambria Math" panose="02040503050406030204" pitchFamily="18" charset="0"/>
                            <a:ea typeface="Cambria Math" panose="02040503050406030204" pitchFamily="18" charset="0"/>
                          </a:rPr>
                        </m:ctrlPr>
                      </m:dPr>
                      <m:e>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b="0" i="1" smtClean="0">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up>
                            <m:r>
                              <a:rPr lang="en-US" altLang="zh-CN" sz="2800" i="1">
                                <a:latin typeface="Cambria Math" panose="02040503050406030204" pitchFamily="18" charset="0"/>
                                <a:ea typeface="Cambria Math" panose="02040503050406030204" pitchFamily="18" charset="0"/>
                              </a:rPr>
                              <m:t>†</m:t>
                            </m:r>
                          </m:sup>
                        </m:sSubSup>
                        <m:sSub>
                          <m:sSubPr>
                            <m:ctrlPr>
                              <a:rPr lang="en-US" altLang="zh-CN" sz="2800" i="1">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Sub>
                      </m:e>
                    </m:d>
                    <m:r>
                      <a:rPr lang="en-US" altLang="zh-CN" sz="2800" b="0" i="1" smtClean="0">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𝐶</m:t>
                        </m:r>
                      </m:e>
                      <m:sub>
                        <m:r>
                          <a:rPr lang="en-US" altLang="zh-CN" sz="2800" b="0" i="1" smtClean="0">
                            <a:latin typeface="Cambria Math" panose="02040503050406030204" pitchFamily="18" charset="0"/>
                            <a:ea typeface="Cambria Math" panose="02040503050406030204" pitchFamily="18" charset="0"/>
                          </a:rPr>
                          <m:t>𝑏</m:t>
                        </m:r>
                      </m:sub>
                    </m:sSub>
                    <m:r>
                      <a:rPr lang="en-US" altLang="zh-CN" sz="2800" i="1">
                        <a:latin typeface="Cambria Math" panose="02040503050406030204" pitchFamily="18" charset="0"/>
                        <a:ea typeface="Cambria Math" panose="02040503050406030204" pitchFamily="18" charset="0"/>
                      </a:rPr>
                      <m:t>(</m:t>
                    </m:r>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i="1">
                            <a:latin typeface="Cambria Math" panose="02040503050406030204" pitchFamily="18" charset="0"/>
                            <a:ea typeface="Cambria Math" panose="02040503050406030204" pitchFamily="18" charset="0"/>
                          </a:rPr>
                          <m:t>𝑞</m:t>
                        </m:r>
                      </m:e>
                      <m:sub>
                        <m:r>
                          <a:rPr lang="en-US" altLang="zh-CN" sz="2800" i="1">
                            <a:latin typeface="Cambria Math" panose="02040503050406030204" pitchFamily="18" charset="0"/>
                            <a:ea typeface="Cambria Math" panose="02040503050406030204" pitchFamily="18" charset="0"/>
                          </a:rPr>
                          <m:t>𝐿</m:t>
                        </m:r>
                      </m:sub>
                      <m:sup>
                        <m:r>
                          <a:rPr lang="en-US" altLang="zh-CN" sz="2800" i="1">
                            <a:latin typeface="Cambria Math" panose="02040503050406030204" pitchFamily="18" charset="0"/>
                            <a:ea typeface="Cambria Math" panose="02040503050406030204" pitchFamily="18" charset="0"/>
                          </a:rPr>
                          <m:t>†</m:t>
                        </m:r>
                      </m:sup>
                    </m:sSubSup>
                    <m:sSub>
                      <m:sSubPr>
                        <m:ctrlPr>
                          <a:rPr lang="en-US" altLang="zh-CN" sz="2800" i="1" smtClean="0">
                            <a:latin typeface="Cambria Math" panose="02040503050406030204" pitchFamily="18" charset="0"/>
                            <a:ea typeface="Cambria Math" panose="02040503050406030204" pitchFamily="18" charset="0"/>
                          </a:rPr>
                        </m:ctrlPr>
                      </m:sSubPr>
                      <m:e>
                        <m:acc>
                          <m:accPr>
                            <m:chr m:val="⃗"/>
                            <m:ctrlPr>
                              <a:rPr lang="en-US" altLang="zh-CN" sz="2800" i="1" smtClean="0">
                                <a:latin typeface="Cambria Math" panose="02040503050406030204" pitchFamily="18" charset="0"/>
                                <a:ea typeface="Cambria Math" panose="02040503050406030204" pitchFamily="18" charset="0"/>
                              </a:rPr>
                            </m:ctrlPr>
                          </m:accPr>
                          <m:e>
                            <m:r>
                              <a:rPr lang="zh-CN" altLang="en-US" sz="2800" i="1" smtClean="0">
                                <a:latin typeface="Cambria Math" panose="02040503050406030204" pitchFamily="18" charset="0"/>
                                <a:ea typeface="Cambria Math" panose="02040503050406030204" pitchFamily="18" charset="0"/>
                              </a:rPr>
                              <m:t>𝜎</m:t>
                            </m:r>
                          </m:e>
                        </m:acc>
                      </m:e>
                      <m:sub>
                        <m:r>
                          <a:rPr lang="en-US" altLang="zh-CN" sz="2800" b="0" i="1" smtClean="0">
                            <a:latin typeface="Cambria Math" panose="02040503050406030204" pitchFamily="18" charset="0"/>
                            <a:ea typeface="Cambria Math" panose="02040503050406030204" pitchFamily="18" charset="0"/>
                          </a:rPr>
                          <m:t>𝐿</m:t>
                        </m:r>
                      </m:sub>
                    </m:sSub>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𝑞</m:t>
                        </m:r>
                      </m:e>
                      <m:sub>
                        <m:r>
                          <a:rPr lang="en-US" altLang="zh-CN" sz="2800" i="1">
                            <a:latin typeface="Cambria Math" panose="02040503050406030204" pitchFamily="18" charset="0"/>
                            <a:ea typeface="Cambria Math" panose="02040503050406030204" pitchFamily="18" charset="0"/>
                          </a:rPr>
                          <m:t>𝐿</m:t>
                        </m:r>
                      </m:sub>
                    </m:sSub>
                    <m:r>
                      <a:rPr lang="en-US" altLang="zh-CN" sz="2800" i="1">
                        <a:latin typeface="Cambria Math" panose="02040503050406030204" pitchFamily="18" charset="0"/>
                        <a:ea typeface="Cambria Math" panose="02040503050406030204" pitchFamily="18" charset="0"/>
                      </a:rPr>
                      <m:t>)</m:t>
                    </m:r>
                    <m:r>
                      <a:rPr lang="en-US" altLang="zh-CN" sz="2800" i="1" smtClean="0">
                        <a:latin typeface="Cambria Math" panose="02040503050406030204" pitchFamily="18" charset="0"/>
                        <a:ea typeface="Cambria Math" panose="02040503050406030204" pitchFamily="18" charset="0"/>
                      </a:rPr>
                      <m:t>∙</m:t>
                    </m:r>
                    <m:r>
                      <m:rPr>
                        <m:nor/>
                      </m:rPr>
                      <a:rPr lang="en-US" altLang="zh-CN" sz="2800" dirty="0">
                        <a:ea typeface="Cambria Math" panose="02040503050406030204" pitchFamily="18" charset="0"/>
                      </a:rPr>
                      <m:t> </m:t>
                    </m:r>
                    <m:d>
                      <m:dPr>
                        <m:ctrlPr>
                          <a:rPr lang="en-US" altLang="zh-CN" sz="2800" i="1">
                            <a:latin typeface="Cambria Math" panose="02040503050406030204" pitchFamily="18" charset="0"/>
                            <a:ea typeface="Cambria Math" panose="02040503050406030204" pitchFamily="18" charset="0"/>
                          </a:rPr>
                        </m:ctrlPr>
                      </m:dPr>
                      <m:e>
                        <m:sSubSup>
                          <m:sSubSupPr>
                            <m:ctrlPr>
                              <a:rPr lang="en-US" altLang="zh-CN" sz="2800" i="1">
                                <a:latin typeface="Cambria Math" panose="02040503050406030204" pitchFamily="18" charset="0"/>
                                <a:ea typeface="Cambria Math" panose="02040503050406030204" pitchFamily="18" charset="0"/>
                              </a:rPr>
                            </m:ctrlPr>
                          </m:sSubSupPr>
                          <m:e>
                            <m:r>
                              <a:rPr lang="en-US" altLang="zh-CN" sz="2800" i="1">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up>
                            <m:r>
                              <a:rPr lang="en-US" altLang="zh-CN" sz="2800" i="1">
                                <a:latin typeface="Cambria Math" panose="02040503050406030204" pitchFamily="18" charset="0"/>
                                <a:ea typeface="Cambria Math" panose="02040503050406030204" pitchFamily="18" charset="0"/>
                              </a:rPr>
                              <m:t>†</m:t>
                            </m:r>
                          </m:sup>
                        </m:sSubSup>
                        <m:sSub>
                          <m:sSubPr>
                            <m:ctrlPr>
                              <a:rPr lang="en-US" altLang="zh-CN" sz="2800" i="1" smtClean="0">
                                <a:latin typeface="Cambria Math" panose="02040503050406030204" pitchFamily="18" charset="0"/>
                                <a:ea typeface="Cambria Math" panose="02040503050406030204" pitchFamily="18" charset="0"/>
                              </a:rPr>
                            </m:ctrlPr>
                          </m:sSubPr>
                          <m:e>
                            <m:acc>
                              <m:accPr>
                                <m:chr m:val="⃗"/>
                                <m:ctrlPr>
                                  <a:rPr lang="en-US" altLang="zh-CN" sz="2800" i="1" smtClean="0">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𝑆</m:t>
                                </m:r>
                              </m:e>
                            </m:acc>
                          </m:e>
                          <m:sub>
                            <m:r>
                              <a:rPr lang="en-US" altLang="zh-CN" sz="2800" b="0" i="1" smtClean="0">
                                <a:latin typeface="Cambria Math" panose="02040503050406030204" pitchFamily="18" charset="0"/>
                                <a:ea typeface="Cambria Math" panose="02040503050406030204" pitchFamily="18" charset="0"/>
                              </a:rPr>
                              <m:t>𝐿</m:t>
                            </m:r>
                          </m:sub>
                        </m:sSub>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𝑑</m:t>
                            </m:r>
                          </m:e>
                          <m:sub>
                            <m:r>
                              <a:rPr lang="en-US" altLang="zh-CN" sz="2800" i="1">
                                <a:latin typeface="Cambria Math" panose="02040503050406030204" pitchFamily="18" charset="0"/>
                                <a:ea typeface="Cambria Math" panose="02040503050406030204" pitchFamily="18" charset="0"/>
                              </a:rPr>
                              <m:t>𝐿</m:t>
                            </m:r>
                          </m:sub>
                        </m:sSub>
                      </m:e>
                    </m:d>
                  </m:oMath>
                </a14:m>
                <a:endParaRPr lang="zh-CN" altLang="en-US" sz="2800" dirty="0"/>
              </a:p>
              <a:p>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730042" y="1469446"/>
                <a:ext cx="7416431" cy="889859"/>
              </a:xfrm>
              <a:prstGeom prst="rect">
                <a:avLst/>
              </a:prstGeom>
              <a:blipFill>
                <a:blip r:embed="rId2"/>
                <a:stretch>
                  <a:fillRect/>
                </a:stretch>
              </a:blipFill>
            </p:spPr>
            <p:txBody>
              <a:bodyPr/>
              <a:lstStyle/>
              <a:p>
                <a:r>
                  <a:rPr lang="zh-CN" altLang="en-US">
                    <a:noFill/>
                  </a:rPr>
                  <a:t> </a:t>
                </a:r>
              </a:p>
            </p:txBody>
          </p:sp>
        </mc:Fallback>
      </mc:AlternateContent>
      <p:sp>
        <p:nvSpPr>
          <p:cNvPr id="8" name="文本框 7"/>
          <p:cNvSpPr txBox="1"/>
          <p:nvPr/>
        </p:nvSpPr>
        <p:spPr>
          <a:xfrm>
            <a:off x="1388124" y="1338742"/>
            <a:ext cx="1366093" cy="523220"/>
          </a:xfrm>
          <a:prstGeom prst="rect">
            <a:avLst/>
          </a:prstGeom>
          <a:noFill/>
        </p:spPr>
        <p:txBody>
          <a:bodyPr wrap="square" rtlCol="0">
            <a:spAutoFit/>
          </a:bodyPr>
          <a:lstStyle/>
          <a:p>
            <a:r>
              <a:rPr lang="en-US" altLang="zh-CN" sz="2800" b="1" dirty="0" smtClean="0">
                <a:solidFill>
                  <a:srgbClr val="0000FF"/>
                </a:solidFill>
              </a:rPr>
              <a:t>HQSS</a:t>
            </a:r>
            <a:endParaRPr lang="zh-CN" altLang="en-US" sz="2800" b="1" dirty="0">
              <a:solidFill>
                <a:srgbClr val="0000FF"/>
              </a:solidFill>
            </a:endParaRPr>
          </a:p>
        </p:txBody>
      </p:sp>
      <p:sp>
        <p:nvSpPr>
          <p:cNvPr id="9" name="右箭头 8"/>
          <p:cNvSpPr/>
          <p:nvPr/>
        </p:nvSpPr>
        <p:spPr>
          <a:xfrm>
            <a:off x="2644048" y="1731065"/>
            <a:ext cx="956001" cy="1833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10158" y="1766381"/>
            <a:ext cx="1366093" cy="523220"/>
          </a:xfrm>
          <a:prstGeom prst="rect">
            <a:avLst/>
          </a:prstGeom>
          <a:noFill/>
        </p:spPr>
        <p:txBody>
          <a:bodyPr wrap="square" rtlCol="0">
            <a:spAutoFit/>
          </a:bodyPr>
          <a:lstStyle/>
          <a:p>
            <a:r>
              <a:rPr lang="en-US" altLang="zh-CN" sz="2800" b="1" dirty="0" smtClean="0">
                <a:solidFill>
                  <a:srgbClr val="0000FF"/>
                </a:solidFill>
              </a:rPr>
              <a:t>HADS</a:t>
            </a:r>
            <a:endParaRPr lang="zh-CN" altLang="en-US" sz="2800" b="1" dirty="0">
              <a:solidFill>
                <a:srgbClr val="0000FF"/>
              </a:solidFill>
            </a:endParaRPr>
          </a:p>
        </p:txBody>
      </p:sp>
      <p:sp>
        <p:nvSpPr>
          <p:cNvPr id="11" name="流程图: 接点 10"/>
          <p:cNvSpPr/>
          <p:nvPr/>
        </p:nvSpPr>
        <p:spPr>
          <a:xfrm>
            <a:off x="871063" y="2359305"/>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06172" y="2147495"/>
            <a:ext cx="10179588" cy="584775"/>
          </a:xfrm>
          <a:prstGeom prst="rect">
            <a:avLst/>
          </a:prstGeom>
          <a:noFill/>
        </p:spPr>
        <p:txBody>
          <a:bodyPr wrap="square" rtlCol="0">
            <a:spAutoFit/>
          </a:bodyPr>
          <a:lstStyle/>
          <a:p>
            <a:r>
              <a:rPr lang="en-US" altLang="zh-CN" sz="3200" b="1" dirty="0" smtClean="0"/>
              <a:t>Relationship of light-quark and hadron spin operator </a:t>
            </a:r>
            <a:endParaRPr lang="zh-CN" altLang="en-US" sz="3200" b="1" dirty="0"/>
          </a:p>
        </p:txBody>
      </p:sp>
      <mc:AlternateContent xmlns:mc="http://schemas.openxmlformats.org/markup-compatibility/2006" xmlns:a14="http://schemas.microsoft.com/office/drawing/2010/main">
        <mc:Choice Requires="a14">
          <p:sp>
            <p:nvSpPr>
              <p:cNvPr id="13" name="文本框 12"/>
              <p:cNvSpPr txBox="1"/>
              <p:nvPr/>
            </p:nvSpPr>
            <p:spPr>
              <a:xfrm>
                <a:off x="3729025" y="2641658"/>
                <a:ext cx="370923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b>
                            <m:sSubPr>
                              <m:ctrlPr>
                                <a:rPr lang="en-US" altLang="zh-CN" sz="2800" i="1" smtClean="0">
                                  <a:latin typeface="Cambria Math" panose="02040503050406030204" pitchFamily="18" charset="0"/>
                                </a:rPr>
                              </m:ctrlPr>
                            </m:sSubPr>
                            <m:e>
                              <m:r>
                                <m:rPr>
                                  <m:sty m:val="p"/>
                                </m:rPr>
                                <a:rPr lang="el-GR" altLang="zh-CN" sz="2800" i="1" smtClean="0">
                                  <a:latin typeface="Cambria Math" panose="02040503050406030204" pitchFamily="18" charset="0"/>
                                  <a:ea typeface="Cambria Math" panose="02040503050406030204" pitchFamily="18" charset="0"/>
                                </a:rPr>
                                <m:t>Σ</m:t>
                              </m:r>
                            </m:e>
                            <m:sub>
                              <m:r>
                                <a:rPr lang="en-US" altLang="zh-CN" sz="2800" b="0" i="1" smtClean="0">
                                  <a:latin typeface="Cambria Math" panose="02040503050406030204" pitchFamily="18" charset="0"/>
                                </a:rPr>
                                <m:t>𝑄</m:t>
                              </m:r>
                            </m:sub>
                          </m:sSub>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𝑆</m:t>
                                  </m:r>
                                </m:e>
                              </m:acc>
                            </m:e>
                            <m:sub>
                              <m:r>
                                <a:rPr lang="en-US" altLang="zh-CN" sz="2800" i="1">
                                  <a:latin typeface="Cambria Math" panose="02040503050406030204" pitchFamily="18" charset="0"/>
                                  <a:ea typeface="Cambria Math" panose="02040503050406030204" pitchFamily="18" charset="0"/>
                                </a:rPr>
                                <m:t>𝐿</m:t>
                              </m:r>
                            </m:sub>
                          </m:sSub>
                        </m:e>
                        <m:e>
                          <m:sSub>
                            <m:sSubPr>
                              <m:ctrlPr>
                                <a:rPr lang="en-US" altLang="zh-CN" sz="2800" i="1">
                                  <a:latin typeface="Cambria Math" panose="02040503050406030204" pitchFamily="18" charset="0"/>
                                </a:rPr>
                              </m:ctrlPr>
                            </m:sSub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𝑄</m:t>
                              </m:r>
                            </m:sub>
                          </m:sSub>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2</m:t>
                          </m:r>
                        </m:num>
                        <m:den>
                          <m:r>
                            <a:rPr lang="en-US" altLang="zh-CN" sz="2800" b="0" i="1" smtClean="0">
                              <a:latin typeface="Cambria Math" panose="02040503050406030204" pitchFamily="18" charset="0"/>
                            </a:rPr>
                            <m:t>3</m:t>
                          </m:r>
                        </m:den>
                      </m:f>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zh-CN" altLang="en-US" sz="2800" b="0" i="1" smtClean="0">
                                  <a:latin typeface="Cambria Math" panose="02040503050406030204" pitchFamily="18" charset="0"/>
                                </a:rPr>
                                <m:t>𝜎</m:t>
                              </m:r>
                            </m:e>
                          </m:acc>
                        </m:e>
                        <m:sub>
                          <m:r>
                            <a:rPr lang="en-US" altLang="zh-CN" sz="2800" b="0" i="1" smtClean="0">
                              <a:latin typeface="Cambria Math" panose="02040503050406030204" pitchFamily="18" charset="0"/>
                            </a:rPr>
                            <m:t>1</m:t>
                          </m:r>
                        </m:sub>
                      </m:sSub>
                    </m:oMath>
                  </m:oMathPara>
                </a14:m>
                <a:endParaRPr lang="zh-CN" altLang="en-US" sz="2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729025" y="2641658"/>
                <a:ext cx="3709232" cy="90178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7438257" y="2599260"/>
                <a:ext cx="370923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bSup>
                            <m:sSubSupPr>
                              <m:ctrlPr>
                                <a:rPr lang="en-US" altLang="zh-CN" sz="2800" i="1" smtClean="0">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Σ</m:t>
                              </m:r>
                            </m:e>
                            <m:sub>
                              <m:r>
                                <a:rPr lang="en-US" altLang="zh-CN" sz="2800" b="0" i="1" smtClean="0">
                                  <a:latin typeface="Cambria Math" panose="02040503050406030204" pitchFamily="18" charset="0"/>
                                </a:rPr>
                                <m:t>𝑄</m:t>
                              </m:r>
                            </m:sub>
                            <m:sup>
                              <m:r>
                                <a:rPr lang="en-US" altLang="zh-CN" sz="2800" b="0" i="1" smtClean="0">
                                  <a:latin typeface="Cambria Math" panose="02040503050406030204" pitchFamily="18" charset="0"/>
                                </a:rPr>
                                <m:t>∗</m:t>
                              </m:r>
                            </m:sup>
                          </m:sSubSup>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𝑆</m:t>
                                  </m:r>
                                </m:e>
                              </m:acc>
                            </m:e>
                            <m:sub>
                              <m:r>
                                <a:rPr lang="en-US" altLang="zh-CN" sz="2800" i="1">
                                  <a:latin typeface="Cambria Math" panose="02040503050406030204" pitchFamily="18" charset="0"/>
                                  <a:ea typeface="Cambria Math" panose="02040503050406030204" pitchFamily="18" charset="0"/>
                                </a:rPr>
                                <m:t>𝐿</m:t>
                              </m:r>
                            </m:sub>
                          </m:sSub>
                        </m:e>
                        <m:e>
                          <m:sSubSup>
                            <m:sSubSupPr>
                              <m:ctrlPr>
                                <a:rPr lang="en-US" altLang="zh-CN" sz="2800" i="1">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𝑄</m:t>
                              </m:r>
                            </m:sub>
                            <m:sup>
                              <m:r>
                                <a:rPr lang="en-US" altLang="zh-CN" sz="2800" i="1">
                                  <a:latin typeface="Cambria Math" panose="02040503050406030204" pitchFamily="18" charset="0"/>
                                </a:rPr>
                                <m:t>∗</m:t>
                              </m:r>
                            </m:sup>
                          </m:sSubSup>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2</m:t>
                          </m:r>
                        </m:num>
                        <m:den>
                          <m:r>
                            <a:rPr lang="en-US" altLang="zh-CN" sz="2800" b="0" i="1" smtClean="0">
                              <a:latin typeface="Cambria Math" panose="02040503050406030204" pitchFamily="18" charset="0"/>
                            </a:rPr>
                            <m:t>3</m:t>
                          </m:r>
                        </m:den>
                      </m:f>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en-US" altLang="zh-CN" sz="2800" b="0" i="1" smtClean="0">
                                  <a:latin typeface="Cambria Math" panose="02040503050406030204" pitchFamily="18" charset="0"/>
                                </a:rPr>
                                <m:t>𝑆</m:t>
                              </m:r>
                            </m:e>
                          </m:acc>
                        </m:e>
                        <m:sub>
                          <m:r>
                            <a:rPr lang="en-US" altLang="zh-CN" sz="2800" b="0" i="1" smtClean="0">
                              <a:latin typeface="Cambria Math" panose="02040503050406030204" pitchFamily="18" charset="0"/>
                            </a:rPr>
                            <m:t>1</m:t>
                          </m:r>
                        </m:sub>
                      </m:sSub>
                    </m:oMath>
                  </m:oMathPara>
                </a14:m>
                <a:endParaRPr lang="zh-CN" altLang="en-US" sz="28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438257" y="2599260"/>
                <a:ext cx="3709232" cy="901785"/>
              </a:xfrm>
              <a:prstGeom prst="rect">
                <a:avLst/>
              </a:prstGeom>
              <a:blipFill>
                <a:blip r:embed="rId4"/>
                <a:stretch>
                  <a:fillRect/>
                </a:stretch>
              </a:blipFill>
            </p:spPr>
            <p:txBody>
              <a:bodyPr/>
              <a:lstStyle/>
              <a:p>
                <a:r>
                  <a:rPr lang="zh-CN" altLang="en-US">
                    <a:noFill/>
                  </a:rPr>
                  <a:t> </a:t>
                </a:r>
              </a:p>
            </p:txBody>
          </p:sp>
        </mc:Fallback>
      </mc:AlternateContent>
      <p:sp>
        <p:nvSpPr>
          <p:cNvPr id="15" name="文本框 14"/>
          <p:cNvSpPr txBox="1"/>
          <p:nvPr/>
        </p:nvSpPr>
        <p:spPr>
          <a:xfrm>
            <a:off x="2071170" y="2858565"/>
            <a:ext cx="1765167" cy="584775"/>
          </a:xfrm>
          <a:prstGeom prst="rect">
            <a:avLst/>
          </a:prstGeom>
          <a:noFill/>
        </p:spPr>
        <p:txBody>
          <a:bodyPr wrap="square" rtlCol="0">
            <a:spAutoFit/>
          </a:bodyPr>
          <a:lstStyle/>
          <a:p>
            <a:r>
              <a:rPr lang="en-US" altLang="zh-CN" sz="3200" b="1" dirty="0" smtClean="0">
                <a:solidFill>
                  <a:srgbClr val="0000FF"/>
                </a:solidFill>
              </a:rPr>
              <a:t>Baryon1</a:t>
            </a:r>
            <a:endParaRPr lang="zh-CN" altLang="en-US" sz="3200" b="1" dirty="0">
              <a:solidFill>
                <a:srgbClr val="0000FF"/>
              </a:solidFill>
            </a:endParaRPr>
          </a:p>
        </p:txBody>
      </p:sp>
      <p:sp>
        <p:nvSpPr>
          <p:cNvPr id="16" name="文本框 15"/>
          <p:cNvSpPr txBox="1"/>
          <p:nvPr/>
        </p:nvSpPr>
        <p:spPr>
          <a:xfrm>
            <a:off x="2123787" y="3661110"/>
            <a:ext cx="1765167" cy="584775"/>
          </a:xfrm>
          <a:prstGeom prst="rect">
            <a:avLst/>
          </a:prstGeom>
          <a:noFill/>
        </p:spPr>
        <p:txBody>
          <a:bodyPr wrap="square" rtlCol="0">
            <a:spAutoFit/>
          </a:bodyPr>
          <a:lstStyle/>
          <a:p>
            <a:r>
              <a:rPr lang="en-US" altLang="zh-CN" sz="3200" b="1" dirty="0" smtClean="0">
                <a:solidFill>
                  <a:srgbClr val="0000FF"/>
                </a:solidFill>
              </a:rPr>
              <a:t>Baryon2</a:t>
            </a:r>
            <a:endParaRPr lang="zh-CN" altLang="en-US" sz="3200" b="1" dirty="0">
              <a:solidFill>
                <a:srgbClr val="0000FF"/>
              </a:solidFill>
            </a:endParaRPr>
          </a:p>
        </p:txBody>
      </p:sp>
      <mc:AlternateContent xmlns:mc="http://schemas.openxmlformats.org/markup-compatibility/2006" xmlns:a14="http://schemas.microsoft.com/office/drawing/2010/main">
        <mc:Choice Requires="a14">
          <p:sp>
            <p:nvSpPr>
              <p:cNvPr id="17" name="文本框 16"/>
              <p:cNvSpPr txBox="1"/>
              <p:nvPr/>
            </p:nvSpPr>
            <p:spPr>
              <a:xfrm>
                <a:off x="3888954" y="3410319"/>
                <a:ext cx="370923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b>
                            <m:sSubPr>
                              <m:ctrlPr>
                                <a:rPr lang="en-US" altLang="zh-CN" sz="2800" i="1" smtClean="0">
                                  <a:latin typeface="Cambria Math" panose="02040503050406030204" pitchFamily="18" charset="0"/>
                                </a:rPr>
                              </m:ctrlPr>
                            </m:sSubPr>
                            <m:e>
                              <m:r>
                                <m:rPr>
                                  <m:sty m:val="p"/>
                                </m:rPr>
                                <a:rPr lang="el-GR" altLang="zh-CN" sz="2800" i="1">
                                  <a:latin typeface="Cambria Math" panose="02040503050406030204" pitchFamily="18" charset="0"/>
                                  <a:ea typeface="Cambria Math" panose="02040503050406030204" pitchFamily="18" charset="0"/>
                                </a:rPr>
                                <m:t>Ξ</m:t>
                              </m:r>
                            </m:e>
                            <m:sub>
                              <m:r>
                                <a:rPr lang="en-US" altLang="zh-CN" sz="2800" b="0" i="1" smtClean="0">
                                  <a:latin typeface="Cambria Math" panose="02040503050406030204" pitchFamily="18" charset="0"/>
                                </a:rPr>
                                <m:t>𝑄𝑄</m:t>
                              </m:r>
                            </m:sub>
                          </m:sSub>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zh-CN" altLang="en-US" sz="2800" b="0" i="1" smtClean="0">
                                      <a:latin typeface="Cambria Math" panose="02040503050406030204" pitchFamily="18" charset="0"/>
                                      <a:ea typeface="Cambria Math" panose="02040503050406030204" pitchFamily="18" charset="0"/>
                                    </a:rPr>
                                    <m:t>𝜎</m:t>
                                  </m:r>
                                </m:e>
                              </m:acc>
                            </m:e>
                            <m:sub>
                              <m:r>
                                <a:rPr lang="en-US" altLang="zh-CN" sz="2800" i="1">
                                  <a:latin typeface="Cambria Math" panose="02040503050406030204" pitchFamily="18" charset="0"/>
                                  <a:ea typeface="Cambria Math" panose="02040503050406030204" pitchFamily="18" charset="0"/>
                                </a:rPr>
                                <m:t>𝐿</m:t>
                              </m:r>
                            </m:sub>
                          </m:sSub>
                        </m:e>
                        <m:e>
                          <m:sSub>
                            <m:sSubPr>
                              <m:ctrlPr>
                                <a:rPr lang="en-US" altLang="zh-CN" sz="2800" i="1">
                                  <a:latin typeface="Cambria Math" panose="02040503050406030204" pitchFamily="18" charset="0"/>
                                </a:rPr>
                              </m:ctrlPr>
                            </m:sSubPr>
                            <m:e>
                              <m:r>
                                <m:rPr>
                                  <m:sty m:val="p"/>
                                </m:rPr>
                                <a:rPr lang="el-GR" altLang="zh-CN" sz="2800" i="1">
                                  <a:latin typeface="Cambria Math" panose="02040503050406030204" pitchFamily="18" charset="0"/>
                                  <a:ea typeface="Cambria Math" panose="02040503050406030204" pitchFamily="18" charset="0"/>
                                </a:rPr>
                                <m:t>Ξ</m:t>
                              </m:r>
                            </m:e>
                            <m:sub>
                              <m:r>
                                <a:rPr lang="en-US" altLang="zh-CN" sz="2800" i="1">
                                  <a:latin typeface="Cambria Math" panose="02040503050406030204" pitchFamily="18" charset="0"/>
                                </a:rPr>
                                <m:t>𝑄𝑄</m:t>
                              </m:r>
                            </m:sub>
                          </m:sSub>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1</m:t>
                          </m:r>
                        </m:num>
                        <m:den>
                          <m:r>
                            <a:rPr lang="en-US" altLang="zh-CN" sz="2800" b="0" i="1" smtClean="0">
                              <a:latin typeface="Cambria Math" panose="02040503050406030204" pitchFamily="18" charset="0"/>
                            </a:rPr>
                            <m:t>3</m:t>
                          </m:r>
                        </m:den>
                      </m:f>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zh-CN" altLang="en-US" sz="2800" b="0" i="1" smtClean="0">
                                  <a:latin typeface="Cambria Math" panose="02040503050406030204" pitchFamily="18" charset="0"/>
                                </a:rPr>
                                <m:t>𝜎</m:t>
                              </m:r>
                            </m:e>
                          </m:acc>
                        </m:e>
                        <m:sub>
                          <m:r>
                            <a:rPr lang="en-US" altLang="zh-CN" sz="2800" b="0" i="1" smtClean="0">
                              <a:latin typeface="Cambria Math" panose="02040503050406030204" pitchFamily="18" charset="0"/>
                            </a:rPr>
                            <m:t>2</m:t>
                          </m:r>
                        </m:sub>
                      </m:sSub>
                    </m:oMath>
                  </m:oMathPara>
                </a14:m>
                <a:endParaRPr lang="zh-CN" altLang="en-US" sz="28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3888954" y="3410319"/>
                <a:ext cx="3709232" cy="90178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598186" y="3389320"/>
                <a:ext cx="370923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sSubSup>
                            <m:sSubSupPr>
                              <m:ctrlPr>
                                <a:rPr lang="en-US" altLang="zh-CN" sz="2800" i="1" smtClean="0">
                                  <a:latin typeface="Cambria Math" panose="02040503050406030204" pitchFamily="18" charset="0"/>
                                </a:rPr>
                              </m:ctrlPr>
                            </m:sSubSupPr>
                            <m:e>
                              <m:r>
                                <m:rPr>
                                  <m:sty m:val="p"/>
                                </m:rPr>
                                <a:rPr lang="el-GR" altLang="zh-CN" sz="2800" i="1" smtClean="0">
                                  <a:latin typeface="Cambria Math" panose="02040503050406030204" pitchFamily="18" charset="0"/>
                                  <a:ea typeface="Cambria Math" panose="02040503050406030204" pitchFamily="18" charset="0"/>
                                </a:rPr>
                                <m:t>Ξ</m:t>
                              </m:r>
                            </m:e>
                            <m:sub>
                              <m:r>
                                <a:rPr lang="en-US" altLang="zh-CN" sz="2800" b="0" i="1" smtClean="0">
                                  <a:latin typeface="Cambria Math" panose="02040503050406030204" pitchFamily="18" charset="0"/>
                                </a:rPr>
                                <m:t>𝑄𝑄</m:t>
                              </m:r>
                            </m:sub>
                            <m:sup>
                              <m:r>
                                <a:rPr lang="en-US" altLang="zh-CN" sz="2800" b="0" i="1" smtClean="0">
                                  <a:latin typeface="Cambria Math" panose="02040503050406030204" pitchFamily="18" charset="0"/>
                                </a:rPr>
                                <m:t>∗</m:t>
                              </m:r>
                            </m:sup>
                          </m:sSubSup>
                        </m:e>
                        <m:e>
                          <m:sSub>
                            <m:sSubPr>
                              <m:ctrlPr>
                                <a:rPr lang="en-US" altLang="zh-CN" sz="2800" i="1">
                                  <a:latin typeface="Cambria Math" panose="02040503050406030204" pitchFamily="18" charset="0"/>
                                  <a:ea typeface="Cambria Math" panose="02040503050406030204" pitchFamily="18" charset="0"/>
                                </a:rPr>
                              </m:ctrlPr>
                            </m:sSubPr>
                            <m:e>
                              <m:acc>
                                <m:accPr>
                                  <m:chr m:val="⃗"/>
                                  <m:ctrlPr>
                                    <a:rPr lang="en-US" altLang="zh-CN" sz="2800" i="1">
                                      <a:latin typeface="Cambria Math" panose="02040503050406030204" pitchFamily="18" charset="0"/>
                                      <a:ea typeface="Cambria Math" panose="02040503050406030204" pitchFamily="18" charset="0"/>
                                    </a:rPr>
                                  </m:ctrlPr>
                                </m:accPr>
                                <m:e>
                                  <m:r>
                                    <a:rPr lang="zh-CN" altLang="en-US" sz="2800" b="0" i="1" smtClean="0">
                                      <a:latin typeface="Cambria Math" panose="02040503050406030204" pitchFamily="18" charset="0"/>
                                      <a:ea typeface="Cambria Math" panose="02040503050406030204" pitchFamily="18" charset="0"/>
                                    </a:rPr>
                                    <m:t>𝜎</m:t>
                                  </m:r>
                                </m:e>
                              </m:acc>
                            </m:e>
                            <m:sub>
                              <m:r>
                                <a:rPr lang="en-US" altLang="zh-CN" sz="2800" i="1">
                                  <a:latin typeface="Cambria Math" panose="02040503050406030204" pitchFamily="18" charset="0"/>
                                  <a:ea typeface="Cambria Math" panose="02040503050406030204" pitchFamily="18" charset="0"/>
                                </a:rPr>
                                <m:t>𝐿</m:t>
                              </m:r>
                            </m:sub>
                          </m:sSub>
                        </m:e>
                        <m:e>
                          <m:sSubSup>
                            <m:sSubSupPr>
                              <m:ctrlPr>
                                <a:rPr lang="en-US" altLang="zh-CN" sz="2800" i="1">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Ξ</m:t>
                              </m:r>
                            </m:e>
                            <m:sub>
                              <m:r>
                                <a:rPr lang="en-US" altLang="zh-CN" sz="2800" i="1">
                                  <a:latin typeface="Cambria Math" panose="02040503050406030204" pitchFamily="18" charset="0"/>
                                </a:rPr>
                                <m:t>𝑄𝑄</m:t>
                              </m:r>
                            </m:sub>
                            <m:sup>
                              <m:r>
                                <a:rPr lang="en-US" altLang="zh-CN" sz="2800" i="1">
                                  <a:latin typeface="Cambria Math" panose="02040503050406030204" pitchFamily="18" charset="0"/>
                                </a:rPr>
                                <m:t>∗</m:t>
                              </m:r>
                            </m:sup>
                          </m:sSubSup>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2</m:t>
                          </m:r>
                        </m:num>
                        <m:den>
                          <m:r>
                            <a:rPr lang="en-US" altLang="zh-CN" sz="2800" b="0" i="1" smtClean="0">
                              <a:latin typeface="Cambria Math" panose="02040503050406030204" pitchFamily="18" charset="0"/>
                            </a:rPr>
                            <m:t>3</m:t>
                          </m:r>
                        </m:den>
                      </m:f>
                      <m:sSub>
                        <m:sSubPr>
                          <m:ctrlPr>
                            <a:rPr lang="en-US" altLang="zh-CN" sz="2800" b="0" i="1" smtClean="0">
                              <a:latin typeface="Cambria Math" panose="02040503050406030204" pitchFamily="18" charset="0"/>
                            </a:rPr>
                          </m:ctrlPr>
                        </m:sSubPr>
                        <m:e>
                          <m:acc>
                            <m:accPr>
                              <m:chr m:val="⃗"/>
                              <m:ctrlPr>
                                <a:rPr lang="en-US" altLang="zh-CN" sz="2800" b="0" i="1" smtClean="0">
                                  <a:latin typeface="Cambria Math" panose="02040503050406030204" pitchFamily="18" charset="0"/>
                                </a:rPr>
                              </m:ctrlPr>
                            </m:accPr>
                            <m:e>
                              <m:r>
                                <a:rPr lang="en-US" altLang="zh-CN" sz="2800" b="0" i="1" smtClean="0">
                                  <a:latin typeface="Cambria Math" panose="02040503050406030204" pitchFamily="18" charset="0"/>
                                </a:rPr>
                                <m:t>𝑆</m:t>
                              </m:r>
                            </m:e>
                          </m:acc>
                        </m:e>
                        <m:sub>
                          <m:r>
                            <a:rPr lang="en-US" altLang="zh-CN" sz="2800" b="0" i="1" smtClean="0">
                              <a:latin typeface="Cambria Math" panose="02040503050406030204" pitchFamily="18" charset="0"/>
                            </a:rPr>
                            <m:t>2</m:t>
                          </m:r>
                        </m:sub>
                      </m:sSub>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7598186" y="3389320"/>
                <a:ext cx="3709232" cy="901785"/>
              </a:xfrm>
              <a:prstGeom prst="rect">
                <a:avLst/>
              </a:prstGeom>
              <a:blipFill>
                <a:blip r:embed="rId6"/>
                <a:stretch>
                  <a:fillRect/>
                </a:stretch>
              </a:blipFill>
            </p:spPr>
            <p:txBody>
              <a:bodyPr/>
              <a:lstStyle/>
              <a:p>
                <a:r>
                  <a:rPr lang="zh-CN" altLang="en-US">
                    <a:noFill/>
                  </a:rPr>
                  <a:t> </a:t>
                </a:r>
              </a:p>
            </p:txBody>
          </p:sp>
        </mc:Fallback>
      </mc:AlternateContent>
      <p:sp>
        <p:nvSpPr>
          <p:cNvPr id="19" name="文本框 18"/>
          <p:cNvSpPr txBox="1"/>
          <p:nvPr/>
        </p:nvSpPr>
        <p:spPr>
          <a:xfrm>
            <a:off x="1388124" y="4158095"/>
            <a:ext cx="10179588" cy="584775"/>
          </a:xfrm>
          <a:prstGeom prst="rect">
            <a:avLst/>
          </a:prstGeom>
          <a:noFill/>
        </p:spPr>
        <p:txBody>
          <a:bodyPr wrap="square" rtlCol="0">
            <a:spAutoFit/>
          </a:bodyPr>
          <a:lstStyle/>
          <a:p>
            <a:r>
              <a:rPr lang="en-US" altLang="zh-CN" sz="3200" b="1" dirty="0" smtClean="0"/>
              <a:t>Potential of </a:t>
            </a:r>
            <a:r>
              <a:rPr lang="en-US" altLang="zh-CN" sz="3200" b="1" dirty="0" err="1" smtClean="0"/>
              <a:t>dibaryon</a:t>
            </a:r>
            <a:r>
              <a:rPr lang="en-US" altLang="zh-CN" sz="3200" b="1" dirty="0" smtClean="0"/>
              <a:t> system</a:t>
            </a:r>
            <a:endParaRPr lang="zh-CN" altLang="en-US" sz="3200" b="1" dirty="0"/>
          </a:p>
        </p:txBody>
      </p:sp>
      <p:sp>
        <p:nvSpPr>
          <p:cNvPr id="20" name="流程图: 接点 19"/>
          <p:cNvSpPr/>
          <p:nvPr/>
        </p:nvSpPr>
        <p:spPr>
          <a:xfrm>
            <a:off x="936747" y="4356875"/>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BA735B3-9EAA-41EA-9549-D6036D314511}"/>
                  </a:ext>
                </a:extLst>
              </p:cNvPr>
              <p:cNvSpPr txBox="1"/>
              <p:nvPr/>
            </p:nvSpPr>
            <p:spPr>
              <a:xfrm>
                <a:off x="1549882" y="4948154"/>
                <a:ext cx="6404295" cy="529247"/>
              </a:xfrm>
              <a:prstGeom prst="rect">
                <a:avLst/>
              </a:prstGeom>
              <a:solidFill>
                <a:schemeClr val="accent1">
                  <a:lumMod val="20000"/>
                  <a:lumOff val="80000"/>
                </a:schemeClr>
              </a:solidFill>
            </p:spPr>
            <p:txBody>
              <a:bodyPr wrap="square"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𝑉</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0</m:t>
                            </m:r>
                          </m:e>
                          <m:sup>
                            <m:r>
                              <a:rPr lang="en-US" altLang="zh-CN" sz="2000" b="0" i="1" smtClean="0">
                                <a:latin typeface="Cambria Math" panose="02040503050406030204" pitchFamily="18" charset="0"/>
                              </a:rPr>
                              <m:t>+</m:t>
                            </m:r>
                          </m:sup>
                        </m:sSup>
                        <m:r>
                          <a:rPr lang="en-US" altLang="zh-CN" sz="2000" i="1">
                            <a:latin typeface="Cambria Math" panose="02040503050406030204" pitchFamily="18" charset="0"/>
                          </a:rPr>
                          <m:t>,</m:t>
                        </m:r>
                        <m:r>
                          <m:rPr>
                            <m:sty m:val="p"/>
                          </m:rPr>
                          <a:rPr lang="el-GR" altLang="zh-CN" sz="2000" i="1" smtClean="0">
                            <a:latin typeface="Cambria Math" panose="02040503050406030204" pitchFamily="18" charset="0"/>
                            <a:ea typeface="Cambria Math" panose="02040503050406030204" pitchFamily="18" charset="0"/>
                          </a:rPr>
                          <m:t>Ξ</m:t>
                        </m:r>
                      </m:e>
                      <m:sub>
                        <m:r>
                          <m:rPr>
                            <m:sty m:val="p"/>
                          </m:rPr>
                          <a:rPr lang="en-US" altLang="zh-CN" sz="2000" i="1">
                            <a:latin typeface="Cambria Math" panose="02040503050406030204" pitchFamily="18" charset="0"/>
                          </a:rPr>
                          <m:t>c</m:t>
                        </m:r>
                        <m:r>
                          <a:rPr lang="en-US" altLang="zh-CN" sz="2000" b="0" i="1" smtClean="0">
                            <a:latin typeface="Cambria Math" panose="02040503050406030204" pitchFamily="18" charset="0"/>
                          </a:rPr>
                          <m:t>𝑐</m:t>
                        </m:r>
                      </m:sub>
                    </m:sSub>
                    <m:sSub>
                      <m:sSubPr>
                        <m:ctrlPr>
                          <a:rPr lang="en-US" altLang="zh-CN" sz="2000" i="1" smtClean="0">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Σ</m:t>
                        </m:r>
                      </m:e>
                      <m:sub>
                        <m:r>
                          <a:rPr lang="en-US" altLang="zh-CN" sz="2000" b="0" i="1" smtClean="0">
                            <a:latin typeface="Cambria Math" panose="02040503050406030204" pitchFamily="18" charset="0"/>
                          </a:rPr>
                          <m:t>𝑐</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𝑎</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m:t>
                        </m:r>
                      </m:num>
                      <m:den>
                        <m:r>
                          <a:rPr lang="en-US" altLang="zh-CN" sz="2000" b="0" i="1" smtClean="0">
                            <a:latin typeface="Cambria Math" panose="02040503050406030204" pitchFamily="18" charset="0"/>
                          </a:rPr>
                          <m:t>3</m:t>
                        </m:r>
                      </m:den>
                    </m:f>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b="0" i="1" smtClean="0">
                            <a:latin typeface="Cambria Math" panose="02040503050406030204" pitchFamily="18" charset="0"/>
                          </a:rPr>
                          <m:t>𝑏</m:t>
                        </m:r>
                      </m:sub>
                    </m:sSub>
                  </m:oMath>
                </a14:m>
                <a:r>
                  <a:rPr lang="zh-CN" altLang="en-US" sz="2000" dirty="0" smtClean="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1</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r>
                          <m:rPr>
                            <m:sty m:val="p"/>
                          </m:rPr>
                          <a:rPr lang="el-GR" altLang="zh-CN" sz="2000" i="1">
                            <a:latin typeface="Cambria Math" panose="02040503050406030204" pitchFamily="18" charset="0"/>
                            <a:ea typeface="Cambria Math" panose="02040503050406030204" pitchFamily="18" charset="0"/>
                          </a:rPr>
                          <m:t>Ξ</m:t>
                        </m:r>
                      </m:e>
                      <m:sub>
                        <m:r>
                          <m:rPr>
                            <m:sty m:val="p"/>
                          </m:rPr>
                          <a:rPr lang="en-US" altLang="zh-CN" sz="2000" i="1">
                            <a:latin typeface="Cambria Math" panose="02040503050406030204" pitchFamily="18" charset="0"/>
                          </a:rPr>
                          <m:t>c</m:t>
                        </m:r>
                        <m:r>
                          <a:rPr lang="en-US" altLang="zh-CN" sz="2000" i="1">
                            <a:latin typeface="Cambria Math" panose="02040503050406030204" pitchFamily="18" charset="0"/>
                          </a:rPr>
                          <m:t>𝑐</m:t>
                        </m:r>
                      </m:sub>
                    </m:sSub>
                    <m:sSub>
                      <m:sSubPr>
                        <m:ctrlPr>
                          <a:rPr lang="en-US" altLang="zh-CN" sz="2000" i="1">
                            <a:latin typeface="Cambria Math" panose="02040503050406030204" pitchFamily="18" charset="0"/>
                          </a:rPr>
                        </m:ctrlPr>
                      </m:sSubPr>
                      <m:e>
                        <m:r>
                          <m:rPr>
                            <m:sty m:val="p"/>
                          </m:rPr>
                          <a:rPr lang="el-GR" altLang="zh-CN" sz="2000" i="1">
                            <a:latin typeface="Cambria Math" panose="02040503050406030204" pitchFamily="18" charset="0"/>
                            <a:ea typeface="Cambria Math" panose="02040503050406030204" pitchFamily="18" charset="0"/>
                          </a:rPr>
                          <m:t>Σ</m:t>
                        </m:r>
                      </m:e>
                      <m:sub>
                        <m:r>
                          <a:rPr lang="en-US" altLang="zh-CN" sz="2000" i="1">
                            <a:latin typeface="Cambria Math" panose="02040503050406030204" pitchFamily="18" charset="0"/>
                          </a:rPr>
                          <m:t>𝑐</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𝑎</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2</m:t>
                        </m:r>
                      </m:num>
                      <m:den>
                        <m:r>
                          <a:rPr lang="en-US" altLang="zh-CN" sz="2000" b="0" i="1" smtClean="0">
                            <a:latin typeface="Cambria Math" panose="02040503050406030204" pitchFamily="18" charset="0"/>
                          </a:rPr>
                          <m:t>9</m:t>
                        </m:r>
                      </m:den>
                    </m:f>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𝑏</m:t>
                        </m:r>
                      </m:sub>
                    </m:sSub>
                  </m:oMath>
                </a14:m>
                <a:endParaRPr lang="zh-CN" altLang="en-US" sz="2000" dirty="0"/>
              </a:p>
            </p:txBody>
          </p:sp>
        </mc:Choice>
        <mc:Fallback xmlns="">
          <p:sp>
            <p:nvSpPr>
              <p:cNvPr id="21" name="文本框 20">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1549882" y="4948154"/>
                <a:ext cx="6404295" cy="529247"/>
              </a:xfrm>
              <a:prstGeom prst="rect">
                <a:avLst/>
              </a:prstGeom>
              <a:blipFill>
                <a:blip r:embed="rId7"/>
                <a:stretch>
                  <a:fillRect b="-22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BA735B3-9EAA-41EA-9549-D6036D314511}"/>
                  </a:ext>
                </a:extLst>
              </p:cNvPr>
              <p:cNvSpPr txBox="1"/>
              <p:nvPr/>
            </p:nvSpPr>
            <p:spPr>
              <a:xfrm>
                <a:off x="1549882" y="5471093"/>
                <a:ext cx="6404293" cy="533672"/>
              </a:xfrm>
              <a:prstGeom prst="rect">
                <a:avLst/>
              </a:prstGeom>
              <a:solidFill>
                <a:schemeClr val="accent1">
                  <a:lumMod val="20000"/>
                  <a:lumOff val="80000"/>
                </a:schemeClr>
              </a:solidFill>
            </p:spPr>
            <p:txBody>
              <a:bodyPr wrap="square"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𝑉</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1</m:t>
                            </m:r>
                          </m:e>
                          <m:sup>
                            <m:r>
                              <a:rPr lang="en-US" altLang="zh-CN" sz="2000" b="0" i="1" smtClean="0">
                                <a:latin typeface="Cambria Math" panose="02040503050406030204" pitchFamily="18" charset="0"/>
                              </a:rPr>
                              <m:t>+</m:t>
                            </m:r>
                          </m:sup>
                        </m:sSup>
                        <m:r>
                          <a:rPr lang="en-US" altLang="zh-CN" sz="2000" i="1">
                            <a:latin typeface="Cambria Math" panose="02040503050406030204" pitchFamily="18" charset="0"/>
                          </a:rPr>
                          <m:t>,</m:t>
                        </m:r>
                        <m:r>
                          <m:rPr>
                            <m:sty m:val="p"/>
                          </m:rPr>
                          <a:rPr lang="el-GR" altLang="zh-CN" sz="2000" i="1" smtClean="0">
                            <a:latin typeface="Cambria Math" panose="02040503050406030204" pitchFamily="18" charset="0"/>
                            <a:ea typeface="Cambria Math" panose="02040503050406030204" pitchFamily="18" charset="0"/>
                          </a:rPr>
                          <m:t>Ξ</m:t>
                        </m:r>
                      </m:e>
                      <m:sub>
                        <m:r>
                          <m:rPr>
                            <m:sty m:val="p"/>
                          </m:rPr>
                          <a:rPr lang="en-US" altLang="zh-CN" sz="2000" i="1">
                            <a:latin typeface="Cambria Math" panose="02040503050406030204" pitchFamily="18" charset="0"/>
                          </a:rPr>
                          <m:t>c</m:t>
                        </m:r>
                        <m:r>
                          <a:rPr lang="en-US" altLang="zh-CN" sz="2000" b="0" i="1" smtClean="0">
                            <a:latin typeface="Cambria Math" panose="02040503050406030204" pitchFamily="18" charset="0"/>
                          </a:rPr>
                          <m:t>𝑐</m:t>
                        </m:r>
                      </m:sub>
                    </m:sSub>
                    <m:sSubSup>
                      <m:sSubSupPr>
                        <m:ctrlPr>
                          <a:rPr lang="en-US" altLang="zh-CN" sz="2000" i="1" smtClean="0">
                            <a:latin typeface="Cambria Math" panose="02040503050406030204" pitchFamily="18" charset="0"/>
                          </a:rPr>
                        </m:ctrlPr>
                      </m:sSubSupPr>
                      <m:e>
                        <m:r>
                          <m:rPr>
                            <m:sty m:val="p"/>
                          </m:rPr>
                          <a:rPr lang="el-GR" altLang="zh-CN" sz="2000" i="1" smtClean="0">
                            <a:latin typeface="Cambria Math" panose="02040503050406030204" pitchFamily="18" charset="0"/>
                            <a:ea typeface="Cambria Math" panose="02040503050406030204" pitchFamily="18" charset="0"/>
                          </a:rPr>
                          <m:t>Σ</m:t>
                        </m:r>
                      </m:e>
                      <m:sub>
                        <m:r>
                          <a:rPr lang="en-US" altLang="zh-CN" sz="2000" b="0" i="1" smtClean="0">
                            <a:latin typeface="Cambria Math" panose="02040503050406030204" pitchFamily="18" charset="0"/>
                          </a:rPr>
                          <m:t>𝑐</m:t>
                        </m:r>
                      </m:sub>
                      <m:sup>
                        <m:r>
                          <a:rPr lang="en-US" altLang="zh-CN" sz="2000" b="0" i="1" smtClean="0">
                            <a:latin typeface="Cambria Math" panose="02040503050406030204" pitchFamily="18" charset="0"/>
                          </a:rPr>
                          <m:t>∗</m:t>
                        </m:r>
                      </m:sup>
                    </m:sSubSup>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𝑎</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5</m:t>
                        </m:r>
                      </m:num>
                      <m:den>
                        <m:r>
                          <a:rPr lang="en-US" altLang="zh-CN" sz="2000" b="0" i="1" smtClean="0">
                            <a:latin typeface="Cambria Math" panose="02040503050406030204" pitchFamily="18" charset="0"/>
                          </a:rPr>
                          <m:t>9</m:t>
                        </m:r>
                      </m:den>
                    </m:f>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b="0" i="1" smtClean="0">
                            <a:latin typeface="Cambria Math" panose="02040503050406030204" pitchFamily="18" charset="0"/>
                          </a:rPr>
                          <m:t>𝑏</m:t>
                        </m:r>
                      </m:sub>
                    </m:sSub>
                  </m:oMath>
                </a14:m>
                <a:r>
                  <a:rPr lang="zh-CN" altLang="en-US" sz="2000" dirty="0" smtClean="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2</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r>
                          <m:rPr>
                            <m:sty m:val="p"/>
                          </m:rPr>
                          <a:rPr lang="el-GR" altLang="zh-CN" sz="2000" i="1">
                            <a:latin typeface="Cambria Math" panose="02040503050406030204" pitchFamily="18" charset="0"/>
                            <a:ea typeface="Cambria Math" panose="02040503050406030204" pitchFamily="18" charset="0"/>
                          </a:rPr>
                          <m:t>Ξ</m:t>
                        </m:r>
                      </m:e>
                      <m:sub>
                        <m:r>
                          <m:rPr>
                            <m:sty m:val="p"/>
                          </m:rPr>
                          <a:rPr lang="en-US" altLang="zh-CN" sz="2000" i="1">
                            <a:latin typeface="Cambria Math" panose="02040503050406030204" pitchFamily="18" charset="0"/>
                          </a:rPr>
                          <m:t>c</m:t>
                        </m:r>
                        <m:r>
                          <a:rPr lang="en-US" altLang="zh-CN" sz="2000" i="1">
                            <a:latin typeface="Cambria Math" panose="02040503050406030204" pitchFamily="18" charset="0"/>
                          </a:rPr>
                          <m:t>𝑐</m:t>
                        </m:r>
                      </m:sub>
                    </m:sSub>
                    <m:sSubSup>
                      <m:sSubSupPr>
                        <m:ctrlPr>
                          <a:rPr lang="en-US" altLang="zh-CN" sz="2000" i="1">
                            <a:latin typeface="Cambria Math" panose="02040503050406030204" pitchFamily="18" charset="0"/>
                          </a:rPr>
                        </m:ctrlPr>
                      </m:sSubSupPr>
                      <m:e>
                        <m:r>
                          <m:rPr>
                            <m:sty m:val="p"/>
                          </m:rPr>
                          <a:rPr lang="el-GR" altLang="zh-CN" sz="2000" i="1">
                            <a:latin typeface="Cambria Math" panose="02040503050406030204" pitchFamily="18" charset="0"/>
                            <a:ea typeface="Cambria Math" panose="02040503050406030204" pitchFamily="18" charset="0"/>
                          </a:rPr>
                          <m:t>Σ</m:t>
                        </m:r>
                      </m:e>
                      <m:sub>
                        <m:r>
                          <a:rPr lang="en-US" altLang="zh-CN" sz="2000" i="1">
                            <a:latin typeface="Cambria Math" panose="02040503050406030204" pitchFamily="18" charset="0"/>
                          </a:rPr>
                          <m:t>𝑐</m:t>
                        </m:r>
                      </m:sub>
                      <m:sup>
                        <m:r>
                          <a:rPr lang="en-US" altLang="zh-CN" sz="2000" i="1">
                            <a:latin typeface="Cambria Math" panose="02040503050406030204" pitchFamily="18" charset="0"/>
                          </a:rPr>
                          <m:t>∗</m:t>
                        </m:r>
                      </m:sup>
                    </m:sSub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𝑎</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3</m:t>
                        </m:r>
                      </m:den>
                    </m:f>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𝑏</m:t>
                        </m:r>
                      </m:sub>
                    </m:sSub>
                  </m:oMath>
                </a14:m>
                <a:endParaRPr lang="zh-CN" altLang="en-US" sz="2000" dirty="0"/>
              </a:p>
            </p:txBody>
          </p:sp>
        </mc:Choice>
        <mc:Fallback xmlns="">
          <p:sp>
            <p:nvSpPr>
              <p:cNvPr id="22" name="文本框 21">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1549882" y="5471093"/>
                <a:ext cx="6404293" cy="53367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BA735B3-9EAA-41EA-9549-D6036D314511}"/>
                  </a:ext>
                </a:extLst>
              </p:cNvPr>
              <p:cNvSpPr txBox="1"/>
              <p:nvPr/>
            </p:nvSpPr>
            <p:spPr>
              <a:xfrm>
                <a:off x="1549882" y="6000340"/>
                <a:ext cx="6404292" cy="529247"/>
              </a:xfrm>
              <a:prstGeom prst="rect">
                <a:avLst/>
              </a:prstGeom>
              <a:solidFill>
                <a:schemeClr val="accent1">
                  <a:lumMod val="20000"/>
                  <a:lumOff val="80000"/>
                </a:schemeClr>
              </a:solidFill>
            </p:spPr>
            <p:txBody>
              <a:bodyPr wrap="square"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𝑉</m:t>
                        </m:r>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1</m:t>
                            </m:r>
                          </m:e>
                          <m:sup>
                            <m:r>
                              <a:rPr lang="en-US" altLang="zh-CN" sz="2000" i="1">
                                <a:latin typeface="Cambria Math" panose="02040503050406030204" pitchFamily="18" charset="0"/>
                              </a:rPr>
                              <m:t>+</m:t>
                            </m:r>
                          </m:sup>
                        </m:sSup>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m:rPr>
                                <m:sty m:val="p"/>
                              </m:rPr>
                              <a:rPr lang="el-GR" altLang="zh-CN" sz="2000" b="0" i="1" smtClean="0">
                                <a:latin typeface="Cambria Math" panose="02040503050406030204" pitchFamily="18" charset="0"/>
                                <a:ea typeface="Cambria Math" panose="02040503050406030204" pitchFamily="18" charset="0"/>
                              </a:rPr>
                              <m:t>Ξ</m:t>
                            </m:r>
                          </m:e>
                          <m:sub>
                            <m:r>
                              <a:rPr lang="en-US" altLang="zh-CN" sz="2000" b="0" i="1" smtClean="0">
                                <a:latin typeface="Cambria Math" panose="02040503050406030204" pitchFamily="18" charset="0"/>
                              </a:rPr>
                              <m:t>𝑐𝑐</m:t>
                            </m:r>
                          </m:sub>
                          <m:sup>
                            <m:r>
                              <a:rPr lang="en-US" altLang="zh-CN" sz="2000" b="0" i="1" smtClean="0">
                                <a:latin typeface="Cambria Math" panose="02040503050406030204" pitchFamily="18" charset="0"/>
                              </a:rPr>
                              <m:t>∗</m:t>
                            </m:r>
                          </m:sup>
                        </m:sSubSup>
                        <m:r>
                          <m:rPr>
                            <m:sty m:val="p"/>
                          </m:rPr>
                          <a:rPr lang="el-GR" altLang="zh-CN" sz="2000" i="1" smtClean="0">
                            <a:latin typeface="Cambria Math" panose="02040503050406030204" pitchFamily="18" charset="0"/>
                            <a:ea typeface="Cambria Math" panose="02040503050406030204" pitchFamily="18" charset="0"/>
                          </a:rPr>
                          <m:t>Σ</m:t>
                        </m:r>
                      </m:e>
                      <m:sub>
                        <m:r>
                          <a:rPr lang="en-US" altLang="zh-CN" sz="2000" b="0" i="1" smtClean="0">
                            <a:latin typeface="Cambria Math" panose="02040503050406030204" pitchFamily="18" charset="0"/>
                          </a:rPr>
                          <m:t>𝑐</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𝑎</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10</m:t>
                        </m:r>
                      </m:num>
                      <m:den>
                        <m:r>
                          <a:rPr lang="en-US" altLang="zh-CN" sz="2000" b="0" i="1" smtClean="0">
                            <a:latin typeface="Cambria Math" panose="02040503050406030204" pitchFamily="18" charset="0"/>
                          </a:rPr>
                          <m:t>9</m:t>
                        </m:r>
                      </m:den>
                    </m:f>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b="0" i="1" smtClean="0">
                            <a:latin typeface="Cambria Math" panose="02040503050406030204" pitchFamily="18" charset="0"/>
                          </a:rPr>
                          <m:t>𝑏</m:t>
                        </m:r>
                      </m:sub>
                    </m:sSub>
                  </m:oMath>
                </a14:m>
                <a:r>
                  <a:rPr lang="zh-CN" altLang="en-US" sz="2000" dirty="0" smtClean="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m:rPr>
                                <m:sty m:val="p"/>
                              </m:rPr>
                              <a:rPr lang="el-GR" altLang="zh-CN" sz="2000" i="1">
                                <a:latin typeface="Cambria Math" panose="02040503050406030204" pitchFamily="18" charset="0"/>
                                <a:ea typeface="Cambria Math" panose="02040503050406030204" pitchFamily="18" charset="0"/>
                              </a:rPr>
                              <m:t>Ξ</m:t>
                            </m:r>
                          </m:e>
                          <m:sub>
                            <m:r>
                              <a:rPr lang="en-US" altLang="zh-CN" sz="2000" i="1">
                                <a:latin typeface="Cambria Math" panose="02040503050406030204" pitchFamily="18" charset="0"/>
                              </a:rPr>
                              <m:t>𝑐𝑐</m:t>
                            </m:r>
                          </m:sub>
                          <m:sup>
                            <m:r>
                              <a:rPr lang="en-US" altLang="zh-CN" sz="2000" i="1">
                                <a:latin typeface="Cambria Math" panose="02040503050406030204" pitchFamily="18" charset="0"/>
                              </a:rPr>
                              <m:t>∗</m:t>
                            </m:r>
                          </m:sup>
                        </m:sSubSup>
                        <m:r>
                          <m:rPr>
                            <m:sty m:val="p"/>
                          </m:rPr>
                          <a:rPr lang="el-GR" altLang="zh-CN" sz="2000" i="1">
                            <a:latin typeface="Cambria Math" panose="02040503050406030204" pitchFamily="18" charset="0"/>
                            <a:ea typeface="Cambria Math" panose="02040503050406030204" pitchFamily="18" charset="0"/>
                          </a:rPr>
                          <m:t>Σ</m:t>
                        </m:r>
                      </m:e>
                      <m:sub>
                        <m:r>
                          <a:rPr lang="en-US" altLang="zh-CN" sz="2000" i="1">
                            <a:latin typeface="Cambria Math" panose="02040503050406030204" pitchFamily="18" charset="0"/>
                          </a:rPr>
                          <m:t>𝑐</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𝑎</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2</m:t>
                        </m:r>
                      </m:num>
                      <m:den>
                        <m:r>
                          <a:rPr lang="en-US" altLang="zh-CN" sz="2000" b="0" i="1" smtClean="0">
                            <a:latin typeface="Cambria Math" panose="02040503050406030204" pitchFamily="18" charset="0"/>
                          </a:rPr>
                          <m:t>3</m:t>
                        </m:r>
                      </m:den>
                    </m:f>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𝑏</m:t>
                        </m:r>
                      </m:sub>
                    </m:sSub>
                  </m:oMath>
                </a14:m>
                <a:endParaRPr lang="zh-CN" altLang="en-US" sz="2000" dirty="0"/>
              </a:p>
            </p:txBody>
          </p:sp>
        </mc:Choice>
        <mc:Fallback xmlns="">
          <p:sp>
            <p:nvSpPr>
              <p:cNvPr id="23" name="文本框 22">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1549882" y="6000340"/>
                <a:ext cx="6404292" cy="529247"/>
              </a:xfrm>
              <a:prstGeom prst="rect">
                <a:avLst/>
              </a:prstGeom>
              <a:blipFill>
                <a:blip r:embed="rId9"/>
                <a:stretch>
                  <a:fillRect b="-22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BA735B3-9EAA-41EA-9549-D6036D314511}"/>
                  </a:ext>
                </a:extLst>
              </p:cNvPr>
              <p:cNvSpPr txBox="1"/>
              <p:nvPr/>
            </p:nvSpPr>
            <p:spPr>
              <a:xfrm>
                <a:off x="8769692" y="4373477"/>
                <a:ext cx="2798019" cy="618311"/>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0</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Ξ</m:t>
                              </m:r>
                            </m:e>
                            <m:sub>
                              <m:r>
                                <a:rPr lang="en-US" altLang="zh-CN" i="1">
                                  <a:latin typeface="Cambria Math" panose="02040503050406030204" pitchFamily="18" charset="0"/>
                                </a:rPr>
                                <m:t>𝑐𝑐</m:t>
                              </m:r>
                            </m:sub>
                            <m:sup>
                              <m:r>
                                <a:rPr lang="en-US" altLang="zh-CN" i="1">
                                  <a:latin typeface="Cambria Math" panose="02040503050406030204" pitchFamily="18" charset="0"/>
                                </a:rPr>
                                <m:t>∗</m:t>
                              </m:r>
                            </m:sup>
                          </m:sSubSup>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Σ</m:t>
                              </m:r>
                            </m:e>
                            <m:sub>
                              <m:r>
                                <a:rPr lang="en-US" altLang="zh-CN" i="1">
                                  <a:latin typeface="Cambria Math" panose="02040503050406030204" pitchFamily="18" charset="0"/>
                                </a:rPr>
                                <m:t>𝑐</m:t>
                              </m:r>
                            </m:sub>
                            <m:sup>
                              <m:r>
                                <a:rPr lang="en-US" altLang="zh-CN" i="1">
                                  <a:latin typeface="Cambria Math" panose="02040503050406030204" pitchFamily="18" charset="0"/>
                                </a:rPr>
                                <m:t>∗</m:t>
                              </m:r>
                            </m:sup>
                          </m:sSubSup>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𝑎</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m:t>
                          </m:r>
                        </m:num>
                        <m:den>
                          <m:r>
                            <a:rPr lang="en-US" altLang="zh-CN" b="0" i="1" smtClean="0">
                              <a:latin typeface="Cambria Math" panose="02040503050406030204" pitchFamily="18" charset="0"/>
                            </a:rPr>
                            <m:t>3</m:t>
                          </m:r>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𝑏</m:t>
                          </m:r>
                        </m:sub>
                      </m:sSub>
                    </m:oMath>
                  </m:oMathPara>
                </a14:m>
                <a:endParaRPr lang="zh-CN" altLang="en-US" dirty="0"/>
              </a:p>
            </p:txBody>
          </p:sp>
        </mc:Choice>
        <mc:Fallback xmlns="">
          <p:sp>
            <p:nvSpPr>
              <p:cNvPr id="24" name="文本框 23">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8769692" y="4373477"/>
                <a:ext cx="2798019" cy="618311"/>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6BA735B3-9EAA-41EA-9549-D6036D314511}"/>
                  </a:ext>
                </a:extLst>
              </p:cNvPr>
              <p:cNvSpPr txBox="1"/>
              <p:nvPr/>
            </p:nvSpPr>
            <p:spPr>
              <a:xfrm>
                <a:off x="8769690" y="4994781"/>
                <a:ext cx="2798021" cy="612732"/>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1</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Ξ</m:t>
                              </m:r>
                            </m:e>
                            <m:sub>
                              <m:r>
                                <a:rPr lang="en-US" altLang="zh-CN" i="1">
                                  <a:latin typeface="Cambria Math" panose="02040503050406030204" pitchFamily="18" charset="0"/>
                                </a:rPr>
                                <m:t>𝑐𝑐</m:t>
                              </m:r>
                            </m:sub>
                            <m:sup>
                              <m:r>
                                <a:rPr lang="en-US" altLang="zh-CN" i="1">
                                  <a:latin typeface="Cambria Math" panose="02040503050406030204" pitchFamily="18" charset="0"/>
                                </a:rPr>
                                <m:t>∗</m:t>
                              </m:r>
                            </m:sup>
                          </m:sSubSup>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Σ</m:t>
                              </m:r>
                            </m:e>
                            <m:sub>
                              <m:r>
                                <a:rPr lang="en-US" altLang="zh-CN" i="1">
                                  <a:latin typeface="Cambria Math" panose="02040503050406030204" pitchFamily="18" charset="0"/>
                                </a:rPr>
                                <m:t>𝑐</m:t>
                              </m:r>
                            </m:sub>
                            <m:sup>
                              <m:r>
                                <a:rPr lang="en-US" altLang="zh-CN" i="1">
                                  <a:latin typeface="Cambria Math" panose="02040503050406030204" pitchFamily="18" charset="0"/>
                                </a:rPr>
                                <m:t>∗</m:t>
                              </m:r>
                            </m:sup>
                          </m:sSubSup>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𝑎</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11</m:t>
                          </m:r>
                        </m:num>
                        <m:den>
                          <m:r>
                            <a:rPr lang="en-US" altLang="zh-CN" b="0" i="1" smtClean="0">
                              <a:latin typeface="Cambria Math" panose="02040503050406030204" pitchFamily="18" charset="0"/>
                            </a:rPr>
                            <m:t>9</m:t>
                          </m:r>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𝑏</m:t>
                          </m:r>
                        </m:sub>
                      </m:sSub>
                    </m:oMath>
                  </m:oMathPara>
                </a14:m>
                <a:endParaRPr lang="zh-CN" altLang="en-US" dirty="0"/>
              </a:p>
            </p:txBody>
          </p:sp>
        </mc:Choice>
        <mc:Fallback xmlns="">
          <p:sp>
            <p:nvSpPr>
              <p:cNvPr id="25" name="文本框 24">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8769690" y="4994781"/>
                <a:ext cx="2798021" cy="6127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6BA735B3-9EAA-41EA-9549-D6036D314511}"/>
                  </a:ext>
                </a:extLst>
              </p:cNvPr>
              <p:cNvSpPr txBox="1"/>
              <p:nvPr/>
            </p:nvSpPr>
            <p:spPr>
              <a:xfrm>
                <a:off x="8769691" y="5613092"/>
                <a:ext cx="2798020" cy="618311"/>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2</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Ξ</m:t>
                              </m:r>
                            </m:e>
                            <m:sub>
                              <m:r>
                                <a:rPr lang="en-US" altLang="zh-CN" i="1">
                                  <a:latin typeface="Cambria Math" panose="02040503050406030204" pitchFamily="18" charset="0"/>
                                </a:rPr>
                                <m:t>𝑐𝑐</m:t>
                              </m:r>
                            </m:sub>
                            <m:sup>
                              <m:r>
                                <a:rPr lang="en-US" altLang="zh-CN" i="1">
                                  <a:latin typeface="Cambria Math" panose="02040503050406030204" pitchFamily="18" charset="0"/>
                                </a:rPr>
                                <m:t>∗</m:t>
                              </m:r>
                            </m:sup>
                          </m:sSubSup>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Σ</m:t>
                              </m:r>
                            </m:e>
                            <m:sub>
                              <m:r>
                                <a:rPr lang="en-US" altLang="zh-CN" i="1">
                                  <a:latin typeface="Cambria Math" panose="02040503050406030204" pitchFamily="18" charset="0"/>
                                </a:rPr>
                                <m:t>𝑐</m:t>
                              </m:r>
                            </m:sub>
                            <m:sup>
                              <m:r>
                                <a:rPr lang="en-US" altLang="zh-CN" i="1">
                                  <a:latin typeface="Cambria Math" panose="02040503050406030204" pitchFamily="18" charset="0"/>
                                </a:rPr>
                                <m:t>∗</m:t>
                              </m:r>
                            </m:sup>
                          </m:sSubSup>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𝑎</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3</m:t>
                          </m:r>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𝑏</m:t>
                          </m:r>
                        </m:sub>
                      </m:sSub>
                    </m:oMath>
                  </m:oMathPara>
                </a14:m>
                <a:endParaRPr lang="zh-CN" altLang="en-US" dirty="0"/>
              </a:p>
            </p:txBody>
          </p:sp>
        </mc:Choice>
        <mc:Fallback xmlns="">
          <p:sp>
            <p:nvSpPr>
              <p:cNvPr id="26" name="文本框 25">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8769691" y="5613092"/>
                <a:ext cx="2798020" cy="618311"/>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BA735B3-9EAA-41EA-9549-D6036D314511}"/>
                  </a:ext>
                </a:extLst>
              </p:cNvPr>
              <p:cNvSpPr txBox="1"/>
              <p:nvPr/>
            </p:nvSpPr>
            <p:spPr>
              <a:xfrm>
                <a:off x="8769689" y="6231403"/>
                <a:ext cx="2798021" cy="369332"/>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3</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Ξ</m:t>
                              </m:r>
                            </m:e>
                            <m:sub>
                              <m:r>
                                <a:rPr lang="en-US" altLang="zh-CN" i="1">
                                  <a:latin typeface="Cambria Math" panose="02040503050406030204" pitchFamily="18" charset="0"/>
                                </a:rPr>
                                <m:t>𝑐𝑐</m:t>
                              </m:r>
                            </m:sub>
                            <m:sup>
                              <m:r>
                                <a:rPr lang="en-US" altLang="zh-CN" i="1">
                                  <a:latin typeface="Cambria Math" panose="02040503050406030204" pitchFamily="18" charset="0"/>
                                </a:rPr>
                                <m:t>∗</m:t>
                              </m:r>
                            </m:sup>
                          </m:sSubSup>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Σ</m:t>
                              </m:r>
                            </m:e>
                            <m:sub>
                              <m:r>
                                <a:rPr lang="en-US" altLang="zh-CN" i="1">
                                  <a:latin typeface="Cambria Math" panose="02040503050406030204" pitchFamily="18" charset="0"/>
                                </a:rPr>
                                <m:t>𝑐</m:t>
                              </m:r>
                            </m:sub>
                            <m:sup>
                              <m:r>
                                <a:rPr lang="en-US" altLang="zh-CN" i="1">
                                  <a:latin typeface="Cambria Math" panose="02040503050406030204" pitchFamily="18" charset="0"/>
                                </a:rPr>
                                <m:t>∗</m:t>
                              </m:r>
                            </m:sup>
                          </m:sSubSup>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𝑎</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𝑏</m:t>
                          </m:r>
                        </m:sub>
                      </m:sSub>
                    </m:oMath>
                  </m:oMathPara>
                </a14:m>
                <a:endParaRPr lang="zh-CN" altLang="en-US" dirty="0"/>
              </a:p>
            </p:txBody>
          </p:sp>
        </mc:Choice>
        <mc:Fallback xmlns="">
          <p:sp>
            <p:nvSpPr>
              <p:cNvPr id="27" name="文本框 26">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8769689" y="6231403"/>
                <a:ext cx="2798021" cy="369332"/>
              </a:xfrm>
              <a:prstGeom prst="rect">
                <a:avLst/>
              </a:prstGeom>
              <a:blipFill>
                <a:blip r:embed="rId13"/>
                <a:stretch>
                  <a:fillRect/>
                </a:stretch>
              </a:blipFill>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fld id="{BE73104F-B62C-464E-AF70-F1296A184EA3}" type="slidenum">
              <a:rPr lang="zh-CN" altLang="en-US" smtClean="0"/>
              <a:t>26</a:t>
            </a:fld>
            <a:endParaRPr lang="zh-CN" altLang="en-US"/>
          </a:p>
        </p:txBody>
      </p:sp>
    </p:spTree>
    <p:extLst>
      <p:ext uri="{BB962C8B-B14F-4D97-AF65-F5344CB8AC3E}">
        <p14:creationId xmlns:p14="http://schemas.microsoft.com/office/powerpoint/2010/main" val="96961308"/>
      </p:ext>
    </p:extLst>
  </p:cSld>
  <p:clrMapOvr>
    <a:masterClrMapping/>
  </p:clrMapOvr>
  <mc:AlternateContent xmlns:mc="http://schemas.openxmlformats.org/markup-compatibility/2006">
    <mc:Choice xmlns:p14="http://schemas.microsoft.com/office/powerpoint/2010/main" Requires="p14">
      <p:transition spd="slow" p14:dur="2000" advTm="63638"/>
    </mc:Choice>
    <mc:Fallback>
      <p:transition spd="slow" advTm="6363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138166" y="132202"/>
            <a:ext cx="10515600" cy="6983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Mass spectra of </a:t>
            </a:r>
            <a:r>
              <a:rPr lang="en-US" altLang="zh-CN" sz="4800" b="1" dirty="0" err="1" smtClean="0"/>
              <a:t>hexaquark</a:t>
            </a:r>
            <a:endParaRPr lang="zh-CN" altLang="en-US" sz="4800" b="1" dirty="0"/>
          </a:p>
        </p:txBody>
      </p:sp>
      <p:pic>
        <p:nvPicPr>
          <p:cNvPr id="9" name="图片 8"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675" y="1528966"/>
            <a:ext cx="9382942" cy="5200762"/>
          </a:xfrm>
          <a:prstGeom prst="rect">
            <a:avLst/>
          </a:prstGeom>
        </p:spPr>
      </p:pic>
      <p:sp>
        <p:nvSpPr>
          <p:cNvPr id="10" name="文本框 9"/>
          <p:cNvSpPr txBox="1"/>
          <p:nvPr/>
        </p:nvSpPr>
        <p:spPr>
          <a:xfrm>
            <a:off x="1474178" y="830584"/>
            <a:ext cx="7397592" cy="584775"/>
          </a:xfrm>
          <a:prstGeom prst="rect">
            <a:avLst/>
          </a:prstGeom>
          <a:noFill/>
        </p:spPr>
        <p:txBody>
          <a:bodyPr wrap="square" rtlCol="0">
            <a:spAutoFit/>
          </a:bodyPr>
          <a:lstStyle/>
          <a:p>
            <a:r>
              <a:rPr lang="en-US" altLang="zh-CN" sz="3200" b="1" dirty="0" smtClean="0"/>
              <a:t>A </a:t>
            </a:r>
            <a:r>
              <a:rPr lang="en-US" altLang="zh-CN" sz="3200" b="1" dirty="0" err="1" smtClean="0"/>
              <a:t>multiplet</a:t>
            </a:r>
            <a:r>
              <a:rPr lang="en-US" altLang="zh-CN" sz="3200" b="1" dirty="0" smtClean="0"/>
              <a:t> hadronic molecular picture</a:t>
            </a:r>
            <a:endParaRPr lang="zh-CN" altLang="en-US" sz="3200" b="1" dirty="0"/>
          </a:p>
        </p:txBody>
      </p:sp>
      <p:sp>
        <p:nvSpPr>
          <p:cNvPr id="11" name="流程图: 接点 10"/>
          <p:cNvSpPr/>
          <p:nvPr/>
        </p:nvSpPr>
        <p:spPr>
          <a:xfrm>
            <a:off x="1031948" y="107226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745674" y="2150685"/>
            <a:ext cx="1256146" cy="4304146"/>
          </a:xfrm>
          <a:prstGeom prst="rect">
            <a:avLst/>
          </a:prstGeom>
          <a:noFill/>
          <a:ln w="28575">
            <a:solidFill>
              <a:srgbClr val="FF0000"/>
            </a:solidFill>
          </a:ln>
        </p:spPr>
        <p:txBody>
          <a:bodyPr wrap="square" rtlCol="0">
            <a:spAutoFit/>
          </a:bodyPr>
          <a:lstStyle/>
          <a:p>
            <a:endParaRPr lang="zh-CN" altLang="en-US" dirty="0"/>
          </a:p>
        </p:txBody>
      </p:sp>
      <p:sp>
        <p:nvSpPr>
          <p:cNvPr id="3" name="椭圆形标注 2"/>
          <p:cNvSpPr/>
          <p:nvPr/>
        </p:nvSpPr>
        <p:spPr>
          <a:xfrm>
            <a:off x="8513738" y="55469"/>
            <a:ext cx="2875675" cy="155023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000FF"/>
                </a:solidFill>
              </a:rPr>
              <a:t>HADS~25% </a:t>
            </a:r>
            <a:endParaRPr lang="zh-CN" altLang="en-US" sz="2800" b="1" dirty="0">
              <a:solidFill>
                <a:srgbClr val="0000FF"/>
              </a:solidFill>
            </a:endParaRPr>
          </a:p>
        </p:txBody>
      </p:sp>
      <p:sp>
        <p:nvSpPr>
          <p:cNvPr id="4" name="灯片编号占位符 3"/>
          <p:cNvSpPr>
            <a:spLocks noGrp="1"/>
          </p:cNvSpPr>
          <p:nvPr>
            <p:ph type="sldNum" sz="quarter" idx="12"/>
          </p:nvPr>
        </p:nvSpPr>
        <p:spPr/>
        <p:txBody>
          <a:bodyPr/>
          <a:lstStyle/>
          <a:p>
            <a:fld id="{BE73104F-B62C-464E-AF70-F1296A184EA3}" type="slidenum">
              <a:rPr lang="zh-CN" altLang="en-US" smtClean="0"/>
              <a:t>27</a:t>
            </a:fld>
            <a:endParaRPr lang="zh-CN" altLang="en-US"/>
          </a:p>
        </p:txBody>
      </p:sp>
    </p:spTree>
    <p:extLst>
      <p:ext uri="{BB962C8B-B14F-4D97-AF65-F5344CB8AC3E}">
        <p14:creationId xmlns:p14="http://schemas.microsoft.com/office/powerpoint/2010/main" val="2259105864"/>
      </p:ext>
    </p:extLst>
  </p:cSld>
  <p:clrMapOvr>
    <a:masterClrMapping/>
  </p:clrMapOvr>
  <mc:AlternateContent xmlns:mc="http://schemas.openxmlformats.org/markup-compatibility/2006">
    <mc:Choice xmlns:p14="http://schemas.microsoft.com/office/powerpoint/2010/main" Requires="p14">
      <p:transition spd="slow" p14:dur="2000" advTm="56096"/>
    </mc:Choice>
    <mc:Fallback>
      <p:transition spd="slow" advTm="5609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39739" y="108300"/>
            <a:ext cx="11653766" cy="6983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400" b="1" dirty="0"/>
              <a:t>Determination the spin of Pc(4440) and Pc(4457</a:t>
            </a:r>
            <a:r>
              <a:rPr lang="en-US" altLang="zh-CN" sz="4400" b="1" dirty="0" smtClean="0"/>
              <a:t>)</a:t>
            </a:r>
            <a:endParaRPr lang="zh-CN" altLang="en-US" sz="4400" b="1" dirty="0"/>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622" y="1423782"/>
            <a:ext cx="6125378" cy="4520076"/>
          </a:xfrm>
          <a:prstGeom prst="rect">
            <a:avLst/>
          </a:prstGeom>
        </p:spPr>
      </p:pic>
      <p:pic>
        <p:nvPicPr>
          <p:cNvPr id="8" name="图片 7"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9" y="1433018"/>
            <a:ext cx="6089791" cy="4505899"/>
          </a:xfrm>
          <a:prstGeom prst="rect">
            <a:avLst/>
          </a:prstGeom>
        </p:spPr>
      </p:pic>
      <p:sp>
        <p:nvSpPr>
          <p:cNvPr id="9" name="文本框 8"/>
          <p:cNvSpPr txBox="1"/>
          <p:nvPr/>
        </p:nvSpPr>
        <p:spPr>
          <a:xfrm>
            <a:off x="772215" y="780127"/>
            <a:ext cx="9232135" cy="523220"/>
          </a:xfrm>
          <a:prstGeom prst="rect">
            <a:avLst/>
          </a:prstGeom>
          <a:noFill/>
        </p:spPr>
        <p:txBody>
          <a:bodyPr wrap="square" rtlCol="0">
            <a:spAutoFit/>
          </a:bodyPr>
          <a:lstStyle/>
          <a:p>
            <a:r>
              <a:rPr lang="en-US" altLang="zh-CN" sz="2800" dirty="0" smtClean="0">
                <a:solidFill>
                  <a:srgbClr val="0000FF"/>
                </a:solidFill>
              </a:rPr>
              <a:t>From the mass splitting of </a:t>
            </a:r>
            <a:r>
              <a:rPr lang="en-US" altLang="zh-CN" sz="2800" dirty="0" err="1" smtClean="0">
                <a:solidFill>
                  <a:srgbClr val="0000FF"/>
                </a:solidFill>
              </a:rPr>
              <a:t>multiplet</a:t>
            </a:r>
            <a:r>
              <a:rPr lang="en-US" altLang="zh-CN" sz="2800" dirty="0" smtClean="0">
                <a:solidFill>
                  <a:srgbClr val="0000FF"/>
                </a:solidFill>
              </a:rPr>
              <a:t> systems</a:t>
            </a:r>
            <a:endParaRPr lang="zh-CN" altLang="en-US" sz="2800" dirty="0">
              <a:solidFill>
                <a:srgbClr val="0000FF"/>
              </a:solidFill>
            </a:endParaRPr>
          </a:p>
        </p:txBody>
      </p:sp>
      <p:sp>
        <p:nvSpPr>
          <p:cNvPr id="10" name="文本框 9"/>
          <p:cNvSpPr txBox="1"/>
          <p:nvPr/>
        </p:nvSpPr>
        <p:spPr>
          <a:xfrm>
            <a:off x="4428779" y="1610242"/>
            <a:ext cx="1090669" cy="273950"/>
          </a:xfrm>
          <a:prstGeom prst="rect">
            <a:avLst/>
          </a:prstGeom>
          <a:noFill/>
          <a:ln>
            <a:solidFill>
              <a:srgbClr val="FF0000"/>
            </a:solidFill>
          </a:ln>
        </p:spPr>
        <p:txBody>
          <a:bodyPr wrap="square" rtlCol="0">
            <a:spAutoFit/>
          </a:bodyPr>
          <a:lstStyle/>
          <a:p>
            <a:endParaRPr lang="zh-CN" altLang="en-US" dirty="0"/>
          </a:p>
        </p:txBody>
      </p:sp>
      <p:sp>
        <p:nvSpPr>
          <p:cNvPr id="11" name="文本框 10"/>
          <p:cNvSpPr txBox="1"/>
          <p:nvPr/>
        </p:nvSpPr>
        <p:spPr>
          <a:xfrm>
            <a:off x="4428779" y="1890149"/>
            <a:ext cx="1090669" cy="273950"/>
          </a:xfrm>
          <a:prstGeom prst="rect">
            <a:avLst/>
          </a:prstGeom>
          <a:noFill/>
          <a:ln>
            <a:solidFill>
              <a:srgbClr val="FF0000"/>
            </a:solidFill>
          </a:ln>
        </p:spPr>
        <p:txBody>
          <a:bodyPr wrap="square" rtlCol="0">
            <a:spAutoFit/>
          </a:bodyPr>
          <a:lstStyle/>
          <a:p>
            <a:endParaRPr lang="zh-CN" altLang="en-US" dirty="0"/>
          </a:p>
        </p:txBody>
      </p:sp>
      <p:sp>
        <p:nvSpPr>
          <p:cNvPr id="2" name="矩形 1"/>
          <p:cNvSpPr/>
          <p:nvPr/>
        </p:nvSpPr>
        <p:spPr>
          <a:xfrm>
            <a:off x="6062771" y="6320509"/>
            <a:ext cx="3865161" cy="461665"/>
          </a:xfrm>
          <a:prstGeom prst="rect">
            <a:avLst/>
          </a:prstGeom>
        </p:spPr>
        <p:txBody>
          <a:bodyPr wrap="none">
            <a:spAutoFit/>
          </a:bodyPr>
          <a:lstStyle/>
          <a:p>
            <a:r>
              <a:rPr lang="en-US" altLang="zh-CN" sz="2400" dirty="0">
                <a:solidFill>
                  <a:srgbClr val="0000FF"/>
                </a:solidFill>
              </a:rPr>
              <a:t>Phys. Rev. Lett. </a:t>
            </a:r>
            <a:r>
              <a:rPr lang="en-US" altLang="zh-CN" sz="2400" b="1" dirty="0">
                <a:solidFill>
                  <a:srgbClr val="0000FF"/>
                </a:solidFill>
              </a:rPr>
              <a:t>123</a:t>
            </a:r>
            <a:r>
              <a:rPr lang="en-US" altLang="zh-CN" sz="2400" dirty="0">
                <a:solidFill>
                  <a:srgbClr val="0000FF"/>
                </a:solidFill>
              </a:rPr>
              <a:t>, 162003</a:t>
            </a:r>
            <a:endParaRPr lang="zh-CN" altLang="en-US" sz="2400" dirty="0">
              <a:solidFill>
                <a:srgbClr val="0000FF"/>
              </a:solidFill>
            </a:endParaRPr>
          </a:p>
        </p:txBody>
      </p:sp>
      <p:sp>
        <p:nvSpPr>
          <p:cNvPr id="3" name="文本框 2"/>
          <p:cNvSpPr txBox="1"/>
          <p:nvPr/>
        </p:nvSpPr>
        <p:spPr>
          <a:xfrm>
            <a:off x="2131415" y="3953164"/>
            <a:ext cx="1016000" cy="757382"/>
          </a:xfrm>
          <a:prstGeom prst="rect">
            <a:avLst/>
          </a:prstGeom>
          <a:noFill/>
          <a:ln w="12700">
            <a:solidFill>
              <a:srgbClr val="0000FF"/>
            </a:solidFill>
          </a:ln>
        </p:spPr>
        <p:txBody>
          <a:bodyPr wrap="square" rtlCol="0">
            <a:spAutoFit/>
          </a:bodyPr>
          <a:lstStyle/>
          <a:p>
            <a:endParaRPr lang="zh-CN" altLang="en-US" dirty="0"/>
          </a:p>
        </p:txBody>
      </p:sp>
      <p:sp>
        <p:nvSpPr>
          <p:cNvPr id="12" name="文本框 11"/>
          <p:cNvSpPr txBox="1"/>
          <p:nvPr/>
        </p:nvSpPr>
        <p:spPr>
          <a:xfrm>
            <a:off x="7995352" y="3038296"/>
            <a:ext cx="1016000" cy="757382"/>
          </a:xfrm>
          <a:prstGeom prst="rect">
            <a:avLst/>
          </a:prstGeom>
          <a:noFill/>
          <a:ln w="12700">
            <a:solidFill>
              <a:srgbClr val="0000FF"/>
            </a:solidFill>
          </a:ln>
        </p:spPr>
        <p:txBody>
          <a:bodyPr wrap="square" rtlCol="0">
            <a:spAutoFit/>
          </a:bodyPr>
          <a:lstStyle/>
          <a:p>
            <a:endParaRPr lang="zh-CN" altLang="en-US" dirty="0"/>
          </a:p>
        </p:txBody>
      </p:sp>
      <mc:AlternateContent xmlns:mc="http://schemas.openxmlformats.org/markup-compatibility/2006">
        <mc:Choice xmlns:a14="http://schemas.microsoft.com/office/drawing/2010/main" Requires="a14">
          <p:sp>
            <p:nvSpPr>
              <p:cNvPr id="15" name="文本框 14"/>
              <p:cNvSpPr txBox="1"/>
              <p:nvPr/>
            </p:nvSpPr>
            <p:spPr>
              <a:xfrm>
                <a:off x="1154462" y="6198255"/>
                <a:ext cx="4301449" cy="523220"/>
              </a:xfrm>
              <a:prstGeom prst="rect">
                <a:avLst/>
              </a:prstGeom>
              <a:noFill/>
            </p:spPr>
            <p:txBody>
              <a:bodyPr wrap="square" rtlCol="0">
                <a:spAutoFit/>
              </a:bodyPr>
              <a:lstStyle/>
              <a:p>
                <a:r>
                  <a:rPr lang="en-US" altLang="zh-CN" sz="2800" dirty="0" smtClean="0">
                    <a:solidFill>
                      <a:srgbClr val="0000FF"/>
                    </a:solidFill>
                  </a:rPr>
                  <a:t>Lattice QCD</a:t>
                </a:r>
                <a14:m>
                  <m:oMath xmlns:m="http://schemas.openxmlformats.org/officeDocument/2006/math">
                    <m:sSup>
                      <m:sSupPr>
                        <m:ctrlPr>
                          <a:rPr lang="en-US" altLang="zh-CN" sz="2800" i="1" smtClean="0">
                            <a:solidFill>
                              <a:srgbClr val="0000FF"/>
                            </a:solidFill>
                            <a:latin typeface="Cambria Math" panose="02040503050406030204" pitchFamily="18" charset="0"/>
                          </a:rPr>
                        </m:ctrlPr>
                      </m:sSupPr>
                      <m:e>
                        <m:r>
                          <a:rPr lang="en-US" altLang="zh-CN" sz="2800" b="0" i="1" smtClean="0">
                            <a:solidFill>
                              <a:srgbClr val="0000FF"/>
                            </a:solidFill>
                            <a:latin typeface="Cambria Math" panose="02040503050406030204" pitchFamily="18" charset="0"/>
                          </a:rPr>
                          <m:t>   </m:t>
                        </m:r>
                        <m:r>
                          <a:rPr lang="en-US" altLang="zh-CN" sz="2800" i="1">
                            <a:solidFill>
                              <a:srgbClr val="0000FF"/>
                            </a:solidFill>
                            <a:latin typeface="Cambria Math" panose="02040503050406030204" pitchFamily="18" charset="0"/>
                          </a:rPr>
                          <m:t>1</m:t>
                        </m:r>
                      </m:e>
                      <m:sup>
                        <m:r>
                          <a:rPr lang="en-US" altLang="zh-CN" sz="2800" i="1">
                            <a:solidFill>
                              <a:srgbClr val="0000FF"/>
                            </a:solidFill>
                            <a:latin typeface="Cambria Math" panose="02040503050406030204" pitchFamily="18" charset="0"/>
                          </a:rPr>
                          <m:t>+</m:t>
                        </m:r>
                      </m:sup>
                    </m:sSup>
                    <m:r>
                      <m:rPr>
                        <m:sty m:val="p"/>
                      </m:rPr>
                      <a:rPr lang="en-US" altLang="zh-CN" sz="2800" i="1">
                        <a:solidFill>
                          <a:srgbClr val="0000FF"/>
                        </a:solidFill>
                        <a:latin typeface="Cambria Math" panose="02040503050406030204" pitchFamily="18" charset="0"/>
                      </a:rPr>
                      <m:t>B</m:t>
                    </m:r>
                  </m:oMath>
                </a14:m>
                <a:r>
                  <a:rPr lang="en-US" altLang="zh-CN" sz="2800" dirty="0" smtClean="0">
                    <a:solidFill>
                      <a:srgbClr val="0000FF"/>
                    </a:solidFill>
                  </a:rPr>
                  <a:t>=8</a:t>
                </a:r>
                <a14:m>
                  <m:oMath xmlns:m="http://schemas.openxmlformats.org/officeDocument/2006/math">
                    <m:r>
                      <a:rPr lang="en-US" altLang="zh-CN" sz="2800" i="1" dirty="0" smtClean="0">
                        <a:solidFill>
                          <a:srgbClr val="0000FF"/>
                        </a:solidFill>
                        <a:latin typeface="Cambria Math" panose="02040503050406030204" pitchFamily="18" charset="0"/>
                        <a:ea typeface="Cambria Math" panose="02040503050406030204" pitchFamily="18" charset="0"/>
                      </a:rPr>
                      <m:t>∓</m:t>
                    </m:r>
                  </m:oMath>
                </a14:m>
                <a:r>
                  <a:rPr lang="en-US" altLang="zh-CN" sz="2800" dirty="0" smtClean="0">
                    <a:solidFill>
                      <a:srgbClr val="0000FF"/>
                    </a:solidFill>
                  </a:rPr>
                  <a:t>17</a:t>
                </a:r>
                <a:endParaRPr lang="zh-CN" altLang="en-US" sz="2800" dirty="0">
                  <a:solidFill>
                    <a:srgbClr val="0000FF"/>
                  </a:solidFill>
                </a:endParaRPr>
              </a:p>
            </p:txBody>
          </p:sp>
        </mc:Choice>
        <mc:Fallback>
          <p:sp>
            <p:nvSpPr>
              <p:cNvPr id="15" name="文本框 14"/>
              <p:cNvSpPr txBox="1">
                <a:spLocks noRot="1" noChangeAspect="1" noMove="1" noResize="1" noEditPoints="1" noAdjustHandles="1" noChangeArrowheads="1" noChangeShapeType="1" noTextEdit="1"/>
              </p:cNvSpPr>
              <p:nvPr/>
            </p:nvSpPr>
            <p:spPr>
              <a:xfrm>
                <a:off x="1154462" y="6198255"/>
                <a:ext cx="4301449" cy="523220"/>
              </a:xfrm>
              <a:prstGeom prst="rect">
                <a:avLst/>
              </a:prstGeom>
              <a:blipFill>
                <a:blip r:embed="rId4"/>
                <a:stretch>
                  <a:fillRect l="-2833" t="-12791" b="-31395"/>
                </a:stretch>
              </a:blipFill>
            </p:spPr>
            <p:txBody>
              <a:bodyPr/>
              <a:lstStyle/>
              <a:p>
                <a:r>
                  <a:rPr lang="zh-CN" altLang="en-US">
                    <a:noFill/>
                  </a:rPr>
                  <a:t> </a:t>
                </a:r>
              </a:p>
            </p:txBody>
          </p:sp>
        </mc:Fallback>
      </mc:AlternateContent>
      <p:cxnSp>
        <p:nvCxnSpPr>
          <p:cNvPr id="17" name="直接箭头连接符 16"/>
          <p:cNvCxnSpPr/>
          <p:nvPr/>
        </p:nvCxnSpPr>
        <p:spPr>
          <a:xfrm>
            <a:off x="2639415" y="4788009"/>
            <a:ext cx="189141" cy="13421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781817" y="3778613"/>
            <a:ext cx="4213535" cy="249287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E73104F-B62C-464E-AF70-F1296A184EA3}" type="slidenum">
              <a:rPr lang="zh-CN" altLang="en-US" smtClean="0"/>
              <a:t>28</a:t>
            </a:fld>
            <a:endParaRPr lang="zh-CN" altLang="en-US"/>
          </a:p>
        </p:txBody>
      </p:sp>
    </p:spTree>
    <p:extLst>
      <p:ext uri="{BB962C8B-B14F-4D97-AF65-F5344CB8AC3E}">
        <p14:creationId xmlns:p14="http://schemas.microsoft.com/office/powerpoint/2010/main" val="17048289"/>
      </p:ext>
    </p:extLst>
  </p:cSld>
  <p:clrMapOvr>
    <a:masterClrMapping/>
  </p:clrMapOvr>
  <mc:AlternateContent xmlns:mc="http://schemas.openxmlformats.org/markup-compatibility/2006">
    <mc:Choice xmlns:p14="http://schemas.microsoft.com/office/powerpoint/2010/main" Requires="p14">
      <p:transition spd="slow" p14:dur="2000" advTm="146549"/>
    </mc:Choice>
    <mc:Fallback>
      <p:transition spd="slow" advTm="14654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54118" y="324720"/>
            <a:ext cx="9232135" cy="523220"/>
          </a:xfrm>
          <a:prstGeom prst="rect">
            <a:avLst/>
          </a:prstGeom>
          <a:noFill/>
        </p:spPr>
        <p:txBody>
          <a:bodyPr wrap="square" rtlCol="0">
            <a:spAutoFit/>
          </a:bodyPr>
          <a:lstStyle/>
          <a:p>
            <a:r>
              <a:rPr lang="en-US" altLang="zh-CN" sz="2800" dirty="0" smtClean="0">
                <a:solidFill>
                  <a:srgbClr val="0000FF"/>
                </a:solidFill>
              </a:rPr>
              <a:t>From the scattering length splitting of </a:t>
            </a:r>
            <a:r>
              <a:rPr lang="en-US" altLang="zh-CN" sz="2800" dirty="0" err="1" smtClean="0">
                <a:solidFill>
                  <a:srgbClr val="0000FF"/>
                </a:solidFill>
              </a:rPr>
              <a:t>multiplet</a:t>
            </a:r>
            <a:r>
              <a:rPr lang="en-US" altLang="zh-CN" sz="2800" dirty="0" smtClean="0">
                <a:solidFill>
                  <a:srgbClr val="0000FF"/>
                </a:solidFill>
              </a:rPr>
              <a:t> systems</a:t>
            </a:r>
            <a:endParaRPr lang="zh-CN" altLang="en-US" sz="2800" dirty="0">
              <a:solidFill>
                <a:srgbClr val="0000FF"/>
              </a:solidFill>
            </a:endParaRPr>
          </a:p>
        </p:txBody>
      </p:sp>
      <p:pic>
        <p:nvPicPr>
          <p:cNvPr id="9" name="图片 8"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00" y="1126835"/>
            <a:ext cx="9134753" cy="5594581"/>
          </a:xfrm>
          <a:prstGeom prst="rect">
            <a:avLst/>
          </a:prstGeom>
        </p:spPr>
      </p:pic>
      <p:sp>
        <p:nvSpPr>
          <p:cNvPr id="5" name="椭圆形标注 4"/>
          <p:cNvSpPr/>
          <p:nvPr/>
        </p:nvSpPr>
        <p:spPr>
          <a:xfrm>
            <a:off x="9132574" y="351720"/>
            <a:ext cx="2875675" cy="155023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000FF"/>
                </a:solidFill>
              </a:rPr>
              <a:t>HADS~50% </a:t>
            </a:r>
            <a:endParaRPr lang="zh-CN" altLang="en-US" sz="2800" b="1" dirty="0">
              <a:solidFill>
                <a:srgbClr val="0000FF"/>
              </a:solidFill>
            </a:endParaRPr>
          </a:p>
        </p:txBody>
      </p:sp>
      <p:sp>
        <p:nvSpPr>
          <p:cNvPr id="2" name="灯片编号占位符 1"/>
          <p:cNvSpPr>
            <a:spLocks noGrp="1"/>
          </p:cNvSpPr>
          <p:nvPr>
            <p:ph type="sldNum" sz="quarter" idx="12"/>
          </p:nvPr>
        </p:nvSpPr>
        <p:spPr/>
        <p:txBody>
          <a:bodyPr/>
          <a:lstStyle/>
          <a:p>
            <a:fld id="{BE73104F-B62C-464E-AF70-F1296A184EA3}" type="slidenum">
              <a:rPr lang="zh-CN" altLang="en-US" smtClean="0"/>
              <a:t>29</a:t>
            </a:fld>
            <a:endParaRPr lang="zh-CN" altLang="en-US"/>
          </a:p>
        </p:txBody>
      </p:sp>
    </p:spTree>
    <p:extLst>
      <p:ext uri="{BB962C8B-B14F-4D97-AF65-F5344CB8AC3E}">
        <p14:creationId xmlns:p14="http://schemas.microsoft.com/office/powerpoint/2010/main" val="719711303"/>
      </p:ext>
    </p:extLst>
  </p:cSld>
  <p:clrMapOvr>
    <a:masterClrMapping/>
  </p:clrMapOvr>
  <mc:AlternateContent xmlns:mc="http://schemas.openxmlformats.org/markup-compatibility/2006">
    <mc:Choice xmlns:p14="http://schemas.microsoft.com/office/powerpoint/2010/main" Requires="p14">
      <p:transition spd="slow" p14:dur="2000" advTm="134569"/>
    </mc:Choice>
    <mc:Fallback>
      <p:transition spd="slow" advTm="1345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smtClean="0"/>
              <a:t>Introduction</a:t>
            </a:r>
            <a:endParaRPr lang="zh-CN" altLang="en-US" b="1" dirty="0"/>
          </a:p>
        </p:txBody>
      </p:sp>
      <p:sp>
        <p:nvSpPr>
          <p:cNvPr id="2" name="灯片编号占位符 1"/>
          <p:cNvSpPr>
            <a:spLocks noGrp="1"/>
          </p:cNvSpPr>
          <p:nvPr>
            <p:ph type="sldNum" sz="quarter" idx="12"/>
          </p:nvPr>
        </p:nvSpPr>
        <p:spPr/>
        <p:txBody>
          <a:bodyPr/>
          <a:lstStyle/>
          <a:p>
            <a:fld id="{BE73104F-B62C-464E-AF70-F1296A184EA3}" type="slidenum">
              <a:rPr lang="zh-CN" altLang="en-US" smtClean="0"/>
              <a:t>3</a:t>
            </a:fld>
            <a:endParaRPr lang="zh-CN" altLang="en-US"/>
          </a:p>
        </p:txBody>
      </p:sp>
    </p:spTree>
    <p:extLst>
      <p:ext uri="{BB962C8B-B14F-4D97-AF65-F5344CB8AC3E}">
        <p14:creationId xmlns:p14="http://schemas.microsoft.com/office/powerpoint/2010/main" val="2684648278"/>
      </p:ext>
    </p:extLst>
  </p:cSld>
  <p:clrMapOvr>
    <a:masterClrMapping/>
  </p:clrMapOvr>
  <mc:AlternateContent xmlns:mc="http://schemas.openxmlformats.org/markup-compatibility/2006">
    <mc:Choice xmlns:p14="http://schemas.microsoft.com/office/powerpoint/2010/main" Requires="p14">
      <p:transition spd="slow" p14:dur="2000" advTm="1578"/>
    </mc:Choice>
    <mc:Fallback>
      <p:transition spd="slow" advTm="157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110457" y="658675"/>
            <a:ext cx="10515600" cy="6983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Summary</a:t>
            </a:r>
            <a:endParaRPr lang="zh-CN" altLang="en-US" sz="4800" b="1" dirty="0"/>
          </a:p>
        </p:txBody>
      </p:sp>
      <p:sp>
        <p:nvSpPr>
          <p:cNvPr id="5" name="流程图: 接点 4"/>
          <p:cNvSpPr/>
          <p:nvPr/>
        </p:nvSpPr>
        <p:spPr>
          <a:xfrm>
            <a:off x="771494" y="1933813"/>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64012" y="1718323"/>
            <a:ext cx="10410940" cy="1384995"/>
          </a:xfrm>
          <a:prstGeom prst="rect">
            <a:avLst/>
          </a:prstGeom>
          <a:noFill/>
        </p:spPr>
        <p:txBody>
          <a:bodyPr wrap="square" rtlCol="0">
            <a:spAutoFit/>
          </a:bodyPr>
          <a:lstStyle/>
          <a:p>
            <a:r>
              <a:rPr lang="en-US" altLang="zh-CN" sz="2800" dirty="0" smtClean="0"/>
              <a:t>We employ the EFT constraint by HQSS to describe three </a:t>
            </a:r>
            <a:r>
              <a:rPr lang="en-US" altLang="zh-CN" sz="2800" dirty="0" err="1" smtClean="0"/>
              <a:t>pentaquark</a:t>
            </a:r>
            <a:r>
              <a:rPr lang="en-US" altLang="zh-CN" sz="2800" dirty="0" smtClean="0"/>
              <a:t> states as hadronic molecules, in addition a </a:t>
            </a:r>
            <a:r>
              <a:rPr lang="en-US" altLang="zh-CN" sz="2800" dirty="0" err="1" smtClean="0"/>
              <a:t>multiplet</a:t>
            </a:r>
            <a:r>
              <a:rPr lang="en-US" altLang="zh-CN" sz="2800" dirty="0" smtClean="0"/>
              <a:t> hadronic molecular picture emerge. </a:t>
            </a:r>
            <a:endParaRPr lang="zh-CN" altLang="en-US" sz="2800" dirty="0"/>
          </a:p>
        </p:txBody>
      </p:sp>
      <p:sp>
        <p:nvSpPr>
          <p:cNvPr id="8" name="流程图: 接点 7"/>
          <p:cNvSpPr/>
          <p:nvPr/>
        </p:nvSpPr>
        <p:spPr>
          <a:xfrm>
            <a:off x="771494" y="3762942"/>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64012" y="3553130"/>
            <a:ext cx="10410940" cy="1815882"/>
          </a:xfrm>
          <a:prstGeom prst="rect">
            <a:avLst/>
          </a:prstGeom>
          <a:noFill/>
        </p:spPr>
        <p:txBody>
          <a:bodyPr wrap="square" rtlCol="0">
            <a:spAutoFit/>
          </a:bodyPr>
          <a:lstStyle/>
          <a:p>
            <a:r>
              <a:rPr lang="en-US" altLang="zh-CN" sz="2800" dirty="0" smtClean="0"/>
              <a:t>From the EFT constraint by HADS and HQSS we can build  a mass and scattering length splitting correlation  between </a:t>
            </a:r>
            <a:r>
              <a:rPr lang="en-US" altLang="zh-CN" sz="2800" dirty="0" err="1" smtClean="0"/>
              <a:t>pentaqaurk</a:t>
            </a:r>
            <a:r>
              <a:rPr lang="en-US" altLang="zh-CN" sz="2800" dirty="0" smtClean="0"/>
              <a:t> and </a:t>
            </a:r>
            <a:r>
              <a:rPr lang="en-US" altLang="zh-CN" sz="2800" dirty="0" err="1" smtClean="0"/>
              <a:t>hexaquark</a:t>
            </a:r>
            <a:r>
              <a:rPr lang="en-US" altLang="zh-CN" sz="2800" dirty="0" smtClean="0"/>
              <a:t> with suitable error, which can help us determine the spin of Pc(4440) and Pc(4457).  </a:t>
            </a:r>
            <a:endParaRPr lang="zh-CN" altLang="en-US" sz="2800" dirty="0"/>
          </a:p>
        </p:txBody>
      </p:sp>
      <p:sp>
        <p:nvSpPr>
          <p:cNvPr id="3" name="灯片编号占位符 2"/>
          <p:cNvSpPr>
            <a:spLocks noGrp="1"/>
          </p:cNvSpPr>
          <p:nvPr>
            <p:ph type="sldNum" sz="quarter" idx="12"/>
          </p:nvPr>
        </p:nvSpPr>
        <p:spPr/>
        <p:txBody>
          <a:bodyPr/>
          <a:lstStyle/>
          <a:p>
            <a:fld id="{BE73104F-B62C-464E-AF70-F1296A184EA3}" type="slidenum">
              <a:rPr lang="zh-CN" altLang="en-US" smtClean="0"/>
              <a:t>30</a:t>
            </a:fld>
            <a:endParaRPr lang="zh-CN" altLang="en-US"/>
          </a:p>
        </p:txBody>
      </p:sp>
    </p:spTree>
    <p:extLst>
      <p:ext uri="{BB962C8B-B14F-4D97-AF65-F5344CB8AC3E}">
        <p14:creationId xmlns:p14="http://schemas.microsoft.com/office/powerpoint/2010/main" val="4030411875"/>
      </p:ext>
    </p:extLst>
  </p:cSld>
  <p:clrMapOvr>
    <a:masterClrMapping/>
  </p:clrMapOvr>
  <mc:AlternateContent xmlns:mc="http://schemas.openxmlformats.org/markup-compatibility/2006">
    <mc:Choice xmlns:p14="http://schemas.microsoft.com/office/powerpoint/2010/main" Requires="p14">
      <p:transition spd="slow" p14:dur="2000" advTm="80234"/>
    </mc:Choice>
    <mc:Fallback>
      <p:transition spd="slow" advTm="8023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E605D8D-EDC0-46C0-B12F-5F1391D7BA6F}"/>
              </a:ext>
            </a:extLst>
          </p:cNvPr>
          <p:cNvSpPr txBox="1"/>
          <p:nvPr/>
        </p:nvSpPr>
        <p:spPr>
          <a:xfrm>
            <a:off x="0" y="2305879"/>
            <a:ext cx="12192000" cy="1323439"/>
          </a:xfrm>
          <a:prstGeom prst="rect">
            <a:avLst/>
          </a:prstGeom>
          <a:noFill/>
        </p:spPr>
        <p:txBody>
          <a:bodyPr wrap="square" rtlCol="0">
            <a:spAutoFit/>
          </a:bodyPr>
          <a:lstStyle/>
          <a:p>
            <a:r>
              <a:rPr lang="en-US" altLang="zh-CN" sz="8000" b="1" dirty="0"/>
              <a:t>Thanks for </a:t>
            </a:r>
            <a:r>
              <a:rPr lang="en-US" altLang="zh-CN" sz="8000" b="1" dirty="0" smtClean="0"/>
              <a:t>your attention</a:t>
            </a:r>
            <a:r>
              <a:rPr lang="en-US" altLang="zh-CN" sz="8000" b="1" dirty="0"/>
              <a:t>!</a:t>
            </a:r>
            <a:endParaRPr lang="zh-CN" altLang="en-US" sz="8000" b="1" dirty="0"/>
          </a:p>
        </p:txBody>
      </p:sp>
      <p:sp>
        <p:nvSpPr>
          <p:cNvPr id="2" name="灯片编号占位符 1"/>
          <p:cNvSpPr>
            <a:spLocks noGrp="1"/>
          </p:cNvSpPr>
          <p:nvPr>
            <p:ph type="sldNum" sz="quarter" idx="12"/>
          </p:nvPr>
        </p:nvSpPr>
        <p:spPr/>
        <p:txBody>
          <a:bodyPr/>
          <a:lstStyle/>
          <a:p>
            <a:fld id="{BE73104F-B62C-464E-AF70-F1296A184EA3}" type="slidenum">
              <a:rPr lang="zh-CN" altLang="en-US" smtClean="0"/>
              <a:t>31</a:t>
            </a:fld>
            <a:endParaRPr lang="zh-CN" altLang="en-US"/>
          </a:p>
        </p:txBody>
      </p:sp>
    </p:spTree>
    <p:extLst>
      <p:ext uri="{BB962C8B-B14F-4D97-AF65-F5344CB8AC3E}">
        <p14:creationId xmlns:p14="http://schemas.microsoft.com/office/powerpoint/2010/main" val="4292523006"/>
      </p:ext>
    </p:extLst>
  </p:cSld>
  <p:clrMapOvr>
    <a:masterClrMapping/>
  </p:clrMapOvr>
  <mc:AlternateContent xmlns:mc="http://schemas.openxmlformats.org/markup-compatibility/2006" xmlns:p14="http://schemas.microsoft.com/office/powerpoint/2010/main">
    <mc:Choice Requires="p14">
      <p:transition spd="slow" p14:dur="2000" advTm="183938"/>
    </mc:Choice>
    <mc:Fallback xmlns="">
      <p:transition spd="slow" advTm="18393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75458" y="99152"/>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Heavy quark symmetry</a:t>
            </a:r>
            <a:endParaRPr lang="zh-CN" altLang="en-US" sz="4800" b="1" dirty="0"/>
          </a:p>
        </p:txBody>
      </p:sp>
      <p:sp>
        <p:nvSpPr>
          <p:cNvPr id="3" name="文本框 2"/>
          <p:cNvSpPr txBox="1"/>
          <p:nvPr/>
        </p:nvSpPr>
        <p:spPr>
          <a:xfrm>
            <a:off x="1546323" y="942685"/>
            <a:ext cx="9979892" cy="584775"/>
          </a:xfrm>
          <a:prstGeom prst="rect">
            <a:avLst/>
          </a:prstGeom>
          <a:noFill/>
        </p:spPr>
        <p:txBody>
          <a:bodyPr wrap="square" rtlCol="0">
            <a:spAutoFit/>
          </a:bodyPr>
          <a:lstStyle/>
          <a:p>
            <a:r>
              <a:rPr lang="en-US" altLang="zh-CN" sz="3200" b="1" dirty="0" smtClean="0"/>
              <a:t>Heavy quark flavor symmetry</a:t>
            </a:r>
            <a:endParaRPr lang="zh-CN" altLang="en-US" sz="3200" b="1" dirty="0"/>
          </a:p>
        </p:txBody>
      </p:sp>
      <p:sp>
        <p:nvSpPr>
          <p:cNvPr id="5" name="流程图: 接点 4"/>
          <p:cNvSpPr/>
          <p:nvPr/>
        </p:nvSpPr>
        <p:spPr>
          <a:xfrm>
            <a:off x="1178709" y="115885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90084" y="1677305"/>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C404F19-CD87-48DB-A0EE-8EE9A83F1392}"/>
              </a:ext>
            </a:extLst>
          </p:cNvPr>
          <p:cNvSpPr txBox="1"/>
          <p:nvPr/>
        </p:nvSpPr>
        <p:spPr>
          <a:xfrm>
            <a:off x="2011861" y="1497152"/>
            <a:ext cx="10385219" cy="461665"/>
          </a:xfrm>
          <a:prstGeom prst="rect">
            <a:avLst/>
          </a:prstGeom>
          <a:noFill/>
        </p:spPr>
        <p:txBody>
          <a:bodyPr wrap="square" rtlCol="0">
            <a:spAutoFit/>
          </a:bodyPr>
          <a:lstStyle/>
          <a:p>
            <a:r>
              <a:rPr lang="en-US" altLang="zh-CN" sz="2400" dirty="0">
                <a:solidFill>
                  <a:srgbClr val="0000FF"/>
                </a:solidFill>
              </a:rPr>
              <a:t>I</a:t>
            </a:r>
            <a:r>
              <a:rPr lang="en-US" altLang="zh-CN" sz="2400" dirty="0" smtClean="0">
                <a:solidFill>
                  <a:srgbClr val="0000FF"/>
                </a:solidFill>
              </a:rPr>
              <a:t>nteractions </a:t>
            </a:r>
            <a:r>
              <a:rPr lang="en-US" altLang="zh-CN" sz="2400" dirty="0">
                <a:solidFill>
                  <a:srgbClr val="0000FF"/>
                </a:solidFill>
              </a:rPr>
              <a:t>among heavy hadrons are independent </a:t>
            </a:r>
            <a:r>
              <a:rPr lang="en-US" altLang="zh-CN" sz="2400" dirty="0" smtClean="0">
                <a:solidFill>
                  <a:srgbClr val="0000FF"/>
                </a:solidFill>
              </a:rPr>
              <a:t>on heavy quark flavor</a:t>
            </a:r>
            <a:endParaRPr lang="zh-CN" altLang="en-US" sz="2400" b="1" dirty="0">
              <a:solidFill>
                <a:srgbClr val="0000FF"/>
              </a:solidFill>
              <a:latin typeface="Arial Narrow" panose="020B0606020202030204" pitchFamily="34" charset="0"/>
            </a:endParaRPr>
          </a:p>
        </p:txBody>
      </p:sp>
      <p:sp>
        <p:nvSpPr>
          <p:cNvPr id="10" name="椭圆 9">
            <a:extLst>
              <a:ext uri="{FF2B5EF4-FFF2-40B4-BE49-F238E27FC236}">
                <a16:creationId xmlns:a16="http://schemas.microsoft.com/office/drawing/2014/main" id="{CCF543FC-E2CF-42FE-AEA4-F99163D4E189}"/>
              </a:ext>
            </a:extLst>
          </p:cNvPr>
          <p:cNvSpPr/>
          <p:nvPr/>
        </p:nvSpPr>
        <p:spPr>
          <a:xfrm>
            <a:off x="4615325" y="2193872"/>
            <a:ext cx="377917" cy="286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ADD0E113-158B-4437-97AF-4C1B4AC8581A}"/>
                  </a:ext>
                </a:extLst>
              </p:cNvPr>
              <p:cNvSpPr/>
              <p:nvPr/>
            </p:nvSpPr>
            <p:spPr>
              <a:xfrm>
                <a:off x="4615325" y="2560515"/>
                <a:ext cx="377917" cy="286431"/>
              </a:xfrm>
              <a:prstGeom prst="ellips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i="1" dirty="0" smtClean="0">
                              <a:solidFill>
                                <a:schemeClr val="tx1"/>
                              </a:solidFill>
                              <a:latin typeface="Cambria Math" panose="02040503050406030204" pitchFamily="18" charset="0"/>
                            </a:rPr>
                          </m:ctrlPr>
                        </m:accPr>
                        <m:e>
                          <m:r>
                            <a:rPr lang="en-US" altLang="zh-CN" b="0" i="1" dirty="0" smtClean="0">
                              <a:solidFill>
                                <a:schemeClr val="tx1"/>
                              </a:solidFill>
                              <a:latin typeface="Cambria Math" panose="02040503050406030204" pitchFamily="18" charset="0"/>
                            </a:rPr>
                            <m:t>𝑞</m:t>
                          </m:r>
                        </m:e>
                      </m:acc>
                    </m:oMath>
                  </m:oMathPara>
                </a14:m>
                <a:endParaRPr lang="zh-CN" altLang="en-US" dirty="0">
                  <a:solidFill>
                    <a:schemeClr val="tx1"/>
                  </a:solidFill>
                </a:endParaRPr>
              </a:p>
            </p:txBody>
          </p:sp>
        </mc:Choice>
        <mc:Fallback xmlns="">
          <p:sp>
            <p:nvSpPr>
              <p:cNvPr id="11" name="椭圆 10">
                <a:extLst>
                  <a:ext uri="{FF2B5EF4-FFF2-40B4-BE49-F238E27FC236}">
                    <a16:creationId xmlns:a16="http://schemas.microsoft.com/office/drawing/2014/main" id="{ADD0E113-158B-4437-97AF-4C1B4AC8581A}"/>
                  </a:ext>
                </a:extLst>
              </p:cNvPr>
              <p:cNvSpPr>
                <a:spLocks noRot="1" noChangeAspect="1" noMove="1" noResize="1" noEditPoints="1" noAdjustHandles="1" noChangeArrowheads="1" noChangeShapeType="1" noTextEdit="1"/>
              </p:cNvSpPr>
              <p:nvPr/>
            </p:nvSpPr>
            <p:spPr>
              <a:xfrm>
                <a:off x="4615325" y="2560515"/>
                <a:ext cx="377917" cy="286431"/>
              </a:xfrm>
              <a:prstGeom prst="ellipse">
                <a:avLst/>
              </a:prstGeom>
              <a:blipFill>
                <a:blip r:embed="rId2"/>
                <a:stretch>
                  <a:fillRect b="-20408"/>
                </a:stretch>
              </a:blipFill>
            </p:spPr>
            <p:txBody>
              <a:bodyPr/>
              <a:lstStyle/>
              <a:p>
                <a:r>
                  <a:rPr lang="zh-CN" altLang="en-US">
                    <a:noFill/>
                  </a:rPr>
                  <a:t> </a:t>
                </a:r>
              </a:p>
            </p:txBody>
          </p:sp>
        </mc:Fallback>
      </mc:AlternateContent>
      <p:sp>
        <p:nvSpPr>
          <p:cNvPr id="12" name="椭圆 11">
            <a:extLst>
              <a:ext uri="{FF2B5EF4-FFF2-40B4-BE49-F238E27FC236}">
                <a16:creationId xmlns:a16="http://schemas.microsoft.com/office/drawing/2014/main" id="{3BD7EF51-5E03-46BB-8E82-54CFF815151D}"/>
              </a:ext>
            </a:extLst>
          </p:cNvPr>
          <p:cNvSpPr/>
          <p:nvPr/>
        </p:nvSpPr>
        <p:spPr>
          <a:xfrm>
            <a:off x="5113927" y="2178968"/>
            <a:ext cx="439485" cy="301335"/>
          </a:xfrm>
          <a:prstGeom prst="ellips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q</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55614333-563E-43E3-B5C2-4170E7B32DB6}"/>
                  </a:ext>
                </a:extLst>
              </p:cNvPr>
              <p:cNvSpPr/>
              <p:nvPr/>
            </p:nvSpPr>
            <p:spPr>
              <a:xfrm>
                <a:off x="5144710" y="2553044"/>
                <a:ext cx="377917" cy="2939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i="1" dirty="0" smtClean="0">
                              <a:solidFill>
                                <a:schemeClr val="tx1"/>
                              </a:solidFill>
                              <a:latin typeface="Cambria Math" panose="02040503050406030204" pitchFamily="18" charset="0"/>
                            </a:rPr>
                          </m:ctrlPr>
                        </m:accPr>
                        <m:e>
                          <m:r>
                            <a:rPr lang="en-US" altLang="zh-CN" b="0" i="1" dirty="0" smtClean="0">
                              <a:solidFill>
                                <a:schemeClr val="tx1"/>
                              </a:solidFill>
                              <a:latin typeface="Cambria Math" panose="02040503050406030204" pitchFamily="18" charset="0"/>
                            </a:rPr>
                            <m:t>𝑠</m:t>
                          </m:r>
                        </m:e>
                      </m:acc>
                    </m:oMath>
                  </m:oMathPara>
                </a14:m>
                <a:endParaRPr lang="zh-CN" altLang="en-US" dirty="0">
                  <a:solidFill>
                    <a:schemeClr val="tx1"/>
                  </a:solidFill>
                </a:endParaRPr>
              </a:p>
            </p:txBody>
          </p:sp>
        </mc:Choice>
        <mc:Fallback xmlns="">
          <p:sp>
            <p:nvSpPr>
              <p:cNvPr id="13" name="椭圆 12">
                <a:extLst>
                  <a:ext uri="{FF2B5EF4-FFF2-40B4-BE49-F238E27FC236}">
                    <a16:creationId xmlns:a16="http://schemas.microsoft.com/office/drawing/2014/main" id="{55614333-563E-43E3-B5C2-4170E7B32DB6}"/>
                  </a:ext>
                </a:extLst>
              </p:cNvPr>
              <p:cNvSpPr>
                <a:spLocks noRot="1" noChangeAspect="1" noMove="1" noResize="1" noEditPoints="1" noAdjustHandles="1" noChangeArrowheads="1" noChangeShapeType="1" noTextEdit="1"/>
              </p:cNvSpPr>
              <p:nvPr/>
            </p:nvSpPr>
            <p:spPr>
              <a:xfrm>
                <a:off x="5144710" y="2553044"/>
                <a:ext cx="377917" cy="293902"/>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a:extLst>
                  <a:ext uri="{FF2B5EF4-FFF2-40B4-BE49-F238E27FC236}">
                    <a16:creationId xmlns:a16="http://schemas.microsoft.com/office/drawing/2014/main" id="{4BF972A1-7902-4C14-B3B1-921BD2EB2465}"/>
                  </a:ext>
                </a:extLst>
              </p:cNvPr>
              <p:cNvSpPr/>
              <p:nvPr/>
            </p:nvSpPr>
            <p:spPr>
              <a:xfrm>
                <a:off x="8714928" y="2638992"/>
                <a:ext cx="377917" cy="2939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i="1" dirty="0" smtClean="0">
                              <a:solidFill>
                                <a:schemeClr val="tx1"/>
                              </a:solidFill>
                              <a:latin typeface="Cambria Math" panose="02040503050406030204" pitchFamily="18" charset="0"/>
                            </a:rPr>
                          </m:ctrlPr>
                        </m:accPr>
                        <m:e>
                          <m:r>
                            <a:rPr lang="en-US" altLang="zh-CN" b="0" i="1" dirty="0" smtClean="0">
                              <a:solidFill>
                                <a:schemeClr val="tx1"/>
                              </a:solidFill>
                              <a:latin typeface="Cambria Math" panose="02040503050406030204" pitchFamily="18" charset="0"/>
                            </a:rPr>
                            <m:t>𝑠</m:t>
                          </m:r>
                        </m:e>
                      </m:acc>
                    </m:oMath>
                  </m:oMathPara>
                </a14:m>
                <a:endParaRPr lang="zh-CN" altLang="en-US" dirty="0">
                  <a:solidFill>
                    <a:schemeClr val="tx1"/>
                  </a:solidFill>
                </a:endParaRPr>
              </a:p>
            </p:txBody>
          </p:sp>
        </mc:Choice>
        <mc:Fallback xmlns="">
          <p:sp>
            <p:nvSpPr>
              <p:cNvPr id="14" name="椭圆 13">
                <a:extLst>
                  <a:ext uri="{FF2B5EF4-FFF2-40B4-BE49-F238E27FC236}">
                    <a16:creationId xmlns:a16="http://schemas.microsoft.com/office/drawing/2014/main" id="{4BF972A1-7902-4C14-B3B1-921BD2EB2465}"/>
                  </a:ext>
                </a:extLst>
              </p:cNvPr>
              <p:cNvSpPr>
                <a:spLocks noRot="1" noChangeAspect="1" noMove="1" noResize="1" noEditPoints="1" noAdjustHandles="1" noChangeArrowheads="1" noChangeShapeType="1" noTextEdit="1"/>
              </p:cNvSpPr>
              <p:nvPr/>
            </p:nvSpPr>
            <p:spPr>
              <a:xfrm>
                <a:off x="8714928" y="2638992"/>
                <a:ext cx="377917" cy="293902"/>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3539EF34-87F7-44BE-A4C7-9EED8E19290F}"/>
                  </a:ext>
                </a:extLst>
              </p:cNvPr>
              <p:cNvSpPr/>
              <p:nvPr/>
            </p:nvSpPr>
            <p:spPr>
              <a:xfrm>
                <a:off x="8098611" y="2625231"/>
                <a:ext cx="377917" cy="286431"/>
              </a:xfrm>
              <a:prstGeom prst="ellips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i="1" dirty="0" smtClean="0">
                              <a:solidFill>
                                <a:schemeClr val="tx1"/>
                              </a:solidFill>
                              <a:latin typeface="Cambria Math" panose="02040503050406030204" pitchFamily="18" charset="0"/>
                            </a:rPr>
                          </m:ctrlPr>
                        </m:accPr>
                        <m:e>
                          <m:r>
                            <a:rPr lang="en-US" altLang="zh-CN" b="0" i="1" dirty="0" smtClean="0">
                              <a:solidFill>
                                <a:schemeClr val="tx1"/>
                              </a:solidFill>
                              <a:latin typeface="Cambria Math" panose="02040503050406030204" pitchFamily="18" charset="0"/>
                            </a:rPr>
                            <m:t>𝑞</m:t>
                          </m:r>
                        </m:e>
                      </m:acc>
                    </m:oMath>
                  </m:oMathPara>
                </a14:m>
                <a:endParaRPr lang="zh-CN" altLang="en-US" dirty="0">
                  <a:solidFill>
                    <a:schemeClr val="tx1"/>
                  </a:solidFill>
                </a:endParaRPr>
              </a:p>
            </p:txBody>
          </p:sp>
        </mc:Choice>
        <mc:Fallback xmlns="">
          <p:sp>
            <p:nvSpPr>
              <p:cNvPr id="15" name="椭圆 14">
                <a:extLst>
                  <a:ext uri="{FF2B5EF4-FFF2-40B4-BE49-F238E27FC236}">
                    <a16:creationId xmlns:a16="http://schemas.microsoft.com/office/drawing/2014/main" id="{3539EF34-87F7-44BE-A4C7-9EED8E19290F}"/>
                  </a:ext>
                </a:extLst>
              </p:cNvPr>
              <p:cNvSpPr>
                <a:spLocks noRot="1" noChangeAspect="1" noMove="1" noResize="1" noEditPoints="1" noAdjustHandles="1" noChangeArrowheads="1" noChangeShapeType="1" noTextEdit="1"/>
              </p:cNvSpPr>
              <p:nvPr/>
            </p:nvSpPr>
            <p:spPr>
              <a:xfrm>
                <a:off x="8098611" y="2625231"/>
                <a:ext cx="377917" cy="286431"/>
              </a:xfrm>
              <a:prstGeom prst="ellipse">
                <a:avLst/>
              </a:prstGeom>
              <a:blipFill>
                <a:blip r:embed="rId5"/>
                <a:stretch>
                  <a:fillRect b="-20408"/>
                </a:stretch>
              </a:blipFill>
            </p:spPr>
            <p:txBody>
              <a:bodyPr/>
              <a:lstStyle/>
              <a:p>
                <a:r>
                  <a:rPr lang="zh-CN" altLang="en-US">
                    <a:noFill/>
                  </a:rPr>
                  <a:t> </a:t>
                </a:r>
              </a:p>
            </p:txBody>
          </p:sp>
        </mc:Fallback>
      </mc:AlternateContent>
      <p:sp>
        <p:nvSpPr>
          <p:cNvPr id="16" name="椭圆 15">
            <a:extLst>
              <a:ext uri="{FF2B5EF4-FFF2-40B4-BE49-F238E27FC236}">
                <a16:creationId xmlns:a16="http://schemas.microsoft.com/office/drawing/2014/main" id="{364FB6B7-50C6-46B2-918B-CB80C3BCF1AB}"/>
              </a:ext>
            </a:extLst>
          </p:cNvPr>
          <p:cNvSpPr/>
          <p:nvPr/>
        </p:nvSpPr>
        <p:spPr>
          <a:xfrm>
            <a:off x="8631279" y="2265601"/>
            <a:ext cx="374503" cy="255163"/>
          </a:xfrm>
          <a:prstGeom prst="ellips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q</a:t>
            </a:r>
            <a:endParaRPr lang="zh-CN" altLang="en-US" dirty="0">
              <a:solidFill>
                <a:schemeClr val="tx1"/>
              </a:solidFill>
            </a:endParaRPr>
          </a:p>
        </p:txBody>
      </p:sp>
      <p:sp>
        <p:nvSpPr>
          <p:cNvPr id="17" name="椭圆 16">
            <a:extLst>
              <a:ext uri="{FF2B5EF4-FFF2-40B4-BE49-F238E27FC236}">
                <a16:creationId xmlns:a16="http://schemas.microsoft.com/office/drawing/2014/main" id="{0430F215-8349-409F-A0FA-5C3D1DCEE6B0}"/>
              </a:ext>
            </a:extLst>
          </p:cNvPr>
          <p:cNvSpPr/>
          <p:nvPr/>
        </p:nvSpPr>
        <p:spPr>
          <a:xfrm>
            <a:off x="8098611" y="2234333"/>
            <a:ext cx="377917" cy="286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b</a:t>
            </a:r>
            <a:endParaRPr lang="zh-CN" altLang="en-US" dirty="0">
              <a:solidFill>
                <a:schemeClr val="tx1"/>
              </a:solidFill>
            </a:endParaRPr>
          </a:p>
        </p:txBody>
      </p:sp>
      <p:sp>
        <p:nvSpPr>
          <p:cNvPr id="18" name="文本框 17">
            <a:extLst>
              <a:ext uri="{FF2B5EF4-FFF2-40B4-BE49-F238E27FC236}">
                <a16:creationId xmlns:a16="http://schemas.microsoft.com/office/drawing/2014/main" id="{D394533E-EF9E-4483-941F-30DC1C364802}"/>
              </a:ext>
            </a:extLst>
          </p:cNvPr>
          <p:cNvSpPr txBox="1"/>
          <p:nvPr/>
        </p:nvSpPr>
        <p:spPr>
          <a:xfrm>
            <a:off x="2503514" y="2336098"/>
            <a:ext cx="1763040" cy="369332"/>
          </a:xfrm>
          <a:prstGeom prst="rect">
            <a:avLst/>
          </a:prstGeom>
          <a:noFill/>
        </p:spPr>
        <p:txBody>
          <a:bodyPr wrap="square" rtlCol="0">
            <a:spAutoFit/>
          </a:bodyPr>
          <a:lstStyle/>
          <a:p>
            <a:r>
              <a:rPr lang="en-US" altLang="zh-CN" b="1" dirty="0"/>
              <a:t>Quark level</a:t>
            </a:r>
            <a:endParaRPr lang="zh-CN" altLang="en-US" b="1" dirty="0"/>
          </a:p>
        </p:txBody>
      </p:sp>
      <p:sp>
        <p:nvSpPr>
          <p:cNvPr id="2" name="椭圆 1"/>
          <p:cNvSpPr/>
          <p:nvPr/>
        </p:nvSpPr>
        <p:spPr>
          <a:xfrm>
            <a:off x="4101398" y="1986526"/>
            <a:ext cx="1863786" cy="11201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671252" y="2000422"/>
            <a:ext cx="1863786" cy="11201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a:off x="6142182" y="2560515"/>
            <a:ext cx="13577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394533E-EF9E-4483-941F-30DC1C364802}"/>
              </a:ext>
            </a:extLst>
          </p:cNvPr>
          <p:cNvSpPr txBox="1"/>
          <p:nvPr/>
        </p:nvSpPr>
        <p:spPr>
          <a:xfrm>
            <a:off x="2338358" y="3217966"/>
            <a:ext cx="1763040" cy="369332"/>
          </a:xfrm>
          <a:prstGeom prst="rect">
            <a:avLst/>
          </a:prstGeom>
          <a:noFill/>
        </p:spPr>
        <p:txBody>
          <a:bodyPr wrap="square" rtlCol="0">
            <a:spAutoFit/>
          </a:bodyPr>
          <a:lstStyle/>
          <a:p>
            <a:r>
              <a:rPr lang="en-US" altLang="zh-CN" b="1" dirty="0" smtClean="0"/>
              <a:t>Hadron </a:t>
            </a:r>
            <a:r>
              <a:rPr lang="en-US" altLang="zh-CN" b="1" dirty="0"/>
              <a:t>level</a:t>
            </a:r>
            <a:endParaRPr lang="zh-CN" altLang="en-US" b="1" dirty="0"/>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D3E377C-8D93-4EAE-B667-BBF53FBDDF52}"/>
                  </a:ext>
                </a:extLst>
              </p:cNvPr>
              <p:cNvSpPr txBox="1"/>
              <p:nvPr/>
            </p:nvSpPr>
            <p:spPr>
              <a:xfrm>
                <a:off x="3429523" y="3217966"/>
                <a:ext cx="343037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0</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2317</m:t>
                          </m:r>
                        </m:e>
                      </m:d>
                      <m:d>
                        <m:dPr>
                          <m:begChr m:val="（"/>
                          <m:endChr m:val="）"/>
                          <m:ctrlPr>
                            <a:rPr lang="zh-CN" altLang="en-US" sz="2400" b="0" i="1">
                              <a:latin typeface="Cambria Math" panose="02040503050406030204" pitchFamily="18" charset="0"/>
                            </a:rPr>
                          </m:ctrlPr>
                        </m:dPr>
                        <m:e>
                          <m:r>
                            <a:rPr lang="en-US" altLang="zh-CN" sz="2400" i="1" smtClean="0">
                              <a:latin typeface="Cambria Math" panose="02040503050406030204" pitchFamily="18" charset="0"/>
                            </a:rPr>
                            <m:t>𝐷</m:t>
                          </m:r>
                          <m:r>
                            <a:rPr lang="en-US" altLang="zh-CN" sz="2400" b="0" i="1" smtClean="0">
                              <a:latin typeface="Cambria Math" panose="02040503050406030204" pitchFamily="18" charset="0"/>
                            </a:rPr>
                            <m:t>𝐾</m:t>
                          </m:r>
                        </m:e>
                      </m:d>
                    </m:oMath>
                  </m:oMathPara>
                </a14:m>
                <a:endParaRPr lang="zh-CN" altLang="en-US" sz="2400" dirty="0"/>
              </a:p>
            </p:txBody>
          </p:sp>
        </mc:Choice>
        <mc:Fallback xmlns="">
          <p:sp>
            <p:nvSpPr>
              <p:cNvPr id="23" name="文本框 22">
                <a:extLst>
                  <a:ext uri="{FF2B5EF4-FFF2-40B4-BE49-F238E27FC236}">
                    <a16:creationId xmlns:a16="http://schemas.microsoft.com/office/drawing/2014/main" id="{ED3E377C-8D93-4EAE-B667-BBF53FBDDF52}"/>
                  </a:ext>
                </a:extLst>
              </p:cNvPr>
              <p:cNvSpPr txBox="1">
                <a:spLocks noRot="1" noChangeAspect="1" noMove="1" noResize="1" noEditPoints="1" noAdjustHandles="1" noChangeArrowheads="1" noChangeShapeType="1" noTextEdit="1"/>
              </p:cNvSpPr>
              <p:nvPr/>
            </p:nvSpPr>
            <p:spPr>
              <a:xfrm>
                <a:off x="3429523" y="3217966"/>
                <a:ext cx="3430373" cy="369332"/>
              </a:xfrm>
              <a:prstGeom prst="rect">
                <a:avLst/>
              </a:prstGeom>
              <a:blipFill>
                <a:blip r:embed="rId6"/>
                <a:stretch>
                  <a:fillRect b="-15000"/>
                </a:stretch>
              </a:blipFill>
            </p:spPr>
            <p:txBody>
              <a:bodyPr/>
              <a:lstStyle/>
              <a:p>
                <a:r>
                  <a:rPr lang="zh-CN" altLang="en-US">
                    <a:noFill/>
                  </a:rPr>
                  <a:t> </a:t>
                </a:r>
              </a:p>
            </p:txBody>
          </p:sp>
        </mc:Fallback>
      </mc:AlternateContent>
      <p:cxnSp>
        <p:nvCxnSpPr>
          <p:cNvPr id="24" name="直接箭头连接符 23"/>
          <p:cNvCxnSpPr/>
          <p:nvPr/>
        </p:nvCxnSpPr>
        <p:spPr>
          <a:xfrm>
            <a:off x="6313507" y="3402632"/>
            <a:ext cx="13577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43597823-CBBA-4D2E-B1A3-C43DD634347B}"/>
                  </a:ext>
                </a:extLst>
              </p:cNvPr>
              <p:cNvSpPr/>
              <p:nvPr/>
            </p:nvSpPr>
            <p:spPr>
              <a:xfrm>
                <a:off x="7935671" y="3123686"/>
                <a:ext cx="1391215" cy="461665"/>
              </a:xfrm>
              <a:prstGeom prst="rect">
                <a:avLst/>
              </a:prstGeom>
            </p:spPr>
            <p:txBody>
              <a:bodyPr wrap="none">
                <a:spAutoFit/>
              </a:bodyPr>
              <a:lstStyle/>
              <a:p>
                <a14:m>
                  <m:oMath xmlns:m="http://schemas.openxmlformats.org/officeDocument/2006/math">
                    <m:d>
                      <m:dPr>
                        <m:ctrlPr>
                          <a:rPr lang="en-US" altLang="zh-CN" sz="2400" i="1">
                            <a:latin typeface="Cambria Math" panose="02040503050406030204" pitchFamily="18" charset="0"/>
                          </a:rPr>
                        </m:ctrlPr>
                      </m:dPr>
                      <m:e>
                        <m:r>
                          <a:rPr lang="en-US" altLang="zh-CN" sz="2400" i="1">
                            <a:latin typeface="Cambria Math" panose="02040503050406030204" pitchFamily="18" charset="0"/>
                          </a:rPr>
                          <m:t>𝐵𝐾</m:t>
                        </m:r>
                      </m:e>
                    </m:d>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𝐵</m:t>
                        </m:r>
                      </m:e>
                      <m:sub>
                        <m:r>
                          <a:rPr lang="en-US" altLang="zh-CN" sz="2400" i="1">
                            <a:latin typeface="Cambria Math" panose="02040503050406030204" pitchFamily="18" charset="0"/>
                          </a:rPr>
                          <m:t>𝑠</m:t>
                        </m:r>
                        <m:r>
                          <a:rPr lang="en-US" altLang="zh-CN" sz="2400" i="1">
                            <a:latin typeface="Cambria Math" panose="02040503050406030204" pitchFamily="18" charset="0"/>
                          </a:rPr>
                          <m:t>0</m:t>
                        </m:r>
                      </m:sub>
                    </m:sSub>
                  </m:oMath>
                </a14:m>
                <a:endParaRPr lang="zh-CN" altLang="en-US" sz="2400" dirty="0"/>
              </a:p>
            </p:txBody>
          </p:sp>
        </mc:Choice>
        <mc:Fallback xmlns="">
          <p:sp>
            <p:nvSpPr>
              <p:cNvPr id="25" name="矩形 24">
                <a:extLst>
                  <a:ext uri="{FF2B5EF4-FFF2-40B4-BE49-F238E27FC236}">
                    <a16:creationId xmlns:a16="http://schemas.microsoft.com/office/drawing/2014/main" id="{43597823-CBBA-4D2E-B1A3-C43DD634347B}"/>
                  </a:ext>
                </a:extLst>
              </p:cNvPr>
              <p:cNvSpPr>
                <a:spLocks noRot="1" noChangeAspect="1" noMove="1" noResize="1" noEditPoints="1" noAdjustHandles="1" noChangeArrowheads="1" noChangeShapeType="1" noTextEdit="1"/>
              </p:cNvSpPr>
              <p:nvPr/>
            </p:nvSpPr>
            <p:spPr>
              <a:xfrm>
                <a:off x="7935671" y="3123686"/>
                <a:ext cx="1391215" cy="461665"/>
              </a:xfrm>
              <a:prstGeom prst="rect">
                <a:avLst/>
              </a:prstGeom>
              <a:blipFill>
                <a:blip r:embed="rId7"/>
                <a:stretch>
                  <a:fillRect b="-1316"/>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BC404F19-CD87-48DB-A0EE-8EE9A83F1392}"/>
              </a:ext>
            </a:extLst>
          </p:cNvPr>
          <p:cNvSpPr txBox="1"/>
          <p:nvPr/>
        </p:nvSpPr>
        <p:spPr>
          <a:xfrm>
            <a:off x="2177092" y="3627218"/>
            <a:ext cx="8272830" cy="461665"/>
          </a:xfrm>
          <a:prstGeom prst="rect">
            <a:avLst/>
          </a:prstGeom>
          <a:noFill/>
        </p:spPr>
        <p:txBody>
          <a:bodyPr wrap="square" rtlCol="0">
            <a:spAutoFit/>
          </a:bodyPr>
          <a:lstStyle/>
          <a:p>
            <a:r>
              <a:rPr lang="en-US" altLang="zh-CN" sz="2400" dirty="0" smtClean="0">
                <a:solidFill>
                  <a:srgbClr val="0000FF"/>
                </a:solidFill>
              </a:rPr>
              <a:t>HQFS application</a:t>
            </a:r>
            <a:endParaRPr lang="zh-CN" altLang="en-US" sz="2400" b="1" dirty="0">
              <a:solidFill>
                <a:srgbClr val="0000FF"/>
              </a:solidFill>
              <a:latin typeface="Arial Narrow" panose="020B0606020202030204" pitchFamily="34" charset="0"/>
            </a:endParaRPr>
          </a:p>
        </p:txBody>
      </p:sp>
      <p:sp>
        <p:nvSpPr>
          <p:cNvPr id="27" name="矩形 26"/>
          <p:cNvSpPr/>
          <p:nvPr/>
        </p:nvSpPr>
        <p:spPr>
          <a:xfrm>
            <a:off x="1898715" y="3796869"/>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31" name="表格 30"/>
              <p:cNvGraphicFramePr>
                <a:graphicFrameLocks noGrp="1"/>
              </p:cNvGraphicFramePr>
              <p:nvPr>
                <p:extLst/>
              </p:nvPr>
            </p:nvGraphicFramePr>
            <p:xfrm>
              <a:off x="2757053" y="4228917"/>
              <a:ext cx="8128002" cy="2228342"/>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53782821"/>
                        </a:ext>
                      </a:extLst>
                    </a:gridCol>
                    <a:gridCol w="1354667">
                      <a:extLst>
                        <a:ext uri="{9D8B030D-6E8A-4147-A177-3AD203B41FA5}">
                          <a16:colId xmlns:a16="http://schemas.microsoft.com/office/drawing/2014/main" val="133099587"/>
                        </a:ext>
                      </a:extLst>
                    </a:gridCol>
                    <a:gridCol w="1354667">
                      <a:extLst>
                        <a:ext uri="{9D8B030D-6E8A-4147-A177-3AD203B41FA5}">
                          <a16:colId xmlns:a16="http://schemas.microsoft.com/office/drawing/2014/main" val="538571544"/>
                        </a:ext>
                      </a:extLst>
                    </a:gridCol>
                    <a:gridCol w="1354667">
                      <a:extLst>
                        <a:ext uri="{9D8B030D-6E8A-4147-A177-3AD203B41FA5}">
                          <a16:colId xmlns:a16="http://schemas.microsoft.com/office/drawing/2014/main" val="599636643"/>
                        </a:ext>
                      </a:extLst>
                    </a:gridCol>
                    <a:gridCol w="1354667">
                      <a:extLst>
                        <a:ext uri="{9D8B030D-6E8A-4147-A177-3AD203B41FA5}">
                          <a16:colId xmlns:a16="http://schemas.microsoft.com/office/drawing/2014/main" val="3847747614"/>
                        </a:ext>
                      </a:extLst>
                    </a:gridCol>
                    <a:gridCol w="1354667">
                      <a:extLst>
                        <a:ext uri="{9D8B030D-6E8A-4147-A177-3AD203B41FA5}">
                          <a16:colId xmlns:a16="http://schemas.microsoft.com/office/drawing/2014/main" val="508893684"/>
                        </a:ext>
                      </a:extLst>
                    </a:gridCol>
                  </a:tblGrid>
                  <a:tr h="370840">
                    <a:tc>
                      <a:txBody>
                        <a:bodyPr/>
                        <a:lstStyle/>
                        <a:p>
                          <a:r>
                            <a:rPr lang="en-US" altLang="zh-CN" dirty="0" smtClean="0"/>
                            <a:t>     Charm</a:t>
                          </a:r>
                          <a:endParaRPr lang="zh-CN" altLang="en-US" dirty="0"/>
                        </a:p>
                      </a:txBody>
                      <a:tcPr/>
                    </a:tc>
                    <a:tc>
                      <a:txBody>
                        <a:bodyPr/>
                        <a:lstStyle/>
                        <a:p>
                          <a:r>
                            <a:rPr lang="en-US" altLang="zh-CN" dirty="0" smtClean="0"/>
                            <a:t>Bottom</a:t>
                          </a:r>
                          <a:endParaRPr lang="zh-CN" altLang="en-US" dirty="0"/>
                        </a:p>
                      </a:txBody>
                      <a:tcPr/>
                    </a:tc>
                    <a:tc>
                      <a:txBody>
                        <a:bodyPr/>
                        <a:lstStyle/>
                        <a:p>
                          <a:r>
                            <a:rPr lang="en-US" altLang="zh-CN" dirty="0" smtClean="0"/>
                            <a:t>  Charm</a:t>
                          </a:r>
                          <a:endParaRPr lang="zh-CN" altLang="en-US" dirty="0"/>
                        </a:p>
                      </a:txBody>
                      <a:tcPr/>
                    </a:tc>
                    <a:tc>
                      <a:txBody>
                        <a:bodyPr/>
                        <a:lstStyle/>
                        <a:p>
                          <a:r>
                            <a:rPr lang="en-US" altLang="zh-CN" dirty="0" smtClean="0"/>
                            <a:t>Bottom</a:t>
                          </a:r>
                          <a:endParaRPr lang="zh-CN" altLang="en-US" dirty="0"/>
                        </a:p>
                      </a:txBody>
                      <a:tcPr/>
                    </a:tc>
                    <a:tc>
                      <a:txBody>
                        <a:bodyPr/>
                        <a:lstStyle/>
                        <a:p>
                          <a:r>
                            <a:rPr lang="en-US" altLang="zh-CN" dirty="0" smtClean="0"/>
                            <a:t>Charm</a:t>
                          </a:r>
                          <a:endParaRPr lang="zh-CN" altLang="en-US" dirty="0"/>
                        </a:p>
                      </a:txBody>
                      <a:tcPr/>
                    </a:tc>
                    <a:tc>
                      <a:txBody>
                        <a:bodyPr/>
                        <a:lstStyle/>
                        <a:p>
                          <a:r>
                            <a:rPr lang="en-US" altLang="zh-CN" dirty="0" smtClean="0"/>
                            <a:t>Bottom</a:t>
                          </a:r>
                          <a:endParaRPr lang="zh-CN" altLang="en-US" dirty="0"/>
                        </a:p>
                      </a:txBody>
                      <a:tcPr/>
                    </a:tc>
                    <a:extLst>
                      <a:ext uri="{0D108BD9-81ED-4DB2-BD59-A6C34878D82A}">
                        <a16:rowId xmlns:a16="http://schemas.microsoft.com/office/drawing/2014/main" val="6348878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smtClean="0">
                                    <a:latin typeface="Cambria Math" panose="02040503050406030204" pitchFamily="18" charset="0"/>
                                  </a:rPr>
                                  <m:t>𝐷</m:t>
                                </m:r>
                              </m:oMath>
                            </m:oMathPara>
                          </a14:m>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smtClean="0">
                                    <a:latin typeface="Cambria Math" panose="02040503050406030204" pitchFamily="18" charset="0"/>
                                  </a:rPr>
                                  <m:t>𝐵</m:t>
                                </m:r>
                              </m:oMath>
                            </m:oMathPara>
                          </a14:m>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latin typeface="+mn-lt"/>
                            </a:rPr>
                            <a:t> </a:t>
                          </a:r>
                          <a14:m>
                            <m:oMath xmlns:m="http://schemas.openxmlformats.org/officeDocument/2006/math">
                              <m:r>
                                <a:rPr lang="en-US" altLang="zh-CN" sz="1800" smtClean="0">
                                  <a:latin typeface="Cambria Math" panose="02040503050406030204" pitchFamily="18" charset="0"/>
                                </a:rPr>
                                <m:t>𝐷</m:t>
                              </m:r>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oMath>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𝐵</m:t>
                                </m:r>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a:rPr lang="en-US" altLang="zh-CN" sz="1800">
                                        <a:latin typeface="Cambria Math" panose="02040503050406030204" pitchFamily="18" charset="0"/>
                                      </a:rPr>
                                      <m:t>𝑐</m:t>
                                    </m:r>
                                  </m:sub>
                                  <m:sup>
                                    <m:r>
                                      <a:rPr lang="en-US" altLang="zh-CN" sz="1800">
                                        <a:latin typeface="Cambria Math" panose="02040503050406030204" pitchFamily="18" charset="0"/>
                                      </a:rPr>
                                      <m:t>∗</m:t>
                                    </m:r>
                                  </m:sup>
                                </m:sSubSup>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a:rPr lang="en-US" altLang="zh-CN" sz="1800">
                                        <a:latin typeface="Cambria Math" panose="02040503050406030204" pitchFamily="18" charset="0"/>
                                      </a:rPr>
                                      <m:t>𝑐</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m:rPr>
                                        <m:sty m:val="p"/>
                                      </m:rPr>
                                      <a:rPr lang="en-US" altLang="zh-CN" sz="1800" b="0" i="0" smtClean="0">
                                        <a:latin typeface="Cambria Math" panose="02040503050406030204" pitchFamily="18" charset="0"/>
                                      </a:rPr>
                                      <m:t>b</m:t>
                                    </m:r>
                                  </m:sub>
                                  <m:sup>
                                    <m:r>
                                      <a:rPr lang="en-US" altLang="zh-CN" sz="1800">
                                        <a:latin typeface="Cambria Math" panose="02040503050406030204" pitchFamily="18" charset="0"/>
                                      </a:rPr>
                                      <m:t>∗</m:t>
                                    </m:r>
                                  </m:sup>
                                </m:sSubSup>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m:rPr>
                                        <m:sty m:val="p"/>
                                      </m:rPr>
                                      <a:rPr lang="en-US" altLang="zh-CN" sz="1800" b="0" i="0" smtClean="0">
                                        <a:latin typeface="Cambria Math" panose="02040503050406030204" pitchFamily="18" charset="0"/>
                                      </a:rPr>
                                      <m:t>b</m:t>
                                    </m:r>
                                  </m:sub>
                                  <m:sup>
                                    <m:r>
                                      <a:rPr lang="en-US" altLang="zh-CN" sz="1800">
                                        <a:latin typeface="Cambria Math" panose="02040503050406030204" pitchFamily="18" charset="0"/>
                                      </a:rPr>
                                      <m:t>∗</m:t>
                                    </m:r>
                                  </m:sup>
                                </m:sSubSup>
                              </m:oMath>
                            </m:oMathPara>
                          </a14:m>
                          <a:endParaRPr lang="zh-CN" altLang="en-US" dirty="0"/>
                        </a:p>
                      </a:txBody>
                      <a:tcPr/>
                    </a:tc>
                    <a:extLst>
                      <a:ext uri="{0D108BD9-81ED-4DB2-BD59-A6C34878D82A}">
                        <a16:rowId xmlns:a16="http://schemas.microsoft.com/office/drawing/2014/main" val="3480434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r>
                                      <a:rPr lang="en-US" altLang="zh-CN" sz="1800" smtClean="0">
                                        <a:latin typeface="Cambria Math" panose="02040503050406030204" pitchFamily="18" charset="0"/>
                                      </a:rPr>
                                      <m:t>𝐷</m:t>
                                    </m:r>
                                  </m:e>
                                  <m:sup>
                                    <m:r>
                                      <a:rPr lang="en-US" altLang="zh-CN" sz="1800" smtClean="0">
                                        <a:latin typeface="Cambria Math" panose="02040503050406030204" pitchFamily="18" charset="0"/>
                                      </a:rPr>
                                      <m:t>∗</m:t>
                                    </m:r>
                                  </m:sup>
                                </m:sSup>
                              </m:oMath>
                            </m:oMathPara>
                          </a14:m>
                          <a:endParaRPr lang="zh-CN" altLang="en-US" dirty="0"/>
                        </a:p>
                      </a:txBody>
                      <a:tcPr/>
                    </a:tc>
                    <a:tc>
                      <a:txBody>
                        <a:bodyPr/>
                        <a:lstStyle/>
                        <a:p>
                          <a:pPr algn="ctr"/>
                          <a:r>
                            <a:rPr lang="en-US" altLang="zh-CN" sz="1800" baseline="0" dirty="0" smtClean="0"/>
                            <a:t> </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smtClean="0">
                                      <a:latin typeface="Cambria Math" panose="02040503050406030204" pitchFamily="18" charset="0"/>
                                    </a:rPr>
                                    <m:t>𝐵</m:t>
                                  </m:r>
                                </m:e>
                                <m:sup>
                                  <m:r>
                                    <a:rPr lang="en-US" altLang="zh-CN" sz="1800" smtClean="0">
                                      <a:latin typeface="Cambria Math" panose="02040503050406030204" pitchFamily="18" charset="0"/>
                                    </a:rPr>
                                    <m:t>∗</m:t>
                                  </m:r>
                                </m:sup>
                              </m:sSup>
                            </m:oMath>
                          </a14:m>
                          <a:endParaRPr lang="zh-CN" altLang="en-US" dirty="0"/>
                        </a:p>
                      </a:txBody>
                      <a:tcPr/>
                    </a:tc>
                    <a:tc>
                      <a:txBody>
                        <a:bodyPr/>
                        <a:lstStyle/>
                        <a:p>
                          <a:pPr algn="ctr"/>
                          <a:r>
                            <a:rPr lang="en-US" altLang="zh-CN" dirty="0" smtClean="0"/>
                            <a:t>   </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smtClean="0">
                                      <a:latin typeface="Cambria Math" panose="02040503050406030204" pitchFamily="18" charset="0"/>
                                    </a:rPr>
                                    <m:t>𝐷</m:t>
                                  </m:r>
                                </m:e>
                                <m:sup>
                                  <m:r>
                                    <a:rPr lang="en-US" altLang="zh-CN" sz="1800" smtClean="0">
                                      <a:latin typeface="Cambria Math" panose="02040503050406030204" pitchFamily="18" charset="0"/>
                                    </a:rPr>
                                    <m:t>∗</m:t>
                                  </m:r>
                                </m:sup>
                              </m:sSup>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e>
                                <m:sup>
                                  <m:r>
                                    <a:rPr lang="en-US" altLang="zh-CN" sz="1800" b="0" i="1" smtClean="0">
                                      <a:latin typeface="Cambria Math" panose="02040503050406030204" pitchFamily="18" charset="0"/>
                                    </a:rPr>
                                    <m:t>∗</m:t>
                                  </m:r>
                                </m:sup>
                              </m:sSup>
                            </m:oMath>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r>
                                      <m:rPr>
                                        <m:sty m:val="p"/>
                                      </m:rPr>
                                      <a:rPr lang="en-US" altLang="zh-CN" sz="1800" b="0" i="0" smtClean="0">
                                        <a:latin typeface="Cambria Math" panose="02040503050406030204" pitchFamily="18" charset="0"/>
                                      </a:rPr>
                                      <m:t>B</m:t>
                                    </m:r>
                                  </m:e>
                                  <m:sup>
                                    <m:r>
                                      <a:rPr lang="en-US" altLang="zh-CN" sz="1800" smtClean="0">
                                        <a:latin typeface="Cambria Math" panose="02040503050406030204" pitchFamily="18" charset="0"/>
                                      </a:rPr>
                                      <m:t>∗</m:t>
                                    </m:r>
                                  </m:sup>
                                </m:sSup>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e>
                                  <m:sup>
                                    <m:r>
                                      <a:rPr lang="en-US" altLang="zh-CN" sz="1800" b="0" i="1" smtClean="0">
                                        <a:latin typeface="Cambria Math" panose="02040503050406030204" pitchFamily="18" charset="0"/>
                                      </a:rPr>
                                      <m:t>∗</m:t>
                                    </m:r>
                                  </m:sup>
                                </m:sSup>
                              </m:oMath>
                            </m:oMathPara>
                          </a14:m>
                          <a:endParaRPr lang="zh-CN" altLang="en-US" b="1"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𝑐</m:t>
                                    </m:r>
                                  </m:sub>
                                </m:sSub>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m:rPr>
                                        <m:sty m:val="p"/>
                                      </m:rPr>
                                      <a:rPr lang="en-US" altLang="zh-CN" sz="1800" b="0" i="0" smtClean="0">
                                        <a:latin typeface="Cambria Math" panose="02040503050406030204" pitchFamily="18" charset="0"/>
                                      </a:rPr>
                                      <m:t>b</m:t>
                                    </m:r>
                                  </m:sub>
                                </m:sSub>
                              </m:oMath>
                            </m:oMathPara>
                          </a14:m>
                          <a:endParaRPr lang="zh-CN" altLang="en-US" dirty="0"/>
                        </a:p>
                      </a:txBody>
                      <a:tcPr/>
                    </a:tc>
                    <a:extLst>
                      <a:ext uri="{0D108BD9-81ED-4DB2-BD59-A6C34878D82A}">
                        <a16:rowId xmlns:a16="http://schemas.microsoft.com/office/drawing/2014/main" val="8869586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𝑐</m:t>
                                    </m:r>
                                  </m:sub>
                                </m:sSub>
                              </m:oMath>
                            </m:oMathPara>
                          </a14:m>
                          <a:endParaRPr lang="zh-CN" altLang="en-US" dirty="0"/>
                        </a:p>
                      </a:txBody>
                      <a:tcPr/>
                    </a:tc>
                    <a:tc>
                      <a:txBody>
                        <a:bodyPr/>
                        <a:lstStyle/>
                        <a:p>
                          <a:pPr algn="ctr"/>
                          <a14:m>
                            <m:oMath xmlns:m="http://schemas.openxmlformats.org/officeDocument/2006/math">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𝑏</m:t>
                                  </m:r>
                                </m:sub>
                              </m:sSub>
                            </m:oMath>
                          </a14:m>
                          <a:r>
                            <a:rPr lang="en-US" altLang="zh-CN" dirty="0" smtClean="0"/>
                            <a:t>                    </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800" smtClean="0">
                                    <a:latin typeface="Cambria Math" panose="02040503050406030204" pitchFamily="18" charset="0"/>
                                  </a:rPr>
                                  <m:t>𝐷</m:t>
                                </m:r>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e>
                                  <m:sup>
                                    <m:r>
                                      <a:rPr lang="en-US" altLang="zh-CN" sz="1800" b="0" i="1" smtClean="0">
                                        <a:latin typeface="Cambria Math" panose="02040503050406030204" pitchFamily="18" charset="0"/>
                                      </a:rPr>
                                      <m:t>∗</m:t>
                                    </m:r>
                                  </m:sup>
                                </m:s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800" b="0" i="0" smtClean="0">
                                    <a:latin typeface="Cambria Math" panose="02040503050406030204" pitchFamily="18" charset="0"/>
                                  </a:rPr>
                                  <m:t>B</m:t>
                                </m:r>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e>
                                  <m:sup>
                                    <m:r>
                                      <a:rPr lang="en-US" altLang="zh-CN" sz="1800" b="0" i="1" smtClean="0">
                                        <a:latin typeface="Cambria Math" panose="02040503050406030204" pitchFamily="18" charset="0"/>
                                      </a:rPr>
                                      <m:t>∗</m:t>
                                    </m:r>
                                  </m:sup>
                                </m:s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e>
                                  <m:sup>
                                    <m:r>
                                      <a:rPr lang="en-US" altLang="zh-CN" sz="1800" b="0" i="1" smtClean="0">
                                        <a:latin typeface="Cambria Math" panose="02040503050406030204" pitchFamily="18" charset="0"/>
                                      </a:rPr>
                                      <m:t>∗</m:t>
                                    </m:r>
                                  </m:sup>
                                </m:sSup>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𝑐</m:t>
                                    </m:r>
                                  </m:sub>
                                </m:sSub>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e>
                                  <m:sup>
                                    <m:r>
                                      <a:rPr lang="en-US" altLang="zh-CN" sz="1800" b="0" i="1" smtClean="0">
                                        <a:latin typeface="Cambria Math" panose="02040503050406030204" pitchFamily="18" charset="0"/>
                                      </a:rPr>
                                      <m:t>∗</m:t>
                                    </m:r>
                                  </m:sup>
                                </m:sSup>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m:rPr>
                                        <m:sty m:val="p"/>
                                      </m:rPr>
                                      <a:rPr lang="en-US" altLang="zh-CN" sz="1800" b="0" i="0" smtClean="0">
                                        <a:latin typeface="Cambria Math" panose="02040503050406030204" pitchFamily="18" charset="0"/>
                                      </a:rPr>
                                      <m:t>b</m:t>
                                    </m:r>
                                  </m:sub>
                                </m:sSub>
                              </m:oMath>
                            </m:oMathPara>
                          </a14:m>
                          <a:endParaRPr lang="zh-CN" altLang="en-US" dirty="0"/>
                        </a:p>
                      </a:txBody>
                      <a:tcPr/>
                    </a:tc>
                    <a:extLst>
                      <a:ext uri="{0D108BD9-81ED-4DB2-BD59-A6C34878D82A}">
                        <a16:rowId xmlns:a16="http://schemas.microsoft.com/office/drawing/2014/main" val="1380369377"/>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a:rPr lang="en-US" altLang="zh-CN" sz="1800">
                                        <a:latin typeface="Cambria Math" panose="02040503050406030204" pitchFamily="18" charset="0"/>
                                      </a:rPr>
                                      <m:t>𝑐</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a:rPr lang="en-US" altLang="zh-CN" sz="1800" smtClean="0">
                                        <a:latin typeface="Cambria Math" panose="02040503050406030204" pitchFamily="18" charset="0"/>
                                      </a:rPr>
                                      <m:t>𝑏</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𝑐</m:t>
                                    </m:r>
                                  </m:sub>
                                </m:sSub>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𝑐</m:t>
                                    </m:r>
                                  </m:sub>
                                </m:sSub>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m:rPr>
                                        <m:sty m:val="p"/>
                                      </m:rPr>
                                      <a:rPr lang="en-US" altLang="zh-CN" sz="1800" b="0" i="0" smtClean="0">
                                        <a:latin typeface="Cambria Math" panose="02040503050406030204" pitchFamily="18" charset="0"/>
                                      </a:rPr>
                                      <m:t>b</m:t>
                                    </m:r>
                                  </m:sub>
                                </m:sSub>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m:rPr>
                                        <m:sty m:val="p"/>
                                      </m:rPr>
                                      <a:rPr lang="en-US" altLang="zh-CN" sz="1800" b="0" i="0" smtClean="0">
                                        <a:latin typeface="Cambria Math" panose="02040503050406030204" pitchFamily="18" charset="0"/>
                                      </a:rPr>
                                      <m:t>b</m:t>
                                    </m:r>
                                  </m:sub>
                                </m:sSub>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r>
                                      <m:rPr>
                                        <m:sty m:val="p"/>
                                      </m:rPr>
                                      <a:rPr lang="el-GR" altLang="zh-CN" sz="1800">
                                        <a:latin typeface="Cambria Math" panose="02040503050406030204" pitchFamily="18" charset="0"/>
                                      </a:rPr>
                                      <m:t>Σ</m:t>
                                    </m:r>
                                  </m:e>
                                  <m:sub>
                                    <m:r>
                                      <a:rPr lang="en-US" altLang="zh-CN" sz="1800">
                                        <a:latin typeface="Cambria Math" panose="02040503050406030204" pitchFamily="18" charset="0"/>
                                      </a:rPr>
                                      <m:t>𝑐</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r>
                                      <m:rPr>
                                        <m:sty m:val="p"/>
                                      </m:rPr>
                                      <a:rPr lang="el-GR" altLang="zh-CN" sz="1800">
                                        <a:latin typeface="Cambria Math" panose="02040503050406030204" pitchFamily="18" charset="0"/>
                                      </a:rPr>
                                      <m:t>Σ</m:t>
                                    </m:r>
                                  </m:e>
                                  <m:sub>
                                    <m:r>
                                      <m:rPr>
                                        <m:sty m:val="p"/>
                                      </m:rPr>
                                      <a:rPr lang="en-US" altLang="zh-CN" sz="1800" b="0" i="0" smtClean="0">
                                        <a:latin typeface="Cambria Math" panose="02040503050406030204" pitchFamily="18" charset="0"/>
                                      </a:rPr>
                                      <m:t>b</m:t>
                                    </m:r>
                                  </m:sub>
                                  <m:sup>
                                    <m:r>
                                      <a:rPr lang="en-US" altLang="zh-CN" sz="1800">
                                        <a:latin typeface="Cambria Math" panose="02040503050406030204" pitchFamily="18" charset="0"/>
                                      </a:rPr>
                                      <m:t>∗</m:t>
                                    </m:r>
                                  </m:sup>
                                </m:sSubSup>
                              </m:oMath>
                            </m:oMathPara>
                          </a14:m>
                          <a:endParaRPr lang="zh-CN" altLang="en-US" dirty="0"/>
                        </a:p>
                      </a:txBody>
                      <a:tcPr/>
                    </a:tc>
                    <a:extLst>
                      <a:ext uri="{0D108BD9-81ED-4DB2-BD59-A6C34878D82A}">
                        <a16:rowId xmlns:a16="http://schemas.microsoft.com/office/drawing/2014/main" val="13898812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algn="ct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a:rPr lang="en-US" altLang="zh-CN" sz="1800" smtClean="0">
                                        <a:latin typeface="Cambria Math" panose="02040503050406030204" pitchFamily="18" charset="0"/>
                                      </a:rPr>
                                      <m:t>𝑐</m:t>
                                    </m:r>
                                  </m:sub>
                                </m:sSub>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a:rPr lang="en-US" altLang="zh-CN" sz="1800">
                                        <a:latin typeface="Cambria Math" panose="02040503050406030204" pitchFamily="18" charset="0"/>
                                      </a:rPr>
                                      <m:t>𝑐</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m:rPr>
                                        <m:sty m:val="p"/>
                                      </m:rPr>
                                      <a:rPr lang="el-GR" altLang="zh-CN" sz="1800" smtClean="0">
                                        <a:latin typeface="Cambria Math" panose="02040503050406030204" pitchFamily="18" charset="0"/>
                                      </a:rPr>
                                      <m:t>Σ</m:t>
                                    </m:r>
                                  </m:e>
                                  <m:sub>
                                    <m:r>
                                      <m:rPr>
                                        <m:sty m:val="p"/>
                                      </m:rPr>
                                      <a:rPr lang="en-US" altLang="zh-CN" sz="1800" b="0" i="0" smtClean="0">
                                        <a:latin typeface="Cambria Math" panose="02040503050406030204" pitchFamily="18" charset="0"/>
                                      </a:rPr>
                                      <m:t>b</m:t>
                                    </m:r>
                                  </m:sub>
                                </m:sSub>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m:rPr>
                                        <m:sty m:val="p"/>
                                      </m:rPr>
                                      <a:rPr lang="en-US" altLang="zh-CN" sz="1800" b="0" i="0" smtClean="0">
                                        <a:latin typeface="Cambria Math" panose="02040503050406030204" pitchFamily="18" charset="0"/>
                                      </a:rPr>
                                      <m:t>b</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𝐷</m:t>
                                        </m:r>
                                      </m:e>
                                    </m:acc>
                                  </m:e>
                                  <m:sup>
                                    <m:r>
                                      <a:rPr lang="en-US" altLang="zh-CN" sz="1800" b="0" i="1" smtClean="0">
                                        <a:latin typeface="Cambria Math" panose="02040503050406030204" pitchFamily="18" charset="0"/>
                                      </a:rPr>
                                      <m:t>∗</m:t>
                                    </m:r>
                                  </m:sup>
                                </m:sSup>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a:rPr lang="en-US" altLang="zh-CN" sz="1800">
                                        <a:latin typeface="Cambria Math" panose="02040503050406030204" pitchFamily="18" charset="0"/>
                                      </a:rPr>
                                      <m:t>𝑐</m:t>
                                    </m:r>
                                  </m:sub>
                                  <m:sup>
                                    <m:r>
                                      <a:rPr lang="en-US" altLang="zh-CN" sz="1800">
                                        <a:latin typeface="Cambria Math" panose="02040503050406030204" pitchFamily="18" charset="0"/>
                                      </a:rPr>
                                      <m:t>∗</m:t>
                                    </m:r>
                                  </m:sup>
                                </m:sSubSup>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𝐵</m:t>
                                        </m:r>
                                      </m:e>
                                    </m:acc>
                                  </m:e>
                                  <m:sup>
                                    <m:r>
                                      <a:rPr lang="en-US" altLang="zh-CN" sz="1800" b="0" i="1" smtClean="0">
                                        <a:latin typeface="Cambria Math" panose="02040503050406030204" pitchFamily="18" charset="0"/>
                                      </a:rPr>
                                      <m:t>∗</m:t>
                                    </m:r>
                                  </m:sup>
                                </m:sSup>
                                <m:sSubSup>
                                  <m:sSubSupPr>
                                    <m:ctrlPr>
                                      <a:rPr lang="en-US" altLang="zh-CN" sz="1800" i="1" smtClean="0">
                                        <a:latin typeface="Cambria Math" panose="02040503050406030204" pitchFamily="18" charset="0"/>
                                      </a:rPr>
                                    </m:ctrlPr>
                                  </m:sSubSupPr>
                                  <m:e>
                                    <m:r>
                                      <m:rPr>
                                        <m:sty m:val="p"/>
                                      </m:rPr>
                                      <a:rPr lang="el-GR" altLang="zh-CN" sz="1800">
                                        <a:latin typeface="Cambria Math" panose="02040503050406030204" pitchFamily="18" charset="0"/>
                                      </a:rPr>
                                      <m:t>Σ</m:t>
                                    </m:r>
                                  </m:e>
                                  <m:sub>
                                    <m:r>
                                      <m:rPr>
                                        <m:sty m:val="p"/>
                                      </m:rPr>
                                      <a:rPr lang="en-US" altLang="zh-CN" sz="1800" b="0" i="0" smtClean="0">
                                        <a:latin typeface="Cambria Math" panose="02040503050406030204" pitchFamily="18" charset="0"/>
                                      </a:rPr>
                                      <m:t>b</m:t>
                                    </m:r>
                                  </m:sub>
                                  <m:sup>
                                    <m:r>
                                      <a:rPr lang="en-US" altLang="zh-CN" sz="1800">
                                        <a:latin typeface="Cambria Math" panose="02040503050406030204" pitchFamily="18" charset="0"/>
                                      </a:rPr>
                                      <m:t>∗</m:t>
                                    </m:r>
                                  </m:sup>
                                </m:sSubSup>
                              </m:oMath>
                            </m:oMathPara>
                          </a14:m>
                          <a:endParaRPr lang="zh-CN" altLang="en-US" dirty="0"/>
                        </a:p>
                      </a:txBody>
                      <a:tcPr/>
                    </a:tc>
                    <a:extLst>
                      <a:ext uri="{0D108BD9-81ED-4DB2-BD59-A6C34878D82A}">
                        <a16:rowId xmlns:a16="http://schemas.microsoft.com/office/drawing/2014/main" val="2435606642"/>
                      </a:ext>
                    </a:extLst>
                  </a:tr>
                </a:tbl>
              </a:graphicData>
            </a:graphic>
          </p:graphicFrame>
        </mc:Choice>
        <mc:Fallback xmlns="">
          <p:graphicFrame>
            <p:nvGraphicFramePr>
              <p:cNvPr id="31" name="表格 30"/>
              <p:cNvGraphicFramePr>
                <a:graphicFrameLocks noGrp="1"/>
              </p:cNvGraphicFramePr>
              <p:nvPr>
                <p:extLst>
                  <p:ext uri="{D42A27DB-BD31-4B8C-83A1-F6EECF244321}">
                    <p14:modId xmlns:p14="http://schemas.microsoft.com/office/powerpoint/2010/main" val="1470022337"/>
                  </p:ext>
                </p:extLst>
              </p:nvPr>
            </p:nvGraphicFramePr>
            <p:xfrm>
              <a:off x="2757053" y="4228917"/>
              <a:ext cx="8128002" cy="2228342"/>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53782821"/>
                        </a:ext>
                      </a:extLst>
                    </a:gridCol>
                    <a:gridCol w="1354667">
                      <a:extLst>
                        <a:ext uri="{9D8B030D-6E8A-4147-A177-3AD203B41FA5}">
                          <a16:colId xmlns:a16="http://schemas.microsoft.com/office/drawing/2014/main" val="133099587"/>
                        </a:ext>
                      </a:extLst>
                    </a:gridCol>
                    <a:gridCol w="1354667">
                      <a:extLst>
                        <a:ext uri="{9D8B030D-6E8A-4147-A177-3AD203B41FA5}">
                          <a16:colId xmlns:a16="http://schemas.microsoft.com/office/drawing/2014/main" val="538571544"/>
                        </a:ext>
                      </a:extLst>
                    </a:gridCol>
                    <a:gridCol w="1354667">
                      <a:extLst>
                        <a:ext uri="{9D8B030D-6E8A-4147-A177-3AD203B41FA5}">
                          <a16:colId xmlns:a16="http://schemas.microsoft.com/office/drawing/2014/main" val="599636643"/>
                        </a:ext>
                      </a:extLst>
                    </a:gridCol>
                    <a:gridCol w="1354667">
                      <a:extLst>
                        <a:ext uri="{9D8B030D-6E8A-4147-A177-3AD203B41FA5}">
                          <a16:colId xmlns:a16="http://schemas.microsoft.com/office/drawing/2014/main" val="3847747614"/>
                        </a:ext>
                      </a:extLst>
                    </a:gridCol>
                    <a:gridCol w="1354667">
                      <a:extLst>
                        <a:ext uri="{9D8B030D-6E8A-4147-A177-3AD203B41FA5}">
                          <a16:colId xmlns:a16="http://schemas.microsoft.com/office/drawing/2014/main" val="508893684"/>
                        </a:ext>
                      </a:extLst>
                    </a:gridCol>
                  </a:tblGrid>
                  <a:tr h="370840">
                    <a:tc>
                      <a:txBody>
                        <a:bodyPr/>
                        <a:lstStyle/>
                        <a:p>
                          <a:r>
                            <a:rPr lang="en-US" altLang="zh-CN" dirty="0" smtClean="0"/>
                            <a:t>     Charm</a:t>
                          </a:r>
                          <a:endParaRPr lang="zh-CN" altLang="en-US" dirty="0"/>
                        </a:p>
                      </a:txBody>
                      <a:tcPr/>
                    </a:tc>
                    <a:tc>
                      <a:txBody>
                        <a:bodyPr/>
                        <a:lstStyle/>
                        <a:p>
                          <a:r>
                            <a:rPr lang="en-US" altLang="zh-CN" dirty="0" smtClean="0"/>
                            <a:t>Bottom</a:t>
                          </a:r>
                          <a:endParaRPr lang="zh-CN" altLang="en-US" dirty="0"/>
                        </a:p>
                      </a:txBody>
                      <a:tcPr/>
                    </a:tc>
                    <a:tc>
                      <a:txBody>
                        <a:bodyPr/>
                        <a:lstStyle/>
                        <a:p>
                          <a:r>
                            <a:rPr lang="en-US" altLang="zh-CN" dirty="0" smtClean="0"/>
                            <a:t>  Charm</a:t>
                          </a:r>
                          <a:endParaRPr lang="zh-CN" altLang="en-US" dirty="0"/>
                        </a:p>
                      </a:txBody>
                      <a:tcPr/>
                    </a:tc>
                    <a:tc>
                      <a:txBody>
                        <a:bodyPr/>
                        <a:lstStyle/>
                        <a:p>
                          <a:r>
                            <a:rPr lang="en-US" altLang="zh-CN" dirty="0" smtClean="0"/>
                            <a:t>Bottom</a:t>
                          </a:r>
                          <a:endParaRPr lang="zh-CN" altLang="en-US" dirty="0"/>
                        </a:p>
                      </a:txBody>
                      <a:tcPr/>
                    </a:tc>
                    <a:tc>
                      <a:txBody>
                        <a:bodyPr/>
                        <a:lstStyle/>
                        <a:p>
                          <a:r>
                            <a:rPr lang="en-US" altLang="zh-CN" dirty="0" smtClean="0"/>
                            <a:t>Charm</a:t>
                          </a:r>
                          <a:endParaRPr lang="zh-CN" altLang="en-US" dirty="0"/>
                        </a:p>
                      </a:txBody>
                      <a:tcPr/>
                    </a:tc>
                    <a:tc>
                      <a:txBody>
                        <a:bodyPr/>
                        <a:lstStyle/>
                        <a:p>
                          <a:r>
                            <a:rPr lang="en-US" altLang="zh-CN" dirty="0" smtClean="0"/>
                            <a:t>Bottom</a:t>
                          </a:r>
                          <a:endParaRPr lang="zh-CN" altLang="en-US" dirty="0"/>
                        </a:p>
                      </a:txBody>
                      <a:tcPr/>
                    </a:tc>
                    <a:extLst>
                      <a:ext uri="{0D108BD9-81ED-4DB2-BD59-A6C34878D82A}">
                        <a16:rowId xmlns:a16="http://schemas.microsoft.com/office/drawing/2014/main" val="634887856"/>
                      </a:ext>
                    </a:extLst>
                  </a:tr>
                  <a:tr h="370840">
                    <a:tc>
                      <a:txBody>
                        <a:bodyPr/>
                        <a:lstStyle/>
                        <a:p>
                          <a:endParaRPr lang="zh-CN"/>
                        </a:p>
                      </a:txBody>
                      <a:tcPr>
                        <a:blipFill>
                          <a:blip r:embed="rId8"/>
                          <a:stretch>
                            <a:fillRect l="-450" t="-108197" r="-502703" b="-404918"/>
                          </a:stretch>
                        </a:blipFill>
                      </a:tcPr>
                    </a:tc>
                    <a:tc>
                      <a:txBody>
                        <a:bodyPr/>
                        <a:lstStyle/>
                        <a:p>
                          <a:endParaRPr lang="zh-CN"/>
                        </a:p>
                      </a:txBody>
                      <a:tcPr>
                        <a:blipFill>
                          <a:blip r:embed="rId8"/>
                          <a:stretch>
                            <a:fillRect l="-100000" t="-108197" r="-400448" b="-404918"/>
                          </a:stretch>
                        </a:blipFill>
                      </a:tcPr>
                    </a:tc>
                    <a:tc>
                      <a:txBody>
                        <a:bodyPr/>
                        <a:lstStyle/>
                        <a:p>
                          <a:endParaRPr lang="zh-CN"/>
                        </a:p>
                      </a:txBody>
                      <a:tcPr>
                        <a:blipFill>
                          <a:blip r:embed="rId8"/>
                          <a:stretch>
                            <a:fillRect l="-200901" t="-108197" r="-302252" b="-404918"/>
                          </a:stretch>
                        </a:blipFill>
                      </a:tcPr>
                    </a:tc>
                    <a:tc>
                      <a:txBody>
                        <a:bodyPr/>
                        <a:lstStyle/>
                        <a:p>
                          <a:endParaRPr lang="zh-CN"/>
                        </a:p>
                      </a:txBody>
                      <a:tcPr>
                        <a:blipFill>
                          <a:blip r:embed="rId8"/>
                          <a:stretch>
                            <a:fillRect l="-300901" t="-108197" r="-202252" b="-404918"/>
                          </a:stretch>
                        </a:blipFill>
                      </a:tcPr>
                    </a:tc>
                    <a:tc>
                      <a:txBody>
                        <a:bodyPr/>
                        <a:lstStyle/>
                        <a:p>
                          <a:endParaRPr lang="zh-CN"/>
                        </a:p>
                      </a:txBody>
                      <a:tcPr>
                        <a:blipFill>
                          <a:blip r:embed="rId8"/>
                          <a:stretch>
                            <a:fillRect l="-399103" t="-108197" r="-101345" b="-404918"/>
                          </a:stretch>
                        </a:blipFill>
                      </a:tcPr>
                    </a:tc>
                    <a:tc>
                      <a:txBody>
                        <a:bodyPr/>
                        <a:lstStyle/>
                        <a:p>
                          <a:endParaRPr lang="zh-CN"/>
                        </a:p>
                      </a:txBody>
                      <a:tcPr>
                        <a:blipFill>
                          <a:blip r:embed="rId8"/>
                          <a:stretch>
                            <a:fillRect l="-501351" t="-108197" r="-1802" b="-404918"/>
                          </a:stretch>
                        </a:blipFill>
                      </a:tcPr>
                    </a:tc>
                    <a:extLst>
                      <a:ext uri="{0D108BD9-81ED-4DB2-BD59-A6C34878D82A}">
                        <a16:rowId xmlns:a16="http://schemas.microsoft.com/office/drawing/2014/main" val="348043434"/>
                      </a:ext>
                    </a:extLst>
                  </a:tr>
                  <a:tr h="370840">
                    <a:tc>
                      <a:txBody>
                        <a:bodyPr/>
                        <a:lstStyle/>
                        <a:p>
                          <a:endParaRPr lang="zh-CN"/>
                        </a:p>
                      </a:txBody>
                      <a:tcPr>
                        <a:blipFill>
                          <a:blip r:embed="rId8"/>
                          <a:stretch>
                            <a:fillRect l="-450" t="-208197" r="-502703" b="-304918"/>
                          </a:stretch>
                        </a:blipFill>
                      </a:tcPr>
                    </a:tc>
                    <a:tc>
                      <a:txBody>
                        <a:bodyPr/>
                        <a:lstStyle/>
                        <a:p>
                          <a:endParaRPr lang="zh-CN"/>
                        </a:p>
                      </a:txBody>
                      <a:tcPr>
                        <a:blipFill>
                          <a:blip r:embed="rId8"/>
                          <a:stretch>
                            <a:fillRect l="-100000" t="-208197" r="-400448" b="-304918"/>
                          </a:stretch>
                        </a:blipFill>
                      </a:tcPr>
                    </a:tc>
                    <a:tc>
                      <a:txBody>
                        <a:bodyPr/>
                        <a:lstStyle/>
                        <a:p>
                          <a:endParaRPr lang="zh-CN"/>
                        </a:p>
                      </a:txBody>
                      <a:tcPr>
                        <a:blipFill>
                          <a:blip r:embed="rId8"/>
                          <a:stretch>
                            <a:fillRect l="-200901" t="-208197" r="-302252" b="-304918"/>
                          </a:stretch>
                        </a:blipFill>
                      </a:tcPr>
                    </a:tc>
                    <a:tc>
                      <a:txBody>
                        <a:bodyPr/>
                        <a:lstStyle/>
                        <a:p>
                          <a:endParaRPr lang="zh-CN"/>
                        </a:p>
                      </a:txBody>
                      <a:tcPr>
                        <a:blipFill>
                          <a:blip r:embed="rId8"/>
                          <a:stretch>
                            <a:fillRect l="-300901" t="-208197" r="-202252" b="-304918"/>
                          </a:stretch>
                        </a:blipFill>
                      </a:tcPr>
                    </a:tc>
                    <a:tc>
                      <a:txBody>
                        <a:bodyPr/>
                        <a:lstStyle/>
                        <a:p>
                          <a:endParaRPr lang="zh-CN"/>
                        </a:p>
                      </a:txBody>
                      <a:tcPr>
                        <a:blipFill>
                          <a:blip r:embed="rId8"/>
                          <a:stretch>
                            <a:fillRect l="-399103" t="-208197" r="-101345" b="-304918"/>
                          </a:stretch>
                        </a:blipFill>
                      </a:tcPr>
                    </a:tc>
                    <a:tc>
                      <a:txBody>
                        <a:bodyPr/>
                        <a:lstStyle/>
                        <a:p>
                          <a:endParaRPr lang="zh-CN"/>
                        </a:p>
                      </a:txBody>
                      <a:tcPr>
                        <a:blipFill>
                          <a:blip r:embed="rId8"/>
                          <a:stretch>
                            <a:fillRect l="-501351" t="-208197" r="-1802" b="-304918"/>
                          </a:stretch>
                        </a:blipFill>
                      </a:tcPr>
                    </a:tc>
                    <a:extLst>
                      <a:ext uri="{0D108BD9-81ED-4DB2-BD59-A6C34878D82A}">
                        <a16:rowId xmlns:a16="http://schemas.microsoft.com/office/drawing/2014/main" val="886958694"/>
                      </a:ext>
                    </a:extLst>
                  </a:tr>
                  <a:tr h="370840">
                    <a:tc>
                      <a:txBody>
                        <a:bodyPr/>
                        <a:lstStyle/>
                        <a:p>
                          <a:endParaRPr lang="zh-CN"/>
                        </a:p>
                      </a:txBody>
                      <a:tcPr>
                        <a:blipFill>
                          <a:blip r:embed="rId8"/>
                          <a:stretch>
                            <a:fillRect l="-450" t="-308197" r="-502703" b="-204918"/>
                          </a:stretch>
                        </a:blipFill>
                      </a:tcPr>
                    </a:tc>
                    <a:tc>
                      <a:txBody>
                        <a:bodyPr/>
                        <a:lstStyle/>
                        <a:p>
                          <a:endParaRPr lang="zh-CN"/>
                        </a:p>
                      </a:txBody>
                      <a:tcPr>
                        <a:blipFill>
                          <a:blip r:embed="rId8"/>
                          <a:stretch>
                            <a:fillRect l="-100000" t="-308197" r="-400448" b="-204918"/>
                          </a:stretch>
                        </a:blipFill>
                      </a:tcPr>
                    </a:tc>
                    <a:tc>
                      <a:txBody>
                        <a:bodyPr/>
                        <a:lstStyle/>
                        <a:p>
                          <a:endParaRPr lang="zh-CN"/>
                        </a:p>
                      </a:txBody>
                      <a:tcPr>
                        <a:blipFill>
                          <a:blip r:embed="rId8"/>
                          <a:stretch>
                            <a:fillRect l="-200901" t="-308197" r="-302252" b="-204918"/>
                          </a:stretch>
                        </a:blipFill>
                      </a:tcPr>
                    </a:tc>
                    <a:tc>
                      <a:txBody>
                        <a:bodyPr/>
                        <a:lstStyle/>
                        <a:p>
                          <a:endParaRPr lang="zh-CN"/>
                        </a:p>
                      </a:txBody>
                      <a:tcPr>
                        <a:blipFill>
                          <a:blip r:embed="rId8"/>
                          <a:stretch>
                            <a:fillRect l="-300901" t="-308197" r="-202252" b="-204918"/>
                          </a:stretch>
                        </a:blipFill>
                      </a:tcPr>
                    </a:tc>
                    <a:tc>
                      <a:txBody>
                        <a:bodyPr/>
                        <a:lstStyle/>
                        <a:p>
                          <a:endParaRPr lang="zh-CN"/>
                        </a:p>
                      </a:txBody>
                      <a:tcPr>
                        <a:blipFill>
                          <a:blip r:embed="rId8"/>
                          <a:stretch>
                            <a:fillRect l="-399103" t="-308197" r="-101345" b="-204918"/>
                          </a:stretch>
                        </a:blipFill>
                      </a:tcPr>
                    </a:tc>
                    <a:tc>
                      <a:txBody>
                        <a:bodyPr/>
                        <a:lstStyle/>
                        <a:p>
                          <a:endParaRPr lang="zh-CN"/>
                        </a:p>
                      </a:txBody>
                      <a:tcPr>
                        <a:blipFill>
                          <a:blip r:embed="rId8"/>
                          <a:stretch>
                            <a:fillRect l="-501351" t="-308197" r="-1802" b="-204918"/>
                          </a:stretch>
                        </a:blipFill>
                      </a:tcPr>
                    </a:tc>
                    <a:extLst>
                      <a:ext uri="{0D108BD9-81ED-4DB2-BD59-A6C34878D82A}">
                        <a16:rowId xmlns:a16="http://schemas.microsoft.com/office/drawing/2014/main" val="1380369377"/>
                      </a:ext>
                    </a:extLst>
                  </a:tr>
                  <a:tr h="372491">
                    <a:tc>
                      <a:txBody>
                        <a:bodyPr/>
                        <a:lstStyle/>
                        <a:p>
                          <a:endParaRPr lang="zh-CN"/>
                        </a:p>
                      </a:txBody>
                      <a:tcPr>
                        <a:blipFill>
                          <a:blip r:embed="rId8"/>
                          <a:stretch>
                            <a:fillRect l="-450" t="-401613" r="-502703" b="-101613"/>
                          </a:stretch>
                        </a:blipFill>
                      </a:tcPr>
                    </a:tc>
                    <a:tc>
                      <a:txBody>
                        <a:bodyPr/>
                        <a:lstStyle/>
                        <a:p>
                          <a:endParaRPr lang="zh-CN"/>
                        </a:p>
                      </a:txBody>
                      <a:tcPr>
                        <a:blipFill>
                          <a:blip r:embed="rId8"/>
                          <a:stretch>
                            <a:fillRect l="-100000" t="-401613" r="-400448" b="-101613"/>
                          </a:stretch>
                        </a:blipFill>
                      </a:tcPr>
                    </a:tc>
                    <a:tc>
                      <a:txBody>
                        <a:bodyPr/>
                        <a:lstStyle/>
                        <a:p>
                          <a:endParaRPr lang="zh-CN"/>
                        </a:p>
                      </a:txBody>
                      <a:tcPr>
                        <a:blipFill>
                          <a:blip r:embed="rId8"/>
                          <a:stretch>
                            <a:fillRect l="-200901" t="-401613" r="-302252" b="-101613"/>
                          </a:stretch>
                        </a:blipFill>
                      </a:tcPr>
                    </a:tc>
                    <a:tc>
                      <a:txBody>
                        <a:bodyPr/>
                        <a:lstStyle/>
                        <a:p>
                          <a:endParaRPr lang="zh-CN"/>
                        </a:p>
                      </a:txBody>
                      <a:tcPr>
                        <a:blipFill>
                          <a:blip r:embed="rId8"/>
                          <a:stretch>
                            <a:fillRect l="-300901" t="-401613" r="-202252" b="-101613"/>
                          </a:stretch>
                        </a:blipFill>
                      </a:tcPr>
                    </a:tc>
                    <a:tc>
                      <a:txBody>
                        <a:bodyPr/>
                        <a:lstStyle/>
                        <a:p>
                          <a:endParaRPr lang="zh-CN"/>
                        </a:p>
                      </a:txBody>
                      <a:tcPr>
                        <a:blipFill>
                          <a:blip r:embed="rId8"/>
                          <a:stretch>
                            <a:fillRect l="-399103" t="-401613" r="-101345" b="-101613"/>
                          </a:stretch>
                        </a:blipFill>
                      </a:tcPr>
                    </a:tc>
                    <a:tc>
                      <a:txBody>
                        <a:bodyPr/>
                        <a:lstStyle/>
                        <a:p>
                          <a:endParaRPr lang="zh-CN"/>
                        </a:p>
                      </a:txBody>
                      <a:tcPr>
                        <a:blipFill>
                          <a:blip r:embed="rId8"/>
                          <a:stretch>
                            <a:fillRect l="-501351" t="-401613" r="-1802" b="-101613"/>
                          </a:stretch>
                        </a:blipFill>
                      </a:tcPr>
                    </a:tc>
                    <a:extLst>
                      <a:ext uri="{0D108BD9-81ED-4DB2-BD59-A6C34878D82A}">
                        <a16:rowId xmlns:a16="http://schemas.microsoft.com/office/drawing/2014/main" val="1389881252"/>
                      </a:ext>
                    </a:extLst>
                  </a:tr>
                  <a:tr h="3724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algn="ctr"/>
                          <a:endParaRPr lang="zh-CN" altLang="en-US" dirty="0"/>
                        </a:p>
                      </a:txBody>
                      <a:tcPr/>
                    </a:tc>
                    <a:tc>
                      <a:txBody>
                        <a:bodyPr/>
                        <a:lstStyle/>
                        <a:p>
                          <a:endParaRPr lang="zh-CN"/>
                        </a:p>
                      </a:txBody>
                      <a:tcPr>
                        <a:blipFill>
                          <a:blip r:embed="rId8"/>
                          <a:stretch>
                            <a:fillRect l="-200901" t="-509836" r="-302252" b="-3279"/>
                          </a:stretch>
                        </a:blipFill>
                      </a:tcPr>
                    </a:tc>
                    <a:tc>
                      <a:txBody>
                        <a:bodyPr/>
                        <a:lstStyle/>
                        <a:p>
                          <a:endParaRPr lang="zh-CN"/>
                        </a:p>
                      </a:txBody>
                      <a:tcPr>
                        <a:blipFill>
                          <a:blip r:embed="rId8"/>
                          <a:stretch>
                            <a:fillRect l="-300901" t="-509836" r="-202252" b="-3279"/>
                          </a:stretch>
                        </a:blipFill>
                      </a:tcPr>
                    </a:tc>
                    <a:tc>
                      <a:txBody>
                        <a:bodyPr/>
                        <a:lstStyle/>
                        <a:p>
                          <a:endParaRPr lang="zh-CN"/>
                        </a:p>
                      </a:txBody>
                      <a:tcPr>
                        <a:blipFill>
                          <a:blip r:embed="rId8"/>
                          <a:stretch>
                            <a:fillRect l="-399103" t="-509836" r="-101345" b="-3279"/>
                          </a:stretch>
                        </a:blipFill>
                      </a:tcPr>
                    </a:tc>
                    <a:tc>
                      <a:txBody>
                        <a:bodyPr/>
                        <a:lstStyle/>
                        <a:p>
                          <a:endParaRPr lang="zh-CN"/>
                        </a:p>
                      </a:txBody>
                      <a:tcPr>
                        <a:blipFill>
                          <a:blip r:embed="rId8"/>
                          <a:stretch>
                            <a:fillRect l="-501351" t="-509836" r="-1802" b="-3279"/>
                          </a:stretch>
                        </a:blipFill>
                      </a:tcPr>
                    </a:tc>
                    <a:extLst>
                      <a:ext uri="{0D108BD9-81ED-4DB2-BD59-A6C34878D82A}">
                        <a16:rowId xmlns:a16="http://schemas.microsoft.com/office/drawing/2014/main" val="2435606642"/>
                      </a:ext>
                    </a:extLst>
                  </a:tr>
                </a:tbl>
              </a:graphicData>
            </a:graphic>
          </p:graphicFrame>
        </mc:Fallback>
      </mc:AlternateContent>
      <p:sp>
        <p:nvSpPr>
          <p:cNvPr id="7" name="灯片编号占位符 6"/>
          <p:cNvSpPr>
            <a:spLocks noGrp="1"/>
          </p:cNvSpPr>
          <p:nvPr>
            <p:ph type="sldNum" sz="quarter" idx="12"/>
          </p:nvPr>
        </p:nvSpPr>
        <p:spPr/>
        <p:txBody>
          <a:bodyPr/>
          <a:lstStyle/>
          <a:p>
            <a:fld id="{BE73104F-B62C-464E-AF70-F1296A184EA3}" type="slidenum">
              <a:rPr lang="zh-CN" altLang="en-US" smtClean="0"/>
              <a:t>32</a:t>
            </a:fld>
            <a:endParaRPr lang="zh-CN" altLang="en-US"/>
          </a:p>
        </p:txBody>
      </p:sp>
    </p:spTree>
    <p:extLst>
      <p:ext uri="{BB962C8B-B14F-4D97-AF65-F5344CB8AC3E}">
        <p14:creationId xmlns:p14="http://schemas.microsoft.com/office/powerpoint/2010/main" val="3706269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2" name="灯片编号占位符 1"/>
          <p:cNvSpPr>
            <a:spLocks noGrp="1"/>
          </p:cNvSpPr>
          <p:nvPr>
            <p:ph type="sldNum" sz="quarter" idx="12"/>
          </p:nvPr>
        </p:nvSpPr>
        <p:spPr/>
        <p:txBody>
          <a:bodyPr/>
          <a:lstStyle/>
          <a:p>
            <a:fld id="{BE73104F-B62C-464E-AF70-F1296A184EA3}" type="slidenum">
              <a:rPr lang="zh-CN" altLang="en-US" smtClean="0"/>
              <a:t>33</a:t>
            </a:fld>
            <a:endParaRPr lang="zh-CN" altLang="en-US"/>
          </a:p>
        </p:txBody>
      </p:sp>
    </p:spTree>
    <p:extLst>
      <p:ext uri="{BB962C8B-B14F-4D97-AF65-F5344CB8AC3E}">
        <p14:creationId xmlns:p14="http://schemas.microsoft.com/office/powerpoint/2010/main" val="1813227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2" name="灯片编号占位符 1"/>
          <p:cNvSpPr>
            <a:spLocks noGrp="1"/>
          </p:cNvSpPr>
          <p:nvPr>
            <p:ph type="sldNum" sz="quarter" idx="12"/>
          </p:nvPr>
        </p:nvSpPr>
        <p:spPr/>
        <p:txBody>
          <a:bodyPr/>
          <a:lstStyle/>
          <a:p>
            <a:fld id="{BE73104F-B62C-464E-AF70-F1296A184EA3}" type="slidenum">
              <a:rPr lang="zh-CN" altLang="en-US" smtClean="0"/>
              <a:t>34</a:t>
            </a:fld>
            <a:endParaRPr lang="zh-CN" altLang="en-US"/>
          </a:p>
        </p:txBody>
      </p:sp>
    </p:spTree>
    <p:extLst>
      <p:ext uri="{BB962C8B-B14F-4D97-AF65-F5344CB8AC3E}">
        <p14:creationId xmlns:p14="http://schemas.microsoft.com/office/powerpoint/2010/main" val="167216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dirty="0"/>
          </a:p>
        </p:txBody>
      </p:sp>
      <p:sp>
        <p:nvSpPr>
          <p:cNvPr id="2" name="灯片编号占位符 1"/>
          <p:cNvSpPr>
            <a:spLocks noGrp="1"/>
          </p:cNvSpPr>
          <p:nvPr>
            <p:ph type="sldNum" sz="quarter" idx="12"/>
          </p:nvPr>
        </p:nvSpPr>
        <p:spPr/>
        <p:txBody>
          <a:bodyPr/>
          <a:lstStyle/>
          <a:p>
            <a:fld id="{BE73104F-B62C-464E-AF70-F1296A184EA3}" type="slidenum">
              <a:rPr lang="zh-CN" altLang="en-US" smtClean="0"/>
              <a:t>35</a:t>
            </a:fld>
            <a:endParaRPr lang="zh-CN" altLang="en-US"/>
          </a:p>
        </p:txBody>
      </p:sp>
    </p:spTree>
    <p:extLst>
      <p:ext uri="{BB962C8B-B14F-4D97-AF65-F5344CB8AC3E}">
        <p14:creationId xmlns:p14="http://schemas.microsoft.com/office/powerpoint/2010/main" val="403078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2" name="灯片编号占位符 1"/>
          <p:cNvSpPr>
            <a:spLocks noGrp="1"/>
          </p:cNvSpPr>
          <p:nvPr>
            <p:ph type="sldNum" sz="quarter" idx="12"/>
          </p:nvPr>
        </p:nvSpPr>
        <p:spPr/>
        <p:txBody>
          <a:bodyPr/>
          <a:lstStyle/>
          <a:p>
            <a:fld id="{BE73104F-B62C-464E-AF70-F1296A184EA3}" type="slidenum">
              <a:rPr lang="zh-CN" altLang="en-US" smtClean="0"/>
              <a:t>36</a:t>
            </a:fld>
            <a:endParaRPr lang="zh-CN" altLang="en-US"/>
          </a:p>
        </p:txBody>
      </p:sp>
    </p:spTree>
    <p:extLst>
      <p:ext uri="{BB962C8B-B14F-4D97-AF65-F5344CB8AC3E}">
        <p14:creationId xmlns:p14="http://schemas.microsoft.com/office/powerpoint/2010/main" val="1203632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2" name="灯片编号占位符 1"/>
          <p:cNvSpPr>
            <a:spLocks noGrp="1"/>
          </p:cNvSpPr>
          <p:nvPr>
            <p:ph type="sldNum" sz="quarter" idx="12"/>
          </p:nvPr>
        </p:nvSpPr>
        <p:spPr/>
        <p:txBody>
          <a:bodyPr/>
          <a:lstStyle/>
          <a:p>
            <a:fld id="{BE73104F-B62C-464E-AF70-F1296A184EA3}" type="slidenum">
              <a:rPr lang="zh-CN" altLang="en-US" smtClean="0"/>
              <a:t>37</a:t>
            </a:fld>
            <a:endParaRPr lang="zh-CN" altLang="en-US"/>
          </a:p>
        </p:txBody>
      </p:sp>
    </p:spTree>
    <p:extLst>
      <p:ext uri="{BB962C8B-B14F-4D97-AF65-F5344CB8AC3E}">
        <p14:creationId xmlns:p14="http://schemas.microsoft.com/office/powerpoint/2010/main" val="203290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D15E2BF-4643-4198-A1F5-EEC7E874A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7872" y="1576649"/>
            <a:ext cx="1425347" cy="641859"/>
          </a:xfrm>
          <a:prstGeom prst="rect">
            <a:avLst/>
          </a:prstGeom>
        </p:spPr>
      </p:pic>
      <p:pic>
        <p:nvPicPr>
          <p:cNvPr id="11" name="图片 10">
            <a:extLst>
              <a:ext uri="{FF2B5EF4-FFF2-40B4-BE49-F238E27FC236}">
                <a16:creationId xmlns:a16="http://schemas.microsoft.com/office/drawing/2014/main" id="{A78AB449-FA2F-4234-9D16-199E8487A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700" y="1117304"/>
            <a:ext cx="1279001" cy="1165770"/>
          </a:xfrm>
          <a:prstGeom prst="rect">
            <a:avLst/>
          </a:prstGeom>
        </p:spPr>
      </p:pic>
      <p:pic>
        <p:nvPicPr>
          <p:cNvPr id="16" name="图片 15">
            <a:extLst>
              <a:ext uri="{FF2B5EF4-FFF2-40B4-BE49-F238E27FC236}">
                <a16:creationId xmlns:a16="http://schemas.microsoft.com/office/drawing/2014/main" id="{33D9A6D3-C3BC-47A3-9692-4BC30233E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338" y="2938169"/>
            <a:ext cx="1441306" cy="1407943"/>
          </a:xfrm>
          <a:prstGeom prst="rect">
            <a:avLst/>
          </a:prstGeom>
        </p:spPr>
      </p:pic>
      <p:pic>
        <p:nvPicPr>
          <p:cNvPr id="18" name="图片 17">
            <a:extLst>
              <a:ext uri="{FF2B5EF4-FFF2-40B4-BE49-F238E27FC236}">
                <a16:creationId xmlns:a16="http://schemas.microsoft.com/office/drawing/2014/main" id="{EFAADBAC-CB16-4A16-8DC8-7D07953E89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5276" y="2906172"/>
            <a:ext cx="1486163" cy="1407943"/>
          </a:xfrm>
          <a:prstGeom prst="rect">
            <a:avLst/>
          </a:prstGeom>
        </p:spPr>
      </p:pic>
      <p:sp>
        <p:nvSpPr>
          <p:cNvPr id="22" name="文本框 21">
            <a:extLst>
              <a:ext uri="{FF2B5EF4-FFF2-40B4-BE49-F238E27FC236}">
                <a16:creationId xmlns:a16="http://schemas.microsoft.com/office/drawing/2014/main" id="{4DBB2872-F826-4B61-857B-2D10532B26D0}"/>
              </a:ext>
            </a:extLst>
          </p:cNvPr>
          <p:cNvSpPr txBox="1"/>
          <p:nvPr/>
        </p:nvSpPr>
        <p:spPr>
          <a:xfrm>
            <a:off x="1016447" y="854664"/>
            <a:ext cx="5848196" cy="584775"/>
          </a:xfrm>
          <a:prstGeom prst="rect">
            <a:avLst/>
          </a:prstGeom>
          <a:noFill/>
        </p:spPr>
        <p:txBody>
          <a:bodyPr wrap="square" rtlCol="0">
            <a:spAutoFit/>
          </a:bodyPr>
          <a:lstStyle/>
          <a:p>
            <a:r>
              <a:rPr lang="en-US" altLang="zh-CN" sz="3200" b="1" dirty="0">
                <a:solidFill>
                  <a:srgbClr val="0000FF"/>
                </a:solidFill>
              </a:rPr>
              <a:t>Meson and baryon  </a:t>
            </a:r>
            <a:endParaRPr lang="zh-CN" altLang="en-US" sz="3200" b="1" dirty="0">
              <a:solidFill>
                <a:srgbClr val="0000FF"/>
              </a:solidFill>
            </a:endParaRPr>
          </a:p>
        </p:txBody>
      </p:sp>
      <p:sp>
        <p:nvSpPr>
          <p:cNvPr id="23" name="文本框 22">
            <a:extLst>
              <a:ext uri="{FF2B5EF4-FFF2-40B4-BE49-F238E27FC236}">
                <a16:creationId xmlns:a16="http://schemas.microsoft.com/office/drawing/2014/main" id="{54996017-329A-4485-B4FE-82D14A0957B3}"/>
              </a:ext>
            </a:extLst>
          </p:cNvPr>
          <p:cNvSpPr txBox="1"/>
          <p:nvPr/>
        </p:nvSpPr>
        <p:spPr>
          <a:xfrm>
            <a:off x="1016448" y="2366137"/>
            <a:ext cx="5848196" cy="584775"/>
          </a:xfrm>
          <a:prstGeom prst="rect">
            <a:avLst/>
          </a:prstGeom>
          <a:noFill/>
        </p:spPr>
        <p:txBody>
          <a:bodyPr wrap="square" rtlCol="0">
            <a:spAutoFit/>
          </a:bodyPr>
          <a:lstStyle/>
          <a:p>
            <a:r>
              <a:rPr lang="en-US" altLang="zh-CN" sz="3200" b="1" dirty="0">
                <a:solidFill>
                  <a:srgbClr val="0000FF"/>
                </a:solidFill>
              </a:rPr>
              <a:t>Multiquark  </a:t>
            </a:r>
            <a:endParaRPr lang="zh-CN" altLang="en-US" sz="3200" b="1" dirty="0">
              <a:solidFill>
                <a:srgbClr val="0000FF"/>
              </a:solidFill>
            </a:endParaRPr>
          </a:p>
        </p:txBody>
      </p:sp>
      <p:pic>
        <p:nvPicPr>
          <p:cNvPr id="24" name="图片 23">
            <a:extLst>
              <a:ext uri="{FF2B5EF4-FFF2-40B4-BE49-F238E27FC236}">
                <a16:creationId xmlns:a16="http://schemas.microsoft.com/office/drawing/2014/main" id="{C4FECF0F-4168-46FA-8C31-659328A213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4381" y="3098541"/>
            <a:ext cx="1532345" cy="1254803"/>
          </a:xfrm>
          <a:prstGeom prst="rect">
            <a:avLst/>
          </a:prstGeom>
        </p:spPr>
      </p:pic>
      <p:sp>
        <p:nvSpPr>
          <p:cNvPr id="25" name="文本框 24">
            <a:extLst>
              <a:ext uri="{FF2B5EF4-FFF2-40B4-BE49-F238E27FC236}">
                <a16:creationId xmlns:a16="http://schemas.microsoft.com/office/drawing/2014/main" id="{E3C4A7A7-4879-4BAB-BA9F-83175437A441}"/>
              </a:ext>
            </a:extLst>
          </p:cNvPr>
          <p:cNvSpPr txBox="1"/>
          <p:nvPr/>
        </p:nvSpPr>
        <p:spPr>
          <a:xfrm>
            <a:off x="1016447" y="4353344"/>
            <a:ext cx="5848196" cy="584775"/>
          </a:xfrm>
          <a:prstGeom prst="rect">
            <a:avLst/>
          </a:prstGeom>
          <a:noFill/>
        </p:spPr>
        <p:txBody>
          <a:bodyPr wrap="square" rtlCol="0">
            <a:spAutoFit/>
          </a:bodyPr>
          <a:lstStyle/>
          <a:p>
            <a:r>
              <a:rPr lang="en-US" altLang="zh-CN" sz="3200" b="1" dirty="0">
                <a:solidFill>
                  <a:srgbClr val="0000FF"/>
                </a:solidFill>
              </a:rPr>
              <a:t>Hadronic molecule  </a:t>
            </a:r>
            <a:endParaRPr lang="zh-CN" altLang="en-US" sz="3200" b="1" dirty="0">
              <a:solidFill>
                <a:srgbClr val="0000FF"/>
              </a:solidFill>
            </a:endParaRPr>
          </a:p>
        </p:txBody>
      </p:sp>
      <p:pic>
        <p:nvPicPr>
          <p:cNvPr id="29" name="图片 28">
            <a:extLst>
              <a:ext uri="{FF2B5EF4-FFF2-40B4-BE49-F238E27FC236}">
                <a16:creationId xmlns:a16="http://schemas.microsoft.com/office/drawing/2014/main" id="{C56C089E-27BD-4018-A8CD-290A5E4B77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275" y="5096021"/>
            <a:ext cx="2419869" cy="1088413"/>
          </a:xfrm>
          <a:prstGeom prst="rect">
            <a:avLst/>
          </a:prstGeom>
        </p:spPr>
      </p:pic>
      <p:pic>
        <p:nvPicPr>
          <p:cNvPr id="31" name="图片 30">
            <a:extLst>
              <a:ext uri="{FF2B5EF4-FFF2-40B4-BE49-F238E27FC236}">
                <a16:creationId xmlns:a16="http://schemas.microsoft.com/office/drawing/2014/main" id="{60AF69DF-F8D1-4A70-A24A-7C15824A7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5109" y="5053203"/>
            <a:ext cx="2419869" cy="1128594"/>
          </a:xfrm>
          <a:prstGeom prst="rect">
            <a:avLst/>
          </a:prstGeom>
        </p:spPr>
      </p:pic>
      <p:pic>
        <p:nvPicPr>
          <p:cNvPr id="33" name="图片 32">
            <a:extLst>
              <a:ext uri="{FF2B5EF4-FFF2-40B4-BE49-F238E27FC236}">
                <a16:creationId xmlns:a16="http://schemas.microsoft.com/office/drawing/2014/main" id="{0D13EEB9-4FCF-42A7-8BDD-F7BB4ED54D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0944" y="5053203"/>
            <a:ext cx="2380870" cy="1128594"/>
          </a:xfrm>
          <a:prstGeom prst="rect">
            <a:avLst/>
          </a:prstGeom>
        </p:spPr>
      </p:pic>
      <p:sp>
        <p:nvSpPr>
          <p:cNvPr id="34" name="文本框 33">
            <a:extLst>
              <a:ext uri="{FF2B5EF4-FFF2-40B4-BE49-F238E27FC236}">
                <a16:creationId xmlns:a16="http://schemas.microsoft.com/office/drawing/2014/main" id="{F43E8A8D-DA66-4EBF-82C6-C0D883037DBF}"/>
              </a:ext>
            </a:extLst>
          </p:cNvPr>
          <p:cNvSpPr txBox="1"/>
          <p:nvPr/>
        </p:nvSpPr>
        <p:spPr>
          <a:xfrm>
            <a:off x="4653219" y="2603630"/>
            <a:ext cx="3166478" cy="3891763"/>
          </a:xfrm>
          <a:prstGeom prst="rect">
            <a:avLst/>
          </a:prstGeom>
          <a:noFill/>
          <a:ln w="28575">
            <a:solidFill>
              <a:srgbClr val="FF0000"/>
            </a:solidFill>
          </a:ln>
        </p:spPr>
        <p:txBody>
          <a:bodyPr wrap="square" rtlCol="0">
            <a:spAutoFit/>
          </a:bodyPr>
          <a:lstStyle/>
          <a:p>
            <a:endParaRPr lang="zh-CN" altLang="en-US" dirty="0"/>
          </a:p>
        </p:txBody>
      </p:sp>
      <p:sp>
        <p:nvSpPr>
          <p:cNvPr id="35" name="文本框 34">
            <a:extLst>
              <a:ext uri="{FF2B5EF4-FFF2-40B4-BE49-F238E27FC236}">
                <a16:creationId xmlns:a16="http://schemas.microsoft.com/office/drawing/2014/main" id="{552C632B-0698-49EF-809A-68DE410787BA}"/>
              </a:ext>
            </a:extLst>
          </p:cNvPr>
          <p:cNvSpPr txBox="1"/>
          <p:nvPr/>
        </p:nvSpPr>
        <p:spPr>
          <a:xfrm>
            <a:off x="8361403" y="1261799"/>
            <a:ext cx="3018696" cy="707886"/>
          </a:xfrm>
          <a:prstGeom prst="rect">
            <a:avLst/>
          </a:prstGeom>
          <a:noFill/>
        </p:spPr>
        <p:txBody>
          <a:bodyPr wrap="square" rtlCol="0">
            <a:spAutoFit/>
          </a:bodyPr>
          <a:lstStyle/>
          <a:p>
            <a:r>
              <a:rPr lang="en-US" altLang="zh-CN" sz="4000" dirty="0">
                <a:solidFill>
                  <a:srgbClr val="FF0000"/>
                </a:solidFill>
              </a:rPr>
              <a:t>Pentaquark</a:t>
            </a:r>
            <a:endParaRPr lang="zh-CN" altLang="en-US" sz="4000" dirty="0">
              <a:solidFill>
                <a:srgbClr val="FF0000"/>
              </a:solidFill>
            </a:endParaRPr>
          </a:p>
        </p:txBody>
      </p:sp>
      <p:cxnSp>
        <p:nvCxnSpPr>
          <p:cNvPr id="37" name="直接箭头连接符 36">
            <a:extLst>
              <a:ext uri="{FF2B5EF4-FFF2-40B4-BE49-F238E27FC236}">
                <a16:creationId xmlns:a16="http://schemas.microsoft.com/office/drawing/2014/main" id="{EA855050-F0FA-4E01-A7C0-A4C01BC2DA98}"/>
              </a:ext>
            </a:extLst>
          </p:cNvPr>
          <p:cNvCxnSpPr>
            <a:cxnSpLocks/>
          </p:cNvCxnSpPr>
          <p:nvPr/>
        </p:nvCxnSpPr>
        <p:spPr>
          <a:xfrm flipV="1">
            <a:off x="7699326" y="1919710"/>
            <a:ext cx="845584" cy="616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a:extLst>
              <a:ext uri="{FF2B5EF4-FFF2-40B4-BE49-F238E27FC236}">
                <a16:creationId xmlns:a16="http://schemas.microsoft.com/office/drawing/2014/main" id="{64AABC02-801C-4988-9763-44D7A1EF9CB1}"/>
              </a:ext>
            </a:extLst>
          </p:cNvPr>
          <p:cNvSpPr>
            <a:spLocks noGrp="1"/>
          </p:cNvSpPr>
          <p:nvPr>
            <p:ph type="sldNum" sz="quarter" idx="12"/>
          </p:nvPr>
        </p:nvSpPr>
        <p:spPr/>
        <p:txBody>
          <a:bodyPr/>
          <a:lstStyle/>
          <a:p>
            <a:fld id="{F0D42386-0B3A-47AB-8788-B376FB785E1A}" type="slidenum">
              <a:rPr lang="zh-CN" altLang="en-US" smtClean="0"/>
              <a:t>4</a:t>
            </a:fld>
            <a:endParaRPr lang="zh-CN" altLang="en-US"/>
          </a:p>
        </p:txBody>
      </p:sp>
      <p:sp>
        <p:nvSpPr>
          <p:cNvPr id="19" name="标题 1"/>
          <p:cNvSpPr txBox="1">
            <a:spLocks/>
          </p:cNvSpPr>
          <p:nvPr/>
        </p:nvSpPr>
        <p:spPr>
          <a:xfrm>
            <a:off x="625763" y="58831"/>
            <a:ext cx="10515600" cy="74293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Background of </a:t>
            </a:r>
            <a:r>
              <a:rPr lang="en-US" altLang="zh-CN" sz="4800" b="1" dirty="0" err="1" smtClean="0"/>
              <a:t>pentaquark</a:t>
            </a:r>
            <a:r>
              <a:rPr lang="en-US" altLang="zh-CN" sz="4800" b="1" dirty="0" smtClean="0"/>
              <a:t> </a:t>
            </a:r>
            <a:endParaRPr lang="zh-CN" altLang="en-US" sz="4800" b="1" dirty="0"/>
          </a:p>
        </p:txBody>
      </p:sp>
    </p:spTree>
    <p:extLst>
      <p:ext uri="{BB962C8B-B14F-4D97-AF65-F5344CB8AC3E}">
        <p14:creationId xmlns:p14="http://schemas.microsoft.com/office/powerpoint/2010/main" val="2517033387"/>
      </p:ext>
    </p:extLst>
  </p:cSld>
  <p:clrMapOvr>
    <a:masterClrMapping/>
  </p:clrMapOvr>
  <mc:AlternateContent xmlns:mc="http://schemas.openxmlformats.org/markup-compatibility/2006">
    <mc:Choice xmlns:p14="http://schemas.microsoft.com/office/powerpoint/2010/main" Requires="p14">
      <p:transition spd="slow" p14:dur="2000" advTm="76222"/>
    </mc:Choice>
    <mc:Fallback>
      <p:transition spd="slow" advTm="7622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ECC5FDB-0329-4B91-84EF-BA89CBABB244}"/>
              </a:ext>
            </a:extLst>
          </p:cNvPr>
          <p:cNvSpPr/>
          <p:nvPr/>
        </p:nvSpPr>
        <p:spPr>
          <a:xfrm>
            <a:off x="9277417" y="717660"/>
            <a:ext cx="2664419" cy="225683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6C40701E-98BC-4FD5-BCC7-FDDD75A0D7B9}"/>
              </a:ext>
            </a:extLst>
          </p:cNvPr>
          <p:cNvSpPr/>
          <p:nvPr/>
        </p:nvSpPr>
        <p:spPr>
          <a:xfrm>
            <a:off x="9307457" y="3545915"/>
            <a:ext cx="2684062" cy="3165306"/>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A77CEDCD-0AA6-45F8-A7E9-390E9C3E6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929"/>
            <a:ext cx="5889005" cy="5475844"/>
          </a:xfrm>
          <a:prstGeom prst="rect">
            <a:avLst/>
          </a:prstGeom>
        </p:spPr>
      </p:pic>
      <p:pic>
        <p:nvPicPr>
          <p:cNvPr id="41" name="图片 40">
            <a:extLst>
              <a:ext uri="{FF2B5EF4-FFF2-40B4-BE49-F238E27FC236}">
                <a16:creationId xmlns:a16="http://schemas.microsoft.com/office/drawing/2014/main" id="{FBB54AE6-D8D5-4911-80DE-72AC0687E445}"/>
              </a:ext>
            </a:extLst>
          </p:cNvPr>
          <p:cNvPicPr>
            <a:picLocks noChangeAspect="1"/>
          </p:cNvPicPr>
          <p:nvPr/>
        </p:nvPicPr>
        <p:blipFill>
          <a:blip r:embed="rId4"/>
          <a:stretch>
            <a:fillRect/>
          </a:stretch>
        </p:blipFill>
        <p:spPr>
          <a:xfrm>
            <a:off x="4089996" y="1549450"/>
            <a:ext cx="809625" cy="647700"/>
          </a:xfrm>
          <a:prstGeom prst="rect">
            <a:avLst/>
          </a:prstGeom>
        </p:spPr>
      </p:pic>
      <p:sp>
        <p:nvSpPr>
          <p:cNvPr id="14" name="文本框 13">
            <a:extLst>
              <a:ext uri="{FF2B5EF4-FFF2-40B4-BE49-F238E27FC236}">
                <a16:creationId xmlns:a16="http://schemas.microsoft.com/office/drawing/2014/main" id="{AA3BC7DF-1563-4011-9980-C74E5A596F46}"/>
              </a:ext>
            </a:extLst>
          </p:cNvPr>
          <p:cNvSpPr txBox="1"/>
          <p:nvPr/>
        </p:nvSpPr>
        <p:spPr>
          <a:xfrm>
            <a:off x="651503" y="699825"/>
            <a:ext cx="6068874" cy="523220"/>
          </a:xfrm>
          <a:prstGeom prst="rect">
            <a:avLst/>
          </a:prstGeom>
          <a:noFill/>
        </p:spPr>
        <p:txBody>
          <a:bodyPr wrap="square" rtlCol="0">
            <a:spAutoFit/>
          </a:bodyPr>
          <a:lstStyle/>
          <a:p>
            <a:r>
              <a:rPr lang="en-US" altLang="zh-CN" sz="2800" dirty="0">
                <a:solidFill>
                  <a:srgbClr val="0000FF"/>
                </a:solidFill>
                <a:latin typeface="Arial Black" panose="020B0A04020102020204" pitchFamily="34" charset="0"/>
              </a:rPr>
              <a:t>2015 and 2019 experiment</a:t>
            </a:r>
            <a:endParaRPr lang="zh-CN" altLang="en-US" sz="2800" dirty="0">
              <a:solidFill>
                <a:srgbClr val="0000FF"/>
              </a:solidFill>
              <a:latin typeface="Arial Black" panose="020B0A04020102020204" pitchFamily="34" charset="0"/>
            </a:endParaRPr>
          </a:p>
        </p:txBody>
      </p:sp>
      <p:sp>
        <p:nvSpPr>
          <p:cNvPr id="21" name="矩形 20">
            <a:extLst>
              <a:ext uri="{FF2B5EF4-FFF2-40B4-BE49-F238E27FC236}">
                <a16:creationId xmlns:a16="http://schemas.microsoft.com/office/drawing/2014/main" id="{D996DCEC-63B7-411C-A32D-1CA55DD81AF3}"/>
              </a:ext>
            </a:extLst>
          </p:cNvPr>
          <p:cNvSpPr/>
          <p:nvPr/>
        </p:nvSpPr>
        <p:spPr>
          <a:xfrm>
            <a:off x="2397512" y="6506404"/>
            <a:ext cx="1387166" cy="29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85E4D3A0-4FCE-4FB7-ACE6-7B0A494B8572}"/>
              </a:ext>
            </a:extLst>
          </p:cNvPr>
          <p:cNvSpPr/>
          <p:nvPr/>
        </p:nvSpPr>
        <p:spPr>
          <a:xfrm>
            <a:off x="1032805" y="1657901"/>
            <a:ext cx="953215"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solidFill>
                  <a:srgbClr val="FF0000"/>
                </a:solidFill>
              </a:rPr>
              <a:t>2015</a:t>
            </a:r>
            <a:endParaRPr lang="zh-CN" altLang="en-US" sz="2400" dirty="0">
              <a:solidFill>
                <a:srgbClr val="FF0000"/>
              </a:solidFill>
            </a:endParaRPr>
          </a:p>
        </p:txBody>
      </p:sp>
      <p:sp>
        <p:nvSpPr>
          <p:cNvPr id="44" name="矩形 43">
            <a:extLst>
              <a:ext uri="{FF2B5EF4-FFF2-40B4-BE49-F238E27FC236}">
                <a16:creationId xmlns:a16="http://schemas.microsoft.com/office/drawing/2014/main" id="{B65BE15D-AB91-4B51-9ED9-86F77BAF9BCB}"/>
              </a:ext>
            </a:extLst>
          </p:cNvPr>
          <p:cNvSpPr/>
          <p:nvPr/>
        </p:nvSpPr>
        <p:spPr>
          <a:xfrm>
            <a:off x="1328091" y="6503834"/>
            <a:ext cx="3406702" cy="369332"/>
          </a:xfrm>
          <a:prstGeom prst="rect">
            <a:avLst/>
          </a:prstGeom>
        </p:spPr>
        <p:txBody>
          <a:bodyPr wrap="none">
            <a:spAutoFit/>
          </a:bodyPr>
          <a:lstStyle/>
          <a:p>
            <a:r>
              <a:rPr lang="en-US" altLang="zh-CN" dirty="0" err="1">
                <a:solidFill>
                  <a:srgbClr val="0000FF"/>
                </a:solidFill>
                <a:latin typeface="Bahnschrift Light" panose="020B0502040204020203" pitchFamily="34" charset="0"/>
              </a:rPr>
              <a:t>Phys.Rev.Lett</a:t>
            </a:r>
            <a:r>
              <a:rPr lang="en-US" altLang="zh-CN" dirty="0">
                <a:solidFill>
                  <a:srgbClr val="0000FF"/>
                </a:solidFill>
                <a:latin typeface="Bahnschrift Light" panose="020B0502040204020203" pitchFamily="34" charset="0"/>
              </a:rPr>
              <a:t>. 115 (2015) 072001</a:t>
            </a:r>
            <a:endParaRPr lang="zh-CN" altLang="en-US" dirty="0">
              <a:solidFill>
                <a:srgbClr val="0000FF"/>
              </a:solidFill>
              <a:latin typeface="Bahnschrift Light" panose="020B0502040204020203" pitchFamily="34" charset="0"/>
            </a:endParaRPr>
          </a:p>
        </p:txBody>
      </p:sp>
      <p:sp>
        <p:nvSpPr>
          <p:cNvPr id="4" name="文本框 3">
            <a:extLst>
              <a:ext uri="{FF2B5EF4-FFF2-40B4-BE49-F238E27FC236}">
                <a16:creationId xmlns:a16="http://schemas.microsoft.com/office/drawing/2014/main" id="{8DFB3DC6-1F1A-428D-9187-C8B7ED460303}"/>
              </a:ext>
            </a:extLst>
          </p:cNvPr>
          <p:cNvSpPr txBox="1"/>
          <p:nvPr/>
        </p:nvSpPr>
        <p:spPr>
          <a:xfrm>
            <a:off x="7298611" y="4838037"/>
            <a:ext cx="763721" cy="369332"/>
          </a:xfrm>
          <a:prstGeom prst="rect">
            <a:avLst/>
          </a:prstGeom>
          <a:noFill/>
        </p:spPr>
        <p:txBody>
          <a:bodyPr wrap="square" rtlCol="0">
            <a:spAutoFit/>
          </a:bodyPr>
          <a:lstStyle/>
          <a:p>
            <a:r>
              <a:rPr lang="en-US" altLang="zh-CN" b="1" dirty="0">
                <a:solidFill>
                  <a:srgbClr val="0000FF"/>
                </a:solidFill>
              </a:rPr>
              <a:t>4320</a:t>
            </a:r>
            <a:endParaRPr lang="zh-CN" altLang="en-US" b="1" dirty="0">
              <a:solidFill>
                <a:srgbClr val="0000FF"/>
              </a:solidFill>
            </a:endParaRPr>
          </a:p>
        </p:txBody>
      </p:sp>
      <p:sp>
        <p:nvSpPr>
          <p:cNvPr id="22" name="文本框 21">
            <a:extLst>
              <a:ext uri="{FF2B5EF4-FFF2-40B4-BE49-F238E27FC236}">
                <a16:creationId xmlns:a16="http://schemas.microsoft.com/office/drawing/2014/main" id="{4E7B0A20-E36D-468D-B911-FDAE529FDE88}"/>
              </a:ext>
            </a:extLst>
          </p:cNvPr>
          <p:cNvSpPr txBox="1"/>
          <p:nvPr/>
        </p:nvSpPr>
        <p:spPr>
          <a:xfrm>
            <a:off x="8173843" y="4831304"/>
            <a:ext cx="763721" cy="369332"/>
          </a:xfrm>
          <a:prstGeom prst="rect">
            <a:avLst/>
          </a:prstGeom>
          <a:noFill/>
        </p:spPr>
        <p:txBody>
          <a:bodyPr wrap="square" rtlCol="0">
            <a:spAutoFit/>
          </a:bodyPr>
          <a:lstStyle/>
          <a:p>
            <a:r>
              <a:rPr lang="en-US" altLang="zh-CN" b="1" dirty="0">
                <a:solidFill>
                  <a:srgbClr val="0000FF"/>
                </a:solidFill>
              </a:rPr>
              <a:t>4380</a:t>
            </a:r>
            <a:endParaRPr lang="zh-CN" altLang="en-US" b="1" dirty="0">
              <a:solidFill>
                <a:srgbClr val="0000FF"/>
              </a:solidFill>
            </a:endParaRPr>
          </a:p>
        </p:txBody>
      </p:sp>
      <p:sp>
        <p:nvSpPr>
          <p:cNvPr id="23" name="文本框 22">
            <a:extLst>
              <a:ext uri="{FF2B5EF4-FFF2-40B4-BE49-F238E27FC236}">
                <a16:creationId xmlns:a16="http://schemas.microsoft.com/office/drawing/2014/main" id="{187CB1E2-0E40-4AC9-8AF2-7C64E2A86B6A}"/>
              </a:ext>
            </a:extLst>
          </p:cNvPr>
          <p:cNvSpPr txBox="1"/>
          <p:nvPr/>
        </p:nvSpPr>
        <p:spPr>
          <a:xfrm>
            <a:off x="7298610" y="903720"/>
            <a:ext cx="763721" cy="369332"/>
          </a:xfrm>
          <a:prstGeom prst="rect">
            <a:avLst/>
          </a:prstGeom>
          <a:noFill/>
        </p:spPr>
        <p:txBody>
          <a:bodyPr wrap="square" rtlCol="0">
            <a:spAutoFit/>
          </a:bodyPr>
          <a:lstStyle/>
          <a:p>
            <a:r>
              <a:rPr lang="en-US" altLang="zh-CN" b="1" dirty="0">
                <a:solidFill>
                  <a:srgbClr val="0000FF"/>
                </a:solidFill>
              </a:rPr>
              <a:t>4450</a:t>
            </a:r>
            <a:endParaRPr lang="zh-CN" altLang="en-US" b="1" dirty="0">
              <a:solidFill>
                <a:srgbClr val="0000FF"/>
              </a:solidFill>
            </a:endParaRPr>
          </a:p>
        </p:txBody>
      </p:sp>
      <p:sp>
        <p:nvSpPr>
          <p:cNvPr id="27" name="矩形 26">
            <a:extLst>
              <a:ext uri="{FF2B5EF4-FFF2-40B4-BE49-F238E27FC236}">
                <a16:creationId xmlns:a16="http://schemas.microsoft.com/office/drawing/2014/main" id="{A976F44D-83B7-450B-9A2E-0FD049C0648F}"/>
              </a:ext>
            </a:extLst>
          </p:cNvPr>
          <p:cNvSpPr/>
          <p:nvPr/>
        </p:nvSpPr>
        <p:spPr>
          <a:xfrm>
            <a:off x="6227785" y="3756300"/>
            <a:ext cx="197680" cy="270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a:extLst>
              <a:ext uri="{FF2B5EF4-FFF2-40B4-BE49-F238E27FC236}">
                <a16:creationId xmlns:a16="http://schemas.microsoft.com/office/drawing/2014/main" id="{B737B4F2-325D-4180-B73B-51ECBD061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6245" y="1281103"/>
            <a:ext cx="3544058" cy="4731188"/>
          </a:xfrm>
          <a:prstGeom prst="rect">
            <a:avLst/>
          </a:prstGeom>
        </p:spPr>
      </p:pic>
      <p:sp>
        <p:nvSpPr>
          <p:cNvPr id="47" name="文本框 46">
            <a:extLst>
              <a:ext uri="{FF2B5EF4-FFF2-40B4-BE49-F238E27FC236}">
                <a16:creationId xmlns:a16="http://schemas.microsoft.com/office/drawing/2014/main" id="{5DC1BF55-6F63-4771-9991-6C16F5F51F61}"/>
              </a:ext>
            </a:extLst>
          </p:cNvPr>
          <p:cNvSpPr txBox="1"/>
          <p:nvPr/>
        </p:nvSpPr>
        <p:spPr>
          <a:xfrm>
            <a:off x="6720378" y="895669"/>
            <a:ext cx="763721" cy="369332"/>
          </a:xfrm>
          <a:prstGeom prst="rect">
            <a:avLst/>
          </a:prstGeom>
          <a:noFill/>
        </p:spPr>
        <p:txBody>
          <a:bodyPr wrap="square" rtlCol="0">
            <a:spAutoFit/>
          </a:bodyPr>
          <a:lstStyle/>
          <a:p>
            <a:r>
              <a:rPr lang="en-US" altLang="zh-CN" b="1" dirty="0">
                <a:solidFill>
                  <a:srgbClr val="0000FF"/>
                </a:solidFill>
              </a:rPr>
              <a:t>4380</a:t>
            </a:r>
            <a:endParaRPr lang="zh-CN" altLang="en-US" b="1" dirty="0">
              <a:solidFill>
                <a:srgbClr val="0000FF"/>
              </a:solidFill>
            </a:endParaRPr>
          </a:p>
        </p:txBody>
      </p:sp>
      <p:sp>
        <p:nvSpPr>
          <p:cNvPr id="48" name="文本框 47">
            <a:extLst>
              <a:ext uri="{FF2B5EF4-FFF2-40B4-BE49-F238E27FC236}">
                <a16:creationId xmlns:a16="http://schemas.microsoft.com/office/drawing/2014/main" id="{720C9FB8-ABCF-4EE2-99AD-6096C3E55CAC}"/>
              </a:ext>
            </a:extLst>
          </p:cNvPr>
          <p:cNvSpPr txBox="1"/>
          <p:nvPr/>
        </p:nvSpPr>
        <p:spPr>
          <a:xfrm>
            <a:off x="6142145" y="911771"/>
            <a:ext cx="763721" cy="369332"/>
          </a:xfrm>
          <a:prstGeom prst="rect">
            <a:avLst/>
          </a:prstGeom>
          <a:noFill/>
        </p:spPr>
        <p:txBody>
          <a:bodyPr wrap="square" rtlCol="0">
            <a:spAutoFit/>
          </a:bodyPr>
          <a:lstStyle/>
          <a:p>
            <a:r>
              <a:rPr lang="en-US" altLang="zh-CN" b="1" dirty="0">
                <a:solidFill>
                  <a:srgbClr val="0000FF"/>
                </a:solidFill>
              </a:rPr>
              <a:t>4320</a:t>
            </a:r>
            <a:endParaRPr lang="zh-CN" altLang="en-US" b="1" dirty="0">
              <a:solidFill>
                <a:srgbClr val="0000FF"/>
              </a:solidFill>
            </a:endParaRPr>
          </a:p>
        </p:txBody>
      </p:sp>
      <p:cxnSp>
        <p:nvCxnSpPr>
          <p:cNvPr id="51" name="直接箭头连接符 50">
            <a:extLst>
              <a:ext uri="{FF2B5EF4-FFF2-40B4-BE49-F238E27FC236}">
                <a16:creationId xmlns:a16="http://schemas.microsoft.com/office/drawing/2014/main" id="{32141C32-B613-4DAA-9C97-9F27F2D82709}"/>
              </a:ext>
            </a:extLst>
          </p:cNvPr>
          <p:cNvCxnSpPr>
            <a:cxnSpLocks/>
          </p:cNvCxnSpPr>
          <p:nvPr/>
        </p:nvCxnSpPr>
        <p:spPr>
          <a:xfrm flipV="1">
            <a:off x="2051508" y="2261018"/>
            <a:ext cx="4450590" cy="1167982"/>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00AC4F19-BDF1-40AD-8250-057EE49B5505}"/>
              </a:ext>
            </a:extLst>
          </p:cNvPr>
          <p:cNvSpPr txBox="1"/>
          <p:nvPr/>
        </p:nvSpPr>
        <p:spPr>
          <a:xfrm>
            <a:off x="5456246" y="1274981"/>
            <a:ext cx="3544058" cy="4679299"/>
          </a:xfrm>
          <a:prstGeom prst="rect">
            <a:avLst/>
          </a:prstGeom>
          <a:noFill/>
          <a:ln w="19050">
            <a:solidFill>
              <a:schemeClr val="tx1"/>
            </a:solidFill>
          </a:ln>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31B9E1D4-17E3-4124-8958-9D1ABA537A9F}"/>
                  </a:ext>
                </a:extLst>
              </p:cNvPr>
              <p:cNvSpPr/>
              <p:nvPr/>
            </p:nvSpPr>
            <p:spPr>
              <a:xfrm>
                <a:off x="6259599" y="6006216"/>
                <a:ext cx="646267" cy="369332"/>
              </a:xfrm>
              <a:prstGeom prst="rect">
                <a:avLst/>
              </a:prstGeom>
            </p:spPr>
            <p:txBody>
              <a:bodyPr wrap="none">
                <a:spAutoFit/>
              </a:bodyPr>
              <a:lstStyle/>
              <a:p>
                <a14:m>
                  <m:oMath xmlns:m="http://schemas.openxmlformats.org/officeDocument/2006/math">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𝑫</m:t>
                        </m:r>
                      </m:e>
                    </m:acc>
                    <m:sSub>
                      <m:sSubPr>
                        <m:ctrlPr>
                          <a:rPr lang="en-US" altLang="zh-CN" b="1" i="1">
                            <a:latin typeface="Cambria Math" panose="02040503050406030204" pitchFamily="18" charset="0"/>
                          </a:rPr>
                        </m:ctrlPr>
                      </m:sSubPr>
                      <m:e>
                        <m:r>
                          <a:rPr lang="el-GR" altLang="zh-CN" b="1" i="1">
                            <a:latin typeface="Cambria Math" panose="02040503050406030204" pitchFamily="18" charset="0"/>
                            <a:ea typeface="Cambria Math" panose="02040503050406030204" pitchFamily="18" charset="0"/>
                          </a:rPr>
                          <m:t>𝜮</m:t>
                        </m:r>
                      </m:e>
                      <m:sub>
                        <m:r>
                          <a:rPr lang="en-US" altLang="zh-CN" b="1" i="1">
                            <a:latin typeface="Cambria Math" panose="02040503050406030204" pitchFamily="18" charset="0"/>
                          </a:rPr>
                          <m:t>𝒄</m:t>
                        </m:r>
                      </m:sub>
                    </m:sSub>
                  </m:oMath>
                </a14:m>
                <a:r>
                  <a:rPr lang="en-US" altLang="zh-CN" b="1" dirty="0">
                    <a:latin typeface="Adobe Devanagari" panose="02040503050201020203" pitchFamily="18" charset="0"/>
                    <a:cs typeface="Adobe Devanagari" panose="02040503050201020203" pitchFamily="18" charset="0"/>
                  </a:rPr>
                  <a:t> </a:t>
                </a:r>
                <a:endParaRPr lang="zh-CN" altLang="en-US" dirty="0"/>
              </a:p>
            </p:txBody>
          </p:sp>
        </mc:Choice>
        <mc:Fallback xmlns="">
          <p:sp>
            <p:nvSpPr>
              <p:cNvPr id="55" name="矩形 54">
                <a:extLst>
                  <a:ext uri="{FF2B5EF4-FFF2-40B4-BE49-F238E27FC236}">
                    <a16:creationId xmlns:a16="http://schemas.microsoft.com/office/drawing/2014/main" id="{31B9E1D4-17E3-4124-8958-9D1ABA537A9F}"/>
                  </a:ext>
                </a:extLst>
              </p:cNvPr>
              <p:cNvSpPr>
                <a:spLocks noRot="1" noChangeAspect="1" noMove="1" noResize="1" noEditPoints="1" noAdjustHandles="1" noChangeArrowheads="1" noChangeShapeType="1" noTextEdit="1"/>
              </p:cNvSpPr>
              <p:nvPr/>
            </p:nvSpPr>
            <p:spPr>
              <a:xfrm>
                <a:off x="6259599" y="6006216"/>
                <a:ext cx="646267"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F7C57CBA-2200-41FC-ACC9-EB670475E21A}"/>
                  </a:ext>
                </a:extLst>
              </p:cNvPr>
              <p:cNvSpPr/>
              <p:nvPr/>
            </p:nvSpPr>
            <p:spPr>
              <a:xfrm>
                <a:off x="7384973" y="5993542"/>
                <a:ext cx="788870" cy="369332"/>
              </a:xfrm>
              <a:prstGeom prst="rect">
                <a:avLst/>
              </a:prstGeom>
            </p:spPr>
            <p:txBody>
              <a:bodyPr wrap="none">
                <a:spAutoFit/>
              </a:bodyPr>
              <a:lstStyle/>
              <a:p>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panose="02040503050406030204" pitchFamily="18" charset="0"/>
                          </a:rPr>
                          <m:t> </m:t>
                        </m:r>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𝑫</m:t>
                            </m:r>
                          </m:e>
                        </m:acc>
                      </m:e>
                      <m:sup>
                        <m:r>
                          <a:rPr lang="en-US" altLang="zh-CN" b="1" i="1">
                            <a:latin typeface="Cambria Math" panose="02040503050406030204" pitchFamily="18" charset="0"/>
                          </a:rPr>
                          <m:t>∗</m:t>
                        </m:r>
                      </m:sup>
                    </m:sSup>
                    <m:sSub>
                      <m:sSubPr>
                        <m:ctrlPr>
                          <a:rPr lang="en-US" altLang="zh-CN" b="1" i="1">
                            <a:latin typeface="Cambria Math" panose="02040503050406030204" pitchFamily="18" charset="0"/>
                          </a:rPr>
                        </m:ctrlPr>
                      </m:sSubPr>
                      <m:e>
                        <m:r>
                          <a:rPr lang="el-GR" altLang="zh-CN" b="1" i="1">
                            <a:latin typeface="Cambria Math" panose="02040503050406030204" pitchFamily="18" charset="0"/>
                            <a:ea typeface="Cambria Math" panose="02040503050406030204" pitchFamily="18" charset="0"/>
                          </a:rPr>
                          <m:t>𝜮</m:t>
                        </m:r>
                      </m:e>
                      <m:sub>
                        <m:r>
                          <a:rPr lang="en-US" altLang="zh-CN" b="1" i="1">
                            <a:latin typeface="Cambria Math" panose="02040503050406030204" pitchFamily="18" charset="0"/>
                          </a:rPr>
                          <m:t>𝒄</m:t>
                        </m:r>
                      </m:sub>
                    </m:sSub>
                  </m:oMath>
                </a14:m>
                <a:r>
                  <a:rPr lang="zh-CN" altLang="en-US" b="1" dirty="0">
                    <a:latin typeface="Adobe Devanagari" panose="02040503050201020203" pitchFamily="18" charset="0"/>
                    <a:cs typeface="Adobe Devanagari" panose="02040503050201020203" pitchFamily="18" charset="0"/>
                  </a:rPr>
                  <a:t> </a:t>
                </a:r>
                <a:endParaRPr lang="zh-CN" altLang="en-US" dirty="0"/>
              </a:p>
            </p:txBody>
          </p:sp>
        </mc:Choice>
        <mc:Fallback xmlns="">
          <p:sp>
            <p:nvSpPr>
              <p:cNvPr id="56" name="矩形 55">
                <a:extLst>
                  <a:ext uri="{FF2B5EF4-FFF2-40B4-BE49-F238E27FC236}">
                    <a16:creationId xmlns:a16="http://schemas.microsoft.com/office/drawing/2014/main" id="{F7C57CBA-2200-41FC-ACC9-EB670475E21A}"/>
                  </a:ext>
                </a:extLst>
              </p:cNvPr>
              <p:cNvSpPr>
                <a:spLocks noRot="1" noChangeAspect="1" noMove="1" noResize="1" noEditPoints="1" noAdjustHandles="1" noChangeArrowheads="1" noChangeShapeType="1" noTextEdit="1"/>
              </p:cNvSpPr>
              <p:nvPr/>
            </p:nvSpPr>
            <p:spPr>
              <a:xfrm>
                <a:off x="7384973" y="5993542"/>
                <a:ext cx="788870" cy="369332"/>
              </a:xfrm>
              <a:prstGeom prst="rect">
                <a:avLst/>
              </a:prstGeom>
              <a:blipFill>
                <a:blip r:embed="rId7"/>
                <a:stretch>
                  <a:fillRect/>
                </a:stretch>
              </a:blipFill>
            </p:spPr>
            <p:txBody>
              <a:bodyPr/>
              <a:lstStyle/>
              <a:p>
                <a:r>
                  <a:rPr lang="zh-CN" altLang="en-US">
                    <a:noFill/>
                  </a:rPr>
                  <a:t> </a:t>
                </a:r>
              </a:p>
            </p:txBody>
          </p:sp>
        </mc:Fallback>
      </mc:AlternateContent>
      <p:sp>
        <p:nvSpPr>
          <p:cNvPr id="57" name="矩形 56">
            <a:extLst>
              <a:ext uri="{FF2B5EF4-FFF2-40B4-BE49-F238E27FC236}">
                <a16:creationId xmlns:a16="http://schemas.microsoft.com/office/drawing/2014/main" id="{B5C79029-CBB1-4ACF-93A6-19C9F42AD2FF}"/>
              </a:ext>
            </a:extLst>
          </p:cNvPr>
          <p:cNvSpPr/>
          <p:nvPr/>
        </p:nvSpPr>
        <p:spPr>
          <a:xfrm>
            <a:off x="5615203" y="6503761"/>
            <a:ext cx="3483646" cy="369332"/>
          </a:xfrm>
          <a:prstGeom prst="rect">
            <a:avLst/>
          </a:prstGeom>
          <a:noFill/>
        </p:spPr>
        <p:txBody>
          <a:bodyPr wrap="none">
            <a:spAutoFit/>
          </a:bodyPr>
          <a:lstStyle/>
          <a:p>
            <a:r>
              <a:rPr lang="nn-NO" altLang="zh-CN" dirty="0">
                <a:solidFill>
                  <a:srgbClr val="0000FF"/>
                </a:solidFill>
                <a:latin typeface="Bahnschrift Light" panose="020B0502040204020203" pitchFamily="34" charset="0"/>
              </a:rPr>
              <a:t>Phys.Rev.Lett. 122 (2019), 222001</a:t>
            </a:r>
            <a:endParaRPr lang="zh-CN" altLang="en-US" dirty="0">
              <a:solidFill>
                <a:srgbClr val="0000FF"/>
              </a:solidFill>
              <a:latin typeface="Bahnschrift Light" panose="020B0502040204020203" pitchFamily="34" charset="0"/>
            </a:endParaRPr>
          </a:p>
        </p:txBody>
      </p:sp>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53526F35-D483-4B2E-ABC8-06CEA3B5192C}"/>
                  </a:ext>
                </a:extLst>
              </p:cNvPr>
              <p:cNvSpPr txBox="1"/>
              <p:nvPr/>
            </p:nvSpPr>
            <p:spPr>
              <a:xfrm>
                <a:off x="7050214" y="4593386"/>
                <a:ext cx="21250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CC66"/>
                              </a:solidFill>
                              <a:latin typeface="Cambria Math" panose="02040503050406030204" pitchFamily="18" charset="0"/>
                            </a:rPr>
                          </m:ctrlPr>
                        </m:sSubPr>
                        <m:e>
                          <m:r>
                            <a:rPr lang="en-US" altLang="zh-CN" b="0" i="1" smtClean="0">
                              <a:solidFill>
                                <a:srgbClr val="00CC66"/>
                              </a:solidFill>
                              <a:latin typeface="Cambria Math" panose="02040503050406030204" pitchFamily="18" charset="0"/>
                            </a:rPr>
                            <m:t>𝑃</m:t>
                          </m:r>
                        </m:e>
                        <m:sub>
                          <m:r>
                            <a:rPr lang="en-US" altLang="zh-CN" b="0" i="1" smtClean="0">
                              <a:solidFill>
                                <a:srgbClr val="00CC66"/>
                              </a:solidFill>
                              <a:latin typeface="Cambria Math" panose="02040503050406030204" pitchFamily="18" charset="0"/>
                            </a:rPr>
                            <m:t>𝑐</m:t>
                          </m:r>
                        </m:sub>
                      </m:sSub>
                      <m:d>
                        <m:dPr>
                          <m:ctrlPr>
                            <a:rPr lang="en-US" altLang="zh-CN" b="0" i="1" smtClean="0">
                              <a:solidFill>
                                <a:srgbClr val="00CC66"/>
                              </a:solidFill>
                              <a:latin typeface="Cambria Math" panose="02040503050406030204" pitchFamily="18" charset="0"/>
                            </a:rPr>
                          </m:ctrlPr>
                        </m:dPr>
                        <m:e>
                          <m:r>
                            <a:rPr lang="en-US" altLang="zh-CN" b="0" i="1" smtClean="0">
                              <a:solidFill>
                                <a:srgbClr val="00CC66"/>
                              </a:solidFill>
                              <a:latin typeface="Cambria Math" panose="02040503050406030204" pitchFamily="18" charset="0"/>
                            </a:rPr>
                            <m:t>4457</m:t>
                          </m:r>
                        </m:e>
                      </m:d>
                      <m:r>
                        <a:rPr lang="en-US" altLang="zh-CN" b="0" i="1" smtClean="0">
                          <a:solidFill>
                            <a:srgbClr val="00CC66"/>
                          </a:solidFill>
                          <a:latin typeface="Cambria Math" panose="02040503050406030204" pitchFamily="18" charset="0"/>
                          <a:ea typeface="Cambria Math" panose="02040503050406030204" pitchFamily="18" charset="0"/>
                        </a:rPr>
                        <m:t>→5.4</m:t>
                      </m:r>
                      <m:r>
                        <a:rPr lang="zh-CN" altLang="en-US" b="0" i="1" smtClean="0">
                          <a:solidFill>
                            <a:srgbClr val="00CC66"/>
                          </a:solidFill>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63" name="文本框 62">
                <a:extLst>
                  <a:ext uri="{FF2B5EF4-FFF2-40B4-BE49-F238E27FC236}">
                    <a16:creationId xmlns:a16="http://schemas.microsoft.com/office/drawing/2014/main" id="{53526F35-D483-4B2E-ABC8-06CEA3B5192C}"/>
                  </a:ext>
                </a:extLst>
              </p:cNvPr>
              <p:cNvSpPr txBox="1">
                <a:spLocks noRot="1" noChangeAspect="1" noMove="1" noResize="1" noEditPoints="1" noAdjustHandles="1" noChangeArrowheads="1" noChangeShapeType="1" noTextEdit="1"/>
              </p:cNvSpPr>
              <p:nvPr/>
            </p:nvSpPr>
            <p:spPr>
              <a:xfrm>
                <a:off x="7050214" y="4593386"/>
                <a:ext cx="2125098"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1574939D-86E0-4C75-B05D-8FF30B63D4AD}"/>
                  </a:ext>
                </a:extLst>
              </p:cNvPr>
              <p:cNvSpPr txBox="1"/>
              <p:nvPr/>
            </p:nvSpPr>
            <p:spPr>
              <a:xfrm>
                <a:off x="6956702" y="4255010"/>
                <a:ext cx="2241440" cy="377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CC66"/>
                              </a:solidFill>
                              <a:latin typeface="Cambria Math" panose="02040503050406030204" pitchFamily="18" charset="0"/>
                            </a:rPr>
                          </m:ctrlPr>
                        </m:sSubPr>
                        <m:e>
                          <m:r>
                            <a:rPr lang="en-US" altLang="zh-CN" b="0" i="1" smtClean="0">
                              <a:solidFill>
                                <a:srgbClr val="00CC66"/>
                              </a:solidFill>
                              <a:latin typeface="Cambria Math" panose="02040503050406030204" pitchFamily="18" charset="0"/>
                            </a:rPr>
                            <m:t>𝑃</m:t>
                          </m:r>
                        </m:e>
                        <m:sub>
                          <m:r>
                            <a:rPr lang="en-US" altLang="zh-CN" b="0" i="1" smtClean="0">
                              <a:solidFill>
                                <a:srgbClr val="00CC66"/>
                              </a:solidFill>
                              <a:latin typeface="Cambria Math" panose="02040503050406030204" pitchFamily="18" charset="0"/>
                            </a:rPr>
                            <m:t>𝑐</m:t>
                          </m:r>
                        </m:sub>
                      </m:sSub>
                      <m:d>
                        <m:dPr>
                          <m:ctrlPr>
                            <a:rPr lang="en-US" altLang="zh-CN" b="0" i="1" smtClean="0">
                              <a:solidFill>
                                <a:srgbClr val="00CC66"/>
                              </a:solidFill>
                              <a:latin typeface="Cambria Math" panose="02040503050406030204" pitchFamily="18" charset="0"/>
                            </a:rPr>
                          </m:ctrlPr>
                        </m:dPr>
                        <m:e>
                          <m:r>
                            <a:rPr lang="en-US" altLang="zh-CN" b="0" i="1" smtClean="0">
                              <a:solidFill>
                                <a:srgbClr val="00CC66"/>
                              </a:solidFill>
                              <a:latin typeface="Cambria Math" panose="02040503050406030204" pitchFamily="18" charset="0"/>
                            </a:rPr>
                            <m:t>4440</m:t>
                          </m:r>
                        </m:e>
                      </m:d>
                      <m:r>
                        <a:rPr lang="en-US" altLang="zh-CN" b="0" i="1" smtClean="0">
                          <a:solidFill>
                            <a:srgbClr val="00CC66"/>
                          </a:solidFill>
                          <a:latin typeface="Cambria Math" panose="02040503050406030204" pitchFamily="18" charset="0"/>
                          <a:ea typeface="Cambria Math" panose="02040503050406030204" pitchFamily="18" charset="0"/>
                        </a:rPr>
                        <m:t>→5.4</m:t>
                      </m:r>
                      <m:r>
                        <a:rPr lang="zh-CN" altLang="en-US" b="0" i="1" smtClean="0">
                          <a:solidFill>
                            <a:srgbClr val="00CC66"/>
                          </a:solidFill>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64" name="文本框 63">
                <a:extLst>
                  <a:ext uri="{FF2B5EF4-FFF2-40B4-BE49-F238E27FC236}">
                    <a16:creationId xmlns:a16="http://schemas.microsoft.com/office/drawing/2014/main" id="{1574939D-86E0-4C75-B05D-8FF30B63D4AD}"/>
                  </a:ext>
                </a:extLst>
              </p:cNvPr>
              <p:cNvSpPr txBox="1">
                <a:spLocks noRot="1" noChangeAspect="1" noMove="1" noResize="1" noEditPoints="1" noAdjustHandles="1" noChangeArrowheads="1" noChangeShapeType="1" noTextEdit="1"/>
              </p:cNvSpPr>
              <p:nvPr/>
            </p:nvSpPr>
            <p:spPr>
              <a:xfrm>
                <a:off x="6956702" y="4255010"/>
                <a:ext cx="2241440" cy="37799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20D320AD-F392-4EF8-9112-C28EF5330D96}"/>
                  </a:ext>
                </a:extLst>
              </p:cNvPr>
              <p:cNvSpPr txBox="1"/>
              <p:nvPr/>
            </p:nvSpPr>
            <p:spPr>
              <a:xfrm>
                <a:off x="6541030" y="3976373"/>
                <a:ext cx="30158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CC66"/>
                              </a:solidFill>
                              <a:latin typeface="Cambria Math" panose="02040503050406030204" pitchFamily="18" charset="0"/>
                            </a:rPr>
                          </m:ctrlPr>
                        </m:sSubPr>
                        <m:e>
                          <m:r>
                            <a:rPr lang="en-US" altLang="zh-CN" b="0" i="1" smtClean="0">
                              <a:solidFill>
                                <a:srgbClr val="00CC66"/>
                              </a:solidFill>
                              <a:latin typeface="Cambria Math" panose="02040503050406030204" pitchFamily="18" charset="0"/>
                            </a:rPr>
                            <m:t>𝑃</m:t>
                          </m:r>
                        </m:e>
                        <m:sub>
                          <m:r>
                            <a:rPr lang="en-US" altLang="zh-CN" b="0" i="1" smtClean="0">
                              <a:solidFill>
                                <a:srgbClr val="00CC66"/>
                              </a:solidFill>
                              <a:latin typeface="Cambria Math" panose="02040503050406030204" pitchFamily="18" charset="0"/>
                            </a:rPr>
                            <m:t>𝑐</m:t>
                          </m:r>
                        </m:sub>
                      </m:sSub>
                      <m:d>
                        <m:dPr>
                          <m:ctrlPr>
                            <a:rPr lang="en-US" altLang="zh-CN" b="0" i="1" smtClean="0">
                              <a:solidFill>
                                <a:srgbClr val="00CC66"/>
                              </a:solidFill>
                              <a:latin typeface="Cambria Math" panose="02040503050406030204" pitchFamily="18" charset="0"/>
                            </a:rPr>
                          </m:ctrlPr>
                        </m:dPr>
                        <m:e>
                          <m:r>
                            <a:rPr lang="en-US" altLang="zh-CN" b="0" i="1" smtClean="0">
                              <a:solidFill>
                                <a:srgbClr val="00CC66"/>
                              </a:solidFill>
                              <a:latin typeface="Cambria Math" panose="02040503050406030204" pitchFamily="18" charset="0"/>
                            </a:rPr>
                            <m:t>4312</m:t>
                          </m:r>
                        </m:e>
                      </m:d>
                      <m:r>
                        <a:rPr lang="en-US" altLang="zh-CN" b="0" i="1" smtClean="0">
                          <a:solidFill>
                            <a:srgbClr val="00CC66"/>
                          </a:solidFill>
                          <a:latin typeface="Cambria Math" panose="02040503050406030204" pitchFamily="18" charset="0"/>
                          <a:ea typeface="Cambria Math" panose="02040503050406030204" pitchFamily="18" charset="0"/>
                        </a:rPr>
                        <m:t>→7.3</m:t>
                      </m:r>
                      <m:r>
                        <a:rPr lang="zh-CN" altLang="en-US" b="0" i="1" smtClean="0">
                          <a:solidFill>
                            <a:srgbClr val="00CC66"/>
                          </a:solidFill>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65" name="文本框 64">
                <a:extLst>
                  <a:ext uri="{FF2B5EF4-FFF2-40B4-BE49-F238E27FC236}">
                    <a16:creationId xmlns:a16="http://schemas.microsoft.com/office/drawing/2014/main" id="{20D320AD-F392-4EF8-9112-C28EF5330D96}"/>
                  </a:ext>
                </a:extLst>
              </p:cNvPr>
              <p:cNvSpPr txBox="1">
                <a:spLocks noRot="1" noChangeAspect="1" noMove="1" noResize="1" noEditPoints="1" noAdjustHandles="1" noChangeArrowheads="1" noChangeShapeType="1" noTextEdit="1"/>
              </p:cNvSpPr>
              <p:nvPr/>
            </p:nvSpPr>
            <p:spPr>
              <a:xfrm>
                <a:off x="6541030" y="3976373"/>
                <a:ext cx="3015898"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ADBA2657-D1E3-4D07-9178-A83B590B55D8}"/>
                  </a:ext>
                </a:extLst>
              </p:cNvPr>
              <p:cNvSpPr txBox="1"/>
              <p:nvPr/>
            </p:nvSpPr>
            <p:spPr>
              <a:xfrm>
                <a:off x="194669" y="3865946"/>
                <a:ext cx="5858107" cy="542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800" i="1" smtClean="0">
                              <a:solidFill>
                                <a:srgbClr val="00CC66"/>
                              </a:solidFill>
                              <a:latin typeface="Cambria Math" panose="02040503050406030204" pitchFamily="18" charset="0"/>
                            </a:rPr>
                          </m:ctrlPr>
                        </m:sSubSupPr>
                        <m:e>
                          <m:r>
                            <a:rPr lang="el-GR" altLang="zh-CN" sz="2800" b="0" i="1" smtClean="0">
                              <a:solidFill>
                                <a:srgbClr val="00CC66"/>
                              </a:solidFill>
                              <a:latin typeface="Cambria Math" panose="02040503050406030204" pitchFamily="18" charset="0"/>
                              <a:ea typeface="Cambria Math" panose="02040503050406030204" pitchFamily="18" charset="0"/>
                            </a:rPr>
                            <m:t>𝛬</m:t>
                          </m:r>
                        </m:e>
                        <m:sub>
                          <m:r>
                            <a:rPr lang="en-US" altLang="zh-CN" sz="2800" b="0" i="1" smtClean="0">
                              <a:solidFill>
                                <a:srgbClr val="00CC66"/>
                              </a:solidFill>
                              <a:latin typeface="Cambria Math" panose="02040503050406030204" pitchFamily="18" charset="0"/>
                            </a:rPr>
                            <m:t>𝑏</m:t>
                          </m:r>
                        </m:sub>
                        <m:sup>
                          <m:r>
                            <a:rPr lang="en-US" altLang="zh-CN" sz="2800" b="0" i="1" smtClean="0">
                              <a:solidFill>
                                <a:srgbClr val="00CC66"/>
                              </a:solidFill>
                              <a:latin typeface="Cambria Math" panose="02040503050406030204" pitchFamily="18" charset="0"/>
                            </a:rPr>
                            <m:t>0</m:t>
                          </m:r>
                        </m:sup>
                      </m:sSubSup>
                      <m:r>
                        <a:rPr lang="en-US" altLang="zh-CN" sz="2800" b="0" i="1" smtClean="0">
                          <a:solidFill>
                            <a:srgbClr val="00CC66"/>
                          </a:solidFill>
                          <a:latin typeface="Cambria Math" panose="02040503050406030204" pitchFamily="18" charset="0"/>
                          <a:ea typeface="Cambria Math" panose="02040503050406030204" pitchFamily="18" charset="0"/>
                        </a:rPr>
                        <m:t>→</m:t>
                      </m:r>
                      <m:r>
                        <a:rPr lang="en-US" altLang="zh-CN" sz="2800" b="0" i="1" smtClean="0">
                          <a:solidFill>
                            <a:srgbClr val="00CC66"/>
                          </a:solidFill>
                          <a:latin typeface="Cambria Math" panose="02040503050406030204" pitchFamily="18" charset="0"/>
                          <a:ea typeface="Cambria Math" panose="02040503050406030204" pitchFamily="18" charset="0"/>
                        </a:rPr>
                        <m:t>𝐽</m:t>
                      </m:r>
                      <m:r>
                        <a:rPr lang="en-US" altLang="zh-CN" sz="2800" b="0" i="1" smtClean="0">
                          <a:solidFill>
                            <a:srgbClr val="00CC66"/>
                          </a:solidFill>
                          <a:latin typeface="Cambria Math" panose="02040503050406030204" pitchFamily="18" charset="0"/>
                          <a:ea typeface="Cambria Math" panose="02040503050406030204" pitchFamily="18" charset="0"/>
                        </a:rPr>
                        <m:t>/</m:t>
                      </m:r>
                      <m:r>
                        <a:rPr lang="zh-CN" altLang="en-US" sz="2800" b="0" i="1" smtClean="0">
                          <a:solidFill>
                            <a:srgbClr val="00CC66"/>
                          </a:solidFill>
                          <a:latin typeface="Cambria Math" panose="02040503050406030204" pitchFamily="18" charset="0"/>
                          <a:ea typeface="Cambria Math" panose="02040503050406030204" pitchFamily="18" charset="0"/>
                        </a:rPr>
                        <m:t>𝜓</m:t>
                      </m:r>
                      <m:r>
                        <a:rPr lang="en-US" altLang="zh-CN" sz="2800" b="0" i="1" smtClean="0">
                          <a:solidFill>
                            <a:srgbClr val="00CC66"/>
                          </a:solidFill>
                          <a:latin typeface="Cambria Math" panose="02040503050406030204" pitchFamily="18" charset="0"/>
                          <a:ea typeface="Cambria Math" panose="02040503050406030204" pitchFamily="18" charset="0"/>
                        </a:rPr>
                        <m:t>𝑝</m:t>
                      </m:r>
                      <m:sSup>
                        <m:sSupPr>
                          <m:ctrlPr>
                            <a:rPr lang="en-US" altLang="zh-CN" sz="2800" i="1" smtClean="0">
                              <a:solidFill>
                                <a:srgbClr val="00CC66"/>
                              </a:solidFill>
                              <a:latin typeface="Cambria Math" panose="02040503050406030204" pitchFamily="18" charset="0"/>
                              <a:ea typeface="Cambria Math" panose="02040503050406030204" pitchFamily="18" charset="0"/>
                            </a:rPr>
                          </m:ctrlPr>
                        </m:sSupPr>
                        <m:e>
                          <m:r>
                            <a:rPr lang="en-US" altLang="zh-CN" sz="2800" b="0" i="1" smtClean="0">
                              <a:solidFill>
                                <a:srgbClr val="00CC66"/>
                              </a:solidFill>
                              <a:latin typeface="Cambria Math" panose="02040503050406030204" pitchFamily="18" charset="0"/>
                              <a:ea typeface="Cambria Math" panose="02040503050406030204" pitchFamily="18" charset="0"/>
                            </a:rPr>
                            <m:t>𝐾</m:t>
                          </m:r>
                        </m:e>
                        <m:sup>
                          <m:r>
                            <a:rPr lang="en-US" altLang="zh-CN" sz="2800" b="0" i="1" smtClean="0">
                              <a:solidFill>
                                <a:srgbClr val="00CC66"/>
                              </a:solidFill>
                              <a:latin typeface="Cambria Math" panose="02040503050406030204" pitchFamily="18" charset="0"/>
                              <a:ea typeface="Cambria Math" panose="02040503050406030204" pitchFamily="18" charset="0"/>
                            </a:rPr>
                            <m:t>−</m:t>
                          </m:r>
                        </m:sup>
                      </m:sSup>
                    </m:oMath>
                  </m:oMathPara>
                </a14:m>
                <a:endParaRPr lang="zh-CN" altLang="en-US" sz="2800" dirty="0"/>
              </a:p>
            </p:txBody>
          </p:sp>
        </mc:Choice>
        <mc:Fallback xmlns="">
          <p:sp>
            <p:nvSpPr>
              <p:cNvPr id="66" name="文本框 65">
                <a:extLst>
                  <a:ext uri="{FF2B5EF4-FFF2-40B4-BE49-F238E27FC236}">
                    <a16:creationId xmlns:a16="http://schemas.microsoft.com/office/drawing/2014/main" id="{ADBA2657-D1E3-4D07-9178-A83B590B55D8}"/>
                  </a:ext>
                </a:extLst>
              </p:cNvPr>
              <p:cNvSpPr txBox="1">
                <a:spLocks noRot="1" noChangeAspect="1" noMove="1" noResize="1" noEditPoints="1" noAdjustHandles="1" noChangeArrowheads="1" noChangeShapeType="1" noTextEdit="1"/>
              </p:cNvSpPr>
              <p:nvPr/>
            </p:nvSpPr>
            <p:spPr>
              <a:xfrm>
                <a:off x="194669" y="3865946"/>
                <a:ext cx="5858107" cy="54296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A52F46A6-64FF-40F8-86D7-20594824D09E}"/>
                  </a:ext>
                </a:extLst>
              </p:cNvPr>
              <p:cNvSpPr txBox="1"/>
              <p:nvPr/>
            </p:nvSpPr>
            <p:spPr>
              <a:xfrm>
                <a:off x="4455919" y="5463390"/>
                <a:ext cx="5858107" cy="542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800" i="1" smtClean="0">
                              <a:solidFill>
                                <a:srgbClr val="00CC66"/>
                              </a:solidFill>
                              <a:latin typeface="Cambria Math" panose="02040503050406030204" pitchFamily="18" charset="0"/>
                            </a:rPr>
                          </m:ctrlPr>
                        </m:sSubSupPr>
                        <m:e>
                          <m:r>
                            <a:rPr lang="el-GR" altLang="zh-CN" sz="2800" b="0" i="1" smtClean="0">
                              <a:solidFill>
                                <a:srgbClr val="00CC66"/>
                              </a:solidFill>
                              <a:latin typeface="Cambria Math" panose="02040503050406030204" pitchFamily="18" charset="0"/>
                              <a:ea typeface="Cambria Math" panose="02040503050406030204" pitchFamily="18" charset="0"/>
                            </a:rPr>
                            <m:t>𝛬</m:t>
                          </m:r>
                        </m:e>
                        <m:sub>
                          <m:r>
                            <a:rPr lang="en-US" altLang="zh-CN" sz="2800" b="0" i="1" smtClean="0">
                              <a:solidFill>
                                <a:srgbClr val="00CC66"/>
                              </a:solidFill>
                              <a:latin typeface="Cambria Math" panose="02040503050406030204" pitchFamily="18" charset="0"/>
                            </a:rPr>
                            <m:t>𝑏</m:t>
                          </m:r>
                        </m:sub>
                        <m:sup>
                          <m:r>
                            <a:rPr lang="en-US" altLang="zh-CN" sz="2800" b="0" i="1" smtClean="0">
                              <a:solidFill>
                                <a:srgbClr val="00CC66"/>
                              </a:solidFill>
                              <a:latin typeface="Cambria Math" panose="02040503050406030204" pitchFamily="18" charset="0"/>
                            </a:rPr>
                            <m:t>0</m:t>
                          </m:r>
                        </m:sup>
                      </m:sSubSup>
                      <m:r>
                        <a:rPr lang="en-US" altLang="zh-CN" sz="2800" b="0" i="1" smtClean="0">
                          <a:solidFill>
                            <a:srgbClr val="00CC66"/>
                          </a:solidFill>
                          <a:latin typeface="Cambria Math" panose="02040503050406030204" pitchFamily="18" charset="0"/>
                          <a:ea typeface="Cambria Math" panose="02040503050406030204" pitchFamily="18" charset="0"/>
                        </a:rPr>
                        <m:t>→</m:t>
                      </m:r>
                      <m:r>
                        <a:rPr lang="en-US" altLang="zh-CN" sz="2800" b="0" i="1" smtClean="0">
                          <a:solidFill>
                            <a:srgbClr val="00CC66"/>
                          </a:solidFill>
                          <a:latin typeface="Cambria Math" panose="02040503050406030204" pitchFamily="18" charset="0"/>
                          <a:ea typeface="Cambria Math" panose="02040503050406030204" pitchFamily="18" charset="0"/>
                        </a:rPr>
                        <m:t>𝐽</m:t>
                      </m:r>
                      <m:r>
                        <a:rPr lang="en-US" altLang="zh-CN" sz="2800" b="0" i="1" smtClean="0">
                          <a:solidFill>
                            <a:srgbClr val="00CC66"/>
                          </a:solidFill>
                          <a:latin typeface="Cambria Math" panose="02040503050406030204" pitchFamily="18" charset="0"/>
                          <a:ea typeface="Cambria Math" panose="02040503050406030204" pitchFamily="18" charset="0"/>
                        </a:rPr>
                        <m:t>/</m:t>
                      </m:r>
                      <m:r>
                        <a:rPr lang="zh-CN" altLang="en-US" sz="2800" b="0" i="1" smtClean="0">
                          <a:solidFill>
                            <a:srgbClr val="00CC66"/>
                          </a:solidFill>
                          <a:latin typeface="Cambria Math" panose="02040503050406030204" pitchFamily="18" charset="0"/>
                          <a:ea typeface="Cambria Math" panose="02040503050406030204" pitchFamily="18" charset="0"/>
                        </a:rPr>
                        <m:t>𝜓</m:t>
                      </m:r>
                      <m:r>
                        <a:rPr lang="en-US" altLang="zh-CN" sz="2800" b="0" i="1" smtClean="0">
                          <a:solidFill>
                            <a:srgbClr val="00CC66"/>
                          </a:solidFill>
                          <a:latin typeface="Cambria Math" panose="02040503050406030204" pitchFamily="18" charset="0"/>
                          <a:ea typeface="Cambria Math" panose="02040503050406030204" pitchFamily="18" charset="0"/>
                        </a:rPr>
                        <m:t>𝑝</m:t>
                      </m:r>
                      <m:sSup>
                        <m:sSupPr>
                          <m:ctrlPr>
                            <a:rPr lang="en-US" altLang="zh-CN" sz="2800" i="1" smtClean="0">
                              <a:solidFill>
                                <a:srgbClr val="00CC66"/>
                              </a:solidFill>
                              <a:latin typeface="Cambria Math" panose="02040503050406030204" pitchFamily="18" charset="0"/>
                              <a:ea typeface="Cambria Math" panose="02040503050406030204" pitchFamily="18" charset="0"/>
                            </a:rPr>
                          </m:ctrlPr>
                        </m:sSupPr>
                        <m:e>
                          <m:r>
                            <a:rPr lang="en-US" altLang="zh-CN" sz="2800" b="0" i="1" smtClean="0">
                              <a:solidFill>
                                <a:srgbClr val="00CC66"/>
                              </a:solidFill>
                              <a:latin typeface="Cambria Math" panose="02040503050406030204" pitchFamily="18" charset="0"/>
                              <a:ea typeface="Cambria Math" panose="02040503050406030204" pitchFamily="18" charset="0"/>
                            </a:rPr>
                            <m:t>𝐾</m:t>
                          </m:r>
                        </m:e>
                        <m:sup>
                          <m:r>
                            <a:rPr lang="en-US" altLang="zh-CN" sz="2800" b="0" i="1" smtClean="0">
                              <a:solidFill>
                                <a:srgbClr val="00CC66"/>
                              </a:solidFill>
                              <a:latin typeface="Cambria Math" panose="02040503050406030204" pitchFamily="18" charset="0"/>
                              <a:ea typeface="Cambria Math" panose="02040503050406030204" pitchFamily="18" charset="0"/>
                            </a:rPr>
                            <m:t>−</m:t>
                          </m:r>
                        </m:sup>
                      </m:sSup>
                    </m:oMath>
                  </m:oMathPara>
                </a14:m>
                <a:endParaRPr lang="zh-CN" altLang="en-US" sz="2800" dirty="0"/>
              </a:p>
            </p:txBody>
          </p:sp>
        </mc:Choice>
        <mc:Fallback xmlns="">
          <p:sp>
            <p:nvSpPr>
              <p:cNvPr id="67" name="文本框 66">
                <a:extLst>
                  <a:ext uri="{FF2B5EF4-FFF2-40B4-BE49-F238E27FC236}">
                    <a16:creationId xmlns:a16="http://schemas.microsoft.com/office/drawing/2014/main" id="{A52F46A6-64FF-40F8-86D7-20594824D09E}"/>
                  </a:ext>
                </a:extLst>
              </p:cNvPr>
              <p:cNvSpPr txBox="1">
                <a:spLocks noRot="1" noChangeAspect="1" noMove="1" noResize="1" noEditPoints="1" noAdjustHandles="1" noChangeArrowheads="1" noChangeShapeType="1" noTextEdit="1"/>
              </p:cNvSpPr>
              <p:nvPr/>
            </p:nvSpPr>
            <p:spPr>
              <a:xfrm>
                <a:off x="4455919" y="5463390"/>
                <a:ext cx="5858107" cy="542969"/>
              </a:xfrm>
              <a:prstGeom prst="rect">
                <a:avLst/>
              </a:prstGeom>
              <a:blipFill>
                <a:blip r:embed="rId14"/>
                <a:stretch>
                  <a:fillRect/>
                </a:stretch>
              </a:blipFill>
            </p:spPr>
            <p:txBody>
              <a:bodyPr/>
              <a:lstStyle/>
              <a:p>
                <a:r>
                  <a:rPr lang="zh-CN" altLang="en-US">
                    <a:noFill/>
                  </a:rPr>
                  <a:t> </a:t>
                </a:r>
              </a:p>
            </p:txBody>
          </p:sp>
        </mc:Fallback>
      </mc:AlternateContent>
      <p:sp>
        <p:nvSpPr>
          <p:cNvPr id="68" name="文本框 67">
            <a:extLst>
              <a:ext uri="{FF2B5EF4-FFF2-40B4-BE49-F238E27FC236}">
                <a16:creationId xmlns:a16="http://schemas.microsoft.com/office/drawing/2014/main" id="{464B468C-1700-49CD-9DCE-042639450E8E}"/>
              </a:ext>
            </a:extLst>
          </p:cNvPr>
          <p:cNvSpPr txBox="1"/>
          <p:nvPr/>
        </p:nvSpPr>
        <p:spPr>
          <a:xfrm>
            <a:off x="10069713" y="3599488"/>
            <a:ext cx="1909088" cy="523220"/>
          </a:xfrm>
          <a:prstGeom prst="rect">
            <a:avLst/>
          </a:prstGeom>
          <a:noFill/>
        </p:spPr>
        <p:txBody>
          <a:bodyPr wrap="square" rtlCol="0">
            <a:spAutoFit/>
          </a:bodyPr>
          <a:lstStyle/>
          <a:p>
            <a:r>
              <a:rPr lang="en-US" altLang="zh-CN" sz="2800" b="1" dirty="0">
                <a:solidFill>
                  <a:srgbClr val="FF0000"/>
                </a:solidFill>
              </a:rPr>
              <a:t>2019</a:t>
            </a:r>
            <a:endParaRPr lang="zh-CN" altLang="en-US" sz="2800" b="1" dirty="0">
              <a:solidFill>
                <a:srgbClr val="FF0000"/>
              </a:solidFill>
            </a:endParaRPr>
          </a:p>
        </p:txBody>
      </p:sp>
      <p:sp>
        <p:nvSpPr>
          <p:cNvPr id="69" name="文本框 68">
            <a:extLst>
              <a:ext uri="{FF2B5EF4-FFF2-40B4-BE49-F238E27FC236}">
                <a16:creationId xmlns:a16="http://schemas.microsoft.com/office/drawing/2014/main" id="{30D3F0B6-376C-4404-9E0F-3A2029132694}"/>
              </a:ext>
            </a:extLst>
          </p:cNvPr>
          <p:cNvSpPr txBox="1"/>
          <p:nvPr/>
        </p:nvSpPr>
        <p:spPr>
          <a:xfrm>
            <a:off x="9788069" y="717660"/>
            <a:ext cx="2403931" cy="523220"/>
          </a:xfrm>
          <a:prstGeom prst="rect">
            <a:avLst/>
          </a:prstGeom>
          <a:noFill/>
        </p:spPr>
        <p:txBody>
          <a:bodyPr wrap="square" rtlCol="0">
            <a:spAutoFit/>
          </a:bodyPr>
          <a:lstStyle/>
          <a:p>
            <a:r>
              <a:rPr lang="en-US" altLang="zh-CN" sz="2800" b="1" dirty="0">
                <a:solidFill>
                  <a:srgbClr val="FF0000"/>
                </a:solidFill>
              </a:rPr>
              <a:t>2015</a:t>
            </a:r>
            <a:endParaRPr lang="zh-CN" altLang="en-US" sz="2800" b="1" dirty="0">
              <a:solidFill>
                <a:srgbClr val="FF0000"/>
              </a:solidFill>
            </a:endParaRPr>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A1FA679B-2C97-4ABF-8DEE-6E542737005E}"/>
                  </a:ext>
                </a:extLst>
              </p:cNvPr>
              <p:cNvSpPr txBox="1"/>
              <p:nvPr/>
            </p:nvSpPr>
            <p:spPr>
              <a:xfrm>
                <a:off x="8937564" y="1250464"/>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i="1">
                              <a:latin typeface="Cambria Math" panose="02040503050406030204" pitchFamily="18" charset="0"/>
                            </a:rPr>
                            <m:t>1</m:t>
                          </m:r>
                        </m:sub>
                      </m:sSub>
                      <m:r>
                        <a:rPr lang="en-US" altLang="zh-CN" b="0" i="1" smtClean="0">
                          <a:latin typeface="Cambria Math" panose="02040503050406030204" pitchFamily="18" charset="0"/>
                        </a:rPr>
                        <m:t>=4380</m:t>
                      </m:r>
                      <m:r>
                        <a:rPr lang="en-US" altLang="zh-CN" b="0" i="1" smtClean="0">
                          <a:latin typeface="Cambria Math" panose="02040503050406030204" pitchFamily="18" charset="0"/>
                          <a:ea typeface="Cambria Math" panose="02040503050406030204" pitchFamily="18" charset="0"/>
                        </a:rPr>
                        <m:t>±8±29</m:t>
                      </m:r>
                    </m:oMath>
                  </m:oMathPara>
                </a14:m>
                <a:endParaRPr lang="en-US" altLang="zh-CN"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i="1">
                          <a:latin typeface="Cambria Math" panose="02040503050406030204" pitchFamily="18" charset="0"/>
                        </a:rPr>
                        <m:t>205</m:t>
                      </m:r>
                      <m:r>
                        <a:rPr lang="en-US" altLang="zh-CN" i="1">
                          <a:latin typeface="Cambria Math" panose="02040503050406030204" pitchFamily="18" charset="0"/>
                          <a:ea typeface="Cambria Math" panose="02040503050406030204" pitchFamily="18" charset="0"/>
                        </a:rPr>
                        <m:t>±18±86</m:t>
                      </m:r>
                    </m:oMath>
                  </m:oMathPara>
                </a14:m>
                <a:endParaRPr lang="zh-CN" altLang="en-US" dirty="0"/>
              </a:p>
            </p:txBody>
          </p:sp>
        </mc:Choice>
        <mc:Fallback xmlns="">
          <p:sp>
            <p:nvSpPr>
              <p:cNvPr id="70" name="文本框 69">
                <a:extLst>
                  <a:ext uri="{FF2B5EF4-FFF2-40B4-BE49-F238E27FC236}">
                    <a16:creationId xmlns:a16="http://schemas.microsoft.com/office/drawing/2014/main" id="{A1FA679B-2C97-4ABF-8DEE-6E542737005E}"/>
                  </a:ext>
                </a:extLst>
              </p:cNvPr>
              <p:cNvSpPr txBox="1">
                <a:spLocks noRot="1" noChangeAspect="1" noMove="1" noResize="1" noEditPoints="1" noAdjustHandles="1" noChangeArrowheads="1" noChangeShapeType="1" noTextEdit="1"/>
              </p:cNvSpPr>
              <p:nvPr/>
            </p:nvSpPr>
            <p:spPr>
              <a:xfrm>
                <a:off x="8937564" y="1250464"/>
                <a:ext cx="3004272" cy="884216"/>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11A732CB-CA2C-4228-960A-F11F67F53008}"/>
                  </a:ext>
                </a:extLst>
              </p:cNvPr>
              <p:cNvSpPr txBox="1"/>
              <p:nvPr/>
            </p:nvSpPr>
            <p:spPr>
              <a:xfrm>
                <a:off x="9000303" y="2154161"/>
                <a:ext cx="3077790"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i="1">
                              <a:latin typeface="Cambria Math" panose="02040503050406030204" pitchFamily="18" charset="0"/>
                            </a:rPr>
                            <m:t>2</m:t>
                          </m:r>
                        </m:sub>
                      </m:sSub>
                      <m:r>
                        <a:rPr lang="en-US" altLang="zh-CN" b="0" i="1" smtClean="0">
                          <a:latin typeface="Cambria Math" panose="02040503050406030204" pitchFamily="18" charset="0"/>
                        </a:rPr>
                        <m:t>=4449.8</m:t>
                      </m:r>
                      <m:r>
                        <a:rPr lang="en-US" altLang="zh-CN" b="0" i="1" smtClean="0">
                          <a:latin typeface="Cambria Math" panose="02040503050406030204" pitchFamily="18" charset="0"/>
                          <a:ea typeface="Cambria Math" panose="02040503050406030204" pitchFamily="18" charset="0"/>
                        </a:rPr>
                        <m:t>±1.7±2.5</m:t>
                      </m:r>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i="1">
                          <a:latin typeface="Cambria Math" panose="02040503050406030204" pitchFamily="18" charset="0"/>
                        </a:rPr>
                        <m:t>39</m:t>
                      </m:r>
                      <m:r>
                        <a:rPr lang="en-US" altLang="zh-CN" i="1">
                          <a:latin typeface="Cambria Math" panose="02040503050406030204" pitchFamily="18" charset="0"/>
                          <a:ea typeface="Cambria Math" panose="02040503050406030204" pitchFamily="18" charset="0"/>
                        </a:rPr>
                        <m:t>±5±19</m:t>
                      </m:r>
                    </m:oMath>
                  </m:oMathPara>
                </a14:m>
                <a:endParaRPr lang="zh-CN" altLang="en-US" dirty="0"/>
              </a:p>
            </p:txBody>
          </p:sp>
        </mc:Choice>
        <mc:Fallback xmlns="">
          <p:sp>
            <p:nvSpPr>
              <p:cNvPr id="71" name="文本框 70">
                <a:extLst>
                  <a:ext uri="{FF2B5EF4-FFF2-40B4-BE49-F238E27FC236}">
                    <a16:creationId xmlns:a16="http://schemas.microsoft.com/office/drawing/2014/main" id="{11A732CB-CA2C-4228-960A-F11F67F53008}"/>
                  </a:ext>
                </a:extLst>
              </p:cNvPr>
              <p:cNvSpPr txBox="1">
                <a:spLocks noRot="1" noChangeAspect="1" noMove="1" noResize="1" noEditPoints="1" noAdjustHandles="1" noChangeArrowheads="1" noChangeShapeType="1" noTextEdit="1"/>
              </p:cNvSpPr>
              <p:nvPr/>
            </p:nvSpPr>
            <p:spPr>
              <a:xfrm>
                <a:off x="9000303" y="2154161"/>
                <a:ext cx="3077790" cy="884216"/>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14C190D6-94DC-4A1B-89A1-99E1D70610CE}"/>
                  </a:ext>
                </a:extLst>
              </p:cNvPr>
              <p:cNvSpPr txBox="1"/>
              <p:nvPr/>
            </p:nvSpPr>
            <p:spPr>
              <a:xfrm>
                <a:off x="9093815" y="4138487"/>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i="1">
                              <a:latin typeface="Cambria Math" panose="02040503050406030204" pitchFamily="18" charset="0"/>
                            </a:rPr>
                            <m:t>1</m:t>
                          </m:r>
                        </m:sub>
                      </m:sSub>
                      <m:r>
                        <a:rPr lang="en-US" altLang="zh-CN" b="0" i="1" smtClean="0">
                          <a:latin typeface="Cambria Math" panose="02040503050406030204" pitchFamily="18" charset="0"/>
                        </a:rPr>
                        <m:t>=4311.9</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0.7</m:t>
                          </m:r>
                        </m:e>
                        <m:sub>
                          <m:r>
                            <a:rPr lang="en-US" altLang="zh-CN" b="0" i="1" smtClean="0">
                              <a:latin typeface="Cambria Math" panose="02040503050406030204" pitchFamily="18" charset="0"/>
                              <a:ea typeface="Cambria Math" panose="02040503050406030204" pitchFamily="18" charset="0"/>
                            </a:rPr>
                            <m:t>−0.6</m:t>
                          </m:r>
                        </m:sub>
                        <m:sup>
                          <m:r>
                            <a:rPr lang="en-US" altLang="zh-CN" b="0" i="1" smtClean="0">
                              <a:latin typeface="Cambria Math" panose="02040503050406030204" pitchFamily="18" charset="0"/>
                              <a:ea typeface="Cambria Math" panose="02040503050406030204" pitchFamily="18" charset="0"/>
                            </a:rPr>
                            <m:t>+6.8</m:t>
                          </m:r>
                        </m:sup>
                      </m:sSubSup>
                    </m:oMath>
                  </m:oMathPara>
                </a14:m>
                <a:endParaRPr lang="en-US" altLang="zh-CN"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rPr>
                        <m:t>9.8</m:t>
                      </m:r>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.7</m:t>
                          </m:r>
                        </m:e>
                        <m: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4.5</m:t>
                          </m:r>
                        </m:sub>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3.7</m:t>
                          </m:r>
                        </m:sup>
                      </m:sSubSup>
                    </m:oMath>
                  </m:oMathPara>
                </a14:m>
                <a:endParaRPr lang="zh-CN" altLang="en-US" dirty="0"/>
              </a:p>
            </p:txBody>
          </p:sp>
        </mc:Choice>
        <mc:Fallback xmlns="">
          <p:sp>
            <p:nvSpPr>
              <p:cNvPr id="36" name="文本框 35">
                <a:extLst>
                  <a:ext uri="{FF2B5EF4-FFF2-40B4-BE49-F238E27FC236}">
                    <a16:creationId xmlns:a16="http://schemas.microsoft.com/office/drawing/2014/main" id="{14C190D6-94DC-4A1B-89A1-99E1D70610CE}"/>
                  </a:ext>
                </a:extLst>
              </p:cNvPr>
              <p:cNvSpPr txBox="1">
                <a:spLocks noRot="1" noChangeAspect="1" noMove="1" noResize="1" noEditPoints="1" noAdjustHandles="1" noChangeArrowheads="1" noChangeShapeType="1" noTextEdit="1"/>
              </p:cNvSpPr>
              <p:nvPr/>
            </p:nvSpPr>
            <p:spPr>
              <a:xfrm>
                <a:off x="9093815" y="4138487"/>
                <a:ext cx="3004272" cy="884216"/>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580116E-C5F6-4B67-9F2B-8B0340A48A6D}"/>
                  </a:ext>
                </a:extLst>
              </p:cNvPr>
              <p:cNvSpPr txBox="1"/>
              <p:nvPr/>
            </p:nvSpPr>
            <p:spPr>
              <a:xfrm>
                <a:off x="9096122" y="4927010"/>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b="0" i="1" smtClean="0">
                              <a:latin typeface="Cambria Math" panose="02040503050406030204" pitchFamily="18" charset="0"/>
                            </a:rPr>
                            <m:t>2</m:t>
                          </m:r>
                        </m:sub>
                      </m:sSub>
                      <m:r>
                        <a:rPr lang="en-US" altLang="zh-CN" b="0" i="1" smtClean="0">
                          <a:latin typeface="Cambria Math" panose="02040503050406030204" pitchFamily="18" charset="0"/>
                        </a:rPr>
                        <m:t>=4440.3</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1.3</m:t>
                          </m:r>
                        </m:e>
                        <m:sub>
                          <m:r>
                            <a:rPr lang="en-US" altLang="zh-CN" b="0" i="1" smtClean="0">
                              <a:latin typeface="Cambria Math" panose="02040503050406030204" pitchFamily="18" charset="0"/>
                              <a:ea typeface="Cambria Math" panose="02040503050406030204" pitchFamily="18" charset="0"/>
                            </a:rPr>
                            <m:t>−4.7</m:t>
                          </m:r>
                        </m:sub>
                        <m:sup>
                          <m:r>
                            <a:rPr lang="en-US" altLang="zh-CN" b="0" i="1" smtClean="0">
                              <a:latin typeface="Cambria Math" panose="02040503050406030204" pitchFamily="18" charset="0"/>
                              <a:ea typeface="Cambria Math" panose="02040503050406030204" pitchFamily="18" charset="0"/>
                            </a:rPr>
                            <m:t>+4.1</m:t>
                          </m:r>
                        </m:sup>
                      </m:sSubSup>
                    </m:oMath>
                  </m:oMathPara>
                </a14:m>
                <a:endParaRPr lang="en-US" altLang="zh-CN"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rPr>
                        <m:t>20.6</m:t>
                      </m:r>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4.9</m:t>
                          </m:r>
                        </m:e>
                        <m: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10.1</m:t>
                          </m:r>
                        </m:sub>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8.7</m:t>
                          </m:r>
                        </m:sup>
                      </m:sSubSup>
                    </m:oMath>
                  </m:oMathPara>
                </a14:m>
                <a:endParaRPr lang="zh-CN" altLang="en-US" dirty="0"/>
              </a:p>
            </p:txBody>
          </p:sp>
        </mc:Choice>
        <mc:Fallback xmlns="">
          <p:sp>
            <p:nvSpPr>
              <p:cNvPr id="37" name="文本框 36">
                <a:extLst>
                  <a:ext uri="{FF2B5EF4-FFF2-40B4-BE49-F238E27FC236}">
                    <a16:creationId xmlns:a16="http://schemas.microsoft.com/office/drawing/2014/main" id="{F580116E-C5F6-4B67-9F2B-8B0340A48A6D}"/>
                  </a:ext>
                </a:extLst>
              </p:cNvPr>
              <p:cNvSpPr txBox="1">
                <a:spLocks noRot="1" noChangeAspect="1" noMove="1" noResize="1" noEditPoints="1" noAdjustHandles="1" noChangeArrowheads="1" noChangeShapeType="1" noTextEdit="1"/>
              </p:cNvSpPr>
              <p:nvPr/>
            </p:nvSpPr>
            <p:spPr>
              <a:xfrm>
                <a:off x="9096122" y="4927010"/>
                <a:ext cx="3004272" cy="884216"/>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6EDA17D-FC38-496B-B264-A80023EEB9F4}"/>
                  </a:ext>
                </a:extLst>
              </p:cNvPr>
              <p:cNvSpPr txBox="1"/>
              <p:nvPr/>
            </p:nvSpPr>
            <p:spPr>
              <a:xfrm>
                <a:off x="9077509" y="5827005"/>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b="0" i="1" smtClean="0">
                              <a:latin typeface="Cambria Math" panose="02040503050406030204" pitchFamily="18" charset="0"/>
                            </a:rPr>
                            <m:t>3</m:t>
                          </m:r>
                        </m:sub>
                      </m:sSub>
                      <m:r>
                        <a:rPr lang="en-US" altLang="zh-CN" b="0" i="1" smtClean="0">
                          <a:latin typeface="Cambria Math" panose="02040503050406030204" pitchFamily="18" charset="0"/>
                        </a:rPr>
                        <m:t>=4457.3</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0.6</m:t>
                          </m:r>
                        </m:e>
                        <m:sub>
                          <m:r>
                            <a:rPr lang="en-US" altLang="zh-CN" b="0" i="1" smtClean="0">
                              <a:latin typeface="Cambria Math" panose="02040503050406030204" pitchFamily="18" charset="0"/>
                              <a:ea typeface="Cambria Math" panose="02040503050406030204" pitchFamily="18" charset="0"/>
                            </a:rPr>
                            <m:t>−1.7</m:t>
                          </m:r>
                        </m:sub>
                        <m:sup>
                          <m:r>
                            <a:rPr lang="en-US" altLang="zh-CN" b="0" i="1" smtClean="0">
                              <a:latin typeface="Cambria Math" panose="02040503050406030204" pitchFamily="18" charset="0"/>
                              <a:ea typeface="Cambria Math" panose="02040503050406030204" pitchFamily="18" charset="0"/>
                            </a:rPr>
                            <m:t>+4.1</m:t>
                          </m:r>
                        </m:sup>
                      </m:sSubSup>
                    </m:oMath>
                  </m:oMathPara>
                </a14:m>
                <a:endParaRPr lang="en-US" altLang="zh-CN"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rPr>
                        <m:t>6.4</m:t>
                      </m:r>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2.0</m:t>
                          </m:r>
                        </m:e>
                        <m: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1.9</m:t>
                          </m:r>
                        </m:sub>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5.7</m:t>
                          </m:r>
                        </m:sup>
                      </m:sSubSup>
                    </m:oMath>
                  </m:oMathPara>
                </a14:m>
                <a:endParaRPr lang="zh-CN" altLang="en-US" dirty="0"/>
              </a:p>
            </p:txBody>
          </p:sp>
        </mc:Choice>
        <mc:Fallback xmlns="">
          <p:sp>
            <p:nvSpPr>
              <p:cNvPr id="39" name="文本框 38">
                <a:extLst>
                  <a:ext uri="{FF2B5EF4-FFF2-40B4-BE49-F238E27FC236}">
                    <a16:creationId xmlns:a16="http://schemas.microsoft.com/office/drawing/2014/main" id="{56EDA17D-FC38-496B-B264-A80023EEB9F4}"/>
                  </a:ext>
                </a:extLst>
              </p:cNvPr>
              <p:cNvSpPr txBox="1">
                <a:spLocks noRot="1" noChangeAspect="1" noMove="1" noResize="1" noEditPoints="1" noAdjustHandles="1" noChangeArrowheads="1" noChangeShapeType="1" noTextEdit="1"/>
              </p:cNvSpPr>
              <p:nvPr/>
            </p:nvSpPr>
            <p:spPr>
              <a:xfrm>
                <a:off x="9077509" y="5827005"/>
                <a:ext cx="3004272" cy="884216"/>
              </a:xfrm>
              <a:prstGeom prst="rect">
                <a:avLst/>
              </a:prstGeom>
              <a:blipFill>
                <a:blip r:embed="rId19"/>
                <a:stretch>
                  <a:fillRect/>
                </a:stretch>
              </a:blipFill>
            </p:spPr>
            <p:txBody>
              <a:bodyPr/>
              <a:lstStyle/>
              <a:p>
                <a:r>
                  <a:rPr lang="zh-CN" altLang="en-US">
                    <a:noFill/>
                  </a:rPr>
                  <a:t> </a:t>
                </a:r>
              </a:p>
            </p:txBody>
          </p:sp>
        </mc:Fallback>
      </mc:AlternateContent>
      <p:sp>
        <p:nvSpPr>
          <p:cNvPr id="6" name="灯片编号占位符 5">
            <a:extLst>
              <a:ext uri="{FF2B5EF4-FFF2-40B4-BE49-F238E27FC236}">
                <a16:creationId xmlns:a16="http://schemas.microsoft.com/office/drawing/2014/main" id="{26CF537D-6316-4FF0-8C09-87F1851F0116}"/>
              </a:ext>
            </a:extLst>
          </p:cNvPr>
          <p:cNvSpPr>
            <a:spLocks noGrp="1"/>
          </p:cNvSpPr>
          <p:nvPr>
            <p:ph type="sldNum" sz="quarter" idx="12"/>
          </p:nvPr>
        </p:nvSpPr>
        <p:spPr/>
        <p:txBody>
          <a:bodyPr/>
          <a:lstStyle/>
          <a:p>
            <a:fld id="{F0D42386-0B3A-47AB-8788-B376FB785E1A}" type="slidenum">
              <a:rPr lang="zh-CN" altLang="en-US" smtClean="0"/>
              <a:t>5</a:t>
            </a:fld>
            <a:endParaRPr lang="zh-CN" altLang="en-US"/>
          </a:p>
        </p:txBody>
      </p:sp>
      <p:sp>
        <p:nvSpPr>
          <p:cNvPr id="42" name="标题 1"/>
          <p:cNvSpPr txBox="1">
            <a:spLocks/>
          </p:cNvSpPr>
          <p:nvPr/>
        </p:nvSpPr>
        <p:spPr>
          <a:xfrm>
            <a:off x="474434" y="-14411"/>
            <a:ext cx="10515600" cy="74293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Background of </a:t>
            </a:r>
            <a:r>
              <a:rPr lang="en-US" altLang="zh-CN" sz="4800" b="1" dirty="0" err="1" smtClean="0"/>
              <a:t>pentaquark</a:t>
            </a:r>
            <a:r>
              <a:rPr lang="en-US" altLang="zh-CN" sz="4800" b="1" dirty="0" smtClean="0"/>
              <a:t> </a:t>
            </a:r>
            <a:endParaRPr lang="zh-CN" altLang="en-US" sz="4800" b="1" dirty="0"/>
          </a:p>
        </p:txBody>
      </p:sp>
    </p:spTree>
    <p:extLst>
      <p:ext uri="{BB962C8B-B14F-4D97-AF65-F5344CB8AC3E}">
        <p14:creationId xmlns:p14="http://schemas.microsoft.com/office/powerpoint/2010/main" val="784204332"/>
      </p:ext>
    </p:extLst>
  </p:cSld>
  <p:clrMapOvr>
    <a:masterClrMapping/>
  </p:clrMapOvr>
  <mc:AlternateContent xmlns:mc="http://schemas.openxmlformats.org/markup-compatibility/2006">
    <mc:Choice xmlns:p14="http://schemas.microsoft.com/office/powerpoint/2010/main" Requires="p14">
      <p:transition spd="slow" p14:dur="2000" advTm="76472"/>
    </mc:Choice>
    <mc:Fallback>
      <p:transition spd="slow" advTm="764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20615" y="151844"/>
            <a:ext cx="10515600" cy="74293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Background of </a:t>
            </a:r>
            <a:r>
              <a:rPr lang="en-US" altLang="zh-CN" sz="4800" b="1" dirty="0" err="1" smtClean="0"/>
              <a:t>pentaquark</a:t>
            </a:r>
            <a:r>
              <a:rPr lang="en-US" altLang="zh-CN" sz="4800" b="1" dirty="0" smtClean="0"/>
              <a:t> </a:t>
            </a:r>
            <a:endParaRPr lang="zh-CN" altLang="en-US" sz="4800" b="1" dirty="0"/>
          </a:p>
        </p:txBody>
      </p:sp>
      <p:sp>
        <p:nvSpPr>
          <p:cNvPr id="6" name="文本框 5"/>
          <p:cNvSpPr txBox="1"/>
          <p:nvPr/>
        </p:nvSpPr>
        <p:spPr>
          <a:xfrm>
            <a:off x="7592291" y="261699"/>
            <a:ext cx="4387273" cy="523220"/>
          </a:xfrm>
          <a:prstGeom prst="rect">
            <a:avLst/>
          </a:prstGeom>
          <a:noFill/>
        </p:spPr>
        <p:txBody>
          <a:bodyPr wrap="square" rtlCol="0">
            <a:spAutoFit/>
          </a:bodyPr>
          <a:lstStyle/>
          <a:p>
            <a:r>
              <a:rPr lang="en-US" altLang="zh-CN" sz="2800" dirty="0" smtClean="0">
                <a:solidFill>
                  <a:srgbClr val="0000FF"/>
                </a:solidFill>
              </a:rPr>
              <a:t>Hadronic molecule</a:t>
            </a:r>
            <a:endParaRPr lang="zh-CN" altLang="en-US" sz="2800" dirty="0">
              <a:solidFill>
                <a:srgbClr val="0000FF"/>
              </a:solidFill>
            </a:endParaRPr>
          </a:p>
        </p:txBody>
      </p:sp>
      <p:sp>
        <p:nvSpPr>
          <p:cNvPr id="7" name="文本框 6"/>
          <p:cNvSpPr txBox="1"/>
          <p:nvPr/>
        </p:nvSpPr>
        <p:spPr>
          <a:xfrm>
            <a:off x="1897149" y="2570482"/>
            <a:ext cx="4891724" cy="523220"/>
          </a:xfrm>
          <a:prstGeom prst="rect">
            <a:avLst/>
          </a:prstGeom>
          <a:noFill/>
        </p:spPr>
        <p:txBody>
          <a:bodyPr wrap="square" rtlCol="0">
            <a:spAutoFit/>
          </a:bodyPr>
          <a:lstStyle/>
          <a:p>
            <a:r>
              <a:rPr lang="en-US" altLang="zh-CN" sz="2800" dirty="0" smtClean="0"/>
              <a:t>Decay</a:t>
            </a:r>
            <a:r>
              <a:rPr lang="en-US" altLang="zh-CN" sz="2400" dirty="0" smtClean="0"/>
              <a:t>   </a:t>
            </a:r>
            <a:endParaRPr lang="zh-CN" altLang="en-US" sz="2400" dirty="0"/>
          </a:p>
        </p:txBody>
      </p:sp>
      <p:sp>
        <p:nvSpPr>
          <p:cNvPr id="8" name="文本框 7"/>
          <p:cNvSpPr txBox="1"/>
          <p:nvPr/>
        </p:nvSpPr>
        <p:spPr>
          <a:xfrm>
            <a:off x="1757218" y="765573"/>
            <a:ext cx="4891724" cy="523220"/>
          </a:xfrm>
          <a:prstGeom prst="rect">
            <a:avLst/>
          </a:prstGeom>
          <a:noFill/>
        </p:spPr>
        <p:txBody>
          <a:bodyPr wrap="square" rtlCol="0">
            <a:spAutoFit/>
          </a:bodyPr>
          <a:lstStyle/>
          <a:p>
            <a:r>
              <a:rPr lang="en-US" altLang="zh-CN" sz="2800" dirty="0" smtClean="0"/>
              <a:t>Mass spectra</a:t>
            </a:r>
            <a:endParaRPr lang="zh-CN" altLang="en-US" sz="2800" dirty="0"/>
          </a:p>
        </p:txBody>
      </p:sp>
      <p:sp>
        <p:nvSpPr>
          <p:cNvPr id="9" name="文本框 8"/>
          <p:cNvSpPr txBox="1"/>
          <p:nvPr/>
        </p:nvSpPr>
        <p:spPr>
          <a:xfrm>
            <a:off x="1897149" y="4603997"/>
            <a:ext cx="4891724" cy="461665"/>
          </a:xfrm>
          <a:prstGeom prst="rect">
            <a:avLst/>
          </a:prstGeom>
          <a:noFill/>
        </p:spPr>
        <p:txBody>
          <a:bodyPr wrap="square" rtlCol="0">
            <a:spAutoFit/>
          </a:bodyPr>
          <a:lstStyle/>
          <a:p>
            <a:r>
              <a:rPr lang="en-US" altLang="zh-CN" sz="2400" dirty="0" smtClean="0"/>
              <a:t>Mass spectra and Decay width</a:t>
            </a:r>
            <a:endParaRPr lang="zh-CN" altLang="en-US" sz="2400" dirty="0"/>
          </a:p>
        </p:txBody>
      </p:sp>
      <p:sp>
        <p:nvSpPr>
          <p:cNvPr id="11" name="矩形 10"/>
          <p:cNvSpPr/>
          <p:nvPr/>
        </p:nvSpPr>
        <p:spPr>
          <a:xfrm>
            <a:off x="2433049" y="2998644"/>
            <a:ext cx="2929007" cy="400110"/>
          </a:xfrm>
          <a:prstGeom prst="rect">
            <a:avLst/>
          </a:prstGeom>
        </p:spPr>
        <p:txBody>
          <a:bodyPr wrap="none">
            <a:spAutoFit/>
          </a:bodyPr>
          <a:lstStyle/>
          <a:p>
            <a:r>
              <a:rPr lang="en-US" altLang="zh-CN" sz="2000" dirty="0">
                <a:solidFill>
                  <a:srgbClr val="0000FF"/>
                </a:solidFill>
              </a:rPr>
              <a:t>Phys. Rev. D 100, 094031</a:t>
            </a:r>
            <a:endParaRPr lang="zh-CN" altLang="en-US" sz="2000" dirty="0">
              <a:solidFill>
                <a:srgbClr val="0000FF"/>
              </a:solidFill>
            </a:endParaRPr>
          </a:p>
        </p:txBody>
      </p:sp>
      <p:sp>
        <p:nvSpPr>
          <p:cNvPr id="12" name="流程图: 接点 11"/>
          <p:cNvSpPr/>
          <p:nvPr/>
        </p:nvSpPr>
        <p:spPr>
          <a:xfrm>
            <a:off x="1355822" y="93357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接点 12"/>
          <p:cNvSpPr/>
          <p:nvPr/>
        </p:nvSpPr>
        <p:spPr>
          <a:xfrm>
            <a:off x="1355822" y="276152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21025" y="4942477"/>
            <a:ext cx="2119491" cy="400110"/>
          </a:xfrm>
          <a:prstGeom prst="rect">
            <a:avLst/>
          </a:prstGeom>
        </p:spPr>
        <p:txBody>
          <a:bodyPr wrap="none">
            <a:spAutoFit/>
          </a:bodyPr>
          <a:lstStyle/>
          <a:p>
            <a:r>
              <a:rPr lang="en-US" altLang="zh-CN" sz="2000" dirty="0">
                <a:solidFill>
                  <a:srgbClr val="0000FF"/>
                </a:solidFill>
              </a:rPr>
              <a:t> arXiv:1904.00221</a:t>
            </a:r>
            <a:endParaRPr lang="zh-CN" altLang="en-US" sz="2000" dirty="0">
              <a:solidFill>
                <a:srgbClr val="0000FF"/>
              </a:solidFill>
            </a:endParaRPr>
          </a:p>
        </p:txBody>
      </p:sp>
      <p:sp>
        <p:nvSpPr>
          <p:cNvPr id="16" name="矩形 15"/>
          <p:cNvSpPr/>
          <p:nvPr/>
        </p:nvSpPr>
        <p:spPr>
          <a:xfrm>
            <a:off x="2421025" y="5242486"/>
            <a:ext cx="2190023" cy="400110"/>
          </a:xfrm>
          <a:prstGeom prst="rect">
            <a:avLst/>
          </a:prstGeom>
        </p:spPr>
        <p:txBody>
          <a:bodyPr wrap="none">
            <a:spAutoFit/>
          </a:bodyPr>
          <a:lstStyle/>
          <a:p>
            <a:r>
              <a:rPr lang="en-US" altLang="zh-CN" sz="2000" dirty="0">
                <a:solidFill>
                  <a:srgbClr val="0000FF"/>
                </a:solidFill>
              </a:rPr>
              <a:t> arXiv:1910.11846 </a:t>
            </a:r>
            <a:endParaRPr lang="zh-CN" altLang="en-US" sz="2000" dirty="0">
              <a:solidFill>
                <a:srgbClr val="0000FF"/>
              </a:solidFill>
            </a:endParaRPr>
          </a:p>
        </p:txBody>
      </p:sp>
      <p:sp>
        <p:nvSpPr>
          <p:cNvPr id="17" name="矩形 16"/>
          <p:cNvSpPr/>
          <p:nvPr/>
        </p:nvSpPr>
        <p:spPr>
          <a:xfrm>
            <a:off x="2433050" y="3284607"/>
            <a:ext cx="2999539" cy="400110"/>
          </a:xfrm>
          <a:prstGeom prst="rect">
            <a:avLst/>
          </a:prstGeom>
        </p:spPr>
        <p:txBody>
          <a:bodyPr wrap="none">
            <a:spAutoFit/>
          </a:bodyPr>
          <a:lstStyle/>
          <a:p>
            <a:r>
              <a:rPr lang="en-US" altLang="zh-CN" sz="2000" dirty="0">
                <a:solidFill>
                  <a:srgbClr val="0000FF"/>
                </a:solidFill>
              </a:rPr>
              <a:t>Phys. Rev. D 100, 014022 </a:t>
            </a:r>
            <a:endParaRPr lang="zh-CN" altLang="en-US" sz="2000" dirty="0">
              <a:solidFill>
                <a:srgbClr val="0000FF"/>
              </a:solidFill>
            </a:endParaRPr>
          </a:p>
        </p:txBody>
      </p:sp>
      <p:sp>
        <p:nvSpPr>
          <p:cNvPr id="19" name="矩形 18"/>
          <p:cNvSpPr/>
          <p:nvPr/>
        </p:nvSpPr>
        <p:spPr>
          <a:xfrm>
            <a:off x="2375340" y="1376370"/>
            <a:ext cx="2036135" cy="400110"/>
          </a:xfrm>
          <a:prstGeom prst="rect">
            <a:avLst/>
          </a:prstGeom>
        </p:spPr>
        <p:txBody>
          <a:bodyPr wrap="none">
            <a:spAutoFit/>
          </a:bodyPr>
          <a:lstStyle/>
          <a:p>
            <a:r>
              <a:rPr lang="en-US" altLang="zh-CN" sz="2000" dirty="0">
                <a:solidFill>
                  <a:srgbClr val="0000FF"/>
                </a:solidFill>
              </a:rPr>
              <a:t>arXiv:1907.0609</a:t>
            </a:r>
            <a:r>
              <a:rPr lang="en-US" altLang="zh-CN" dirty="0">
                <a:solidFill>
                  <a:srgbClr val="0000FF"/>
                </a:solidFill>
              </a:rPr>
              <a:t>3</a:t>
            </a:r>
            <a:endParaRPr lang="zh-CN" altLang="en-US" dirty="0">
              <a:solidFill>
                <a:srgbClr val="0000FF"/>
              </a:solidFill>
            </a:endParaRPr>
          </a:p>
        </p:txBody>
      </p:sp>
      <p:sp>
        <p:nvSpPr>
          <p:cNvPr id="21" name="矩形 20"/>
          <p:cNvSpPr/>
          <p:nvPr/>
        </p:nvSpPr>
        <p:spPr>
          <a:xfrm>
            <a:off x="2375340" y="1664575"/>
            <a:ext cx="8497253" cy="400110"/>
          </a:xfrm>
          <a:prstGeom prst="rect">
            <a:avLst/>
          </a:prstGeom>
        </p:spPr>
        <p:txBody>
          <a:bodyPr wrap="square">
            <a:spAutoFit/>
          </a:bodyPr>
          <a:lstStyle/>
          <a:p>
            <a:r>
              <a:rPr lang="en-US" altLang="zh-CN" sz="2000" dirty="0">
                <a:solidFill>
                  <a:srgbClr val="0000FF"/>
                </a:solidFill>
              </a:rPr>
              <a:t>Phys. Rev. D 100, </a:t>
            </a:r>
            <a:r>
              <a:rPr lang="en-US" altLang="zh-CN" sz="2000" dirty="0" smtClean="0">
                <a:solidFill>
                  <a:srgbClr val="0000FF"/>
                </a:solidFill>
              </a:rPr>
              <a:t>094028                                          </a:t>
            </a:r>
            <a:endParaRPr lang="zh-CN" altLang="en-US" sz="2000" dirty="0">
              <a:solidFill>
                <a:srgbClr val="0000FF"/>
              </a:solidFill>
            </a:endParaRPr>
          </a:p>
        </p:txBody>
      </p:sp>
      <p:sp>
        <p:nvSpPr>
          <p:cNvPr id="23" name="矩形 22"/>
          <p:cNvSpPr/>
          <p:nvPr/>
        </p:nvSpPr>
        <p:spPr>
          <a:xfrm>
            <a:off x="2499573" y="5525888"/>
            <a:ext cx="2111475" cy="400110"/>
          </a:xfrm>
          <a:prstGeom prst="rect">
            <a:avLst/>
          </a:prstGeom>
        </p:spPr>
        <p:txBody>
          <a:bodyPr wrap="none">
            <a:spAutoFit/>
          </a:bodyPr>
          <a:lstStyle/>
          <a:p>
            <a:r>
              <a:rPr lang="en-US" altLang="zh-CN" sz="2000" dirty="0">
                <a:solidFill>
                  <a:srgbClr val="0000FF"/>
                </a:solidFill>
              </a:rPr>
              <a:t>arXiv:1907.04684</a:t>
            </a:r>
            <a:r>
              <a:rPr lang="en-US" altLang="zh-CN" dirty="0">
                <a:solidFill>
                  <a:srgbClr val="0000FF"/>
                </a:solidFill>
              </a:rPr>
              <a:t> </a:t>
            </a:r>
            <a:endParaRPr lang="zh-CN" altLang="en-US" dirty="0">
              <a:solidFill>
                <a:srgbClr val="0000FF"/>
              </a:solidFill>
            </a:endParaRPr>
          </a:p>
        </p:txBody>
      </p:sp>
      <p:sp>
        <p:nvSpPr>
          <p:cNvPr id="25" name="矩形 24"/>
          <p:cNvSpPr/>
          <p:nvPr/>
        </p:nvSpPr>
        <p:spPr>
          <a:xfrm>
            <a:off x="2433049" y="3599735"/>
            <a:ext cx="2929007" cy="400110"/>
          </a:xfrm>
          <a:prstGeom prst="rect">
            <a:avLst/>
          </a:prstGeom>
        </p:spPr>
        <p:txBody>
          <a:bodyPr wrap="none">
            <a:spAutoFit/>
          </a:bodyPr>
          <a:lstStyle/>
          <a:p>
            <a:r>
              <a:rPr lang="en-US" altLang="zh-CN" sz="2000" dirty="0">
                <a:solidFill>
                  <a:srgbClr val="0000FF"/>
                </a:solidFill>
              </a:rPr>
              <a:t>Phys. Rev. D 100, 074007</a:t>
            </a:r>
            <a:endParaRPr lang="zh-CN" altLang="en-US" sz="2000" dirty="0">
              <a:solidFill>
                <a:srgbClr val="0000FF"/>
              </a:solidFill>
            </a:endParaRPr>
          </a:p>
        </p:txBody>
      </p:sp>
      <p:sp>
        <p:nvSpPr>
          <p:cNvPr id="26" name="流程图: 接点 25"/>
          <p:cNvSpPr/>
          <p:nvPr/>
        </p:nvSpPr>
        <p:spPr>
          <a:xfrm>
            <a:off x="1355822" y="4741222"/>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433050" y="3908461"/>
            <a:ext cx="2999539" cy="400110"/>
          </a:xfrm>
          <a:prstGeom prst="rect">
            <a:avLst/>
          </a:prstGeom>
        </p:spPr>
        <p:txBody>
          <a:bodyPr wrap="none">
            <a:spAutoFit/>
          </a:bodyPr>
          <a:lstStyle/>
          <a:p>
            <a:r>
              <a:rPr lang="en-US" altLang="zh-CN" sz="2000" dirty="0" smtClean="0">
                <a:solidFill>
                  <a:srgbClr val="0000FF"/>
                </a:solidFill>
              </a:rPr>
              <a:t>Phys. Rev. D 100, 114002 </a:t>
            </a:r>
            <a:endParaRPr lang="zh-CN" altLang="en-US" sz="2000" dirty="0">
              <a:solidFill>
                <a:srgbClr val="0000FF"/>
              </a:solidFill>
            </a:endParaRPr>
          </a:p>
        </p:txBody>
      </p:sp>
      <p:sp>
        <p:nvSpPr>
          <p:cNvPr id="29" name="矩形 28"/>
          <p:cNvSpPr/>
          <p:nvPr/>
        </p:nvSpPr>
        <p:spPr>
          <a:xfrm>
            <a:off x="2375340" y="1953042"/>
            <a:ext cx="2561920" cy="400110"/>
          </a:xfrm>
          <a:prstGeom prst="rect">
            <a:avLst/>
          </a:prstGeom>
        </p:spPr>
        <p:txBody>
          <a:bodyPr wrap="none">
            <a:spAutoFit/>
          </a:bodyPr>
          <a:lstStyle/>
          <a:p>
            <a:r>
              <a:rPr lang="en-US" altLang="zh-CN" sz="2000" dirty="0">
                <a:solidFill>
                  <a:srgbClr val="0000FF"/>
                </a:solidFill>
              </a:rPr>
              <a:t>JHEP 1911 (2019) 108</a:t>
            </a:r>
            <a:endParaRPr lang="zh-CN" altLang="en-US" sz="2000" dirty="0">
              <a:solidFill>
                <a:srgbClr val="0000FF"/>
              </a:solidFill>
            </a:endParaRPr>
          </a:p>
        </p:txBody>
      </p:sp>
      <p:sp>
        <p:nvSpPr>
          <p:cNvPr id="30" name="矩形 29"/>
          <p:cNvSpPr/>
          <p:nvPr/>
        </p:nvSpPr>
        <p:spPr>
          <a:xfrm>
            <a:off x="2479536" y="5814355"/>
            <a:ext cx="3775393" cy="400110"/>
          </a:xfrm>
          <a:prstGeom prst="rect">
            <a:avLst/>
          </a:prstGeom>
        </p:spPr>
        <p:txBody>
          <a:bodyPr wrap="none">
            <a:spAutoFit/>
          </a:bodyPr>
          <a:lstStyle/>
          <a:p>
            <a:r>
              <a:rPr lang="en-US" altLang="zh-CN" sz="2000" dirty="0" err="1">
                <a:solidFill>
                  <a:srgbClr val="0000FF"/>
                </a:solidFill>
              </a:rPr>
              <a:t>Eur.Phys.J</a:t>
            </a:r>
            <a:r>
              <a:rPr lang="en-US" altLang="zh-CN" sz="2000" dirty="0">
                <a:solidFill>
                  <a:srgbClr val="0000FF"/>
                </a:solidFill>
              </a:rPr>
              <a:t>. C79 (2019) no.11, 887</a:t>
            </a:r>
            <a:endParaRPr lang="zh-CN" altLang="en-US" sz="2000" dirty="0">
              <a:solidFill>
                <a:srgbClr val="0000FF"/>
              </a:solidFill>
            </a:endParaRPr>
          </a:p>
        </p:txBody>
      </p:sp>
      <p:sp>
        <p:nvSpPr>
          <p:cNvPr id="31" name="矩形 30"/>
          <p:cNvSpPr/>
          <p:nvPr/>
        </p:nvSpPr>
        <p:spPr>
          <a:xfrm>
            <a:off x="2421025" y="4222709"/>
            <a:ext cx="2929007" cy="400110"/>
          </a:xfrm>
          <a:prstGeom prst="rect">
            <a:avLst/>
          </a:prstGeom>
        </p:spPr>
        <p:txBody>
          <a:bodyPr wrap="none">
            <a:spAutoFit/>
          </a:bodyPr>
          <a:lstStyle/>
          <a:p>
            <a:r>
              <a:rPr lang="en-US" altLang="zh-CN" sz="2000" dirty="0" smtClean="0">
                <a:solidFill>
                  <a:srgbClr val="0000FF"/>
                </a:solidFill>
              </a:rPr>
              <a:t>Phys. Rev. D 100, 056005</a:t>
            </a:r>
            <a:endParaRPr lang="zh-CN" altLang="en-US" sz="2000" dirty="0">
              <a:solidFill>
                <a:srgbClr val="0000FF"/>
              </a:solidFill>
            </a:endParaRPr>
          </a:p>
        </p:txBody>
      </p:sp>
      <p:sp>
        <p:nvSpPr>
          <p:cNvPr id="32" name="矩形 31"/>
          <p:cNvSpPr/>
          <p:nvPr/>
        </p:nvSpPr>
        <p:spPr>
          <a:xfrm>
            <a:off x="2479536" y="6102822"/>
            <a:ext cx="2929007" cy="400110"/>
          </a:xfrm>
          <a:prstGeom prst="rect">
            <a:avLst/>
          </a:prstGeom>
        </p:spPr>
        <p:txBody>
          <a:bodyPr wrap="none">
            <a:spAutoFit/>
          </a:bodyPr>
          <a:lstStyle/>
          <a:p>
            <a:r>
              <a:rPr lang="en-US" altLang="zh-CN" sz="2000" dirty="0">
                <a:solidFill>
                  <a:srgbClr val="0000FF"/>
                </a:solidFill>
              </a:rPr>
              <a:t>Phys. Rev. D 100, 014021</a:t>
            </a:r>
            <a:endParaRPr lang="zh-CN" altLang="en-US" sz="2000" dirty="0">
              <a:solidFill>
                <a:srgbClr val="0000FF"/>
              </a:solidFill>
            </a:endParaRPr>
          </a:p>
        </p:txBody>
      </p:sp>
      <p:sp>
        <p:nvSpPr>
          <p:cNvPr id="33" name="文本框 32"/>
          <p:cNvSpPr txBox="1"/>
          <p:nvPr/>
        </p:nvSpPr>
        <p:spPr>
          <a:xfrm>
            <a:off x="6133597" y="2636554"/>
            <a:ext cx="5792099" cy="523220"/>
          </a:xfrm>
          <a:prstGeom prst="rect">
            <a:avLst/>
          </a:prstGeom>
          <a:noFill/>
        </p:spPr>
        <p:txBody>
          <a:bodyPr wrap="square" rtlCol="0">
            <a:spAutoFit/>
          </a:bodyPr>
          <a:lstStyle/>
          <a:p>
            <a:r>
              <a:rPr lang="en-US" altLang="zh-CN" sz="2800" dirty="0" smtClean="0"/>
              <a:t>1.Multiplet hadronic molecules?  </a:t>
            </a:r>
            <a:endParaRPr lang="zh-CN" altLang="en-US" sz="2800" dirty="0"/>
          </a:p>
        </p:txBody>
      </p:sp>
      <p:sp>
        <p:nvSpPr>
          <p:cNvPr id="34" name="文本框 33"/>
          <p:cNvSpPr txBox="1"/>
          <p:nvPr/>
        </p:nvSpPr>
        <p:spPr>
          <a:xfrm>
            <a:off x="6254929" y="4573218"/>
            <a:ext cx="5792099" cy="523220"/>
          </a:xfrm>
          <a:prstGeom prst="rect">
            <a:avLst/>
          </a:prstGeom>
          <a:noFill/>
        </p:spPr>
        <p:txBody>
          <a:bodyPr wrap="square" rtlCol="0">
            <a:spAutoFit/>
          </a:bodyPr>
          <a:lstStyle/>
          <a:p>
            <a:r>
              <a:rPr lang="en-US" altLang="zh-CN" sz="2800" dirty="0" smtClean="0"/>
              <a:t>2.Spin of Pc(4440) and Pc(4457)?</a:t>
            </a:r>
            <a:endParaRPr lang="zh-CN" altLang="en-US" sz="2800" dirty="0"/>
          </a:p>
        </p:txBody>
      </p:sp>
      <p:sp>
        <p:nvSpPr>
          <p:cNvPr id="37" name="矩形 36"/>
          <p:cNvSpPr/>
          <p:nvPr/>
        </p:nvSpPr>
        <p:spPr>
          <a:xfrm>
            <a:off x="2479536" y="6447603"/>
            <a:ext cx="1931939" cy="369332"/>
          </a:xfrm>
          <a:prstGeom prst="rect">
            <a:avLst/>
          </a:prstGeom>
        </p:spPr>
        <p:txBody>
          <a:bodyPr wrap="none">
            <a:spAutoFit/>
          </a:bodyPr>
          <a:lstStyle/>
          <a:p>
            <a:r>
              <a:rPr lang="en-US" altLang="zh-CN" dirty="0">
                <a:solidFill>
                  <a:srgbClr val="0000FF"/>
                </a:solidFill>
              </a:rPr>
              <a:t>arXiv:1904.00851 </a:t>
            </a:r>
            <a:endParaRPr lang="zh-CN" altLang="en-US" dirty="0">
              <a:solidFill>
                <a:srgbClr val="0000FF"/>
              </a:solidFill>
            </a:endParaRPr>
          </a:p>
        </p:txBody>
      </p:sp>
      <p:sp>
        <p:nvSpPr>
          <p:cNvPr id="38" name="矩形 37"/>
          <p:cNvSpPr/>
          <p:nvPr/>
        </p:nvSpPr>
        <p:spPr>
          <a:xfrm>
            <a:off x="2375340" y="2236444"/>
            <a:ext cx="3222357" cy="400110"/>
          </a:xfrm>
          <a:prstGeom prst="rect">
            <a:avLst/>
          </a:prstGeom>
        </p:spPr>
        <p:txBody>
          <a:bodyPr wrap="none">
            <a:spAutoFit/>
          </a:bodyPr>
          <a:lstStyle/>
          <a:p>
            <a:r>
              <a:rPr lang="en-US" altLang="zh-CN" sz="2000" dirty="0" smtClean="0">
                <a:solidFill>
                  <a:srgbClr val="0000FF"/>
                </a:solidFill>
              </a:rPr>
              <a:t>Phys. Rev. Lett. 122, 242001</a:t>
            </a:r>
            <a:endParaRPr lang="zh-CN" altLang="en-US" sz="2000" dirty="0">
              <a:solidFill>
                <a:srgbClr val="0000FF"/>
              </a:solidFill>
            </a:endParaRPr>
          </a:p>
        </p:txBody>
      </p:sp>
      <p:sp>
        <p:nvSpPr>
          <p:cNvPr id="39" name="矩形 38"/>
          <p:cNvSpPr/>
          <p:nvPr/>
        </p:nvSpPr>
        <p:spPr>
          <a:xfrm>
            <a:off x="2374840" y="1125320"/>
            <a:ext cx="2929007" cy="400110"/>
          </a:xfrm>
          <a:prstGeom prst="rect">
            <a:avLst/>
          </a:prstGeom>
        </p:spPr>
        <p:txBody>
          <a:bodyPr wrap="none">
            <a:spAutoFit/>
          </a:bodyPr>
          <a:lstStyle/>
          <a:p>
            <a:r>
              <a:rPr lang="en-US" altLang="zh-CN" sz="2000" dirty="0">
                <a:solidFill>
                  <a:srgbClr val="0000FF"/>
                </a:solidFill>
              </a:rPr>
              <a:t>Phys. Rev. D 100, 011502</a:t>
            </a:r>
            <a:endParaRPr lang="zh-CN" altLang="en-US" sz="2000" dirty="0">
              <a:solidFill>
                <a:srgbClr val="0000FF"/>
              </a:solidFill>
            </a:endParaRPr>
          </a:p>
        </p:txBody>
      </p:sp>
      <p:sp>
        <p:nvSpPr>
          <p:cNvPr id="2" name="灯片编号占位符 1"/>
          <p:cNvSpPr>
            <a:spLocks noGrp="1"/>
          </p:cNvSpPr>
          <p:nvPr>
            <p:ph type="sldNum" sz="quarter" idx="12"/>
          </p:nvPr>
        </p:nvSpPr>
        <p:spPr/>
        <p:txBody>
          <a:bodyPr/>
          <a:lstStyle/>
          <a:p>
            <a:fld id="{BE73104F-B62C-464E-AF70-F1296A184EA3}" type="slidenum">
              <a:rPr lang="zh-CN" altLang="en-US" smtClean="0"/>
              <a:t>6</a:t>
            </a:fld>
            <a:endParaRPr lang="zh-CN" altLang="en-US"/>
          </a:p>
        </p:txBody>
      </p:sp>
    </p:spTree>
    <p:extLst>
      <p:ext uri="{BB962C8B-B14F-4D97-AF65-F5344CB8AC3E}">
        <p14:creationId xmlns:p14="http://schemas.microsoft.com/office/powerpoint/2010/main" val="3855317173"/>
      </p:ext>
    </p:extLst>
  </p:cSld>
  <p:clrMapOvr>
    <a:masterClrMapping/>
  </p:clrMapOvr>
  <mc:AlternateContent xmlns:mc="http://schemas.openxmlformats.org/markup-compatibility/2006">
    <mc:Choice xmlns:p14="http://schemas.microsoft.com/office/powerpoint/2010/main" Requires="p14">
      <p:transition spd="slow" p14:dur="2000" advTm="57948"/>
    </mc:Choice>
    <mc:Fallback>
      <p:transition spd="slow" advTm="579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25763" y="129309"/>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Effective field theory</a:t>
            </a:r>
            <a:endParaRPr lang="zh-CN" altLang="en-US" sz="4800" b="1" dirty="0"/>
          </a:p>
        </p:txBody>
      </p:sp>
      <mc:AlternateContent xmlns:mc="http://schemas.openxmlformats.org/markup-compatibility/2006" xmlns:a14="http://schemas.microsoft.com/office/drawing/2010/main">
        <mc:Choice Requires="a14">
          <p:sp>
            <p:nvSpPr>
              <p:cNvPr id="2" name="文本框 1"/>
              <p:cNvSpPr txBox="1"/>
              <p:nvPr/>
            </p:nvSpPr>
            <p:spPr>
              <a:xfrm>
                <a:off x="2032000" y="2234584"/>
                <a:ext cx="3685308" cy="584775"/>
              </a:xfrm>
              <a:prstGeom prst="rect">
                <a:avLst/>
              </a:prstGeom>
              <a:noFill/>
            </p:spPr>
            <p:txBody>
              <a:bodyPr wrap="square" rtlCol="0">
                <a:spAutoFit/>
              </a:bodyPr>
              <a:lstStyle/>
              <a:p>
                <a:r>
                  <a:rPr lang="en-US" altLang="zh-CN" sz="3200" dirty="0" smtClean="0"/>
                  <a:t>Hard scale (</a:t>
                </a:r>
                <a14:m>
                  <m:oMath xmlns:m="http://schemas.openxmlformats.org/officeDocument/2006/math">
                    <m:sSub>
                      <m:sSubPr>
                        <m:ctrlPr>
                          <a:rPr lang="en-US" altLang="zh-CN" sz="2800" i="1" dirty="0" smtClean="0">
                            <a:solidFill>
                              <a:srgbClr val="0000FF"/>
                            </a:solidFill>
                            <a:latin typeface="Cambria Math" panose="02040503050406030204" pitchFamily="18" charset="0"/>
                          </a:rPr>
                        </m:ctrlPr>
                      </m:sSubPr>
                      <m:e>
                        <m:r>
                          <m:rPr>
                            <m:sty m:val="p"/>
                          </m:rPr>
                          <a:rPr lang="en-US" altLang="zh-CN" sz="2800" i="1" dirty="0" smtClean="0">
                            <a:solidFill>
                              <a:srgbClr val="0000FF"/>
                            </a:solidFill>
                            <a:latin typeface="Cambria Math" panose="02040503050406030204" pitchFamily="18" charset="0"/>
                          </a:rPr>
                          <m:t>M</m:t>
                        </m:r>
                      </m:e>
                      <m:sub>
                        <m:r>
                          <a:rPr lang="en-US" altLang="zh-CN" sz="2800" b="0" i="1" dirty="0" smtClean="0">
                            <a:solidFill>
                              <a:srgbClr val="0000FF"/>
                            </a:solidFill>
                            <a:latin typeface="Cambria Math" panose="02040503050406030204" pitchFamily="18" charset="0"/>
                          </a:rPr>
                          <m:t>h𝑎𝑟𝑑</m:t>
                        </m:r>
                      </m:sub>
                    </m:sSub>
                    <m:r>
                      <a:rPr lang="en-US" altLang="zh-CN" sz="2800" b="0" i="1" dirty="0" smtClean="0">
                        <a:latin typeface="Cambria Math" panose="02040503050406030204" pitchFamily="18" charset="0"/>
                      </a:rPr>
                      <m:t>)</m:t>
                    </m:r>
                  </m:oMath>
                </a14:m>
                <a:endParaRPr lang="zh-CN" altLang="en-US" sz="2800" dirty="0"/>
              </a:p>
            </p:txBody>
          </p:sp>
        </mc:Choice>
        <mc:Fallback xmlns="">
          <p:sp>
            <p:nvSpPr>
              <p:cNvPr id="2" name="文本框 1"/>
              <p:cNvSpPr txBox="1">
                <a:spLocks noRot="1" noChangeAspect="1" noMove="1" noResize="1" noEditPoints="1" noAdjustHandles="1" noChangeArrowheads="1" noChangeShapeType="1" noTextEdit="1"/>
              </p:cNvSpPr>
              <p:nvPr/>
            </p:nvSpPr>
            <p:spPr>
              <a:xfrm>
                <a:off x="2032000" y="2234584"/>
                <a:ext cx="3685308" cy="584775"/>
              </a:xfrm>
              <a:prstGeom prst="rect">
                <a:avLst/>
              </a:prstGeom>
              <a:blipFill>
                <a:blip r:embed="rId2"/>
                <a:stretch>
                  <a:fillRect l="-4132" t="-13684" b="-34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2065254" y="2829146"/>
                <a:ext cx="4959932" cy="584775"/>
              </a:xfrm>
              <a:prstGeom prst="rect">
                <a:avLst/>
              </a:prstGeom>
              <a:noFill/>
            </p:spPr>
            <p:txBody>
              <a:bodyPr wrap="square" rtlCol="0">
                <a:spAutoFit/>
              </a:bodyPr>
              <a:lstStyle/>
              <a:p>
                <a:r>
                  <a:rPr lang="en-US" altLang="zh-CN" sz="3200" dirty="0" smtClean="0"/>
                  <a:t>Soft scale   </a:t>
                </a:r>
                <a:r>
                  <a:rPr lang="en-US" altLang="zh-CN" sz="3200" dirty="0"/>
                  <a:t>(</a:t>
                </a:r>
                <a14:m>
                  <m:oMath xmlns:m="http://schemas.openxmlformats.org/officeDocument/2006/math">
                    <m:sSub>
                      <m:sSubPr>
                        <m:ctrlPr>
                          <a:rPr lang="en-US" altLang="zh-CN" sz="2800" i="1" dirty="0" smtClean="0">
                            <a:solidFill>
                              <a:srgbClr val="0000FF"/>
                            </a:solidFill>
                            <a:latin typeface="Cambria Math" panose="02040503050406030204" pitchFamily="18" charset="0"/>
                          </a:rPr>
                        </m:ctrlPr>
                      </m:sSubPr>
                      <m:e>
                        <m:r>
                          <m:rPr>
                            <m:sty m:val="p"/>
                          </m:rPr>
                          <a:rPr lang="en-US" altLang="zh-CN" sz="2800" i="1" dirty="0">
                            <a:solidFill>
                              <a:srgbClr val="0000FF"/>
                            </a:solidFill>
                            <a:latin typeface="Cambria Math" panose="02040503050406030204" pitchFamily="18" charset="0"/>
                          </a:rPr>
                          <m:t>M</m:t>
                        </m:r>
                      </m:e>
                      <m:sub>
                        <m:r>
                          <a:rPr lang="en-US" altLang="zh-CN" sz="2800" b="0" i="1" dirty="0" smtClean="0">
                            <a:solidFill>
                              <a:srgbClr val="0000FF"/>
                            </a:solidFill>
                            <a:latin typeface="Cambria Math" panose="02040503050406030204" pitchFamily="18" charset="0"/>
                          </a:rPr>
                          <m:t>𝑠𝑜𝑓𝑡</m:t>
                        </m:r>
                      </m:sub>
                    </m:sSub>
                    <m:r>
                      <a:rPr lang="en-US" altLang="zh-CN" sz="2800" i="1" dirty="0">
                        <a:latin typeface="Cambria Math" panose="02040503050406030204" pitchFamily="18" charset="0"/>
                      </a:rPr>
                      <m:t>)</m:t>
                    </m:r>
                  </m:oMath>
                </a14:m>
                <a:endParaRPr lang="zh-CN" altLang="en-US" sz="2800" dirty="0"/>
              </a:p>
            </p:txBody>
          </p:sp>
        </mc:Choice>
        <mc:Fallback xmlns="">
          <p:sp>
            <p:nvSpPr>
              <p:cNvPr id="5" name="文本框 4"/>
              <p:cNvSpPr txBox="1">
                <a:spLocks noRot="1" noChangeAspect="1" noMove="1" noResize="1" noEditPoints="1" noAdjustHandles="1" noChangeArrowheads="1" noChangeShapeType="1" noTextEdit="1"/>
              </p:cNvSpPr>
              <p:nvPr/>
            </p:nvSpPr>
            <p:spPr>
              <a:xfrm>
                <a:off x="2065254" y="2829146"/>
                <a:ext cx="4959932" cy="584775"/>
              </a:xfrm>
              <a:prstGeom prst="rect">
                <a:avLst/>
              </a:prstGeom>
              <a:blipFill>
                <a:blip r:embed="rId3"/>
                <a:stretch>
                  <a:fillRect l="-3198" t="-15625" b="-31250"/>
                </a:stretch>
              </a:blipFill>
            </p:spPr>
            <p:txBody>
              <a:bodyPr/>
              <a:lstStyle/>
              <a:p>
                <a:r>
                  <a:rPr lang="zh-CN" altLang="en-US">
                    <a:noFill/>
                  </a:rPr>
                  <a:t> </a:t>
                </a:r>
              </a:p>
            </p:txBody>
          </p:sp>
        </mc:Fallback>
      </mc:AlternateContent>
      <p:sp>
        <p:nvSpPr>
          <p:cNvPr id="6" name="文本框 5"/>
          <p:cNvSpPr txBox="1"/>
          <p:nvPr/>
        </p:nvSpPr>
        <p:spPr>
          <a:xfrm>
            <a:off x="1233460" y="1032890"/>
            <a:ext cx="9979892" cy="584775"/>
          </a:xfrm>
          <a:prstGeom prst="rect">
            <a:avLst/>
          </a:prstGeom>
          <a:noFill/>
        </p:spPr>
        <p:txBody>
          <a:bodyPr wrap="square" rtlCol="0">
            <a:spAutoFit/>
          </a:bodyPr>
          <a:lstStyle/>
          <a:p>
            <a:r>
              <a:rPr lang="en-US" altLang="zh-CN" sz="3200" dirty="0" smtClean="0">
                <a:solidFill>
                  <a:srgbClr val="0000FF"/>
                </a:solidFill>
              </a:rPr>
              <a:t>Effective theory for description low energy process </a:t>
            </a:r>
            <a:endParaRPr lang="zh-CN" altLang="en-US" sz="3200" dirty="0">
              <a:solidFill>
                <a:srgbClr val="0000FF"/>
              </a:solidFill>
            </a:endParaRPr>
          </a:p>
        </p:txBody>
      </p:sp>
      <p:sp>
        <p:nvSpPr>
          <p:cNvPr id="7" name="文本框 6"/>
          <p:cNvSpPr txBox="1"/>
          <p:nvPr/>
        </p:nvSpPr>
        <p:spPr>
          <a:xfrm>
            <a:off x="1320355" y="1616053"/>
            <a:ext cx="9979892" cy="584775"/>
          </a:xfrm>
          <a:prstGeom prst="rect">
            <a:avLst/>
          </a:prstGeom>
          <a:noFill/>
        </p:spPr>
        <p:txBody>
          <a:bodyPr wrap="square" rtlCol="0">
            <a:spAutoFit/>
          </a:bodyPr>
          <a:lstStyle/>
          <a:p>
            <a:r>
              <a:rPr lang="en-US" altLang="zh-CN" sz="3200" b="1" dirty="0" smtClean="0"/>
              <a:t>Separation of scales</a:t>
            </a:r>
            <a:endParaRPr lang="zh-CN" altLang="en-US" sz="3200" b="1" dirty="0"/>
          </a:p>
        </p:txBody>
      </p:sp>
      <p:sp>
        <p:nvSpPr>
          <p:cNvPr id="8" name="右大括号 7"/>
          <p:cNvSpPr/>
          <p:nvPr/>
        </p:nvSpPr>
        <p:spPr>
          <a:xfrm>
            <a:off x="5619683" y="2497965"/>
            <a:ext cx="332509" cy="7338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6111090" y="2298593"/>
                <a:ext cx="1049070"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latin typeface="Cambria Math" panose="02040503050406030204" pitchFamily="18" charset="0"/>
                            </a:rPr>
                          </m:ctrlPr>
                        </m:fPr>
                        <m:num>
                          <m:sSub>
                            <m:sSubPr>
                              <m:ctrlPr>
                                <a:rPr lang="en-US" altLang="zh-CN" sz="2800" i="1" dirty="0">
                                  <a:solidFill>
                                    <a:srgbClr val="0000FF"/>
                                  </a:solidFill>
                                  <a:latin typeface="Cambria Math" panose="02040503050406030204" pitchFamily="18" charset="0"/>
                                </a:rPr>
                              </m:ctrlPr>
                            </m:sSubPr>
                            <m:e>
                              <m:r>
                                <m:rPr>
                                  <m:sty m:val="p"/>
                                </m:rPr>
                                <a:rPr lang="en-US" altLang="zh-CN" sz="2800" i="1" dirty="0">
                                  <a:solidFill>
                                    <a:srgbClr val="0000FF"/>
                                  </a:solidFill>
                                  <a:latin typeface="Cambria Math" panose="02040503050406030204" pitchFamily="18" charset="0"/>
                                </a:rPr>
                                <m:t>M</m:t>
                              </m:r>
                            </m:e>
                            <m:sub>
                              <m:r>
                                <a:rPr lang="en-US" altLang="zh-CN" sz="2800" i="1" dirty="0">
                                  <a:solidFill>
                                    <a:srgbClr val="0000FF"/>
                                  </a:solidFill>
                                  <a:latin typeface="Cambria Math" panose="02040503050406030204" pitchFamily="18" charset="0"/>
                                </a:rPr>
                                <m:t>𝑠𝑜𝑓𝑡</m:t>
                              </m:r>
                            </m:sub>
                          </m:sSub>
                        </m:num>
                        <m:den>
                          <m:sSub>
                            <m:sSubPr>
                              <m:ctrlPr>
                                <a:rPr lang="en-US" altLang="zh-CN" sz="2800" i="1" dirty="0">
                                  <a:solidFill>
                                    <a:srgbClr val="0000FF"/>
                                  </a:solidFill>
                                  <a:latin typeface="Cambria Math" panose="02040503050406030204" pitchFamily="18" charset="0"/>
                                </a:rPr>
                              </m:ctrlPr>
                            </m:sSubPr>
                            <m:e>
                              <m:r>
                                <m:rPr>
                                  <m:sty m:val="p"/>
                                </m:rPr>
                                <a:rPr lang="en-US" altLang="zh-CN" sz="2800" i="1" dirty="0">
                                  <a:solidFill>
                                    <a:srgbClr val="0000FF"/>
                                  </a:solidFill>
                                  <a:latin typeface="Cambria Math" panose="02040503050406030204" pitchFamily="18" charset="0"/>
                                </a:rPr>
                                <m:t>M</m:t>
                              </m:r>
                            </m:e>
                            <m:sub>
                              <m:r>
                                <a:rPr lang="en-US" altLang="zh-CN" sz="2800" i="1" dirty="0">
                                  <a:solidFill>
                                    <a:srgbClr val="0000FF"/>
                                  </a:solidFill>
                                  <a:latin typeface="Cambria Math" panose="02040503050406030204" pitchFamily="18" charset="0"/>
                                </a:rPr>
                                <m:t>h𝑎𝑟𝑑</m:t>
                              </m:r>
                            </m:sub>
                          </m:sSub>
                        </m:den>
                      </m:f>
                    </m:oMath>
                  </m:oMathPara>
                </a14:m>
                <a:endParaRPr lang="zh-CN" altLang="en-US" sz="2800" dirty="0"/>
              </a:p>
            </p:txBody>
          </p:sp>
        </mc:Choice>
        <mc:Fallback xmlns="">
          <p:sp>
            <p:nvSpPr>
              <p:cNvPr id="3" name="文本框 2"/>
              <p:cNvSpPr txBox="1">
                <a:spLocks noRot="1" noChangeAspect="1" noMove="1" noResize="1" noEditPoints="1" noAdjustHandles="1" noChangeArrowheads="1" noChangeShapeType="1" noTextEdit="1"/>
              </p:cNvSpPr>
              <p:nvPr/>
            </p:nvSpPr>
            <p:spPr>
              <a:xfrm>
                <a:off x="6111090" y="2298593"/>
                <a:ext cx="1049070" cy="891719"/>
              </a:xfrm>
              <a:prstGeom prst="rect">
                <a:avLst/>
              </a:prstGeom>
              <a:blipFill>
                <a:blip r:embed="rId4"/>
                <a:stretch>
                  <a:fillRect/>
                </a:stretch>
              </a:blipFill>
            </p:spPr>
            <p:txBody>
              <a:bodyPr/>
              <a:lstStyle/>
              <a:p>
                <a:r>
                  <a:rPr lang="zh-CN" altLang="en-US">
                    <a:noFill/>
                  </a:rPr>
                  <a:t> </a:t>
                </a:r>
              </a:p>
            </p:txBody>
          </p:sp>
        </mc:Fallback>
      </mc:AlternateContent>
      <p:sp>
        <p:nvSpPr>
          <p:cNvPr id="9" name="椭圆形标注 8"/>
          <p:cNvSpPr/>
          <p:nvPr/>
        </p:nvSpPr>
        <p:spPr>
          <a:xfrm>
            <a:off x="7905141" y="1567103"/>
            <a:ext cx="3798451" cy="943048"/>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dirty="0" smtClean="0"/>
              <a:t>Small parameter</a:t>
            </a:r>
            <a:endParaRPr lang="zh-CN" altLang="en-US" sz="2800" dirty="0"/>
          </a:p>
        </p:txBody>
      </p:sp>
      <p:sp>
        <p:nvSpPr>
          <p:cNvPr id="10" name="文本框 9"/>
          <p:cNvSpPr txBox="1"/>
          <p:nvPr/>
        </p:nvSpPr>
        <p:spPr>
          <a:xfrm>
            <a:off x="1607129" y="3453356"/>
            <a:ext cx="9979892" cy="584775"/>
          </a:xfrm>
          <a:prstGeom prst="rect">
            <a:avLst/>
          </a:prstGeom>
          <a:noFill/>
        </p:spPr>
        <p:txBody>
          <a:bodyPr wrap="square" rtlCol="0">
            <a:spAutoFit/>
          </a:bodyPr>
          <a:lstStyle/>
          <a:p>
            <a:r>
              <a:rPr lang="en-US" altLang="zh-CN" sz="3200" b="1" dirty="0" smtClean="0"/>
              <a:t>Heavy hadron system</a:t>
            </a:r>
            <a:endParaRPr lang="zh-CN" altLang="en-US" sz="3200" b="1" dirty="0"/>
          </a:p>
        </p:txBody>
      </p:sp>
      <p:sp>
        <p:nvSpPr>
          <p:cNvPr id="11" name="文本框 10"/>
          <p:cNvSpPr txBox="1"/>
          <p:nvPr/>
        </p:nvSpPr>
        <p:spPr>
          <a:xfrm>
            <a:off x="2125482" y="3950446"/>
            <a:ext cx="9578110" cy="584775"/>
          </a:xfrm>
          <a:prstGeom prst="rect">
            <a:avLst/>
          </a:prstGeom>
          <a:noFill/>
        </p:spPr>
        <p:txBody>
          <a:bodyPr wrap="square" rtlCol="0">
            <a:spAutoFit/>
          </a:bodyPr>
          <a:lstStyle/>
          <a:p>
            <a:r>
              <a:rPr lang="en-US" altLang="zh-CN" sz="3200" dirty="0" smtClean="0"/>
              <a:t>Heavy quark spin symmetry(HQSS)</a:t>
            </a:r>
            <a:endParaRPr lang="zh-CN" altLang="en-US" sz="3200" dirty="0"/>
          </a:p>
        </p:txBody>
      </p:sp>
      <p:sp>
        <p:nvSpPr>
          <p:cNvPr id="12" name="文本框 11"/>
          <p:cNvSpPr txBox="1"/>
          <p:nvPr/>
        </p:nvSpPr>
        <p:spPr>
          <a:xfrm>
            <a:off x="2125482" y="5076738"/>
            <a:ext cx="9578110" cy="584775"/>
          </a:xfrm>
          <a:prstGeom prst="rect">
            <a:avLst/>
          </a:prstGeom>
          <a:noFill/>
        </p:spPr>
        <p:txBody>
          <a:bodyPr wrap="square" rtlCol="0">
            <a:spAutoFit/>
          </a:bodyPr>
          <a:lstStyle/>
          <a:p>
            <a:r>
              <a:rPr lang="en-US" altLang="zh-CN" sz="3200" dirty="0" smtClean="0"/>
              <a:t>Chiral symmetry</a:t>
            </a:r>
            <a:endParaRPr lang="zh-CN" altLang="en-US" sz="3200" dirty="0"/>
          </a:p>
        </p:txBody>
      </p:sp>
      <p:sp>
        <p:nvSpPr>
          <p:cNvPr id="13" name="流程图: 接点 12"/>
          <p:cNvSpPr/>
          <p:nvPr/>
        </p:nvSpPr>
        <p:spPr>
          <a:xfrm>
            <a:off x="1004841" y="1853899"/>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接点 13"/>
          <p:cNvSpPr/>
          <p:nvPr/>
        </p:nvSpPr>
        <p:spPr>
          <a:xfrm>
            <a:off x="1021024" y="365213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2421045" y="4597774"/>
                <a:ext cx="3924337" cy="489173"/>
              </a:xfrm>
              <a:prstGeom prst="rect">
                <a:avLst/>
              </a:prstGeom>
              <a:noFill/>
            </p:spPr>
            <p:txBody>
              <a:bodyPr wrap="square" rtlCol="0">
                <a:spAutoFit/>
              </a:bodyPr>
              <a:lstStyle/>
              <a:p>
                <a:r>
                  <a:rPr lang="en-US" altLang="zh-CN" sz="2400" dirty="0" smtClean="0"/>
                  <a:t>Q:</a:t>
                </a:r>
                <a14:m>
                  <m:oMath xmlns:m="http://schemas.openxmlformats.org/officeDocument/2006/math">
                    <m:sSub>
                      <m:sSubPr>
                        <m:ctrlPr>
                          <a:rPr lang="en-US" altLang="zh-CN" sz="2400" i="1" smtClean="0">
                            <a:solidFill>
                              <a:srgbClr val="0000FF"/>
                            </a:solidFill>
                            <a:latin typeface="Cambria Math" panose="02040503050406030204" pitchFamily="18" charset="0"/>
                          </a:rPr>
                        </m:ctrlPr>
                      </m:sSubPr>
                      <m:e>
                        <m:r>
                          <m:rPr>
                            <m:sty m:val="p"/>
                          </m:rPr>
                          <a:rPr lang="el-GR" altLang="zh-CN" sz="2400" i="1" smtClean="0">
                            <a:solidFill>
                              <a:srgbClr val="0000FF"/>
                            </a:solidFill>
                            <a:latin typeface="Cambria Math" panose="02040503050406030204" pitchFamily="18" charset="0"/>
                            <a:ea typeface="Cambria Math" panose="02040503050406030204" pitchFamily="18" charset="0"/>
                          </a:rPr>
                          <m:t>Λ</m:t>
                        </m:r>
                      </m:e>
                      <m:sub>
                        <m:r>
                          <m:rPr>
                            <m:sty m:val="p"/>
                          </m:rPr>
                          <a:rPr lang="en-US" altLang="zh-CN" sz="2400" i="1">
                            <a:solidFill>
                              <a:srgbClr val="0000FF"/>
                            </a:solidFill>
                            <a:latin typeface="Cambria Math" panose="02040503050406030204" pitchFamily="18" charset="0"/>
                          </a:rPr>
                          <m:t>QCD</m:t>
                        </m:r>
                      </m:sub>
                    </m:sSub>
                    <m:r>
                      <a:rPr lang="en-US" altLang="zh-CN" sz="240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200</m:t>
                    </m:r>
                  </m:oMath>
                </a14:m>
                <a:r>
                  <a:rPr lang="en-US" altLang="zh-CN" sz="2400" dirty="0" smtClean="0">
                    <a:solidFill>
                      <a:srgbClr val="0000FF"/>
                    </a:solidFill>
                  </a:rPr>
                  <a:t>MeV</a:t>
                </a:r>
                <a:endParaRPr lang="zh-CN" altLang="en-US" sz="2400" dirty="0">
                  <a:solidFill>
                    <a:srgbClr val="0000FF"/>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421045" y="4597774"/>
                <a:ext cx="3924337" cy="489173"/>
              </a:xfrm>
              <a:prstGeom prst="rect">
                <a:avLst/>
              </a:prstGeom>
              <a:blipFill>
                <a:blip r:embed="rId5"/>
                <a:stretch>
                  <a:fillRect l="-2329" t="-75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310301" y="4597774"/>
                <a:ext cx="3924337" cy="489173"/>
              </a:xfrm>
              <a:prstGeom prst="rect">
                <a:avLst/>
              </a:prstGeom>
              <a:noFill/>
            </p:spPr>
            <p:txBody>
              <a:bodyPr wrap="square" rtlCol="0">
                <a:spAutoFit/>
              </a:bodyPr>
              <a:lstStyle/>
              <a:p>
                <a:r>
                  <a:rPr lang="en-US" altLang="zh-CN" sz="2400" dirty="0" smtClean="0"/>
                  <a:t>M:</a:t>
                </a:r>
                <a14:m>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ea typeface="Cambria Math" panose="02040503050406030204" pitchFamily="18" charset="0"/>
                          </a:rPr>
                          <m:t>𝑚</m:t>
                        </m:r>
                      </m:e>
                      <m:sub>
                        <m:r>
                          <m:rPr>
                            <m:sty m:val="p"/>
                          </m:rPr>
                          <a:rPr lang="en-US" altLang="zh-CN" sz="2400" i="1">
                            <a:solidFill>
                              <a:srgbClr val="0000FF"/>
                            </a:solidFill>
                            <a:latin typeface="Cambria Math" panose="02040503050406030204" pitchFamily="18" charset="0"/>
                          </a:rPr>
                          <m:t>Q</m:t>
                        </m:r>
                      </m:sub>
                    </m:sSub>
                    <m:r>
                      <a:rPr lang="en-US" altLang="zh-CN" sz="240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4.5</m:t>
                    </m:r>
                    <m:r>
                      <a:rPr lang="en-US" altLang="zh-CN" sz="2400" b="0" i="0" smtClean="0">
                        <a:solidFill>
                          <a:srgbClr val="0000FF"/>
                        </a:solidFill>
                        <a:latin typeface="Cambria Math" panose="02040503050406030204" pitchFamily="18" charset="0"/>
                        <a:ea typeface="Cambria Math" panose="02040503050406030204" pitchFamily="18" charset="0"/>
                      </a:rPr>
                      <m:t>/1.</m:t>
                    </m:r>
                    <m:r>
                      <a:rPr lang="en-US" altLang="zh-CN" sz="2400" i="1">
                        <a:solidFill>
                          <a:srgbClr val="0000FF"/>
                        </a:solidFill>
                        <a:latin typeface="Cambria Math" panose="02040503050406030204" pitchFamily="18" charset="0"/>
                        <a:ea typeface="Cambria Math" panose="02040503050406030204" pitchFamily="18" charset="0"/>
                      </a:rPr>
                      <m:t>5</m:t>
                    </m:r>
                  </m:oMath>
                </a14:m>
                <a:r>
                  <a:rPr lang="en-US" altLang="zh-CN" sz="2400" dirty="0" smtClean="0">
                    <a:solidFill>
                      <a:srgbClr val="0000FF"/>
                    </a:solidFill>
                  </a:rPr>
                  <a:t>GeV</a:t>
                </a:r>
                <a:endParaRPr lang="zh-CN" altLang="en-US" sz="2400" dirty="0">
                  <a:solidFill>
                    <a:srgbClr val="0000FF"/>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6310301" y="4597774"/>
                <a:ext cx="3924337" cy="489173"/>
              </a:xfrm>
              <a:prstGeom prst="rect">
                <a:avLst/>
              </a:prstGeom>
              <a:blipFill>
                <a:blip r:embed="rId6"/>
                <a:stretch>
                  <a:fillRect l="-2329" t="-75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4891624" y="5639344"/>
                <a:ext cx="4210664" cy="461665"/>
              </a:xfrm>
              <a:prstGeom prst="rect">
                <a:avLst/>
              </a:prstGeom>
              <a:noFill/>
            </p:spPr>
            <p:txBody>
              <a:bodyPr wrap="square" rtlCol="0">
                <a:spAutoFit/>
              </a:bodyPr>
              <a:lstStyle/>
              <a:p>
                <a:r>
                  <a:rPr lang="en-US" altLang="zh-CN" sz="2400" dirty="0" smtClean="0"/>
                  <a:t>Q:</a:t>
                </a:r>
                <a14:m>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ea typeface="Cambria Math" panose="02040503050406030204" pitchFamily="18" charset="0"/>
                          </a:rPr>
                          <m:t>𝑚</m:t>
                        </m:r>
                      </m:e>
                      <m:sub>
                        <m:r>
                          <a:rPr lang="zh-CN" altLang="en-US" sz="2400" i="1" smtClean="0">
                            <a:solidFill>
                              <a:srgbClr val="0000FF"/>
                            </a:solidFill>
                            <a:latin typeface="Cambria Math" panose="02040503050406030204" pitchFamily="18" charset="0"/>
                          </a:rPr>
                          <m:t>𝜋</m:t>
                        </m:r>
                      </m:sub>
                    </m:sSub>
                    <m:r>
                      <a:rPr lang="en-US" altLang="zh-CN" sz="240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100−200</m:t>
                    </m:r>
                  </m:oMath>
                </a14:m>
                <a:r>
                  <a:rPr lang="en-US" altLang="zh-CN" sz="2400" dirty="0" smtClean="0">
                    <a:solidFill>
                      <a:srgbClr val="0000FF"/>
                    </a:solidFill>
                  </a:rPr>
                  <a:t>MeV</a:t>
                </a:r>
                <a:endParaRPr lang="zh-CN" altLang="en-US" sz="2400" dirty="0">
                  <a:solidFill>
                    <a:srgbClr val="0000FF"/>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4891624" y="5639344"/>
                <a:ext cx="4210664" cy="461665"/>
              </a:xfrm>
              <a:prstGeom prst="rect">
                <a:avLst/>
              </a:prstGeom>
              <a:blipFill>
                <a:blip r:embed="rId7"/>
                <a:stretch>
                  <a:fillRect l="-2171"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8070119" y="2318925"/>
                <a:ext cx="40470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latin typeface="Cambria Math" panose="02040503050406030204" pitchFamily="18" charset="0"/>
                            </a:rPr>
                          </m:ctrlPr>
                        </m:fPr>
                        <m:num>
                          <m:r>
                            <a:rPr lang="en-US" altLang="zh-CN" sz="2800" b="0" i="1" dirty="0" smtClean="0">
                              <a:solidFill>
                                <a:srgbClr val="0000FF"/>
                              </a:solidFill>
                              <a:latin typeface="Cambria Math" panose="02040503050406030204" pitchFamily="18" charset="0"/>
                            </a:rPr>
                            <m:t>𝑄</m:t>
                          </m:r>
                        </m:num>
                        <m:den>
                          <m:r>
                            <a:rPr lang="en-US" altLang="zh-CN" sz="2800" b="0" i="1" dirty="0" smtClean="0">
                              <a:solidFill>
                                <a:srgbClr val="0000FF"/>
                              </a:solidFill>
                              <a:latin typeface="Cambria Math" panose="02040503050406030204" pitchFamily="18" charset="0"/>
                            </a:rPr>
                            <m:t>𝑀</m:t>
                          </m:r>
                        </m:den>
                      </m:f>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8070119" y="2318925"/>
                <a:ext cx="404700" cy="806631"/>
              </a:xfrm>
              <a:prstGeom prst="rect">
                <a:avLst/>
              </a:prstGeom>
              <a:blipFill>
                <a:blip r:embed="rId8"/>
                <a:stretch>
                  <a:fillRect/>
                </a:stretch>
              </a:blipFill>
            </p:spPr>
            <p:txBody>
              <a:bodyPr/>
              <a:lstStyle/>
              <a:p>
                <a:r>
                  <a:rPr lang="zh-CN" altLang="en-US">
                    <a:noFill/>
                  </a:rPr>
                  <a:t> </a:t>
                </a:r>
              </a:p>
            </p:txBody>
          </p:sp>
        </mc:Fallback>
      </mc:AlternateContent>
      <p:sp>
        <p:nvSpPr>
          <p:cNvPr id="19" name="右箭头 18"/>
          <p:cNvSpPr/>
          <p:nvPr/>
        </p:nvSpPr>
        <p:spPr>
          <a:xfrm>
            <a:off x="7407264" y="2771416"/>
            <a:ext cx="563418" cy="1483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p:cNvSpPr txBox="1"/>
              <p:nvPr/>
            </p:nvSpPr>
            <p:spPr>
              <a:xfrm>
                <a:off x="8129306" y="5639345"/>
                <a:ext cx="4210664" cy="461665"/>
              </a:xfrm>
              <a:prstGeom prst="rect">
                <a:avLst/>
              </a:prstGeom>
              <a:noFill/>
            </p:spPr>
            <p:txBody>
              <a:bodyPr wrap="square" rtlCol="0">
                <a:spAutoFit/>
              </a:bodyPr>
              <a:lstStyle/>
              <a:p>
                <a:r>
                  <a:rPr lang="en-US" altLang="zh-CN" sz="2400" dirty="0" smtClean="0"/>
                  <a:t>M:</a:t>
                </a:r>
                <a14:m>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2</m:t>
                        </m:r>
                        <m:r>
                          <a:rPr lang="zh-CN" altLang="en-US" sz="2400" i="1">
                            <a:solidFill>
                              <a:srgbClr val="0000FF"/>
                            </a:solidFill>
                            <a:latin typeface="Cambria Math" panose="02040503050406030204" pitchFamily="18" charset="0"/>
                          </a:rPr>
                          <m:t>𝜋</m:t>
                        </m:r>
                        <m:r>
                          <a:rPr lang="en-US" altLang="zh-CN" sz="2400" b="0" i="1" smtClean="0">
                            <a:solidFill>
                              <a:srgbClr val="0000FF"/>
                            </a:solidFill>
                            <a:latin typeface="Cambria Math" panose="02040503050406030204" pitchFamily="18" charset="0"/>
                            <a:ea typeface="Cambria Math" panose="02040503050406030204" pitchFamily="18" charset="0"/>
                          </a:rPr>
                          <m:t>𝑓</m:t>
                        </m:r>
                      </m:e>
                      <m:sub>
                        <m:r>
                          <a:rPr lang="zh-CN" altLang="en-US" sz="2400" i="1" smtClean="0">
                            <a:solidFill>
                              <a:srgbClr val="0000FF"/>
                            </a:solidFill>
                            <a:latin typeface="Cambria Math" panose="02040503050406030204" pitchFamily="18" charset="0"/>
                          </a:rPr>
                          <m:t>𝜋</m:t>
                        </m:r>
                      </m:sub>
                    </m:sSub>
                    <m:r>
                      <a:rPr lang="en-US" altLang="zh-CN" sz="240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1</m:t>
                    </m:r>
                    <m:r>
                      <m:rPr>
                        <m:sty m:val="p"/>
                      </m:rPr>
                      <a:rPr lang="en-US" altLang="zh-CN" sz="2400" b="0" i="0" smtClean="0">
                        <a:solidFill>
                          <a:srgbClr val="0000FF"/>
                        </a:solidFill>
                        <a:latin typeface="Cambria Math" panose="02040503050406030204" pitchFamily="18" charset="0"/>
                        <a:ea typeface="Cambria Math" panose="02040503050406030204" pitchFamily="18" charset="0"/>
                      </a:rPr>
                      <m:t>G</m:t>
                    </m:r>
                  </m:oMath>
                </a14:m>
                <a:r>
                  <a:rPr lang="en-US" altLang="zh-CN" sz="2400" dirty="0" smtClean="0">
                    <a:solidFill>
                      <a:srgbClr val="0000FF"/>
                    </a:solidFill>
                  </a:rPr>
                  <a:t>eV</a:t>
                </a:r>
                <a:endParaRPr lang="zh-CN" altLang="en-US" sz="2400" dirty="0">
                  <a:solidFill>
                    <a:srgbClr val="0000FF"/>
                  </a:solidFill>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8129306" y="5639345"/>
                <a:ext cx="4210664" cy="461665"/>
              </a:xfrm>
              <a:prstGeom prst="rect">
                <a:avLst/>
              </a:prstGeom>
              <a:blipFill>
                <a:blip r:embed="rId9"/>
                <a:stretch>
                  <a:fillRect l="-2319" t="-9211" b="-30263"/>
                </a:stretch>
              </a:blipFill>
            </p:spPr>
            <p:txBody>
              <a:bodyPr/>
              <a:lstStyle/>
              <a:p>
                <a:r>
                  <a:rPr lang="zh-CN" altLang="en-US">
                    <a:noFill/>
                  </a:rPr>
                  <a:t> </a:t>
                </a:r>
              </a:p>
            </p:txBody>
          </p:sp>
        </mc:Fallback>
      </mc:AlternateContent>
      <p:sp>
        <p:nvSpPr>
          <p:cNvPr id="21" name="文本框 20"/>
          <p:cNvSpPr txBox="1"/>
          <p:nvPr/>
        </p:nvSpPr>
        <p:spPr>
          <a:xfrm>
            <a:off x="2739926" y="5628692"/>
            <a:ext cx="4210664" cy="461665"/>
          </a:xfrm>
          <a:prstGeom prst="rect">
            <a:avLst/>
          </a:prstGeom>
          <a:noFill/>
        </p:spPr>
        <p:txBody>
          <a:bodyPr wrap="square" rtlCol="0">
            <a:spAutoFit/>
          </a:bodyPr>
          <a:lstStyle/>
          <a:p>
            <a:r>
              <a:rPr lang="en-US" altLang="zh-CN" sz="2400" dirty="0" smtClean="0"/>
              <a:t>No baryons</a:t>
            </a:r>
            <a:endParaRPr lang="zh-CN" altLang="en-US" sz="2400" dirty="0">
              <a:solidFill>
                <a:srgbClr val="0000FF"/>
              </a:solidFill>
            </a:endParaRPr>
          </a:p>
        </p:txBody>
      </p:sp>
      <p:sp>
        <p:nvSpPr>
          <p:cNvPr id="24" name="文本框 23"/>
          <p:cNvSpPr txBox="1"/>
          <p:nvPr/>
        </p:nvSpPr>
        <p:spPr>
          <a:xfrm>
            <a:off x="2657523" y="6148328"/>
            <a:ext cx="4210664" cy="461665"/>
          </a:xfrm>
          <a:prstGeom prst="rect">
            <a:avLst/>
          </a:prstGeom>
          <a:noFill/>
        </p:spPr>
        <p:txBody>
          <a:bodyPr wrap="square" rtlCol="0">
            <a:spAutoFit/>
          </a:bodyPr>
          <a:lstStyle/>
          <a:p>
            <a:r>
              <a:rPr lang="en-US" altLang="zh-CN" sz="2400" dirty="0" smtClean="0"/>
              <a:t>With baryons</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25" name="文本框 24"/>
              <p:cNvSpPr txBox="1"/>
              <p:nvPr/>
            </p:nvSpPr>
            <p:spPr>
              <a:xfrm>
                <a:off x="4919854" y="6148328"/>
                <a:ext cx="4210664" cy="461665"/>
              </a:xfrm>
              <a:prstGeom prst="rect">
                <a:avLst/>
              </a:prstGeom>
              <a:noFill/>
            </p:spPr>
            <p:txBody>
              <a:bodyPr wrap="square" rtlCol="0">
                <a:spAutoFit/>
              </a:bodyPr>
              <a:lstStyle/>
              <a:p>
                <a:r>
                  <a:rPr lang="en-US" altLang="zh-CN" sz="2400" dirty="0" smtClean="0"/>
                  <a:t>Q:</a:t>
                </a:r>
                <a14:m>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ea typeface="Cambria Math" panose="02040503050406030204" pitchFamily="18" charset="0"/>
                          </a:rPr>
                          <m:t>𝑚</m:t>
                        </m:r>
                      </m:e>
                      <m:sub>
                        <m:r>
                          <a:rPr lang="zh-CN" altLang="en-US" sz="2400" i="1" smtClean="0">
                            <a:solidFill>
                              <a:srgbClr val="0000FF"/>
                            </a:solidFill>
                            <a:latin typeface="Cambria Math" panose="02040503050406030204" pitchFamily="18" charset="0"/>
                          </a:rPr>
                          <m:t>𝜋</m:t>
                        </m:r>
                      </m:sub>
                    </m:sSub>
                    <m:r>
                      <a:rPr lang="en-US" altLang="zh-CN" sz="240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100−200</m:t>
                    </m:r>
                  </m:oMath>
                </a14:m>
                <a:r>
                  <a:rPr lang="en-US" altLang="zh-CN" sz="2400" dirty="0" smtClean="0">
                    <a:solidFill>
                      <a:srgbClr val="0000FF"/>
                    </a:solidFill>
                  </a:rPr>
                  <a:t>MeV</a:t>
                </a:r>
                <a:endParaRPr lang="zh-CN" altLang="en-US" sz="2400" dirty="0">
                  <a:solidFill>
                    <a:srgbClr val="0000FF"/>
                  </a:solidFill>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4919854" y="6148328"/>
                <a:ext cx="4210664" cy="461665"/>
              </a:xfrm>
              <a:prstGeom prst="rect">
                <a:avLst/>
              </a:prstGeom>
              <a:blipFill>
                <a:blip r:embed="rId10"/>
                <a:stretch>
                  <a:fillRect l="-2171" t="-9333"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8272469" y="6135924"/>
                <a:ext cx="4210664" cy="461665"/>
              </a:xfrm>
              <a:prstGeom prst="rect">
                <a:avLst/>
              </a:prstGeom>
              <a:noFill/>
            </p:spPr>
            <p:txBody>
              <a:bodyPr wrap="square" rtlCol="0">
                <a:spAutoFit/>
              </a:bodyPr>
              <a:lstStyle/>
              <a:p>
                <a:r>
                  <a:rPr lang="en-US" altLang="zh-CN" sz="2400" dirty="0" smtClean="0"/>
                  <a:t>M:</a:t>
                </a:r>
                <a14:m>
                  <m:oMath xmlns:m="http://schemas.openxmlformats.org/officeDocument/2006/math">
                    <m:r>
                      <a:rPr lang="en-US" altLang="zh-CN" sz="2400" i="1" smtClean="0">
                        <a:solidFill>
                          <a:srgbClr val="0000FF"/>
                        </a:solidFill>
                        <a:latin typeface="Cambria Math" panose="02040503050406030204" pitchFamily="18" charset="0"/>
                      </a:rPr>
                      <m:t>0</m:t>
                    </m:r>
                    <m:r>
                      <a:rPr lang="en-US" altLang="zh-CN" sz="2400" b="0" i="1" smtClean="0">
                        <a:solidFill>
                          <a:srgbClr val="0000FF"/>
                        </a:solidFill>
                        <a:latin typeface="Cambria Math" panose="02040503050406030204" pitchFamily="18" charset="0"/>
                      </a:rPr>
                      <m:t>.5</m:t>
                    </m:r>
                    <m:r>
                      <a:rPr lang="en-US" altLang="zh-CN" sz="240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ea typeface="Cambria Math" panose="02040503050406030204" pitchFamily="18" charset="0"/>
                      </a:rPr>
                      <m:t>1</m:t>
                    </m:r>
                    <m:r>
                      <m:rPr>
                        <m:sty m:val="p"/>
                      </m:rPr>
                      <a:rPr lang="en-US" altLang="zh-CN" sz="2400" b="0" i="0" smtClean="0">
                        <a:solidFill>
                          <a:srgbClr val="0000FF"/>
                        </a:solidFill>
                        <a:latin typeface="Cambria Math" panose="02040503050406030204" pitchFamily="18" charset="0"/>
                        <a:ea typeface="Cambria Math" panose="02040503050406030204" pitchFamily="18" charset="0"/>
                      </a:rPr>
                      <m:t>G</m:t>
                    </m:r>
                  </m:oMath>
                </a14:m>
                <a:r>
                  <a:rPr lang="en-US" altLang="zh-CN" sz="2400" dirty="0" smtClean="0">
                    <a:solidFill>
                      <a:srgbClr val="0000FF"/>
                    </a:solidFill>
                  </a:rPr>
                  <a:t>eV</a:t>
                </a:r>
                <a:endParaRPr lang="zh-CN" altLang="en-US" sz="2400" dirty="0">
                  <a:solidFill>
                    <a:srgbClr val="0000FF"/>
                  </a:solidFill>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8272469" y="6135924"/>
                <a:ext cx="4210664" cy="461665"/>
              </a:xfrm>
              <a:prstGeom prst="rect">
                <a:avLst/>
              </a:prstGeom>
              <a:blipFill>
                <a:blip r:embed="rId11"/>
                <a:stretch>
                  <a:fillRect l="-2171" t="-9333" b="-32000"/>
                </a:stretch>
              </a:blipFill>
            </p:spPr>
            <p:txBody>
              <a:bodyPr/>
              <a:lstStyle/>
              <a:p>
                <a:r>
                  <a:rPr lang="zh-CN" altLang="en-US">
                    <a:noFill/>
                  </a:rPr>
                  <a:t> </a:t>
                </a:r>
              </a:p>
            </p:txBody>
          </p:sp>
        </mc:Fallback>
      </mc:AlternateContent>
      <p:sp>
        <p:nvSpPr>
          <p:cNvPr id="27" name="矩形 26"/>
          <p:cNvSpPr/>
          <p:nvPr/>
        </p:nvSpPr>
        <p:spPr>
          <a:xfrm>
            <a:off x="1918854" y="4225084"/>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52108" y="5344088"/>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灯片编号占位符 28"/>
          <p:cNvSpPr>
            <a:spLocks noGrp="1"/>
          </p:cNvSpPr>
          <p:nvPr>
            <p:ph type="sldNum" sz="quarter" idx="12"/>
          </p:nvPr>
        </p:nvSpPr>
        <p:spPr/>
        <p:txBody>
          <a:bodyPr/>
          <a:lstStyle/>
          <a:p>
            <a:fld id="{BE73104F-B62C-464E-AF70-F1296A184EA3}" type="slidenum">
              <a:rPr lang="zh-CN" altLang="en-US" smtClean="0"/>
              <a:t>7</a:t>
            </a:fld>
            <a:endParaRPr lang="zh-CN" altLang="en-US"/>
          </a:p>
        </p:txBody>
      </p:sp>
    </p:spTree>
    <p:extLst>
      <p:ext uri="{BB962C8B-B14F-4D97-AF65-F5344CB8AC3E}">
        <p14:creationId xmlns:p14="http://schemas.microsoft.com/office/powerpoint/2010/main" val="12502955"/>
      </p:ext>
    </p:extLst>
  </p:cSld>
  <p:clrMapOvr>
    <a:masterClrMapping/>
  </p:clrMapOvr>
  <mc:AlternateContent xmlns:mc="http://schemas.openxmlformats.org/markup-compatibility/2006">
    <mc:Choice xmlns:p14="http://schemas.microsoft.com/office/powerpoint/2010/main" Requires="p14">
      <p:transition spd="slow" p14:dur="2000" advTm="71990"/>
    </mc:Choice>
    <mc:Fallback>
      <p:transition spd="slow" advTm="7199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25763" y="129309"/>
            <a:ext cx="10515600" cy="938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Effective field theory</a:t>
            </a:r>
            <a:endParaRPr lang="zh-CN" altLang="en-US" sz="4800" b="1" dirty="0"/>
          </a:p>
        </p:txBody>
      </p:sp>
      <p:sp>
        <p:nvSpPr>
          <p:cNvPr id="5" name="文本框 4"/>
          <p:cNvSpPr txBox="1"/>
          <p:nvPr/>
        </p:nvSpPr>
        <p:spPr>
          <a:xfrm>
            <a:off x="1597893" y="1102988"/>
            <a:ext cx="9979892" cy="584775"/>
          </a:xfrm>
          <a:prstGeom prst="rect">
            <a:avLst/>
          </a:prstGeom>
          <a:noFill/>
        </p:spPr>
        <p:txBody>
          <a:bodyPr wrap="square" rtlCol="0">
            <a:spAutoFit/>
          </a:bodyPr>
          <a:lstStyle/>
          <a:p>
            <a:r>
              <a:rPr lang="en-US" altLang="zh-CN" sz="3200" b="1" dirty="0" smtClean="0"/>
              <a:t>Potential of heavy hadron system</a:t>
            </a:r>
            <a:endParaRPr lang="zh-CN" altLang="en-US" sz="3200" b="1" dirty="0"/>
          </a:p>
        </p:txBody>
      </p:sp>
      <p:sp>
        <p:nvSpPr>
          <p:cNvPr id="6" name="流程图: 接点 5"/>
          <p:cNvSpPr/>
          <p:nvPr/>
        </p:nvSpPr>
        <p:spPr>
          <a:xfrm>
            <a:off x="1141097" y="1323686"/>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文本框 1"/>
              <p:cNvSpPr txBox="1"/>
              <p:nvPr/>
            </p:nvSpPr>
            <p:spPr>
              <a:xfrm>
                <a:off x="3057667" y="1814830"/>
                <a:ext cx="6373091" cy="1030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𝐸𝐹𝑇</m:t>
                          </m:r>
                        </m:sub>
                      </m:sSub>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m:rPr>
                              <m:brk m:alnAt="7"/>
                            </m:rPr>
                            <a:rPr lang="zh-CN" altLang="en-US" sz="2400" b="0" i="1" smtClean="0">
                              <a:latin typeface="Cambria Math" panose="02040503050406030204" pitchFamily="18" charset="0"/>
                            </a:rPr>
                            <m:t>𝜇</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𝜐</m:t>
                          </m:r>
                        </m:sub>
                        <m:sup/>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𝑉</m:t>
                              </m:r>
                            </m:e>
                            <m:sup>
                              <m:r>
                                <a:rPr lang="en-US" altLang="zh-CN" sz="2400" b="0" i="1" smtClean="0">
                                  <a:latin typeface="Cambria Math" panose="02040503050406030204" pitchFamily="18" charset="0"/>
                                </a:rPr>
                                <m:t>(</m:t>
                              </m:r>
                              <m:r>
                                <m:rPr>
                                  <m:brk m:alnAt="7"/>
                                </m:rPr>
                                <a:rPr lang="zh-CN" altLang="en-US" sz="2400" i="1">
                                  <a:latin typeface="Cambria Math" panose="02040503050406030204" pitchFamily="18" charset="0"/>
                                </a:rPr>
                                <m:t>𝜇</m:t>
                              </m:r>
                              <m:r>
                                <a:rPr lang="en-US" altLang="zh-CN" sz="2400" i="1">
                                  <a:latin typeface="Cambria Math" panose="02040503050406030204" pitchFamily="18" charset="0"/>
                                </a:rPr>
                                <m:t>,</m:t>
                              </m:r>
                              <m:r>
                                <a:rPr lang="zh-CN" altLang="en-US" sz="2400" i="1">
                                  <a:latin typeface="Cambria Math" panose="02040503050406030204" pitchFamily="18" charset="0"/>
                                </a:rPr>
                                <m:t>𝜐</m:t>
                              </m:r>
                              <m:r>
                                <a:rPr lang="en-US" altLang="zh-CN" sz="2400" b="0" i="1" smtClean="0">
                                  <a:latin typeface="Cambria Math" panose="02040503050406030204" pitchFamily="18" charset="0"/>
                                </a:rPr>
                                <m:t>)</m:t>
                              </m:r>
                            </m:sup>
                          </m:sSup>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Λ</m:t>
                                      </m:r>
                                    </m:e>
                                    <m:sub>
                                      <m:r>
                                        <a:rPr lang="en-US" altLang="zh-CN" sz="2400" b="0" i="1" smtClean="0">
                                          <a:latin typeface="Cambria Math" panose="02040503050406030204" pitchFamily="18" charset="0"/>
                                        </a:rPr>
                                        <m:t>𝑄𝐶𝐷</m:t>
                                      </m:r>
                                    </m:sub>
                                  </m:sSub>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𝑄</m:t>
                                      </m:r>
                                    </m:sub>
                                  </m:sSub>
                                </m:den>
                              </m:f>
                              <m:r>
                                <a:rPr lang="en-US" altLang="zh-CN" sz="2400" b="0" i="1" smtClean="0">
                                  <a:latin typeface="Cambria Math" panose="02040503050406030204" pitchFamily="18" charset="0"/>
                                </a:rPr>
                                <m:t>)</m:t>
                              </m:r>
                            </m:e>
                            <m:sup>
                              <m:r>
                                <m:rPr>
                                  <m:brk m:alnAt="7"/>
                                </m:rPr>
                                <a:rPr lang="zh-CN" altLang="en-US" sz="2400" i="1">
                                  <a:latin typeface="Cambria Math" panose="02040503050406030204" pitchFamily="18" charset="0"/>
                                </a:rPr>
                                <m:t>𝜇</m:t>
                              </m:r>
                            </m:sup>
                          </m:sSup>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𝑄</m:t>
                                  </m:r>
                                </m:num>
                                <m:den>
                                  <m:r>
                                    <a:rPr lang="en-US" altLang="zh-CN" sz="2400" b="0" i="1" smtClean="0">
                                      <a:latin typeface="Cambria Math" panose="02040503050406030204" pitchFamily="18" charset="0"/>
                                    </a:rPr>
                                    <m:t>𝑀</m:t>
                                  </m:r>
                                </m:den>
                              </m:f>
                              <m:r>
                                <a:rPr lang="en-US" altLang="zh-CN" sz="2400" i="1">
                                  <a:latin typeface="Cambria Math" panose="02040503050406030204" pitchFamily="18" charset="0"/>
                                </a:rPr>
                                <m:t>)</m:t>
                              </m:r>
                            </m:e>
                            <m:sup>
                              <m:r>
                                <m:rPr>
                                  <m:brk m:alnAt="7"/>
                                </m:rPr>
                                <a:rPr lang="zh-CN" altLang="en-US" sz="2400" i="1">
                                  <a:latin typeface="Cambria Math" panose="02040503050406030204" pitchFamily="18" charset="0"/>
                                </a:rPr>
                                <m:t>𝜐</m:t>
                              </m:r>
                            </m:sup>
                          </m:sSup>
                        </m:e>
                      </m:nary>
                    </m:oMath>
                  </m:oMathPara>
                </a14:m>
                <a:endParaRPr lang="zh-CN" altLang="en-US" sz="2400" dirty="0"/>
              </a:p>
            </p:txBody>
          </p:sp>
        </mc:Choice>
        <mc:Fallback xmlns="">
          <p:sp>
            <p:nvSpPr>
              <p:cNvPr id="2" name="文本框 1"/>
              <p:cNvSpPr txBox="1">
                <a:spLocks noRot="1" noChangeAspect="1" noMove="1" noResize="1" noEditPoints="1" noAdjustHandles="1" noChangeArrowheads="1" noChangeShapeType="1" noTextEdit="1"/>
              </p:cNvSpPr>
              <p:nvPr/>
            </p:nvSpPr>
            <p:spPr>
              <a:xfrm>
                <a:off x="3057667" y="1814830"/>
                <a:ext cx="6373091" cy="1030347"/>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9576966" y="2330976"/>
                <a:ext cx="1307987" cy="826060"/>
              </a:xfrm>
              <a:prstGeom prst="rect">
                <a:avLst/>
              </a:prstGeom>
            </p:spPr>
            <p:txBody>
              <a:bodyPr wrap="none">
                <a:spAutoFit/>
              </a:bodyPr>
              <a:lstStyle/>
              <a:p>
                <a14:m>
                  <m:oMath xmlns:m="http://schemas.openxmlformats.org/officeDocument/2006/math">
                    <m:f>
                      <m:fPr>
                        <m:ctrlPr>
                          <a:rPr lang="en-US" altLang="zh-CN" sz="2800" b="1" i="1" smtClean="0">
                            <a:solidFill>
                              <a:srgbClr val="0000FF"/>
                            </a:solidFill>
                            <a:latin typeface="Cambria Math" panose="02040503050406030204" pitchFamily="18" charset="0"/>
                          </a:rPr>
                        </m:ctrlPr>
                      </m:fPr>
                      <m:num>
                        <m:sSub>
                          <m:sSubPr>
                            <m:ctrlPr>
                              <a:rPr lang="en-US" altLang="zh-CN" sz="2800" b="1" i="1">
                                <a:solidFill>
                                  <a:srgbClr val="0000FF"/>
                                </a:solidFill>
                                <a:latin typeface="Cambria Math" panose="02040503050406030204" pitchFamily="18" charset="0"/>
                              </a:rPr>
                            </m:ctrlPr>
                          </m:sSubPr>
                          <m:e>
                            <m:r>
                              <a:rPr lang="el-GR" altLang="zh-CN" sz="2800" b="1" i="1">
                                <a:solidFill>
                                  <a:srgbClr val="0000FF"/>
                                </a:solidFill>
                                <a:latin typeface="Cambria Math" panose="02040503050406030204" pitchFamily="18" charset="0"/>
                                <a:ea typeface="Cambria Math" panose="02040503050406030204" pitchFamily="18" charset="0"/>
                              </a:rPr>
                              <m:t>𝜦</m:t>
                            </m:r>
                          </m:e>
                          <m:sub>
                            <m:r>
                              <a:rPr lang="en-US" altLang="zh-CN" sz="2800" b="1" i="1">
                                <a:solidFill>
                                  <a:srgbClr val="0000FF"/>
                                </a:solidFill>
                                <a:latin typeface="Cambria Math" panose="02040503050406030204" pitchFamily="18" charset="0"/>
                              </a:rPr>
                              <m:t>𝑸𝑪𝑫</m:t>
                            </m:r>
                          </m:sub>
                        </m:sSub>
                      </m:num>
                      <m:den>
                        <m:sSub>
                          <m:sSubPr>
                            <m:ctrlPr>
                              <a:rPr lang="en-US" altLang="zh-CN" sz="2800" b="1" i="1">
                                <a:solidFill>
                                  <a:srgbClr val="0000FF"/>
                                </a:solidFill>
                                <a:latin typeface="Cambria Math" panose="02040503050406030204" pitchFamily="18" charset="0"/>
                              </a:rPr>
                            </m:ctrlPr>
                          </m:sSubPr>
                          <m:e>
                            <m:r>
                              <a:rPr lang="en-US" altLang="zh-CN" sz="2800" b="1" i="1">
                                <a:solidFill>
                                  <a:srgbClr val="0000FF"/>
                                </a:solidFill>
                                <a:latin typeface="Cambria Math" panose="02040503050406030204" pitchFamily="18" charset="0"/>
                              </a:rPr>
                              <m:t>𝒎</m:t>
                            </m:r>
                          </m:e>
                          <m:sub>
                            <m:r>
                              <a:rPr lang="en-US" altLang="zh-CN" sz="2800" b="1" i="1">
                                <a:solidFill>
                                  <a:srgbClr val="0000FF"/>
                                </a:solidFill>
                                <a:latin typeface="Cambria Math" panose="02040503050406030204" pitchFamily="18" charset="0"/>
                              </a:rPr>
                              <m:t>𝑸</m:t>
                            </m:r>
                          </m:sub>
                        </m:sSub>
                      </m:den>
                    </m:f>
                  </m:oMath>
                </a14:m>
                <a:r>
                  <a:rPr lang="en-US" altLang="zh-CN" sz="2800" b="1" dirty="0" smtClean="0">
                    <a:solidFill>
                      <a:srgbClr val="0000FF"/>
                    </a:solidFill>
                  </a:rPr>
                  <a:t>&lt;</a:t>
                </a:r>
                <a14:m>
                  <m:oMath xmlns:m="http://schemas.openxmlformats.org/officeDocument/2006/math">
                    <m:f>
                      <m:fPr>
                        <m:ctrlPr>
                          <a:rPr lang="en-US" altLang="zh-CN" sz="2800" b="1" i="1">
                            <a:solidFill>
                              <a:srgbClr val="0000FF"/>
                            </a:solidFill>
                            <a:latin typeface="Cambria Math" panose="02040503050406030204" pitchFamily="18" charset="0"/>
                          </a:rPr>
                        </m:ctrlPr>
                      </m:fPr>
                      <m:num>
                        <m:r>
                          <a:rPr lang="en-US" altLang="zh-CN" sz="2800" b="1" i="1">
                            <a:solidFill>
                              <a:srgbClr val="0000FF"/>
                            </a:solidFill>
                            <a:latin typeface="Cambria Math" panose="02040503050406030204" pitchFamily="18" charset="0"/>
                          </a:rPr>
                          <m:t>𝑸</m:t>
                        </m:r>
                      </m:num>
                      <m:den>
                        <m:r>
                          <a:rPr lang="en-US" altLang="zh-CN" sz="2800" b="1" i="1">
                            <a:solidFill>
                              <a:srgbClr val="0000FF"/>
                            </a:solidFill>
                            <a:latin typeface="Cambria Math" panose="02040503050406030204" pitchFamily="18" charset="0"/>
                          </a:rPr>
                          <m:t>𝑴</m:t>
                        </m:r>
                      </m:den>
                    </m:f>
                  </m:oMath>
                </a14:m>
                <a:endParaRPr lang="zh-CN" altLang="en-US" sz="2800" b="1" dirty="0"/>
              </a:p>
            </p:txBody>
          </p:sp>
        </mc:Choice>
        <mc:Fallback xmlns="">
          <p:sp>
            <p:nvSpPr>
              <p:cNvPr id="7" name="矩形 6"/>
              <p:cNvSpPr>
                <a:spLocks noRot="1" noChangeAspect="1" noMove="1" noResize="1" noEditPoints="1" noAdjustHandles="1" noChangeArrowheads="1" noChangeShapeType="1" noTextEdit="1"/>
              </p:cNvSpPr>
              <p:nvPr/>
            </p:nvSpPr>
            <p:spPr>
              <a:xfrm>
                <a:off x="9576966" y="2330976"/>
                <a:ext cx="1307987" cy="82606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203875" y="2834683"/>
                <a:ext cx="6373091" cy="11464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𝐸𝐹𝑇</m:t>
                          </m:r>
                        </m:sub>
                      </m:sSub>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7"/>
                            </m:rPr>
                            <a:rPr lang="zh-CN" altLang="en-US" sz="2400" i="1">
                              <a:latin typeface="Cambria Math" panose="02040503050406030204" pitchFamily="18" charset="0"/>
                            </a:rPr>
                            <m:t>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0</m:t>
                              </m:r>
                            </m:sub>
                          </m:sSub>
                        </m:sub>
                        <m:sup>
                          <m:sSub>
                            <m:sSubPr>
                              <m:ctrlPr>
                                <a:rPr lang="en-US" altLang="zh-CN" sz="2400" b="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𝑚𝑎𝑥</m:t>
                              </m:r>
                            </m:sub>
                          </m:sSub>
                        </m:sup>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𝑉</m:t>
                              </m:r>
                            </m:e>
                            <m:sup>
                              <m:r>
                                <a:rPr lang="en-US" altLang="zh-CN" sz="2400" b="0" i="1" smtClean="0">
                                  <a:latin typeface="Cambria Math" panose="02040503050406030204" pitchFamily="18" charset="0"/>
                                </a:rPr>
                                <m:t>(</m:t>
                              </m:r>
                              <m:r>
                                <m:rPr>
                                  <m:brk m:alnAt="7"/>
                                </m:rPr>
                                <a:rPr lang="zh-CN" altLang="en-US" sz="2400" i="1">
                                  <a:latin typeface="Cambria Math" panose="02040503050406030204" pitchFamily="18" charset="0"/>
                                </a:rPr>
                                <m:t>𝜐</m:t>
                              </m:r>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𝒪</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𝑄</m:t>
                                  </m:r>
                                </m:num>
                                <m:den>
                                  <m:r>
                                    <a:rPr lang="en-US" altLang="zh-CN" sz="2400" i="1">
                                      <a:latin typeface="Cambria Math" panose="02040503050406030204" pitchFamily="18" charset="0"/>
                                    </a:rPr>
                                    <m:t>𝑀</m:t>
                                  </m:r>
                                </m:den>
                              </m:f>
                              <m:r>
                                <a:rPr lang="en-US" altLang="zh-CN" sz="2400" i="1">
                                  <a:latin typeface="Cambria Math" panose="02040503050406030204" pitchFamily="18" charset="0"/>
                                </a:rPr>
                                <m:t>)</m:t>
                              </m:r>
                            </m:e>
                            <m:sup>
                              <m:sSub>
                                <m:sSubPr>
                                  <m:ctrlPr>
                                    <a:rPr lang="en-US" altLang="zh-CN" sz="240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𝑚𝑎𝑥</m:t>
                                  </m:r>
                                </m:sub>
                              </m:sSub>
                              <m:r>
                                <a:rPr lang="en-US" altLang="zh-CN" sz="2400" b="0" i="1" smtClean="0">
                                  <a:latin typeface="Cambria Math" panose="02040503050406030204" pitchFamily="18" charset="0"/>
                                </a:rPr>
                                <m:t>+1</m:t>
                              </m:r>
                            </m:sup>
                          </m:sSup>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203875" y="2834683"/>
                <a:ext cx="6373091" cy="1146404"/>
              </a:xfrm>
              <a:prstGeom prst="rect">
                <a:avLst/>
              </a:prstGeom>
              <a:blipFill>
                <a:blip r:embed="rId4"/>
                <a:stretch>
                  <a:fillRect/>
                </a:stretch>
              </a:blipFill>
            </p:spPr>
            <p:txBody>
              <a:bodyPr/>
              <a:lstStyle/>
              <a:p>
                <a:r>
                  <a:rPr lang="zh-CN" altLang="en-US">
                    <a:noFill/>
                  </a:rPr>
                  <a:t> </a:t>
                </a:r>
              </a:p>
            </p:txBody>
          </p:sp>
        </mc:Fallback>
      </mc:AlternateContent>
      <p:sp>
        <p:nvSpPr>
          <p:cNvPr id="9" name="右弧形箭头 8"/>
          <p:cNvSpPr/>
          <p:nvPr/>
        </p:nvSpPr>
        <p:spPr>
          <a:xfrm>
            <a:off x="8476521" y="2062614"/>
            <a:ext cx="812800" cy="1684035"/>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124376" y="1888527"/>
            <a:ext cx="2158998" cy="1815882"/>
          </a:xfrm>
          <a:prstGeom prst="rect">
            <a:avLst/>
          </a:prstGeom>
          <a:noFill/>
        </p:spPr>
        <p:txBody>
          <a:bodyPr wrap="square" rtlCol="0">
            <a:spAutoFit/>
          </a:bodyPr>
          <a:lstStyle/>
          <a:p>
            <a:r>
              <a:rPr lang="en-US" altLang="zh-CN" sz="2800" dirty="0" smtClean="0">
                <a:solidFill>
                  <a:srgbClr val="0000FF"/>
                </a:solidFill>
              </a:rPr>
              <a:t>Assumed that HQSS does not broken</a:t>
            </a:r>
            <a:endParaRPr lang="zh-CN" altLang="en-US" sz="2800" dirty="0">
              <a:solidFill>
                <a:srgbClr val="0000FF"/>
              </a:solidFill>
            </a:endParaRPr>
          </a:p>
        </p:txBody>
      </p:sp>
      <p:sp>
        <p:nvSpPr>
          <p:cNvPr id="11" name="文本框 10"/>
          <p:cNvSpPr txBox="1"/>
          <p:nvPr/>
        </p:nvSpPr>
        <p:spPr>
          <a:xfrm>
            <a:off x="1691823" y="3915728"/>
            <a:ext cx="9979892" cy="584775"/>
          </a:xfrm>
          <a:prstGeom prst="rect">
            <a:avLst/>
          </a:prstGeom>
          <a:noFill/>
        </p:spPr>
        <p:txBody>
          <a:bodyPr wrap="square" rtlCol="0">
            <a:spAutoFit/>
          </a:bodyPr>
          <a:lstStyle/>
          <a:p>
            <a:r>
              <a:rPr lang="en-US" altLang="zh-CN" sz="3200" b="1" dirty="0" smtClean="0"/>
              <a:t>Degree of freedom: heavy hadrons and </a:t>
            </a:r>
            <a:r>
              <a:rPr lang="en-US" altLang="zh-CN" sz="3200" b="1" dirty="0" smtClean="0">
                <a:solidFill>
                  <a:srgbClr val="0000FF"/>
                </a:solidFill>
              </a:rPr>
              <a:t>pion </a:t>
            </a:r>
            <a:r>
              <a:rPr lang="en-US" altLang="zh-CN" sz="3200" b="1" dirty="0" smtClean="0"/>
              <a:t>fields</a:t>
            </a:r>
            <a:endParaRPr lang="zh-CN" altLang="en-US" sz="3200" b="1" dirty="0"/>
          </a:p>
        </p:txBody>
      </p:sp>
      <p:sp>
        <p:nvSpPr>
          <p:cNvPr id="12" name="流程图: 接点 11"/>
          <p:cNvSpPr/>
          <p:nvPr/>
        </p:nvSpPr>
        <p:spPr>
          <a:xfrm>
            <a:off x="1247315" y="4157323"/>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p:cNvSpPr txBox="1"/>
              <p:nvPr/>
            </p:nvSpPr>
            <p:spPr>
              <a:xfrm>
                <a:off x="3057666" y="4590969"/>
                <a:ext cx="637309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𝑉</m:t>
                          </m:r>
                        </m:e>
                        <m:sub>
                          <m:r>
                            <a:rPr lang="en-US" altLang="zh-CN" sz="3200" b="0" i="1" smtClean="0">
                              <a:latin typeface="Cambria Math" panose="02040503050406030204" pitchFamily="18" charset="0"/>
                            </a:rPr>
                            <m:t>𝐸𝐹𝑇</m:t>
                          </m:r>
                        </m:sub>
                      </m:sSub>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𝑉</m:t>
                          </m:r>
                        </m:e>
                        <m:sub>
                          <m:r>
                            <a:rPr lang="en-US" altLang="zh-CN" sz="3200" b="0" i="1" smtClean="0">
                              <a:latin typeface="Cambria Math" panose="02040503050406030204" pitchFamily="18" charset="0"/>
                            </a:rPr>
                            <m:t>𝑐</m:t>
                          </m:r>
                        </m:sub>
                      </m:sSub>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𝑉</m:t>
                          </m:r>
                        </m:e>
                        <m:sub>
                          <m:r>
                            <a:rPr lang="en-US" altLang="zh-CN" sz="3200" b="0" i="1" smtClean="0">
                              <a:latin typeface="Cambria Math" panose="02040503050406030204" pitchFamily="18" charset="0"/>
                            </a:rPr>
                            <m:t>𝐹</m:t>
                          </m:r>
                        </m:sub>
                      </m:sSub>
                    </m:oMath>
                  </m:oMathPara>
                </a14:m>
                <a:endParaRPr lang="zh-CN" altLang="en-US" sz="32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057666" y="4590969"/>
                <a:ext cx="6373091" cy="5847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77036" y="5344823"/>
                <a:ext cx="6373091" cy="1148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𝐶</m:t>
                          </m:r>
                        </m:sub>
                      </m:sSub>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7"/>
                            </m:rPr>
                            <a:rPr lang="zh-CN" altLang="en-US" sz="2400" i="1">
                              <a:latin typeface="Cambria Math" panose="02040503050406030204" pitchFamily="18" charset="0"/>
                            </a:rPr>
                            <m:t>𝜐</m:t>
                          </m:r>
                          <m:r>
                            <a:rPr lang="en-US" altLang="zh-CN" sz="2400" b="0" i="1" smtClean="0">
                              <a:latin typeface="Cambria Math" panose="02040503050406030204" pitchFamily="18" charset="0"/>
                            </a:rPr>
                            <m:t>=</m:t>
                          </m:r>
                          <m:sSub>
                            <m:sSubPr>
                              <m:ctrlPr>
                                <a:rPr lang="en-US" altLang="zh-CN" sz="2400" b="0" i="1" smtClean="0">
                                  <a:solidFill>
                                    <a:srgbClr val="0000FF"/>
                                  </a:solidFill>
                                  <a:latin typeface="Cambria Math" panose="02040503050406030204" pitchFamily="18" charset="0"/>
                                </a:rPr>
                              </m:ctrlPr>
                            </m:sSubPr>
                            <m:e>
                              <m:r>
                                <m:rPr>
                                  <m:brk m:alnAt="7"/>
                                </m:rPr>
                                <a:rPr lang="zh-CN" altLang="en-US" sz="2400" i="1">
                                  <a:solidFill>
                                    <a:srgbClr val="0000FF"/>
                                  </a:solidFill>
                                  <a:latin typeface="Cambria Math" panose="02040503050406030204" pitchFamily="18" charset="0"/>
                                </a:rPr>
                                <m:t>𝜐</m:t>
                              </m:r>
                            </m:e>
                            <m:sub>
                              <m:r>
                                <a:rPr lang="en-US" altLang="zh-CN" sz="2400" b="0" i="1" smtClean="0">
                                  <a:solidFill>
                                    <a:srgbClr val="0000FF"/>
                                  </a:solidFill>
                                  <a:latin typeface="Cambria Math" panose="02040503050406030204" pitchFamily="18" charset="0"/>
                                </a:rPr>
                                <m:t>0</m:t>
                              </m:r>
                            </m:sub>
                          </m:sSub>
                          <m:r>
                            <m:rPr>
                              <m:brk m:alnAt="7"/>
                            </m:rP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𝐶</m:t>
                          </m:r>
                          <m:r>
                            <a:rPr lang="en-US" altLang="zh-CN" sz="2400" b="0" i="1" smtClean="0">
                              <a:solidFill>
                                <a:srgbClr val="0000FF"/>
                              </a:solidFill>
                              <a:latin typeface="Cambria Math" panose="02040503050406030204" pitchFamily="18" charset="0"/>
                            </a:rPr>
                            <m:t>)</m:t>
                          </m:r>
                        </m:sub>
                        <m:sup>
                          <m:sSub>
                            <m:sSubPr>
                              <m:ctrlPr>
                                <a:rPr lang="en-US" altLang="zh-CN" sz="2400" b="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𝑚𝑎𝑥</m:t>
                              </m:r>
                            </m:sub>
                          </m:sSub>
                        </m:sup>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𝐶</m:t>
                              </m:r>
                            </m:sub>
                            <m:sup>
                              <m:r>
                                <a:rPr lang="en-US" altLang="zh-CN" sz="2400" b="0" i="1" smtClean="0">
                                  <a:latin typeface="Cambria Math" panose="02040503050406030204" pitchFamily="18" charset="0"/>
                                </a:rPr>
                                <m:t>(</m:t>
                              </m:r>
                              <m:r>
                                <m:rPr>
                                  <m:brk m:alnAt="7"/>
                                </m:rPr>
                                <a:rPr lang="zh-CN" altLang="en-US" sz="2400" i="1">
                                  <a:latin typeface="Cambria Math" panose="02040503050406030204" pitchFamily="18" charset="0"/>
                                </a:rPr>
                                <m:t>𝜐</m:t>
                              </m:r>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𝒪</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𝑄</m:t>
                                  </m:r>
                                </m:num>
                                <m:den>
                                  <m:r>
                                    <a:rPr lang="en-US" altLang="zh-CN" sz="2400" i="1">
                                      <a:latin typeface="Cambria Math" panose="02040503050406030204" pitchFamily="18" charset="0"/>
                                    </a:rPr>
                                    <m:t>𝑀</m:t>
                                  </m:r>
                                </m:den>
                              </m:f>
                              <m:r>
                                <a:rPr lang="en-US" altLang="zh-CN" sz="2400" i="1">
                                  <a:latin typeface="Cambria Math" panose="02040503050406030204" pitchFamily="18" charset="0"/>
                                </a:rPr>
                                <m:t>)</m:t>
                              </m:r>
                            </m:e>
                            <m:sup>
                              <m:sSub>
                                <m:sSubPr>
                                  <m:ctrlPr>
                                    <a:rPr lang="en-US" altLang="zh-CN" sz="240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𝑚𝑎𝑥</m:t>
                                  </m:r>
                                </m:sub>
                              </m:sSub>
                              <m:r>
                                <a:rPr lang="en-US" altLang="zh-CN" sz="2400" b="0" i="1" smtClean="0">
                                  <a:latin typeface="Cambria Math" panose="02040503050406030204" pitchFamily="18" charset="0"/>
                                </a:rPr>
                                <m:t>+1</m:t>
                              </m:r>
                            </m:sup>
                          </m:sSup>
                        </m:e>
                      </m:nary>
                    </m:oMath>
                  </m:oMathPara>
                </a14:m>
                <a:endParaRPr lang="zh-CN" altLang="en-US" sz="24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77036" y="5344823"/>
                <a:ext cx="6373091" cy="114819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5597124" y="5344824"/>
                <a:ext cx="6373091" cy="1148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𝐹</m:t>
                          </m:r>
                        </m:sub>
                      </m:sSub>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7"/>
                            </m:rPr>
                            <a:rPr lang="zh-CN" altLang="en-US" sz="2400" i="1">
                              <a:latin typeface="Cambria Math" panose="02040503050406030204" pitchFamily="18" charset="0"/>
                            </a:rPr>
                            <m:t>𝜐</m:t>
                          </m:r>
                          <m:r>
                            <a:rPr lang="en-US" altLang="zh-CN" sz="2400" b="0" i="1" smtClean="0">
                              <a:latin typeface="Cambria Math" panose="02040503050406030204" pitchFamily="18" charset="0"/>
                            </a:rPr>
                            <m:t>=</m:t>
                          </m:r>
                          <m:sSub>
                            <m:sSubPr>
                              <m:ctrlPr>
                                <a:rPr lang="en-US" altLang="zh-CN" sz="2400" b="0" i="1" smtClean="0">
                                  <a:solidFill>
                                    <a:srgbClr val="0000FF"/>
                                  </a:solidFill>
                                  <a:latin typeface="Cambria Math" panose="02040503050406030204" pitchFamily="18" charset="0"/>
                                </a:rPr>
                              </m:ctrlPr>
                            </m:sSubPr>
                            <m:e>
                              <m:r>
                                <m:rPr>
                                  <m:brk m:alnAt="7"/>
                                </m:rPr>
                                <a:rPr lang="zh-CN" altLang="en-US" sz="2400" i="1">
                                  <a:solidFill>
                                    <a:srgbClr val="0000FF"/>
                                  </a:solidFill>
                                  <a:latin typeface="Cambria Math" panose="02040503050406030204" pitchFamily="18" charset="0"/>
                                </a:rPr>
                                <m:t>𝜐</m:t>
                              </m:r>
                            </m:e>
                            <m:sub>
                              <m:r>
                                <a:rPr lang="en-US" altLang="zh-CN" sz="2400" b="0" i="1" smtClean="0">
                                  <a:solidFill>
                                    <a:srgbClr val="0000FF"/>
                                  </a:solidFill>
                                  <a:latin typeface="Cambria Math" panose="02040503050406030204" pitchFamily="18" charset="0"/>
                                </a:rPr>
                                <m:t>0</m:t>
                              </m:r>
                            </m:sub>
                          </m:sSub>
                          <m:r>
                            <m:rPr>
                              <m:brk m:alnAt="7"/>
                            </m:rP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𝐹</m:t>
                          </m:r>
                          <m:r>
                            <a:rPr lang="en-US" altLang="zh-CN" sz="2400" b="0" i="1" smtClean="0">
                              <a:solidFill>
                                <a:srgbClr val="0000FF"/>
                              </a:solidFill>
                              <a:latin typeface="Cambria Math" panose="02040503050406030204" pitchFamily="18" charset="0"/>
                            </a:rPr>
                            <m:t>)</m:t>
                          </m:r>
                        </m:sub>
                        <m:sup>
                          <m:sSub>
                            <m:sSubPr>
                              <m:ctrlPr>
                                <a:rPr lang="en-US" altLang="zh-CN" sz="2400" b="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𝑚𝑎𝑥</m:t>
                              </m:r>
                            </m:sub>
                          </m:sSub>
                        </m:sup>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𝐹</m:t>
                              </m:r>
                            </m:sub>
                            <m:sup>
                              <m:r>
                                <a:rPr lang="en-US" altLang="zh-CN" sz="2400" b="0" i="1" smtClean="0">
                                  <a:latin typeface="Cambria Math" panose="02040503050406030204" pitchFamily="18" charset="0"/>
                                </a:rPr>
                                <m:t>(</m:t>
                              </m:r>
                              <m:r>
                                <m:rPr>
                                  <m:brk m:alnAt="7"/>
                                </m:rPr>
                                <a:rPr lang="zh-CN" altLang="en-US" sz="2400" i="1">
                                  <a:latin typeface="Cambria Math" panose="02040503050406030204" pitchFamily="18" charset="0"/>
                                </a:rPr>
                                <m:t>𝜐</m:t>
                              </m:r>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𝒪</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𝑄</m:t>
                                  </m:r>
                                </m:num>
                                <m:den>
                                  <m:r>
                                    <a:rPr lang="en-US" altLang="zh-CN" sz="2400" i="1">
                                      <a:latin typeface="Cambria Math" panose="02040503050406030204" pitchFamily="18" charset="0"/>
                                    </a:rPr>
                                    <m:t>𝑀</m:t>
                                  </m:r>
                                </m:den>
                              </m:f>
                              <m:r>
                                <a:rPr lang="en-US" altLang="zh-CN" sz="2400" i="1">
                                  <a:latin typeface="Cambria Math" panose="02040503050406030204" pitchFamily="18" charset="0"/>
                                </a:rPr>
                                <m:t>)</m:t>
                              </m:r>
                            </m:e>
                            <m:sup>
                              <m:sSub>
                                <m:sSubPr>
                                  <m:ctrlPr>
                                    <a:rPr lang="en-US" altLang="zh-CN" sz="2400" i="1" smtClean="0">
                                      <a:latin typeface="Cambria Math" panose="02040503050406030204" pitchFamily="18" charset="0"/>
                                    </a:rPr>
                                  </m:ctrlPr>
                                </m:sSubPr>
                                <m:e>
                                  <m:r>
                                    <m:rPr>
                                      <m:brk m:alnAt="7"/>
                                    </m:rPr>
                                    <a:rPr lang="zh-CN" altLang="en-US" sz="2400" i="1">
                                      <a:latin typeface="Cambria Math" panose="02040503050406030204" pitchFamily="18" charset="0"/>
                                    </a:rPr>
                                    <m:t>𝜐</m:t>
                                  </m:r>
                                </m:e>
                                <m:sub>
                                  <m:r>
                                    <a:rPr lang="en-US" altLang="zh-CN" sz="2400" b="0" i="1" smtClean="0">
                                      <a:latin typeface="Cambria Math" panose="02040503050406030204" pitchFamily="18" charset="0"/>
                                    </a:rPr>
                                    <m:t>𝑚𝑎𝑥</m:t>
                                  </m:r>
                                </m:sub>
                              </m:sSub>
                              <m:r>
                                <a:rPr lang="en-US" altLang="zh-CN" sz="2400" b="0" i="1" smtClean="0">
                                  <a:latin typeface="Cambria Math" panose="02040503050406030204" pitchFamily="18" charset="0"/>
                                </a:rPr>
                                <m:t>+1</m:t>
                              </m:r>
                            </m:sup>
                          </m:sSup>
                        </m:e>
                      </m:nary>
                    </m:oMath>
                  </m:oMathPara>
                </a14:m>
                <a:endParaRPr lang="zh-CN" altLang="en-US" sz="24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5597124" y="5344824"/>
                <a:ext cx="6373091" cy="1148199"/>
              </a:xfrm>
              <a:prstGeom prst="rect">
                <a:avLst/>
              </a:prstGeom>
              <a:blipFill>
                <a:blip r:embed="rId7"/>
                <a:stretch>
                  <a:fillRect/>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BE73104F-B62C-464E-AF70-F1296A184EA3}" type="slidenum">
              <a:rPr lang="zh-CN" altLang="en-US" smtClean="0"/>
              <a:t>8</a:t>
            </a:fld>
            <a:endParaRPr lang="zh-CN" altLang="en-US"/>
          </a:p>
        </p:txBody>
      </p:sp>
    </p:spTree>
    <p:extLst>
      <p:ext uri="{BB962C8B-B14F-4D97-AF65-F5344CB8AC3E}">
        <p14:creationId xmlns:p14="http://schemas.microsoft.com/office/powerpoint/2010/main" val="3310552341"/>
      </p:ext>
    </p:extLst>
  </p:cSld>
  <p:clrMapOvr>
    <a:masterClrMapping/>
  </p:clrMapOvr>
  <mc:AlternateContent xmlns:mc="http://schemas.openxmlformats.org/markup-compatibility/2006">
    <mc:Choice xmlns:p14="http://schemas.microsoft.com/office/powerpoint/2010/main" Requires="p14">
      <p:transition spd="slow" p14:dur="2000" advTm="55098"/>
    </mc:Choice>
    <mc:Fallback>
      <p:transition spd="slow" advTm="5509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25763" y="157891"/>
            <a:ext cx="10515600" cy="750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b="1" dirty="0" smtClean="0"/>
              <a:t>Effective field theory</a:t>
            </a:r>
            <a:endParaRPr lang="zh-CN" altLang="en-US" sz="4800" b="1" dirty="0"/>
          </a:p>
        </p:txBody>
      </p:sp>
      <p:sp>
        <p:nvSpPr>
          <p:cNvPr id="5" name="流程图: 接点 4"/>
          <p:cNvSpPr/>
          <p:nvPr/>
        </p:nvSpPr>
        <p:spPr>
          <a:xfrm>
            <a:off x="1141097" y="1106352"/>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634839" y="882843"/>
            <a:ext cx="9979892" cy="584775"/>
          </a:xfrm>
          <a:prstGeom prst="rect">
            <a:avLst/>
          </a:prstGeom>
          <a:noFill/>
        </p:spPr>
        <p:txBody>
          <a:bodyPr wrap="square" rtlCol="0">
            <a:spAutoFit/>
          </a:bodyPr>
          <a:lstStyle/>
          <a:p>
            <a:r>
              <a:rPr lang="en-US" altLang="zh-CN" sz="3200" b="1" dirty="0" smtClean="0"/>
              <a:t>Chiral power counting</a:t>
            </a:r>
            <a:endParaRPr lang="zh-CN" altLang="en-US" sz="3200" b="1" dirty="0"/>
          </a:p>
        </p:txBody>
      </p:sp>
      <p:sp>
        <p:nvSpPr>
          <p:cNvPr id="2" name="文本框 1"/>
          <p:cNvSpPr txBox="1"/>
          <p:nvPr/>
        </p:nvSpPr>
        <p:spPr>
          <a:xfrm>
            <a:off x="1601878" y="3151574"/>
            <a:ext cx="1611339" cy="584775"/>
          </a:xfrm>
          <a:prstGeom prst="rect">
            <a:avLst/>
          </a:prstGeom>
          <a:noFill/>
        </p:spPr>
        <p:txBody>
          <a:bodyPr wrap="square" rtlCol="0">
            <a:spAutoFit/>
          </a:bodyPr>
          <a:lstStyle/>
          <a:p>
            <a:r>
              <a:rPr lang="en-US" altLang="zh-CN" sz="3200" dirty="0" smtClean="0"/>
              <a:t>Contact</a:t>
            </a:r>
            <a:r>
              <a:rPr lang="en-US" altLang="zh-CN" dirty="0" smtClean="0"/>
              <a:t> </a:t>
            </a:r>
            <a:endParaRPr lang="zh-CN" altLang="en-US" dirty="0"/>
          </a:p>
        </p:txBody>
      </p:sp>
      <p:sp>
        <p:nvSpPr>
          <p:cNvPr id="7" name="右箭头 6"/>
          <p:cNvSpPr/>
          <p:nvPr/>
        </p:nvSpPr>
        <p:spPr>
          <a:xfrm>
            <a:off x="6100993" y="1641163"/>
            <a:ext cx="1394691" cy="2134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4506957" y="3114684"/>
                <a:ext cx="3971636"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solidFill>
                                <a:srgbClr val="0000FF"/>
                              </a:solidFill>
                              <a:latin typeface="Cambria Math" panose="02040503050406030204" pitchFamily="18" charset="0"/>
                            </a:rPr>
                          </m:ctrlPr>
                        </m:dPr>
                        <m:e>
                          <m:sSup>
                            <m:sSupPr>
                              <m:ctrlPr>
                                <a:rPr lang="en-US" altLang="zh-CN" sz="2800" i="1">
                                  <a:solidFill>
                                    <a:srgbClr val="0000FF"/>
                                  </a:solidFill>
                                  <a:latin typeface="Cambria Math" panose="02040503050406030204" pitchFamily="18" charset="0"/>
                                </a:rPr>
                              </m:ctrlPr>
                            </m:sSupPr>
                            <m:e>
                              <m:acc>
                                <m:accPr>
                                  <m:chr m:val="⃗"/>
                                  <m:ctrlPr>
                                    <a:rPr lang="en-US" altLang="zh-CN" sz="2800" i="1">
                                      <a:solidFill>
                                        <a:srgbClr val="0000FF"/>
                                      </a:solidFill>
                                      <a:latin typeface="Cambria Math" panose="02040503050406030204" pitchFamily="18" charset="0"/>
                                    </a:rPr>
                                  </m:ctrlPr>
                                </m:accPr>
                                <m:e>
                                  <m:r>
                                    <a:rPr lang="en-US" altLang="zh-CN" sz="2800" i="1">
                                      <a:solidFill>
                                        <a:srgbClr val="0000FF"/>
                                      </a:solidFill>
                                      <a:latin typeface="Cambria Math" panose="02040503050406030204" pitchFamily="18" charset="0"/>
                                    </a:rPr>
                                    <m:t>𝑝</m:t>
                                  </m:r>
                                </m:e>
                              </m:acc>
                            </m:e>
                            <m:sup>
                              <m:r>
                                <a:rPr lang="en-US" altLang="zh-CN" sz="2800" i="1">
                                  <a:solidFill>
                                    <a:srgbClr val="0000FF"/>
                                  </a:solidFill>
                                  <a:latin typeface="Cambria Math" panose="02040503050406030204" pitchFamily="18" charset="0"/>
                                </a:rPr>
                                <m:t>′</m:t>
                              </m:r>
                            </m:sup>
                          </m:sSup>
                        </m:e>
                        <m:e>
                          <m:sSubSup>
                            <m:sSubSupPr>
                              <m:ctrlPr>
                                <a:rPr lang="en-US" altLang="zh-CN" sz="2800" i="1" smtClean="0">
                                  <a:solidFill>
                                    <a:srgbClr val="0000FF"/>
                                  </a:solidFill>
                                  <a:latin typeface="Cambria Math" panose="02040503050406030204" pitchFamily="18" charset="0"/>
                                </a:rPr>
                              </m:ctrlPr>
                            </m:sSubSupPr>
                            <m:e>
                              <m:r>
                                <a:rPr lang="en-US" altLang="zh-CN" sz="2800" b="0" i="1" smtClean="0">
                                  <a:solidFill>
                                    <a:srgbClr val="0000FF"/>
                                  </a:solidFill>
                                  <a:latin typeface="Cambria Math" panose="02040503050406030204" pitchFamily="18" charset="0"/>
                                </a:rPr>
                                <m:t>𝑉</m:t>
                              </m:r>
                            </m:e>
                            <m:sub>
                              <m:r>
                                <a:rPr lang="en-US" altLang="zh-CN" sz="2800" b="0" i="1" smtClean="0">
                                  <a:solidFill>
                                    <a:srgbClr val="0000FF"/>
                                  </a:solidFill>
                                  <a:latin typeface="Cambria Math" panose="02040503050406030204" pitchFamily="18" charset="0"/>
                                </a:rPr>
                                <m:t>𝐶</m:t>
                              </m:r>
                            </m:sub>
                            <m:sup>
                              <m:r>
                                <a:rPr lang="en-US" altLang="zh-CN" sz="2800" b="0" i="1" smtClean="0">
                                  <a:solidFill>
                                    <a:srgbClr val="0000FF"/>
                                  </a:solidFill>
                                  <a:latin typeface="Cambria Math" panose="02040503050406030204" pitchFamily="18" charset="0"/>
                                </a:rPr>
                                <m:t>0</m:t>
                              </m:r>
                            </m:sup>
                          </m:sSubSup>
                        </m:e>
                        <m:e>
                          <m:acc>
                            <m:accPr>
                              <m:chr m:val="⃗"/>
                              <m:ctrlPr>
                                <a:rPr lang="en-US" altLang="zh-CN" sz="2800" i="1" smtClean="0">
                                  <a:solidFill>
                                    <a:srgbClr val="0000FF"/>
                                  </a:solidFill>
                                  <a:latin typeface="Cambria Math" panose="02040503050406030204" pitchFamily="18" charset="0"/>
                                </a:rPr>
                              </m:ctrlPr>
                            </m:accPr>
                            <m:e>
                              <m:r>
                                <a:rPr lang="en-US" altLang="zh-CN" sz="2800" b="0" i="1" smtClean="0">
                                  <a:solidFill>
                                    <a:srgbClr val="0000FF"/>
                                  </a:solidFill>
                                  <a:latin typeface="Cambria Math" panose="02040503050406030204" pitchFamily="18" charset="0"/>
                                </a:rPr>
                                <m:t>𝑝</m:t>
                              </m:r>
                            </m:e>
                          </m:acc>
                        </m:e>
                      </m:d>
                      <m:r>
                        <a:rPr lang="en-US" altLang="zh-CN" sz="2800" b="0" i="1" smtClean="0">
                          <a:solidFill>
                            <a:srgbClr val="0000FF"/>
                          </a:solidFill>
                          <a:latin typeface="Cambria Math" panose="02040503050406030204" pitchFamily="18" charset="0"/>
                        </a:rPr>
                        <m:t>=</m:t>
                      </m:r>
                      <m:sSup>
                        <m:sSupPr>
                          <m:ctrlPr>
                            <a:rPr lang="en-US" altLang="zh-CN" sz="2800" b="0" i="1" smtClean="0">
                              <a:solidFill>
                                <a:srgbClr val="0000FF"/>
                              </a:solidFill>
                              <a:latin typeface="Cambria Math" panose="02040503050406030204" pitchFamily="18" charset="0"/>
                            </a:rPr>
                          </m:ctrlPr>
                        </m:sSupPr>
                        <m:e>
                          <m:r>
                            <a:rPr lang="en-US" altLang="zh-CN" sz="2800" b="0" i="1" smtClean="0">
                              <a:solidFill>
                                <a:srgbClr val="0000FF"/>
                              </a:solidFill>
                              <a:latin typeface="Cambria Math" panose="02040503050406030204" pitchFamily="18" charset="0"/>
                            </a:rPr>
                            <m:t>𝐶</m:t>
                          </m:r>
                        </m:e>
                        <m:sup>
                          <m:r>
                            <a:rPr lang="en-US" altLang="zh-CN" sz="2800" b="0" i="1" smtClean="0">
                              <a:solidFill>
                                <a:srgbClr val="0000FF"/>
                              </a:solidFill>
                              <a:latin typeface="Cambria Math" panose="02040503050406030204" pitchFamily="18" charset="0"/>
                            </a:rPr>
                            <m:t>(0)</m:t>
                          </m:r>
                        </m:sup>
                      </m:sSup>
                    </m:oMath>
                  </m:oMathPara>
                </a14:m>
                <a:endParaRPr lang="zh-CN" altLang="en-US" sz="2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4506957" y="3114684"/>
                <a:ext cx="3971636" cy="578685"/>
              </a:xfrm>
              <a:prstGeom prst="rect">
                <a:avLst/>
              </a:prstGeom>
              <a:blipFill>
                <a:blip r:embed="rId2"/>
                <a:stretch>
                  <a:fillRect/>
                </a:stretch>
              </a:blipFill>
            </p:spPr>
            <p:txBody>
              <a:bodyPr/>
              <a:lstStyle/>
              <a:p>
                <a:r>
                  <a:rPr lang="zh-CN" altLang="en-US">
                    <a:noFill/>
                  </a:rPr>
                  <a:t> </a:t>
                </a:r>
              </a:p>
            </p:txBody>
          </p:sp>
        </mc:Fallback>
      </mc:AlternateContent>
      <p:sp>
        <p:nvSpPr>
          <p:cNvPr id="9" name="文本框 8"/>
          <p:cNvSpPr txBox="1"/>
          <p:nvPr/>
        </p:nvSpPr>
        <p:spPr>
          <a:xfrm>
            <a:off x="1270754" y="3707282"/>
            <a:ext cx="2454756" cy="584775"/>
          </a:xfrm>
          <a:prstGeom prst="rect">
            <a:avLst/>
          </a:prstGeom>
          <a:noFill/>
        </p:spPr>
        <p:txBody>
          <a:bodyPr wrap="square" rtlCol="0">
            <a:spAutoFit/>
          </a:bodyPr>
          <a:lstStyle/>
          <a:p>
            <a:r>
              <a:rPr lang="en-US" altLang="zh-CN" sz="3200" dirty="0" smtClean="0"/>
              <a:t>Finite-range</a:t>
            </a:r>
            <a:r>
              <a:rPr lang="en-US" altLang="zh-CN" dirty="0" smtClean="0"/>
              <a:t> </a:t>
            </a:r>
            <a:endParaRPr lang="zh-CN" altLang="en-US" dirty="0"/>
          </a:p>
        </p:txBody>
      </p:sp>
      <p:sp>
        <p:nvSpPr>
          <p:cNvPr id="10" name="右箭头 9"/>
          <p:cNvSpPr/>
          <p:nvPr/>
        </p:nvSpPr>
        <p:spPr>
          <a:xfrm>
            <a:off x="3580380" y="3379089"/>
            <a:ext cx="1394691" cy="2134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5019250" y="3582117"/>
                <a:ext cx="5553641" cy="929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solidFill>
                                <a:srgbClr val="0000FF"/>
                              </a:solidFill>
                              <a:latin typeface="Cambria Math" panose="02040503050406030204" pitchFamily="18" charset="0"/>
                            </a:rPr>
                          </m:ctrlPr>
                        </m:dPr>
                        <m:e>
                          <m:sSup>
                            <m:sSupPr>
                              <m:ctrlPr>
                                <a:rPr lang="en-US" altLang="zh-CN" sz="2800" i="1">
                                  <a:solidFill>
                                    <a:srgbClr val="0000FF"/>
                                  </a:solidFill>
                                  <a:latin typeface="Cambria Math" panose="02040503050406030204" pitchFamily="18" charset="0"/>
                                </a:rPr>
                              </m:ctrlPr>
                            </m:sSupPr>
                            <m:e>
                              <m:acc>
                                <m:accPr>
                                  <m:chr m:val="⃗"/>
                                  <m:ctrlPr>
                                    <a:rPr lang="en-US" altLang="zh-CN" sz="2800" i="1">
                                      <a:solidFill>
                                        <a:srgbClr val="0000FF"/>
                                      </a:solidFill>
                                      <a:latin typeface="Cambria Math" panose="02040503050406030204" pitchFamily="18" charset="0"/>
                                    </a:rPr>
                                  </m:ctrlPr>
                                </m:accPr>
                                <m:e>
                                  <m:r>
                                    <a:rPr lang="en-US" altLang="zh-CN" sz="2800" i="1">
                                      <a:solidFill>
                                        <a:srgbClr val="0000FF"/>
                                      </a:solidFill>
                                      <a:latin typeface="Cambria Math" panose="02040503050406030204" pitchFamily="18" charset="0"/>
                                    </a:rPr>
                                    <m:t>𝑝</m:t>
                                  </m:r>
                                </m:e>
                              </m:acc>
                            </m:e>
                            <m:sup>
                              <m:r>
                                <a:rPr lang="en-US" altLang="zh-CN" sz="2800" i="1">
                                  <a:solidFill>
                                    <a:srgbClr val="0000FF"/>
                                  </a:solidFill>
                                  <a:latin typeface="Cambria Math" panose="02040503050406030204" pitchFamily="18" charset="0"/>
                                </a:rPr>
                                <m:t>′</m:t>
                              </m:r>
                            </m:sup>
                          </m:sSup>
                        </m:e>
                        <m:e>
                          <m:sSubSup>
                            <m:sSubSupPr>
                              <m:ctrlPr>
                                <a:rPr lang="en-US" altLang="zh-CN" sz="2800" i="1" smtClean="0">
                                  <a:solidFill>
                                    <a:srgbClr val="0000FF"/>
                                  </a:solidFill>
                                  <a:latin typeface="Cambria Math" panose="02040503050406030204" pitchFamily="18" charset="0"/>
                                </a:rPr>
                              </m:ctrlPr>
                            </m:sSubSupPr>
                            <m:e>
                              <m:r>
                                <a:rPr lang="en-US" altLang="zh-CN" sz="2800" b="0" i="1" smtClean="0">
                                  <a:solidFill>
                                    <a:srgbClr val="0000FF"/>
                                  </a:solidFill>
                                  <a:latin typeface="Cambria Math" panose="02040503050406030204" pitchFamily="18" charset="0"/>
                                </a:rPr>
                                <m:t>𝑉</m:t>
                              </m:r>
                            </m:e>
                            <m:sub>
                              <m:r>
                                <a:rPr lang="en-US" altLang="zh-CN" sz="2800" b="0" i="1" smtClean="0">
                                  <a:solidFill>
                                    <a:srgbClr val="0000FF"/>
                                  </a:solidFill>
                                  <a:latin typeface="Cambria Math" panose="02040503050406030204" pitchFamily="18" charset="0"/>
                                </a:rPr>
                                <m:t>𝐹</m:t>
                              </m:r>
                            </m:sub>
                            <m:sup>
                              <m:r>
                                <a:rPr lang="en-US" altLang="zh-CN" sz="2800" b="0" i="1" smtClean="0">
                                  <a:solidFill>
                                    <a:srgbClr val="0000FF"/>
                                  </a:solidFill>
                                  <a:latin typeface="Cambria Math" panose="02040503050406030204" pitchFamily="18" charset="0"/>
                                </a:rPr>
                                <m:t>0</m:t>
                              </m:r>
                            </m:sup>
                          </m:sSubSup>
                        </m:e>
                        <m:e>
                          <m:acc>
                            <m:accPr>
                              <m:chr m:val="⃗"/>
                              <m:ctrlPr>
                                <a:rPr lang="en-US" altLang="zh-CN" sz="2800" i="1" smtClean="0">
                                  <a:solidFill>
                                    <a:srgbClr val="0000FF"/>
                                  </a:solidFill>
                                  <a:latin typeface="Cambria Math" panose="02040503050406030204" pitchFamily="18" charset="0"/>
                                </a:rPr>
                              </m:ctrlPr>
                            </m:accPr>
                            <m:e>
                              <m:r>
                                <a:rPr lang="en-US" altLang="zh-CN" sz="2800" b="0" i="1" smtClean="0">
                                  <a:solidFill>
                                    <a:srgbClr val="0000FF"/>
                                  </a:solidFill>
                                  <a:latin typeface="Cambria Math" panose="02040503050406030204" pitchFamily="18" charset="0"/>
                                </a:rPr>
                                <m:t>𝑝</m:t>
                              </m:r>
                            </m:e>
                          </m:acc>
                        </m:e>
                      </m:d>
                      <m:r>
                        <a:rPr lang="en-US" altLang="zh-CN" sz="2800" b="0" i="1" smtClean="0">
                          <a:solidFill>
                            <a:srgbClr val="0000FF"/>
                          </a:solidFill>
                          <a:latin typeface="Cambria Math" panose="02040503050406030204" pitchFamily="18" charset="0"/>
                        </a:rPr>
                        <m:t>=</m:t>
                      </m:r>
                      <m:sSup>
                        <m:sSupPr>
                          <m:ctrlPr>
                            <a:rPr lang="en-US" altLang="zh-CN" sz="2800" b="0" i="1" smtClean="0">
                              <a:solidFill>
                                <a:srgbClr val="0000FF"/>
                              </a:solidFill>
                              <a:latin typeface="Cambria Math" panose="02040503050406030204" pitchFamily="18" charset="0"/>
                            </a:rPr>
                          </m:ctrlPr>
                        </m:sSupPr>
                        <m:e>
                          <m:r>
                            <a:rPr lang="en-US" altLang="zh-CN" sz="2800" b="0" i="1" smtClean="0">
                              <a:solidFill>
                                <a:srgbClr val="0000FF"/>
                              </a:solidFill>
                              <a:latin typeface="Cambria Math" panose="02040503050406030204" pitchFamily="18" charset="0"/>
                            </a:rPr>
                            <m:t>𝐹</m:t>
                          </m:r>
                        </m:e>
                        <m:sup>
                          <m:r>
                            <a:rPr lang="en-US" altLang="zh-CN" sz="2800" b="0" i="1" smtClean="0">
                              <a:solidFill>
                                <a:srgbClr val="0000FF"/>
                              </a:solidFill>
                              <a:latin typeface="Cambria Math" panose="02040503050406030204" pitchFamily="18" charset="0"/>
                            </a:rPr>
                            <m:t>(0)</m:t>
                          </m:r>
                        </m:sup>
                      </m:sSup>
                      <m:sSub>
                        <m:sSubPr>
                          <m:ctrlPr>
                            <a:rPr lang="en-US" altLang="zh-CN" sz="2800" b="0" i="1" smtClean="0">
                              <a:solidFill>
                                <a:srgbClr val="0000FF"/>
                              </a:solidFill>
                              <a:latin typeface="Cambria Math" panose="02040503050406030204" pitchFamily="18" charset="0"/>
                            </a:rPr>
                          </m:ctrlPr>
                        </m:sSubPr>
                        <m:e>
                          <m:r>
                            <a:rPr lang="en-US" altLang="zh-CN" sz="2800" b="0" i="1" smtClean="0">
                              <a:solidFill>
                                <a:srgbClr val="0000FF"/>
                              </a:solidFill>
                              <a:latin typeface="Cambria Math" panose="02040503050406030204" pitchFamily="18" charset="0"/>
                            </a:rPr>
                            <m:t>𝐼</m:t>
                          </m:r>
                        </m:e>
                        <m:sub>
                          <m:r>
                            <a:rPr lang="en-US" altLang="zh-CN" sz="2800" b="0" i="1" smtClean="0">
                              <a:solidFill>
                                <a:srgbClr val="0000FF"/>
                              </a:solidFill>
                              <a:latin typeface="Cambria Math" panose="02040503050406030204" pitchFamily="18" charset="0"/>
                            </a:rPr>
                            <m:t>1</m:t>
                          </m:r>
                        </m:sub>
                      </m:sSub>
                      <m:sSub>
                        <m:sSubPr>
                          <m:ctrlPr>
                            <a:rPr lang="en-US" altLang="zh-CN" sz="2800" b="0" i="1" smtClean="0">
                              <a:solidFill>
                                <a:srgbClr val="0000FF"/>
                              </a:solidFill>
                              <a:latin typeface="Cambria Math" panose="02040503050406030204" pitchFamily="18" charset="0"/>
                            </a:rPr>
                          </m:ctrlPr>
                        </m:sSubPr>
                        <m:e>
                          <m:r>
                            <a:rPr lang="en-US" altLang="zh-CN" sz="2800" i="1">
                              <a:solidFill>
                                <a:srgbClr val="0000FF"/>
                              </a:solidFill>
                              <a:latin typeface="Cambria Math" panose="02040503050406030204" pitchFamily="18" charset="0"/>
                              <a:ea typeface="Cambria Math" panose="02040503050406030204" pitchFamily="18" charset="0"/>
                            </a:rPr>
                            <m:t>∙</m:t>
                          </m:r>
                          <m:r>
                            <a:rPr lang="en-US" altLang="zh-CN" sz="2800" b="0" i="1" smtClean="0">
                              <a:solidFill>
                                <a:srgbClr val="0000FF"/>
                              </a:solidFill>
                              <a:latin typeface="Cambria Math" panose="02040503050406030204" pitchFamily="18" charset="0"/>
                            </a:rPr>
                            <m:t>𝐼</m:t>
                          </m:r>
                        </m:e>
                        <m:sub>
                          <m:r>
                            <a:rPr lang="en-US" altLang="zh-CN" sz="2800" b="0" i="1" smtClean="0">
                              <a:solidFill>
                                <a:srgbClr val="0000FF"/>
                              </a:solidFill>
                              <a:latin typeface="Cambria Math" panose="02040503050406030204" pitchFamily="18" charset="0"/>
                            </a:rPr>
                            <m:t>2</m:t>
                          </m:r>
                        </m:sub>
                      </m:sSub>
                      <m:f>
                        <m:fPr>
                          <m:ctrlPr>
                            <a:rPr lang="en-US" altLang="zh-CN" sz="2800" b="0" i="1" smtClean="0">
                              <a:solidFill>
                                <a:srgbClr val="0000FF"/>
                              </a:solidFill>
                              <a:latin typeface="Cambria Math" panose="02040503050406030204" pitchFamily="18" charset="0"/>
                            </a:rPr>
                          </m:ctrlPr>
                        </m:fPr>
                        <m:num>
                          <m:sSub>
                            <m:sSubPr>
                              <m:ctrlPr>
                                <a:rPr lang="en-US" altLang="zh-CN" sz="2800" b="0" i="1" smtClean="0">
                                  <a:solidFill>
                                    <a:srgbClr val="0000FF"/>
                                  </a:solidFill>
                                  <a:latin typeface="Cambria Math" panose="02040503050406030204" pitchFamily="18" charset="0"/>
                                </a:rPr>
                              </m:ctrlPr>
                            </m:sSubPr>
                            <m:e>
                              <m:r>
                                <a:rPr lang="en-US" altLang="zh-CN" sz="2800" b="0" i="1" smtClean="0">
                                  <a:solidFill>
                                    <a:srgbClr val="0000FF"/>
                                  </a:solidFill>
                                  <a:latin typeface="Cambria Math" panose="02040503050406030204" pitchFamily="18" charset="0"/>
                                </a:rPr>
                                <m:t>𝑎</m:t>
                              </m:r>
                            </m:e>
                            <m:sub>
                              <m:r>
                                <a:rPr lang="en-US" altLang="zh-CN" sz="2800" b="0" i="1" smtClean="0">
                                  <a:solidFill>
                                    <a:srgbClr val="0000FF"/>
                                  </a:solidFill>
                                  <a:latin typeface="Cambria Math" panose="02040503050406030204" pitchFamily="18" charset="0"/>
                                </a:rPr>
                                <m:t>1</m:t>
                              </m:r>
                            </m:sub>
                          </m:sSub>
                          <m:r>
                            <a:rPr lang="en-US" altLang="zh-CN" sz="2800" b="0" i="1" smtClean="0">
                              <a:solidFill>
                                <a:srgbClr val="0000FF"/>
                              </a:solidFill>
                              <a:latin typeface="Cambria Math" panose="02040503050406030204" pitchFamily="18" charset="0"/>
                              <a:ea typeface="Cambria Math" panose="02040503050406030204" pitchFamily="18" charset="0"/>
                            </a:rPr>
                            <m:t>∙</m:t>
                          </m:r>
                          <m:r>
                            <a:rPr lang="en-US" altLang="zh-CN" sz="2800" b="0" i="1" smtClean="0">
                              <a:solidFill>
                                <a:srgbClr val="0000FF"/>
                              </a:solidFill>
                              <a:latin typeface="Cambria Math" panose="02040503050406030204" pitchFamily="18" charset="0"/>
                              <a:ea typeface="Cambria Math" panose="02040503050406030204" pitchFamily="18" charset="0"/>
                            </a:rPr>
                            <m:t>𝑞</m:t>
                          </m:r>
                          <m:sSub>
                            <m:sSubPr>
                              <m:ctrlPr>
                                <a:rPr lang="en-US" altLang="zh-CN" sz="2800" i="1">
                                  <a:solidFill>
                                    <a:srgbClr val="0000FF"/>
                                  </a:solidFill>
                                  <a:latin typeface="Cambria Math" panose="02040503050406030204" pitchFamily="18" charset="0"/>
                                </a:rPr>
                              </m:ctrlPr>
                            </m:sSubPr>
                            <m:e>
                              <m:r>
                                <a:rPr lang="en-US" altLang="zh-CN" sz="2800" i="1">
                                  <a:solidFill>
                                    <a:srgbClr val="0000FF"/>
                                  </a:solidFill>
                                  <a:latin typeface="Cambria Math" panose="02040503050406030204" pitchFamily="18" charset="0"/>
                                </a:rPr>
                                <m:t>𝑎</m:t>
                              </m:r>
                            </m:e>
                            <m:sub>
                              <m:r>
                                <a:rPr lang="en-US" altLang="zh-CN" sz="2800" b="0" i="1" smtClean="0">
                                  <a:solidFill>
                                    <a:srgbClr val="0000FF"/>
                                  </a:solidFill>
                                  <a:latin typeface="Cambria Math" panose="02040503050406030204" pitchFamily="18" charset="0"/>
                                </a:rPr>
                                <m:t>2</m:t>
                              </m:r>
                            </m:sub>
                          </m:sSub>
                          <m:r>
                            <a:rPr lang="en-US" altLang="zh-CN" sz="2800" i="1">
                              <a:solidFill>
                                <a:srgbClr val="0000FF"/>
                              </a:solidFill>
                              <a:latin typeface="Cambria Math" panose="02040503050406030204" pitchFamily="18" charset="0"/>
                              <a:ea typeface="Cambria Math" panose="02040503050406030204" pitchFamily="18" charset="0"/>
                            </a:rPr>
                            <m:t>∙</m:t>
                          </m:r>
                          <m:r>
                            <a:rPr lang="en-US" altLang="zh-CN" sz="2800" i="1">
                              <a:solidFill>
                                <a:srgbClr val="0000FF"/>
                              </a:solidFill>
                              <a:latin typeface="Cambria Math" panose="02040503050406030204" pitchFamily="18" charset="0"/>
                              <a:ea typeface="Cambria Math" panose="02040503050406030204" pitchFamily="18" charset="0"/>
                            </a:rPr>
                            <m:t>𝑞</m:t>
                          </m:r>
                        </m:num>
                        <m:den>
                          <m:sSup>
                            <m:sSupPr>
                              <m:ctrlPr>
                                <a:rPr lang="en-US" altLang="zh-CN" sz="2800" b="0" i="1" smtClean="0">
                                  <a:solidFill>
                                    <a:srgbClr val="0000FF"/>
                                  </a:solidFill>
                                  <a:latin typeface="Cambria Math" panose="02040503050406030204" pitchFamily="18" charset="0"/>
                                </a:rPr>
                              </m:ctrlPr>
                            </m:sSupPr>
                            <m:e>
                              <m:r>
                                <a:rPr lang="en-US" altLang="zh-CN" sz="2800" b="0" i="1" smtClean="0">
                                  <a:solidFill>
                                    <a:srgbClr val="0000FF"/>
                                  </a:solidFill>
                                  <a:latin typeface="Cambria Math" panose="02040503050406030204" pitchFamily="18" charset="0"/>
                                </a:rPr>
                                <m:t>𝑞</m:t>
                              </m:r>
                            </m:e>
                            <m:sup>
                              <m:r>
                                <a:rPr lang="en-US" altLang="zh-CN" sz="2800" b="0" i="1" smtClean="0">
                                  <a:solidFill>
                                    <a:srgbClr val="0000FF"/>
                                  </a:solidFill>
                                  <a:latin typeface="Cambria Math" panose="02040503050406030204" pitchFamily="18" charset="0"/>
                                </a:rPr>
                                <m:t>2</m:t>
                              </m:r>
                            </m:sup>
                          </m:sSup>
                          <m:r>
                            <a:rPr lang="en-US" altLang="zh-CN" sz="2800" b="0" i="1" smtClean="0">
                              <a:solidFill>
                                <a:srgbClr val="0000FF"/>
                              </a:solidFill>
                              <a:latin typeface="Cambria Math" panose="02040503050406030204" pitchFamily="18" charset="0"/>
                            </a:rPr>
                            <m:t>+</m:t>
                          </m:r>
                          <m:sSup>
                            <m:sSupPr>
                              <m:ctrlPr>
                                <a:rPr lang="en-US" altLang="zh-CN" sz="2800" b="0" i="1" smtClean="0">
                                  <a:solidFill>
                                    <a:srgbClr val="0000FF"/>
                                  </a:solidFill>
                                  <a:latin typeface="Cambria Math" panose="02040503050406030204" pitchFamily="18" charset="0"/>
                                </a:rPr>
                              </m:ctrlPr>
                            </m:sSupPr>
                            <m:e>
                              <m:r>
                                <a:rPr lang="en-US" altLang="zh-CN" sz="2800" b="0" i="1" smtClean="0">
                                  <a:solidFill>
                                    <a:srgbClr val="0000FF"/>
                                  </a:solidFill>
                                  <a:latin typeface="Cambria Math" panose="02040503050406030204" pitchFamily="18" charset="0"/>
                                </a:rPr>
                                <m:t>𝑚</m:t>
                              </m:r>
                            </m:e>
                            <m:sup>
                              <m:r>
                                <a:rPr lang="en-US" altLang="zh-CN" sz="2800" b="0" i="1" smtClean="0">
                                  <a:solidFill>
                                    <a:srgbClr val="0000FF"/>
                                  </a:solidFill>
                                  <a:latin typeface="Cambria Math" panose="02040503050406030204" pitchFamily="18" charset="0"/>
                                </a:rPr>
                                <m:t>2</m:t>
                              </m:r>
                            </m:sup>
                          </m:sSup>
                        </m:den>
                      </m:f>
                    </m:oMath>
                  </m:oMathPara>
                </a14:m>
                <a:endParaRPr lang="zh-CN" altLang="en-US" sz="2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019250" y="3582117"/>
                <a:ext cx="5553641" cy="929037"/>
              </a:xfrm>
              <a:prstGeom prst="rect">
                <a:avLst/>
              </a:prstGeom>
              <a:blipFill>
                <a:blip r:embed="rId3"/>
                <a:stretch>
                  <a:fillRect/>
                </a:stretch>
              </a:blipFill>
            </p:spPr>
            <p:txBody>
              <a:bodyPr/>
              <a:lstStyle/>
              <a:p>
                <a:r>
                  <a:rPr lang="zh-CN" altLang="en-US">
                    <a:noFill/>
                  </a:rPr>
                  <a:t> </a:t>
                </a:r>
              </a:p>
            </p:txBody>
          </p:sp>
        </mc:Fallback>
      </mc:AlternateContent>
      <p:sp>
        <p:nvSpPr>
          <p:cNvPr id="16" name="流程图: 接点 15"/>
          <p:cNvSpPr/>
          <p:nvPr/>
        </p:nvSpPr>
        <p:spPr>
          <a:xfrm>
            <a:off x="1141097" y="2826853"/>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35941" y="1534185"/>
            <a:ext cx="1949512" cy="954107"/>
          </a:xfrm>
          <a:prstGeom prst="rect">
            <a:avLst/>
          </a:prstGeom>
          <a:noFill/>
        </p:spPr>
        <p:txBody>
          <a:bodyPr wrap="square" rtlCol="0">
            <a:spAutoFit/>
          </a:bodyPr>
          <a:lstStyle/>
          <a:p>
            <a:r>
              <a:rPr lang="en-US" altLang="zh-CN" sz="2800" dirty="0" smtClean="0">
                <a:solidFill>
                  <a:srgbClr val="0000FF"/>
                </a:solidFill>
              </a:rPr>
              <a:t>Degree of </a:t>
            </a:r>
          </a:p>
          <a:p>
            <a:r>
              <a:rPr lang="en-US" altLang="zh-CN" sz="2800" dirty="0" smtClean="0">
                <a:solidFill>
                  <a:srgbClr val="0000FF"/>
                </a:solidFill>
              </a:rPr>
              <a:t>freedom </a:t>
            </a:r>
            <a:endParaRPr lang="zh-CN" altLang="en-US" sz="2800" dirty="0">
              <a:solidFill>
                <a:srgbClr val="0000FF"/>
              </a:solidFill>
            </a:endParaRPr>
          </a:p>
        </p:txBody>
      </p:sp>
      <p:sp>
        <p:nvSpPr>
          <p:cNvPr id="12" name="文本框 11"/>
          <p:cNvSpPr txBox="1"/>
          <p:nvPr/>
        </p:nvSpPr>
        <p:spPr>
          <a:xfrm>
            <a:off x="3923346" y="1484473"/>
            <a:ext cx="1960217" cy="461665"/>
          </a:xfrm>
          <a:prstGeom prst="rect">
            <a:avLst/>
          </a:prstGeom>
          <a:noFill/>
        </p:spPr>
        <p:txBody>
          <a:bodyPr wrap="square" rtlCol="0">
            <a:spAutoFit/>
          </a:bodyPr>
          <a:lstStyle/>
          <a:p>
            <a:r>
              <a:rPr lang="en-US" altLang="zh-CN" sz="2400" dirty="0" smtClean="0"/>
              <a:t>Only mesons</a:t>
            </a:r>
            <a:endParaRPr lang="zh-CN" altLang="en-US" sz="2400" dirty="0"/>
          </a:p>
        </p:txBody>
      </p:sp>
      <p:sp>
        <p:nvSpPr>
          <p:cNvPr id="24" name="矩形 23"/>
          <p:cNvSpPr/>
          <p:nvPr/>
        </p:nvSpPr>
        <p:spPr>
          <a:xfrm>
            <a:off x="3434661" y="1666005"/>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p:cNvSpPr txBox="1"/>
              <p:nvPr/>
            </p:nvSpPr>
            <p:spPr>
              <a:xfrm>
                <a:off x="7222480" y="1261248"/>
                <a:ext cx="4398818" cy="988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𝜐</m:t>
                      </m:r>
                      <m:r>
                        <a:rPr lang="en-US" altLang="zh-CN" sz="2400" b="0" i="1" smtClean="0">
                          <a:latin typeface="Cambria Math" panose="02040503050406030204" pitchFamily="18" charset="0"/>
                        </a:rPr>
                        <m:t>=4</m:t>
                      </m:r>
                      <m:r>
                        <a:rPr lang="en-US" altLang="zh-CN" sz="2400" b="0" i="1" smtClean="0">
                          <a:latin typeface="Cambria Math" panose="02040503050406030204" pitchFamily="18" charset="0"/>
                        </a:rPr>
                        <m:t>𝐿</m:t>
                      </m:r>
                      <m:r>
                        <a:rPr lang="en-US" altLang="zh-CN" sz="2400" b="0" i="1" smtClean="0">
                          <a:latin typeface="Cambria Math" panose="02040503050406030204" pitchFamily="18" charset="0"/>
                        </a:rPr>
                        <m:t>−2</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𝐼</m:t>
                          </m:r>
                        </m:e>
                        <m:sub>
                          <m:r>
                            <a:rPr lang="en-US" altLang="zh-CN" sz="2400" b="0" i="1" smtClean="0">
                              <a:latin typeface="Cambria Math" panose="02040503050406030204" pitchFamily="18" charset="0"/>
                            </a:rPr>
                            <m:t>𝑀</m:t>
                          </m:r>
                        </m:sub>
                      </m:sSub>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m:rPr>
                              <m:brk m:alnAt="7"/>
                            </m:rPr>
                            <a:rPr lang="en-US" altLang="zh-CN" sz="2400" b="0" i="1" smtClean="0">
                              <a:latin typeface="Cambria Math" panose="02040503050406030204" pitchFamily="18" charset="0"/>
                            </a:rPr>
                            <m:t>𝑑</m:t>
                          </m:r>
                        </m:sub>
                        <m:sup/>
                        <m:e>
                          <m:r>
                            <a:rPr lang="en-US" altLang="zh-CN" sz="2400" b="0" i="1" smtClean="0">
                              <a:latin typeface="Cambria Math" panose="02040503050406030204" pitchFamily="18" charset="0"/>
                            </a:rPr>
                            <m:t>𝑑</m:t>
                          </m:r>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𝑑</m:t>
                              </m:r>
                            </m:sub>
                          </m:sSub>
                        </m:e>
                      </m:nary>
                    </m:oMath>
                  </m:oMathPara>
                </a14:m>
                <a:endParaRPr lang="zh-CN" altLang="en-US" sz="24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7222480" y="1261248"/>
                <a:ext cx="4398818" cy="988540"/>
              </a:xfrm>
              <a:prstGeom prst="rect">
                <a:avLst/>
              </a:prstGeom>
              <a:blipFill>
                <a:blip r:embed="rId4"/>
                <a:stretch>
                  <a:fillRect/>
                </a:stretch>
              </a:blipFill>
            </p:spPr>
            <p:txBody>
              <a:bodyPr/>
              <a:lstStyle/>
              <a:p>
                <a:r>
                  <a:rPr lang="zh-CN" altLang="en-US">
                    <a:noFill/>
                  </a:rPr>
                  <a:t> </a:t>
                </a:r>
              </a:p>
            </p:txBody>
          </p:sp>
        </mc:Fallback>
      </mc:AlternateContent>
      <p:sp>
        <p:nvSpPr>
          <p:cNvPr id="25" name="矩形 24"/>
          <p:cNvSpPr/>
          <p:nvPr/>
        </p:nvSpPr>
        <p:spPr>
          <a:xfrm>
            <a:off x="3428880" y="2344181"/>
            <a:ext cx="113146" cy="12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23346" y="2139604"/>
            <a:ext cx="1960217" cy="461665"/>
          </a:xfrm>
          <a:prstGeom prst="rect">
            <a:avLst/>
          </a:prstGeom>
          <a:noFill/>
        </p:spPr>
        <p:txBody>
          <a:bodyPr wrap="square" rtlCol="0">
            <a:spAutoFit/>
          </a:bodyPr>
          <a:lstStyle/>
          <a:p>
            <a:r>
              <a:rPr lang="en-US" altLang="zh-CN" sz="2400" dirty="0" smtClean="0"/>
              <a:t>With baryons</a:t>
            </a:r>
            <a:endParaRPr lang="zh-CN" altLang="en-US" sz="2400" dirty="0"/>
          </a:p>
        </p:txBody>
      </p:sp>
      <p:sp>
        <p:nvSpPr>
          <p:cNvPr id="27" name="右箭头 26"/>
          <p:cNvSpPr/>
          <p:nvPr/>
        </p:nvSpPr>
        <p:spPr>
          <a:xfrm>
            <a:off x="6100993" y="2281396"/>
            <a:ext cx="1429467" cy="2161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p:cNvSpPr txBox="1"/>
              <p:nvPr/>
            </p:nvSpPr>
            <p:spPr>
              <a:xfrm>
                <a:off x="7565037" y="1931920"/>
                <a:ext cx="4398818" cy="988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solidFill>
                            <a:srgbClr val="0000FF"/>
                          </a:solidFill>
                          <a:latin typeface="Cambria Math" panose="02040503050406030204" pitchFamily="18" charset="0"/>
                        </a:rPr>
                        <m:t>𝜐</m:t>
                      </m:r>
                      <m:r>
                        <a:rPr lang="en-US" altLang="zh-CN" sz="2400" b="0" i="1" smtClean="0">
                          <a:solidFill>
                            <a:srgbClr val="0000FF"/>
                          </a:solidFill>
                          <a:latin typeface="Cambria Math" panose="02040503050406030204" pitchFamily="18" charset="0"/>
                        </a:rPr>
                        <m:t>=4</m:t>
                      </m:r>
                      <m:r>
                        <a:rPr lang="en-US" altLang="zh-CN" sz="2400" b="0" i="1" smtClean="0">
                          <a:solidFill>
                            <a:srgbClr val="0000FF"/>
                          </a:solidFill>
                          <a:latin typeface="Cambria Math" panose="02040503050406030204" pitchFamily="18" charset="0"/>
                        </a:rPr>
                        <m:t>𝐿</m:t>
                      </m:r>
                      <m:r>
                        <a:rPr lang="en-US" altLang="zh-CN" sz="2400" b="0" i="1" smtClean="0">
                          <a:solidFill>
                            <a:srgbClr val="0000FF"/>
                          </a:solidFill>
                          <a:latin typeface="Cambria Math" panose="02040503050406030204" pitchFamily="18" charset="0"/>
                        </a:rPr>
                        <m:t>−2</m:t>
                      </m:r>
                      <m:sSub>
                        <m:sSubPr>
                          <m:ctrlPr>
                            <a:rPr lang="en-US" altLang="zh-CN" sz="2400" b="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𝐼</m:t>
                          </m:r>
                        </m:e>
                        <m:sub>
                          <m:r>
                            <a:rPr lang="en-US" altLang="zh-CN" sz="2400" b="0" i="1" smtClean="0">
                              <a:solidFill>
                                <a:srgbClr val="0000FF"/>
                              </a:solidFill>
                              <a:latin typeface="Cambria Math" panose="02040503050406030204" pitchFamily="18" charset="0"/>
                            </a:rPr>
                            <m:t>𝑀</m:t>
                          </m:r>
                        </m:sub>
                      </m:sSub>
                      <m:r>
                        <a:rPr lang="en-US" altLang="zh-CN" sz="2400" b="0" i="1" smtClean="0">
                          <a:solidFill>
                            <a:srgbClr val="0000FF"/>
                          </a:solidFill>
                          <a:latin typeface="Cambria Math" panose="02040503050406030204" pitchFamily="18" charset="0"/>
                        </a:rPr>
                        <m:t>−</m:t>
                      </m:r>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𝐼</m:t>
                          </m:r>
                        </m:e>
                        <m:sub>
                          <m:r>
                            <a:rPr lang="en-US" altLang="zh-CN" sz="2400" b="0" i="1" smtClean="0">
                              <a:solidFill>
                                <a:srgbClr val="0000FF"/>
                              </a:solidFill>
                              <a:latin typeface="Cambria Math" panose="02040503050406030204" pitchFamily="18" charset="0"/>
                            </a:rPr>
                            <m:t>𝐵</m:t>
                          </m:r>
                        </m:sub>
                      </m:sSub>
                      <m:r>
                        <a:rPr lang="en-US" altLang="zh-CN" sz="2400" b="0" i="1" smtClean="0">
                          <a:solidFill>
                            <a:srgbClr val="0000FF"/>
                          </a:solidFill>
                          <a:latin typeface="Cambria Math" panose="02040503050406030204" pitchFamily="18" charset="0"/>
                        </a:rPr>
                        <m:t>+</m:t>
                      </m:r>
                      <m:nary>
                        <m:naryPr>
                          <m:chr m:val="∑"/>
                          <m:supHide m:val="on"/>
                          <m:ctrlPr>
                            <a:rPr lang="en-US" altLang="zh-CN" sz="2400" b="0" i="1" smtClean="0">
                              <a:solidFill>
                                <a:srgbClr val="0000FF"/>
                              </a:solidFill>
                              <a:latin typeface="Cambria Math" panose="02040503050406030204" pitchFamily="18" charset="0"/>
                            </a:rPr>
                          </m:ctrlPr>
                        </m:naryPr>
                        <m:sub>
                          <m:r>
                            <m:rPr>
                              <m:brk m:alnAt="7"/>
                            </m:rPr>
                            <a:rPr lang="en-US" altLang="zh-CN" sz="2400" b="0" i="1" smtClean="0">
                              <a:solidFill>
                                <a:srgbClr val="0000FF"/>
                              </a:solidFill>
                              <a:latin typeface="Cambria Math" panose="02040503050406030204" pitchFamily="18" charset="0"/>
                            </a:rPr>
                            <m:t>𝑑</m:t>
                          </m:r>
                        </m:sub>
                        <m:sup/>
                        <m:e>
                          <m:r>
                            <a:rPr lang="en-US" altLang="zh-CN" sz="2400" b="0" i="1" smtClean="0">
                              <a:solidFill>
                                <a:srgbClr val="0000FF"/>
                              </a:solidFill>
                              <a:latin typeface="Cambria Math" panose="02040503050406030204" pitchFamily="18" charset="0"/>
                            </a:rPr>
                            <m:t>𝑑</m:t>
                          </m:r>
                          <m:r>
                            <a:rPr lang="en-US" altLang="zh-CN" sz="2400" b="0" i="1" smtClean="0">
                              <a:solidFill>
                                <a:srgbClr val="0000FF"/>
                              </a:solidFill>
                              <a:latin typeface="Cambria Math" panose="02040503050406030204" pitchFamily="18" charset="0"/>
                            </a:rPr>
                            <m:t> </m:t>
                          </m:r>
                          <m:sSub>
                            <m:sSubPr>
                              <m:ctrlPr>
                                <a:rPr lang="en-US" altLang="zh-CN" sz="2400" b="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𝑁</m:t>
                              </m:r>
                            </m:e>
                            <m:sub>
                              <m:r>
                                <a:rPr lang="en-US" altLang="zh-CN" sz="2400" b="0" i="1" smtClean="0">
                                  <a:solidFill>
                                    <a:srgbClr val="0000FF"/>
                                  </a:solidFill>
                                  <a:latin typeface="Cambria Math" panose="02040503050406030204" pitchFamily="18" charset="0"/>
                                </a:rPr>
                                <m:t>𝑑</m:t>
                              </m:r>
                            </m:sub>
                          </m:sSub>
                        </m:e>
                      </m:nary>
                    </m:oMath>
                  </m:oMathPara>
                </a14:m>
                <a:endParaRPr lang="zh-CN" altLang="en-US" sz="240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7565037" y="1931920"/>
                <a:ext cx="4398818" cy="98854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1670524" y="2589458"/>
                <a:ext cx="9979892" cy="584775"/>
              </a:xfrm>
              <a:prstGeom prst="rect">
                <a:avLst/>
              </a:prstGeom>
              <a:noFill/>
            </p:spPr>
            <p:txBody>
              <a:bodyPr wrap="square" rtlCol="0">
                <a:spAutoFit/>
              </a:bodyPr>
              <a:lstStyle/>
              <a:p>
                <a:r>
                  <a:rPr lang="en-US" altLang="zh-CN" sz="3200" b="1" dirty="0" smtClean="0"/>
                  <a:t>Leading order</a:t>
                </a:r>
                <a14:m>
                  <m:oMath xmlns:m="http://schemas.openxmlformats.org/officeDocument/2006/math">
                    <m:r>
                      <a:rPr lang="en-US" altLang="zh-CN" sz="3200" b="1" i="0" smtClean="0">
                        <a:latin typeface="Cambria Math" panose="02040503050406030204" pitchFamily="18" charset="0"/>
                      </a:rPr>
                      <m:t>  </m:t>
                    </m:r>
                    <m:r>
                      <a:rPr lang="zh-CN" altLang="en-US" sz="3200" b="1" i="1">
                        <a:latin typeface="Cambria Math" panose="02040503050406030204" pitchFamily="18" charset="0"/>
                      </a:rPr>
                      <m:t>𝝊</m:t>
                    </m:r>
                    <m:r>
                      <a:rPr lang="en-US" altLang="zh-CN" sz="3200" b="1" i="1">
                        <a:latin typeface="Cambria Math" panose="02040503050406030204" pitchFamily="18" charset="0"/>
                      </a:rPr>
                      <m:t>=</m:t>
                    </m:r>
                    <m:r>
                      <a:rPr lang="en-US" altLang="zh-CN" sz="3200" b="1" i="1">
                        <a:latin typeface="Cambria Math" panose="02040503050406030204" pitchFamily="18" charset="0"/>
                      </a:rPr>
                      <m:t>𝟎</m:t>
                    </m:r>
                  </m:oMath>
                </a14:m>
                <a:endParaRPr lang="zh-CN" altLang="en-US" sz="3200" b="1" dirty="0"/>
              </a:p>
            </p:txBody>
          </p:sp>
        </mc:Choice>
        <mc:Fallback xmlns="">
          <p:sp>
            <p:nvSpPr>
              <p:cNvPr id="29" name="文本框 28"/>
              <p:cNvSpPr txBox="1">
                <a:spLocks noRot="1" noChangeAspect="1" noMove="1" noResize="1" noEditPoints="1" noAdjustHandles="1" noChangeArrowheads="1" noChangeShapeType="1" noTextEdit="1"/>
              </p:cNvSpPr>
              <p:nvPr/>
            </p:nvSpPr>
            <p:spPr>
              <a:xfrm>
                <a:off x="1670524" y="2589458"/>
                <a:ext cx="9979892" cy="584775"/>
              </a:xfrm>
              <a:prstGeom prst="rect">
                <a:avLst/>
              </a:prstGeom>
              <a:blipFill>
                <a:blip r:embed="rId6"/>
                <a:stretch>
                  <a:fillRect l="-1527" t="-13542" b="-33333"/>
                </a:stretch>
              </a:blipFill>
            </p:spPr>
            <p:txBody>
              <a:bodyPr/>
              <a:lstStyle/>
              <a:p>
                <a:r>
                  <a:rPr lang="zh-CN" altLang="en-US">
                    <a:noFill/>
                  </a:rPr>
                  <a:t> </a:t>
                </a:r>
              </a:p>
            </p:txBody>
          </p:sp>
        </mc:Fallback>
      </mc:AlternateContent>
      <p:sp>
        <p:nvSpPr>
          <p:cNvPr id="30" name="右箭头 29"/>
          <p:cNvSpPr/>
          <p:nvPr/>
        </p:nvSpPr>
        <p:spPr>
          <a:xfrm>
            <a:off x="3624559" y="3937854"/>
            <a:ext cx="1394691" cy="2134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接点 30"/>
          <p:cNvSpPr/>
          <p:nvPr/>
        </p:nvSpPr>
        <p:spPr>
          <a:xfrm>
            <a:off x="1141097" y="4458559"/>
            <a:ext cx="212436" cy="1872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31"/>
              <p:cNvSpPr txBox="1"/>
              <p:nvPr/>
            </p:nvSpPr>
            <p:spPr>
              <a:xfrm>
                <a:off x="1634839" y="4229073"/>
                <a:ext cx="9979892" cy="584775"/>
              </a:xfrm>
              <a:prstGeom prst="rect">
                <a:avLst/>
              </a:prstGeom>
              <a:noFill/>
            </p:spPr>
            <p:txBody>
              <a:bodyPr wrap="square" rtlCol="0">
                <a:spAutoFit/>
              </a:bodyPr>
              <a:lstStyle/>
              <a:p>
                <a:r>
                  <a:rPr lang="en-US" altLang="zh-CN" sz="3200" b="1" dirty="0" smtClean="0"/>
                  <a:t>Next to leading order</a:t>
                </a:r>
                <a14:m>
                  <m:oMath xmlns:m="http://schemas.openxmlformats.org/officeDocument/2006/math">
                    <m:r>
                      <a:rPr lang="en-US" altLang="zh-CN" sz="3200" b="1" i="0" smtClean="0">
                        <a:latin typeface="Cambria Math" panose="02040503050406030204" pitchFamily="18" charset="0"/>
                      </a:rPr>
                      <m:t>  </m:t>
                    </m:r>
                    <m:r>
                      <a:rPr lang="zh-CN" altLang="en-US" sz="3200" b="1" i="1">
                        <a:latin typeface="Cambria Math" panose="02040503050406030204" pitchFamily="18" charset="0"/>
                      </a:rPr>
                      <m:t>𝝊</m:t>
                    </m:r>
                    <m:r>
                      <a:rPr lang="en-US" altLang="zh-CN" sz="3200" b="1" i="1">
                        <a:latin typeface="Cambria Math" panose="02040503050406030204" pitchFamily="18" charset="0"/>
                      </a:rPr>
                      <m:t>=</m:t>
                    </m:r>
                    <m:r>
                      <a:rPr lang="en-US" altLang="zh-CN" sz="3200" b="1" i="1" smtClean="0">
                        <a:latin typeface="Cambria Math" panose="02040503050406030204" pitchFamily="18" charset="0"/>
                      </a:rPr>
                      <m:t>𝟏</m:t>
                    </m:r>
                  </m:oMath>
                </a14:m>
                <a:endParaRPr lang="zh-CN" altLang="en-US" sz="3200" b="1" dirty="0"/>
              </a:p>
            </p:txBody>
          </p:sp>
        </mc:Choice>
        <mc:Fallback xmlns="">
          <p:sp>
            <p:nvSpPr>
              <p:cNvPr id="32" name="文本框 31"/>
              <p:cNvSpPr txBox="1">
                <a:spLocks noRot="1" noChangeAspect="1" noMove="1" noResize="1" noEditPoints="1" noAdjustHandles="1" noChangeArrowheads="1" noChangeShapeType="1" noTextEdit="1"/>
              </p:cNvSpPr>
              <p:nvPr/>
            </p:nvSpPr>
            <p:spPr>
              <a:xfrm>
                <a:off x="1634839" y="4229073"/>
                <a:ext cx="9979892" cy="584775"/>
              </a:xfrm>
              <a:prstGeom prst="rect">
                <a:avLst/>
              </a:prstGeom>
              <a:blipFill>
                <a:blip r:embed="rId7"/>
                <a:stretch>
                  <a:fillRect l="-1527" t="-13542" b="-33333"/>
                </a:stretch>
              </a:blipFill>
            </p:spPr>
            <p:txBody>
              <a:bodyPr/>
              <a:lstStyle/>
              <a:p>
                <a:r>
                  <a:rPr lang="zh-CN" altLang="en-US">
                    <a:noFill/>
                  </a:rPr>
                  <a:t> </a:t>
                </a:r>
              </a:p>
            </p:txBody>
          </p:sp>
        </mc:Fallback>
      </mc:AlternateContent>
      <p:pic>
        <p:nvPicPr>
          <p:cNvPr id="33" name="图片 32">
            <a:extLst>
              <a:ext uri="{FF2B5EF4-FFF2-40B4-BE49-F238E27FC236}">
                <a16:creationId xmlns:a16="http://schemas.microsoft.com/office/drawing/2014/main" id="{22235BFB-E418-4202-8D9A-CEE8A2456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886040" y="2806774"/>
            <a:ext cx="776827" cy="956768"/>
          </a:xfrm>
          <a:prstGeom prst="rect">
            <a:avLst/>
          </a:prstGeom>
        </p:spPr>
      </p:pic>
      <p:pic>
        <p:nvPicPr>
          <p:cNvPr id="34" name="图片 33">
            <a:extLst>
              <a:ext uri="{FF2B5EF4-FFF2-40B4-BE49-F238E27FC236}">
                <a16:creationId xmlns:a16="http://schemas.microsoft.com/office/drawing/2014/main" id="{E2AFFEAC-9753-4F1A-ABD0-DB5EDC0574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0665460" y="3389726"/>
            <a:ext cx="1039165" cy="1224304"/>
          </a:xfrm>
          <a:prstGeom prst="rect">
            <a:avLst/>
          </a:prstGeom>
        </p:spPr>
      </p:pic>
      <p:pic>
        <p:nvPicPr>
          <p:cNvPr id="35" name="图片 34" descr="屏幕剪辑"/>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3413" y="5296571"/>
            <a:ext cx="6080292" cy="1342263"/>
          </a:xfrm>
          <a:prstGeom prst="rect">
            <a:avLst/>
          </a:prstGeom>
        </p:spPr>
      </p:pic>
      <p:sp>
        <p:nvSpPr>
          <p:cNvPr id="36" name="文本框 35"/>
          <p:cNvSpPr txBox="1"/>
          <p:nvPr/>
        </p:nvSpPr>
        <p:spPr>
          <a:xfrm>
            <a:off x="2728310" y="4701489"/>
            <a:ext cx="4104804" cy="584775"/>
          </a:xfrm>
          <a:prstGeom prst="rect">
            <a:avLst/>
          </a:prstGeom>
          <a:noFill/>
        </p:spPr>
        <p:txBody>
          <a:bodyPr wrap="square" rtlCol="0">
            <a:spAutoFit/>
          </a:bodyPr>
          <a:lstStyle/>
          <a:p>
            <a:r>
              <a:rPr lang="en-US" altLang="zh-CN" sz="3200" dirty="0" smtClean="0">
                <a:solidFill>
                  <a:srgbClr val="0000FF"/>
                </a:solidFill>
              </a:rPr>
              <a:t>Two pion exchange</a:t>
            </a:r>
            <a:r>
              <a:rPr lang="en-US" altLang="zh-CN" dirty="0" smtClean="0">
                <a:solidFill>
                  <a:srgbClr val="0000FF"/>
                </a:solidFill>
              </a:rPr>
              <a:t> </a:t>
            </a:r>
            <a:endParaRPr lang="zh-CN" altLang="en-US" dirty="0">
              <a:solidFill>
                <a:srgbClr val="0000FF"/>
              </a:solidFill>
            </a:endParaRPr>
          </a:p>
        </p:txBody>
      </p:sp>
      <p:pic>
        <p:nvPicPr>
          <p:cNvPr id="37" name="图片 36" descr="屏幕剪辑"/>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0521" y="4711796"/>
            <a:ext cx="1359970" cy="1328586"/>
          </a:xfrm>
          <a:prstGeom prst="rect">
            <a:avLst/>
          </a:prstGeom>
        </p:spPr>
      </p:pic>
      <p:sp>
        <p:nvSpPr>
          <p:cNvPr id="38" name="文本框 37"/>
          <p:cNvSpPr txBox="1"/>
          <p:nvPr/>
        </p:nvSpPr>
        <p:spPr>
          <a:xfrm>
            <a:off x="8349397" y="5087705"/>
            <a:ext cx="1721124" cy="584775"/>
          </a:xfrm>
          <a:prstGeom prst="rect">
            <a:avLst/>
          </a:prstGeom>
          <a:noFill/>
        </p:spPr>
        <p:txBody>
          <a:bodyPr wrap="square" rtlCol="0">
            <a:spAutoFit/>
          </a:bodyPr>
          <a:lstStyle/>
          <a:p>
            <a:r>
              <a:rPr lang="en-US" altLang="zh-CN" sz="3200" dirty="0" smtClean="0">
                <a:solidFill>
                  <a:srgbClr val="0000FF"/>
                </a:solidFill>
              </a:rPr>
              <a:t>Contact </a:t>
            </a:r>
            <a:endParaRPr lang="zh-CN" altLang="en-US" dirty="0">
              <a:solidFill>
                <a:srgbClr val="0000FF"/>
              </a:solidFill>
            </a:endParaRPr>
          </a:p>
        </p:txBody>
      </p:sp>
      <p:sp>
        <p:nvSpPr>
          <p:cNvPr id="39" name="矩形 38">
            <a:extLst>
              <a:ext uri="{FF2B5EF4-FFF2-40B4-BE49-F238E27FC236}">
                <a16:creationId xmlns:a16="http://schemas.microsoft.com/office/drawing/2014/main" id="{4AF619FA-0647-4100-8071-DC4EA7B0A4D0}"/>
              </a:ext>
            </a:extLst>
          </p:cNvPr>
          <p:cNvSpPr/>
          <p:nvPr/>
        </p:nvSpPr>
        <p:spPr>
          <a:xfrm>
            <a:off x="7931866" y="6238724"/>
            <a:ext cx="4109616" cy="400110"/>
          </a:xfrm>
          <a:prstGeom prst="rect">
            <a:avLst/>
          </a:prstGeom>
        </p:spPr>
        <p:txBody>
          <a:bodyPr wrap="square">
            <a:spAutoFit/>
          </a:bodyPr>
          <a:lstStyle/>
          <a:p>
            <a:r>
              <a:rPr lang="en-US" altLang="zh-CN" sz="2000" dirty="0" err="1">
                <a:solidFill>
                  <a:srgbClr val="0000FF"/>
                </a:solidFill>
              </a:rPr>
              <a:t>Phys.Rev</a:t>
            </a:r>
            <a:r>
              <a:rPr lang="en-US" altLang="zh-CN" sz="2000" dirty="0">
                <a:solidFill>
                  <a:srgbClr val="0000FF"/>
                </a:solidFill>
              </a:rPr>
              <a:t>. D99 (2019)  074026</a:t>
            </a:r>
            <a:endParaRPr lang="zh-CN" altLang="en-US" sz="2000" dirty="0">
              <a:solidFill>
                <a:srgbClr val="0000FF"/>
              </a:solidFill>
            </a:endParaRPr>
          </a:p>
        </p:txBody>
      </p:sp>
      <p:sp>
        <p:nvSpPr>
          <p:cNvPr id="14" name="灯片编号占位符 13"/>
          <p:cNvSpPr>
            <a:spLocks noGrp="1"/>
          </p:cNvSpPr>
          <p:nvPr>
            <p:ph type="sldNum" sz="quarter" idx="12"/>
          </p:nvPr>
        </p:nvSpPr>
        <p:spPr/>
        <p:txBody>
          <a:bodyPr/>
          <a:lstStyle/>
          <a:p>
            <a:fld id="{BE73104F-B62C-464E-AF70-F1296A184EA3}" type="slidenum">
              <a:rPr lang="zh-CN" altLang="en-US" smtClean="0"/>
              <a:t>9</a:t>
            </a:fld>
            <a:endParaRPr lang="zh-CN" altLang="en-US"/>
          </a:p>
        </p:txBody>
      </p:sp>
    </p:spTree>
    <p:extLst>
      <p:ext uri="{BB962C8B-B14F-4D97-AF65-F5344CB8AC3E}">
        <p14:creationId xmlns:p14="http://schemas.microsoft.com/office/powerpoint/2010/main" val="1442875271"/>
      </p:ext>
    </p:extLst>
  </p:cSld>
  <p:clrMapOvr>
    <a:masterClrMapping/>
  </p:clrMapOvr>
  <mc:AlternateContent xmlns:mc="http://schemas.openxmlformats.org/markup-compatibility/2006">
    <mc:Choice xmlns:p14="http://schemas.microsoft.com/office/powerpoint/2010/main" Requires="p14">
      <p:transition spd="slow" p14:dur="2000" advTm="115688"/>
    </mc:Choice>
    <mc:Fallback>
      <p:transition spd="slow" advTm="115688"/>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9069</TotalTime>
  <Words>946</Words>
  <Application>Microsoft Office PowerPoint</Application>
  <PresentationFormat>宽屏</PresentationFormat>
  <Paragraphs>368</Paragraphs>
  <Slides>37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等线</vt:lpstr>
      <vt:lpstr>等线 Light</vt:lpstr>
      <vt:lpstr>Adobe Devanagari</vt:lpstr>
      <vt:lpstr>Arial</vt:lpstr>
      <vt:lpstr>Arial Black</vt:lpstr>
      <vt:lpstr>Arial Narrow</vt:lpstr>
      <vt:lpstr>Bahnschrift Light</vt:lpstr>
      <vt:lpstr>Cambria Math</vt:lpstr>
      <vt:lpstr>Office 主题​​</vt:lpstr>
      <vt:lpstr>Understanding the LHCb pentaquarks from an EFT perspective  </vt:lpstr>
      <vt:lpstr>Outline</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Results and Discussion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2019年核理论组年会</dc:title>
  <dc:creator>liu mingzhu</dc:creator>
  <cp:lastModifiedBy>liu mingzhu</cp:lastModifiedBy>
  <cp:revision>145</cp:revision>
  <dcterms:created xsi:type="dcterms:W3CDTF">2019-12-10T01:27:00Z</dcterms:created>
  <dcterms:modified xsi:type="dcterms:W3CDTF">2020-01-11T15:53:32Z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