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3" r:id="rId2"/>
  </p:sldMasterIdLst>
  <p:notesMasterIdLst>
    <p:notesMasterId r:id="rId15"/>
  </p:notesMasterIdLst>
  <p:handoutMasterIdLst>
    <p:handoutMasterId r:id="rId16"/>
  </p:handoutMasterIdLst>
  <p:sldIdLst>
    <p:sldId id="893" r:id="rId3"/>
    <p:sldId id="912" r:id="rId4"/>
    <p:sldId id="911" r:id="rId5"/>
    <p:sldId id="913" r:id="rId6"/>
    <p:sldId id="898" r:id="rId7"/>
    <p:sldId id="891" r:id="rId8"/>
    <p:sldId id="896" r:id="rId9"/>
    <p:sldId id="897" r:id="rId10"/>
    <p:sldId id="914" r:id="rId11"/>
    <p:sldId id="915" r:id="rId12"/>
    <p:sldId id="918" r:id="rId13"/>
    <p:sldId id="917" r:id="rId14"/>
  </p:sldIdLst>
  <p:sldSz cx="9144000" cy="6858000" type="screen4x3"/>
  <p:notesSz cx="7099300" cy="10234613"/>
  <p:defaultTextStyle>
    <a:defPPr>
      <a:defRPr lang="zh-CN"/>
    </a:defPPr>
    <a:lvl1pPr algn="ctr" rtl="0" fontAlgn="base">
      <a:spcBef>
        <a:spcPct val="20000"/>
      </a:spcBef>
      <a:spcAft>
        <a:spcPct val="0"/>
      </a:spcAft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5pPr>
    <a:lvl6pPr marL="2286000" algn="l" defTabSz="914400" rtl="0" eaLnBrk="1" latinLnBrk="0" hangingPunct="1"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6pPr>
    <a:lvl7pPr marL="2743200" algn="l" defTabSz="914400" rtl="0" eaLnBrk="1" latinLnBrk="0" hangingPunct="1"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7pPr>
    <a:lvl8pPr marL="3200400" algn="l" defTabSz="914400" rtl="0" eaLnBrk="1" latinLnBrk="0" hangingPunct="1"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8pPr>
    <a:lvl9pPr marL="3657600" algn="l" defTabSz="914400" rtl="0" eaLnBrk="1" latinLnBrk="0" hangingPunct="1"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ECFF"/>
    <a:srgbClr val="FFFFFF"/>
    <a:srgbClr val="000066"/>
    <a:srgbClr val="D60093"/>
    <a:srgbClr val="CC0000"/>
    <a:srgbClr val="FFCCCC"/>
    <a:srgbClr val="FFFF00"/>
    <a:srgbClr val="0066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8" autoAdjust="0"/>
    <p:restoredTop sz="97865" autoAdjust="0"/>
  </p:normalViewPr>
  <p:slideViewPr>
    <p:cSldViewPr showGuides="1">
      <p:cViewPr varScale="1">
        <p:scale>
          <a:sx n="61" d="100"/>
          <a:sy n="61" d="100"/>
        </p:scale>
        <p:origin x="3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3F234C7E-13C3-4AD3-B034-C8FB8A762CD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159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054B38D-FE7C-4DD5-9CA6-9848BF06D6D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5413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694FC-EEF9-451B-9330-AA6E309CB40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866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5B4DD-7C37-41DB-AB7E-B5FA624681F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282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11157-A38C-4540-89FA-03E465C5FFF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4629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D5926FF-BC3A-4333-95DD-663B820E49E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7818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2F1FFF5-426D-4012-A415-B7CB4FE49E9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6613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FF2E37-E262-4BF5-B725-D65C3B2DBE7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24176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5F2A0BF-32BE-4332-A2D5-644524DD34F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3783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8"/>
            <a:ext cx="6517482" cy="2509213"/>
          </a:xfrm>
        </p:spPr>
        <p:txBody>
          <a:bodyPr anchor="b">
            <a:normAutofit/>
          </a:bodyPr>
          <a:lstStyle>
            <a:lvl1pPr algn="ctr">
              <a:defRPr sz="443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3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031">
                <a:solidFill>
                  <a:schemeClr val="bg1">
                    <a:lumMod val="50000"/>
                  </a:schemeClr>
                </a:solidFill>
              </a:defRPr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sz="1292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sz="1292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DADB-DA52-4DEA-853F-BC8154ED232F}" type="slidenum">
              <a:rPr lang="zh-CN" altLang="en-US" sz="1292" smtClean="0">
                <a:solidFill>
                  <a:prstClr val="black"/>
                </a:solidFill>
              </a:rPr>
              <a:pPr/>
              <a:t>‹#›</a:t>
            </a:fld>
            <a:endParaRPr lang="en-US" altLang="ja-JP" sz="1292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487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1" y="2367095"/>
            <a:ext cx="7772870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728B-7E2C-4FAF-B6BD-D4B01CCC15F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39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828566"/>
            <a:ext cx="7763814" cy="2736819"/>
          </a:xfrm>
        </p:spPr>
        <p:txBody>
          <a:bodyPr anchor="b">
            <a:normAutofit/>
          </a:bodyPr>
          <a:lstStyle>
            <a:lvl1pPr>
              <a:defRPr sz="369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2" y="3657460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1846">
                <a:solidFill>
                  <a:schemeClr val="bg1">
                    <a:lumMod val="50000"/>
                  </a:schemeClr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1E27-AA4C-4853-8A68-5A9543FA85E7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188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20"/>
            <a:ext cx="7773338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1" y="2367095"/>
            <a:ext cx="3829520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5"/>
            <a:ext cx="3829050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0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D8B87-08BC-42F3-B36E-78BE42C5C8B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9627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20"/>
            <a:ext cx="7773338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2" y="3051015"/>
            <a:ext cx="3829520" cy="27401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8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1" y="3051015"/>
            <a:ext cx="3829051" cy="27401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74B1-7CA4-4A73-8A77-A18DA38912D7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89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67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5428-B0DB-46AA-9A9D-A37CEDDA954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72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2951766" cy="2023252"/>
          </a:xfrm>
        </p:spPr>
        <p:txBody>
          <a:bodyPr anchor="b"/>
          <a:lstStyle>
            <a:lvl1pPr algn="ctr">
              <a:defRPr sz="295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3"/>
            <a:ext cx="4650122" cy="518159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34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3" y="609600"/>
            <a:ext cx="4129618" cy="2023254"/>
          </a:xfrm>
        </p:spPr>
        <p:txBody>
          <a:bodyPr anchor="b"/>
          <a:lstStyle>
            <a:lvl1pPr algn="ctr">
              <a:defRPr sz="295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1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5"/>
            <a:ext cx="4129604" cy="3158347"/>
          </a:xfrm>
        </p:spPr>
        <p:txBody>
          <a:bodyPr/>
          <a:lstStyle>
            <a:lvl1pPr marL="0" indent="0" algn="ctr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23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9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5108728"/>
            <a:ext cx="7773339" cy="682472"/>
          </a:xfrm>
        </p:spPr>
        <p:txBody>
          <a:bodyPr/>
          <a:lstStyle>
            <a:lvl1pPr marL="0" indent="0" algn="ctr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946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2"/>
            <a:ext cx="7773339" cy="3427245"/>
          </a:xfrm>
        </p:spPr>
        <p:txBody>
          <a:bodyPr anchor="ctr"/>
          <a:lstStyle>
            <a:lvl1pPr algn="ctr">
              <a:defRPr sz="295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13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90"/>
            <a:ext cx="6977064" cy="2729915"/>
          </a:xfrm>
        </p:spPr>
        <p:txBody>
          <a:bodyPr anchor="ctr"/>
          <a:lstStyle>
            <a:lvl1pPr>
              <a:defRPr sz="295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292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4372799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sz="7385" dirty="0">
                <a:solidFill>
                  <a:prstClr val="black"/>
                </a:solidFill>
                <a:effectLst/>
                <a:latin typeface="Tw Cen MT"/>
                <a:ea typeface="+mn-ea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1" y="3120015"/>
            <a:ext cx="553641" cy="584776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7385" dirty="0">
                <a:solidFill>
                  <a:prstClr val="black"/>
                </a:solidFill>
                <a:effectLst/>
                <a:latin typeface="Tw Cen MT"/>
                <a:ea typeface="+mn-ea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9269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2138724"/>
            <a:ext cx="7773339" cy="2511835"/>
          </a:xfrm>
        </p:spPr>
        <p:txBody>
          <a:bodyPr anchor="b"/>
          <a:lstStyle>
            <a:lvl1pPr algn="ctr">
              <a:defRPr sz="295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46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7773339" cy="160509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15" b="0">
                <a:solidFill>
                  <a:schemeClr val="tx1"/>
                </a:solidFill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8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3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15" b="0">
                <a:solidFill>
                  <a:schemeClr val="tx1"/>
                </a:solidFill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8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15" b="0">
                <a:solidFill>
                  <a:schemeClr val="tx1"/>
                </a:solidFill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8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38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C68F6-8CB3-4759-B330-C702D868121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2534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2" y="610772"/>
            <a:ext cx="7773339" cy="16039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2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031" b="0">
                <a:solidFill>
                  <a:schemeClr val="tx1"/>
                </a:solidFill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2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477"/>
            </a:lvl1pPr>
            <a:lvl2pPr marL="422041" indent="0">
              <a:buNone/>
              <a:defRPr sz="1477"/>
            </a:lvl2pPr>
            <a:lvl3pPr marL="844083" indent="0">
              <a:buNone/>
              <a:defRPr sz="1477"/>
            </a:lvl3pPr>
            <a:lvl4pPr marL="1266124" indent="0">
              <a:buNone/>
              <a:defRPr sz="1477"/>
            </a:lvl4pPr>
            <a:lvl5pPr marL="1688165" indent="0">
              <a:buNone/>
              <a:defRPr sz="1477"/>
            </a:lvl5pPr>
            <a:lvl6pPr marL="2110207" indent="0">
              <a:buNone/>
              <a:defRPr sz="1477"/>
            </a:lvl6pPr>
            <a:lvl7pPr marL="2532248" indent="0">
              <a:buNone/>
              <a:defRPr sz="1477"/>
            </a:lvl7pPr>
            <a:lvl8pPr marL="2954289" indent="0">
              <a:buNone/>
              <a:defRPr sz="1477"/>
            </a:lvl8pPr>
            <a:lvl9pPr marL="3376331" indent="0">
              <a:buNone/>
              <a:defRPr sz="1477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2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70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031" b="0">
                <a:solidFill>
                  <a:schemeClr val="tx1"/>
                </a:solidFill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477"/>
            </a:lvl1pPr>
            <a:lvl2pPr marL="422041" indent="0">
              <a:buNone/>
              <a:defRPr sz="1477"/>
            </a:lvl2pPr>
            <a:lvl3pPr marL="844083" indent="0">
              <a:buNone/>
              <a:defRPr sz="1477"/>
            </a:lvl3pPr>
            <a:lvl4pPr marL="1266124" indent="0">
              <a:buNone/>
              <a:defRPr sz="1477"/>
            </a:lvl4pPr>
            <a:lvl5pPr marL="1688165" indent="0">
              <a:buNone/>
              <a:defRPr sz="1477"/>
            </a:lvl5pPr>
            <a:lvl6pPr marL="2110207" indent="0">
              <a:buNone/>
              <a:defRPr sz="1477"/>
            </a:lvl6pPr>
            <a:lvl7pPr marL="2532248" indent="0">
              <a:buNone/>
              <a:defRPr sz="1477"/>
            </a:lvl7pPr>
            <a:lvl8pPr marL="2954289" indent="0">
              <a:buNone/>
              <a:defRPr sz="1477"/>
            </a:lvl8pPr>
            <a:lvl9pPr marL="3376331" indent="0">
              <a:buNone/>
              <a:defRPr sz="1477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3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5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031" b="0">
                <a:solidFill>
                  <a:schemeClr val="tx1"/>
                </a:solidFill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477"/>
            </a:lvl1pPr>
            <a:lvl2pPr marL="422041" indent="0">
              <a:buNone/>
              <a:defRPr sz="1477"/>
            </a:lvl2pPr>
            <a:lvl3pPr marL="844083" indent="0">
              <a:buNone/>
              <a:defRPr sz="1477"/>
            </a:lvl3pPr>
            <a:lvl4pPr marL="1266124" indent="0">
              <a:buNone/>
              <a:defRPr sz="1477"/>
            </a:lvl4pPr>
            <a:lvl5pPr marL="1688165" indent="0">
              <a:buNone/>
              <a:defRPr sz="1477"/>
            </a:lvl5pPr>
            <a:lvl6pPr marL="2110207" indent="0">
              <a:buNone/>
              <a:defRPr sz="1477"/>
            </a:lvl6pPr>
            <a:lvl7pPr marL="2532248" indent="0">
              <a:buNone/>
              <a:defRPr sz="1477"/>
            </a:lvl7pPr>
            <a:lvl8pPr marL="2954289" indent="0">
              <a:buNone/>
              <a:defRPr sz="1477"/>
            </a:lvl8pPr>
            <a:lvl9pPr marL="3376331" indent="0">
              <a:buNone/>
              <a:defRPr sz="1477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81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837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2" y="2367096"/>
            <a:ext cx="7773339" cy="342410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95A2-FA26-4E6C-B410-B03B9BCBF49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80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609604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2" y="609604"/>
            <a:ext cx="5744043" cy="518159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02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36" b="1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57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7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96BE7-8C8E-4574-9C4B-8CA01F3DBA8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29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97076-EB20-4D89-A581-D1EA3DCE1E7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130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B27C3-D61C-4257-AB62-CFBA9F60C70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609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4F7F0-3FA4-47D4-87B5-61EA0B82FFE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298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C62AB-788D-461F-9B98-A11DE6E2B30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285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3B7EF-1DB8-4074-9A41-FA3D5788517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482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1"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1"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1" sz="1400">
                <a:solidFill>
                  <a:schemeClr val="tx1"/>
                </a:solidFill>
                <a:latin typeface="+mn-lt"/>
              </a:defRPr>
            </a:lvl1pPr>
          </a:lstStyle>
          <a:p>
            <a:fld id="{50D9A9EE-4E3F-4109-8360-8FA3BC94784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20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2" y="2367096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3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dirty="0">
              <a:solidFill>
                <a:prstClr val="black"/>
              </a:solidFill>
              <a:latin typeface="Tw Cen MT"/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2" y="5883278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3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dirty="0">
              <a:solidFill>
                <a:prstClr val="black"/>
              </a:solidFill>
              <a:latin typeface="Tw Cen MT"/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5883278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3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1274E6B-8C9D-46D3-B531-63A694F8B7CF}" type="slidenum">
              <a:rPr lang="zh-CN" altLang="en-US" smtClean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ja-JP" dirty="0">
              <a:solidFill>
                <a:prstClr val="black"/>
              </a:solidFill>
              <a:latin typeface="Tw Cen MT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071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</p:sldLayoutIdLst>
  <p:txStyles>
    <p:titleStyle>
      <a:lvl1pPr algn="ctr" defTabSz="844083" rtl="0" eaLnBrk="1" latinLnBrk="0" hangingPunct="1">
        <a:lnSpc>
          <a:spcPct val="90000"/>
        </a:lnSpc>
        <a:spcBef>
          <a:spcPct val="0"/>
        </a:spcBef>
        <a:buNone/>
        <a:defRPr sz="3323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120000"/>
        </a:lnSpc>
        <a:spcBef>
          <a:spcPts val="923"/>
        </a:spcBef>
        <a:buClr>
          <a:schemeClr val="tx1"/>
        </a:buClr>
        <a:buFont typeface="Arial" panose="020B0604020202020204" pitchFamily="34" charset="0"/>
        <a:buChar char="•"/>
        <a:defRPr sz="1846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120000"/>
        </a:lnSpc>
        <a:spcBef>
          <a:spcPts val="462"/>
        </a:spcBef>
        <a:buClr>
          <a:schemeClr val="tx1"/>
        </a:buClr>
        <a:buFont typeface="Arial" panose="020B0604020202020204" pitchFamily="34" charset="0"/>
        <a:buChar char="•"/>
        <a:defRPr sz="1662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120000"/>
        </a:lnSpc>
        <a:spcBef>
          <a:spcPts val="462"/>
        </a:spcBef>
        <a:buClr>
          <a:schemeClr val="tx1"/>
        </a:buClr>
        <a:buFont typeface="Arial" panose="020B0604020202020204" pitchFamily="34" charset="0"/>
        <a:buChar char="•"/>
        <a:defRPr sz="147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120000"/>
        </a:lnSpc>
        <a:spcBef>
          <a:spcPts val="462"/>
        </a:spcBef>
        <a:buClr>
          <a:schemeClr val="tx1"/>
        </a:buClr>
        <a:buFont typeface="Arial" panose="020B0604020202020204" pitchFamily="34" charset="0"/>
        <a:buChar char="•"/>
        <a:defRPr sz="1292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120000"/>
        </a:lnSpc>
        <a:spcBef>
          <a:spcPts val="462"/>
        </a:spcBef>
        <a:buClr>
          <a:schemeClr val="tx1"/>
        </a:buClr>
        <a:buFont typeface="Arial" panose="020B0604020202020204" pitchFamily="34" charset="0"/>
        <a:buChar char="•"/>
        <a:defRPr sz="1292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120000"/>
        </a:lnSpc>
        <a:spcBef>
          <a:spcPts val="462"/>
        </a:spcBef>
        <a:buClr>
          <a:schemeClr val="tx1"/>
        </a:buClr>
        <a:buFont typeface="Arial" panose="020B0604020202020204" pitchFamily="34" charset="0"/>
        <a:buChar char="•"/>
        <a:defRPr sz="1292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120000"/>
        </a:lnSpc>
        <a:spcBef>
          <a:spcPts val="462"/>
        </a:spcBef>
        <a:buClr>
          <a:schemeClr val="tx1"/>
        </a:buClr>
        <a:buFont typeface="Arial" panose="020B0604020202020204" pitchFamily="34" charset="0"/>
        <a:buChar char="•"/>
        <a:defRPr sz="1292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120000"/>
        </a:lnSpc>
        <a:spcBef>
          <a:spcPts val="462"/>
        </a:spcBef>
        <a:buClr>
          <a:schemeClr val="tx1"/>
        </a:buClr>
        <a:buFont typeface="Arial" panose="020B0604020202020204" pitchFamily="34" charset="0"/>
        <a:buChar char="•"/>
        <a:defRPr sz="1292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120000"/>
        </a:lnSpc>
        <a:spcBef>
          <a:spcPts val="462"/>
        </a:spcBef>
        <a:buClr>
          <a:schemeClr val="tx1"/>
        </a:buClr>
        <a:buFont typeface="Arial" panose="020B0604020202020204" pitchFamily="34" charset="0"/>
        <a:buChar char="•"/>
        <a:defRPr sz="1292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4670" y="548680"/>
            <a:ext cx="9001000" cy="20162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b="1" dirty="0" smtClean="0"/>
              <a:t>第</a:t>
            </a:r>
            <a:r>
              <a:rPr lang="zh-CN" altLang="en-US" b="1" dirty="0"/>
              <a:t>六</a:t>
            </a:r>
            <a:r>
              <a:rPr lang="zh-CN" altLang="zh-CN" b="1" dirty="0" smtClean="0"/>
              <a:t>届</a:t>
            </a:r>
            <a:r>
              <a:rPr lang="en-US" altLang="zh-CN" b="1" dirty="0"/>
              <a:t>XYZ</a:t>
            </a:r>
            <a:r>
              <a:rPr lang="zh-CN" altLang="zh-CN" b="1" dirty="0"/>
              <a:t>粒子学术研讨会</a:t>
            </a:r>
            <a:r>
              <a:rPr lang="zh-CN" altLang="zh-CN" dirty="0"/>
              <a:t/>
            </a:r>
            <a:br>
              <a:rPr lang="zh-CN" altLang="zh-CN" dirty="0"/>
            </a:br>
            <a:r>
              <a:rPr lang="en-US" altLang="zh-CN" sz="4000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6</a:t>
            </a:r>
            <a:r>
              <a:rPr lang="en-US" altLang="zh-CN" sz="4000" baseline="30000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th</a:t>
            </a:r>
            <a:r>
              <a:rPr lang="en-US" altLang="zh-CN" sz="4000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 workshop </a:t>
            </a:r>
            <a:r>
              <a:rPr lang="en-US" altLang="zh-CN" sz="4000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on the XYZ particles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7584" y="3514785"/>
            <a:ext cx="6974739" cy="2711152"/>
          </a:xfrm>
        </p:spPr>
        <p:txBody>
          <a:bodyPr/>
          <a:lstStyle/>
          <a:p>
            <a:r>
              <a:rPr lang="zh-CN" altLang="en-US" b="1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沈成平</a:t>
            </a:r>
            <a:r>
              <a:rPr lang="zh-CN" altLang="en-US" b="1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、朱世琳、</a:t>
            </a:r>
            <a:r>
              <a:rPr lang="zh-CN" altLang="en-US" b="1" u="sng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苑长征</a:t>
            </a:r>
            <a:endParaRPr lang="en-US" altLang="zh-CN" b="1" u="sng" dirty="0" smtClean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2020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13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日 复旦大学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FC-EEF9-451B-9330-AA6E309CB407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22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504" y="44623"/>
            <a:ext cx="8928992" cy="1280796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6</a:t>
            </a:r>
            <a:r>
              <a:rPr lang="en-US" altLang="zh-CN" sz="3600" b="1" baseline="30000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th</a:t>
            </a:r>
            <a: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 workshop on the XYZ particles</a:t>
            </a:r>
            <a:b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</a:br>
            <a:r>
              <a:rPr lang="zh-CN" altLang="en-US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（</a:t>
            </a:r>
            <a:r>
              <a:rPr lang="en-US" altLang="zh-CN" sz="24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2020</a:t>
            </a:r>
            <a:r>
              <a:rPr lang="zh-CN" altLang="en-US" sz="24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年</a:t>
            </a:r>
            <a:r>
              <a:rPr lang="en-US" altLang="zh-CN" sz="24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1</a:t>
            </a:r>
            <a:r>
              <a:rPr lang="zh-CN" altLang="en-US" sz="24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月</a:t>
            </a:r>
            <a:r>
              <a:rPr lang="en-US" altLang="zh-CN" sz="24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11-13</a:t>
            </a:r>
            <a:r>
              <a:rPr lang="zh-CN" altLang="en-US" sz="24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日，复旦大学</a:t>
            </a:r>
            <a:r>
              <a:rPr lang="zh-CN" altLang="en-US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）</a:t>
            </a:r>
            <a:endParaRPr lang="zh-CN" altLang="en-US" sz="2800" dirty="0">
              <a:solidFill>
                <a:srgbClr val="00006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FC-EEF9-451B-9330-AA6E309CB407}" type="slidenum">
              <a:rPr lang="en-US" altLang="zh-CN" smtClean="0">
                <a:solidFill>
                  <a:srgbClr val="000000"/>
                </a:solidFill>
              </a:rPr>
              <a:pPr/>
              <a:t>10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34285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83768" y="5078263"/>
            <a:ext cx="4668266" cy="1532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首次放开注册，注册人数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136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人！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感谢大家参加并提交报告！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XYZ =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奇特强子态相关研究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52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8712968" cy="1143000"/>
          </a:xfrm>
        </p:spPr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感谢组织第六届</a:t>
            </a: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XYZ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粒子研讨会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2420888"/>
            <a:ext cx="7772400" cy="3675112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1108"/>
              </a:spcBef>
            </a:pPr>
            <a:r>
              <a:rPr lang="zh-CN" altLang="en-US" sz="28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复旦大学现代物理研究所</a:t>
            </a:r>
            <a:endParaRPr lang="en-US" altLang="zh-CN" sz="28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1108"/>
              </a:spcBef>
            </a:pPr>
            <a:r>
              <a:rPr lang="zh-CN" altLang="en-US" sz="28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沈成平老师及团队</a:t>
            </a:r>
            <a:endParaRPr lang="en-US" altLang="zh-CN" sz="28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spcBef>
                <a:spcPts val="1108"/>
              </a:spcBef>
            </a:pPr>
            <a:r>
              <a:rPr lang="zh-CN" altLang="en-US" sz="24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李鹤婷</a:t>
            </a:r>
            <a:endParaRPr lang="en-US" altLang="zh-CN" sz="2400" dirty="0" smtClean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spcBef>
                <a:spcPts val="1108"/>
              </a:spcBef>
            </a:pPr>
            <a:r>
              <a:rPr lang="zh-CN" altLang="en-US" sz="24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r>
              <a:rPr lang="zh-CN" altLang="en-US" sz="24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旭阳，周建设，崔骏熙，覃潇平</a:t>
            </a:r>
            <a:r>
              <a:rPr lang="zh-CN" altLang="en-US" sz="24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2400" dirty="0" smtClean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00050" lvl="1" indent="0">
              <a:lnSpc>
                <a:spcPct val="130000"/>
              </a:lnSpc>
              <a:spcBef>
                <a:spcPts val="1108"/>
              </a:spcBef>
              <a:buNone/>
            </a:pPr>
            <a:r>
              <a:rPr lang="en-US" altLang="zh-CN" sz="24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贾   森</a:t>
            </a:r>
            <a:r>
              <a:rPr lang="zh-CN" altLang="en-US" sz="24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，李郁博，唐世帅，</a:t>
            </a:r>
            <a:r>
              <a:rPr lang="zh-CN" altLang="en-US" sz="24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    洋</a:t>
            </a:r>
            <a:endParaRPr lang="zh-CN" altLang="en-US" sz="24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8B87-08BC-42F3-B36E-78BE42C5C8BE}" type="slidenum">
              <a:rPr lang="en-US" altLang="zh-CN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6687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115" y="44624"/>
            <a:ext cx="7772400" cy="875184"/>
          </a:xfrm>
        </p:spPr>
        <p:txBody>
          <a:bodyPr/>
          <a:lstStyle/>
          <a:p>
            <a:r>
              <a:rPr lang="zh-CN" altLang="en-US" sz="3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为人性僻耽佳句，语不惊人死</a:t>
            </a:r>
            <a:r>
              <a:rPr lang="zh-CN" altLang="en-US" sz="32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不休</a:t>
            </a:r>
            <a:endParaRPr lang="zh-CN" altLang="en-US" sz="32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08720"/>
            <a:ext cx="6415608" cy="4811706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8B87-08BC-42F3-B36E-78BE42C5C8BE}" type="slidenum">
              <a:rPr lang="en-US" altLang="zh-CN" smtClean="0"/>
              <a:pPr/>
              <a:t>12</a:t>
            </a:fld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2266920" y="6074727"/>
            <a:ext cx="4825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带着你的最新成果，明年青岛见！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4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8B87-08BC-42F3-B36E-78BE42C5C8BE}" type="slidenum">
              <a:rPr lang="en-US" altLang="zh-CN" smtClean="0"/>
              <a:pPr/>
              <a:t>2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072215" cy="597834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876256" y="110539"/>
            <a:ext cx="2183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Xiang Liu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69497" y="6088559"/>
            <a:ext cx="66656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X. Chen, et al., Phys. Rep.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639, 1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2016)</a:t>
            </a:r>
          </a:p>
          <a:p>
            <a:pPr algn="l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Nora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Brambilla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al.,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arXiv:1907.07583,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 Rep.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 press)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322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4217" y="116632"/>
            <a:ext cx="7976271" cy="543366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3948" rIns="0" bIns="43948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altLang="zh-CN" sz="2954" b="1" dirty="0">
                <a:solidFill>
                  <a:srgbClr val="333333"/>
                </a:solidFill>
                <a:latin typeface="Tw Cen MT"/>
                <a:ea typeface="PingFang SC"/>
              </a:rPr>
              <a:t>Theoretical explanations of experimental signals</a:t>
            </a:r>
            <a:r>
              <a:rPr lang="zh-CN" altLang="zh-CN" sz="2954" b="1" dirty="0">
                <a:solidFill>
                  <a:srgbClr val="333333"/>
                </a:solidFill>
                <a:latin typeface="Tw Cen MT"/>
                <a:ea typeface="PingFang SC"/>
              </a:rPr>
              <a:t> </a:t>
            </a:r>
            <a:endParaRPr lang="zh-CN" altLang="zh-CN" sz="2954" b="1" dirty="0">
              <a:solidFill>
                <a:prstClr val="black"/>
              </a:solidFill>
              <a:latin typeface="Tw Cen MT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3716" y="692696"/>
            <a:ext cx="3722260" cy="517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585" b="1" dirty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Resonant</a:t>
            </a:r>
            <a:endParaRPr lang="en-US" altLang="zh-CN" sz="1662" b="1" dirty="0">
              <a:solidFill>
                <a:prstClr val="black"/>
              </a:solidFill>
              <a:latin typeface="Tw Cen MT"/>
              <a:ea typeface="宋体" panose="02010600030101010101" pitchFamily="2" charset="-122"/>
            </a:endParaRPr>
          </a:p>
          <a:p>
            <a:pPr marL="263776" indent="-263776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215" b="1" dirty="0">
                <a:solidFill>
                  <a:srgbClr val="FF0000"/>
                </a:solidFill>
                <a:latin typeface="Tw Cen MT"/>
                <a:ea typeface="宋体" panose="02010600030101010101" pitchFamily="2" charset="-122"/>
              </a:rPr>
              <a:t>Conventional hadrons</a:t>
            </a:r>
          </a:p>
          <a:p>
            <a:pPr marL="263776" indent="-263776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endParaRPr lang="en-US" altLang="zh-CN" sz="2215" b="1" dirty="0">
              <a:solidFill>
                <a:prstClr val="black"/>
              </a:solidFill>
              <a:latin typeface="Tw Cen MT"/>
              <a:ea typeface="宋体" panose="02010600030101010101" pitchFamily="2" charset="-122"/>
            </a:endParaRPr>
          </a:p>
          <a:p>
            <a:pPr marL="263776" indent="-263776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215" b="1" dirty="0">
                <a:latin typeface="Tw Cen MT"/>
                <a:ea typeface="宋体" panose="02010600030101010101" pitchFamily="2" charset="-122"/>
              </a:rPr>
              <a:t>Exotic states</a:t>
            </a:r>
          </a:p>
          <a:p>
            <a:pPr marL="738572" lvl="1" indent="-316531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846" b="1" dirty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Molecular states: </a:t>
            </a:r>
          </a:p>
          <a:p>
            <a:pPr lvl="1"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62" dirty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loosely bound states composed of </a:t>
            </a:r>
          </a:p>
          <a:p>
            <a:pPr lvl="1"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62" dirty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a pair of mesons/baryons; probably bounded by the pion exchange.</a:t>
            </a:r>
          </a:p>
          <a:p>
            <a:pPr lvl="1" algn="l" fontAlgn="auto">
              <a:spcBef>
                <a:spcPts val="0"/>
              </a:spcBef>
              <a:spcAft>
                <a:spcPts val="0"/>
              </a:spcAft>
            </a:pPr>
            <a:endParaRPr lang="en-US" altLang="zh-CN" sz="1662" dirty="0">
              <a:solidFill>
                <a:prstClr val="black"/>
              </a:solidFill>
              <a:latin typeface="Tw Cen MT"/>
              <a:ea typeface="宋体" panose="02010600030101010101" pitchFamily="2" charset="-122"/>
            </a:endParaRPr>
          </a:p>
          <a:p>
            <a:pPr marL="738572" lvl="1" indent="-316531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846" b="1" dirty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Multiquark states: </a:t>
            </a:r>
          </a:p>
          <a:p>
            <a:pPr lvl="1"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62" dirty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bound states of four/five/six quarks; bounded by colored-force between quarks; there are many states within the same multiplet.</a:t>
            </a:r>
          </a:p>
          <a:p>
            <a:pPr lvl="1" algn="l" fontAlgn="auto">
              <a:spcBef>
                <a:spcPts val="0"/>
              </a:spcBef>
              <a:spcAft>
                <a:spcPts val="0"/>
              </a:spcAft>
            </a:pPr>
            <a:endParaRPr lang="en-US" altLang="zh-CN" sz="1662" dirty="0">
              <a:solidFill>
                <a:prstClr val="black"/>
              </a:solidFill>
              <a:latin typeface="Tw Cen MT"/>
              <a:ea typeface="宋体" panose="02010600030101010101" pitchFamily="2" charset="-122"/>
            </a:endParaRPr>
          </a:p>
          <a:p>
            <a:pPr marL="738572" lvl="1" indent="-316531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846" b="1" dirty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Hybrids: </a:t>
            </a:r>
          </a:p>
          <a:p>
            <a:pPr lvl="1"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62" dirty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bound states composed of a pair of quarks and one valance gluon.</a:t>
            </a:r>
            <a:endParaRPr lang="zh-CN" altLang="en-US" sz="1662" dirty="0">
              <a:solidFill>
                <a:prstClr val="black"/>
              </a:solidFill>
              <a:latin typeface="Tw Cen MT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94697" y="692542"/>
            <a:ext cx="3655791" cy="51785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585" b="1" dirty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Non-Resonant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62" dirty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Many exotic states lie very close to open-charm threshold; It’s quite possible that some threshold enhancements are not real resonances</a:t>
            </a:r>
            <a:r>
              <a:rPr lang="en-US" altLang="zh-CN" sz="1662" dirty="0" smtClean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altLang="zh-CN" sz="1662" dirty="0">
              <a:solidFill>
                <a:prstClr val="black"/>
              </a:solidFill>
              <a:latin typeface="Tw Cen MT"/>
              <a:ea typeface="宋体" panose="02010600030101010101" pitchFamily="2" charset="-122"/>
            </a:endParaRPr>
          </a:p>
          <a:p>
            <a:pPr marL="263776" indent="-263776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46" b="1" dirty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Kinematical </a:t>
            </a:r>
            <a:r>
              <a:rPr lang="en-US" altLang="zh-CN" sz="1846" b="1" dirty="0" smtClean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effect</a:t>
            </a:r>
            <a:endParaRPr lang="en-US" altLang="zh-CN" sz="1846" b="1" dirty="0">
              <a:solidFill>
                <a:prstClr val="black"/>
              </a:solidFill>
              <a:latin typeface="Tw Cen MT"/>
              <a:ea typeface="宋体" panose="02010600030101010101" pitchFamily="2" charset="-122"/>
            </a:endParaRPr>
          </a:p>
          <a:p>
            <a:pPr marL="263776" indent="-263776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46" b="1" dirty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Opening of new </a:t>
            </a:r>
            <a:r>
              <a:rPr lang="en-US" altLang="zh-CN" sz="1846" b="1" dirty="0" smtClean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threshold</a:t>
            </a:r>
            <a:endParaRPr lang="en-US" altLang="zh-CN" sz="1846" b="1" dirty="0">
              <a:solidFill>
                <a:prstClr val="black"/>
              </a:solidFill>
              <a:latin typeface="Tw Cen MT"/>
              <a:ea typeface="宋体" panose="02010600030101010101" pitchFamily="2" charset="-122"/>
            </a:endParaRPr>
          </a:p>
          <a:p>
            <a:pPr marL="263776" indent="-263776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46" b="1" dirty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Cusp </a:t>
            </a:r>
            <a:r>
              <a:rPr lang="en-US" altLang="zh-CN" sz="1846" b="1" dirty="0" smtClean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effect</a:t>
            </a:r>
            <a:endParaRPr lang="en-US" altLang="zh-CN" sz="1846" b="1" dirty="0">
              <a:solidFill>
                <a:prstClr val="black"/>
              </a:solidFill>
              <a:latin typeface="Tw Cen MT"/>
              <a:ea typeface="宋体" panose="02010600030101010101" pitchFamily="2" charset="-122"/>
            </a:endParaRPr>
          </a:p>
          <a:p>
            <a:pPr marL="263776" indent="-263776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46" b="1" dirty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Final state </a:t>
            </a:r>
            <a:r>
              <a:rPr lang="en-US" altLang="zh-CN" sz="1846" b="1" dirty="0" smtClean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interaction</a:t>
            </a:r>
            <a:endParaRPr lang="en-US" altLang="zh-CN" sz="1846" b="1" dirty="0">
              <a:solidFill>
                <a:prstClr val="black"/>
              </a:solidFill>
              <a:latin typeface="Tw Cen MT"/>
              <a:ea typeface="宋体" panose="02010600030101010101" pitchFamily="2" charset="-122"/>
            </a:endParaRPr>
          </a:p>
          <a:p>
            <a:pPr marL="263776" indent="-263776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46" b="1" dirty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Interference between continuum and </a:t>
            </a:r>
            <a:r>
              <a:rPr lang="en-US" altLang="zh-CN" sz="1846" b="1" dirty="0" err="1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charmonium</a:t>
            </a:r>
            <a:r>
              <a:rPr lang="en-US" altLang="zh-CN" sz="1846" b="1" dirty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 </a:t>
            </a:r>
            <a:r>
              <a:rPr lang="en-US" altLang="zh-CN" sz="1846" b="1" dirty="0" smtClean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states</a:t>
            </a:r>
            <a:endParaRPr lang="en-US" altLang="zh-CN" sz="1846" b="1" dirty="0">
              <a:solidFill>
                <a:prstClr val="black"/>
              </a:solidFill>
              <a:latin typeface="Tw Cen MT"/>
              <a:ea typeface="宋体" panose="02010600030101010101" pitchFamily="2" charset="-122"/>
            </a:endParaRPr>
          </a:p>
          <a:p>
            <a:pPr marL="263776" indent="-263776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46" b="1" dirty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Triangle singularity due to the special kinematics</a:t>
            </a:r>
            <a:endParaRPr lang="zh-CN" altLang="en-US" sz="1846" b="1" dirty="0">
              <a:solidFill>
                <a:prstClr val="black"/>
              </a:solidFill>
              <a:latin typeface="Tw Cen MT"/>
              <a:ea typeface="宋体" panose="02010600030101010101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567800" y="659998"/>
            <a:ext cx="4200" cy="5211103"/>
          </a:xfrm>
          <a:prstGeom prst="line">
            <a:avLst/>
          </a:prstGeom>
          <a:ln w="254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483768" y="6183634"/>
            <a:ext cx="436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Xiang Liu &amp;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Huaxing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Chen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078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4217" y="116632"/>
            <a:ext cx="7976271" cy="543366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3948" rIns="0" bIns="43948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altLang="zh-CN" sz="2954" b="1" dirty="0">
                <a:solidFill>
                  <a:srgbClr val="333333"/>
                </a:solidFill>
                <a:latin typeface="Tw Cen MT"/>
                <a:ea typeface="PingFang SC"/>
              </a:rPr>
              <a:t>Theoretical explanations of experimental signals</a:t>
            </a:r>
            <a:r>
              <a:rPr lang="zh-CN" altLang="zh-CN" sz="2954" b="1" dirty="0">
                <a:solidFill>
                  <a:srgbClr val="333333"/>
                </a:solidFill>
                <a:latin typeface="Tw Cen MT"/>
                <a:ea typeface="PingFang SC"/>
              </a:rPr>
              <a:t> </a:t>
            </a:r>
            <a:endParaRPr lang="zh-CN" altLang="zh-CN" sz="2954" b="1" dirty="0">
              <a:solidFill>
                <a:prstClr val="black"/>
              </a:solidFill>
              <a:latin typeface="Tw Cen MT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3716" y="692696"/>
            <a:ext cx="3722260" cy="517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585" b="1" dirty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Resonant</a:t>
            </a:r>
            <a:endParaRPr lang="en-US" altLang="zh-CN" sz="1662" b="1" dirty="0">
              <a:solidFill>
                <a:prstClr val="black"/>
              </a:solidFill>
              <a:latin typeface="Tw Cen MT"/>
              <a:ea typeface="宋体" panose="02010600030101010101" pitchFamily="2" charset="-122"/>
            </a:endParaRPr>
          </a:p>
          <a:p>
            <a:pPr marL="263776" indent="-263776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215" b="1" dirty="0">
                <a:solidFill>
                  <a:srgbClr val="FF0000"/>
                </a:solidFill>
                <a:latin typeface="Tw Cen MT"/>
                <a:ea typeface="宋体" panose="02010600030101010101" pitchFamily="2" charset="-122"/>
              </a:rPr>
              <a:t>Conventional hadrons</a:t>
            </a:r>
          </a:p>
          <a:p>
            <a:pPr marL="263776" indent="-263776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endParaRPr lang="en-US" altLang="zh-CN" sz="2215" b="1" dirty="0">
              <a:solidFill>
                <a:prstClr val="black"/>
              </a:solidFill>
              <a:latin typeface="Tw Cen MT"/>
              <a:ea typeface="宋体" panose="02010600030101010101" pitchFamily="2" charset="-122"/>
            </a:endParaRPr>
          </a:p>
          <a:p>
            <a:pPr marL="263776" indent="-263776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215" b="1" dirty="0">
                <a:latin typeface="Tw Cen MT"/>
                <a:ea typeface="宋体" panose="02010600030101010101" pitchFamily="2" charset="-122"/>
              </a:rPr>
              <a:t>Exotic states</a:t>
            </a:r>
          </a:p>
          <a:p>
            <a:pPr marL="738572" lvl="1" indent="-316531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846" b="1" dirty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Molecular states: </a:t>
            </a:r>
          </a:p>
          <a:p>
            <a:pPr lvl="1"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62" dirty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loosely bound states composed of </a:t>
            </a:r>
          </a:p>
          <a:p>
            <a:pPr lvl="1"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62" dirty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a pair of mesons/baryons; probably bounded by the pion exchange.</a:t>
            </a:r>
          </a:p>
          <a:p>
            <a:pPr lvl="1" algn="l" fontAlgn="auto">
              <a:spcBef>
                <a:spcPts val="0"/>
              </a:spcBef>
              <a:spcAft>
                <a:spcPts val="0"/>
              </a:spcAft>
            </a:pPr>
            <a:endParaRPr lang="en-US" altLang="zh-CN" sz="1662" dirty="0">
              <a:solidFill>
                <a:prstClr val="black"/>
              </a:solidFill>
              <a:latin typeface="Tw Cen MT"/>
              <a:ea typeface="宋体" panose="02010600030101010101" pitchFamily="2" charset="-122"/>
            </a:endParaRPr>
          </a:p>
          <a:p>
            <a:pPr marL="738572" lvl="1" indent="-316531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846" b="1" dirty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Multiquark states: </a:t>
            </a:r>
          </a:p>
          <a:p>
            <a:pPr lvl="1"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62" dirty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bound states of four/five/six quarks; bounded by colored-force between quarks; there are many states within the same multiplet.</a:t>
            </a:r>
          </a:p>
          <a:p>
            <a:pPr lvl="1" algn="l" fontAlgn="auto">
              <a:spcBef>
                <a:spcPts val="0"/>
              </a:spcBef>
              <a:spcAft>
                <a:spcPts val="0"/>
              </a:spcAft>
            </a:pPr>
            <a:endParaRPr lang="en-US" altLang="zh-CN" sz="1662" dirty="0">
              <a:solidFill>
                <a:prstClr val="black"/>
              </a:solidFill>
              <a:latin typeface="Tw Cen MT"/>
              <a:ea typeface="宋体" panose="02010600030101010101" pitchFamily="2" charset="-122"/>
            </a:endParaRPr>
          </a:p>
          <a:p>
            <a:pPr marL="738572" lvl="1" indent="-316531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846" b="1" dirty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Hybrids: </a:t>
            </a:r>
          </a:p>
          <a:p>
            <a:pPr lvl="1"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62" dirty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bound states composed of a pair of quarks and one valance gluon.</a:t>
            </a:r>
            <a:endParaRPr lang="zh-CN" altLang="en-US" sz="1662" dirty="0">
              <a:solidFill>
                <a:prstClr val="black"/>
              </a:solidFill>
              <a:latin typeface="Tw Cen MT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88024" y="692542"/>
            <a:ext cx="4249303" cy="51785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585" b="1" dirty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Non-Resonant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62" dirty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Many exotic states lie very close to open-charm threshold; It’s quite possible that some threshold enhancements are not real resonances</a:t>
            </a:r>
            <a:r>
              <a:rPr lang="en-US" altLang="zh-CN" sz="1662" dirty="0" smtClean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altLang="zh-CN" sz="1662" dirty="0">
              <a:solidFill>
                <a:prstClr val="black"/>
              </a:solidFill>
              <a:latin typeface="Tw Cen MT"/>
              <a:ea typeface="宋体" panose="02010600030101010101" pitchFamily="2" charset="-122"/>
            </a:endParaRPr>
          </a:p>
          <a:p>
            <a:pPr marL="263776" indent="-263776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46" b="1" dirty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Kinematical </a:t>
            </a:r>
            <a:r>
              <a:rPr lang="en-US" altLang="zh-CN" sz="1846" b="1" dirty="0" smtClean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effect</a:t>
            </a:r>
            <a:endParaRPr lang="en-US" altLang="zh-CN" sz="1846" b="1" dirty="0">
              <a:solidFill>
                <a:prstClr val="black"/>
              </a:solidFill>
              <a:latin typeface="Tw Cen MT"/>
              <a:ea typeface="宋体" panose="02010600030101010101" pitchFamily="2" charset="-122"/>
            </a:endParaRPr>
          </a:p>
          <a:p>
            <a:pPr marL="800100" lvl="1" indent="-34290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zh-CN" sz="1846" b="1" dirty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Opening of new </a:t>
            </a:r>
            <a:r>
              <a:rPr lang="en-US" altLang="zh-CN" sz="1846" b="1" dirty="0" smtClean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threshold</a:t>
            </a:r>
            <a:endParaRPr lang="en-US" altLang="zh-CN" sz="1846" b="1" dirty="0">
              <a:solidFill>
                <a:prstClr val="black"/>
              </a:solidFill>
              <a:latin typeface="Tw Cen MT"/>
              <a:ea typeface="宋体" panose="02010600030101010101" pitchFamily="2" charset="-122"/>
            </a:endParaRPr>
          </a:p>
          <a:p>
            <a:pPr marL="800100" lvl="1" indent="-34290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zh-CN" sz="1846" b="1" dirty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Cusp </a:t>
            </a:r>
            <a:r>
              <a:rPr lang="en-US" altLang="zh-CN" sz="1846" b="1" dirty="0" smtClean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effect</a:t>
            </a:r>
            <a:endParaRPr lang="en-US" altLang="zh-CN" sz="1846" b="1" dirty="0">
              <a:solidFill>
                <a:prstClr val="black"/>
              </a:solidFill>
              <a:latin typeface="Tw Cen MT"/>
              <a:ea typeface="宋体" panose="02010600030101010101" pitchFamily="2" charset="-122"/>
            </a:endParaRPr>
          </a:p>
          <a:p>
            <a:pPr marL="800100" lvl="1" indent="-34290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zh-CN" sz="1846" b="1" dirty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Interference between continuum and </a:t>
            </a:r>
            <a:r>
              <a:rPr lang="en-US" altLang="zh-CN" sz="1846" b="1" dirty="0" err="1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charmonium</a:t>
            </a:r>
            <a:r>
              <a:rPr lang="en-US" altLang="zh-CN" sz="1846" b="1" dirty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 states</a:t>
            </a:r>
          </a:p>
          <a:p>
            <a:pPr marL="263776" indent="-263776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46" b="1" dirty="0" smtClean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Final </a:t>
            </a:r>
            <a:r>
              <a:rPr lang="en-US" altLang="zh-CN" sz="1846" b="1" dirty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state </a:t>
            </a:r>
            <a:r>
              <a:rPr lang="en-US" altLang="zh-CN" sz="1846" b="1" dirty="0" smtClean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interaction</a:t>
            </a:r>
            <a:endParaRPr lang="en-US" altLang="zh-CN" sz="1846" b="1" dirty="0">
              <a:solidFill>
                <a:prstClr val="black"/>
              </a:solidFill>
              <a:latin typeface="Tw Cen MT"/>
              <a:ea typeface="宋体" panose="02010600030101010101" pitchFamily="2" charset="-122"/>
            </a:endParaRPr>
          </a:p>
          <a:p>
            <a:pPr marL="263776" indent="-263776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46" b="1" dirty="0" smtClean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Triangle </a:t>
            </a:r>
            <a:r>
              <a:rPr lang="en-US" altLang="zh-CN" sz="1846" b="1" dirty="0">
                <a:solidFill>
                  <a:prstClr val="black"/>
                </a:solidFill>
                <a:latin typeface="Tw Cen MT"/>
                <a:ea typeface="宋体" panose="02010600030101010101" pitchFamily="2" charset="-122"/>
              </a:rPr>
              <a:t>singularity due to the special kinematics</a:t>
            </a:r>
            <a:endParaRPr lang="zh-CN" altLang="en-US" sz="1846" b="1" dirty="0">
              <a:solidFill>
                <a:prstClr val="black"/>
              </a:solidFill>
              <a:latin typeface="Tw Cen MT"/>
              <a:ea typeface="宋体" panose="02010600030101010101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567800" y="659998"/>
            <a:ext cx="4200" cy="5211103"/>
          </a:xfrm>
          <a:prstGeom prst="line">
            <a:avLst/>
          </a:prstGeom>
          <a:ln w="254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619672" y="5877272"/>
            <a:ext cx="642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step: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 they due to kinematical effect?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7544" y="6338937"/>
            <a:ext cx="8676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not kinematical effect, they should appear in LQCD calculations.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712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8928992" cy="1368152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1</a:t>
            </a:r>
            <a:r>
              <a:rPr lang="en-US" altLang="zh-CN" sz="3600" b="1" baseline="30000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st</a:t>
            </a:r>
            <a: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 workshop on the XYZ particles</a:t>
            </a:r>
            <a:b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</a:br>
            <a:r>
              <a:rPr lang="zh-CN" altLang="en-US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（</a:t>
            </a:r>
            <a:r>
              <a:rPr lang="en-US" altLang="zh-CN" sz="28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2013</a:t>
            </a:r>
            <a:r>
              <a:rPr lang="zh-CN" altLang="en-US" sz="28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年</a:t>
            </a:r>
            <a:r>
              <a:rPr lang="en-US" altLang="zh-CN" sz="28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5</a:t>
            </a:r>
            <a:r>
              <a:rPr lang="zh-CN" altLang="en-US" sz="28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月</a:t>
            </a:r>
            <a:r>
              <a:rPr lang="en-US" altLang="zh-CN" sz="28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10-11</a:t>
            </a:r>
            <a:r>
              <a:rPr lang="zh-CN" altLang="en-US" sz="28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日，北京四季御园</a:t>
            </a:r>
            <a:r>
              <a:rPr lang="zh-CN" altLang="en-US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）</a:t>
            </a:r>
            <a:endParaRPr lang="zh-CN" altLang="en-US" sz="2800" dirty="0">
              <a:solidFill>
                <a:srgbClr val="00006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FC-EEF9-451B-9330-AA6E309CB407}" type="slidenum">
              <a:rPr lang="en-US" altLang="zh-CN" smtClean="0">
                <a:solidFill>
                  <a:srgbClr val="000000"/>
                </a:solidFill>
              </a:rPr>
              <a:pPr/>
              <a:t>5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24" y="1467116"/>
            <a:ext cx="7349776" cy="49862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2348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8928992" cy="1368152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2</a:t>
            </a:r>
            <a:r>
              <a:rPr lang="en-US" altLang="zh-CN" sz="3600" b="1" baseline="30000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nd</a:t>
            </a:r>
            <a: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 workshop on the XYZ particles</a:t>
            </a:r>
            <a:b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</a:br>
            <a:r>
              <a:rPr lang="zh-CN" altLang="en-US" sz="36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（</a:t>
            </a:r>
            <a:r>
              <a:rPr lang="en-US" altLang="zh-CN" sz="28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2013</a:t>
            </a:r>
            <a:r>
              <a:rPr lang="zh-CN" altLang="en-US" sz="28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年</a:t>
            </a:r>
            <a:r>
              <a:rPr lang="en-US" altLang="zh-CN" sz="28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11</a:t>
            </a:r>
            <a:r>
              <a:rPr lang="zh-CN" altLang="en-US" sz="28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月</a:t>
            </a:r>
            <a:r>
              <a:rPr lang="en-US" altLang="zh-CN" sz="28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20-22</a:t>
            </a:r>
            <a:r>
              <a:rPr lang="zh-CN" altLang="en-US" sz="28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日，</a:t>
            </a:r>
            <a:r>
              <a:rPr lang="zh-CN" altLang="en-US" sz="28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黄山</a:t>
            </a:r>
            <a:r>
              <a:rPr lang="zh-CN" altLang="en-US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）</a:t>
            </a:r>
            <a:endParaRPr lang="zh-CN" altLang="en-US" sz="2800" dirty="0">
              <a:solidFill>
                <a:srgbClr val="00006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FC-EEF9-451B-9330-AA6E309CB407}" type="slidenum">
              <a:rPr lang="en-US" altLang="zh-CN" smtClean="0">
                <a:solidFill>
                  <a:srgbClr val="000000"/>
                </a:solidFill>
              </a:rPr>
              <a:pPr/>
              <a:t>6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Users\user\Desktop\2nd合影副本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1" y="1533049"/>
            <a:ext cx="8982709" cy="520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74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8928992" cy="864096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3</a:t>
            </a:r>
            <a:r>
              <a:rPr lang="en-US" altLang="zh-CN" sz="3600" b="1" baseline="30000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rd</a:t>
            </a:r>
            <a: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 workshop on the XYZ particles</a:t>
            </a:r>
            <a:endParaRPr lang="zh-CN" altLang="en-US" sz="2800" dirty="0">
              <a:solidFill>
                <a:srgbClr val="00006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FC-EEF9-451B-9330-AA6E309CB407}" type="slidenum">
              <a:rPr lang="en-US" altLang="zh-CN" smtClean="0">
                <a:solidFill>
                  <a:srgbClr val="000000"/>
                </a:solidFill>
              </a:rPr>
              <a:pPr/>
              <a:t>7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872714"/>
            <a:ext cx="9001000" cy="586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5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504" y="44623"/>
            <a:ext cx="8928992" cy="1280796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4</a:t>
            </a:r>
            <a:r>
              <a:rPr lang="en-US" altLang="zh-CN" sz="3600" b="1" baseline="30000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th</a:t>
            </a:r>
            <a: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 workshop on the XYZ particles</a:t>
            </a:r>
            <a:b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</a:br>
            <a:r>
              <a:rPr lang="zh-CN" altLang="en-US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（</a:t>
            </a:r>
            <a:r>
              <a:rPr lang="en-US" altLang="zh-CN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2016</a:t>
            </a:r>
            <a:r>
              <a:rPr lang="zh-CN" altLang="en-US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年</a:t>
            </a:r>
            <a:r>
              <a:rPr lang="en-US" altLang="zh-CN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11</a:t>
            </a:r>
            <a:r>
              <a:rPr lang="zh-CN" altLang="en-US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月</a:t>
            </a:r>
            <a:r>
              <a:rPr lang="en-US" altLang="zh-CN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23-25</a:t>
            </a:r>
            <a:r>
              <a:rPr lang="zh-CN" altLang="en-US" sz="24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日，北京航空航天大学</a:t>
            </a:r>
            <a:r>
              <a:rPr lang="zh-CN" altLang="en-US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）</a:t>
            </a:r>
            <a:endParaRPr lang="zh-CN" altLang="en-US" sz="2800" dirty="0">
              <a:solidFill>
                <a:srgbClr val="00006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FC-EEF9-451B-9330-AA6E309CB407}" type="slidenum">
              <a:rPr lang="en-US" altLang="zh-CN" smtClean="0">
                <a:solidFill>
                  <a:srgbClr val="000000"/>
                </a:solidFill>
              </a:rPr>
              <a:pPr/>
              <a:t>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8" r="9941" b="9066"/>
          <a:stretch/>
        </p:blipFill>
        <p:spPr>
          <a:xfrm>
            <a:off x="513958" y="1325419"/>
            <a:ext cx="8116083" cy="553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8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504" y="44623"/>
            <a:ext cx="8928992" cy="1280796"/>
          </a:xfrm>
        </p:spPr>
        <p:txBody>
          <a:bodyPr/>
          <a:lstStyle/>
          <a:p>
            <a:r>
              <a:rPr lang="en-US" altLang="zh-CN" sz="36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5</a:t>
            </a:r>
            <a:r>
              <a:rPr lang="en-US" altLang="zh-CN" sz="3600" b="1" baseline="30000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th</a:t>
            </a:r>
            <a: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 workshop on the XYZ particles</a:t>
            </a:r>
            <a:b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</a:br>
            <a:r>
              <a:rPr lang="zh-CN" altLang="en-US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（</a:t>
            </a:r>
            <a:r>
              <a:rPr lang="en-US" altLang="zh-CN" sz="24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2018</a:t>
            </a:r>
            <a:r>
              <a:rPr lang="zh-CN" altLang="en-US" sz="24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年</a:t>
            </a:r>
            <a:r>
              <a:rPr lang="en-US" altLang="zh-CN" sz="24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10</a:t>
            </a:r>
            <a:r>
              <a:rPr lang="zh-CN" altLang="en-US" sz="24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月</a:t>
            </a:r>
            <a:r>
              <a:rPr lang="en-US" altLang="zh-CN" sz="24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19-23</a:t>
            </a:r>
            <a:r>
              <a:rPr lang="zh-CN" altLang="en-US" sz="24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日，</a:t>
            </a:r>
            <a:r>
              <a:rPr lang="zh-CN" altLang="en-US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郑州</a:t>
            </a:r>
            <a:r>
              <a:rPr lang="zh-CN" altLang="en-US" sz="24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大学</a:t>
            </a:r>
            <a:r>
              <a:rPr lang="zh-CN" altLang="en-US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）</a:t>
            </a:r>
            <a:endParaRPr lang="zh-CN" altLang="en-US" sz="2800" dirty="0">
              <a:solidFill>
                <a:srgbClr val="00006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FC-EEF9-451B-9330-AA6E309CB407}" type="slidenum">
              <a:rPr lang="en-US" altLang="zh-CN" smtClean="0">
                <a:solidFill>
                  <a:srgbClr val="000000"/>
                </a:solidFill>
              </a:rPr>
              <a:pPr/>
              <a:t>9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16926" r="5669" b="6295"/>
          <a:stretch/>
        </p:blipFill>
        <p:spPr>
          <a:xfrm>
            <a:off x="0" y="1313154"/>
            <a:ext cx="9144000" cy="530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6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18900000" algn="ctr" rotWithShape="0">
            <a:schemeClr val="bg2">
              <a:alpha val="50000"/>
            </a:schemeClr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CCFF99"/>
              </a:solidFill>
            </a14:hiddenFill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omic Sans MS" pitchFamily="66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18900000" algn="ctr" rotWithShape="0">
            <a:schemeClr val="bg2">
              <a:alpha val="50000"/>
            </a:schemeClr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CCFF99"/>
              </a:solidFill>
            </a14:hiddenFill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omic Sans MS" pitchFamily="66" charset="0"/>
            <a:ea typeface="宋体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水滴">
  <a:themeElements>
    <a:clrScheme name="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水滴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>
          <a:defRPr sz="2800" b="1" dirty="0">
            <a:solidFill>
              <a:srgbClr val="FF0000"/>
            </a:solidFill>
            <a:latin typeface="simsun" panose="02010600030101010101" pitchFamily="2" charset="-122"/>
            <a:ea typeface="simsun" panose="02010600030101010101" pitchFamily="2" charset="-122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7327</TotalTime>
  <Words>441</Words>
  <Application>Microsoft Office PowerPoint</Application>
  <PresentationFormat>全屏显示(4:3)</PresentationFormat>
  <Paragraphs>83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 Unicode MS</vt:lpstr>
      <vt:lpstr>ＭＳ Ｐゴシック</vt:lpstr>
      <vt:lpstr>PingFang SC</vt:lpstr>
      <vt:lpstr>黑体</vt:lpstr>
      <vt:lpstr>宋体</vt:lpstr>
      <vt:lpstr>微软雅黑</vt:lpstr>
      <vt:lpstr>Arial</vt:lpstr>
      <vt:lpstr>Comic Sans MS</vt:lpstr>
      <vt:lpstr>Symbol</vt:lpstr>
      <vt:lpstr>Times New Roman</vt:lpstr>
      <vt:lpstr>Tw Cen MT</vt:lpstr>
      <vt:lpstr>Wingdings</vt:lpstr>
      <vt:lpstr>默认设计模板</vt:lpstr>
      <vt:lpstr>水滴</vt:lpstr>
      <vt:lpstr>第六届XYZ粒子学术研讨会 6th workshop on the XYZ particles</vt:lpstr>
      <vt:lpstr>PowerPoint 演示文稿</vt:lpstr>
      <vt:lpstr>PowerPoint 演示文稿</vt:lpstr>
      <vt:lpstr>PowerPoint 演示文稿</vt:lpstr>
      <vt:lpstr>1st workshop on the XYZ particles （2013年5月10-11日，北京四季御园）</vt:lpstr>
      <vt:lpstr>2nd workshop on the XYZ particles （2013年11月20-22日，黄山）</vt:lpstr>
      <vt:lpstr>3rd workshop on the XYZ particles</vt:lpstr>
      <vt:lpstr>4th workshop on the XYZ particles （2016年11月23-25日，北京航空航天大学）</vt:lpstr>
      <vt:lpstr>5th workshop on the XYZ particles （2018年10月19-23日，郑州大学）</vt:lpstr>
      <vt:lpstr>6th workshop on the XYZ particles （2020年1月11-13日，复旦大学）</vt:lpstr>
      <vt:lpstr>感谢组织第六届XYZ粒子研讨会</vt:lpstr>
      <vt:lpstr>为人性僻耽佳句，语不惊人死不休</vt:lpstr>
    </vt:vector>
  </TitlesOfParts>
  <Company>ihep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exotic hadrons</dc:title>
  <dc:creator>Yuan Changzheng</dc:creator>
  <cp:lastModifiedBy>Yuan</cp:lastModifiedBy>
  <cp:revision>1049</cp:revision>
  <dcterms:created xsi:type="dcterms:W3CDTF">2008-04-02T02:05:59Z</dcterms:created>
  <dcterms:modified xsi:type="dcterms:W3CDTF">2020-01-13T05:53:03Z</dcterms:modified>
</cp:coreProperties>
</file>