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  <p:sldMasterId id="2147483862" r:id="rId2"/>
  </p:sldMasterIdLst>
  <p:notesMasterIdLst>
    <p:notesMasterId r:id="rId47"/>
  </p:notesMasterIdLst>
  <p:handoutMasterIdLst>
    <p:handoutMasterId r:id="rId48"/>
  </p:handoutMasterIdLst>
  <p:sldIdLst>
    <p:sldId id="256" r:id="rId3"/>
    <p:sldId id="482" r:id="rId4"/>
    <p:sldId id="478" r:id="rId5"/>
    <p:sldId id="479" r:id="rId6"/>
    <p:sldId id="481" r:id="rId7"/>
    <p:sldId id="480" r:id="rId8"/>
    <p:sldId id="420" r:id="rId9"/>
    <p:sldId id="436" r:id="rId10"/>
    <p:sldId id="483" r:id="rId11"/>
    <p:sldId id="359" r:id="rId12"/>
    <p:sldId id="513" r:id="rId13"/>
    <p:sldId id="514" r:id="rId14"/>
    <p:sldId id="515" r:id="rId15"/>
    <p:sldId id="485" r:id="rId16"/>
    <p:sldId id="487" r:id="rId17"/>
    <p:sldId id="486" r:id="rId18"/>
    <p:sldId id="524" r:id="rId19"/>
    <p:sldId id="490" r:id="rId20"/>
    <p:sldId id="489" r:id="rId21"/>
    <p:sldId id="488" r:id="rId22"/>
    <p:sldId id="491" r:id="rId23"/>
    <p:sldId id="492" r:id="rId24"/>
    <p:sldId id="493" r:id="rId25"/>
    <p:sldId id="496" r:id="rId26"/>
    <p:sldId id="497" r:id="rId27"/>
    <p:sldId id="494" r:id="rId28"/>
    <p:sldId id="495" r:id="rId29"/>
    <p:sldId id="499" r:id="rId30"/>
    <p:sldId id="498" r:id="rId31"/>
    <p:sldId id="504" r:id="rId32"/>
    <p:sldId id="502" r:id="rId33"/>
    <p:sldId id="501" r:id="rId34"/>
    <p:sldId id="510" r:id="rId35"/>
    <p:sldId id="505" r:id="rId36"/>
    <p:sldId id="525" r:id="rId37"/>
    <p:sldId id="508" r:id="rId38"/>
    <p:sldId id="507" r:id="rId39"/>
    <p:sldId id="503" r:id="rId40"/>
    <p:sldId id="506" r:id="rId41"/>
    <p:sldId id="511" r:id="rId42"/>
    <p:sldId id="509" r:id="rId43"/>
    <p:sldId id="526" r:id="rId44"/>
    <p:sldId id="512" r:id="rId45"/>
    <p:sldId id="342" r:id="rId46"/>
  </p:sldIdLst>
  <p:sldSz cx="9906000" cy="6858000" type="A4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3300"/>
    <a:srgbClr val="ECEAE8"/>
    <a:srgbClr val="0066FF"/>
    <a:srgbClr val="D7D2CD"/>
    <a:srgbClr val="CC6600"/>
    <a:srgbClr val="33CC33"/>
    <a:srgbClr val="CCFF33"/>
    <a:srgbClr val="00CC99"/>
    <a:srgbClr val="D9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92" autoAdjust="0"/>
    <p:restoredTop sz="94660"/>
  </p:normalViewPr>
  <p:slideViewPr>
    <p:cSldViewPr>
      <p:cViewPr varScale="1">
        <p:scale>
          <a:sx n="91" d="100"/>
          <a:sy n="91" d="100"/>
        </p:scale>
        <p:origin x="226" y="53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696251B-E3CD-444A-8443-500F1EEBB357}" type="datetimeFigureOut">
              <a:rPr lang="zh-CN" altLang="en-US" smtClean="0"/>
              <a:pPr/>
              <a:t>2020/1/11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3BE64FD-93E2-49AB-BE3B-0488D6F1E7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052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4043C98-F04B-4501-8EE4-9051667E23C3}" type="datetimeFigureOut">
              <a:rPr lang="zh-CN" altLang="en-US" smtClean="0"/>
              <a:pPr/>
              <a:t>2020/1/11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/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6B528B7-37FB-467C-A867-B448BA326A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099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8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DADB-DA52-4DEA-853F-BC8154ED232F}" type="slidenum">
              <a:rPr lang="zh-CN" altLang="en-US" sz="1400" smtClean="0"/>
              <a:pPr/>
              <a:t>‹#›</a:t>
            </a:fld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304389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95A2-FA26-4E6C-B410-B03B9BCBF4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59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51542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697" y="1300787"/>
            <a:ext cx="706060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2697" y="3886202"/>
            <a:ext cx="706060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DADB-DA52-4DEA-853F-BC8154ED232F}" type="slidenum">
              <a:rPr lang="zh-CN" altLang="en-US" sz="1400" smtClean="0"/>
              <a:pPr/>
              <a:t>‹#›</a:t>
            </a:fld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1730087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42441" y="2367094"/>
            <a:ext cx="8420609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728B-7E2C-4FAF-B6BD-D4B01CCC15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295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2" y="828565"/>
            <a:ext cx="8410799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42" y="3657459"/>
            <a:ext cx="8410799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1E27-AA4C-4853-8A68-5A9543FA85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670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42443" y="618519"/>
            <a:ext cx="8421116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42441" y="2367094"/>
            <a:ext cx="4148647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014912" y="2367094"/>
            <a:ext cx="4148138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08609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42443" y="618519"/>
            <a:ext cx="8421116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1392" y="2371018"/>
            <a:ext cx="3959698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742442" y="3051014"/>
            <a:ext cx="4148647" cy="27401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7094" y="2371018"/>
            <a:ext cx="396646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014913" y="3051014"/>
            <a:ext cx="4148139" cy="27401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74B1-7CA4-4A73-8A77-A18DA38912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345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42289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5428-B0DB-46AA-9A9D-A37CEDDA95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064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2" y="609600"/>
            <a:ext cx="3197747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125926" y="609602"/>
            <a:ext cx="5037632" cy="518159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2" y="2632852"/>
            <a:ext cx="3197748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75844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B728B-7E2C-4FAF-B6BD-D4B01CCC15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7715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3" y="609600"/>
            <a:ext cx="4473753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21293" y="609601"/>
            <a:ext cx="325633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58" y="2632854"/>
            <a:ext cx="4473738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00554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58" y="4289374"/>
            <a:ext cx="8421101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2605" y="698261"/>
            <a:ext cx="7980807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3" y="5108728"/>
            <a:ext cx="8421117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87367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3" y="609601"/>
            <a:ext cx="8421117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3" y="4204821"/>
            <a:ext cx="8421117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71572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7" y="872589"/>
            <a:ext cx="7558486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8024" y="3610032"/>
            <a:ext cx="7111243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3" y="4372798"/>
            <a:ext cx="8421117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/>
              <a:pPr/>
              <a:t>‹#›</a:t>
            </a:fld>
            <a:endParaRPr lang="en-US" altLang="ja-JP" dirty="0"/>
          </a:p>
        </p:txBody>
      </p:sp>
      <p:sp>
        <p:nvSpPr>
          <p:cNvPr id="11" name="TextBox 10"/>
          <p:cNvSpPr txBox="1"/>
          <p:nvPr/>
        </p:nvSpPr>
        <p:spPr>
          <a:xfrm>
            <a:off x="799095" y="887859"/>
            <a:ext cx="592462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04308" y="3120015"/>
            <a:ext cx="59977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215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3" y="2138723"/>
            <a:ext cx="8421117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3" y="4662335"/>
            <a:ext cx="8421117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282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42443" y="609600"/>
            <a:ext cx="8421117" cy="160509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42442" y="2367093"/>
            <a:ext cx="268041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42442" y="2943357"/>
            <a:ext cx="268041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17567" y="2367093"/>
            <a:ext cx="267436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08597" y="2943357"/>
            <a:ext cx="268397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78305" y="2367093"/>
            <a:ext cx="268525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78305" y="2943357"/>
            <a:ext cx="2685254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37565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42443" y="610772"/>
            <a:ext cx="8421117" cy="16039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42442" y="4204820"/>
            <a:ext cx="267833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42442" y="2367093"/>
            <a:ext cx="2678333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42442" y="4781082"/>
            <a:ext cx="2678333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09742" y="4204820"/>
            <a:ext cx="268273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608595" y="2367093"/>
            <a:ext cx="268397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608595" y="4781082"/>
            <a:ext cx="268397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78306" y="4204820"/>
            <a:ext cx="268180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478305" y="2367093"/>
            <a:ext cx="268525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78203" y="4781080"/>
            <a:ext cx="2685356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9362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742443" y="2367095"/>
            <a:ext cx="8421117" cy="342410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95A2-FA26-4E6C-B410-B03B9BCBF4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930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609603"/>
            <a:ext cx="2074578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742443" y="609603"/>
            <a:ext cx="6222713" cy="518159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809256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31" b="1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87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502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4875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F1E27-AA4C-4853-8A68-5A9543FA85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09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75452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74B1-7CA4-4A73-8A77-A18DA38912D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020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/>
              <a:pPr/>
              <a:t>‹#›</a:t>
            </a:fld>
            <a:endParaRPr lang="en-US" altLang="ja-JP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5428-B0DB-46AA-9A9D-A37CEDDA95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957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32730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4E6B-8C9D-46D3-B531-63A694F8B7CF}" type="slidenum">
              <a:rPr lang="zh-CN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0940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74E6B-8C9D-46D3-B531-63A694F8B7CF}" type="slidenum">
              <a:rPr lang="zh-CN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6800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906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43" y="618519"/>
            <a:ext cx="8421116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43" y="2367095"/>
            <a:ext cx="8421117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38974" y="5883277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443" y="5883277"/>
            <a:ext cx="5421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636" y="5883277"/>
            <a:ext cx="620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1274E6B-8C9D-46D3-B531-63A694F8B7CF}" type="slidenum">
              <a:rPr lang="zh-CN" altLang="en-US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9803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  <p:sldLayoutId id="2147483880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10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3.png"/><Relationship Id="rId7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39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39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51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490.png"/><Relationship Id="rId4" Type="http://schemas.openxmlformats.org/officeDocument/2006/relationships/image" Target="../media/image48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90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0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2560" y="1664806"/>
            <a:ext cx="7704856" cy="792088"/>
          </a:xfr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altLang="zh-CN" b="1" cap="none" dirty="0">
                <a:cs typeface="Times New Roman" panose="02020603050405020304" pitchFamily="18" charset="0"/>
              </a:rPr>
              <a:t>Y(2175) and its partner</a:t>
            </a:r>
            <a:endParaRPr lang="zh-CN" altLang="zh-CN" b="1" cap="none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B62C1EC-75E0-4797-BF3B-398DB5526216}"/>
              </a:ext>
            </a:extLst>
          </p:cNvPr>
          <p:cNvSpPr txBox="1">
            <a:spLocks noChangeArrowheads="1"/>
          </p:cNvSpPr>
          <p:nvPr/>
        </p:nvSpPr>
        <p:spPr>
          <a:xfrm>
            <a:off x="344487" y="3356993"/>
            <a:ext cx="9217025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alpha val="100000"/>
                </a:schemeClr>
              </a:buClr>
              <a:buSzPct val="75000"/>
              <a:buFont typeface="Wingdings"/>
              <a:buNone/>
            </a:pPr>
            <a:r>
              <a:rPr lang="en-US" altLang="zh-CN" sz="3200" b="1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Hua-Xing Chen</a:t>
            </a:r>
          </a:p>
          <a:p>
            <a:pPr>
              <a:buClr>
                <a:schemeClr val="tx1">
                  <a:alpha val="100000"/>
                </a:schemeClr>
              </a:buClr>
              <a:buSzPct val="75000"/>
              <a:buFont typeface="Wingdings"/>
              <a:buNone/>
            </a:pPr>
            <a:r>
              <a:rPr lang="en-US" altLang="zh-CN" sz="2000" b="1" cap="none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Beihang</a:t>
            </a:r>
            <a:r>
              <a:rPr lang="en-US" altLang="zh-CN" sz="2000" b="1" cap="none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University &amp; Southeast University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3F2E3F92-B62D-40CB-BABA-CD79386A7B6F}"/>
              </a:ext>
            </a:extLst>
          </p:cNvPr>
          <p:cNvSpPr txBox="1"/>
          <p:nvPr/>
        </p:nvSpPr>
        <p:spPr>
          <a:xfrm>
            <a:off x="7761312" y="638132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b="1" dirty="0">
                <a:latin typeface="+mj-lt"/>
                <a:cs typeface="Times New Roman" panose="02020603050405020304" pitchFamily="18" charset="0"/>
              </a:rPr>
              <a:t>Fudan 2020/01/12</a:t>
            </a:r>
            <a:endParaRPr lang="zh-CN" altLang="en-US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5FE6D6D-AD27-4C45-A1CD-8B6E1769839E}"/>
              </a:ext>
            </a:extLst>
          </p:cNvPr>
          <p:cNvSpPr/>
          <p:nvPr/>
        </p:nvSpPr>
        <p:spPr>
          <a:xfrm>
            <a:off x="380491" y="5661248"/>
            <a:ext cx="91450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+mj-lt"/>
                <a:cs typeface="Times New Roman" panose="02020603050405020304" pitchFamily="18" charset="0"/>
              </a:rPr>
              <a:t>Collaborators: Wei Chen, Xiang Liu, Cheng-Ping Shen and Shi-Lin Zhu</a:t>
            </a:r>
            <a:endParaRPr lang="zh-CN" altLang="en-US" sz="2400" b="1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632520" y="376882"/>
                <a:ext cx="8640960" cy="610423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ts val="4000"/>
                  </a:lnSpc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Questions:</a:t>
                </a:r>
              </a:p>
              <a:p>
                <a:pPr>
                  <a:lnSpc>
                    <a:spcPts val="4000"/>
                  </a:lnSpc>
                </a:pPr>
                <a:r>
                  <a:rPr lang="en-US" altLang="zh-CN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How many exotic hadrons are there?</a:t>
                </a:r>
              </a:p>
              <a:p>
                <a:pPr>
                  <a:lnSpc>
                    <a:spcPts val="4000"/>
                  </a:lnSpc>
                </a:pPr>
                <a:endParaRPr lang="en-US" altLang="zh-CN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4000"/>
                  </a:lnSpc>
                </a:pPr>
                <a:endParaRPr lang="en-US" altLang="zh-CN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000" indent="-34200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are </a:t>
                </a:r>
                <a:r>
                  <a:rPr lang="en-US" altLang="zh-CN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many Y states </a:t>
                </a: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𝑃𝐶</m:t>
                        </m:r>
                      </m:sup>
                    </m:sSup>
                    <m:r>
                      <a:rPr lang="en-US" altLang="zh-CN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observed:</a:t>
                </a:r>
              </a:p>
              <a:p>
                <a:r>
                  <a:rPr lang="es-E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Y(4008), Y(4220), Y(4320), Y(4360), Y(4630), Y(4660)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etc.</a:t>
                </a:r>
              </a:p>
              <a:p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are </a:t>
                </a:r>
                <a:r>
                  <a:rPr lang="en-US" altLang="zh-CN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three/four pentaquark states </a:t>
                </a: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observed:</a:t>
                </a:r>
              </a:p>
              <a:p>
                <a:r>
                  <a:rPr lang="da-DK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Pc(4312), Pc(4380), Pc(4440), Pc(4457)…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above question may relate to the internal structure of exotic hadrons. 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using </a:t>
                </a:r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QCD</a:t>
                </a:r>
                <a:r>
                  <a:rPr lang="zh-CN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 rules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construct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various interpolating currents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reflect this.</a:t>
                </a: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20" y="376882"/>
                <a:ext cx="8640960" cy="6104235"/>
              </a:xfrm>
              <a:prstGeom prst="rect">
                <a:avLst/>
              </a:prstGeom>
              <a:blipFill>
                <a:blip r:embed="rId2"/>
                <a:stretch>
                  <a:fillRect l="-1623" t="-400" r="-1270" b="-139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570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Grp="1"/>
          </p:cNvSpPr>
          <p:nvPr>
            <p:ph sz="quarter" idx="13"/>
          </p:nvPr>
        </p:nvSpPr>
        <p:spPr>
          <a:xfrm>
            <a:off x="849313" y="1142984"/>
            <a:ext cx="8532843" cy="466250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Clr>
                <a:schemeClr val="tx1">
                  <a:alpha val="100000"/>
                </a:schemeClr>
              </a:buClr>
              <a:buSzPct val="75000"/>
            </a:pPr>
            <a:r>
              <a:rPr lang="en-US" altLang="zh-CN" sz="2400" cap="none" dirty="0"/>
              <a:t>In sum rule analyses, we consider </a:t>
            </a:r>
            <a:r>
              <a:rPr lang="en-US" altLang="zh-CN" sz="2400" cap="none" dirty="0">
                <a:solidFill>
                  <a:srgbClr val="FF0000"/>
                </a:solidFill>
              </a:rPr>
              <a:t>two-point correlation functions</a:t>
            </a:r>
            <a:r>
              <a:rPr lang="en-US" altLang="zh-CN" sz="2400" cap="none" dirty="0"/>
              <a:t>:</a:t>
            </a:r>
            <a:endParaRPr lang="zh-CN" altLang="en-US" sz="2400" cap="none" dirty="0"/>
          </a:p>
          <a:p>
            <a:pPr>
              <a:lnSpc>
                <a:spcPct val="80000"/>
              </a:lnSpc>
              <a:buClr>
                <a:schemeClr val="tx1">
                  <a:alpha val="100000"/>
                </a:schemeClr>
              </a:buClr>
              <a:buSzPct val="75000"/>
              <a:buFont typeface="Wingdings"/>
              <a:buChar char="l"/>
            </a:pPr>
            <a:endParaRPr lang="en-US" altLang="zh-CN" sz="2400" cap="none" dirty="0"/>
          </a:p>
          <a:p>
            <a:pPr>
              <a:lnSpc>
                <a:spcPct val="80000"/>
              </a:lnSpc>
              <a:buClr>
                <a:schemeClr val="tx1">
                  <a:alpha val="100000"/>
                </a:schemeClr>
              </a:buClr>
              <a:buSzPct val="75000"/>
              <a:buFont typeface="Wingdings"/>
              <a:buChar char="l"/>
            </a:pPr>
            <a:endParaRPr lang="en-US" altLang="zh-CN" sz="2400" cap="none" dirty="0"/>
          </a:p>
          <a:p>
            <a:pPr>
              <a:lnSpc>
                <a:spcPct val="80000"/>
              </a:lnSpc>
              <a:buClr>
                <a:schemeClr val="tx1">
                  <a:alpha val="100000"/>
                </a:schemeClr>
              </a:buClr>
              <a:buSzPct val="75000"/>
              <a:buFont typeface="Wingdings"/>
              <a:buNone/>
            </a:pPr>
            <a:r>
              <a:rPr lang="en-US" altLang="zh-CN" sz="2000" cap="none" dirty="0"/>
              <a:t>      where </a:t>
            </a:r>
            <a:r>
              <a:rPr lang="en-US" altLang="zh-CN" sz="2000" cap="none" dirty="0">
                <a:solidFill>
                  <a:srgbClr val="FF0000"/>
                </a:solidFill>
              </a:rPr>
              <a:t>η</a:t>
            </a:r>
            <a:r>
              <a:rPr lang="en-US" altLang="zh-CN" sz="2000" cap="none" dirty="0"/>
              <a:t> is the current which can couple to </a:t>
            </a:r>
            <a:r>
              <a:rPr lang="en-US" altLang="zh-CN" sz="2000" cap="none" dirty="0">
                <a:solidFill>
                  <a:srgbClr val="0000FF"/>
                </a:solidFill>
              </a:rPr>
              <a:t>hadronic states</a:t>
            </a:r>
            <a:r>
              <a:rPr lang="en-US" altLang="zh-CN" sz="2000" cap="none" dirty="0"/>
              <a:t>.</a:t>
            </a:r>
          </a:p>
          <a:p>
            <a:pPr>
              <a:lnSpc>
                <a:spcPct val="80000"/>
              </a:lnSpc>
              <a:buClr>
                <a:schemeClr val="tx1">
                  <a:alpha val="100000"/>
                </a:schemeClr>
              </a:buClr>
              <a:buSzPct val="75000"/>
              <a:buFont typeface="Wingdings" pitchFamily="2" charset="2"/>
              <a:buChar char="l"/>
            </a:pPr>
            <a:endParaRPr lang="en-US" altLang="zh-CN" sz="2000" cap="none" dirty="0"/>
          </a:p>
          <a:p>
            <a:pPr>
              <a:lnSpc>
                <a:spcPct val="80000"/>
              </a:lnSpc>
              <a:buClr>
                <a:schemeClr val="tx1">
                  <a:alpha val="100000"/>
                </a:schemeClr>
              </a:buClr>
              <a:buSzPct val="75000"/>
              <a:buFont typeface="Wingdings" pitchFamily="2" charset="2"/>
              <a:buChar char="l"/>
            </a:pPr>
            <a:endParaRPr lang="en-US" altLang="zh-CN" sz="2000" cap="none" dirty="0"/>
          </a:p>
          <a:p>
            <a:pPr>
              <a:lnSpc>
                <a:spcPct val="80000"/>
              </a:lnSpc>
              <a:buClr>
                <a:schemeClr val="tx1">
                  <a:alpha val="100000"/>
                </a:schemeClr>
              </a:buClr>
              <a:buSzPct val="75000"/>
            </a:pPr>
            <a:r>
              <a:rPr lang="en-US" altLang="zh-CN" sz="2000" cap="none" dirty="0"/>
              <a:t>In QCD sum rule, we can calculate these matrix elements from QCD (</a:t>
            </a:r>
            <a:r>
              <a:rPr lang="en-US" altLang="zh-CN" sz="2000" cap="none" dirty="0">
                <a:solidFill>
                  <a:srgbClr val="0000FF"/>
                </a:solidFill>
              </a:rPr>
              <a:t>OPE</a:t>
            </a:r>
            <a:r>
              <a:rPr lang="en-US" altLang="zh-CN" sz="2000" cap="none" dirty="0"/>
              <a:t>) and relate them to observables by using </a:t>
            </a:r>
            <a:r>
              <a:rPr lang="en-US" altLang="zh-CN" sz="2000" cap="none" dirty="0">
                <a:solidFill>
                  <a:srgbClr val="0000FF"/>
                </a:solidFill>
              </a:rPr>
              <a:t>dispersion relation</a:t>
            </a:r>
            <a:r>
              <a:rPr lang="en-US" altLang="zh-CN" sz="2000" cap="none" dirty="0"/>
              <a:t>.</a:t>
            </a:r>
            <a:endParaRPr lang="zh-CN" altLang="en-US" sz="2000" cap="none" dirty="0"/>
          </a:p>
        </p:txBody>
      </p:sp>
      <p:pic>
        <p:nvPicPr>
          <p:cNvPr id="4" name="矩形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4673" y="1605930"/>
            <a:ext cx="4600575" cy="7429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5" name="矩形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1480" y="4221088"/>
            <a:ext cx="8382000" cy="1828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B7DCD356-D42E-49A6-AB0E-AA1EEF1BF971}"/>
              </a:ext>
            </a:extLst>
          </p:cNvPr>
          <p:cNvSpPr txBox="1">
            <a:spLocks/>
          </p:cNvSpPr>
          <p:nvPr/>
        </p:nvSpPr>
        <p:spPr>
          <a:xfrm>
            <a:off x="238092" y="285729"/>
            <a:ext cx="3202740" cy="550984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/>
              <a:t>QCD Sum Rules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12837309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836579" y="715940"/>
            <a:ext cx="3516313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FF">
                    <a:alpha val="100000"/>
                  </a:srgbClr>
                </a:solidFill>
                <a:latin typeface="Arial"/>
                <a:ea typeface="宋体"/>
              </a:rPr>
              <a:t>Quark and Gluon Level</a:t>
            </a:r>
            <a:endParaRPr lang="zh-CN" altLang="en-US"/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852454" y="3194027"/>
            <a:ext cx="211455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FF">
                    <a:alpha val="100000"/>
                  </a:srgbClr>
                </a:solidFill>
                <a:latin typeface="Arial"/>
                <a:ea typeface="宋体"/>
              </a:rPr>
              <a:t>Hadron Level</a:t>
            </a:r>
            <a:endParaRPr lang="zh-CN" altLang="en-US" dirty="0"/>
          </a:p>
        </p:txBody>
      </p:sp>
      <p:sp>
        <p:nvSpPr>
          <p:cNvPr id="58" name="直接连接符 57"/>
          <p:cNvSpPr>
            <a:spLocks noChangeShapeType="1"/>
          </p:cNvSpPr>
          <p:nvPr/>
        </p:nvSpPr>
        <p:spPr bwMode="auto">
          <a:xfrm>
            <a:off x="2757454" y="1743052"/>
            <a:ext cx="2514600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zh-CN" altLang="en-US"/>
          </a:p>
        </p:txBody>
      </p:sp>
      <p:sp>
        <p:nvSpPr>
          <p:cNvPr id="59" name="上下箭头 58"/>
          <p:cNvSpPr>
            <a:spLocks noChangeArrowheads="1"/>
          </p:cNvSpPr>
          <p:nvPr/>
        </p:nvSpPr>
        <p:spPr bwMode="auto">
          <a:xfrm>
            <a:off x="5729254" y="2124052"/>
            <a:ext cx="457200" cy="1676400"/>
          </a:xfrm>
          <a:prstGeom prst="upDownArrow">
            <a:avLst>
              <a:gd name="adj1" fmla="val 50000"/>
              <a:gd name="adj2" fmla="val 73333"/>
            </a:avLst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anchor="ctr" compatLnSpc="1"/>
          <a:lstStyle/>
          <a:p>
            <a:endParaRPr lang="zh-CN" altLang="en-US"/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3062254" y="1285852"/>
            <a:ext cx="2038350" cy="3667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0000">
                    <a:alpha val="100000"/>
                  </a:srgbClr>
                </a:solidFill>
                <a:latin typeface="Arial"/>
                <a:ea typeface="宋体"/>
              </a:rPr>
              <a:t>dispersion relation</a:t>
            </a:r>
            <a:endParaRPr lang="zh-CN" altLang="en-US"/>
          </a:p>
        </p:txBody>
      </p:sp>
      <p:sp>
        <p:nvSpPr>
          <p:cNvPr id="61" name="直接连接符 60"/>
          <p:cNvSpPr>
            <a:spLocks noChangeShapeType="1"/>
          </p:cNvSpPr>
          <p:nvPr/>
        </p:nvSpPr>
        <p:spPr bwMode="auto">
          <a:xfrm>
            <a:off x="5348254" y="6238852"/>
            <a:ext cx="2895600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zh-CN" altLang="en-US"/>
          </a:p>
        </p:txBody>
      </p:sp>
      <p:sp>
        <p:nvSpPr>
          <p:cNvPr id="62" name="直接连接符 61"/>
          <p:cNvSpPr>
            <a:spLocks noChangeShapeType="1"/>
          </p:cNvSpPr>
          <p:nvPr/>
        </p:nvSpPr>
        <p:spPr bwMode="auto">
          <a:xfrm flipV="1">
            <a:off x="5348254" y="4714852"/>
            <a:ext cx="0" cy="152400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zh-CN" altLang="en-US"/>
          </a:p>
        </p:txBody>
      </p:sp>
      <p:sp>
        <p:nvSpPr>
          <p:cNvPr id="63" name="直接连接符 62"/>
          <p:cNvSpPr>
            <a:spLocks noChangeShapeType="1"/>
          </p:cNvSpPr>
          <p:nvPr/>
        </p:nvSpPr>
        <p:spPr bwMode="auto">
          <a:xfrm flipV="1">
            <a:off x="6034054" y="5072074"/>
            <a:ext cx="76200" cy="114300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zh-CN" altLang="en-US"/>
          </a:p>
        </p:txBody>
      </p:sp>
      <p:sp>
        <p:nvSpPr>
          <p:cNvPr id="64" name="直接连接符 63"/>
          <p:cNvSpPr>
            <a:spLocks noChangeShapeType="1"/>
          </p:cNvSpPr>
          <p:nvPr/>
        </p:nvSpPr>
        <p:spPr bwMode="auto">
          <a:xfrm>
            <a:off x="6110254" y="5095852"/>
            <a:ext cx="76200" cy="114300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zh-CN" altLang="en-US"/>
          </a:p>
        </p:txBody>
      </p:sp>
      <p:sp>
        <p:nvSpPr>
          <p:cNvPr id="65" name="Shape 64"/>
          <p:cNvSpPr>
            <a:spLocks/>
          </p:cNvSpPr>
          <p:nvPr/>
        </p:nvSpPr>
        <p:spPr bwMode="auto">
          <a:xfrm flipH="1">
            <a:off x="6719854" y="5019652"/>
            <a:ext cx="1447800" cy="1219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0" b="0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zh-CN" altLang="en-US"/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5027579" y="4508477"/>
            <a:ext cx="412750" cy="3667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0000">
                    <a:alpha val="100000"/>
                  </a:srgbClr>
                </a:solidFill>
                <a:latin typeface="Arial"/>
                <a:ea typeface="宋体"/>
              </a:rPr>
              <a:t>ρ</a:t>
            </a:r>
            <a:endParaRPr lang="zh-CN" altLang="en-US" dirty="0"/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8167654" y="6176940"/>
            <a:ext cx="298450" cy="3667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0000">
                    <a:alpha val="100000"/>
                  </a:srgbClr>
                </a:solidFill>
                <a:latin typeface="Arial"/>
                <a:ea typeface="宋体"/>
              </a:rPr>
              <a:t>s</a:t>
            </a:r>
            <a:endParaRPr lang="zh-CN" altLang="en-US"/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5119654" y="6176940"/>
            <a:ext cx="311150" cy="3667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0000">
                    <a:alpha val="100000"/>
                  </a:srgbClr>
                </a:solidFill>
                <a:latin typeface="Arial"/>
                <a:ea typeface="宋体"/>
              </a:rPr>
              <a:t>0</a:t>
            </a:r>
            <a:endParaRPr lang="zh-CN" altLang="en-US"/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5957854" y="6176940"/>
            <a:ext cx="374650" cy="3667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0000">
                    <a:alpha val="100000"/>
                  </a:srgbClr>
                </a:solidFill>
                <a:latin typeface="Arial"/>
                <a:ea typeface="宋体"/>
              </a:rPr>
              <a:t>M</a:t>
            </a:r>
            <a:endParaRPr lang="zh-CN" altLang="en-US"/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6567454" y="6176940"/>
            <a:ext cx="382588" cy="3667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FF0000">
                    <a:alpha val="100000"/>
                  </a:srgbClr>
                </a:solidFill>
                <a:latin typeface="Arial"/>
                <a:ea typeface="宋体"/>
              </a:rPr>
              <a:t>s</a:t>
            </a:r>
            <a:r>
              <a:rPr lang="en-US" altLang="zh-CN" baseline="-25000" dirty="0">
                <a:solidFill>
                  <a:srgbClr val="FF0000">
                    <a:alpha val="100000"/>
                  </a:srgbClr>
                </a:solidFill>
                <a:latin typeface="Arial"/>
                <a:ea typeface="宋体"/>
              </a:rPr>
              <a:t>0</a:t>
            </a:r>
            <a:endParaRPr lang="zh-CN" altLang="en-US"/>
          </a:p>
        </p:txBody>
      </p:sp>
      <p:sp>
        <p:nvSpPr>
          <p:cNvPr id="71" name="直接连接符 70"/>
          <p:cNvSpPr>
            <a:spLocks noChangeShapeType="1"/>
          </p:cNvSpPr>
          <p:nvPr/>
        </p:nvSpPr>
        <p:spPr bwMode="auto">
          <a:xfrm>
            <a:off x="3976654" y="4181452"/>
            <a:ext cx="1143000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zh-CN" altLang="en-US"/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6246779" y="2693965"/>
            <a:ext cx="2546350" cy="3667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00FF">
                    <a:alpha val="100000"/>
                  </a:srgbClr>
                </a:solidFill>
                <a:latin typeface="Arial"/>
                <a:ea typeface="宋体"/>
              </a:rPr>
              <a:t>Quark-Hadron Duality</a:t>
            </a:r>
            <a:endParaRPr lang="zh-CN" altLang="en-US"/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3671854" y="1819252"/>
            <a:ext cx="853119" cy="3693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0000">
                    <a:alpha val="100000"/>
                  </a:srgbClr>
                </a:solidFill>
                <a:latin typeface="Arial"/>
                <a:ea typeface="宋体"/>
              </a:rPr>
              <a:t>s = -q</a:t>
            </a:r>
            <a:r>
              <a:rPr lang="en-US" altLang="zh-CN" baseline="30000" dirty="0">
                <a:solidFill>
                  <a:srgbClr val="000000">
                    <a:alpha val="100000"/>
                  </a:srgbClr>
                </a:solidFill>
                <a:latin typeface="Arial"/>
                <a:ea typeface="宋体"/>
              </a:rPr>
              <a:t>2</a:t>
            </a:r>
            <a:endParaRPr lang="zh-CN" altLang="en-US" dirty="0"/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6018179" y="1017565"/>
            <a:ext cx="2495550" cy="3667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0000">
                    <a:alpha val="100000"/>
                  </a:srgbClr>
                </a:solidFill>
                <a:latin typeface="Arial"/>
                <a:ea typeface="宋体"/>
              </a:rPr>
              <a:t>(</a:t>
            </a:r>
            <a:r>
              <a:rPr lang="en-US" altLang="zh-CN" dirty="0">
                <a:solidFill>
                  <a:srgbClr val="FF0000">
                    <a:alpha val="100000"/>
                  </a:srgbClr>
                </a:solidFill>
                <a:latin typeface="Arial"/>
                <a:ea typeface="宋体"/>
              </a:rPr>
              <a:t>Convergence of OPE</a:t>
            </a:r>
            <a:r>
              <a:rPr lang="en-US" altLang="zh-CN" dirty="0">
                <a:solidFill>
                  <a:srgbClr val="000000">
                    <a:alpha val="100000"/>
                  </a:srgbClr>
                </a:solidFill>
                <a:latin typeface="Arial"/>
                <a:ea typeface="宋体"/>
              </a:rPr>
              <a:t>)</a:t>
            </a:r>
            <a:endParaRPr lang="zh-CN" altLang="en-US"/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1081054" y="5400652"/>
            <a:ext cx="4121150" cy="3667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0000">
                    <a:alpha val="100000"/>
                  </a:srgbClr>
                </a:solidFill>
                <a:latin typeface="Arial"/>
                <a:ea typeface="宋体"/>
              </a:rPr>
              <a:t>(</a:t>
            </a:r>
            <a:r>
              <a:rPr lang="en-US" altLang="zh-CN" dirty="0">
                <a:solidFill>
                  <a:srgbClr val="FF0000">
                    <a:alpha val="100000"/>
                  </a:srgbClr>
                </a:solidFill>
                <a:latin typeface="Arial"/>
                <a:ea typeface="宋体"/>
              </a:rPr>
              <a:t>Sufficient amount of Pole contribution</a:t>
            </a:r>
            <a:r>
              <a:rPr lang="en-US" altLang="zh-CN" dirty="0">
                <a:solidFill>
                  <a:srgbClr val="000000">
                    <a:alpha val="100000"/>
                  </a:srgbClr>
                </a:solidFill>
                <a:latin typeface="Arial"/>
                <a:ea typeface="宋体"/>
              </a:rPr>
              <a:t>)</a:t>
            </a:r>
            <a:endParaRPr lang="zh-CN" altLang="en-US"/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5865779" y="4370365"/>
            <a:ext cx="1238250" cy="3667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0000">
                    <a:alpha val="100000"/>
                  </a:srgbClr>
                </a:solidFill>
                <a:latin typeface="Arial"/>
                <a:ea typeface="宋体"/>
              </a:rPr>
              <a:t>(</a:t>
            </a:r>
            <a:r>
              <a:rPr lang="en-US" altLang="zh-CN" dirty="0">
                <a:solidFill>
                  <a:srgbClr val="FF0000">
                    <a:alpha val="100000"/>
                  </a:srgbClr>
                </a:solidFill>
                <a:latin typeface="Arial"/>
                <a:ea typeface="宋体"/>
              </a:rPr>
              <a:t>Positivity</a:t>
            </a:r>
            <a:r>
              <a:rPr lang="en-US" altLang="zh-CN" dirty="0">
                <a:solidFill>
                  <a:srgbClr val="000000">
                    <a:alpha val="100000"/>
                  </a:srgbClr>
                </a:solidFill>
                <a:latin typeface="Arial"/>
                <a:ea typeface="宋体"/>
              </a:rPr>
              <a:t>)</a:t>
            </a:r>
            <a:endParaRPr lang="zh-CN" altLang="en-US"/>
          </a:p>
        </p:txBody>
      </p:sp>
      <p:pic>
        <p:nvPicPr>
          <p:cNvPr id="78" name="矩形 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655" y="1590652"/>
            <a:ext cx="1123066" cy="33082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81" name="矩形 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0629" y="1514452"/>
            <a:ext cx="3857625" cy="3619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87" name="矩形 8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0154" y="3952852"/>
            <a:ext cx="3848100" cy="4000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6186454" y="428604"/>
            <a:ext cx="333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SVZ sum rule (</a:t>
            </a:r>
            <a:r>
              <a:rPr lang="en-US" altLang="zh-CN" dirty="0" err="1"/>
              <a:t>Shifman</a:t>
            </a:r>
            <a:r>
              <a:rPr lang="en-US" altLang="zh-CN" dirty="0"/>
              <a:t> et al 1979)</a:t>
            </a:r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738290" y="457200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(for baryon case)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559272" y="3749610"/>
                <a:ext cx="3291029" cy="7536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𝑝h𝑦𝑠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72" y="3749610"/>
                <a:ext cx="3291029" cy="75366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接连接符 29"/>
          <p:cNvCxnSpPr>
            <a:cxnSpLocks noChangeAspect="1"/>
          </p:cNvCxnSpPr>
          <p:nvPr/>
        </p:nvCxnSpPr>
        <p:spPr>
          <a:xfrm flipV="1">
            <a:off x="2880000" y="3770574"/>
            <a:ext cx="120274" cy="3157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4487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Grp="1"/>
          </p:cNvSpPr>
          <p:nvPr>
            <p:ph sz="quarter" idx="13"/>
          </p:nvPr>
        </p:nvSpPr>
        <p:spPr>
          <a:xfrm>
            <a:off x="849313" y="1071546"/>
            <a:ext cx="8207375" cy="4733942"/>
          </a:xfrm>
        </p:spPr>
        <p:txBody>
          <a:bodyPr>
            <a:noAutofit/>
          </a:bodyPr>
          <a:lstStyle/>
          <a:p>
            <a:pPr>
              <a:buClr>
                <a:schemeClr val="tx1">
                  <a:alpha val="100000"/>
                </a:schemeClr>
              </a:buClr>
              <a:buSzPct val="75000"/>
              <a:buFont typeface="Wingdings"/>
              <a:buChar char="l"/>
            </a:pPr>
            <a:r>
              <a:rPr lang="en-US" altLang="zh-CN" sz="2400" cap="none" dirty="0">
                <a:solidFill>
                  <a:srgbClr val="0000FF"/>
                </a:solidFill>
              </a:rPr>
              <a:t>Borel transformation </a:t>
            </a:r>
            <a:r>
              <a:rPr lang="en-US" altLang="zh-CN" sz="2400" cap="none" dirty="0">
                <a:solidFill>
                  <a:schemeClr val="tx1"/>
                </a:solidFill>
              </a:rPr>
              <a:t>to suppress the higher order terms:</a:t>
            </a:r>
          </a:p>
          <a:p>
            <a:pPr>
              <a:buClr>
                <a:schemeClr val="tx1">
                  <a:alpha val="100000"/>
                </a:schemeClr>
              </a:buClr>
              <a:buSzPct val="75000"/>
              <a:buFont typeface="Wingdings"/>
              <a:buChar char="l"/>
            </a:pPr>
            <a:endParaRPr lang="en-US" altLang="zh-CN" sz="1800" cap="none" dirty="0">
              <a:solidFill>
                <a:srgbClr val="0000FF"/>
              </a:solidFill>
            </a:endParaRPr>
          </a:p>
          <a:p>
            <a:pPr>
              <a:buClr>
                <a:schemeClr val="tx1">
                  <a:alpha val="100000"/>
                </a:schemeClr>
              </a:buClr>
              <a:buSzPct val="75000"/>
              <a:buNone/>
            </a:pPr>
            <a:endParaRPr lang="en-US" altLang="zh-CN" sz="1800" cap="none" dirty="0">
              <a:solidFill>
                <a:srgbClr val="0000FF"/>
              </a:solidFill>
            </a:endParaRPr>
          </a:p>
          <a:p>
            <a:pPr>
              <a:buClr>
                <a:schemeClr val="tx1">
                  <a:alpha val="100000"/>
                </a:schemeClr>
              </a:buClr>
              <a:buSzPct val="75000"/>
              <a:buFont typeface="Wingdings"/>
              <a:buChar char="l"/>
            </a:pPr>
            <a:r>
              <a:rPr lang="en-US" altLang="zh-CN" sz="2400" cap="none" dirty="0">
                <a:solidFill>
                  <a:srgbClr val="0000FF"/>
                </a:solidFill>
              </a:rPr>
              <a:t>Two</a:t>
            </a:r>
            <a:r>
              <a:rPr lang="en-US" altLang="zh-CN" sz="2400" cap="none" dirty="0"/>
              <a:t> parameters</a:t>
            </a:r>
            <a:endParaRPr lang="zh-CN" altLang="en-US" sz="2400" cap="none" dirty="0"/>
          </a:p>
          <a:p>
            <a:pPr>
              <a:buClr>
                <a:schemeClr val="tx1">
                  <a:alpha val="100000"/>
                </a:schemeClr>
              </a:buClr>
              <a:buSzPct val="75000"/>
              <a:buFont typeface="Wingdings"/>
              <a:buNone/>
            </a:pPr>
            <a:r>
              <a:rPr lang="en-US" altLang="zh-CN" sz="2400" cap="none" dirty="0"/>
              <a:t>                           </a:t>
            </a:r>
            <a:r>
              <a:rPr lang="en-US" altLang="zh-CN" sz="2400" cap="none" dirty="0">
                <a:solidFill>
                  <a:srgbClr val="0000FF"/>
                </a:solidFill>
              </a:rPr>
              <a:t>M</a:t>
            </a:r>
            <a:r>
              <a:rPr lang="en-US" altLang="zh-CN" sz="2400" cap="none" baseline="-25000" dirty="0">
                <a:solidFill>
                  <a:srgbClr val="0000FF"/>
                </a:solidFill>
              </a:rPr>
              <a:t>B </a:t>
            </a:r>
            <a:r>
              <a:rPr lang="en-US" altLang="zh-CN" sz="2400" cap="none" dirty="0">
                <a:solidFill>
                  <a:srgbClr val="0000FF"/>
                </a:solidFill>
              </a:rPr>
              <a:t>,    s</a:t>
            </a:r>
            <a:r>
              <a:rPr lang="en-US" altLang="zh-CN" sz="2400" cap="none" baseline="-25000" dirty="0">
                <a:solidFill>
                  <a:srgbClr val="0000FF"/>
                </a:solidFill>
              </a:rPr>
              <a:t>0</a:t>
            </a:r>
            <a:endParaRPr lang="en-US" altLang="zh-CN" sz="2400" cap="none" dirty="0">
              <a:solidFill>
                <a:srgbClr val="0000FF"/>
              </a:solidFill>
            </a:endParaRPr>
          </a:p>
          <a:p>
            <a:pPr>
              <a:buClr>
                <a:schemeClr val="tx1">
                  <a:alpha val="100000"/>
                </a:schemeClr>
              </a:buClr>
              <a:buSzPct val="75000"/>
              <a:buNone/>
            </a:pPr>
            <a:r>
              <a:rPr lang="en-US" altLang="zh-CN" sz="1800" cap="none" dirty="0"/>
              <a:t>We need to choose certain region of </a:t>
            </a:r>
            <a:r>
              <a:rPr lang="en-US" altLang="zh-CN" sz="1800" cap="none" dirty="0">
                <a:solidFill>
                  <a:srgbClr val="0000FF"/>
                </a:solidFill>
              </a:rPr>
              <a:t>(M</a:t>
            </a:r>
            <a:r>
              <a:rPr lang="en-US" altLang="zh-CN" sz="1800" cap="none" baseline="-25000" dirty="0">
                <a:solidFill>
                  <a:srgbClr val="0000FF"/>
                </a:solidFill>
              </a:rPr>
              <a:t>B</a:t>
            </a:r>
            <a:r>
              <a:rPr lang="en-US" altLang="zh-CN" sz="1800" cap="none" dirty="0">
                <a:solidFill>
                  <a:srgbClr val="0000FF"/>
                </a:solidFill>
              </a:rPr>
              <a:t>, s</a:t>
            </a:r>
            <a:r>
              <a:rPr lang="en-US" altLang="zh-CN" sz="1800" cap="none" baseline="-25000" dirty="0">
                <a:solidFill>
                  <a:srgbClr val="0000FF"/>
                </a:solidFill>
              </a:rPr>
              <a:t>0</a:t>
            </a:r>
            <a:r>
              <a:rPr lang="en-US" altLang="zh-CN" sz="1800" cap="none" dirty="0">
                <a:solidFill>
                  <a:srgbClr val="0000FF"/>
                </a:solidFill>
              </a:rPr>
              <a:t>)</a:t>
            </a:r>
            <a:r>
              <a:rPr lang="en-US" altLang="zh-CN" sz="1800" cap="none" dirty="0"/>
              <a:t>.</a:t>
            </a:r>
            <a:endParaRPr lang="zh-CN" altLang="en-US" sz="1800" cap="none" dirty="0"/>
          </a:p>
          <a:p>
            <a:pPr>
              <a:buClr>
                <a:schemeClr val="tx1">
                  <a:alpha val="100000"/>
                </a:schemeClr>
              </a:buClr>
              <a:buSzPct val="75000"/>
              <a:buFont typeface="Wingdings"/>
              <a:buChar char="l"/>
            </a:pPr>
            <a:r>
              <a:rPr lang="en-US" altLang="zh-CN" sz="2400" b="1" cap="none" dirty="0">
                <a:solidFill>
                  <a:srgbClr val="FF0000">
                    <a:alpha val="100000"/>
                  </a:srgbClr>
                </a:solidFill>
              </a:rPr>
              <a:t>Criteria</a:t>
            </a:r>
          </a:p>
          <a:p>
            <a:pPr>
              <a:buClr>
                <a:schemeClr val="tx1">
                  <a:alpha val="100000"/>
                </a:schemeClr>
              </a:buClr>
              <a:buSzPct val="75000"/>
              <a:buNone/>
            </a:pPr>
            <a:r>
              <a:rPr lang="en-US" altLang="zh-CN" sz="1800" b="1" cap="none" dirty="0">
                <a:solidFill>
                  <a:srgbClr val="FF0000">
                    <a:alpha val="100000"/>
                  </a:srgbClr>
                </a:solidFill>
              </a:rPr>
              <a:t>            </a:t>
            </a:r>
            <a:r>
              <a:rPr lang="en-US" altLang="zh-CN" sz="1800" cap="none" dirty="0">
                <a:solidFill>
                  <a:schemeClr val="tx1"/>
                </a:solidFill>
              </a:rPr>
              <a:t>1. Stability</a:t>
            </a:r>
          </a:p>
          <a:p>
            <a:pPr>
              <a:buClr>
                <a:schemeClr val="tx1">
                  <a:alpha val="100000"/>
                </a:schemeClr>
              </a:buClr>
              <a:buSzPct val="75000"/>
              <a:buFont typeface="Wingdings"/>
              <a:buNone/>
            </a:pPr>
            <a:r>
              <a:rPr lang="en-US" altLang="zh-CN" sz="1800" cap="none" dirty="0"/>
              <a:t>            2. Convergence of OPE</a:t>
            </a:r>
          </a:p>
          <a:p>
            <a:pPr>
              <a:buClr>
                <a:schemeClr val="tx1">
                  <a:alpha val="100000"/>
                </a:schemeClr>
              </a:buClr>
              <a:buSzPct val="75000"/>
              <a:buFont typeface="Wingdings"/>
              <a:buNone/>
            </a:pPr>
            <a:r>
              <a:rPr lang="en-US" altLang="zh-CN" sz="1800" cap="none" dirty="0"/>
              <a:t>            3. Positivity of spectral density</a:t>
            </a:r>
          </a:p>
          <a:p>
            <a:pPr>
              <a:buClr>
                <a:schemeClr val="tx1">
                  <a:alpha val="100000"/>
                </a:schemeClr>
              </a:buClr>
              <a:buSzPct val="75000"/>
              <a:buFont typeface="Wingdings"/>
              <a:buNone/>
            </a:pPr>
            <a:r>
              <a:rPr lang="en-US" altLang="zh-CN" sz="1800" cap="none" dirty="0"/>
              <a:t>            4. Sufficient amount of pole contribution</a:t>
            </a:r>
          </a:p>
          <a:p>
            <a:endParaRPr lang="zh-CN" altLang="en-US" sz="1800" cap="none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2675" y="1752594"/>
            <a:ext cx="5200650" cy="81915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矩形 1">
            <a:extLst>
              <a:ext uri="{FF2B5EF4-FFF2-40B4-BE49-F238E27FC236}">
                <a16:creationId xmlns:a16="http://schemas.microsoft.com/office/drawing/2014/main" id="{41BF980E-B974-4A93-8C3E-B1EF39D05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92" y="285729"/>
            <a:ext cx="3202740" cy="550984"/>
          </a:xfrm>
          <a:solidFill>
            <a:srgbClr val="FFFFFF"/>
          </a:solidFill>
          <a:ln w="254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altLang="zh-CN" sz="3200" b="1" dirty="0"/>
              <a:t>QCD Sum Rules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05917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0512" y="376882"/>
            <a:ext cx="8784976" cy="561179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1: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P-wave charmed baryons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9B2367-5D7D-42D6-8579-87C6D0C47D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-1701" b="9217"/>
          <a:stretch/>
        </p:blipFill>
        <p:spPr bwMode="auto">
          <a:xfrm>
            <a:off x="560512" y="2420888"/>
            <a:ext cx="4392488" cy="362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15B8C2BE-10A7-4251-AB81-73933AC67B4D}"/>
              </a:ext>
            </a:extLst>
          </p:cNvPr>
          <p:cNvSpPr txBox="1"/>
          <p:nvPr/>
        </p:nvSpPr>
        <p:spPr>
          <a:xfrm>
            <a:off x="560512" y="1844824"/>
            <a:ext cx="4680520" cy="4001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The LHCb Experiment [arXiv:1703.04639]</a:t>
            </a:r>
            <a:endParaRPr lang="zh-CN" altLang="en-US" sz="20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8CE2022-6A72-417D-843D-17FBB7723324}"/>
              </a:ext>
            </a:extLst>
          </p:cNvPr>
          <p:cNvSpPr/>
          <p:nvPr/>
        </p:nvSpPr>
        <p:spPr>
          <a:xfrm>
            <a:off x="5464982" y="1605280"/>
            <a:ext cx="38805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Theoretically, we find that the P-wave charmed baryons have rich internal structures, and there can be as many as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P-wave </a:t>
            </a:r>
            <a:r>
              <a:rPr lang="el-GR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states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[PRD91, 054034 (2015)]: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42C25BB-6B12-44C7-9549-7E1911E8E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983" y="3356992"/>
            <a:ext cx="3880505" cy="239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18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560512" y="376882"/>
                <a:ext cx="8784976" cy="56034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ts val="4000"/>
                  </a:lnSpc>
                </a:pPr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2: </a:t>
                </a:r>
                <a:r>
                  <a:rPr lang="en-US" altLang="zh-CN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charmonium</a:t>
                </a:r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-like 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states </a:t>
                </a:r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p>
                        <m:r>
                          <a:rPr lang="en-US" altLang="zh-C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𝑷𝑪</m:t>
                        </m:r>
                      </m:sup>
                    </m:sSup>
                    <m:r>
                      <a:rPr lang="en-US" altLang="zh-CN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  <m:sup>
                        <m:r>
                          <a:rPr lang="en-US" altLang="zh-C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−−</m:t>
                        </m:r>
                      </m:sup>
                    </m:sSup>
                  </m:oMath>
                </a14:m>
                <a:endPara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12" y="376882"/>
                <a:ext cx="8784976" cy="560346"/>
              </a:xfrm>
              <a:prstGeom prst="rect">
                <a:avLst/>
              </a:prstGeom>
              <a:blipFill>
                <a:blip r:embed="rId2"/>
                <a:stretch>
                  <a:fillRect l="-1457" t="-4348" b="-304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6">
            <a:extLst>
              <a:ext uri="{FF2B5EF4-FFF2-40B4-BE49-F238E27FC236}">
                <a16:creationId xmlns:a16="http://schemas.microsoft.com/office/drawing/2014/main" id="{15B8C2BE-10A7-4251-AB81-73933AC67B4D}"/>
              </a:ext>
            </a:extLst>
          </p:cNvPr>
          <p:cNvSpPr txBox="1"/>
          <p:nvPr/>
        </p:nvSpPr>
        <p:spPr>
          <a:xfrm>
            <a:off x="975175" y="2249451"/>
            <a:ext cx="1368152" cy="310854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s-E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Y(4008)</a:t>
            </a:r>
          </a:p>
          <a:p>
            <a:r>
              <a:rPr lang="es-E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Y(4220)</a:t>
            </a:r>
          </a:p>
          <a:p>
            <a:r>
              <a:rPr lang="es-E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Y(4320)</a:t>
            </a:r>
          </a:p>
          <a:p>
            <a:r>
              <a:rPr lang="es-E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Y(4360)</a:t>
            </a:r>
          </a:p>
          <a:p>
            <a:r>
              <a:rPr lang="es-E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Y(4630)</a:t>
            </a:r>
          </a:p>
          <a:p>
            <a:r>
              <a:rPr lang="es-E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Y(4660)</a:t>
            </a:r>
          </a:p>
          <a:p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。。。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88CE2022-6A72-417D-843D-17FBB7723324}"/>
                  </a:ext>
                </a:extLst>
              </p:cNvPr>
              <p:cNvSpPr/>
              <p:nvPr/>
            </p:nvSpPr>
            <p:spPr>
              <a:xfrm>
                <a:off x="3224808" y="1700808"/>
                <a:ext cx="6336704" cy="120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Theoretically, there can be as many as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eight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𝑞𝑐</m:t>
                    </m:r>
                    <m:acc>
                      <m:accPr>
                        <m:chr m:val="̅"/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(q = u/d) interpolating currents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𝑷𝑪</m:t>
                        </m:r>
                      </m:sup>
                    </m:sSup>
                    <m:r>
                      <a:rPr lang="en-US" altLang="zh-CN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[PRD83, 034010 (2010)]: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88CE2022-6A72-417D-843D-17FBB7723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808" y="1700808"/>
                <a:ext cx="6336704" cy="1208664"/>
              </a:xfrm>
              <a:prstGeom prst="rect">
                <a:avLst/>
              </a:prstGeom>
              <a:blipFill>
                <a:blip r:embed="rId3"/>
                <a:stretch>
                  <a:fillRect l="-1444" t="-4040" r="-4331"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F0A97A46-8CAD-49CC-92B8-1BE020F92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824" y="3063990"/>
            <a:ext cx="5562001" cy="229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46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0512" y="376882"/>
            <a:ext cx="8784976" cy="561179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3: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hidden-charm pentaquark states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15B8C2BE-10A7-4251-AB81-73933AC67B4D}"/>
              </a:ext>
            </a:extLst>
          </p:cNvPr>
          <p:cNvSpPr txBox="1"/>
          <p:nvPr/>
        </p:nvSpPr>
        <p:spPr>
          <a:xfrm>
            <a:off x="776536" y="2132856"/>
            <a:ext cx="1601561" cy="310854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Pc(4312) 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Pc(4380) 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Pc(4440)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Pc(4457)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88CE2022-6A72-417D-843D-17FBB7723324}"/>
                  </a:ext>
                </a:extLst>
              </p:cNvPr>
              <p:cNvSpPr/>
              <p:nvPr/>
            </p:nvSpPr>
            <p:spPr>
              <a:xfrm>
                <a:off x="3152800" y="2735990"/>
                <a:ext cx="6192688" cy="1386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Theoretically, there can be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hundreds of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hidden-charm pentaquark interpolating currents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J</m:t>
                    </m:r>
                    <m:r>
                      <a:rPr lang="en-US" altLang="zh-CN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altLang="zh-CN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</m:oMath>
                </a14:m>
                <a:r>
                  <a:rPr lang="en-US" altLang="zh-CN" sz="2400" b="1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[EPJC76, 572 (2016)].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88CE2022-6A72-417D-843D-17FBB7723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800" y="2735990"/>
                <a:ext cx="6192688" cy="1386020"/>
              </a:xfrm>
              <a:prstGeom prst="rect">
                <a:avLst/>
              </a:prstGeom>
              <a:blipFill>
                <a:blip r:embed="rId2"/>
                <a:stretch>
                  <a:fillRect l="-1476" t="-3524" b="-22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7622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979E9061-A1B3-4165-BC70-B4150F278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276" y="399815"/>
            <a:ext cx="8913447" cy="588592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761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1" i="0" u="none" strike="noStrike" cap="none" normalizeH="0" baseline="0" dirty="0">
                <a:ln>
                  <a:noFill/>
                </a:ln>
                <a:effectLst/>
              </a:rPr>
              <a:t>Question: Relations between currents and hadrons</a:t>
            </a:r>
            <a:endParaRPr kumimoji="0" lang="zh-CN" altLang="zh-CN" sz="3200" b="1" i="0" u="none" strike="noStrike" cap="none" normalizeH="0" baseline="0" dirty="0">
              <a:ln>
                <a:noFill/>
              </a:ln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71453CE-292F-4A97-A126-11B19FBA2407}"/>
                  </a:ext>
                </a:extLst>
              </p:cNvPr>
              <p:cNvSpPr txBox="1"/>
              <p:nvPr/>
            </p:nvSpPr>
            <p:spPr>
              <a:xfrm>
                <a:off x="630942" y="1729355"/>
                <a:ext cx="3681754" cy="1020216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0000FF"/>
                    </a:solidFill>
                  </a:rPr>
                  <a:t>7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 P-wave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/>
                  <a:t>currents</a:t>
                </a:r>
              </a:p>
              <a:p>
                <a:pPr algn="ctr"/>
                <a:r>
                  <a:rPr lang="en-US" altLang="zh-CN" sz="2400" dirty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71453CE-292F-4A97-A126-11B19FBA2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42" y="1729355"/>
                <a:ext cx="3681754" cy="1020216"/>
              </a:xfrm>
              <a:prstGeom prst="rect">
                <a:avLst/>
              </a:prstGeom>
              <a:blipFill>
                <a:blip r:embed="rId2"/>
                <a:stretch>
                  <a:fillRect t="-2890" b="-1156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箭头: 左右 5">
            <a:extLst>
              <a:ext uri="{FF2B5EF4-FFF2-40B4-BE49-F238E27FC236}">
                <a16:creationId xmlns:a16="http://schemas.microsoft.com/office/drawing/2014/main" id="{AE103BEB-3D16-4B04-AA29-31982C26FD2D}"/>
              </a:ext>
            </a:extLst>
          </p:cNvPr>
          <p:cNvSpPr/>
          <p:nvPr/>
        </p:nvSpPr>
        <p:spPr>
          <a:xfrm>
            <a:off x="4304928" y="2167456"/>
            <a:ext cx="136815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CC4374E-02B1-4EA1-9CC9-A18092F90338}"/>
                  </a:ext>
                </a:extLst>
              </p:cNvPr>
              <p:cNvSpPr txBox="1"/>
              <p:nvPr/>
            </p:nvSpPr>
            <p:spPr>
              <a:xfrm>
                <a:off x="5673080" y="1639298"/>
                <a:ext cx="2952328" cy="1200329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(3000)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(30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(30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66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(30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(3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119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CC4374E-02B1-4EA1-9CC9-A18092F90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080" y="1639298"/>
                <a:ext cx="2952328" cy="1200329"/>
              </a:xfrm>
              <a:prstGeom prst="rect">
                <a:avLst/>
              </a:prstGeom>
              <a:blipFill>
                <a:blip r:embed="rId3"/>
                <a:stretch>
                  <a:fillRect t="-2956" r="-2449" b="-8867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703E42D-4D44-4A32-B9AB-E5DA3FFB44A6}"/>
                  </a:ext>
                </a:extLst>
              </p:cNvPr>
              <p:cNvSpPr txBox="1"/>
              <p:nvPr/>
            </p:nvSpPr>
            <p:spPr>
              <a:xfrm>
                <a:off x="630941" y="3480394"/>
                <a:ext cx="3680175" cy="864852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0000FF"/>
                    </a:solidFill>
                  </a:rPr>
                  <a:t>8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𝑞𝑐</m:t>
                    </m:r>
                    <m:acc>
                      <m:accPr>
                        <m:chr m:val="̅"/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/>
                  <a:t>currents</a:t>
                </a:r>
              </a:p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𝑃𝐶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−−</m:t>
                        </m:r>
                      </m:sup>
                    </m:sSup>
                  </m:oMath>
                </a14:m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703E42D-4D44-4A32-B9AB-E5DA3FFB4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41" y="3480394"/>
                <a:ext cx="3680175" cy="864852"/>
              </a:xfrm>
              <a:prstGeom prst="rect">
                <a:avLst/>
              </a:prstGeom>
              <a:blipFill>
                <a:blip r:embed="rId4"/>
                <a:stretch>
                  <a:fillRect t="-3378" b="-8784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箭头: 左右 8">
            <a:extLst>
              <a:ext uri="{FF2B5EF4-FFF2-40B4-BE49-F238E27FC236}">
                <a16:creationId xmlns:a16="http://schemas.microsoft.com/office/drawing/2014/main" id="{4047BF2B-1A2F-48EA-9A78-D9566E536D30}"/>
              </a:ext>
            </a:extLst>
          </p:cNvPr>
          <p:cNvSpPr/>
          <p:nvPr/>
        </p:nvSpPr>
        <p:spPr>
          <a:xfrm>
            <a:off x="4304928" y="3839691"/>
            <a:ext cx="136815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477BE1B-7B3F-47FD-BCCE-D6277209B5CE}"/>
              </a:ext>
            </a:extLst>
          </p:cNvPr>
          <p:cNvSpPr txBox="1"/>
          <p:nvPr/>
        </p:nvSpPr>
        <p:spPr>
          <a:xfrm>
            <a:off x="5673080" y="3308791"/>
            <a:ext cx="2952328" cy="120032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Y(4008), Y(4220), Y(4320), Y(4360), Y(4390), Y(4660)…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C56AC6F-4293-440A-9DCC-6C618EBF9647}"/>
                  </a:ext>
                </a:extLst>
              </p:cNvPr>
              <p:cNvSpPr txBox="1"/>
              <p:nvPr/>
            </p:nvSpPr>
            <p:spPr>
              <a:xfrm>
                <a:off x="632520" y="4852729"/>
                <a:ext cx="3680175" cy="1362104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0000FF"/>
                    </a:solidFill>
                  </a:rPr>
                  <a:t>hundreds of 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hidden-charm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pentaquark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dirty="0"/>
                  <a:t>currents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C56AC6F-4293-440A-9DCC-6C618EBF9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20" y="4852729"/>
                <a:ext cx="3680175" cy="1362104"/>
              </a:xfrm>
              <a:prstGeom prst="rect">
                <a:avLst/>
              </a:prstGeom>
              <a:blipFill>
                <a:blip r:embed="rId5"/>
                <a:stretch>
                  <a:fillRect t="-2183" r="-1642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箭头: 左右 11">
            <a:extLst>
              <a:ext uri="{FF2B5EF4-FFF2-40B4-BE49-F238E27FC236}">
                <a16:creationId xmlns:a16="http://schemas.microsoft.com/office/drawing/2014/main" id="{FE44F906-36D8-4375-AEC9-C776679BDA9F}"/>
              </a:ext>
            </a:extLst>
          </p:cNvPr>
          <p:cNvSpPr/>
          <p:nvPr/>
        </p:nvSpPr>
        <p:spPr>
          <a:xfrm>
            <a:off x="4304928" y="5464518"/>
            <a:ext cx="136815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7A8436A-B837-4108-A828-CCC8FE496F27}"/>
              </a:ext>
            </a:extLst>
          </p:cNvPr>
          <p:cNvSpPr txBox="1"/>
          <p:nvPr/>
        </p:nvSpPr>
        <p:spPr>
          <a:xfrm>
            <a:off x="5673080" y="5118283"/>
            <a:ext cx="2952328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Pc(4312), Pc(4380), Pc(4440), Pc(4457)…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93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560512" y="376882"/>
                <a:ext cx="8784976" cy="56117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ts val="4000"/>
                  </a:lnSpc>
                </a:pPr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4: 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light Y states </a:t>
                </a:r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p>
                        <m:r>
                          <a:rPr lang="en-US" altLang="zh-C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𝑷𝑪</m:t>
                        </m:r>
                      </m:sup>
                    </m:sSup>
                    <m:r>
                      <a:rPr lang="en-US" altLang="zh-CN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  <m:sup>
                        <m:r>
                          <a:rPr lang="en-US" altLang="zh-C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−−</m:t>
                        </m:r>
                      </m:sup>
                    </m:sSup>
                  </m:oMath>
                </a14:m>
                <a:endPara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12" y="376882"/>
                <a:ext cx="8784976" cy="561179"/>
              </a:xfrm>
              <a:prstGeom prst="rect">
                <a:avLst/>
              </a:prstGeom>
              <a:blipFill>
                <a:blip r:embed="rId2"/>
                <a:stretch>
                  <a:fillRect l="-1457" t="-4348" b="-304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6">
            <a:extLst>
              <a:ext uri="{FF2B5EF4-FFF2-40B4-BE49-F238E27FC236}">
                <a16:creationId xmlns:a16="http://schemas.microsoft.com/office/drawing/2014/main" id="{15B8C2BE-10A7-4251-AB81-73933AC67B4D}"/>
              </a:ext>
            </a:extLst>
          </p:cNvPr>
          <p:cNvSpPr txBox="1"/>
          <p:nvPr/>
        </p:nvSpPr>
        <p:spPr>
          <a:xfrm>
            <a:off x="344488" y="2736502"/>
            <a:ext cx="1601561" cy="5232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Y(2175)</a:t>
            </a:r>
            <a:endParaRPr lang="zh-CN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88CE2022-6A72-417D-843D-17FBB7723324}"/>
                  </a:ext>
                </a:extLst>
              </p:cNvPr>
              <p:cNvSpPr/>
              <p:nvPr/>
            </p:nvSpPr>
            <p:spPr>
              <a:xfrm>
                <a:off x="2648744" y="1815999"/>
                <a:ext cx="6552728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Theoretically, there are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 two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𝑠𝑠</m:t>
                    </m:r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interpolating currents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𝑷𝑪</m:t>
                        </m:r>
                      </m:sup>
                    </m:sSup>
                    <m:r>
                      <a:rPr lang="en-US" altLang="zh-CN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[PRD78, 034012 (2008)]: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88CE2022-6A72-417D-843D-17FBB7723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744" y="1815999"/>
                <a:ext cx="6552728" cy="839332"/>
              </a:xfrm>
              <a:prstGeom prst="rect">
                <a:avLst/>
              </a:prstGeom>
              <a:blipFill>
                <a:blip r:embed="rId3"/>
                <a:stretch>
                  <a:fillRect l="-1490" t="-5797" r="-1862" b="-159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D65D6104-D960-47CD-A97E-DFE9AADCA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744" y="3212976"/>
            <a:ext cx="6785641" cy="175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77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560512" y="376882"/>
                <a:ext cx="8784976" cy="56117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ts val="4000"/>
                  </a:lnSpc>
                </a:pPr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4: 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light Y states </a:t>
                </a:r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p>
                        <m:r>
                          <a:rPr lang="en-US" altLang="zh-C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𝑷𝑪</m:t>
                        </m:r>
                      </m:sup>
                    </m:sSup>
                    <m:r>
                      <a:rPr lang="en-US" altLang="zh-CN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  <m:sup>
                        <m:r>
                          <a:rPr lang="en-US" altLang="zh-C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−−</m:t>
                        </m:r>
                      </m:sup>
                    </m:sSup>
                  </m:oMath>
                </a14:m>
                <a:endPara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12" y="376882"/>
                <a:ext cx="8784976" cy="561179"/>
              </a:xfrm>
              <a:prstGeom prst="rect">
                <a:avLst/>
              </a:prstGeom>
              <a:blipFill>
                <a:blip r:embed="rId2"/>
                <a:stretch>
                  <a:fillRect l="-1457" t="-4348" b="-304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6">
            <a:extLst>
              <a:ext uri="{FF2B5EF4-FFF2-40B4-BE49-F238E27FC236}">
                <a16:creationId xmlns:a16="http://schemas.microsoft.com/office/drawing/2014/main" id="{15B8C2BE-10A7-4251-AB81-73933AC67B4D}"/>
              </a:ext>
            </a:extLst>
          </p:cNvPr>
          <p:cNvSpPr txBox="1"/>
          <p:nvPr/>
        </p:nvSpPr>
        <p:spPr>
          <a:xfrm>
            <a:off x="344488" y="2736502"/>
            <a:ext cx="1601561" cy="138499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Y(2175)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Y(24??)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88CE2022-6A72-417D-843D-17FBB7723324}"/>
                  </a:ext>
                </a:extLst>
              </p:cNvPr>
              <p:cNvSpPr/>
              <p:nvPr/>
            </p:nvSpPr>
            <p:spPr>
              <a:xfrm>
                <a:off x="2648744" y="1815999"/>
                <a:ext cx="6552728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Theoretically, there are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 two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𝑠𝑠</m:t>
                    </m:r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interpolating currents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𝑷𝑪</m:t>
                        </m:r>
                      </m:sup>
                    </m:sSup>
                    <m:r>
                      <a:rPr lang="en-US" altLang="zh-CN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[PRD78, 034012 (2008)]: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88CE2022-6A72-417D-843D-17FBB7723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744" y="1815999"/>
                <a:ext cx="6552728" cy="839332"/>
              </a:xfrm>
              <a:prstGeom prst="rect">
                <a:avLst/>
              </a:prstGeom>
              <a:blipFill>
                <a:blip r:embed="rId3"/>
                <a:stretch>
                  <a:fillRect l="-1490" t="-5797" r="-1862" b="-159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D65D6104-D960-47CD-A97E-DFE9AADCA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744" y="3212976"/>
            <a:ext cx="6785641" cy="175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0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4488" y="476672"/>
            <a:ext cx="3463421" cy="993775"/>
          </a:xfrm>
        </p:spPr>
        <p:txBody>
          <a:bodyPr/>
          <a:lstStyle/>
          <a:p>
            <a:pPr algn="l"/>
            <a:r>
              <a:rPr lang="en-US" altLang="zh-CN" sz="5400" b="1" dirty="0">
                <a:solidFill>
                  <a:srgbClr val="0000FF"/>
                </a:solidFill>
                <a:latin typeface="+mn-lt"/>
              </a:rPr>
              <a:t>Contents</a:t>
            </a:r>
            <a:endParaRPr lang="zh-CN" altLang="en-US" sz="54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2520" y="1988840"/>
            <a:ext cx="8640960" cy="364696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en-US" altLang="zh-CN" sz="3200" b="1" dirty="0">
                <a:solidFill>
                  <a:srgbClr val="FF0000"/>
                </a:solidFill>
              </a:rPr>
              <a:t>Internal structure of exotic hadrons</a:t>
            </a:r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l"/>
            </a:pPr>
            <a:endParaRPr lang="en-US" altLang="zh-CN" sz="3200" b="1" dirty="0">
              <a:solidFill>
                <a:srgbClr val="FF0000"/>
              </a:solidFill>
            </a:endParaRPr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l"/>
            </a:pPr>
            <a:endParaRPr lang="en-US" altLang="zh-CN" sz="2800" dirty="0"/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/>
              <a:t>Experimental status of the Y(2175)</a:t>
            </a:r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l"/>
            </a:pPr>
            <a:endParaRPr lang="en-US" altLang="zh-CN" sz="2800" dirty="0"/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l"/>
            </a:pPr>
            <a:endParaRPr lang="en-US" altLang="zh-CN" sz="2800" dirty="0"/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/>
              <a:t>Our QCD sum rule studies on the Y(2175)</a:t>
            </a:r>
          </a:p>
        </p:txBody>
      </p:sp>
    </p:spTree>
    <p:extLst>
      <p:ext uri="{BB962C8B-B14F-4D97-AF65-F5344CB8AC3E}">
        <p14:creationId xmlns:p14="http://schemas.microsoft.com/office/powerpoint/2010/main" val="3037926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4488" y="476672"/>
            <a:ext cx="3463421" cy="993775"/>
          </a:xfrm>
        </p:spPr>
        <p:txBody>
          <a:bodyPr/>
          <a:lstStyle/>
          <a:p>
            <a:pPr algn="l"/>
            <a:r>
              <a:rPr lang="en-US" altLang="zh-CN" sz="5400" b="1" dirty="0">
                <a:solidFill>
                  <a:srgbClr val="0000FF"/>
                </a:solidFill>
              </a:rPr>
              <a:t>Contents</a:t>
            </a:r>
            <a:endParaRPr lang="zh-CN" altLang="en-US" sz="5400" b="1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2520" y="1988840"/>
            <a:ext cx="8640960" cy="364696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/>
              <a:t>Internal structure of exotic hadrons</a:t>
            </a:r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l"/>
            </a:pPr>
            <a:endParaRPr lang="en-US" altLang="zh-CN" sz="3200" b="1" dirty="0">
              <a:solidFill>
                <a:srgbClr val="FF0000"/>
              </a:solidFill>
            </a:endParaRPr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l"/>
            </a:pPr>
            <a:endParaRPr lang="en-US" altLang="zh-CN" sz="2800" dirty="0"/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en-US" altLang="zh-CN" sz="3200" b="1" dirty="0">
                <a:solidFill>
                  <a:srgbClr val="FF0000"/>
                </a:solidFill>
              </a:rPr>
              <a:t>Experimental status of the Y(2175)</a:t>
            </a:r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l"/>
            </a:pPr>
            <a:endParaRPr lang="en-US" altLang="zh-CN" sz="2800" dirty="0"/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l"/>
            </a:pPr>
            <a:endParaRPr lang="en-US" altLang="zh-CN" sz="2800" dirty="0"/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/>
              <a:t>Our QCD sum rule studies on the Y(2175)</a:t>
            </a:r>
          </a:p>
        </p:txBody>
      </p:sp>
    </p:spTree>
    <p:extLst>
      <p:ext uri="{BB962C8B-B14F-4D97-AF65-F5344CB8AC3E}">
        <p14:creationId xmlns:p14="http://schemas.microsoft.com/office/powerpoint/2010/main" val="2690733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6E617CCD-3CC0-477A-A0BB-3084CCBF2FEB}"/>
              </a:ext>
            </a:extLst>
          </p:cNvPr>
          <p:cNvSpPr/>
          <p:nvPr/>
        </p:nvSpPr>
        <p:spPr>
          <a:xfrm>
            <a:off x="1784648" y="764704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latin typeface="CMR9"/>
              </a:rPr>
              <a:t>BaBar</a:t>
            </a:r>
            <a:r>
              <a:rPr lang="en-US" altLang="zh-CN" sz="2400" b="1" dirty="0">
                <a:latin typeface="CMR9"/>
              </a:rPr>
              <a:t>, PRD</a:t>
            </a:r>
            <a:r>
              <a:rPr lang="en-US" altLang="zh-CN" sz="2400" b="1" dirty="0">
                <a:latin typeface="CMBX9"/>
              </a:rPr>
              <a:t>74</a:t>
            </a:r>
            <a:r>
              <a:rPr lang="en-US" altLang="zh-CN" sz="2400" b="1" dirty="0">
                <a:latin typeface="CMR9"/>
              </a:rPr>
              <a:t>, 091103 (2006)</a:t>
            </a:r>
            <a:endParaRPr lang="zh-CN" altLang="en-US" sz="2400" b="1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6BF0075-C869-413D-930A-E1080281A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76" y="1275143"/>
            <a:ext cx="4934021" cy="5277499"/>
          </a:xfrm>
          <a:prstGeom prst="rect">
            <a:avLst/>
          </a:prstGeom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C0D888F6-87A7-4E4D-BA83-3A715E293594}"/>
              </a:ext>
            </a:extLst>
          </p:cNvPr>
          <p:cNvSpPr txBox="1"/>
          <p:nvPr/>
        </p:nvSpPr>
        <p:spPr>
          <a:xfrm>
            <a:off x="6753200" y="2420888"/>
            <a:ext cx="2520280" cy="5232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2175 MeV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1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6E617CCD-3CC0-477A-A0BB-3084CCBF2FEB}"/>
              </a:ext>
            </a:extLst>
          </p:cNvPr>
          <p:cNvSpPr/>
          <p:nvPr/>
        </p:nvSpPr>
        <p:spPr>
          <a:xfrm>
            <a:off x="1779269" y="764704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err="1">
                <a:latin typeface="CMR9"/>
              </a:rPr>
              <a:t>BaBar</a:t>
            </a:r>
            <a:r>
              <a:rPr lang="en-US" altLang="zh-CN" sz="2400" b="1" dirty="0">
                <a:latin typeface="CMR9"/>
              </a:rPr>
              <a:t>, PRD</a:t>
            </a:r>
            <a:r>
              <a:rPr lang="en-US" altLang="zh-CN" sz="2400" b="1" dirty="0">
                <a:latin typeface="CMBX9"/>
              </a:rPr>
              <a:t>76</a:t>
            </a:r>
            <a:r>
              <a:rPr lang="en-US" altLang="zh-CN" sz="2400" b="1" dirty="0">
                <a:latin typeface="CMR9"/>
              </a:rPr>
              <a:t>, 012008 (2007)</a:t>
            </a:r>
            <a:endParaRPr lang="zh-CN" altLang="en-US" sz="2400" b="1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8CC16204-D83C-4109-A60D-003D9368BBDF}"/>
              </a:ext>
            </a:extLst>
          </p:cNvPr>
          <p:cNvSpPr txBox="1"/>
          <p:nvPr/>
        </p:nvSpPr>
        <p:spPr>
          <a:xfrm>
            <a:off x="6753200" y="2420888"/>
            <a:ext cx="2520280" cy="224676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2187 MeV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2470 MeV</a:t>
            </a:r>
          </a:p>
          <a:p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Diff: 283 MeV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3351EE3-23A5-44C8-A64A-D2FE44FFC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592" y="1412776"/>
            <a:ext cx="4807824" cy="535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06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6E617CCD-3CC0-477A-A0BB-3084CCBF2FEB}"/>
              </a:ext>
            </a:extLst>
          </p:cNvPr>
          <p:cNvSpPr/>
          <p:nvPr/>
        </p:nvSpPr>
        <p:spPr>
          <a:xfrm>
            <a:off x="1779269" y="764704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CMR9"/>
              </a:rPr>
              <a:t>Belle, PRD</a:t>
            </a:r>
            <a:r>
              <a:rPr lang="en-US" altLang="zh-CN" sz="2400" b="1" dirty="0">
                <a:latin typeface="CMBX9"/>
              </a:rPr>
              <a:t>80</a:t>
            </a:r>
            <a:r>
              <a:rPr lang="en-US" altLang="zh-CN" sz="2400" b="1" dirty="0">
                <a:latin typeface="CMR9"/>
              </a:rPr>
              <a:t>, 031101 (2009)</a:t>
            </a:r>
            <a:endParaRPr lang="zh-CN" altLang="en-US" sz="2400" b="1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7819712-5AFE-498C-81C8-FFAB7E2FF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28" y="1521764"/>
            <a:ext cx="5575242" cy="4665056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14788E3F-AB72-4B50-8A4B-C01C4B7AC563}"/>
              </a:ext>
            </a:extLst>
          </p:cNvPr>
          <p:cNvSpPr txBox="1"/>
          <p:nvPr/>
        </p:nvSpPr>
        <p:spPr>
          <a:xfrm>
            <a:off x="6753200" y="2420888"/>
            <a:ext cx="2520280" cy="224676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2079 MeV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~2400 MeV</a:t>
            </a:r>
          </a:p>
          <a:p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Diff: ~320 MeV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73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6E617CCD-3CC0-477A-A0BB-3084CCBF2FEB}"/>
              </a:ext>
            </a:extLst>
          </p:cNvPr>
          <p:cNvSpPr/>
          <p:nvPr/>
        </p:nvSpPr>
        <p:spPr>
          <a:xfrm>
            <a:off x="915172" y="764704"/>
            <a:ext cx="6126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CMR9"/>
              </a:rPr>
              <a:t>C. P. Shen and C. Z. Yuan, CPC34, 1045 (2010)</a:t>
            </a:r>
            <a:endParaRPr lang="zh-CN" altLang="en-US" sz="2400" b="1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39BC3C8-4712-4B3E-BABE-87F35B8D2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44" y="1398108"/>
            <a:ext cx="5667114" cy="4815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0CB38D-CB76-44D7-976B-3885B5E7D964}"/>
              </a:ext>
            </a:extLst>
          </p:cNvPr>
          <p:cNvSpPr txBox="1"/>
          <p:nvPr/>
        </p:nvSpPr>
        <p:spPr>
          <a:xfrm>
            <a:off x="6753200" y="2420888"/>
            <a:ext cx="2520280" cy="224676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2171 MeV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2436 MeV</a:t>
            </a:r>
          </a:p>
          <a:p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Diff: 265 MeV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43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6E617CCD-3CC0-477A-A0BB-3084CCBF2FEB}"/>
              </a:ext>
            </a:extLst>
          </p:cNvPr>
          <p:cNvSpPr/>
          <p:nvPr/>
        </p:nvSpPr>
        <p:spPr>
          <a:xfrm>
            <a:off x="915172" y="764704"/>
            <a:ext cx="6126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CMR9"/>
              </a:rPr>
              <a:t>C. P. Shen and C. Z. Yuan, CPC34, 1045 (2010)</a:t>
            </a:r>
            <a:endParaRPr lang="zh-CN" altLang="en-US" sz="2400" b="1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39BC3C8-4712-4B3E-BABE-87F35B8D2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44" y="1398108"/>
            <a:ext cx="5667114" cy="4815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0CB38D-CB76-44D7-976B-3885B5E7D964}"/>
              </a:ext>
            </a:extLst>
          </p:cNvPr>
          <p:cNvSpPr txBox="1"/>
          <p:nvPr/>
        </p:nvSpPr>
        <p:spPr>
          <a:xfrm>
            <a:off x="6753200" y="2420888"/>
            <a:ext cx="2520280" cy="224676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2171 MeV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2436 MeV</a:t>
            </a:r>
          </a:p>
          <a:p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Diff: 265 MeV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BFA6484-8D87-4797-9D3B-8D0D5103D6BE}"/>
              </a:ext>
            </a:extLst>
          </p:cNvPr>
          <p:cNvSpPr/>
          <p:nvPr/>
        </p:nvSpPr>
        <p:spPr>
          <a:xfrm>
            <a:off x="8605274" y="3313439"/>
            <a:ext cx="889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CMR10"/>
              </a:rPr>
              <a:t>&lt;3</a:t>
            </a:r>
            <a:r>
              <a:rPr lang="en-US" altLang="zh-CN" sz="2400" dirty="0">
                <a:latin typeface="CMMI10"/>
              </a:rPr>
              <a:t>.</a:t>
            </a:r>
            <a:r>
              <a:rPr lang="en-US" altLang="zh-CN" sz="2400" dirty="0">
                <a:latin typeface="CMR10"/>
              </a:rPr>
              <a:t>0</a:t>
            </a:r>
            <a:r>
              <a:rPr lang="en-US" altLang="zh-CN" sz="2400" dirty="0">
                <a:latin typeface="CMR10"/>
                <a:cs typeface="Times New Roman" panose="02020603050405020304" pitchFamily="18" charset="0"/>
              </a:rPr>
              <a:t>σ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4210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6E617CCD-3CC0-477A-A0BB-3084CCBF2FEB}"/>
              </a:ext>
            </a:extLst>
          </p:cNvPr>
          <p:cNvSpPr/>
          <p:nvPr/>
        </p:nvSpPr>
        <p:spPr>
          <a:xfrm>
            <a:off x="1779269" y="764704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CMR9"/>
              </a:rPr>
              <a:t>BES, PRL100, 102003 (2008)</a:t>
            </a:r>
            <a:endParaRPr lang="zh-CN" altLang="en-US" sz="2400" b="1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5B947E2-6CC8-480F-9B0F-FEE9FA722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60" y="1340768"/>
            <a:ext cx="5200997" cy="51353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FB2A95-1EC4-4651-8CD9-D10032E78D89}"/>
              </a:ext>
            </a:extLst>
          </p:cNvPr>
          <p:cNvSpPr txBox="1"/>
          <p:nvPr/>
        </p:nvSpPr>
        <p:spPr>
          <a:xfrm>
            <a:off x="6753200" y="2420888"/>
            <a:ext cx="2520280" cy="224676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2186 MeV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~2460 MeV</a:t>
            </a:r>
          </a:p>
          <a:p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Diff: ~270 MeV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77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6E617CCD-3CC0-477A-A0BB-3084CCBF2FEB}"/>
              </a:ext>
            </a:extLst>
          </p:cNvPr>
          <p:cNvSpPr/>
          <p:nvPr/>
        </p:nvSpPr>
        <p:spPr>
          <a:xfrm>
            <a:off x="1779269" y="764704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CMR9"/>
              </a:rPr>
              <a:t>BESIII, PRD</a:t>
            </a:r>
            <a:r>
              <a:rPr lang="en-US" altLang="zh-CN" sz="2400" b="1" dirty="0">
                <a:latin typeface="CMBX9"/>
              </a:rPr>
              <a:t>91</a:t>
            </a:r>
            <a:r>
              <a:rPr lang="en-US" altLang="zh-CN" sz="2400" b="1" dirty="0">
                <a:latin typeface="CMR9"/>
              </a:rPr>
              <a:t>, 052017 (2015)</a:t>
            </a:r>
            <a:endParaRPr lang="zh-CN" altLang="en-US" sz="24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36D80A7-36F5-4B52-AFCF-0EB0EC510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126" y="1299649"/>
            <a:ext cx="5014710" cy="50124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EC1CAE-2BB7-4A04-9A3A-F5DB219BDDB3}"/>
              </a:ext>
            </a:extLst>
          </p:cNvPr>
          <p:cNvSpPr txBox="1"/>
          <p:nvPr/>
        </p:nvSpPr>
        <p:spPr>
          <a:xfrm>
            <a:off x="6753200" y="2420888"/>
            <a:ext cx="2520280" cy="224676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2200 MeV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~2350 MeV</a:t>
            </a:r>
          </a:p>
          <a:p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Diff: ~150 MeV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44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4488" y="476672"/>
            <a:ext cx="3463421" cy="993775"/>
          </a:xfrm>
        </p:spPr>
        <p:txBody>
          <a:bodyPr/>
          <a:lstStyle/>
          <a:p>
            <a:pPr algn="l"/>
            <a:r>
              <a:rPr lang="en-US" altLang="zh-CN" sz="5400" b="1" dirty="0">
                <a:solidFill>
                  <a:srgbClr val="0000FF"/>
                </a:solidFill>
              </a:rPr>
              <a:t>Contents</a:t>
            </a:r>
            <a:endParaRPr lang="zh-CN" altLang="en-US" sz="5400" b="1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2520" y="1988840"/>
            <a:ext cx="8640960" cy="364696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/>
              <a:t>Internal structure of exotic hadrons</a:t>
            </a:r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l"/>
            </a:pPr>
            <a:endParaRPr lang="en-US" altLang="zh-CN" sz="3200" b="1" dirty="0">
              <a:solidFill>
                <a:srgbClr val="FF0000"/>
              </a:solidFill>
            </a:endParaRPr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l"/>
            </a:pPr>
            <a:endParaRPr lang="en-US" altLang="zh-CN" sz="2800" dirty="0"/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/>
              <a:t>Experimental status of the Y(2175)</a:t>
            </a:r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l"/>
            </a:pPr>
            <a:endParaRPr lang="en-US" altLang="zh-CN" sz="2800" dirty="0"/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l"/>
            </a:pPr>
            <a:endParaRPr lang="en-US" altLang="zh-CN" sz="2800" dirty="0"/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en-US" altLang="zh-CN" sz="3200" b="1" dirty="0">
                <a:solidFill>
                  <a:srgbClr val="FF0000"/>
                </a:solidFill>
              </a:rPr>
              <a:t>Our QCD sum rule studies on the Y(2175)</a:t>
            </a:r>
          </a:p>
        </p:txBody>
      </p:sp>
    </p:spTree>
    <p:extLst>
      <p:ext uri="{BB962C8B-B14F-4D97-AF65-F5344CB8AC3E}">
        <p14:creationId xmlns:p14="http://schemas.microsoft.com/office/powerpoint/2010/main" val="1757459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560512" y="376882"/>
                <a:ext cx="8784976" cy="56117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ts val="4000"/>
                  </a:lnSpc>
                </a:pPr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4: 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light Y states </a:t>
                </a:r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p>
                        <m:r>
                          <a:rPr lang="en-US" altLang="zh-C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𝑷𝑪</m:t>
                        </m:r>
                      </m:sup>
                    </m:sSup>
                    <m:r>
                      <a:rPr lang="en-US" altLang="zh-CN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  <m:sup>
                        <m:r>
                          <a:rPr lang="en-US" altLang="zh-CN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−−</m:t>
                        </m:r>
                      </m:sup>
                    </m:sSup>
                  </m:oMath>
                </a14:m>
                <a:endPara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12" y="376882"/>
                <a:ext cx="8784976" cy="561179"/>
              </a:xfrm>
              <a:prstGeom prst="rect">
                <a:avLst/>
              </a:prstGeom>
              <a:blipFill>
                <a:blip r:embed="rId2"/>
                <a:stretch>
                  <a:fillRect l="-1457" t="-4348" b="-304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6">
            <a:extLst>
              <a:ext uri="{FF2B5EF4-FFF2-40B4-BE49-F238E27FC236}">
                <a16:creationId xmlns:a16="http://schemas.microsoft.com/office/drawing/2014/main" id="{15B8C2BE-10A7-4251-AB81-73933AC67B4D}"/>
              </a:ext>
            </a:extLst>
          </p:cNvPr>
          <p:cNvSpPr txBox="1"/>
          <p:nvPr/>
        </p:nvSpPr>
        <p:spPr>
          <a:xfrm>
            <a:off x="344488" y="2736502"/>
            <a:ext cx="1601561" cy="138499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Y(2175)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Y(24??)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88CE2022-6A72-417D-843D-17FBB7723324}"/>
                  </a:ext>
                </a:extLst>
              </p:cNvPr>
              <p:cNvSpPr/>
              <p:nvPr/>
            </p:nvSpPr>
            <p:spPr>
              <a:xfrm>
                <a:off x="2648744" y="1815999"/>
                <a:ext cx="6552728" cy="83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Theoretically, there are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 two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𝑠𝑠</m:t>
                    </m:r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interpolating currents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𝑱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𝑷𝑪</m:t>
                        </m:r>
                      </m:sup>
                    </m:sSup>
                    <m:r>
                      <a:rPr lang="en-US" altLang="zh-CN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[PRD78, 034012 (2008)]: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88CE2022-6A72-417D-843D-17FBB7723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744" y="1815999"/>
                <a:ext cx="6552728" cy="839332"/>
              </a:xfrm>
              <a:prstGeom prst="rect">
                <a:avLst/>
              </a:prstGeom>
              <a:blipFill>
                <a:blip r:embed="rId3"/>
                <a:stretch>
                  <a:fillRect l="-1490" t="-5797" r="-1862" b="-159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D65D6104-D960-47CD-A97E-DFE9AADCA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744" y="3212976"/>
            <a:ext cx="6785641" cy="175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60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>
            <a:grpSpLocks noChangeAspect="1"/>
          </p:cNvGrpSpPr>
          <p:nvPr/>
        </p:nvGrpSpPr>
        <p:grpSpPr>
          <a:xfrm>
            <a:off x="272480" y="1268760"/>
            <a:ext cx="9341346" cy="4763988"/>
            <a:chOff x="800695" y="1294805"/>
            <a:chExt cx="8492133" cy="4330898"/>
          </a:xfrm>
        </p:grpSpPr>
        <p:sp>
          <p:nvSpPr>
            <p:cNvPr id="6" name="object 6"/>
            <p:cNvSpPr/>
            <p:nvPr/>
          </p:nvSpPr>
          <p:spPr>
            <a:xfrm>
              <a:off x="1966886" y="2315390"/>
              <a:ext cx="2808352" cy="3303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grpSp>
          <p:nvGrpSpPr>
            <p:cNvPr id="2" name="组合 1"/>
            <p:cNvGrpSpPr>
              <a:grpSpLocks noChangeAspect="1"/>
            </p:cNvGrpSpPr>
            <p:nvPr/>
          </p:nvGrpSpPr>
          <p:grpSpPr>
            <a:xfrm>
              <a:off x="800695" y="1294805"/>
              <a:ext cx="8492133" cy="4330898"/>
              <a:chOff x="800695" y="1294805"/>
              <a:chExt cx="8492133" cy="4330898"/>
            </a:xfrm>
          </p:grpSpPr>
          <p:sp>
            <p:nvSpPr>
              <p:cNvPr id="3" name="object 3"/>
              <p:cNvSpPr>
                <a:spLocks noChangeAspect="1"/>
              </p:cNvSpPr>
              <p:nvPr/>
            </p:nvSpPr>
            <p:spPr>
              <a:xfrm>
                <a:off x="800695" y="2687836"/>
                <a:ext cx="8492133" cy="2937867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266"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827485" y="1294805"/>
                <a:ext cx="1017984" cy="142875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266"/>
              </a:p>
            </p:txBody>
          </p:sp>
          <p:sp>
            <p:nvSpPr>
              <p:cNvPr id="7" name="object 7"/>
              <p:cNvSpPr txBox="1"/>
              <p:nvPr/>
            </p:nvSpPr>
            <p:spPr>
              <a:xfrm>
                <a:off x="1997274" y="2388866"/>
                <a:ext cx="2746325" cy="25962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8929"/>
                <a:r>
                  <a:rPr sz="1687" b="1" spc="-4" dirty="0">
                    <a:solidFill>
                      <a:srgbClr val="FFFFFF"/>
                    </a:solidFill>
                    <a:latin typeface="Arial"/>
                    <a:cs typeface="Arial"/>
                  </a:rPr>
                  <a:t>Ph</a:t>
                </a:r>
                <a:r>
                  <a:rPr sz="1687" b="1" dirty="0">
                    <a:solidFill>
                      <a:srgbClr val="FFFFFF"/>
                    </a:solidFill>
                    <a:latin typeface="Arial"/>
                    <a:cs typeface="Arial"/>
                  </a:rPr>
                  <a:t>ys</a:t>
                </a:r>
                <a:r>
                  <a:rPr sz="1687" b="1" spc="-4" dirty="0">
                    <a:solidFill>
                      <a:srgbClr val="FFFFFF"/>
                    </a:solidFill>
                    <a:latin typeface="Arial"/>
                    <a:cs typeface="Arial"/>
                  </a:rPr>
                  <a:t>.L</a:t>
                </a:r>
                <a:r>
                  <a:rPr sz="1687" b="1" dirty="0">
                    <a:solidFill>
                      <a:srgbClr val="FFFFFF"/>
                    </a:solidFill>
                    <a:latin typeface="Arial"/>
                    <a:cs typeface="Arial"/>
                  </a:rPr>
                  <a:t>e</a:t>
                </a:r>
                <a:r>
                  <a:rPr sz="1687" b="1" spc="-4" dirty="0">
                    <a:solidFill>
                      <a:srgbClr val="FFFFFF"/>
                    </a:solidFill>
                    <a:latin typeface="Arial"/>
                    <a:cs typeface="Arial"/>
                  </a:rPr>
                  <a:t>tt. </a:t>
                </a:r>
                <a:r>
                  <a:rPr sz="1687" b="1" dirty="0">
                    <a:solidFill>
                      <a:srgbClr val="FFFFFF"/>
                    </a:solidFill>
                    <a:latin typeface="Arial"/>
                    <a:cs typeface="Arial"/>
                  </a:rPr>
                  <a:t>8</a:t>
                </a:r>
                <a:r>
                  <a:rPr sz="1687" b="1" spc="-4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sz="1687" b="1" dirty="0">
                    <a:solidFill>
                      <a:srgbClr val="FFFFFF"/>
                    </a:solidFill>
                    <a:latin typeface="Arial"/>
                    <a:cs typeface="Arial"/>
                  </a:rPr>
                  <a:t>(1964)</a:t>
                </a:r>
                <a:r>
                  <a:rPr sz="1687" b="1" spc="-4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sz="1687" b="1" dirty="0">
                    <a:solidFill>
                      <a:srgbClr val="FFFFFF"/>
                    </a:solidFill>
                    <a:latin typeface="Arial"/>
                    <a:cs typeface="Arial"/>
                  </a:rPr>
                  <a:t>214-215</a:t>
                </a:r>
                <a:endParaRPr sz="1687">
                  <a:latin typeface="Arial"/>
                  <a:cs typeface="Arial"/>
                </a:endParaRPr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8248054" y="1330523"/>
                <a:ext cx="955477" cy="142875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266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78844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15B8C2BE-10A7-4251-AB81-73933AC67B4D}"/>
              </a:ext>
            </a:extLst>
          </p:cNvPr>
          <p:cNvSpPr txBox="1"/>
          <p:nvPr/>
        </p:nvSpPr>
        <p:spPr>
          <a:xfrm>
            <a:off x="448099" y="1439198"/>
            <a:ext cx="3352774" cy="5232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1: Y(2175) only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7C775B8-CA4D-4076-8B76-831387F3F3DF}"/>
                  </a:ext>
                </a:extLst>
              </p:cNvPr>
              <p:cNvSpPr txBox="1"/>
              <p:nvPr/>
            </p:nvSpPr>
            <p:spPr>
              <a:xfrm>
                <a:off x="920552" y="2363765"/>
                <a:ext cx="3640805" cy="428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&gt; 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7C775B8-CA4D-4076-8B76-831387F3F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52" y="2363765"/>
                <a:ext cx="3640805" cy="4286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7E9DEDB-23E5-457C-8B42-1A1725F85CF2}"/>
                  </a:ext>
                </a:extLst>
              </p:cNvPr>
              <p:cNvSpPr txBox="1"/>
              <p:nvPr/>
            </p:nvSpPr>
            <p:spPr>
              <a:xfrm>
                <a:off x="920552" y="3288332"/>
                <a:ext cx="3640805" cy="428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&gt; 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7E9DEDB-23E5-457C-8B42-1A1725F85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52" y="3288332"/>
                <a:ext cx="3640805" cy="4286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2586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15B8C2BE-10A7-4251-AB81-73933AC67B4D}"/>
              </a:ext>
            </a:extLst>
          </p:cNvPr>
          <p:cNvSpPr txBox="1"/>
          <p:nvPr/>
        </p:nvSpPr>
        <p:spPr>
          <a:xfrm>
            <a:off x="448099" y="1439198"/>
            <a:ext cx="3352774" cy="5232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1: Y(2175) only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7C775B8-CA4D-4076-8B76-831387F3F3DF}"/>
                  </a:ext>
                </a:extLst>
              </p:cNvPr>
              <p:cNvSpPr txBox="1"/>
              <p:nvPr/>
            </p:nvSpPr>
            <p:spPr>
              <a:xfrm>
                <a:off x="920552" y="2363765"/>
                <a:ext cx="3640805" cy="428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&gt; 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7C775B8-CA4D-4076-8B76-831387F3F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52" y="2363765"/>
                <a:ext cx="3640805" cy="4286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7E9DEDB-23E5-457C-8B42-1A1725F85CF2}"/>
                  </a:ext>
                </a:extLst>
              </p:cNvPr>
              <p:cNvSpPr txBox="1"/>
              <p:nvPr/>
            </p:nvSpPr>
            <p:spPr>
              <a:xfrm>
                <a:off x="920552" y="3288332"/>
                <a:ext cx="3640805" cy="428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&gt; 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7E9DEDB-23E5-457C-8B42-1A1725F85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52" y="3288332"/>
                <a:ext cx="3640805" cy="4286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F5F8748-1A4D-4901-80E8-6F464190CE76}"/>
                  </a:ext>
                </a:extLst>
              </p:cNvPr>
              <p:cNvSpPr txBox="1"/>
              <p:nvPr/>
            </p:nvSpPr>
            <p:spPr>
              <a:xfrm>
                <a:off x="5373397" y="2363765"/>
                <a:ext cx="3358675" cy="425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]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0&gt;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F5F8748-1A4D-4901-80E8-6F464190C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397" y="2363765"/>
                <a:ext cx="3358675" cy="4255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6812B89-8DE0-4E1A-A9AD-EA396386DB9E}"/>
                  </a:ext>
                </a:extLst>
              </p:cNvPr>
              <p:cNvSpPr txBox="1"/>
              <p:nvPr/>
            </p:nvSpPr>
            <p:spPr>
              <a:xfrm>
                <a:off x="5373397" y="3288332"/>
                <a:ext cx="3358675" cy="425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]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0&gt;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6812B89-8DE0-4E1A-A9AD-EA396386D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397" y="3288332"/>
                <a:ext cx="3358675" cy="4255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C889E86-E4CD-4A1F-A8F4-CA151F4A0BEF}"/>
                  </a:ext>
                </a:extLst>
              </p:cNvPr>
              <p:cNvSpPr txBox="1"/>
              <p:nvPr/>
            </p:nvSpPr>
            <p:spPr>
              <a:xfrm>
                <a:off x="8141264" y="2766561"/>
                <a:ext cx="15913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~2.3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C889E86-E4CD-4A1F-A8F4-CA151F4A0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264" y="2766561"/>
                <a:ext cx="1591398" cy="369332"/>
              </a:xfrm>
              <a:prstGeom prst="rect">
                <a:avLst/>
              </a:prstGeom>
              <a:blipFill>
                <a:blip r:embed="rId6"/>
                <a:stretch>
                  <a:fillRect l="-3831" r="-3065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04C554B-FD08-4BCF-BF64-49C4D8092255}"/>
                  </a:ext>
                </a:extLst>
              </p:cNvPr>
              <p:cNvSpPr txBox="1"/>
              <p:nvPr/>
            </p:nvSpPr>
            <p:spPr>
              <a:xfrm>
                <a:off x="8189749" y="3681606"/>
                <a:ext cx="15913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~2.3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04C554B-FD08-4BCF-BF64-49C4D8092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749" y="3681606"/>
                <a:ext cx="1591398" cy="369332"/>
              </a:xfrm>
              <a:prstGeom prst="rect">
                <a:avLst/>
              </a:prstGeom>
              <a:blipFill>
                <a:blip r:embed="rId7"/>
                <a:stretch>
                  <a:fillRect l="-3435" r="-3053" b="-4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1139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15B8C2BE-10A7-4251-AB81-73933AC67B4D}"/>
              </a:ext>
            </a:extLst>
          </p:cNvPr>
          <p:cNvSpPr txBox="1"/>
          <p:nvPr/>
        </p:nvSpPr>
        <p:spPr>
          <a:xfrm>
            <a:off x="448099" y="1439198"/>
            <a:ext cx="3352774" cy="5232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1: Y(2175) only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7C775B8-CA4D-4076-8B76-831387F3F3DF}"/>
                  </a:ext>
                </a:extLst>
              </p:cNvPr>
              <p:cNvSpPr txBox="1"/>
              <p:nvPr/>
            </p:nvSpPr>
            <p:spPr>
              <a:xfrm>
                <a:off x="920552" y="2363765"/>
                <a:ext cx="3640805" cy="428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&gt; 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7C775B8-CA4D-4076-8B76-831387F3F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52" y="2363765"/>
                <a:ext cx="3640805" cy="4286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7E9DEDB-23E5-457C-8B42-1A1725F85CF2}"/>
                  </a:ext>
                </a:extLst>
              </p:cNvPr>
              <p:cNvSpPr txBox="1"/>
              <p:nvPr/>
            </p:nvSpPr>
            <p:spPr>
              <a:xfrm>
                <a:off x="920552" y="3288332"/>
                <a:ext cx="3640805" cy="428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&gt; 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7E9DEDB-23E5-457C-8B42-1A1725F85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52" y="3288332"/>
                <a:ext cx="3640805" cy="4286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F5F8748-1A4D-4901-80E8-6F464190CE76}"/>
                  </a:ext>
                </a:extLst>
              </p:cNvPr>
              <p:cNvSpPr txBox="1"/>
              <p:nvPr/>
            </p:nvSpPr>
            <p:spPr>
              <a:xfrm>
                <a:off x="5373397" y="2363765"/>
                <a:ext cx="3358675" cy="425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]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0&gt;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F5F8748-1A4D-4901-80E8-6F464190C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397" y="2363765"/>
                <a:ext cx="3358675" cy="4255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6812B89-8DE0-4E1A-A9AD-EA396386DB9E}"/>
                  </a:ext>
                </a:extLst>
              </p:cNvPr>
              <p:cNvSpPr txBox="1"/>
              <p:nvPr/>
            </p:nvSpPr>
            <p:spPr>
              <a:xfrm>
                <a:off x="5373397" y="3288332"/>
                <a:ext cx="3358675" cy="425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]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0&gt;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6812B89-8DE0-4E1A-A9AD-EA396386D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397" y="3288332"/>
                <a:ext cx="3358675" cy="4255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5C8D924-39BD-4DBD-9CF4-BC4B15986A53}"/>
                  </a:ext>
                </a:extLst>
              </p:cNvPr>
              <p:cNvSpPr txBox="1"/>
              <p:nvPr/>
            </p:nvSpPr>
            <p:spPr>
              <a:xfrm>
                <a:off x="1345538" y="4941168"/>
                <a:ext cx="7214924" cy="425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]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0&gt;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&gt;&lt;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5C8D924-39BD-4DBD-9CF4-BC4B15986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538" y="4941168"/>
                <a:ext cx="7214924" cy="4255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8F9DE107-8984-401D-89F0-764FE8489667}"/>
              </a:ext>
            </a:extLst>
          </p:cNvPr>
          <p:cNvSpPr txBox="1"/>
          <p:nvPr/>
        </p:nvSpPr>
        <p:spPr>
          <a:xfrm>
            <a:off x="6361557" y="1500753"/>
            <a:ext cx="3096344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PRD78 (2008) 034012</a:t>
            </a:r>
            <a:endParaRPr lang="zh-CN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F50EE86-B23E-4891-BF12-78065A09C208}"/>
                  </a:ext>
                </a:extLst>
              </p:cNvPr>
              <p:cNvSpPr txBox="1"/>
              <p:nvPr/>
            </p:nvSpPr>
            <p:spPr>
              <a:xfrm>
                <a:off x="8141264" y="2766561"/>
                <a:ext cx="15913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~2.3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F50EE86-B23E-4891-BF12-78065A09C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264" y="2766561"/>
                <a:ext cx="1591398" cy="369332"/>
              </a:xfrm>
              <a:prstGeom prst="rect">
                <a:avLst/>
              </a:prstGeom>
              <a:blipFill>
                <a:blip r:embed="rId7"/>
                <a:stretch>
                  <a:fillRect l="-3831" r="-3065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9767B46-2FFA-4548-8422-A8D084A933FA}"/>
                  </a:ext>
                </a:extLst>
              </p:cNvPr>
              <p:cNvSpPr txBox="1"/>
              <p:nvPr/>
            </p:nvSpPr>
            <p:spPr>
              <a:xfrm>
                <a:off x="8189749" y="3681606"/>
                <a:ext cx="15913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~2.3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9767B46-2FFA-4548-8422-A8D084A93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749" y="3681606"/>
                <a:ext cx="1591398" cy="369332"/>
              </a:xfrm>
              <a:prstGeom prst="rect">
                <a:avLst/>
              </a:prstGeom>
              <a:blipFill>
                <a:blip r:embed="rId8"/>
                <a:stretch>
                  <a:fillRect l="-3435" r="-3053" b="-4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59382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E3EFE56-7CF9-4F84-B3EE-8FE8FE82FD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0" y="1124744"/>
            <a:ext cx="4953000" cy="32049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E03A89B-4657-428F-8F65-ED455DA53442}"/>
                  </a:ext>
                </a:extLst>
              </p:cNvPr>
              <p:cNvSpPr txBox="1"/>
              <p:nvPr/>
            </p:nvSpPr>
            <p:spPr>
              <a:xfrm>
                <a:off x="1130132" y="4584501"/>
                <a:ext cx="2298258" cy="6779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&lt;0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] 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0&gt;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&lt;0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] 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0&gt;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E03A89B-4657-428F-8F65-ED455DA53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32" y="4584501"/>
                <a:ext cx="2298258" cy="6779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E674028-FF4A-4E3C-B6A0-08108BF5EE5E}"/>
                  </a:ext>
                </a:extLst>
              </p:cNvPr>
              <p:cNvSpPr txBox="1"/>
              <p:nvPr/>
            </p:nvSpPr>
            <p:spPr>
              <a:xfrm>
                <a:off x="1136576" y="5517232"/>
                <a:ext cx="2303579" cy="6779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&lt;0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] 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0&gt;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&lt;0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] 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0&gt;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E674028-FF4A-4E3C-B6A0-08108BF5E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576" y="5517232"/>
                <a:ext cx="2303579" cy="6779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7119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15B8C2BE-10A7-4251-AB81-73933AC67B4D}"/>
              </a:ext>
            </a:extLst>
          </p:cNvPr>
          <p:cNvSpPr txBox="1"/>
          <p:nvPr/>
        </p:nvSpPr>
        <p:spPr>
          <a:xfrm>
            <a:off x="448098" y="1439198"/>
            <a:ext cx="4288877" cy="5232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2:</a:t>
            </a:r>
            <a:endParaRPr lang="zh-CN" altLang="en-US" sz="28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79D04B3-B49C-4639-829B-71B7B5D44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98" y="2363765"/>
            <a:ext cx="4889926" cy="1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7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15B8C2BE-10A7-4251-AB81-73933AC67B4D}"/>
              </a:ext>
            </a:extLst>
          </p:cNvPr>
          <p:cNvSpPr txBox="1"/>
          <p:nvPr/>
        </p:nvSpPr>
        <p:spPr>
          <a:xfrm>
            <a:off x="448098" y="1439198"/>
            <a:ext cx="4288877" cy="5232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2:</a:t>
            </a:r>
            <a:endParaRPr lang="zh-CN" altLang="en-US" sz="28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79D04B3-B49C-4639-829B-71B7B5D44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98" y="2363765"/>
            <a:ext cx="4889926" cy="11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CF259C5-E916-421F-A760-5F214E90A5C3}"/>
                  </a:ext>
                </a:extLst>
              </p:cNvPr>
              <p:cNvSpPr txBox="1"/>
              <p:nvPr/>
            </p:nvSpPr>
            <p:spPr>
              <a:xfrm>
                <a:off x="5889104" y="2731014"/>
                <a:ext cx="3216458" cy="425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]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0&gt;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CF259C5-E916-421F-A760-5F214E90A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104" y="2731014"/>
                <a:ext cx="3216458" cy="4255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F19845C-7DFD-46A7-8024-D68E19764612}"/>
                  </a:ext>
                </a:extLst>
              </p:cNvPr>
              <p:cNvSpPr txBox="1"/>
              <p:nvPr/>
            </p:nvSpPr>
            <p:spPr>
              <a:xfrm>
                <a:off x="3296521" y="4644425"/>
                <a:ext cx="3312958" cy="584775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0000FF"/>
                    </a:solidFill>
                  </a:rPr>
                  <a:t>Fine-tune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3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→−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F19845C-7DFD-46A7-8024-D68E19764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521" y="4644425"/>
                <a:ext cx="3312958" cy="584775"/>
              </a:xfrm>
              <a:prstGeom prst="rect">
                <a:avLst/>
              </a:prstGeom>
              <a:blipFill>
                <a:blip r:embed="rId4"/>
                <a:stretch>
                  <a:fillRect l="-4388" t="-10000" b="-31000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B7FAB08A-82F7-4151-ACA4-2BBA751F2FFD}"/>
              </a:ext>
            </a:extLst>
          </p:cNvPr>
          <p:cNvSpPr txBox="1"/>
          <p:nvPr/>
        </p:nvSpPr>
        <p:spPr>
          <a:xfrm>
            <a:off x="6609479" y="1525394"/>
            <a:ext cx="3096344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PRD98 (2018) 014011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20794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E3EFE56-7CF9-4F84-B3EE-8FE8FE82F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9906000" cy="32049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E03A89B-4657-428F-8F65-ED455DA53442}"/>
                  </a:ext>
                </a:extLst>
              </p:cNvPr>
              <p:cNvSpPr txBox="1"/>
              <p:nvPr/>
            </p:nvSpPr>
            <p:spPr>
              <a:xfrm>
                <a:off x="1130132" y="4584501"/>
                <a:ext cx="2298258" cy="6779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&lt;0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] 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0&gt;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&lt;0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] 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0&gt;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E03A89B-4657-428F-8F65-ED455DA53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32" y="4584501"/>
                <a:ext cx="2298258" cy="6779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E674028-FF4A-4E3C-B6A0-08108BF5EE5E}"/>
                  </a:ext>
                </a:extLst>
              </p:cNvPr>
              <p:cNvSpPr txBox="1"/>
              <p:nvPr/>
            </p:nvSpPr>
            <p:spPr>
              <a:xfrm>
                <a:off x="1136576" y="5517232"/>
                <a:ext cx="2303579" cy="6779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&lt;0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] 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0&gt;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&lt;0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] 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0&gt;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E674028-FF4A-4E3C-B6A0-08108BF5E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576" y="5517232"/>
                <a:ext cx="2303579" cy="6779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C96F00F-4017-4405-9BBE-4844E8C3E3C9}"/>
                  </a:ext>
                </a:extLst>
              </p:cNvPr>
              <p:cNvSpPr txBox="1"/>
              <p:nvPr/>
            </p:nvSpPr>
            <p:spPr>
              <a:xfrm>
                <a:off x="6465168" y="4584500"/>
                <a:ext cx="2203873" cy="6779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&lt;0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] 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0&gt;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&lt;0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] 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0&gt;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C96F00F-4017-4405-9BBE-4844E8C3E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168" y="4584500"/>
                <a:ext cx="2203873" cy="6779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C7D605F-BB60-4A3E-9E06-88EB85191251}"/>
                  </a:ext>
                </a:extLst>
              </p:cNvPr>
              <p:cNvSpPr txBox="1"/>
              <p:nvPr/>
            </p:nvSpPr>
            <p:spPr>
              <a:xfrm>
                <a:off x="6465167" y="5517232"/>
                <a:ext cx="2209195" cy="6779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&lt;0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] 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0&gt;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&lt;0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] 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0&gt;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C7D605F-BB60-4A3E-9E06-88EB85191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167" y="5517232"/>
                <a:ext cx="2209195" cy="6779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4881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15B8C2BE-10A7-4251-AB81-73933AC67B4D}"/>
              </a:ext>
            </a:extLst>
          </p:cNvPr>
          <p:cNvSpPr txBox="1"/>
          <p:nvPr/>
        </p:nvSpPr>
        <p:spPr>
          <a:xfrm>
            <a:off x="448098" y="1439198"/>
            <a:ext cx="4288877" cy="5232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2:</a:t>
            </a:r>
            <a:endParaRPr lang="zh-CN" altLang="en-US" sz="28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79D04B3-B49C-4639-829B-71B7B5D44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98" y="2363765"/>
            <a:ext cx="4889926" cy="11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CF259C5-E916-421F-A760-5F214E90A5C3}"/>
                  </a:ext>
                </a:extLst>
              </p:cNvPr>
              <p:cNvSpPr txBox="1"/>
              <p:nvPr/>
            </p:nvSpPr>
            <p:spPr>
              <a:xfrm>
                <a:off x="5889104" y="2731014"/>
                <a:ext cx="3216458" cy="425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]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0&gt;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CF259C5-E916-421F-A760-5F214E90A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104" y="2731014"/>
                <a:ext cx="3216458" cy="4255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A1D9F4E-44CF-48A1-8864-1F258450FE0A}"/>
                  </a:ext>
                </a:extLst>
              </p:cNvPr>
              <p:cNvSpPr txBox="1"/>
              <p:nvPr/>
            </p:nvSpPr>
            <p:spPr>
              <a:xfrm>
                <a:off x="4448944" y="4576444"/>
                <a:ext cx="3640805" cy="428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&gt; 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A1D9F4E-44CF-48A1-8864-1F258450F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944" y="4576444"/>
                <a:ext cx="3640805" cy="4286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5D2E70B-1B6A-4581-B642-B4A3D7259CD1}"/>
                  </a:ext>
                </a:extLst>
              </p:cNvPr>
              <p:cNvSpPr txBox="1"/>
              <p:nvPr/>
            </p:nvSpPr>
            <p:spPr>
              <a:xfrm>
                <a:off x="4448943" y="5181507"/>
                <a:ext cx="3640805" cy="428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&gt; 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5D2E70B-1B6A-4581-B642-B4A3D7259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943" y="5181507"/>
                <a:ext cx="3640805" cy="4286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>
            <a:extLst>
              <a:ext uri="{FF2B5EF4-FFF2-40B4-BE49-F238E27FC236}">
                <a16:creationId xmlns:a16="http://schemas.microsoft.com/office/drawing/2014/main" id="{6E7B0282-1CC4-4FAC-8C9E-EAA298A437F2}"/>
              </a:ext>
            </a:extLst>
          </p:cNvPr>
          <p:cNvSpPr/>
          <p:nvPr/>
        </p:nvSpPr>
        <p:spPr>
          <a:xfrm>
            <a:off x="1784648" y="4743477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Y(2175) only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625382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15B8C2BE-10A7-4251-AB81-73933AC67B4D}"/>
              </a:ext>
            </a:extLst>
          </p:cNvPr>
          <p:cNvSpPr txBox="1"/>
          <p:nvPr/>
        </p:nvSpPr>
        <p:spPr>
          <a:xfrm>
            <a:off x="448098" y="1439198"/>
            <a:ext cx="4288877" cy="5232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2:</a:t>
            </a:r>
            <a:endParaRPr lang="zh-CN" altLang="en-US" sz="28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79D04B3-B49C-4639-829B-71B7B5D44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98" y="2363765"/>
            <a:ext cx="4889926" cy="11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CF259C5-E916-421F-A760-5F214E90A5C3}"/>
                  </a:ext>
                </a:extLst>
              </p:cNvPr>
              <p:cNvSpPr txBox="1"/>
              <p:nvPr/>
            </p:nvSpPr>
            <p:spPr>
              <a:xfrm>
                <a:off x="5889104" y="2731014"/>
                <a:ext cx="3216458" cy="425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]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0&gt;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CF259C5-E916-421F-A760-5F214E90A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104" y="2731014"/>
                <a:ext cx="3216458" cy="4255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4C43E442-1AEE-4BF3-A2B8-38EED3DAB8AC}"/>
              </a:ext>
            </a:extLst>
          </p:cNvPr>
          <p:cNvCxnSpPr/>
          <p:nvPr/>
        </p:nvCxnSpPr>
        <p:spPr>
          <a:xfrm>
            <a:off x="1697218" y="4437112"/>
            <a:ext cx="6208110" cy="144016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29D99B6-CE3A-4314-854E-1AA9B377201A}"/>
              </a:ext>
            </a:extLst>
          </p:cNvPr>
          <p:cNvCxnSpPr>
            <a:cxnSpLocks/>
          </p:cNvCxnSpPr>
          <p:nvPr/>
        </p:nvCxnSpPr>
        <p:spPr>
          <a:xfrm flipV="1">
            <a:off x="1717733" y="4334402"/>
            <a:ext cx="6187595" cy="150129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5EACDAB-5E6B-4498-8ED2-4F2159DD5210}"/>
                  </a:ext>
                </a:extLst>
              </p:cNvPr>
              <p:cNvSpPr txBox="1"/>
              <p:nvPr/>
            </p:nvSpPr>
            <p:spPr>
              <a:xfrm>
                <a:off x="4448944" y="4576444"/>
                <a:ext cx="3640805" cy="428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&gt; 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5EACDAB-5E6B-4498-8ED2-4F2159DD5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944" y="4576444"/>
                <a:ext cx="3640805" cy="4286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35131CDA-4C5A-4F77-B503-75E334C29485}"/>
                  </a:ext>
                </a:extLst>
              </p:cNvPr>
              <p:cNvSpPr txBox="1"/>
              <p:nvPr/>
            </p:nvSpPr>
            <p:spPr>
              <a:xfrm>
                <a:off x="4448943" y="5181507"/>
                <a:ext cx="3640805" cy="428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&gt; 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35131CDA-4C5A-4F77-B503-75E334C29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943" y="5181507"/>
                <a:ext cx="3640805" cy="4286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>
            <a:extLst>
              <a:ext uri="{FF2B5EF4-FFF2-40B4-BE49-F238E27FC236}">
                <a16:creationId xmlns:a16="http://schemas.microsoft.com/office/drawing/2014/main" id="{BFF10F62-4862-4439-9B9E-7F46EB36DD87}"/>
              </a:ext>
            </a:extLst>
          </p:cNvPr>
          <p:cNvSpPr/>
          <p:nvPr/>
        </p:nvSpPr>
        <p:spPr>
          <a:xfrm>
            <a:off x="1784648" y="4743477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Y(2175) only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429618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15B8C2BE-10A7-4251-AB81-73933AC67B4D}"/>
              </a:ext>
            </a:extLst>
          </p:cNvPr>
          <p:cNvSpPr txBox="1"/>
          <p:nvPr/>
        </p:nvSpPr>
        <p:spPr>
          <a:xfrm>
            <a:off x="448098" y="1439198"/>
            <a:ext cx="4288877" cy="5232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2: Y(2175) &amp; Y(24??)</a:t>
            </a:r>
            <a:endParaRPr lang="zh-CN" altLang="en-US" sz="28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79D04B3-B49C-4639-829B-71B7B5D44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98" y="2363765"/>
            <a:ext cx="4889926" cy="11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CF259C5-E916-421F-A760-5F214E90A5C3}"/>
                  </a:ext>
                </a:extLst>
              </p:cNvPr>
              <p:cNvSpPr txBox="1"/>
              <p:nvPr/>
            </p:nvSpPr>
            <p:spPr>
              <a:xfrm>
                <a:off x="5889104" y="2731014"/>
                <a:ext cx="3216458" cy="425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]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0&gt;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CF259C5-E916-421F-A760-5F214E90A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104" y="2731014"/>
                <a:ext cx="3216458" cy="4255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DE43C58-CBC4-4BD0-8CD8-2E9CED049FCE}"/>
                  </a:ext>
                </a:extLst>
              </p:cNvPr>
              <p:cNvSpPr txBox="1"/>
              <p:nvPr/>
            </p:nvSpPr>
            <p:spPr>
              <a:xfrm>
                <a:off x="848544" y="4421035"/>
                <a:ext cx="3655423" cy="428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&gt; 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DE43C58-CBC4-4BD0-8CD8-2E9CED049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44" y="4421035"/>
                <a:ext cx="3655423" cy="4286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ABCA9C13-BBF4-4844-9F4F-84DC49B7CF90}"/>
                  </a:ext>
                </a:extLst>
              </p:cNvPr>
              <p:cNvSpPr txBox="1"/>
              <p:nvPr/>
            </p:nvSpPr>
            <p:spPr>
              <a:xfrm>
                <a:off x="848544" y="5345602"/>
                <a:ext cx="3746602" cy="428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&gt; 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ABCA9C13-BBF4-4844-9F4F-84DC49B7C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44" y="5345602"/>
                <a:ext cx="3746602" cy="4286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BCEB88E-7565-491C-BD00-4C1DDBB9890D}"/>
                  </a:ext>
                </a:extLst>
              </p:cNvPr>
              <p:cNvSpPr txBox="1"/>
              <p:nvPr/>
            </p:nvSpPr>
            <p:spPr>
              <a:xfrm>
                <a:off x="5301389" y="4421035"/>
                <a:ext cx="3209340" cy="425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]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0&gt;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BCEB88E-7565-491C-BD00-4C1DDBB98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389" y="4421035"/>
                <a:ext cx="3209340" cy="4255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FE52C97-F4B3-4049-9940-176BB46E3598}"/>
                  </a:ext>
                </a:extLst>
              </p:cNvPr>
              <p:cNvSpPr txBox="1"/>
              <p:nvPr/>
            </p:nvSpPr>
            <p:spPr>
              <a:xfrm>
                <a:off x="5301389" y="5345602"/>
                <a:ext cx="3223575" cy="425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]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0&gt;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FE52C97-F4B3-4049-9940-176BB46E3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389" y="5345602"/>
                <a:ext cx="3223575" cy="4255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27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6385" y="214291"/>
            <a:ext cx="2790431" cy="785818"/>
          </a:xfr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/>
          <a:lstStyle/>
          <a:p>
            <a:pPr algn="l"/>
            <a:r>
              <a:rPr lang="en-US" altLang="zh-CN" b="1" cap="none" dirty="0">
                <a:latin typeface="Tw Cen MT (标题)"/>
              </a:rPr>
              <a:t>Quark Model</a:t>
            </a:r>
            <a:endParaRPr lang="zh-CN" altLang="en-US" b="1" cap="none" dirty="0">
              <a:latin typeface="Tw Cen MT (标题)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6838" y="1124744"/>
            <a:ext cx="717232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296160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15B8C2BE-10A7-4251-AB81-73933AC67B4D}"/>
              </a:ext>
            </a:extLst>
          </p:cNvPr>
          <p:cNvSpPr txBox="1"/>
          <p:nvPr/>
        </p:nvSpPr>
        <p:spPr>
          <a:xfrm>
            <a:off x="448098" y="1439198"/>
            <a:ext cx="4288877" cy="5232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2: Y(2175) &amp; Y(24??)</a:t>
            </a:r>
            <a:endParaRPr lang="zh-CN" altLang="en-US" sz="28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79D04B3-B49C-4639-829B-71B7B5D44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98" y="2363765"/>
            <a:ext cx="4889926" cy="11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CF259C5-E916-421F-A760-5F214E90A5C3}"/>
                  </a:ext>
                </a:extLst>
              </p:cNvPr>
              <p:cNvSpPr txBox="1"/>
              <p:nvPr/>
            </p:nvSpPr>
            <p:spPr>
              <a:xfrm>
                <a:off x="5889104" y="2731014"/>
                <a:ext cx="3216458" cy="425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]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0&gt;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CF259C5-E916-421F-A760-5F214E90A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104" y="2731014"/>
                <a:ext cx="3216458" cy="4255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00FB4F8-94AD-4407-8EEF-B9DBD22ED29C}"/>
                  </a:ext>
                </a:extLst>
              </p:cNvPr>
              <p:cNvSpPr txBox="1"/>
              <p:nvPr/>
            </p:nvSpPr>
            <p:spPr>
              <a:xfrm>
                <a:off x="5673080" y="4450690"/>
                <a:ext cx="31467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2.41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±0.25 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00FB4F8-94AD-4407-8EEF-B9DBD22ED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080" y="4450690"/>
                <a:ext cx="3146759" cy="369332"/>
              </a:xfrm>
              <a:prstGeom prst="rect">
                <a:avLst/>
              </a:prstGeom>
              <a:blipFill>
                <a:blip r:embed="rId4"/>
                <a:stretch>
                  <a:fillRect l="-1357" r="-1163"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A4C12F3-5491-49DB-9A7C-D44B620F2ECD}"/>
                  </a:ext>
                </a:extLst>
              </p:cNvPr>
              <p:cNvSpPr txBox="1"/>
              <p:nvPr/>
            </p:nvSpPr>
            <p:spPr>
              <a:xfrm>
                <a:off x="5675793" y="5380650"/>
                <a:ext cx="31467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2.34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±0.17 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A4C12F3-5491-49DB-9A7C-D44B620F2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793" y="5380650"/>
                <a:ext cx="3146759" cy="369332"/>
              </a:xfrm>
              <a:prstGeom prst="rect">
                <a:avLst/>
              </a:prstGeom>
              <a:blipFill>
                <a:blip r:embed="rId5"/>
                <a:stretch>
                  <a:fillRect l="-1163" r="-1357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6B1104E-E315-4C98-99EC-CEA4BF2A4FA3}"/>
                  </a:ext>
                </a:extLst>
              </p:cNvPr>
              <p:cNvSpPr txBox="1"/>
              <p:nvPr/>
            </p:nvSpPr>
            <p:spPr>
              <a:xfrm>
                <a:off x="848544" y="4421035"/>
                <a:ext cx="3655423" cy="428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&gt; 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6B1104E-E315-4C98-99EC-CEA4BF2A4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44" y="4421035"/>
                <a:ext cx="3655423" cy="4286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5E8D9D5-5526-4023-9765-197599231329}"/>
                  </a:ext>
                </a:extLst>
              </p:cNvPr>
              <p:cNvSpPr txBox="1"/>
              <p:nvPr/>
            </p:nvSpPr>
            <p:spPr>
              <a:xfrm>
                <a:off x="848544" y="5345602"/>
                <a:ext cx="3746602" cy="428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&lt;0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&gt; 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5E8D9D5-5526-4023-9765-197599231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44" y="5345602"/>
                <a:ext cx="3746602" cy="4286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38237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A3BD77F-68E4-496A-966B-E0C7C6501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906000" cy="33262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BADE1C3-4764-4394-B53F-80FB83865060}"/>
                  </a:ext>
                </a:extLst>
              </p:cNvPr>
              <p:cNvSpPr txBox="1"/>
              <p:nvPr/>
            </p:nvSpPr>
            <p:spPr>
              <a:xfrm>
                <a:off x="3584848" y="5210547"/>
                <a:ext cx="2905148" cy="378693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71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−48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+172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BADE1C3-4764-4394-B53F-80FB83865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848" y="5210547"/>
                <a:ext cx="2905148" cy="378693"/>
              </a:xfrm>
              <a:prstGeom prst="rect">
                <a:avLst/>
              </a:prstGeom>
              <a:blipFill>
                <a:blip r:embed="rId3"/>
                <a:stretch>
                  <a:fillRect b="-12308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5573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89E4F88-27E6-4C11-86DA-B47A486C5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08" y="836712"/>
            <a:ext cx="6671450" cy="501317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8EAB8AA-86D4-4E51-93BC-DC1BD4D939DF}"/>
              </a:ext>
            </a:extLst>
          </p:cNvPr>
          <p:cNvSpPr txBox="1"/>
          <p:nvPr/>
        </p:nvSpPr>
        <p:spPr>
          <a:xfrm>
            <a:off x="2792760" y="5949280"/>
            <a:ext cx="4464496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X(2370), BESIII, arXiv:1912.11253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827071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4488" y="476672"/>
            <a:ext cx="3463421" cy="993775"/>
          </a:xfrm>
        </p:spPr>
        <p:txBody>
          <a:bodyPr/>
          <a:lstStyle/>
          <a:p>
            <a:pPr algn="l"/>
            <a:r>
              <a:rPr lang="en-US" altLang="zh-CN" sz="5400" b="1" dirty="0">
                <a:solidFill>
                  <a:srgbClr val="0000FF"/>
                </a:solidFill>
                <a:latin typeface="+mn-lt"/>
              </a:rPr>
              <a:t>Summary</a:t>
            </a:r>
            <a:endParaRPr lang="zh-CN" altLang="en-US" sz="5400" b="1" dirty="0">
              <a:solidFill>
                <a:srgbClr val="0000FF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80492" y="1556792"/>
                <a:ext cx="9145016" cy="466486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ts val="4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800" dirty="0">
                    <a:cs typeface="Times New Roman" panose="02020603050405020304" pitchFamily="18" charset="0"/>
                  </a:rPr>
                  <a:t>The relation between interpolating currents and physical states is interesting.</a:t>
                </a:r>
              </a:p>
              <a:p>
                <a:pPr marL="342900" indent="-342900">
                  <a:lnSpc>
                    <a:spcPts val="4000"/>
                  </a:lnSpc>
                  <a:buFont typeface="Wingdings" panose="05000000000000000000" pitchFamily="2" charset="2"/>
                  <a:buChar char="l"/>
                </a:pPr>
                <a:endParaRPr lang="en-US" altLang="zh-CN" sz="2800" dirty="0"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4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800" dirty="0">
                    <a:cs typeface="Times New Roman" panose="02020603050405020304" pitchFamily="18" charset="0"/>
                  </a:rPr>
                  <a:t>We diagonalize the two</a:t>
                </a:r>
                <a:r>
                  <a:rPr lang="en-US" altLang="zh-CN" sz="2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𝑠𝑠</m:t>
                    </m:r>
                    <m:acc>
                      <m:accPr>
                        <m:chr m:val="̅"/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  <m:r>
                      <a:rPr lang="en-US" altLang="zh-CN" sz="28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cs typeface="Times New Roman" panose="02020603050405020304" pitchFamily="18" charset="0"/>
                  </a:rPr>
                  <a:t>interpolating currents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sz="2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𝑃𝐶</m:t>
                        </m:r>
                      </m:sup>
                    </m:sSup>
                    <m:r>
                      <a:rPr lang="en-US" altLang="zh-CN" sz="28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8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en-US" altLang="zh-CN" sz="2800" dirty="0">
                    <a:cs typeface="Times New Roman" panose="02020603050405020304" pitchFamily="18" charset="0"/>
                  </a:rPr>
                  <a:t>, and use QCD sum rule to study the Y(2175).</a:t>
                </a:r>
              </a:p>
              <a:p>
                <a:pPr marL="342900" indent="-342900">
                  <a:lnSpc>
                    <a:spcPts val="4000"/>
                  </a:lnSpc>
                  <a:buFont typeface="Wingdings" panose="05000000000000000000" pitchFamily="2" charset="2"/>
                  <a:buChar char="l"/>
                </a:pPr>
                <a:endParaRPr lang="en-US" altLang="zh-CN" sz="2800" dirty="0"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4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800" dirty="0">
                    <a:cs typeface="Times New Roman" panose="02020603050405020304" pitchFamily="18" charset="0"/>
                  </a:rPr>
                  <a:t>It may have a partner state whose mass is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2.41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±0.25</m:t>
                    </m:r>
                  </m:oMath>
                </a14:m>
                <a:r>
                  <a:rPr lang="en-US" altLang="zh-CN" sz="2800" dirty="0">
                    <a:cs typeface="Times New Roman" panose="02020603050405020304" pitchFamily="18" charset="0"/>
                  </a:rPr>
                  <a:t> GeV.</a:t>
                </a:r>
              </a:p>
              <a:p>
                <a:pPr marL="342900" indent="-342900">
                  <a:lnSpc>
                    <a:spcPts val="4000"/>
                  </a:lnSpc>
                  <a:buFont typeface="Wingdings" panose="05000000000000000000" pitchFamily="2" charset="2"/>
                  <a:buChar char="l"/>
                </a:pPr>
                <a:endParaRPr lang="en-US" altLang="zh-CN" sz="2800" dirty="0"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4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800" dirty="0">
                    <a:cs typeface="Times New Roman" panose="02020603050405020304" pitchFamily="18" charset="0"/>
                  </a:rPr>
                  <a:t>There are already some experimental studies.</a:t>
                </a: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92" y="1556792"/>
                <a:ext cx="9145016" cy="4664867"/>
              </a:xfrm>
              <a:prstGeom prst="rect">
                <a:avLst/>
              </a:prstGeom>
              <a:blipFill>
                <a:blip r:embed="rId2"/>
                <a:stretch>
                  <a:fillRect l="-1133" t="-261" r="-999" b="-274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8865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64568" y="1916832"/>
            <a:ext cx="7532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altLang="zh-CN" sz="5400" b="1" dirty="0">
                <a:ln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3500000" scaled="1"/>
                  <a:tileRect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Thank you very much!</a:t>
            </a:r>
            <a:endParaRPr lang="zh-CN" altLang="en-US" sz="5400" b="1" dirty="0">
              <a:ln>
                <a:prstDash val="solid"/>
              </a:ln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13500000" scaled="1"/>
                <a:tileRect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42947" y="3789040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zh-CN" altLang="en-US" sz="5400" b="1" dirty="0">
                <a:ln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3500000" scaled="1"/>
                  <a:tileRect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谢谢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047" y="1052220"/>
            <a:ext cx="2918460" cy="138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D21C0DD7-29E0-4358-9320-0F349FC19470}"/>
              </a:ext>
            </a:extLst>
          </p:cNvPr>
          <p:cNvSpPr/>
          <p:nvPr/>
        </p:nvSpPr>
        <p:spPr>
          <a:xfrm>
            <a:off x="7473280" y="1387922"/>
            <a:ext cx="2232248" cy="72072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rgbClr val="FF0000"/>
                </a:solidFill>
                <a:ea typeface="黑体" panose="02010609060101010101" pitchFamily="49" charset="-122"/>
              </a:rPr>
              <a:t>Conventional Quark Model</a:t>
            </a:r>
            <a:endParaRPr lang="zh-CN" altLang="en-US" b="1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8" name="右大括号 7">
            <a:extLst>
              <a:ext uri="{FF2B5EF4-FFF2-40B4-BE49-F238E27FC236}">
                <a16:creationId xmlns:a16="http://schemas.microsoft.com/office/drawing/2014/main" id="{AA8928D2-E039-4DAD-A56B-7B36AF0DB0B5}"/>
              </a:ext>
            </a:extLst>
          </p:cNvPr>
          <p:cNvSpPr/>
          <p:nvPr/>
        </p:nvSpPr>
        <p:spPr>
          <a:xfrm>
            <a:off x="7292305" y="1286322"/>
            <a:ext cx="168046" cy="92392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01F9C862-3EC2-470A-8AFB-B5FB9026BA8A}"/>
              </a:ext>
            </a:extLst>
          </p:cNvPr>
          <p:cNvSpPr/>
          <p:nvPr/>
        </p:nvSpPr>
        <p:spPr>
          <a:xfrm>
            <a:off x="5824230" y="1904653"/>
            <a:ext cx="1468075" cy="611187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chemeClr val="tx1"/>
                </a:solidFill>
                <a:ea typeface="黑体" panose="02010609060101010101" pitchFamily="49" charset="-122"/>
              </a:rPr>
              <a:t>Baryon</a:t>
            </a:r>
            <a:endParaRPr lang="zh-CN" altLang="en-US" b="1" dirty="0">
              <a:solidFill>
                <a:schemeClr val="tx1"/>
              </a:solidFill>
              <a:ea typeface="黑体" panose="02010609060101010101" pitchFamily="49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1F9C862-3EC2-470A-8AFB-B5FB9026BA8A}"/>
              </a:ext>
            </a:extLst>
          </p:cNvPr>
          <p:cNvSpPr/>
          <p:nvPr/>
        </p:nvSpPr>
        <p:spPr>
          <a:xfrm>
            <a:off x="5811303" y="980728"/>
            <a:ext cx="1468073" cy="611187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chemeClr val="tx1"/>
                </a:solidFill>
                <a:ea typeface="黑体" panose="02010609060101010101" pitchFamily="49" charset="-122"/>
              </a:rPr>
              <a:t>Meson</a:t>
            </a:r>
            <a:endParaRPr lang="zh-CN" altLang="en-US" b="1" dirty="0">
              <a:solidFill>
                <a:schemeClr val="tx1"/>
              </a:solidFill>
              <a:ea typeface="黑体" panose="02010609060101010101" pitchFamily="49" charset="-122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72000" y="72000"/>
            <a:ext cx="3168352" cy="588592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761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PingFang SC"/>
              </a:rPr>
              <a:t>Categorizations</a:t>
            </a:r>
            <a:r>
              <a:rPr kumimoji="0" lang="zh-CN" altLang="zh-CN" sz="3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PingFang SC"/>
              </a:rPr>
              <a:t> </a:t>
            </a:r>
            <a:endParaRPr kumimoji="0" lang="zh-CN" altLang="zh-CN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60219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047" y="1052220"/>
            <a:ext cx="2918460" cy="138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27" y="3034630"/>
            <a:ext cx="4686300" cy="2914650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D21C0DD7-29E0-4358-9320-0F349FC19470}"/>
              </a:ext>
            </a:extLst>
          </p:cNvPr>
          <p:cNvSpPr/>
          <p:nvPr/>
        </p:nvSpPr>
        <p:spPr>
          <a:xfrm>
            <a:off x="7473280" y="1387922"/>
            <a:ext cx="2232248" cy="72072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rgbClr val="FF0000"/>
                </a:solidFill>
                <a:ea typeface="黑体" panose="02010609060101010101" pitchFamily="49" charset="-122"/>
              </a:rPr>
              <a:t>Conventional Quark Model</a:t>
            </a:r>
            <a:endParaRPr lang="zh-CN" altLang="en-US" b="1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8" name="右大括号 7">
            <a:extLst>
              <a:ext uri="{FF2B5EF4-FFF2-40B4-BE49-F238E27FC236}">
                <a16:creationId xmlns:a16="http://schemas.microsoft.com/office/drawing/2014/main" id="{AA8928D2-E039-4DAD-A56B-7B36AF0DB0B5}"/>
              </a:ext>
            </a:extLst>
          </p:cNvPr>
          <p:cNvSpPr/>
          <p:nvPr/>
        </p:nvSpPr>
        <p:spPr>
          <a:xfrm>
            <a:off x="7292305" y="1286322"/>
            <a:ext cx="168046" cy="92392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01F9C862-3EC2-470A-8AFB-B5FB9026BA8A}"/>
              </a:ext>
            </a:extLst>
          </p:cNvPr>
          <p:cNvSpPr/>
          <p:nvPr/>
        </p:nvSpPr>
        <p:spPr>
          <a:xfrm>
            <a:off x="5824230" y="1904653"/>
            <a:ext cx="1468075" cy="611187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chemeClr val="tx1"/>
                </a:solidFill>
                <a:ea typeface="黑体" panose="02010609060101010101" pitchFamily="49" charset="-122"/>
              </a:rPr>
              <a:t>Baryon</a:t>
            </a:r>
            <a:endParaRPr lang="zh-CN" altLang="en-US" b="1" dirty="0">
              <a:solidFill>
                <a:schemeClr val="tx1"/>
              </a:solidFill>
              <a:ea typeface="黑体" panose="02010609060101010101" pitchFamily="49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1F9C862-3EC2-470A-8AFB-B5FB9026BA8A}"/>
              </a:ext>
            </a:extLst>
          </p:cNvPr>
          <p:cNvSpPr/>
          <p:nvPr/>
        </p:nvSpPr>
        <p:spPr>
          <a:xfrm>
            <a:off x="5811303" y="980728"/>
            <a:ext cx="1468073" cy="611187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chemeClr val="tx1"/>
                </a:solidFill>
                <a:ea typeface="黑体" panose="02010609060101010101" pitchFamily="49" charset="-122"/>
              </a:rPr>
              <a:t>Meson</a:t>
            </a:r>
            <a:endParaRPr lang="zh-CN" altLang="en-US" b="1" dirty="0">
              <a:solidFill>
                <a:schemeClr val="tx1"/>
              </a:solidFill>
              <a:ea typeface="黑体" panose="02010609060101010101" pitchFamily="49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01F9C862-3EC2-470A-8AFB-B5FB9026BA8A}"/>
              </a:ext>
            </a:extLst>
          </p:cNvPr>
          <p:cNvSpPr/>
          <p:nvPr/>
        </p:nvSpPr>
        <p:spPr>
          <a:xfrm>
            <a:off x="5847481" y="3139008"/>
            <a:ext cx="1979613" cy="611187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chemeClr val="tx1"/>
                </a:solidFill>
                <a:ea typeface="黑体" panose="02010609060101010101" pitchFamily="49" charset="-122"/>
              </a:rPr>
              <a:t>Multiquark</a:t>
            </a:r>
            <a:endParaRPr lang="zh-CN" altLang="en-US" b="1" dirty="0">
              <a:solidFill>
                <a:schemeClr val="tx1"/>
              </a:solidFill>
              <a:ea typeface="黑体" panose="02010609060101010101" pitchFamily="49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ACBD60EB-3093-4836-AD2F-58ED355ABCDE}"/>
              </a:ext>
            </a:extLst>
          </p:cNvPr>
          <p:cNvSpPr/>
          <p:nvPr/>
        </p:nvSpPr>
        <p:spPr>
          <a:xfrm>
            <a:off x="5842719" y="4462983"/>
            <a:ext cx="1979612" cy="468312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chemeClr val="tx1"/>
                </a:solidFill>
                <a:ea typeface="黑体" panose="02010609060101010101" pitchFamily="49" charset="-122"/>
              </a:rPr>
              <a:t>Molecular </a:t>
            </a:r>
            <a:endParaRPr lang="zh-CN" altLang="en-US" b="1" dirty="0">
              <a:solidFill>
                <a:schemeClr val="tx1"/>
              </a:solidFill>
              <a:ea typeface="黑体" panose="02010609060101010101" pitchFamily="49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4E9C72F4-4EC4-4E60-A5E9-426E270F5A53}"/>
              </a:ext>
            </a:extLst>
          </p:cNvPr>
          <p:cNvSpPr/>
          <p:nvPr/>
        </p:nvSpPr>
        <p:spPr>
          <a:xfrm>
            <a:off x="5842719" y="4931295"/>
            <a:ext cx="1979612" cy="468313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chemeClr val="tx1"/>
                </a:solidFill>
                <a:ea typeface="黑体" panose="02010609060101010101" pitchFamily="49" charset="-122"/>
              </a:rPr>
              <a:t>Glueball</a:t>
            </a:r>
            <a:endParaRPr lang="zh-CN" altLang="en-US" b="1" dirty="0">
              <a:solidFill>
                <a:schemeClr val="tx1"/>
              </a:solidFill>
              <a:ea typeface="黑体" panose="02010609060101010101" pitchFamily="49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6C3F6436-409C-42FE-97A4-D5AACEAABA03}"/>
              </a:ext>
            </a:extLst>
          </p:cNvPr>
          <p:cNvSpPr/>
          <p:nvPr/>
        </p:nvSpPr>
        <p:spPr>
          <a:xfrm>
            <a:off x="5842719" y="5412308"/>
            <a:ext cx="1979612" cy="468312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chemeClr val="tx1"/>
                </a:solidFill>
                <a:ea typeface="黑体" panose="02010609060101010101" pitchFamily="49" charset="-122"/>
              </a:rPr>
              <a:t>Hybrid</a:t>
            </a:r>
            <a:endParaRPr lang="zh-CN" altLang="en-US" b="1" dirty="0">
              <a:solidFill>
                <a:schemeClr val="tx1"/>
              </a:solidFill>
              <a:ea typeface="黑体" panose="02010609060101010101" pitchFamily="49" charset="-122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CB7640EE-A069-4D73-B465-AAF4ACC0471A}"/>
              </a:ext>
            </a:extLst>
          </p:cNvPr>
          <p:cNvSpPr/>
          <p:nvPr/>
        </p:nvSpPr>
        <p:spPr>
          <a:xfrm>
            <a:off x="8049344" y="4186758"/>
            <a:ext cx="1511300" cy="72072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rgbClr val="FF0000"/>
                </a:solidFill>
                <a:ea typeface="黑体" panose="02010609060101010101" pitchFamily="49" charset="-122"/>
              </a:rPr>
              <a:t>Exotic hadron</a:t>
            </a:r>
            <a:endParaRPr lang="zh-CN" altLang="en-US" b="1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6" name="右大括号 15">
            <a:extLst>
              <a:ext uri="{FF2B5EF4-FFF2-40B4-BE49-F238E27FC236}">
                <a16:creationId xmlns:a16="http://schemas.microsoft.com/office/drawing/2014/main" id="{14839AAE-09C1-49CF-B43E-6B4147121C82}"/>
              </a:ext>
            </a:extLst>
          </p:cNvPr>
          <p:cNvSpPr/>
          <p:nvPr/>
        </p:nvSpPr>
        <p:spPr>
          <a:xfrm>
            <a:off x="7822331" y="3434283"/>
            <a:ext cx="190500" cy="222408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ea typeface="黑体" panose="02010609060101010101" pitchFamily="49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56456" y="2761915"/>
            <a:ext cx="9777536" cy="19013"/>
          </a:xfrm>
          <a:prstGeom prst="line">
            <a:avLst/>
          </a:prstGeom>
          <a:ln w="254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72000" y="72000"/>
            <a:ext cx="3168352" cy="588592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761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PingFang SC"/>
              </a:rPr>
              <a:t>Categorizations</a:t>
            </a:r>
            <a:r>
              <a:rPr kumimoji="0" lang="zh-CN" altLang="zh-CN" sz="3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PingFang SC"/>
              </a:rPr>
              <a:t> </a:t>
            </a:r>
            <a:endParaRPr kumimoji="0" lang="zh-CN" altLang="zh-CN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1932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2000" y="72000"/>
            <a:ext cx="8640960" cy="588592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761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333333"/>
                </a:solidFill>
                <a:ea typeface="PingFang SC"/>
              </a:rPr>
              <a:t>Theoretical explanations of experimental signals</a:t>
            </a:r>
            <a:r>
              <a:rPr kumimoji="0" lang="zh-CN" altLang="zh-CN" sz="3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PingFang SC"/>
              </a:rPr>
              <a:t> </a:t>
            </a:r>
            <a:endParaRPr kumimoji="0" lang="zh-CN" altLang="zh-CN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9485" y="908720"/>
            <a:ext cx="403244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/>
              <a:t>Resonant</a:t>
            </a: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rgbClr val="FF0000"/>
                </a:solidFill>
              </a:rPr>
              <a:t>Conventional hadrons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400" b="1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rgbClr val="0000FF"/>
                </a:solidFill>
              </a:rPr>
              <a:t>Exotic states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zh-CN" sz="2000" b="1" dirty="0"/>
              <a:t>Molecular states: </a:t>
            </a:r>
          </a:p>
          <a:p>
            <a:pPr lvl="1"/>
            <a:r>
              <a:rPr lang="en-US" altLang="zh-CN" dirty="0"/>
              <a:t>loosely bound states composed of </a:t>
            </a:r>
          </a:p>
          <a:p>
            <a:pPr lvl="1"/>
            <a:r>
              <a:rPr lang="en-US" altLang="zh-CN" dirty="0"/>
              <a:t>a pair of mesons/baryons; probably bounded by the pion exchange.</a:t>
            </a:r>
          </a:p>
          <a:p>
            <a:pPr lvl="1"/>
            <a:endParaRPr lang="en-US" altLang="zh-CN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zh-CN" sz="2000" b="1" dirty="0"/>
              <a:t>Multiquark states: </a:t>
            </a:r>
          </a:p>
          <a:p>
            <a:pPr lvl="1"/>
            <a:r>
              <a:rPr lang="en-US" altLang="zh-CN" dirty="0"/>
              <a:t>bound states of four/five/six quarks; bounded by colored-force between quarks; there are many states within the same multiplet.</a:t>
            </a:r>
          </a:p>
          <a:p>
            <a:pPr lvl="1"/>
            <a:endParaRPr lang="en-US" altLang="zh-CN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zh-CN" sz="2000" b="1" dirty="0"/>
              <a:t>Hybrids: </a:t>
            </a:r>
          </a:p>
          <a:p>
            <a:pPr lvl="1"/>
            <a:r>
              <a:rPr lang="en-US" altLang="zh-CN" dirty="0"/>
              <a:t>bound states composed of a pair of quarks and one valance gluon.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529064" y="913832"/>
            <a:ext cx="3960440" cy="56015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800" b="1" dirty="0"/>
              <a:t>Non-Resonant</a:t>
            </a:r>
          </a:p>
          <a:p>
            <a:r>
              <a:rPr lang="en-US" altLang="zh-CN" dirty="0"/>
              <a:t>Many exotic states lie very close to open-charm threshold; It’s quite possible that some threshold enhancements are not real resonances.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/>
              <a:t>Kinematical effect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/>
              <a:t>Opening of new threshold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/>
              <a:t>Cusp effect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/>
              <a:t>Final state interaction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/>
              <a:t>Interference between continuum and charmonium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/>
              <a:t>Triangle singularity due to the special kinematics</a:t>
            </a:r>
            <a:endParaRPr lang="zh-CN" altLang="en-US" sz="2000" b="1" dirty="0"/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4942548" y="980728"/>
            <a:ext cx="5901" cy="5832648"/>
          </a:xfrm>
          <a:prstGeom prst="line">
            <a:avLst/>
          </a:prstGeom>
          <a:ln w="254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242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56865" t="45101" r="-647" b="8447"/>
          <a:stretch/>
        </p:blipFill>
        <p:spPr>
          <a:xfrm>
            <a:off x="6233592" y="332656"/>
            <a:ext cx="3672408" cy="237626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2480" y="968843"/>
            <a:ext cx="5961112" cy="2467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/>
              <a:t>Chiral unitary model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/>
              <a:t>One boson exchange model</a:t>
            </a:r>
          </a:p>
          <a:p>
            <a:r>
              <a:rPr lang="en-US" altLang="zh-CN" sz="2800" dirty="0"/>
              <a:t>     ……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2000" y="72000"/>
            <a:ext cx="3440840" cy="588592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761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333333"/>
                </a:solidFill>
                <a:ea typeface="PingFang SC"/>
              </a:rPr>
              <a:t>From </a:t>
            </a:r>
            <a:r>
              <a:rPr lang="en-US" altLang="zh-CN" sz="3200" b="1" dirty="0">
                <a:solidFill>
                  <a:srgbClr val="FF0000"/>
                </a:solidFill>
                <a:ea typeface="PingFang SC"/>
              </a:rPr>
              <a:t>Hadron</a:t>
            </a:r>
            <a:r>
              <a:rPr lang="en-US" altLang="zh-CN" sz="3200" b="1" dirty="0">
                <a:solidFill>
                  <a:srgbClr val="333333"/>
                </a:solidFill>
                <a:ea typeface="PingFang SC"/>
              </a:rPr>
              <a:t> Level</a:t>
            </a:r>
            <a:endParaRPr lang="zh-CN" altLang="zh-CN" sz="3200" b="1" dirty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2000" y="3142199"/>
            <a:ext cx="3872888" cy="58859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761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333333"/>
                </a:solidFill>
                <a:ea typeface="PingFang SC"/>
              </a:rPr>
              <a:t>The </a:t>
            </a:r>
            <a:r>
              <a:rPr lang="en-US" altLang="zh-CN" sz="3200" b="1" dirty="0">
                <a:solidFill>
                  <a:srgbClr val="FF0000"/>
                </a:solidFill>
              </a:rPr>
              <a:t>Molecular </a:t>
            </a:r>
            <a:r>
              <a:rPr lang="en-US" altLang="zh-CN" sz="3200" b="1" dirty="0"/>
              <a:t>Picture</a:t>
            </a:r>
            <a:endParaRPr kumimoji="0" lang="zh-CN" altLang="zh-CN" sz="32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539" y="5195413"/>
            <a:ext cx="6838950" cy="140493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4" name="矩形 13"/>
          <p:cNvSpPr/>
          <p:nvPr/>
        </p:nvSpPr>
        <p:spPr>
          <a:xfrm>
            <a:off x="204301" y="3933055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The masses of Pc(4380) and Pc(4450) are close to the </a:t>
            </a:r>
            <a:r>
              <a:rPr lang="en-US" altLang="zh-CN" sz="2800" dirty="0" err="1"/>
              <a:t>Σ</a:t>
            </a:r>
            <a:r>
              <a:rPr lang="en-US" altLang="zh-CN" sz="2800" baseline="-25000" dirty="0" err="1"/>
              <a:t>c</a:t>
            </a:r>
            <a:r>
              <a:rPr lang="en-US" altLang="zh-CN" sz="2800" dirty="0"/>
              <a:t>(2455)D</a:t>
            </a:r>
            <a:r>
              <a:rPr lang="en-US" altLang="zh-CN" sz="2800" baseline="30000" dirty="0"/>
              <a:t>*</a:t>
            </a:r>
            <a:r>
              <a:rPr lang="en-US" altLang="zh-CN" sz="2800" dirty="0"/>
              <a:t> and Σ</a:t>
            </a:r>
            <a:r>
              <a:rPr lang="en-US" altLang="zh-CN" sz="2800" baseline="-25000" dirty="0"/>
              <a:t>c</a:t>
            </a:r>
            <a:r>
              <a:rPr lang="en-US" altLang="zh-CN" sz="2800" baseline="30000" dirty="0"/>
              <a:t>*</a:t>
            </a:r>
            <a:r>
              <a:rPr lang="en-US" altLang="zh-CN" sz="2800" dirty="0"/>
              <a:t>(2520)D</a:t>
            </a:r>
            <a:r>
              <a:rPr lang="en-US" altLang="zh-CN" sz="2800" baseline="30000" dirty="0"/>
              <a:t>*</a:t>
            </a:r>
            <a:r>
              <a:rPr lang="en-US" altLang="zh-CN" sz="2800" dirty="0"/>
              <a:t> thresholds, respectively.</a:t>
            </a:r>
            <a:endParaRPr lang="zh-CN" altLang="en-US" sz="2800" dirty="0"/>
          </a:p>
        </p:txBody>
      </p:sp>
      <p:sp>
        <p:nvSpPr>
          <p:cNvPr id="15" name="矩形 14"/>
          <p:cNvSpPr/>
          <p:nvPr/>
        </p:nvSpPr>
        <p:spPr>
          <a:xfrm>
            <a:off x="6537176" y="2832504"/>
            <a:ext cx="1124026" cy="36933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D mesons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337376" y="2832504"/>
            <a:ext cx="1198533" cy="36933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Σ</a:t>
            </a:r>
            <a:r>
              <a:rPr lang="en-US" altLang="zh-CN" b="1" baseline="-25000" dirty="0">
                <a:solidFill>
                  <a:srgbClr val="FF0000"/>
                </a:solidFill>
              </a:rPr>
              <a:t>c</a:t>
            </a:r>
            <a:r>
              <a:rPr lang="en-US" altLang="zh-CN" b="1" dirty="0">
                <a:solidFill>
                  <a:srgbClr val="FF0000"/>
                </a:solidFill>
              </a:rPr>
              <a:t> baryons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8" name="直接连接符 17"/>
          <p:cNvCxnSpPr>
            <a:stCxn id="15" idx="3"/>
            <a:endCxn id="16" idx="1"/>
          </p:cNvCxnSpPr>
          <p:nvPr/>
        </p:nvCxnSpPr>
        <p:spPr>
          <a:xfrm>
            <a:off x="7661202" y="3017170"/>
            <a:ext cx="676174" cy="0"/>
          </a:xfrm>
          <a:prstGeom prst="line">
            <a:avLst/>
          </a:prstGeom>
          <a:ln w="38100">
            <a:solidFill>
              <a:srgbClr val="0000FF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465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78DAF319-B5C0-488E-A47C-693E13FB4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092" y="4292061"/>
            <a:ext cx="2967960" cy="258971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6496" y="980728"/>
            <a:ext cx="8352928" cy="56166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/>
              <a:t>Various quark models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/>
              <a:t>Various effective methods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/>
              <a:t>Lattice QCD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</a:rPr>
              <a:t>QCD sum rules</a:t>
            </a:r>
          </a:p>
          <a:p>
            <a:r>
              <a:rPr lang="en-US" altLang="zh-CN" sz="2800" dirty="0"/>
              <a:t>     ……</a:t>
            </a:r>
          </a:p>
          <a:p>
            <a:endParaRPr lang="en-US" altLang="zh-CN" sz="2800" dirty="0"/>
          </a:p>
          <a:p>
            <a:endParaRPr lang="en-US" altLang="zh-CN" sz="2800" dirty="0"/>
          </a:p>
        </p:txBody>
      </p:sp>
      <p:sp>
        <p:nvSpPr>
          <p:cNvPr id="6" name="TextBox 10"/>
          <p:cNvSpPr txBox="1"/>
          <p:nvPr/>
        </p:nvSpPr>
        <p:spPr>
          <a:xfrm>
            <a:off x="6214134" y="5759042"/>
            <a:ext cx="3536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</a:rPr>
              <a:t>fine structure of QCD?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-1701" b="9217"/>
          <a:stretch/>
        </p:blipFill>
        <p:spPr bwMode="auto">
          <a:xfrm>
            <a:off x="106972" y="4333681"/>
            <a:ext cx="296796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2000" y="3838067"/>
            <a:ext cx="9777544" cy="527037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761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2800" dirty="0"/>
              <a:t>These studies help to understand </a:t>
            </a:r>
            <a:r>
              <a:rPr lang="en-US" altLang="zh-CN" sz="2800" b="1" dirty="0">
                <a:solidFill>
                  <a:srgbClr val="FF0000"/>
                </a:solidFill>
              </a:rPr>
              <a:t>the internal structure </a:t>
            </a:r>
            <a:r>
              <a:rPr lang="en-US" altLang="zh-CN" sz="2800" dirty="0"/>
              <a:t>of hadrons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8C73342-F3D6-46E7-A265-451863F14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72000"/>
            <a:ext cx="3296824" cy="588592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7610" rIns="0" bIns="4761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333333"/>
                </a:solidFill>
                <a:ea typeface="PingFang SC"/>
              </a:rPr>
              <a:t>From </a:t>
            </a:r>
            <a:r>
              <a:rPr lang="en-US" altLang="zh-CN" sz="3200" b="1" dirty="0">
                <a:solidFill>
                  <a:srgbClr val="FF0000"/>
                </a:solidFill>
                <a:ea typeface="PingFang SC"/>
              </a:rPr>
              <a:t>Quark</a:t>
            </a:r>
            <a:r>
              <a:rPr lang="en-US" altLang="zh-CN" sz="3200" b="1" dirty="0">
                <a:solidFill>
                  <a:srgbClr val="333333"/>
                </a:solidFill>
                <a:ea typeface="PingFang SC"/>
              </a:rPr>
              <a:t> Level </a:t>
            </a:r>
            <a:endParaRPr kumimoji="0" lang="zh-CN" altLang="zh-CN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CDD3AFD-3919-4C1A-9F4E-240F051364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865" t="45101" r="-647" b="8447"/>
          <a:stretch/>
        </p:blipFill>
        <p:spPr>
          <a:xfrm>
            <a:off x="6825208" y="260648"/>
            <a:ext cx="2670842" cy="172819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C0FDD5D-9F61-4364-87FF-93908896AA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93" t="46508" r="43754" b="8447"/>
          <a:stretch/>
        </p:blipFill>
        <p:spPr>
          <a:xfrm>
            <a:off x="7394319" y="2062598"/>
            <a:ext cx="1532620" cy="153262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2FA49F0-40BB-4253-B5D5-3271AA972D9F}"/>
              </a:ext>
            </a:extLst>
          </p:cNvPr>
          <p:cNvSpPr txBox="1"/>
          <p:nvPr/>
        </p:nvSpPr>
        <p:spPr>
          <a:xfrm>
            <a:off x="7549236" y="5238851"/>
            <a:ext cx="865964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err="1"/>
              <a:t>LHCb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02092903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水滴">
  <a:themeElements>
    <a:clrScheme name="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水滴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>
          <a:defRPr sz="2800" b="1" dirty="0">
            <a:solidFill>
              <a:srgbClr val="FF0000"/>
            </a:solidFill>
            <a:latin typeface="simsun" panose="02010600030101010101" pitchFamily="2" charset="-122"/>
            <a:ea typeface="simsun" panose="02010600030101010101" pitchFamily="2" charset="-122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11121</TotalTime>
  <Words>1551</Words>
  <Application>Microsoft Office PowerPoint</Application>
  <PresentationFormat>A4 纸张(210x297 毫米)</PresentationFormat>
  <Paragraphs>284</Paragraphs>
  <Slides>44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44</vt:i4>
      </vt:variant>
    </vt:vector>
  </HeadingPairs>
  <TitlesOfParts>
    <vt:vector size="59" baseType="lpstr">
      <vt:lpstr>CMBX9</vt:lpstr>
      <vt:lpstr>CMMI10</vt:lpstr>
      <vt:lpstr>CMR10</vt:lpstr>
      <vt:lpstr>CMR9</vt:lpstr>
      <vt:lpstr>Tw Cen MT (标题)</vt:lpstr>
      <vt:lpstr>Arial</vt:lpstr>
      <vt:lpstr>Calibri</vt:lpstr>
      <vt:lpstr>Calibri Light</vt:lpstr>
      <vt:lpstr>Cambria Math</vt:lpstr>
      <vt:lpstr>Times New Roman</vt:lpstr>
      <vt:lpstr>Tw Cen MT</vt:lpstr>
      <vt:lpstr>Wingdings</vt:lpstr>
      <vt:lpstr>Wingdings 2</vt:lpstr>
      <vt:lpstr>HDOfficeLightV0</vt:lpstr>
      <vt:lpstr>水滴</vt:lpstr>
      <vt:lpstr>Y(2175) and its partner</vt:lpstr>
      <vt:lpstr>Contents</vt:lpstr>
      <vt:lpstr>PowerPoint 演示文稿</vt:lpstr>
      <vt:lpstr>Quark Model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QCD Sum Rules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  <vt:lpstr>PowerPoint 演示文稿</vt:lpstr>
    </vt:vector>
  </TitlesOfParts>
  <Manager/>
  <Company>RCNP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subject/>
  <dc:creator>Hua-Xing Chen</dc:creator>
  <cp:keywords/>
  <dc:description/>
  <cp:lastModifiedBy>Chen Huaxing</cp:lastModifiedBy>
  <cp:revision>1686</cp:revision>
  <cp:lastPrinted>2015-12-05T03:44:34Z</cp:lastPrinted>
  <dcterms:created xsi:type="dcterms:W3CDTF">2006-11-14T02:42:43Z</dcterms:created>
  <dcterms:modified xsi:type="dcterms:W3CDTF">2020-01-11T14:43:12Z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TC011962582052</vt:lpwstr>
  </property>
</Properties>
</file>