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47"/>
  </p:notesMasterIdLst>
  <p:sldIdLst>
    <p:sldId id="256" r:id="rId2"/>
    <p:sldId id="466" r:id="rId3"/>
    <p:sldId id="467" r:id="rId4"/>
    <p:sldId id="455" r:id="rId5"/>
    <p:sldId id="422" r:id="rId6"/>
    <p:sldId id="479" r:id="rId7"/>
    <p:sldId id="478" r:id="rId8"/>
    <p:sldId id="485" r:id="rId9"/>
    <p:sldId id="395" r:id="rId10"/>
    <p:sldId id="397" r:id="rId11"/>
    <p:sldId id="398" r:id="rId12"/>
    <p:sldId id="400" r:id="rId13"/>
    <p:sldId id="402" r:id="rId14"/>
    <p:sldId id="403" r:id="rId15"/>
    <p:sldId id="404" r:id="rId16"/>
    <p:sldId id="468" r:id="rId17"/>
    <p:sldId id="407" r:id="rId18"/>
    <p:sldId id="452" r:id="rId19"/>
    <p:sldId id="456" r:id="rId20"/>
    <p:sldId id="454" r:id="rId21"/>
    <p:sldId id="463" r:id="rId22"/>
    <p:sldId id="459" r:id="rId23"/>
    <p:sldId id="464" r:id="rId24"/>
    <p:sldId id="477" r:id="rId25"/>
    <p:sldId id="462" r:id="rId26"/>
    <p:sldId id="469" r:id="rId27"/>
    <p:sldId id="480" r:id="rId28"/>
    <p:sldId id="481" r:id="rId29"/>
    <p:sldId id="470" r:id="rId30"/>
    <p:sldId id="472" r:id="rId31"/>
    <p:sldId id="471" r:id="rId32"/>
    <p:sldId id="473" r:id="rId33"/>
    <p:sldId id="483" r:id="rId34"/>
    <p:sldId id="484" r:id="rId35"/>
    <p:sldId id="474" r:id="rId36"/>
    <p:sldId id="482" r:id="rId37"/>
    <p:sldId id="475" r:id="rId38"/>
    <p:sldId id="476" r:id="rId39"/>
    <p:sldId id="453" r:id="rId40"/>
    <p:sldId id="315" r:id="rId41"/>
    <p:sldId id="445" r:id="rId42"/>
    <p:sldId id="405" r:id="rId43"/>
    <p:sldId id="446" r:id="rId44"/>
    <p:sldId id="406" r:id="rId45"/>
    <p:sldId id="448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D462-A8A4-4C4B-A495-50BEA5913A4F}" type="datetimeFigureOut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51263-9C35-45A9-AF82-1C68D270C9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50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5406-1E9F-44D7-9030-C0CAAA4CBFFF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2E07-CC98-4E8B-B6F4-D15030ED6EC8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4EAD-8F9A-4807-B8FE-2F4151145A23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>
          <a:xfrm>
            <a:off x="5643570" y="6429396"/>
            <a:ext cx="2514600" cy="288925"/>
          </a:xfrm>
        </p:spPr>
        <p:txBody>
          <a:bodyPr/>
          <a:lstStyle/>
          <a:p>
            <a:fld id="{A3F16F50-6C07-4008-90F1-703201B60B2F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6000760" y="142852"/>
            <a:ext cx="2895600" cy="288925"/>
          </a:xfrm>
        </p:spPr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8E72-D15E-4BC3-BEF7-47D38D541AA5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13D-1867-4156-AE9E-6F657D539F4D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3FF8-B7BA-421B-A48E-BA99D17853FA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C56B-6E9F-4BA7-A4D5-56C926DEADE6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2687-64B8-4EFE-9BED-6DEABC70B5C5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6A6-C486-4848-BEEB-FF14EAFC5ECA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6F9E-F4E8-419C-B716-58E18E05EADF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1CCE67-06D6-4510-B29A-8122B2132979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D82B48-5C75-461E-9FCD-99A8072DF04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102.png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10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10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43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13.wmf"/><Relationship Id="rId9" Type="http://schemas.openxmlformats.org/officeDocument/2006/relationships/image" Target="../media/image1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7524" y="2016350"/>
            <a:ext cx="8568952" cy="2301240"/>
          </a:xfrm>
        </p:spPr>
        <p:txBody>
          <a:bodyPr>
            <a:normAutofit/>
          </a:bodyPr>
          <a:lstStyle/>
          <a:p>
            <a:r>
              <a:rPr lang="en-US" altLang="zh-CN" b="1" dirty="0"/>
              <a:t> Several topics about exotic hadron states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27784" y="2552700"/>
            <a:ext cx="3600400" cy="1752600"/>
          </a:xfrm>
        </p:spPr>
        <p:txBody>
          <a:bodyPr/>
          <a:lstStyle/>
          <a:p>
            <a:pPr algn="ctr"/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-Yong Zhou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Southeast University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638132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2020.1.11 </a:t>
            </a:r>
            <a:r>
              <a:rPr lang="zh-CN" altLang="en-US" dirty="0">
                <a:latin typeface="+mj-lt"/>
              </a:rPr>
              <a:t>复旦大学，上海</a:t>
            </a:r>
            <a:endParaRPr lang="en-US" altLang="zh-CN" dirty="0">
              <a:latin typeface="+mj-lt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6228184" y="2564990"/>
            <a:ext cx="1590000" cy="1752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周智勇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东南大学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8F2F43E-4DBC-4182-8B27-2AA917126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008112" cy="10081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5628FB-9CCB-4B5A-AE5D-97ED78FF5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0236"/>
            <a:ext cx="1085106" cy="10851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4195B8D-CA84-43BB-A28B-E765DAB4DD05}"/>
              </a:ext>
            </a:extLst>
          </p:cNvPr>
          <p:cNvSpPr txBox="1"/>
          <p:nvPr/>
        </p:nvSpPr>
        <p:spPr>
          <a:xfrm>
            <a:off x="755576" y="494854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Collaborators: </a:t>
            </a: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Zhiguang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Xiao, Dian-Yong Chen, Meng-Ting Yu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40CAFA-47E6-4CD2-8CFF-2F0F892FB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448" y="5653087"/>
            <a:ext cx="2857500" cy="12049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Rigged </a:t>
            </a:r>
            <a:r>
              <a:rPr lang="en-US" altLang="zh-CN" dirty="0" err="1"/>
              <a:t>hilbert</a:t>
            </a:r>
            <a:r>
              <a:rPr lang="en-US" altLang="zh-CN" dirty="0"/>
              <a:t> space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Gel’fand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triplet space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871788" y="2089150"/>
          <a:ext cx="2616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95" name="Equation" r:id="rId3" imgW="876300" imgH="190500" progId="Equation.DSMT4">
                  <p:embed/>
                </p:oleObj>
              </mc:Choice>
              <mc:Fallback>
                <p:oleObj name="Equation" r:id="rId3" imgW="876300" imgH="1905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2089150"/>
                        <a:ext cx="261620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14612" y="357187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Hilbert space of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normalizable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state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928934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Nuclear space , dense in </a:t>
            </a:r>
            <a:r>
              <a:rPr lang="en-US" altLang="zh-CN" sz="2400" b="1" dirty="0">
                <a:latin typeface="Kunstler Script" pitchFamily="66" charset="0"/>
                <a:cs typeface="Times New Roman" pitchFamily="18" charset="0"/>
              </a:rPr>
              <a:t>H</a:t>
            </a:r>
            <a:endParaRPr lang="zh-CN" altLang="en-US" sz="2400" b="1" dirty="0">
              <a:latin typeface="Kunstler Script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04" y="2714620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space of the anti-linear continuous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functionals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on the nuclear space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4832347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space of Gamow states </a:t>
            </a:r>
            <a:endParaRPr lang="zh-CN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右箭头 11"/>
          <p:cNvSpPr/>
          <p:nvPr/>
        </p:nvSpPr>
        <p:spPr>
          <a:xfrm rot="20153541">
            <a:off x="2084284" y="2708293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6200000">
            <a:off x="3727359" y="3065483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2445762">
            <a:off x="5438463" y="258136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6200000">
            <a:off x="7119108" y="4382355"/>
            <a:ext cx="714380" cy="37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572000" y="11429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000" b="1" dirty="0">
                <a:solidFill>
                  <a:srgbClr val="7030A0"/>
                </a:solidFill>
              </a:rPr>
              <a:t>I.M. </a:t>
            </a:r>
            <a:r>
              <a:rPr lang="en-US" altLang="zh-CN" sz="2000" b="1" dirty="0" err="1">
                <a:solidFill>
                  <a:srgbClr val="7030A0"/>
                </a:solidFill>
              </a:rPr>
              <a:t>Gel’fand</a:t>
            </a:r>
            <a:r>
              <a:rPr lang="en-US" altLang="zh-CN" sz="2000" b="1" dirty="0">
                <a:solidFill>
                  <a:srgbClr val="7030A0"/>
                </a:solidFill>
              </a:rPr>
              <a:t>, </a:t>
            </a:r>
            <a:r>
              <a:rPr lang="en-US" altLang="zh-CN" sz="2000" b="1" dirty="0" err="1">
                <a:solidFill>
                  <a:srgbClr val="7030A0"/>
                </a:solidFill>
              </a:rPr>
              <a:t>N.Ya</a:t>
            </a:r>
            <a:r>
              <a:rPr lang="en-US" altLang="zh-CN" sz="2000" b="1" dirty="0">
                <a:solidFill>
                  <a:srgbClr val="7030A0"/>
                </a:solidFill>
              </a:rPr>
              <a:t>. </a:t>
            </a:r>
            <a:r>
              <a:rPr lang="en-US" altLang="zh-CN" sz="2000" b="1" dirty="0" err="1">
                <a:solidFill>
                  <a:srgbClr val="7030A0"/>
                </a:solidFill>
              </a:rPr>
              <a:t>Vilenkin</a:t>
            </a:r>
            <a:r>
              <a:rPr lang="en-US" altLang="zh-CN" sz="2000" b="1" dirty="0">
                <a:solidFill>
                  <a:srgbClr val="7030A0"/>
                </a:solidFill>
              </a:rPr>
              <a:t>, Generalized Functions, Vol. IV, Academic Press, New York, 1964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2" y="5411474"/>
            <a:ext cx="80020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More mathematical background : </a:t>
            </a:r>
          </a:p>
          <a:p>
            <a:r>
              <a:rPr lang="en-US" altLang="zh-CN" sz="2000" b="1" dirty="0">
                <a:solidFill>
                  <a:srgbClr val="7030A0"/>
                </a:solidFill>
              </a:rPr>
              <a:t>A. </a:t>
            </a:r>
            <a:r>
              <a:rPr lang="en-US" altLang="zh-CN" sz="2000" b="1" dirty="0" err="1">
                <a:solidFill>
                  <a:srgbClr val="7030A0"/>
                </a:solidFill>
              </a:rPr>
              <a:t>Bohm</a:t>
            </a:r>
            <a:r>
              <a:rPr lang="en-US" altLang="zh-CN" sz="2000" b="1" dirty="0">
                <a:solidFill>
                  <a:srgbClr val="7030A0"/>
                </a:solidFill>
              </a:rPr>
              <a:t>, J. D. Dollard, and M. </a:t>
            </a:r>
            <a:r>
              <a:rPr lang="en-US" altLang="zh-CN" sz="2000" b="1" dirty="0" err="1">
                <a:solidFill>
                  <a:srgbClr val="7030A0"/>
                </a:solidFill>
              </a:rPr>
              <a:t>Gadella</a:t>
            </a:r>
            <a:r>
              <a:rPr lang="en-US" altLang="zh-CN" sz="2000" b="1" dirty="0">
                <a:solidFill>
                  <a:srgbClr val="7030A0"/>
                </a:solidFill>
              </a:rPr>
              <a:t>, Dirac </a:t>
            </a:r>
            <a:r>
              <a:rPr lang="en-US" altLang="zh-CN" sz="2000" b="1" dirty="0" err="1">
                <a:solidFill>
                  <a:srgbClr val="7030A0"/>
                </a:solidFill>
              </a:rPr>
              <a:t>Kets</a:t>
            </a:r>
            <a:r>
              <a:rPr lang="en-US" altLang="zh-CN" sz="2000" b="1" dirty="0">
                <a:solidFill>
                  <a:srgbClr val="7030A0"/>
                </a:solidFill>
              </a:rPr>
              <a:t>,</a:t>
            </a:r>
          </a:p>
          <a:p>
            <a:r>
              <a:rPr lang="en-US" altLang="zh-CN" sz="2000" b="1" dirty="0">
                <a:solidFill>
                  <a:srgbClr val="7030A0"/>
                </a:solidFill>
              </a:rPr>
              <a:t> Gamow Vectors and </a:t>
            </a:r>
            <a:r>
              <a:rPr lang="en-US" altLang="zh-CN" sz="2000" b="1" dirty="0" err="1">
                <a:solidFill>
                  <a:srgbClr val="7030A0"/>
                </a:solidFill>
              </a:rPr>
              <a:t>Gel’fand</a:t>
            </a:r>
            <a:r>
              <a:rPr lang="en-US" altLang="zh-CN" sz="2000" b="1" dirty="0">
                <a:solidFill>
                  <a:srgbClr val="7030A0"/>
                </a:solidFill>
              </a:rPr>
              <a:t> Triplets, Lecture Notes in Physics, Vol. 348</a:t>
            </a:r>
          </a:p>
          <a:p>
            <a:r>
              <a:rPr lang="en-US" altLang="zh-CN" sz="2000" b="1" dirty="0">
                <a:solidFill>
                  <a:srgbClr val="7030A0"/>
                </a:solidFill>
              </a:rPr>
              <a:t>O. </a:t>
            </a:r>
            <a:r>
              <a:rPr lang="en-US" altLang="zh-CN" sz="2000" b="1" dirty="0" err="1">
                <a:solidFill>
                  <a:srgbClr val="7030A0"/>
                </a:solidFill>
              </a:rPr>
              <a:t>Civitaresea</a:t>
            </a:r>
            <a:r>
              <a:rPr lang="en-US" altLang="zh-CN" sz="2000" b="1" dirty="0">
                <a:solidFill>
                  <a:srgbClr val="7030A0"/>
                </a:solidFill>
              </a:rPr>
              <a:t>, M. </a:t>
            </a:r>
            <a:r>
              <a:rPr lang="en-US" altLang="zh-CN" sz="2000" b="1" dirty="0" err="1">
                <a:solidFill>
                  <a:srgbClr val="7030A0"/>
                </a:solidFill>
              </a:rPr>
              <a:t>Gadella</a:t>
            </a:r>
            <a:r>
              <a:rPr lang="en-US" altLang="zh-CN" sz="2000" b="1" dirty="0">
                <a:solidFill>
                  <a:srgbClr val="7030A0"/>
                </a:solidFill>
              </a:rPr>
              <a:t> ,Physics Reports 396 (2004) 41–113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Friedrichs</a:t>
            </a:r>
            <a:r>
              <a:rPr lang="en-US" altLang="zh-CN" dirty="0"/>
              <a:t>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128586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 solvable model to demonstrate the properties of Gamow state.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5852" y="2214554"/>
            <a:ext cx="7522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 K. O. </a:t>
            </a:r>
            <a:r>
              <a:rPr lang="en-US" sz="2000" b="1" dirty="0" err="1">
                <a:solidFill>
                  <a:srgbClr val="7030A0"/>
                </a:solidFill>
              </a:rPr>
              <a:t>Friedrichs</a:t>
            </a:r>
            <a:r>
              <a:rPr lang="en-US" sz="2000" b="1" dirty="0">
                <a:solidFill>
                  <a:srgbClr val="7030A0"/>
                </a:solidFill>
              </a:rPr>
              <a:t>,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Communications on Pure and Applied Mathematics 1, 361 (1948). </a:t>
            </a:r>
            <a:r>
              <a:rPr lang="en-US" sz="2000" dirty="0"/>
              <a:t> 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3286124"/>
            <a:ext cx="6072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Several variants:</a:t>
            </a:r>
          </a:p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Lee model</a:t>
            </a:r>
          </a:p>
          <a:p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Fano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model</a:t>
            </a:r>
          </a:p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Anderson model</a:t>
            </a:r>
          </a:p>
          <a:p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6116" y="3786190"/>
            <a:ext cx="6974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000" b="1" dirty="0">
                <a:solidFill>
                  <a:srgbClr val="7030A0"/>
                </a:solidFill>
              </a:rPr>
              <a:t>T. D. Lee, Phys. Rev. 95, 1329 (1954), 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6116" y="4214818"/>
            <a:ext cx="4431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000" b="1" dirty="0">
                <a:solidFill>
                  <a:srgbClr val="7030A0"/>
                </a:solidFill>
              </a:rPr>
              <a:t>U. </a:t>
            </a:r>
            <a:r>
              <a:rPr lang="en-US" altLang="zh-CN" sz="2000" b="1" dirty="0" err="1">
                <a:solidFill>
                  <a:srgbClr val="7030A0"/>
                </a:solidFill>
              </a:rPr>
              <a:t>Fano</a:t>
            </a:r>
            <a:r>
              <a:rPr lang="en-US" altLang="zh-CN" sz="2000" b="1" dirty="0">
                <a:solidFill>
                  <a:srgbClr val="7030A0"/>
                </a:solidFill>
              </a:rPr>
              <a:t>, Phys. Rev. 124, 1866 (1961). 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57554" y="4643446"/>
            <a:ext cx="4780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</a:rPr>
              <a:t>P. W. Anderson, Phys. Rev. 124, 41 (1961).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Simplest </a:t>
            </a:r>
            <a:r>
              <a:rPr lang="en-US" altLang="zh-CN" dirty="0" err="1"/>
              <a:t>Friedrichs</a:t>
            </a:r>
            <a:r>
              <a:rPr lang="en-US" altLang="zh-CN" dirty="0"/>
              <a:t>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8596" y="1285861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Free Hamiltonian         with a simple continuous spectrum                    , and a discrete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eigenstate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    with the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eigenvalue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             .</a:t>
            </a:r>
          </a:p>
          <a:p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286116" y="1285860"/>
          <a:ext cx="539750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00" name="Equation" r:id="rId3" imgW="215806" imgH="228501" progId="Equation.DSMT4">
                  <p:embed/>
                </p:oleObj>
              </mc:Choice>
              <mc:Fallback>
                <p:oleObj name="Equation" r:id="rId3" imgW="215806" imgH="228501" progId="Equation.DSMT4">
                  <p:embed/>
                  <p:pic>
                    <p:nvPicPr>
                      <p:cNvPr id="0" name="Picture 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1285860"/>
                        <a:ext cx="539750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071670" y="1738313"/>
          <a:ext cx="1481639" cy="47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01" name="Equation" r:id="rId5" imgW="711200" imgH="228600" progId="Equation.DSMT4">
                  <p:embed/>
                </p:oleObj>
              </mc:Choice>
              <mc:Fallback>
                <p:oleObj name="Equation" r:id="rId5" imgW="711200" imgH="228600" progId="Equation.DSMT4">
                  <p:embed/>
                  <p:pic>
                    <p:nvPicPr>
                      <p:cNvPr id="0" name="Picture 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1738313"/>
                        <a:ext cx="1481639" cy="476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500430" y="2143116"/>
          <a:ext cx="1034505" cy="54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02" name="Equation" r:id="rId7" imgW="431613" imgH="228501" progId="Equation.DSMT4">
                  <p:embed/>
                </p:oleObj>
              </mc:Choice>
              <mc:Fallback>
                <p:oleObj name="Equation" r:id="rId7" imgW="431613" imgH="228501" progId="Equation.DSMT4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2143116"/>
                        <a:ext cx="1034505" cy="547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786050" y="2714620"/>
          <a:ext cx="2139171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03" name="Equation" r:id="rId9" imgW="977900" imgH="457200" progId="Equation.DSMT4">
                  <p:embed/>
                </p:oleObj>
              </mc:Choice>
              <mc:Fallback>
                <p:oleObj name="Equation" r:id="rId9" imgW="977900" imgH="457200" progId="Equation.DSMT4">
                  <p:embed/>
                  <p:pic>
                    <p:nvPicPr>
                      <p:cNvPr id="0" name="Picture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2714620"/>
                        <a:ext cx="2139171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7643834" y="1785926"/>
          <a:ext cx="428628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04" name="Equation" r:id="rId11" imgW="203024" imgH="203024" progId="Equation.DSMT4">
                  <p:embed/>
                </p:oleObj>
              </mc:Choice>
              <mc:Fallback>
                <p:oleObj name="Equation" r:id="rId11" imgW="203024" imgH="203024" progId="Equation.DSMT4">
                  <p:embed/>
                  <p:pic>
                    <p:nvPicPr>
                      <p:cNvPr id="0" name="Picture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1785926"/>
                        <a:ext cx="428628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0034" y="392906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Then the free Hamiltonian is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1928794" y="4500570"/>
          <a:ext cx="43386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05" name="Equation" r:id="rId13" imgW="1981200" imgH="330200" progId="Equation.DSMT4">
                  <p:embed/>
                </p:oleObj>
              </mc:Choice>
              <mc:Fallback>
                <p:oleObj name="Equation" r:id="rId13" imgW="1981200" imgH="33020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500570"/>
                        <a:ext cx="4338637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2910" y="535782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Normalization :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5224" name="Object 8"/>
          <p:cNvGraphicFramePr>
            <a:graphicFrameLocks noChangeAspect="1"/>
          </p:cNvGraphicFramePr>
          <p:nvPr/>
        </p:nvGraphicFramePr>
        <p:xfrm>
          <a:off x="1428728" y="5857892"/>
          <a:ext cx="6284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06" name="Equation" r:id="rId15" imgW="2870200" imgH="203200" progId="Equation.DSMT4">
                  <p:embed/>
                </p:oleObj>
              </mc:Choice>
              <mc:Fallback>
                <p:oleObj name="Equation" r:id="rId15" imgW="2870200" imgH="20320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857892"/>
                        <a:ext cx="628491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Simplest </a:t>
            </a:r>
            <a:r>
              <a:rPr lang="en-US" altLang="zh-CN" dirty="0" err="1"/>
              <a:t>Friedrichs</a:t>
            </a:r>
            <a:r>
              <a:rPr lang="en-US" altLang="zh-CN" dirty="0"/>
              <a:t>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1285861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Suppose there is an interaction between the continuous and discrete parts</a:t>
            </a:r>
          </a:p>
          <a:p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1714480" y="2143116"/>
          <a:ext cx="54229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8" name="Equation" r:id="rId3" imgW="2476500" imgH="330200" progId="Equation.DSMT4">
                  <p:embed/>
                </p:oleObj>
              </mc:Choice>
              <mc:Fallback>
                <p:oleObj name="Equation" r:id="rId3" imgW="2476500" imgH="330200" progId="Equation.DSMT4">
                  <p:embed/>
                  <p:pic>
                    <p:nvPicPr>
                      <p:cNvPr id="0" name="Picture 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143116"/>
                        <a:ext cx="54229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571472" y="2714620"/>
            <a:ext cx="8143932" cy="523220"/>
            <a:chOff x="571472" y="3143248"/>
            <a:chExt cx="8143932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571472" y="3143248"/>
              <a:ext cx="8143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where    represent the interaction strength.         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对象 21"/>
            <p:cNvGraphicFramePr>
              <a:graphicFrameLocks noChangeAspect="1"/>
            </p:cNvGraphicFramePr>
            <p:nvPr/>
          </p:nvGraphicFramePr>
          <p:xfrm>
            <a:off x="1571604" y="3188709"/>
            <a:ext cx="357190" cy="454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29" name="Equation" r:id="rId5" imgW="139579" imgH="177646" progId="Equation.DSMT4">
                    <p:embed/>
                  </p:oleObj>
                </mc:Choice>
                <mc:Fallback>
                  <p:oleObj name="Equation" r:id="rId5" imgW="139579" imgH="177646" progId="Equation.DSMT4">
                    <p:embed/>
                    <p:pic>
                      <p:nvPicPr>
                        <p:cNvPr id="0" name="Picture 9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4" y="3188709"/>
                          <a:ext cx="357190" cy="4546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357158" y="3286124"/>
            <a:ext cx="8786842" cy="1071570"/>
            <a:chOff x="357158" y="3714752"/>
            <a:chExt cx="8786842" cy="1071570"/>
          </a:xfrm>
        </p:grpSpPr>
        <p:sp>
          <p:nvSpPr>
            <p:cNvPr id="23" name="TextBox 22"/>
            <p:cNvSpPr txBox="1"/>
            <p:nvPr/>
          </p:nvSpPr>
          <p:spPr>
            <a:xfrm>
              <a:off x="357158" y="3714752"/>
              <a:ext cx="87868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We can solve the </a:t>
              </a:r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eigenstate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           of the full Hamiltonian                        with </a:t>
              </a:r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eigenvalue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     .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对象 23"/>
            <p:cNvGraphicFramePr>
              <a:graphicFrameLocks noChangeAspect="1"/>
            </p:cNvGraphicFramePr>
            <p:nvPr/>
          </p:nvGraphicFramePr>
          <p:xfrm>
            <a:off x="4572000" y="3751277"/>
            <a:ext cx="985025" cy="463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30" name="Equation" r:id="rId7" imgW="431613" imgH="203112" progId="Equation.DSMT4">
                    <p:embed/>
                  </p:oleObj>
                </mc:Choice>
                <mc:Fallback>
                  <p:oleObj name="Equation" r:id="rId7" imgW="431613" imgH="203112" progId="Equation.DSMT4">
                    <p:embed/>
                    <p:pic>
                      <p:nvPicPr>
                        <p:cNvPr id="0" name="Picture 9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751277"/>
                          <a:ext cx="985025" cy="4635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27" name="Object 11"/>
            <p:cNvGraphicFramePr>
              <a:graphicFrameLocks noChangeAspect="1"/>
            </p:cNvGraphicFramePr>
            <p:nvPr/>
          </p:nvGraphicFramePr>
          <p:xfrm>
            <a:off x="6929454" y="4286256"/>
            <a:ext cx="2889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31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9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54" y="4286256"/>
                          <a:ext cx="288925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28" name="Object 12"/>
            <p:cNvGraphicFramePr>
              <a:graphicFrameLocks noChangeAspect="1"/>
            </p:cNvGraphicFramePr>
            <p:nvPr/>
          </p:nvGraphicFramePr>
          <p:xfrm>
            <a:off x="2428860" y="4214822"/>
            <a:ext cx="1905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32" name="Equation" r:id="rId11" imgW="761669" imgH="228501" progId="Equation.DSMT4">
                    <p:embed/>
                  </p:oleObj>
                </mc:Choice>
                <mc:Fallback>
                  <p:oleObj name="Equation" r:id="rId11" imgW="761669" imgH="228501" progId="Equation.DSMT4">
                    <p:embed/>
                    <p:pic>
                      <p:nvPicPr>
                        <p:cNvPr id="0" name="Picture 9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4214822"/>
                          <a:ext cx="19050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2285984" y="4357694"/>
          <a:ext cx="30114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3" name="Equation" r:id="rId13" imgW="1320227" imgH="203112" progId="Equation.DSMT4">
                  <p:embed/>
                </p:oleObj>
              </mc:Choice>
              <mc:Fallback>
                <p:oleObj name="Equation" r:id="rId13" imgW="1320227" imgH="203112" progId="Equation.DSMT4">
                  <p:embed/>
                  <p:pic>
                    <p:nvPicPr>
                      <p:cNvPr id="0" name="Picture 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4357694"/>
                        <a:ext cx="30114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282" y="4786322"/>
            <a:ext cx="9572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Since the        and         form a complete set,           could be</a:t>
            </a:r>
          </a:p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expressed as 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8296" name="Object 8"/>
          <p:cNvGraphicFramePr>
            <a:graphicFrameLocks noChangeAspect="1"/>
          </p:cNvGraphicFramePr>
          <p:nvPr/>
        </p:nvGraphicFramePr>
        <p:xfrm>
          <a:off x="1801797" y="4857760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4" name="Equation" r:id="rId15" imgW="203024" imgH="203024" progId="Equation.DSMT4">
                  <p:embed/>
                </p:oleObj>
              </mc:Choice>
              <mc:Fallback>
                <p:oleObj name="Equation" r:id="rId15" imgW="203024" imgH="203024" progId="Equation.DSMT4">
                  <p:embed/>
                  <p:pic>
                    <p:nvPicPr>
                      <p:cNvPr id="0" name="Picture 9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797" y="4857760"/>
                        <a:ext cx="444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7" name="Object 9"/>
          <p:cNvGraphicFramePr>
            <a:graphicFrameLocks noChangeAspect="1"/>
          </p:cNvGraphicFramePr>
          <p:nvPr/>
        </p:nvGraphicFramePr>
        <p:xfrm>
          <a:off x="3016243" y="4857750"/>
          <a:ext cx="55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5" name="Equation" r:id="rId17" imgW="253780" imgH="203024" progId="Equation.DSMT4">
                  <p:embed/>
                </p:oleObj>
              </mc:Choice>
              <mc:Fallback>
                <p:oleObj name="Equation" r:id="rId17" imgW="253780" imgH="203024" progId="Equation.DSMT4">
                  <p:embed/>
                  <p:pic>
                    <p:nvPicPr>
                      <p:cNvPr id="0" name="Picture 9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43" y="4857750"/>
                        <a:ext cx="5556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786578" y="4857760"/>
          <a:ext cx="985025" cy="463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6" name="Equation" r:id="rId19" imgW="431613" imgH="203112" progId="Equation.DSMT4">
                  <p:embed/>
                </p:oleObj>
              </mc:Choice>
              <mc:Fallback>
                <p:oleObj name="Equation" r:id="rId19" imgW="431613" imgH="203112" progId="Equation.DSMT4">
                  <p:embed/>
                  <p:pic>
                    <p:nvPicPr>
                      <p:cNvPr id="0" name="Picture 9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4857760"/>
                        <a:ext cx="985025" cy="463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9" name="Object 11"/>
          <p:cNvGraphicFramePr>
            <a:graphicFrameLocks noChangeAspect="1"/>
          </p:cNvGraphicFramePr>
          <p:nvPr/>
        </p:nvGraphicFramePr>
        <p:xfrm>
          <a:off x="1785918" y="5572140"/>
          <a:ext cx="524033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7" name="Equation" r:id="rId21" imgW="2298700" imgH="330200" progId="Equation.DSMT4">
                  <p:embed/>
                </p:oleObj>
              </mc:Choice>
              <mc:Fallback>
                <p:oleObj name="Equation" r:id="rId21" imgW="2298700" imgH="330200" progId="Equation.DSMT4">
                  <p:embed/>
                  <p:pic>
                    <p:nvPicPr>
                      <p:cNvPr id="0" name="Picture 9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5572140"/>
                        <a:ext cx="5240337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3071810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Choose normalization:</a:t>
            </a:r>
          </a:p>
          <a:p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779" y="174349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Define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93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09879"/>
              </p:ext>
            </p:extLst>
          </p:nvPr>
        </p:nvGraphicFramePr>
        <p:xfrm>
          <a:off x="1912912" y="2118869"/>
          <a:ext cx="49212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48" name="Equation" r:id="rId3" imgW="2159000" imgH="419100" progId="Equation.DSMT4">
                  <p:embed/>
                </p:oleObj>
              </mc:Choice>
              <mc:Fallback>
                <p:oleObj name="Equation" r:id="rId3" imgW="2159000" imgH="419100" progId="Equation.DSMT4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12" y="2118869"/>
                        <a:ext cx="4921250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20" y="4572008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928662" y="4929198"/>
          <a:ext cx="68897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49" name="Equation" r:id="rId5" imgW="3022600" imgH="444500" progId="Equation.DSMT4">
                  <p:embed/>
                </p:oleObj>
              </mc:Choice>
              <mc:Fallback>
                <p:oleObj name="Equation" r:id="rId5" imgW="3022600" imgH="444500" progId="Equation.DSMT4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929198"/>
                        <a:ext cx="6889750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19795"/>
              </p:ext>
            </p:extLst>
          </p:nvPr>
        </p:nvGraphicFramePr>
        <p:xfrm>
          <a:off x="2593975" y="3743325"/>
          <a:ext cx="3473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50" name="Equation" r:id="rId7" imgW="1523880" imgH="203040" progId="Equation.DSMT4">
                  <p:embed/>
                </p:oleObj>
              </mc:Choice>
              <mc:Fallback>
                <p:oleObj name="Equation" r:id="rId7" imgW="1523880" imgH="203040" progId="Equation.DSMT4">
                  <p:embed/>
                  <p:pic>
                    <p:nvPicPr>
                      <p:cNvPr id="0" name="Picture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3743325"/>
                        <a:ext cx="34734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2A54C522-FF4A-40CA-857E-56F6F8C280C8}"/>
              </a:ext>
            </a:extLst>
          </p:cNvPr>
          <p:cNvGrpSpPr/>
          <p:nvPr/>
        </p:nvGrpSpPr>
        <p:grpSpPr>
          <a:xfrm>
            <a:off x="1360177" y="2202918"/>
            <a:ext cx="7053024" cy="3356623"/>
            <a:chOff x="1285852" y="4000504"/>
            <a:chExt cx="5902340" cy="252173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BA38203-C451-431D-AE55-064B1907E5C6}"/>
                </a:ext>
              </a:extLst>
            </p:cNvPr>
            <p:cNvGrpSpPr/>
            <p:nvPr/>
          </p:nvGrpSpPr>
          <p:grpSpPr>
            <a:xfrm rot="1150780">
              <a:off x="5263704" y="5620900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45864BB2-01BD-4AB1-8725-331DEE4BA55F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乘号 36">
                <a:extLst>
                  <a:ext uri="{FF2B5EF4-FFF2-40B4-BE49-F238E27FC236}">
                    <a16:creationId xmlns:a16="http://schemas.microsoft.com/office/drawing/2014/main" id="{7FD3C4A2-FBBB-49F5-B714-6EA38331D84D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F07ACD01-1007-4333-B804-3B5D66798235}"/>
                </a:ext>
              </a:extLst>
            </p:cNvPr>
            <p:cNvGrpSpPr/>
            <p:nvPr/>
          </p:nvGrpSpPr>
          <p:grpSpPr>
            <a:xfrm rot="1150780">
              <a:off x="6049521" y="4977959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3FC286EA-58E3-4DBB-927A-0E4D7AF2C31D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乘号 34">
                <a:extLst>
                  <a:ext uri="{FF2B5EF4-FFF2-40B4-BE49-F238E27FC236}">
                    <a16:creationId xmlns:a16="http://schemas.microsoft.com/office/drawing/2014/main" id="{CF848C68-6EE4-4E7F-B19D-62F3F8554677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3" name="Picture 14" descr="omnes">
              <a:extLst>
                <a:ext uri="{FF2B5EF4-FFF2-40B4-BE49-F238E27FC236}">
                  <a16:creationId xmlns:a16="http://schemas.microsoft.com/office/drawing/2014/main" id="{61470977-18EF-493C-BC23-90EFB81FF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2" y="4000504"/>
              <a:ext cx="5902340" cy="2521735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 analytical properties of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function in complex energy plane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825" t="-22464" b="-5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Zhi</a:t>
            </a:r>
            <a:r>
              <a:rPr lang="en-US" altLang="zh-CN" dirty="0"/>
              <a:t>-Yong Zhou, SEU</a:t>
            </a:r>
            <a:endParaRPr lang="zh-CN" altLang="en-US" dirty="0"/>
          </a:p>
        </p:txBody>
      </p:sp>
      <p:graphicFrame>
        <p:nvGraphicFramePr>
          <p:cNvPr id="2703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530341"/>
              </p:ext>
            </p:extLst>
          </p:nvPr>
        </p:nvGraphicFramePr>
        <p:xfrm>
          <a:off x="60721" y="5188001"/>
          <a:ext cx="5995848" cy="151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92" name="Equation" r:id="rId5" imgW="2806700" imgH="660400" progId="Equation.DSMT4">
                  <p:embed/>
                </p:oleObj>
              </mc:Choice>
              <mc:Fallback>
                <p:oleObj name="Equation" r:id="rId5" imgW="2806700" imgH="660400" progId="Equation.DSMT4">
                  <p:embed/>
                  <p:pic>
                    <p:nvPicPr>
                      <p:cNvPr id="0" name="Picture 8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" y="5188001"/>
                        <a:ext cx="5995848" cy="1515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48B3CF69-6D64-4F2A-AA1A-6072C991540E}"/>
              </a:ext>
            </a:extLst>
          </p:cNvPr>
          <p:cNvSpPr txBox="1"/>
          <p:nvPr/>
        </p:nvSpPr>
        <p:spPr>
          <a:xfrm>
            <a:off x="3203848" y="2204864"/>
            <a:ext cx="1440160" cy="523220"/>
          </a:xfrm>
          <a:prstGeom prst="rect">
            <a:avLst/>
          </a:prstGeom>
          <a:noFill/>
          <a:scene3d>
            <a:camera prst="orthographicFront">
              <a:rot lat="2412102" lon="19231973" rev="19100302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reflection stA="0" endPos="65000" dist="762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Sheet II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effectLst>
                <a:reflection stA="0" endPos="65000" dist="762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662F3FF-00A9-43B2-8B9B-700384F78D7D}"/>
              </a:ext>
            </a:extLst>
          </p:cNvPr>
          <p:cNvSpPr txBox="1"/>
          <p:nvPr/>
        </p:nvSpPr>
        <p:spPr>
          <a:xfrm>
            <a:off x="3284239" y="1781200"/>
            <a:ext cx="1440160" cy="523220"/>
          </a:xfrm>
          <a:prstGeom prst="rect">
            <a:avLst/>
          </a:prstGeom>
          <a:noFill/>
          <a:scene3d>
            <a:camera prst="orthographicFront">
              <a:rot lat="2412101" lon="19231971" rev="191002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Sheet I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90547F3-E54F-403B-BA32-16947E1C6D3A}"/>
              </a:ext>
            </a:extLst>
          </p:cNvPr>
          <p:cNvSpPr txBox="1"/>
          <p:nvPr/>
        </p:nvSpPr>
        <p:spPr>
          <a:xfrm>
            <a:off x="6983760" y="1781200"/>
            <a:ext cx="1440160" cy="523220"/>
          </a:xfrm>
          <a:prstGeom prst="rect">
            <a:avLst/>
          </a:prstGeom>
          <a:noFill/>
          <a:scene3d>
            <a:camera prst="orthographicFront">
              <a:rot lat="2611684" lon="18931025" rev="18899298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[z]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E329F73-0F8B-4E4C-BDDC-0401A6D165EC}"/>
              </a:ext>
            </a:extLst>
          </p:cNvPr>
          <p:cNvSpPr txBox="1"/>
          <p:nvPr/>
        </p:nvSpPr>
        <p:spPr>
          <a:xfrm>
            <a:off x="7703840" y="4206921"/>
            <a:ext cx="1440160" cy="523220"/>
          </a:xfrm>
          <a:prstGeom prst="rect">
            <a:avLst/>
          </a:prstGeom>
          <a:noFill/>
          <a:scene3d>
            <a:camera prst="orthographicFront">
              <a:rot lat="2611684" lon="18931025" rev="18899298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Re[z]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360177" y="2202918"/>
            <a:ext cx="7053024" cy="3356623"/>
            <a:chOff x="1285852" y="4000504"/>
            <a:chExt cx="5902340" cy="2521735"/>
          </a:xfrm>
        </p:grpSpPr>
        <p:grpSp>
          <p:nvGrpSpPr>
            <p:cNvPr id="18" name="组合 17"/>
            <p:cNvGrpSpPr/>
            <p:nvPr/>
          </p:nvGrpSpPr>
          <p:grpSpPr>
            <a:xfrm rot="1150780">
              <a:off x="5263704" y="5620900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16" name="椭圆 15"/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乘号 16"/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1150780">
              <a:off x="6049521" y="4977959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20" name="椭圆 19"/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乘号 20"/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Picture 14" descr="omn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4000504"/>
              <a:ext cx="5902340" cy="2521735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 zeros  of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corresponding to the poles of scattering amplitude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25" t="-22464" b="-5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Zhi</a:t>
            </a:r>
            <a:r>
              <a:rPr lang="en-US" altLang="zh-CN" dirty="0"/>
              <a:t>-Yong Zhou, SEU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B3CF69-6D64-4F2A-AA1A-6072C991540E}"/>
              </a:ext>
            </a:extLst>
          </p:cNvPr>
          <p:cNvSpPr txBox="1"/>
          <p:nvPr/>
        </p:nvSpPr>
        <p:spPr>
          <a:xfrm>
            <a:off x="3203848" y="2204864"/>
            <a:ext cx="1440160" cy="523220"/>
          </a:xfrm>
          <a:prstGeom prst="rect">
            <a:avLst/>
          </a:prstGeom>
          <a:noFill/>
          <a:scene3d>
            <a:camera prst="orthographicFront">
              <a:rot lat="2412102" lon="19231973" rev="19100302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reflection stA="0" endPos="65000" dist="762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Sheet II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effectLst>
                <a:reflection stA="0" endPos="65000" dist="762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662F3FF-00A9-43B2-8B9B-700384F78D7D}"/>
              </a:ext>
            </a:extLst>
          </p:cNvPr>
          <p:cNvSpPr txBox="1"/>
          <p:nvPr/>
        </p:nvSpPr>
        <p:spPr>
          <a:xfrm>
            <a:off x="3284239" y="1781200"/>
            <a:ext cx="1440160" cy="523220"/>
          </a:xfrm>
          <a:prstGeom prst="rect">
            <a:avLst/>
          </a:prstGeom>
          <a:noFill/>
          <a:scene3d>
            <a:camera prst="orthographicFront">
              <a:rot lat="2412101" lon="19231971" rev="191002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Sheet I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B32E732-0116-4A1D-BD6F-E777CDE191FD}"/>
              </a:ext>
            </a:extLst>
          </p:cNvPr>
          <p:cNvSpPr txBox="1"/>
          <p:nvPr/>
        </p:nvSpPr>
        <p:spPr>
          <a:xfrm>
            <a:off x="6983760" y="1781200"/>
            <a:ext cx="1440160" cy="523220"/>
          </a:xfrm>
          <a:prstGeom prst="rect">
            <a:avLst/>
          </a:prstGeom>
          <a:noFill/>
          <a:scene3d>
            <a:camera prst="orthographicFront">
              <a:rot lat="2611684" lon="18931025" rev="18899298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[z]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B2EFFE1-3668-4821-8500-3EE00750E75F}"/>
              </a:ext>
            </a:extLst>
          </p:cNvPr>
          <p:cNvSpPr txBox="1"/>
          <p:nvPr/>
        </p:nvSpPr>
        <p:spPr>
          <a:xfrm>
            <a:off x="7703840" y="4206921"/>
            <a:ext cx="1440160" cy="523220"/>
          </a:xfrm>
          <a:prstGeom prst="rect">
            <a:avLst/>
          </a:prstGeom>
          <a:noFill/>
          <a:scene3d>
            <a:camera prst="orthographicFront">
              <a:rot lat="2611684" lon="18931025" rev="18899298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Re[z]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C8C5D13-98C6-4585-B06B-6F9F9A9B4AE7}"/>
              </a:ext>
            </a:extLst>
          </p:cNvPr>
          <p:cNvSpPr/>
          <p:nvPr/>
        </p:nvSpPr>
        <p:spPr>
          <a:xfrm>
            <a:off x="3815916" y="3286224"/>
            <a:ext cx="216024" cy="188476"/>
          </a:xfrm>
          <a:prstGeom prst="ellipse">
            <a:avLst/>
          </a:prstGeom>
          <a:scene3d>
            <a:camera prst="orthographicFront">
              <a:rot lat="1450687" lon="19262606" rev="205006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4D1A92C-400E-46F4-9C1D-77F88EAB9420}"/>
              </a:ext>
            </a:extLst>
          </p:cNvPr>
          <p:cNvSpPr/>
          <p:nvPr/>
        </p:nvSpPr>
        <p:spPr>
          <a:xfrm>
            <a:off x="3707904" y="3501008"/>
            <a:ext cx="216024" cy="188476"/>
          </a:xfrm>
          <a:prstGeom prst="ellipse">
            <a:avLst/>
          </a:prstGeom>
          <a:solidFill>
            <a:schemeClr val="bg1">
              <a:lumMod val="50000"/>
            </a:schemeClr>
          </a:solidFill>
          <a:scene3d>
            <a:camera prst="orthographicFront">
              <a:rot lat="1450687" lon="19262606" rev="2050063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248484E-F148-4651-8CA9-4CEB3A64FC49}"/>
              </a:ext>
            </a:extLst>
          </p:cNvPr>
          <p:cNvGrpSpPr/>
          <p:nvPr/>
        </p:nvGrpSpPr>
        <p:grpSpPr>
          <a:xfrm>
            <a:off x="1360177" y="2154342"/>
            <a:ext cx="2487375" cy="1159484"/>
            <a:chOff x="1360177" y="2154342"/>
            <a:chExt cx="2487375" cy="1159484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BE650988-1E05-454C-B635-FFF3E74E2F84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2411760" y="2466474"/>
              <a:ext cx="1435792" cy="8473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A1FF46D-FEFA-460B-9F8F-97CC988ADF19}"/>
                </a:ext>
              </a:extLst>
            </p:cNvPr>
            <p:cNvSpPr txBox="1"/>
            <p:nvPr/>
          </p:nvSpPr>
          <p:spPr>
            <a:xfrm>
              <a:off x="1360177" y="2154342"/>
              <a:ext cx="1555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Bound state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B62C1CF-85A0-4CAF-872F-AF6CE07A7B81}"/>
              </a:ext>
            </a:extLst>
          </p:cNvPr>
          <p:cNvGrpSpPr/>
          <p:nvPr/>
        </p:nvGrpSpPr>
        <p:grpSpPr>
          <a:xfrm>
            <a:off x="210043" y="2940405"/>
            <a:ext cx="3497861" cy="654841"/>
            <a:chOff x="210043" y="2940405"/>
            <a:chExt cx="3497861" cy="654841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3230A0D9-7599-452F-84D8-080DFDD63119}"/>
                </a:ext>
              </a:extLst>
            </p:cNvPr>
            <p:cNvCxnSpPr/>
            <p:nvPr/>
          </p:nvCxnSpPr>
          <p:spPr>
            <a:xfrm>
              <a:off x="1043608" y="3211938"/>
              <a:ext cx="2664296" cy="38330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8C69521-D78E-42EE-B328-F48EA18F4F38}"/>
                </a:ext>
              </a:extLst>
            </p:cNvPr>
            <p:cNvSpPr txBox="1"/>
            <p:nvPr/>
          </p:nvSpPr>
          <p:spPr>
            <a:xfrm>
              <a:off x="210043" y="2940405"/>
              <a:ext cx="169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Virtual state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0FB7A23-6D81-4FA8-BE12-FD8AAF5AE0D2}"/>
              </a:ext>
            </a:extLst>
          </p:cNvPr>
          <p:cNvGrpSpPr/>
          <p:nvPr/>
        </p:nvGrpSpPr>
        <p:grpSpPr>
          <a:xfrm>
            <a:off x="6444208" y="3741709"/>
            <a:ext cx="2304257" cy="2504895"/>
            <a:chOff x="6444208" y="3741709"/>
            <a:chExt cx="2304257" cy="2504895"/>
          </a:xfrm>
        </p:grpSpPr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908BBF55-17F2-455B-9F13-531BA8269B27}"/>
                </a:ext>
              </a:extLst>
            </p:cNvPr>
            <p:cNvCxnSpPr/>
            <p:nvPr/>
          </p:nvCxnSpPr>
          <p:spPr>
            <a:xfrm flipH="1" flipV="1">
              <a:off x="6444208" y="4597513"/>
              <a:ext cx="1259632" cy="1279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9E677EDC-08E2-47B0-B828-5319CD332E4D}"/>
                </a:ext>
              </a:extLst>
            </p:cNvPr>
            <p:cNvCxnSpPr/>
            <p:nvPr/>
          </p:nvCxnSpPr>
          <p:spPr>
            <a:xfrm flipH="1" flipV="1">
              <a:off x="7380312" y="3741709"/>
              <a:ext cx="403511" cy="21355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5179EA0-E111-490F-BBC7-793B038EB3B6}"/>
                </a:ext>
              </a:extLst>
            </p:cNvPr>
            <p:cNvSpPr txBox="1"/>
            <p:nvPr/>
          </p:nvSpPr>
          <p:spPr>
            <a:xfrm>
              <a:off x="6804249" y="58772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Resonance state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8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main results by extending </a:t>
            </a:r>
            <a:r>
              <a:rPr lang="en-US" altLang="zh-CN" dirty="0" err="1"/>
              <a:t>Friedrichs</a:t>
            </a:r>
            <a:r>
              <a:rPr lang="en-US" altLang="zh-CN" dirty="0"/>
              <a:t>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072462" y="6429396"/>
            <a:ext cx="758952" cy="246888"/>
          </a:xfrm>
        </p:spPr>
        <p:txBody>
          <a:bodyPr/>
          <a:lstStyle/>
          <a:p>
            <a:fld id="{61D82B48-5C75-461E-9FCD-99A8072DF04C}" type="slidenum">
              <a:rPr lang="zh-CN" altLang="en-US" sz="1100" smtClean="0"/>
              <a:pPr/>
              <a:t>17</a:t>
            </a:fld>
            <a:endParaRPr lang="zh-CN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15297" y="1545281"/>
            <a:ext cx="9215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(1)Mostly generalized completeness relation with higher-order 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virtual poles, bound-states, and resonances. 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Different origins of  virtual states.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0420" y="5715894"/>
            <a:ext cx="8219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Zhiguang</a:t>
            </a:r>
            <a:r>
              <a:rPr lang="en-US" altLang="zh-CN" b="1" dirty="0">
                <a:solidFill>
                  <a:srgbClr val="7030A0"/>
                </a:solidFill>
              </a:rPr>
              <a:t> Xiao, ZYZ,arXiv:1608.00468, Phys. Rev. D 94, 076006</a:t>
            </a:r>
          </a:p>
        </p:txBody>
      </p:sp>
      <p:sp>
        <p:nvSpPr>
          <p:cNvPr id="9" name="矩形 8"/>
          <p:cNvSpPr/>
          <p:nvPr/>
        </p:nvSpPr>
        <p:spPr>
          <a:xfrm>
            <a:off x="776130" y="537172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Zhiguang</a:t>
            </a:r>
            <a:r>
              <a:rPr lang="en-US" altLang="zh-CN" b="1" dirty="0">
                <a:solidFill>
                  <a:srgbClr val="7030A0"/>
                </a:solidFill>
              </a:rPr>
              <a:t> Xiao, ZYZ , arXiv:1608.06833, </a:t>
            </a:r>
            <a:r>
              <a:rPr lang="en-US" altLang="zh-CN" b="1" dirty="0" err="1">
                <a:solidFill>
                  <a:srgbClr val="7030A0"/>
                </a:solidFill>
              </a:rPr>
              <a:t>J.Math.Phys</a:t>
            </a:r>
            <a:r>
              <a:rPr lang="en-US" altLang="zh-CN" b="1" dirty="0">
                <a:solidFill>
                  <a:srgbClr val="7030A0"/>
                </a:solidFill>
              </a:rPr>
              <a:t>. 58 (2017) no.6, 062110 </a:t>
            </a:r>
          </a:p>
        </p:txBody>
      </p:sp>
      <p:sp>
        <p:nvSpPr>
          <p:cNvPr id="10" name="矩形 9"/>
          <p:cNvSpPr/>
          <p:nvPr/>
        </p:nvSpPr>
        <p:spPr>
          <a:xfrm>
            <a:off x="776130" y="6047245"/>
            <a:ext cx="7612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Zhiguang</a:t>
            </a:r>
            <a:r>
              <a:rPr lang="en-US" altLang="zh-CN" b="1" dirty="0">
                <a:solidFill>
                  <a:srgbClr val="7030A0"/>
                </a:solidFill>
              </a:rPr>
              <a:t> Xiao, ZYZ , arXiv:1610.07460 </a:t>
            </a:r>
            <a:r>
              <a:rPr lang="en-US" altLang="zh-CN" b="1" dirty="0" err="1">
                <a:solidFill>
                  <a:srgbClr val="7030A0"/>
                </a:solidFill>
              </a:rPr>
              <a:t>J.Math.Phys</a:t>
            </a:r>
            <a:r>
              <a:rPr lang="en-US" altLang="zh-CN" b="1" dirty="0">
                <a:solidFill>
                  <a:srgbClr val="7030A0"/>
                </a:solidFill>
              </a:rPr>
              <a:t>. 58 (2017) no.7, 072102 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932" y="259405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(2) Find the solutions in multichannel case. The wave functions of Gamow states in different Riemann sheets. 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The compositeness relations of multi-channel case.  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339" y="3587299"/>
            <a:ext cx="8643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(3) Partial wave decomposition for non-relativistic in extended Friedrichs model with self-interacting continua. 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Probability explanations for bound states. 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    But for resonance the “compositeness” and “elementariness”  are complex. Probability explanation?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560" y="1910741"/>
            <a:ext cx="8686800" cy="115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Suppose a discrete state |0;JM&gt; with spin J, coupled to a continuum composed of two hadrons |p; JM;LS&gt;. The free Hamiltonian is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z="1100" smtClean="0"/>
              <a:pPr/>
              <a:t>18</a:t>
            </a:fld>
            <a:endParaRPr lang="zh-CN" altLang="en-US" sz="11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16" y="2597281"/>
            <a:ext cx="4669120" cy="1351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2755" y="3935099"/>
            <a:ext cx="8809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The matrix elements of the interaction potentials can be expressed as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54686"/>
            <a:ext cx="5020376" cy="8764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270649"/>
            <a:ext cx="4261473" cy="7864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4960" y="4997124"/>
            <a:ext cx="8809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By finding the zeros of the </a:t>
            </a: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resolvent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( on complex energy plane)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7298" y="5889510"/>
            <a:ext cx="827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Use Godfrey-</a:t>
            </a:r>
            <a:r>
              <a:rPr lang="en-US" altLang="zh-CN" sz="2000" b="1" dirty="0" err="1">
                <a:latin typeface="Times New Roman" pitchFamily="18" charset="0"/>
                <a:cs typeface="Times New Roman" pitchFamily="18" charset="0"/>
              </a:rPr>
              <a:t>Isgur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model and QPC model to represent the bare masses and the coupling functions.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249E36C4-1878-4B49-B098-EF661989C6D5}"/>
              </a:ext>
            </a:extLst>
          </p:cNvPr>
          <p:cNvSpPr txBox="1">
            <a:spLocks/>
          </p:cNvSpPr>
          <p:nvPr/>
        </p:nvSpPr>
        <p:spPr>
          <a:xfrm>
            <a:off x="474928" y="1253627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/>
          </a:p>
        </p:txBody>
      </p:sp>
      <p:sp>
        <p:nvSpPr>
          <p:cNvPr id="13" name="标题 12">
            <a:extLst>
              <a:ext uri="{FF2B5EF4-FFF2-40B4-BE49-F238E27FC236}">
                <a16:creationId xmlns:a16="http://schemas.microsoft.com/office/drawing/2014/main" id="{0A551DE4-F91C-4818-8F24-822B2567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Extended Friedrichs scheme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9FBC0B-927E-4B10-AACF-205235F4BDB7}"/>
              </a:ext>
            </a:extLst>
          </p:cNvPr>
          <p:cNvSpPr/>
          <p:nvPr/>
        </p:nvSpPr>
        <p:spPr>
          <a:xfrm>
            <a:off x="580242" y="1257307"/>
            <a:ext cx="7649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Phys.Rev</a:t>
            </a:r>
            <a:r>
              <a:rPr lang="en-US" altLang="zh-CN" b="1" dirty="0">
                <a:solidFill>
                  <a:srgbClr val="7030A0"/>
                </a:solidFill>
              </a:rPr>
              <a:t>. D96 (2017) no.5, 054031, </a:t>
            </a:r>
            <a:r>
              <a:rPr lang="en-US" altLang="zh-CN" b="1" dirty="0" err="1">
                <a:solidFill>
                  <a:srgbClr val="7030A0"/>
                </a:solidFill>
              </a:rPr>
              <a:t>Phys.Rev</a:t>
            </a:r>
            <a:r>
              <a:rPr lang="en-US" altLang="zh-CN" b="1" dirty="0">
                <a:solidFill>
                  <a:srgbClr val="7030A0"/>
                </a:solidFill>
              </a:rPr>
              <a:t>. D97 (2018) no.3, 034011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0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X(3860),X(3872),X(3930),X(3940)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888"/>
            <a:ext cx="9144000" cy="20081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9552" y="371703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altLang="zh-CN" sz="2800" b="1" i="1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(2P)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Two poles related to </a:t>
            </a:r>
            <a:r>
              <a:rPr lang="el-GR" altLang="zh-CN" sz="2800" b="1" i="1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(2P)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zh-CN" sz="2800" b="1" i="1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CN" sz="2800" b="1" i="1" baseline="-25000" dirty="0">
                <a:latin typeface="Times New Roman" pitchFamily="18" charset="0"/>
                <a:cs typeface="Times New Roman" pitchFamily="18" charset="0"/>
              </a:rPr>
              <a:t>c0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(2P) is a narrow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Predicted </a:t>
            </a:r>
            <a:r>
              <a:rPr lang="en-US" altLang="zh-CN" sz="2800" b="1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800" b="1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(2P)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788024" y="1272139"/>
                <a:ext cx="13333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𝜸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𝟒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272139"/>
                <a:ext cx="133337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79512" y="1272139"/>
            <a:ext cx="8809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quark pair creation strength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ABD74993-B68E-41BC-BBF0-65F469524766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38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5A8FF6-A54B-4D39-9AE3-CE76831B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3AC773-B349-49E5-A687-68741FC0F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altLang="zh-CN" dirty="0"/>
                  <a:t> and its decays in the extended Friedrichs scheme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/>
                  <a:t>, counterpart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system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Possible doubly bottomed states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dirty="0"/>
                  <a:t>systems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3AC773-B349-49E5-A687-68741FC0F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2" t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C63A9B-BD1F-4F05-B15E-D5CB2BDE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46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X(3872) and its compositeness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8" y="1701419"/>
            <a:ext cx="7467023" cy="1800200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7544" y="1196752"/>
            <a:ext cx="81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Wave function of X(3872)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内容占位符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/>
          <a:stretch/>
        </p:blipFill>
        <p:spPr>
          <a:xfrm>
            <a:off x="3028019" y="4912431"/>
            <a:ext cx="3240360" cy="8569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19" y="5881245"/>
            <a:ext cx="3947714" cy="8395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7543" y="3501619"/>
            <a:ext cx="81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Compositeness of X(3872)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4" y="4165051"/>
            <a:ext cx="3353268" cy="4001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82" y="4197210"/>
            <a:ext cx="4036712" cy="3679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47020" y="5087109"/>
            <a:ext cx="81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where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110" y="6040973"/>
            <a:ext cx="81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normalization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3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Transition amplitude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−∗</m:t>
                        </m:r>
                      </m:sup>
                    </m:sSup>
                  </m:oMath>
                </a14:m>
                <a:r>
                  <a:rPr lang="en-US" altLang="zh-CN" dirty="0"/>
                  <a:t> 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𝜓𝜌</m:t>
                    </m:r>
                  </m:oMath>
                </a14:m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𝜓𝜔</m:t>
                    </m:r>
                  </m:oMath>
                </a14:m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𝑐𝐽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25" t="-24638" b="-50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5A7088-FA52-4FBC-8191-6E4DD39A1595}"/>
              </a:ext>
            </a:extLst>
          </p:cNvPr>
          <p:cNvSpPr/>
          <p:nvPr/>
        </p:nvSpPr>
        <p:spPr>
          <a:xfrm>
            <a:off x="166768" y="146924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Barnes-</a:t>
            </a:r>
            <a:r>
              <a:rPr lang="en-US" altLang="zh-CN" sz="2800" b="1" dirty="0" err="1"/>
              <a:t>swanson</a:t>
            </a:r>
            <a:r>
              <a:rPr lang="en-US" altLang="zh-CN" sz="2800" b="1" dirty="0"/>
              <a:t> model</a:t>
            </a:r>
            <a:endParaRPr lang="zh-CN" altLang="en-US" sz="28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DBC067E-7714-4835-A9BA-D5456AFF8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4" y="3271117"/>
            <a:ext cx="4444737" cy="12078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82F64B-73C5-4186-98D4-72CD82258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61" y="3272151"/>
            <a:ext cx="4369258" cy="122621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7FE17F0-B747-4E6B-8223-5DB49EFF6CF9}"/>
              </a:ext>
            </a:extLst>
          </p:cNvPr>
          <p:cNvSpPr txBox="1"/>
          <p:nvPr/>
        </p:nvSpPr>
        <p:spPr>
          <a:xfrm>
            <a:off x="145372" y="2665061"/>
            <a:ext cx="868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Four kinds of scattering amplitudes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A9B54D-2E40-4C89-8ED5-D21995873460}"/>
              </a:ext>
            </a:extLst>
          </p:cNvPr>
          <p:cNvSpPr txBox="1"/>
          <p:nvPr/>
        </p:nvSpPr>
        <p:spPr>
          <a:xfrm>
            <a:off x="80219" y="477205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scattering amplitudes can be expressed as products of signature, flavor, color, spin, and space overlap factors.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3B172D6-CA7C-4101-96C4-B07C63FD5316}"/>
                  </a:ext>
                </a:extLst>
              </p:cNvPr>
              <p:cNvSpPr txBox="1"/>
              <p:nvPr/>
            </p:nvSpPr>
            <p:spPr>
              <a:xfrm>
                <a:off x="1646230" y="5662311"/>
                <a:ext cx="5217582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𝑻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𝒔𝒊𝒈𝒏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𝒇𝒍𝒂𝒗𝒐𝒓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𝒄𝒐𝒍𝒐𝒓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𝒔𝒑𝒊𝒏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𝒔𝒑𝒂𝒄𝒆</m:t>
                          </m:r>
                        </m:sub>
                      </m:sSub>
                    </m:oMath>
                  </m:oMathPara>
                </a14:m>
                <a:endParaRPr lang="zh-CN" alt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3B172D6-CA7C-4101-96C4-B07C63FD5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230" y="5662311"/>
                <a:ext cx="5217582" cy="471732"/>
              </a:xfrm>
              <a:prstGeom prst="rect">
                <a:avLst/>
              </a:prstGeom>
              <a:blipFill>
                <a:blip r:embed="rId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60726CC1-E6E5-465B-B5A8-0AA5328595D5}"/>
              </a:ext>
            </a:extLst>
          </p:cNvPr>
          <p:cNvSpPr/>
          <p:nvPr/>
        </p:nvSpPr>
        <p:spPr>
          <a:xfrm>
            <a:off x="467544" y="1827750"/>
            <a:ext cx="8428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T. Barnes and E. S. Swanson, Phys. Rev. D 46, 131 (1992).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T. Barnes, N. Black, D.J. Dean, and E.S. Swanson, Phys. Rev. C 60, 045202 (1999). 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T. Barnes, N. Black, and E.S. Swanson, Phys. Rev. C 63, 025204 (2001)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9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altLang="zh-CN" dirty="0"/>
              <a:t>Barnes-</a:t>
            </a:r>
            <a:r>
              <a:rPr lang="en-US" altLang="zh-CN" dirty="0" err="1"/>
              <a:t>swanson</a:t>
            </a:r>
            <a:r>
              <a:rPr lang="en-US" altLang="zh-CN" dirty="0"/>
              <a:t> model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0" y="3552963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Quark-quark interactions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386130-F887-409A-8FF5-575D7F84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80761"/>
            <a:ext cx="7246662" cy="241826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139E320-42AD-44BC-866A-2C8AB75B0BAE}"/>
              </a:ext>
            </a:extLst>
          </p:cNvPr>
          <p:cNvSpPr txBox="1"/>
          <p:nvPr/>
        </p:nvSpPr>
        <p:spPr>
          <a:xfrm>
            <a:off x="71500" y="1261533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Quark-quark transition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5EDF0F2-4D70-4018-B701-4DC3B0AF6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441083"/>
            <a:ext cx="4465984" cy="19431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6FF107D-A6BB-4B7A-939C-6CB6551229AC}"/>
              </a:ext>
            </a:extLst>
          </p:cNvPr>
          <p:cNvSpPr/>
          <p:nvPr/>
        </p:nvSpPr>
        <p:spPr>
          <a:xfrm>
            <a:off x="3059832" y="2780928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993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Contributions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intermediate states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25" t="-22464" b="-5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" y="1809314"/>
            <a:ext cx="8884096" cy="3239372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00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8B7F2-B668-4C22-AAEE-E30E53D9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Calculated branching fraction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04616CA-83B3-4201-80BC-0CA21F91D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=1.5:1.3:1.0:16:26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04616CA-83B3-4201-80BC-0CA21F91D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400A46-68EE-47E6-AA75-A96CD82B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DE2AC6-8528-403D-BDD6-22891D37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534719-FBBF-4AA7-B39C-1ED440328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07099"/>
            <a:ext cx="3029549" cy="19466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22002A-FB7C-4F2E-B6C3-E7E9B9386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76"/>
          <a:stretch/>
        </p:blipFill>
        <p:spPr>
          <a:xfrm>
            <a:off x="4667949" y="3607099"/>
            <a:ext cx="4044049" cy="23347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DEF8F72-DA69-40B6-956D-FCC2C4394C01}"/>
                  </a:ext>
                </a:extLst>
              </p:cNvPr>
              <p:cNvSpPr/>
              <p:nvPr/>
            </p:nvSpPr>
            <p:spPr>
              <a:xfrm>
                <a:off x="1187624" y="5661916"/>
                <a:ext cx="4572000" cy="5598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𝑐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X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𝜓𝜋𝜋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0.88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−0.27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+0.33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±0.10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DEF8F72-DA69-40B6-956D-FCC2C4394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661916"/>
                <a:ext cx="4572000" cy="5598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28A43EF-1EF7-4A31-8626-9053BBDE3E30}"/>
                  </a:ext>
                </a:extLst>
              </p:cNvPr>
              <p:cNvSpPr/>
              <p:nvPr/>
            </p:nvSpPr>
            <p:spPr>
              <a:xfrm>
                <a:off x="5670376" y="5865466"/>
                <a:ext cx="4572000" cy="5598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𝑐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X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𝜓𝜋𝜋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&lt;0.97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28A43EF-1EF7-4A31-8626-9053BBDE3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376" y="5865466"/>
                <a:ext cx="4572000" cy="559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843AD3F-EEA2-4815-A882-5DCF0C6EB151}"/>
              </a:ext>
            </a:extLst>
          </p:cNvPr>
          <p:cNvSpPr/>
          <p:nvPr/>
        </p:nvSpPr>
        <p:spPr>
          <a:xfrm>
            <a:off x="1218456" y="63765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zh-CN" b="1" dirty="0">
                <a:solidFill>
                  <a:srgbClr val="7030A0"/>
                </a:solidFill>
              </a:rPr>
              <a:t>BESIII, Phys. Rev. Lett. 122, 202001 (2019).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EBBED4-FBD4-4916-8DBB-632FB198249A}"/>
              </a:ext>
            </a:extLst>
          </p:cNvPr>
          <p:cNvSpPr/>
          <p:nvPr/>
        </p:nvSpPr>
        <p:spPr>
          <a:xfrm>
            <a:off x="5364088" y="6345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Belle</a:t>
            </a:r>
            <a:r>
              <a:rPr lang="en-US" altLang="zh-CN" b="1" dirty="0">
                <a:solidFill>
                  <a:srgbClr val="7030A0"/>
                </a:solidFill>
              </a:rPr>
              <a:t>, </a:t>
            </a:r>
            <a:r>
              <a:rPr lang="zh-CN" altLang="en-US" b="1" dirty="0">
                <a:solidFill>
                  <a:srgbClr val="7030A0"/>
                </a:solidFill>
              </a:rPr>
              <a:t>Phys. Rev. D 99, 111101 (2019).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FD5D640-079B-4CE0-A01D-8E2A0E9A295C}"/>
              </a:ext>
            </a:extLst>
          </p:cNvPr>
          <p:cNvSpPr/>
          <p:nvPr/>
        </p:nvSpPr>
        <p:spPr>
          <a:xfrm>
            <a:off x="2627784" y="2162011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dirty="0"/>
              <a:t>1.0    Belle      </a:t>
            </a:r>
            <a:r>
              <a:rPr lang="fr-FR" altLang="zh-CN" b="1" dirty="0">
                <a:solidFill>
                  <a:srgbClr val="7030A0"/>
                </a:solidFill>
              </a:rPr>
              <a:t>arXiv:hep-ex/0505037  </a:t>
            </a:r>
          </a:p>
          <a:p>
            <a:r>
              <a:rPr lang="fr-FR" altLang="zh-CN" dirty="0"/>
              <a:t>0.8     BABAR   </a:t>
            </a:r>
            <a:r>
              <a:rPr lang="fr-FR" altLang="zh-CN" b="1" dirty="0">
                <a:solidFill>
                  <a:srgbClr val="7030A0"/>
                </a:solidFill>
              </a:rPr>
              <a:t>Phys. Rev. D 82, 011101 (2010)</a:t>
            </a:r>
          </a:p>
          <a:p>
            <a:r>
              <a:rPr lang="fr-FR" altLang="zh-CN" dirty="0"/>
              <a:t>1.6     BESIII      </a:t>
            </a:r>
            <a:r>
              <a:rPr lang="fr-FR" altLang="zh-CN" b="1" dirty="0">
                <a:solidFill>
                  <a:srgbClr val="7030A0"/>
                </a:solidFill>
              </a:rPr>
              <a:t>Phys. Rev. Lett. 122, 232002 (2019)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3A33BA1-7F7B-45B4-AE88-33C12B7CD21D}"/>
                  </a:ext>
                </a:extLst>
              </p:cNvPr>
              <p:cNvSpPr/>
              <p:nvPr/>
            </p:nvSpPr>
            <p:spPr>
              <a:xfrm>
                <a:off x="971600" y="2225748"/>
                <a:ext cx="17895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dirty="0"/>
                  <a:t>=</a:t>
                </a:r>
                <a:r>
                  <a:rPr lang="en-US" altLang="zh-CN" sz="4000" dirty="0"/>
                  <a:t>{</a:t>
                </a:r>
                <a:endParaRPr lang="zh-CN" altLang="en-US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3A33BA1-7F7B-45B4-AE88-33C12B7CD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25748"/>
                <a:ext cx="1789592" cy="707886"/>
              </a:xfrm>
              <a:prstGeom prst="rect">
                <a:avLst/>
              </a:prstGeom>
              <a:blipFill>
                <a:blip r:embed="rId7"/>
                <a:stretch>
                  <a:fillRect t="-15517" r="-10884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603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p>
                  </m:oMath>
                </a14:m>
                <a:r>
                  <a:rPr lang="en-US" altLang="zh-CN" dirty="0"/>
                  <a:t> scattering amplitude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773"/>
            <a:ext cx="5255213" cy="1406477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90" y="3356992"/>
            <a:ext cx="9233968" cy="288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6636" y="2809890"/>
                <a:ext cx="8532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 mass distributions in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0∗</m:t>
                            </m:r>
                          </m:sup>
                        </m:sSup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𝑲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decays </a:t>
                </a:r>
                <a:endParaRPr lang="zh-CN" alt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6" y="2809890"/>
                <a:ext cx="8532440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449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5324ED-89AE-4F41-8409-C1BDEAF5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179" y="136525"/>
            <a:ext cx="3352800" cy="288925"/>
          </a:xfrm>
        </p:spPr>
        <p:txBody>
          <a:bodyPr/>
          <a:lstStyle/>
          <a:p>
            <a:r>
              <a:rPr lang="en-US" altLang="zh-CN" dirty="0" err="1"/>
              <a:t>Zhi</a:t>
            </a:r>
            <a:r>
              <a:rPr lang="en-US" altLang="zh-CN" dirty="0"/>
              <a:t>-Yong Zhou, SEU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96EBB-821D-48EA-8E00-CF7E901F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标题 5">
                <a:extLst>
                  <a:ext uri="{FF2B5EF4-FFF2-40B4-BE49-F238E27FC236}">
                    <a16:creationId xmlns:a16="http://schemas.microsoft.com/office/drawing/2014/main" id="{8532F26C-2177-4893-BC79-DFFF03522D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, counterpart of 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𝑋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(3872)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  system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标题 5">
                <a:extLst>
                  <a:ext uri="{FF2B5EF4-FFF2-40B4-BE49-F238E27FC236}">
                    <a16:creationId xmlns:a16="http://schemas.microsoft.com/office/drawing/2014/main" id="{8532F26C-2177-4893-BC79-DFFF03522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667" r="-1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占位符 10">
            <a:extLst>
              <a:ext uri="{FF2B5EF4-FFF2-40B4-BE49-F238E27FC236}">
                <a16:creationId xmlns:a16="http://schemas.microsoft.com/office/drawing/2014/main" id="{DFB8A729-5475-4D2E-BC82-36D4BC2DB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Part II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93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04C453E9-BF69-4644-9ECB-C70D02F6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Theoretical efforts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43B4AE-0C8E-4386-A260-D664D9E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435C00-6191-494F-8E31-C54676E5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173B8FB-1B32-49E2-95BB-9CE311745016}"/>
                  </a:ext>
                </a:extLst>
              </p:cNvPr>
              <p:cNvSpPr/>
              <p:nvPr/>
            </p:nvSpPr>
            <p:spPr>
              <a:xfrm>
                <a:off x="543397" y="1536174"/>
                <a:ext cx="7690952" cy="366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7030A0"/>
                    </a:solidFill>
                  </a:rPr>
                  <a:t>         W.-S. Hou, Phys. Rev. D 74, 017504 (2006)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Meson-exchange model</a:t>
                </a:r>
              </a:p>
              <a:p>
                <a:r>
                  <a:rPr lang="en-US" altLang="zh-CN" sz="2000" dirty="0"/>
                  <a:t>10562 MeV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Tornqvist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, Phys. Rev. Lett. 67, 556 (1991), Z. Phys. C61, 525</a:t>
                </a:r>
              </a:p>
              <a:p>
                <a:r>
                  <a:rPr lang="en-US" altLang="zh-CN" b="1" dirty="0">
                    <a:solidFill>
                      <a:srgbClr val="7030A0"/>
                    </a:solidFill>
                  </a:rPr>
                  <a:t>(1994)</a:t>
                </a:r>
              </a:p>
              <a:p>
                <a:r>
                  <a:rPr lang="en-US" altLang="zh-CN" sz="2000" dirty="0"/>
                  <a:t>10561 MeV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Swanson, Phys. Rept. 429, 243 (2006)</a:t>
                </a:r>
              </a:p>
              <a:p>
                <a:r>
                  <a:rPr lang="en-US" altLang="zh-CN" sz="2000" dirty="0"/>
                  <a:t>10585 MeV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Karliner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 and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Nussinov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, JHEP 07, 153 (2013)</a:t>
                </a:r>
              </a:p>
              <a:p>
                <a:r>
                  <a:rPr lang="en-US" altLang="zh-CN" sz="2000" dirty="0"/>
                  <a:t>qualitative prediction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Karliner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 and Rosner, Phys. Rev. Lett. 115, 122001</a:t>
                </a:r>
              </a:p>
              <a:p>
                <a:r>
                  <a:rPr lang="en-US" altLang="zh-CN" b="1" dirty="0">
                    <a:solidFill>
                      <a:srgbClr val="7030A0"/>
                    </a:solidFill>
                  </a:rPr>
                  <a:t>(2015)  (Mixing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altLang="zh-CN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7030A0"/>
                    </a:solidFill>
                  </a:rPr>
                  <a:t>)</a:t>
                </a:r>
              </a:p>
              <a:p>
                <a:r>
                  <a:rPr lang="en-US" altLang="zh-CN" sz="2000" dirty="0"/>
                  <a:t>Effective Field theory</a:t>
                </a:r>
              </a:p>
              <a:p>
                <a:r>
                  <a:rPr lang="en-US" altLang="zh-CN" sz="2000" dirty="0"/>
                  <a:t>10604 MeV in an unpublished version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AlFiky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,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Gabbiani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, and Petrov, Phys.</a:t>
                </a:r>
              </a:p>
              <a:p>
                <a:r>
                  <a:rPr lang="en-US" altLang="zh-CN" b="1" dirty="0">
                    <a:solidFill>
                      <a:srgbClr val="7030A0"/>
                    </a:solidFill>
                  </a:rPr>
                  <a:t>Lett. B640, 238 (2006)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173B8FB-1B32-49E2-95BB-9CE311745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97" y="1536174"/>
                <a:ext cx="7690952" cy="3662541"/>
              </a:xfrm>
              <a:prstGeom prst="rect">
                <a:avLst/>
              </a:prstGeom>
              <a:blipFill>
                <a:blip r:embed="rId2"/>
                <a:stretch>
                  <a:fillRect l="-792" t="-998" b="-1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BAA3A72-B9D4-4F3B-AD04-07F579CF8B5F}"/>
                  </a:ext>
                </a:extLst>
              </p:cNvPr>
              <p:cNvSpPr/>
              <p:nvPr/>
            </p:nvSpPr>
            <p:spPr>
              <a:xfrm>
                <a:off x="547678" y="5436441"/>
                <a:ext cx="2778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threshold 10604MeV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BAA3A72-B9D4-4F3B-AD04-07F579CF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8" y="5436441"/>
                <a:ext cx="2778453" cy="369332"/>
              </a:xfrm>
              <a:prstGeom prst="rect">
                <a:avLst/>
              </a:prstGeom>
              <a:blipFill>
                <a:blip r:embed="rId3"/>
                <a:stretch>
                  <a:fillRect t="-10000" r="-87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61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275B0-77EA-4136-91D7-A91F0F09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Negative results of observation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1440E-DA92-4439-BC4C-CAB6E2ED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7CF0E5-6B0D-4A5C-AD41-F6FBFB12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66D409-B0F4-4EAE-8A9D-451F226C3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95" y="1390523"/>
            <a:ext cx="7812360" cy="51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1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2C077C1-27EB-4DD0-B245-543C7972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Investigation in extended </a:t>
            </a:r>
            <a:r>
              <a:rPr lang="en-US" altLang="zh-CN" dirty="0" err="1"/>
              <a:t>friedrichs</a:t>
            </a:r>
            <a:r>
              <a:rPr lang="en-US" altLang="zh-CN" dirty="0"/>
              <a:t> scheme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E39B84-B674-4830-B285-8507D5BE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3B6BBD-F5AE-4948-8316-7249158D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F0DB81-E228-45E3-B63A-810E0E2E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64" y="4093309"/>
            <a:ext cx="7854942" cy="24960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A8F56D-1754-40AB-8141-CAF01298A660}"/>
                  </a:ext>
                </a:extLst>
              </p:cNvPr>
              <p:cNvSpPr txBox="1"/>
              <p:nvPr/>
            </p:nvSpPr>
            <p:spPr>
              <a:xfrm>
                <a:off x="611560" y="1556792"/>
                <a:ext cx="7618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𝑷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is predicted at about 10790MeV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Phys. Rev. D 32, 189 (1985) 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A8F56D-1754-40AB-8141-CAF01298A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761804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8FDEF71-F43B-4C64-AD38-6580541B2497}"/>
                  </a:ext>
                </a:extLst>
              </p:cNvPr>
              <p:cNvSpPr txBox="1"/>
              <p:nvPr/>
            </p:nvSpPr>
            <p:spPr>
              <a:xfrm>
                <a:off x="578515" y="1909165"/>
                <a:ext cx="7618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Expected to coupled with the opened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Times New Roman" pitchFamily="18" charset="0"/>
                        <a:cs typeface="Times New Roman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zh-CN" sz="2000" b="1">
                            <a:latin typeface="Times New Roman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1"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>
                                <a:latin typeface="Times New Roman" pitchFamily="18" charset="0"/>
                                <a:cs typeface="Times New Roman" pitchFamily="18" charset="0"/>
                              </a:rPr>
                              <m:t>𝑩</m:t>
                            </m:r>
                          </m:e>
                        </m:acc>
                      </m:e>
                      <m:sup>
                        <m:r>
                          <a:rPr lang="en-US" altLang="zh-CN" sz="2000" b="1">
                            <a:latin typeface="Times New Roman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>
                            <a:latin typeface="Times New Roman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Times New Roman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>
                            <a:latin typeface="Times New Roman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000" b="1">
                            <a:latin typeface="Times New Roman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1"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>
                                <a:latin typeface="Times New Roman" pitchFamily="18" charset="0"/>
                                <a:cs typeface="Times New Roman" pitchFamily="18" charset="0"/>
                              </a:rPr>
                              <m:t>𝑩</m:t>
                            </m:r>
                          </m:e>
                        </m:acc>
                      </m:e>
                      <m:sup>
                        <m:r>
                          <a:rPr lang="en-US" altLang="zh-CN" sz="2000" b="1">
                            <a:latin typeface="Times New Roman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 channels </a:t>
                </a:r>
                <a:endParaRPr lang="zh-CN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8FDEF71-F43B-4C64-AD38-6580541B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15" y="1909165"/>
                <a:ext cx="7618040" cy="400110"/>
              </a:xfrm>
              <a:prstGeom prst="rect">
                <a:avLst/>
              </a:prstGeom>
              <a:blipFill>
                <a:blip r:embed="rId4"/>
                <a:stretch>
                  <a:fillRect l="-880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7099E2-48B9-40C9-8F6D-914E5098D92A}"/>
                  </a:ext>
                </a:extLst>
              </p:cNvPr>
              <p:cNvSpPr txBox="1"/>
              <p:nvPr/>
            </p:nvSpPr>
            <p:spPr>
              <a:xfrm>
                <a:off x="1362210" y="2295277"/>
                <a:ext cx="67381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Generated poles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𝟏𝟎𝟓𝟗𝟑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𝑴𝒆𝑽</m:t>
                    </m:r>
                  </m:oMath>
                </a14:m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𝑹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𝟏𝟎𝟕𝟕𝟏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±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𝒊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𝑴𝒆𝑽</m:t>
                    </m:r>
                  </m:oMath>
                </a14:m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r>
                  <a:rPr lang="en-US" altLang="zh-CN" sz="2400" b="1" dirty="0">
                    <a:cs typeface="Times New Roman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𝒛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𝑹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𝟏𝟎𝟔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𝟕𝟐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±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𝟑𝟗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𝒊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𝑴𝒆𝑽</m:t>
                    </m:r>
                  </m:oMath>
                </a14:m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7099E2-48B9-40C9-8F6D-914E5098D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10" y="2295277"/>
                <a:ext cx="6738182" cy="1200329"/>
              </a:xfrm>
              <a:prstGeom prst="rect">
                <a:avLst/>
              </a:prstGeom>
              <a:blipFill>
                <a:blip r:embed="rId5"/>
                <a:stretch>
                  <a:fillRect l="-1356" t="-4082"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6886E27-6C93-41D4-B6C6-D60DEF98C048}"/>
              </a:ext>
            </a:extLst>
          </p:cNvPr>
          <p:cNvSpPr txBox="1"/>
          <p:nvPr/>
        </p:nvSpPr>
        <p:spPr>
          <a:xfrm>
            <a:off x="466592" y="370117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Pole trajectories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8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4BAEFBD-281B-4F86-9778-5DE2FCA3A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Part I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EDCEAF-E27A-4275-89B7-CAC59A66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69771C7-218B-4BAC-9D31-317B6B32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𝑋</a:t>
            </a:r>
            <a:r>
              <a:rPr lang="en-US" altLang="zh-CN" dirty="0">
                <a:solidFill>
                  <a:schemeClr val="bg1"/>
                </a:solidFill>
              </a:rPr>
              <a:t>(3872) and its decays in the extended Friedrichs scheme</a:t>
            </a:r>
            <a:br>
              <a:rPr lang="en-US" altLang="zh-CN" dirty="0">
                <a:solidFill>
                  <a:schemeClr val="bg1"/>
                </a:solidFill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37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97B3135-4168-4688-A2F6-A09D5FFCE1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Magnitude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97B3135-4168-4688-A2F6-A09D5FFCE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46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3126C5-A73C-4832-8BFB-11E55524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35C271-8201-479D-B25F-0021DFC8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0B5869-01CA-4AB3-B00B-7323FB5C9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15" y="1523557"/>
            <a:ext cx="7410385" cy="50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25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7B34D87-2B1B-41E0-BAED-4635602FC3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Lineshape of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𝑩</m:t>
                            </m:r>
                          </m:e>
                        </m:acc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𝑩</m:t>
                            </m:r>
                          </m:e>
                        </m:acc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scattering amplitudes 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7B34D87-2B1B-41E0-BAED-4635602FC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5" t="-23188" b="-5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69C71E-A5DB-49DB-B846-2CD454D9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7A6C46-5851-469B-8ACE-546D03A7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F7C242-BDEC-412B-AF10-91001818E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00" y="1700808"/>
            <a:ext cx="6354452" cy="39910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742C5FE-F280-45BB-8C73-51D96E20CF79}"/>
              </a:ext>
            </a:extLst>
          </p:cNvPr>
          <p:cNvSpPr txBox="1"/>
          <p:nvPr/>
        </p:nvSpPr>
        <p:spPr>
          <a:xfrm>
            <a:off x="467544" y="1844824"/>
            <a:ext cx="283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Contribution of residue functions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2CEE5D-91E5-40A6-A02A-D259B732C18A}"/>
              </a:ext>
            </a:extLst>
          </p:cNvPr>
          <p:cNvSpPr txBox="1"/>
          <p:nvPr/>
        </p:nvSpPr>
        <p:spPr>
          <a:xfrm>
            <a:off x="483647" y="3906817"/>
            <a:ext cx="283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Lineshape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of scattering amplitude 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F6D95E-AD31-4051-9E0D-AB6D289C1A64}"/>
              </a:ext>
            </a:extLst>
          </p:cNvPr>
          <p:cNvSpPr/>
          <p:nvPr/>
        </p:nvSpPr>
        <p:spPr>
          <a:xfrm>
            <a:off x="1014848" y="5915022"/>
            <a:ext cx="7733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Since the virtual pole will be on the fourth sheet when the lower ϒππ or ϒπππ channel is opened, the  absence of the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Xb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signal by CMS and ATLAS could be understood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298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A961C5-9248-4289-B08F-22DE44E5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1E38DD-340E-4071-940C-A61CA719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标题 4">
                <a:extLst>
                  <a:ext uri="{FF2B5EF4-FFF2-40B4-BE49-F238E27FC236}">
                    <a16:creationId xmlns:a16="http://schemas.microsoft.com/office/drawing/2014/main" id="{113FDDB6-B458-4268-B0B1-D8556ECB9A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marL="514350" lvl="0" indent="-514350">
                  <a:spcBef>
                    <a:spcPct val="20000"/>
                  </a:spcBef>
                </a:pPr>
                <a:r>
                  <a:rPr lang="en-US" altLang="zh-CN" sz="3200" dirty="0">
                    <a:solidFill>
                      <a:schemeClr val="bg1"/>
                    </a:solidFill>
                  </a:rPr>
                  <a:t>Possible doubly bottomed states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>
                            <a:solidFill>
                              <a:schemeClr val="bg1"/>
                            </a:solidFill>
                          </a:rPr>
                        </m:ctrlPr>
                      </m:sSupPr>
                      <m:e>
                        <m:r>
                          <a:rPr lang="en-US" altLang="zh-CN" sz="3200">
                            <a:solidFill>
                              <a:schemeClr val="bg1"/>
                            </a:solidFill>
                          </a:rPr>
                          <m:t>𝐵</m:t>
                        </m:r>
                      </m:e>
                      <m:sup>
                        <m:d>
                          <m:dPr>
                            <m:ctrlPr>
                              <a:rPr lang="en-US" altLang="zh-CN" sz="3200">
                                <a:solidFill>
                                  <a:schemeClr val="bg1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altLang="zh-CN" sz="3200">
                                <a:solidFill>
                                  <a:schemeClr val="bg1"/>
                                </a:solidFill>
                              </a:rPr>
                              <m:t>∗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altLang="zh-CN" sz="3200">
                            <a:solidFill>
                              <a:schemeClr val="bg1"/>
                            </a:solidFill>
                          </a:rPr>
                        </m:ctrlPr>
                      </m:sSupPr>
                      <m:e>
                        <m:r>
                          <a:rPr lang="en-US" altLang="zh-CN" sz="3200">
                            <a:solidFill>
                              <a:schemeClr val="bg1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altLang="zh-CN" sz="3200">
                            <a:solidFill>
                              <a:schemeClr val="bg1"/>
                            </a:solidFill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bg1"/>
                    </a:solidFill>
                  </a:rPr>
                  <a:t>systems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标题 4">
                <a:extLst>
                  <a:ext uri="{FF2B5EF4-FFF2-40B4-BE49-F238E27FC236}">
                    <a16:creationId xmlns:a16="http://schemas.microsoft.com/office/drawing/2014/main" id="{113FDDB6-B458-4268-B0B1-D8556ECB9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154" r="-287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占位符 10">
            <a:extLst>
              <a:ext uri="{FF2B5EF4-FFF2-40B4-BE49-F238E27FC236}">
                <a16:creationId xmlns:a16="http://schemas.microsoft.com/office/drawing/2014/main" id="{6BFD30D9-619F-4758-94B8-24D47708A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Part III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89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44BA808-BB58-40A3-8C2B-081CEC01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0C9B08-38B0-4CFE-8A78-4DAEBBFF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23A28C-86BA-4E90-954B-9CEFFA20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1991EE2-2386-4784-83FF-84F3DBDFAAAC}"/>
                  </a:ext>
                </a:extLst>
              </p:cNvPr>
              <p:cNvSpPr/>
              <p:nvPr/>
            </p:nvSpPr>
            <p:spPr>
              <a:xfrm>
                <a:off x="431540" y="1139230"/>
                <a:ext cx="8280920" cy="3139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Reviews about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𝑸</m:t>
                    </m:r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7030A0"/>
                    </a:solidFill>
                  </a:rPr>
                  <a:t>F.-K. Guo, C.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Hanhart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, U.-G.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Meißner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, Q. Wang, Q. Zhao, and B.-S. Zou, Rev. Mod. Phys. 90, 015004 (2018), arXiv:1705.00141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7030A0"/>
                    </a:solidFill>
                  </a:rPr>
                  <a:t>H.-X. Chen, W. Chen, X. Liu, and S.-L. Zhu, Phys. Rept. 639, 1 (2016), arXiv:1601.02092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7030A0"/>
                    </a:solidFill>
                  </a:rPr>
                  <a:t> R. F. Lebed, R. E. Mitchell, and E. S. Swanson, Prog. Part.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Nucl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. Phys. 93, 143 (2017), arXiv:1610.04528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Reviews about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𝑸𝑸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Y.-R. Liu, H.-X. Chen, W. Chen, X. Liu, and S.-L. Zhu, Prog. Part. </a:t>
                </a:r>
                <a:r>
                  <a:rPr lang="en-US" altLang="zh-CN" b="1" dirty="0" err="1">
                    <a:solidFill>
                      <a:srgbClr val="7030A0"/>
                    </a:solidFill>
                  </a:rPr>
                  <a:t>Nucl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. Phys. 107, 237 (2019)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1991EE2-2386-4784-83FF-84F3DBDFA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139230"/>
                <a:ext cx="8280920" cy="3139899"/>
              </a:xfrm>
              <a:prstGeom prst="rect">
                <a:avLst/>
              </a:prstGeom>
              <a:blipFill>
                <a:blip r:embed="rId2"/>
                <a:stretch>
                  <a:fillRect l="-663" t="-971" b="-2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777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44BA808-BB58-40A3-8C2B-081CEC01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0C9B08-38B0-4CFE-8A78-4DAEBBFF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23A28C-86BA-4E90-954B-9CEFFA20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04782A6-CC0A-40E9-A905-710D258B69B7}"/>
              </a:ext>
            </a:extLst>
          </p:cNvPr>
          <p:cNvSpPr/>
          <p:nvPr/>
        </p:nvSpPr>
        <p:spPr>
          <a:xfrm>
            <a:off x="719572" y="1191518"/>
            <a:ext cx="82449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Non relativistic potential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 S. </a:t>
            </a:r>
            <a:r>
              <a:rPr lang="en-US" altLang="zh-CN" sz="1600" b="1" dirty="0" err="1">
                <a:solidFill>
                  <a:srgbClr val="7030A0"/>
                </a:solidFill>
              </a:rPr>
              <a:t>Zouzou</a:t>
            </a:r>
            <a:r>
              <a:rPr lang="en-US" altLang="zh-CN" sz="1600" b="1" dirty="0">
                <a:solidFill>
                  <a:srgbClr val="7030A0"/>
                </a:solidFill>
              </a:rPr>
              <a:t> et.al. , Z </a:t>
            </a:r>
            <a:r>
              <a:rPr lang="en-US" altLang="zh-CN" sz="1600" b="1" dirty="0" err="1">
                <a:solidFill>
                  <a:srgbClr val="7030A0"/>
                </a:solidFill>
              </a:rPr>
              <a:t>Physik</a:t>
            </a:r>
            <a:r>
              <a:rPr lang="en-US" altLang="zh-CN" sz="1600" b="1" dirty="0">
                <a:solidFill>
                  <a:srgbClr val="7030A0"/>
                </a:solidFill>
              </a:rPr>
              <a:t> C 30, 457 (1986)</a:t>
            </a:r>
          </a:p>
          <a:p>
            <a:r>
              <a:rPr lang="en-US" altLang="zh-CN" dirty="0"/>
              <a:t>Barnes-Swanson model and solving </a:t>
            </a:r>
            <a:r>
              <a:rPr lang="en-US" altLang="zh-CN" dirty="0" err="1"/>
              <a:t>schrodinger</a:t>
            </a:r>
            <a:r>
              <a:rPr lang="en-US" altLang="zh-CN" dirty="0"/>
              <a:t>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 </a:t>
            </a:r>
            <a:r>
              <a:rPr lang="en-US" altLang="zh-CN" sz="1600" b="1" dirty="0">
                <a:solidFill>
                  <a:srgbClr val="7030A0"/>
                </a:solidFill>
              </a:rPr>
              <a:t>T. Barnes, N. Black, D. J. Dean, and E. S. Swanson, PRC 60, 045202 (1999)</a:t>
            </a:r>
          </a:p>
          <a:p>
            <a:r>
              <a:rPr lang="en-US" altLang="zh-CN" dirty="0"/>
              <a:t>Tetraquark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 J. </a:t>
            </a:r>
            <a:r>
              <a:rPr lang="en-US" altLang="zh-CN" sz="1600" b="1" dirty="0" err="1">
                <a:solidFill>
                  <a:srgbClr val="7030A0"/>
                </a:solidFill>
              </a:rPr>
              <a:t>Vijande</a:t>
            </a:r>
            <a:r>
              <a:rPr lang="en-US" altLang="zh-CN" sz="1600" b="1" dirty="0">
                <a:solidFill>
                  <a:srgbClr val="7030A0"/>
                </a:solidFill>
              </a:rPr>
              <a:t>, A. </a:t>
            </a:r>
            <a:r>
              <a:rPr lang="en-US" altLang="zh-CN" sz="1600" b="1" dirty="0" err="1">
                <a:solidFill>
                  <a:srgbClr val="7030A0"/>
                </a:solidFill>
              </a:rPr>
              <a:t>Valcarce</a:t>
            </a:r>
            <a:r>
              <a:rPr lang="en-US" altLang="zh-CN" sz="1600" b="1" dirty="0">
                <a:solidFill>
                  <a:srgbClr val="7030A0"/>
                </a:solidFill>
              </a:rPr>
              <a:t>, and N. </a:t>
            </a:r>
            <a:r>
              <a:rPr lang="en-US" altLang="zh-CN" sz="1600" b="1" dirty="0" err="1">
                <a:solidFill>
                  <a:srgbClr val="7030A0"/>
                </a:solidFill>
              </a:rPr>
              <a:t>Barnea</a:t>
            </a:r>
            <a:r>
              <a:rPr lang="en-US" altLang="zh-CN" sz="1600" b="1" dirty="0">
                <a:solidFill>
                  <a:srgbClr val="7030A0"/>
                </a:solidFill>
              </a:rPr>
              <a:t>, PRD 79, 074010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 D. Ebert, R. N. </a:t>
            </a:r>
            <a:r>
              <a:rPr lang="en-US" altLang="zh-CN" sz="1600" b="1" dirty="0" err="1">
                <a:solidFill>
                  <a:srgbClr val="7030A0"/>
                </a:solidFill>
              </a:rPr>
              <a:t>Faustov</a:t>
            </a:r>
            <a:r>
              <a:rPr lang="en-US" altLang="zh-CN" sz="1600" b="1" dirty="0">
                <a:solidFill>
                  <a:srgbClr val="7030A0"/>
                </a:solidFill>
              </a:rPr>
              <a:t>, V. O. </a:t>
            </a:r>
            <a:r>
              <a:rPr lang="en-US" altLang="zh-CN" sz="1600" b="1" dirty="0" err="1">
                <a:solidFill>
                  <a:srgbClr val="7030A0"/>
                </a:solidFill>
              </a:rPr>
              <a:t>Galkin</a:t>
            </a:r>
            <a:r>
              <a:rPr lang="en-US" altLang="zh-CN" sz="1600" b="1" dirty="0">
                <a:solidFill>
                  <a:srgbClr val="7030A0"/>
                </a:solidFill>
              </a:rPr>
              <a:t>, and W. </a:t>
            </a:r>
            <a:r>
              <a:rPr lang="en-US" altLang="zh-CN" sz="1600" b="1" dirty="0" err="1">
                <a:solidFill>
                  <a:srgbClr val="7030A0"/>
                </a:solidFill>
              </a:rPr>
              <a:t>Lucha</a:t>
            </a:r>
            <a:r>
              <a:rPr lang="en-US" altLang="zh-CN" sz="1600" b="1" dirty="0">
                <a:solidFill>
                  <a:srgbClr val="7030A0"/>
                </a:solidFill>
              </a:rPr>
              <a:t>, PRD 76, 114015 (2007).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Z. Ming, Z. Hai-Xia, and Z. </a:t>
            </a:r>
            <a:r>
              <a:rPr lang="en-US" altLang="zh-CN" sz="1600" b="1" dirty="0" err="1">
                <a:solidFill>
                  <a:srgbClr val="7030A0"/>
                </a:solidFill>
              </a:rPr>
              <a:t>Zong</a:t>
            </a:r>
            <a:r>
              <a:rPr lang="en-US" altLang="zh-CN" sz="1600" b="1" dirty="0">
                <a:solidFill>
                  <a:srgbClr val="7030A0"/>
                </a:solidFill>
              </a:rPr>
              <a:t>-Ye, CTP 50, 437 (2008).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 M.-L. Du, W. Chen, X.-L. Chen, and S.-L. Zhu, PRD 87, 014003 (2013).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S.-Q. Luo, K. Chen, X. Liu, Y.-R. Liu, and S.-L. Zhu, EPJC 77, 709 (2017).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Y. Yang, C. Deng, J. Ping, and T. Goldman, PRD 80, 114023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 G. Q. Feng, X. H. Guo, and B. S. Zou, (2013), arXiv:1309.7813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T. </a:t>
            </a:r>
            <a:r>
              <a:rPr lang="en-US" altLang="zh-CN" sz="1600" b="1" dirty="0" err="1">
                <a:solidFill>
                  <a:srgbClr val="7030A0"/>
                </a:solidFill>
              </a:rPr>
              <a:t>Mehen</a:t>
            </a:r>
            <a:r>
              <a:rPr lang="en-US" altLang="zh-CN" sz="1600" b="1" dirty="0">
                <a:solidFill>
                  <a:srgbClr val="7030A0"/>
                </a:solidFill>
              </a:rPr>
              <a:t>, PRD 96, 094028 (2017).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J.-M. Richard, A. </a:t>
            </a:r>
            <a:r>
              <a:rPr lang="en-US" altLang="zh-CN" sz="1600" b="1" dirty="0" err="1">
                <a:solidFill>
                  <a:srgbClr val="7030A0"/>
                </a:solidFill>
              </a:rPr>
              <a:t>Valcarce</a:t>
            </a:r>
            <a:r>
              <a:rPr lang="en-US" altLang="zh-CN" sz="1600" b="1" dirty="0">
                <a:solidFill>
                  <a:srgbClr val="7030A0"/>
                </a:solidFill>
              </a:rPr>
              <a:t>, and J. </a:t>
            </a:r>
            <a:r>
              <a:rPr lang="en-US" altLang="zh-CN" sz="1600" b="1" dirty="0" err="1">
                <a:solidFill>
                  <a:srgbClr val="7030A0"/>
                </a:solidFill>
              </a:rPr>
              <a:t>Vijande</a:t>
            </a:r>
            <a:r>
              <a:rPr lang="en-US" altLang="zh-CN" sz="1600" b="1" dirty="0">
                <a:solidFill>
                  <a:srgbClr val="7030A0"/>
                </a:solidFill>
              </a:rPr>
              <a:t>, PRC97, 035211 (2018),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 Y. Cai and T. Cohen, (2019), arXiv:1901.05473 [hep-</a:t>
            </a:r>
            <a:r>
              <a:rPr lang="en-US" altLang="zh-CN" sz="1600" b="1" dirty="0" err="1">
                <a:solidFill>
                  <a:srgbClr val="7030A0"/>
                </a:solidFill>
              </a:rPr>
              <a:t>ph</a:t>
            </a:r>
            <a:r>
              <a:rPr lang="en-US" altLang="zh-CN" sz="1600" b="1" dirty="0">
                <a:solidFill>
                  <a:srgbClr val="7030A0"/>
                </a:solidFill>
              </a:rPr>
              <a:t>]. </a:t>
            </a:r>
          </a:p>
          <a:p>
            <a:r>
              <a:rPr lang="en-US" altLang="zh-CN" dirty="0"/>
              <a:t>Meson exchange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B. Wang, Z.-W. Liu, and X. Liu, PRD99, 036007 (2019),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Z.-W. Liu, N. Li, and S.-L. Zhu, PRD 89, 074015 (2014).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H. Xu, B. Wang, Z.-W. Liu, and X. Liu, PRD99, 014027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N. Li, Z.-F. Sun, X. Liu, and S.-L. Zhu, PRD 88, 114008 (2013). </a:t>
            </a:r>
          </a:p>
          <a:p>
            <a:r>
              <a:rPr lang="en-US" altLang="zh-CN" dirty="0"/>
              <a:t>Lattice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7030A0"/>
                </a:solidFill>
              </a:rPr>
              <a:t>Z.-G. Wang and Z.-H. Yan, EPJC78, 19 (2018)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06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BB008-C1CB-4579-9005-06AAD63D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channels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BFA799-D16B-4D7A-A13B-2F51D17E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18B091-7664-4AB1-9972-2319AE00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45F9A0-46DB-4DFC-B7AE-C2EB420E5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7171494" cy="39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57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D8B0D-E928-4906-A4CC-3973FF0E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How to unitarize the Barnes-</a:t>
            </a:r>
            <a:r>
              <a:rPr lang="en-US" altLang="zh-CN" dirty="0" err="1"/>
              <a:t>swanson</a:t>
            </a:r>
            <a:r>
              <a:rPr lang="en-US" altLang="zh-CN" dirty="0"/>
              <a:t> amplitudes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84AAB6A-131F-4DF6-B583-90939E4E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9AECFA-5C80-48A3-844F-5A2012DA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B01007-CDF9-450A-95BC-7B5B8DCD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9" y="2049653"/>
            <a:ext cx="6396459" cy="11014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2574F4-D025-48A7-8EC9-71BD0692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68" y="3513149"/>
            <a:ext cx="2378569" cy="5048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0CE3AF-7C81-4A61-85C0-D52BEAA23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396" y="4521766"/>
            <a:ext cx="2019300" cy="5145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BC4556-CA2B-460F-853B-72476E6B1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612" y="4496290"/>
            <a:ext cx="1782155" cy="540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3C430F5-55CB-4A98-A82F-D602213C1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8542" y="5680579"/>
            <a:ext cx="3372148" cy="8470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FFA0BD-AD7B-497A-92AA-5CB2E46C4CEE}"/>
              </a:ext>
            </a:extLst>
          </p:cNvPr>
          <p:cNvSpPr txBox="1"/>
          <p:nvPr/>
        </p:nvSpPr>
        <p:spPr>
          <a:xfrm>
            <a:off x="453758" y="1526433"/>
            <a:ext cx="440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Partial wave amplitude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61290E-9631-4047-9794-0705037F4AA5}"/>
              </a:ext>
            </a:extLst>
          </p:cNvPr>
          <p:cNvSpPr txBox="1"/>
          <p:nvPr/>
        </p:nvSpPr>
        <p:spPr>
          <a:xfrm>
            <a:off x="418846" y="3028336"/>
            <a:ext cx="522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Two body unitarity condition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6BAB66-A2C6-4E3B-903C-25544AFCE2E2}"/>
              </a:ext>
            </a:extLst>
          </p:cNvPr>
          <p:cNvSpPr txBox="1"/>
          <p:nvPr/>
        </p:nvSpPr>
        <p:spPr>
          <a:xfrm>
            <a:off x="430276" y="4041151"/>
            <a:ext cx="757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Redefine the amplitude to obtain the usual form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304782-D128-4460-981D-B3B121719128}"/>
              </a:ext>
            </a:extLst>
          </p:cNvPr>
          <p:cNvSpPr txBox="1"/>
          <p:nvPr/>
        </p:nvSpPr>
        <p:spPr>
          <a:xfrm>
            <a:off x="436816" y="5261528"/>
            <a:ext cx="757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Redefine the amplitude to obtain the usual form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F7D3776-5800-45B2-AF3B-ACE0824CEADA}"/>
              </a:ext>
            </a:extLst>
          </p:cNvPr>
          <p:cNvSpPr/>
          <p:nvPr/>
        </p:nvSpPr>
        <p:spPr>
          <a:xfrm>
            <a:off x="3975396" y="4509120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2618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C0880F2-00BC-4437-B6B0-DD3F14F1C0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Lineshapes of the unitarized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𝐵𝐵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scattering amplitudes 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C0880F2-00BC-4437-B6B0-DD3F14F1C0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5" t="-21739" r="-702" b="-5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84D139-0F00-40B2-B516-F88FE377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AB05CB-E85A-4E9F-913B-B6422172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76DABF-414F-4969-8561-217114B04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880"/>
            <a:ext cx="9144000" cy="38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89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C96A77-33B2-44DE-A91D-B19F8035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Possible Bound states and virtual states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50AD26-A540-4E1D-9DEF-21831122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CEE700-73EA-41C2-8A83-147EF577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BA44F9-EE4A-499A-B708-27DC469F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43" y="1616794"/>
            <a:ext cx="6156176" cy="17164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2FE592-BD47-4489-98B9-FDA0FF35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368" y="3429000"/>
            <a:ext cx="4869263" cy="19828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29BBD04-0339-48EA-B3A6-125FA06B3BD1}"/>
                  </a:ext>
                </a:extLst>
              </p:cNvPr>
              <p:cNvSpPr/>
              <p:nvPr/>
            </p:nvSpPr>
            <p:spPr>
              <a:xfrm>
                <a:off x="339048" y="5314756"/>
                <a:ext cx="880495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i="1" dirty="0"/>
                  <a:t>Observations of other works</a:t>
                </a:r>
              </a:p>
              <a:p>
                <a:r>
                  <a:rPr lang="en-US" altLang="zh-CN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channel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T. Barnes, N. Black, D. J. Dean, and E. S. Swanson, Phys. Rev. C60, 045202 (1999)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=0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channel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7030A0"/>
                    </a:solidFill>
                  </a:rPr>
                  <a:t>Two bound states, B. Wang, Z.-W. Liu, and X. Liu, Phys. Rev. D99, 036007 (2019)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29BBD04-0339-48EA-B3A6-125FA06B3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8" y="5314756"/>
                <a:ext cx="8804952" cy="1477328"/>
              </a:xfrm>
              <a:prstGeom prst="rect">
                <a:avLst/>
              </a:prstGeom>
              <a:blipFill>
                <a:blip r:embed="rId4"/>
                <a:stretch>
                  <a:fillRect l="-623" t="-2479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C0A79BDD-15A6-4491-9870-6E898C0279D8}"/>
              </a:ext>
            </a:extLst>
          </p:cNvPr>
          <p:cNvSpPr/>
          <p:nvPr/>
        </p:nvSpPr>
        <p:spPr>
          <a:xfrm>
            <a:off x="467544" y="1236180"/>
            <a:ext cx="45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Yu, Zhou, Chen, and Xiao, arXiv:1912.07348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36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28596" y="1428736"/>
            <a:ext cx="8339166" cy="42322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Extend the </a:t>
            </a:r>
            <a:r>
              <a:rPr lang="en-US" altLang="zh-CN" sz="2400" b="1" i="1" dirty="0" err="1">
                <a:latin typeface="Times New Roman" pitchFamily="18" charset="0"/>
                <a:cs typeface="Times New Roman" pitchFamily="18" charset="0"/>
              </a:rPr>
              <a:t>Friedrichs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 model to general cases.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General properties of Gamow states in </a:t>
            </a:r>
            <a:r>
              <a:rPr lang="en-US" altLang="zh-CN" sz="2400" b="1" i="1" dirty="0" err="1">
                <a:latin typeface="Times New Roman" pitchFamily="18" charset="0"/>
                <a:cs typeface="Times New Roman" pitchFamily="18" charset="0"/>
              </a:rPr>
              <a:t>Friedrichs</a:t>
            </a: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-like model are obtained.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It could help us to understand the wave functions of unstable states.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Applications of the extended Friedrichs scheme in hadron physics.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400" b="1" i="1" dirty="0">
                <a:latin typeface="Times New Roman" pitchFamily="18" charset="0"/>
                <a:cs typeface="Times New Roman" pitchFamily="18" charset="0"/>
              </a:rPr>
              <a:t>It could be used to understand the properties of X(3872), when a quark rearrangement model is adopted.</a:t>
            </a:r>
          </a:p>
        </p:txBody>
      </p:sp>
    </p:spTree>
    <p:extLst>
      <p:ext uri="{BB962C8B-B14F-4D97-AF65-F5344CB8AC3E}">
        <p14:creationId xmlns:p14="http://schemas.microsoft.com/office/powerpoint/2010/main" val="40441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51418" y="3140968"/>
                <a:ext cx="8901102" cy="3672408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Just below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0∗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threshold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3871.69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±0.17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𝑀𝑒𝑉</m:t>
                    </m:r>
                  </m:oMath>
                </a14:m>
                <a:endParaRPr lang="en-US" altLang="zh-CN" sz="24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Very narrow width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Γ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&lt;1.2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𝑀𝑒𝑉</m:t>
                    </m:r>
                  </m:oMath>
                </a14:m>
                <a:endParaRPr lang="en-US" altLang="zh-CN" sz="24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Quantum numbers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𝑃𝐶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++</m:t>
                        </m:r>
                      </m:sup>
                    </m:sSup>
                  </m:oMath>
                </a14:m>
                <a:endParaRPr lang="en-US" altLang="zh-CN" sz="24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400" dirty="0" err="1">
                    <a:latin typeface="MV Boli" panose="02000500030200090000" pitchFamily="2" charset="0"/>
                    <a:cs typeface="MV Boli" panose="02000500030200090000" pitchFamily="2" charset="0"/>
                  </a:rPr>
                  <a:t>Isospinbreaking</a:t>
                </a:r>
                <a:r>
                  <a:rPr lang="en-US" altLang="zh-CN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 Decays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𝐽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𝜓𝜋𝜋𝜋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X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𝐽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𝜓𝜋𝜋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=0.8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V Boli" panose="02000500030200090000" pitchFamily="2" charset="0"/>
                      </a:rPr>
                      <m:t>~1.0</m:t>
                    </m:r>
                  </m:oMath>
                </a14:m>
                <a:endParaRPr lang="en-US" altLang="zh-CN" sz="24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Some other decays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𝑐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X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𝐽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/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𝜓𝜋𝜋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0.8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8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−0.27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+0.33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±0.10</m:t>
                    </m:r>
                  </m:oMath>
                </a14:m>
                <a:r>
                  <a:rPr lang="zh-CN" altLang="en-US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&lt;0.97</m:t>
                    </m:r>
                  </m:oMath>
                </a14:m>
                <a:endParaRPr lang="en-US" altLang="zh-CN" sz="24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400" dirty="0">
                    <a:latin typeface="MV Boli" panose="02000500030200090000" pitchFamily="2" charset="0"/>
                    <a:cs typeface="MV Boli" panose="02000500030200090000" pitchFamily="2" charset="0"/>
                  </a:rPr>
                  <a:t>Radiative decay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𝛾𝜓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𝑆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X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𝛾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𝐽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/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𝜓</m:t>
                        </m:r>
                        <m:r>
                          <a:rPr lang="en-US" altLang="zh-CN" sz="2400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≈2.6</m:t>
                    </m:r>
                  </m:oMath>
                </a14:m>
                <a:endParaRPr lang="en-US" altLang="zh-CN" sz="2400" baseline="300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400" baseline="30000" dirty="0">
                    <a:latin typeface="MV Boli" panose="02000500030200090000" pitchFamily="2" charset="0"/>
                    <a:cs typeface="MV Boli" panose="02000500030200090000" pitchFamily="2" charset="0"/>
                  </a:rPr>
                  <a:t>……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zh-CN" altLang="en-US" sz="24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418" y="3140968"/>
                <a:ext cx="8901102" cy="3672408"/>
              </a:xfrm>
              <a:blipFill>
                <a:blip r:embed="rId2"/>
                <a:stretch>
                  <a:fillRect l="-753" t="-8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800" y="1320823"/>
            <a:ext cx="3835152" cy="52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Properties of X(3872)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1929606"/>
            <a:ext cx="844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H.-X. Chen, W. Chen, X. Liu, and S.-L. Zhu, Phys. Rept. 639, 1 (2016)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F.-K. Guo, C. </a:t>
            </a:r>
            <a:r>
              <a:rPr lang="en-US" altLang="zh-CN" b="1" dirty="0" err="1">
                <a:solidFill>
                  <a:srgbClr val="7030A0"/>
                </a:solidFill>
              </a:rPr>
              <a:t>Hanhart</a:t>
            </a:r>
            <a:r>
              <a:rPr lang="en-US" altLang="zh-CN" b="1" dirty="0">
                <a:solidFill>
                  <a:srgbClr val="7030A0"/>
                </a:solidFill>
              </a:rPr>
              <a:t>, U.-G. </a:t>
            </a:r>
            <a:r>
              <a:rPr lang="en-US" altLang="zh-CN" b="1" dirty="0" err="1">
                <a:solidFill>
                  <a:srgbClr val="7030A0"/>
                </a:solidFill>
              </a:rPr>
              <a:t>Meiner</a:t>
            </a:r>
            <a:r>
              <a:rPr lang="en-US" altLang="zh-CN" b="1" dirty="0">
                <a:solidFill>
                  <a:srgbClr val="7030A0"/>
                </a:solidFill>
              </a:rPr>
              <a:t>, Q. Wang, Q. Zhao, and B.-S. Zou, Rev. Mod. Phys. 90, 015004 (2018)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5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6" name="标题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Thanks for your patience!</a:t>
            </a:r>
            <a:endParaRPr kumimoji="0" lang="zh-CN" altLang="en-US" sz="4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Bound state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58" y="111983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Solutions on the first sheet real axis below the threshold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000100" y="1571612"/>
          <a:ext cx="2451108" cy="750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6" name="Equation" r:id="rId3" imgW="1371600" imgH="419100" progId="Equation.DSMT4">
                  <p:embed/>
                </p:oleObj>
              </mc:Choice>
              <mc:Fallback>
                <p:oleObj name="Equation" r:id="rId3" imgW="1371600" imgH="419100" progId="Equation.DSMT4">
                  <p:embed/>
                  <p:pic>
                    <p:nvPicPr>
                      <p:cNvPr id="3133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571612"/>
                        <a:ext cx="2451108" cy="750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0034" y="171448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If                               , there could be a bound state.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53" name="Object 9"/>
          <p:cNvGraphicFramePr>
            <a:graphicFrameLocks noChangeAspect="1"/>
          </p:cNvGraphicFramePr>
          <p:nvPr/>
        </p:nvGraphicFramePr>
        <p:xfrm>
          <a:off x="2170113" y="2230436"/>
          <a:ext cx="48355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7" name="Equation" r:id="rId5" imgW="2120900" imgH="431800" progId="Equation.DSMT4">
                  <p:embed/>
                </p:oleObj>
              </mc:Choice>
              <mc:Fallback>
                <p:oleObj name="Equation" r:id="rId5" imgW="2120900" imgH="431800" progId="Equation.DSMT4">
                  <p:embed/>
                  <p:pic>
                    <p:nvPicPr>
                      <p:cNvPr id="313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2230436"/>
                        <a:ext cx="48355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5786" y="350043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where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54" name="Object 10"/>
          <p:cNvGraphicFramePr>
            <a:graphicFrameLocks noChangeAspect="1"/>
          </p:cNvGraphicFramePr>
          <p:nvPr/>
        </p:nvGraphicFramePr>
        <p:xfrm>
          <a:off x="1857375" y="3457575"/>
          <a:ext cx="62833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8" name="Equation" r:id="rId7" imgW="2755800" imgH="457200" progId="Equation.DSMT4">
                  <p:embed/>
                </p:oleObj>
              </mc:Choice>
              <mc:Fallback>
                <p:oleObj name="Equation" r:id="rId7" imgW="2755800" imgH="457200" progId="Equation.DSMT4">
                  <p:embed/>
                  <p:pic>
                    <p:nvPicPr>
                      <p:cNvPr id="313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457575"/>
                        <a:ext cx="6283325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28662" y="471488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Such that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3355" name="Object 11"/>
          <p:cNvGraphicFramePr>
            <a:graphicFrameLocks noChangeAspect="1"/>
          </p:cNvGraphicFramePr>
          <p:nvPr/>
        </p:nvGraphicFramePr>
        <p:xfrm>
          <a:off x="3000364" y="4929198"/>
          <a:ext cx="15065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9" name="Equation" r:id="rId9" imgW="660400" imgH="228600" progId="Equation.DSMT4">
                  <p:embed/>
                </p:oleObj>
              </mc:Choice>
              <mc:Fallback>
                <p:oleObj name="Equation" r:id="rId9" imgW="660400" imgH="228600" progId="Equation.DSMT4">
                  <p:embed/>
                  <p:pic>
                    <p:nvPicPr>
                      <p:cNvPr id="3133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929198"/>
                        <a:ext cx="150653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028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Resonance --------”Gamow vector”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3286116" y="2428868"/>
          <a:ext cx="47196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30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271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428868"/>
                        <a:ext cx="4719638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264318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decaying state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357554" y="3286124"/>
          <a:ext cx="48926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31" name="Equation" r:id="rId5" imgW="2146300" imgH="457200" progId="Equation.DSMT4">
                  <p:embed/>
                </p:oleObj>
              </mc:Choice>
              <mc:Fallback>
                <p:oleObj name="Equation" r:id="rId5" imgW="2146300" imgH="45720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3286124"/>
                        <a:ext cx="4892675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48" y="342900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growing state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1442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For                    , a pair of solutions             and          on the second sheet.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1366" name="Object 6"/>
          <p:cNvGraphicFramePr>
            <a:graphicFrameLocks noChangeAspect="1"/>
          </p:cNvGraphicFramePr>
          <p:nvPr/>
        </p:nvGraphicFramePr>
        <p:xfrm>
          <a:off x="714348" y="1285860"/>
          <a:ext cx="1643074" cy="384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32" name="Equation" r:id="rId7" imgW="977900" imgH="228600" progId="Equation.DSMT4">
                  <p:embed/>
                </p:oleObj>
              </mc:Choice>
              <mc:Fallback>
                <p:oleObj name="Equation" r:id="rId7" imgW="977900" imgH="228600" progId="Equation.DSMT4">
                  <p:embed/>
                  <p:pic>
                    <p:nvPicPr>
                      <p:cNvPr id="271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285860"/>
                        <a:ext cx="1643074" cy="384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7" name="Object 7"/>
          <p:cNvGraphicFramePr>
            <a:graphicFrameLocks noChangeAspect="1"/>
          </p:cNvGraphicFramePr>
          <p:nvPr/>
        </p:nvGraphicFramePr>
        <p:xfrm>
          <a:off x="5715008" y="1214422"/>
          <a:ext cx="4064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33" name="Equation" r:id="rId9" imgW="177646" imgH="228402" progId="Equation.DSMT4">
                  <p:embed/>
                </p:oleObj>
              </mc:Choice>
              <mc:Fallback>
                <p:oleObj name="Equation" r:id="rId9" imgW="177646" imgH="228402" progId="Equation.DSMT4">
                  <p:embed/>
                  <p:pic>
                    <p:nvPicPr>
                      <p:cNvPr id="271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1214422"/>
                        <a:ext cx="4064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8" name="Object 8"/>
          <p:cNvGraphicFramePr>
            <a:graphicFrameLocks noChangeAspect="1"/>
          </p:cNvGraphicFramePr>
          <p:nvPr/>
        </p:nvGraphicFramePr>
        <p:xfrm>
          <a:off x="7364435" y="1200150"/>
          <a:ext cx="493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34" name="Equation" r:id="rId11" imgW="215713" imgH="241091" progId="Equation.DSMT4">
                  <p:embed/>
                </p:oleObj>
              </mc:Choice>
              <mc:Fallback>
                <p:oleObj name="Equation" r:id="rId11" imgW="215713" imgH="241091" progId="Equation.DSMT4">
                  <p:embed/>
                  <p:pic>
                    <p:nvPicPr>
                      <p:cNvPr id="271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35" y="1200150"/>
                        <a:ext cx="49371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9" name="Object 9"/>
          <p:cNvGraphicFramePr>
            <a:graphicFrameLocks noChangeAspect="1"/>
          </p:cNvGraphicFramePr>
          <p:nvPr/>
        </p:nvGraphicFramePr>
        <p:xfrm>
          <a:off x="2500298" y="1857364"/>
          <a:ext cx="23733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35" name="Equation" r:id="rId13" imgW="1040948" imgH="253890" progId="Equation.DSMT4">
                  <p:embed/>
                </p:oleObj>
              </mc:Choice>
              <mc:Fallback>
                <p:oleObj name="Equation" r:id="rId13" imgW="1040948" imgH="253890" progId="Equation.DSMT4">
                  <p:embed/>
                  <p:pic>
                    <p:nvPicPr>
                      <p:cNvPr id="2713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857364"/>
                        <a:ext cx="2373313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 descr="火狐截图_2016-11-21T12-59-33.857Z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6050" y="4286256"/>
            <a:ext cx="3901638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0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Resonance --------”Gamow vector”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1643042" y="1357298"/>
          <a:ext cx="5067301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54" name="Equation" r:id="rId3" imgW="2222500" imgH="482600" progId="Equation.DSMT4">
                  <p:embed/>
                </p:oleObj>
              </mc:Choice>
              <mc:Fallback>
                <p:oleObj name="Equation" r:id="rId3" imgW="2222500" imgH="482600" progId="Equation.DSMT4">
                  <p:embed/>
                  <p:pic>
                    <p:nvPicPr>
                      <p:cNvPr id="271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357298"/>
                        <a:ext cx="5067301" cy="110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6" name="Object 8"/>
          <p:cNvGraphicFramePr>
            <a:graphicFrameLocks noChangeAspect="1"/>
          </p:cNvGraphicFramePr>
          <p:nvPr/>
        </p:nvGraphicFramePr>
        <p:xfrm>
          <a:off x="3006692" y="2574467"/>
          <a:ext cx="17367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55" name="Equation" r:id="rId5" imgW="761669" imgH="228501" progId="Equation.DSMT4">
                  <p:embed/>
                </p:oleObj>
              </mc:Choice>
              <mc:Fallback>
                <p:oleObj name="Equation" r:id="rId5" imgW="761669" imgH="228501" progId="Equation.DSMT4">
                  <p:embed/>
                  <p:pic>
                    <p:nvPicPr>
                      <p:cNvPr id="3143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692" y="2574467"/>
                        <a:ext cx="1736725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9238" y="252525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Normalization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611560" y="319059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 simple argument: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590193" y="3850430"/>
          <a:ext cx="53578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56" name="Equation" r:id="rId7" imgW="2349360" imgH="241200" progId="Equation.DSMT4">
                  <p:embed/>
                </p:oleObj>
              </mc:Choice>
              <mc:Fallback>
                <p:oleObj name="Equation" r:id="rId7" imgW="2349360" imgH="24120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193" y="3850430"/>
                        <a:ext cx="535781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210605" y="4590715"/>
          <a:ext cx="1187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57" name="Equation" r:id="rId9" imgW="520560" imgH="241200" progId="Equation.DSMT4">
                  <p:embed/>
                </p:oleObj>
              </mc:Choice>
              <mc:Fallback>
                <p:oleObj name="Equation" r:id="rId9" imgW="520560" imgH="24120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605" y="4590715"/>
                        <a:ext cx="118745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4"/>
          <p:cNvSpPr txBox="1"/>
          <p:nvPr/>
        </p:nvSpPr>
        <p:spPr>
          <a:xfrm>
            <a:off x="755576" y="4610960"/>
            <a:ext cx="138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Since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386182" y="4608685"/>
          <a:ext cx="17383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58" name="Equation" r:id="rId11" imgW="761760" imgH="228600" progId="Equation.DSMT4">
                  <p:embed/>
                </p:oleObj>
              </mc:Choice>
              <mc:Fallback>
                <p:oleObj name="Equation" r:id="rId11" imgW="761760" imgH="22860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182" y="4608685"/>
                        <a:ext cx="173831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4"/>
          <p:cNvSpPr txBox="1"/>
          <p:nvPr/>
        </p:nvSpPr>
        <p:spPr>
          <a:xfrm>
            <a:off x="4066775" y="4619945"/>
            <a:ext cx="138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So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780336" y="5462232"/>
          <a:ext cx="6667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59" name="Equation" r:id="rId13" imgW="291960" imgH="228600" progId="Equation.DSMT4">
                  <p:embed/>
                </p:oleObj>
              </mc:Choice>
              <mc:Fallback>
                <p:oleObj name="Equation" r:id="rId13" imgW="291960" imgH="22860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36" y="5462232"/>
                        <a:ext cx="66675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519094" y="5461300"/>
            <a:ext cx="7085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is not a state in Hilbert space, need Rigged Hilbert space description.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00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Norms of </a:t>
            </a:r>
            <a:r>
              <a:rPr lang="en-US" altLang="zh-CN" dirty="0" err="1"/>
              <a:t>gamow</a:t>
            </a:r>
            <a:r>
              <a:rPr lang="en-US" altLang="zh-CN" dirty="0"/>
              <a:t> states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44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14605" y="547211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Normalization:        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3013175" y="5472112"/>
          <a:ext cx="3302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8" name="Equation" r:id="rId3" imgW="1447560" imgH="241200" progId="Equation.DSMT4">
                  <p:embed/>
                </p:oleObj>
              </mc:Choice>
              <mc:Fallback>
                <p:oleObj name="Equation" r:id="rId3" imgW="1447560" imgH="241200" progId="Equation.DSMT4">
                  <p:embed/>
                  <p:pic>
                    <p:nvPicPr>
                      <p:cNvPr id="272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175" y="5472112"/>
                        <a:ext cx="3302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431925" y="1641475"/>
          <a:ext cx="5586413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9" name="Equation" r:id="rId5" imgW="2768400" imgH="888840" progId="Equation.DSMT4">
                  <p:embed/>
                </p:oleObj>
              </mc:Choice>
              <mc:Fallback>
                <p:oleObj name="Equation" r:id="rId5" imgW="2768400" imgH="88884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1641475"/>
                        <a:ext cx="5586413" cy="179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2"/>
          <p:cNvSpPr txBox="1"/>
          <p:nvPr/>
        </p:nvSpPr>
        <p:spPr>
          <a:xfrm>
            <a:off x="557028" y="126291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Left eigenvector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517650" y="3619500"/>
          <a:ext cx="5414963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00" name="Equation" r:id="rId7" imgW="2476440" imgH="888840" progId="Equation.DSMT4">
                  <p:embed/>
                </p:oleObj>
              </mc:Choice>
              <mc:Fallback>
                <p:oleObj name="Equation" r:id="rId7" imgW="2476440" imgH="88884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3619500"/>
                        <a:ext cx="5414963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2"/>
          <p:cNvSpPr txBox="1"/>
          <p:nvPr/>
        </p:nvSpPr>
        <p:spPr>
          <a:xfrm>
            <a:off x="395536" y="321314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Right eigenvector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252413" y="5907088"/>
          <a:ext cx="58928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01" name="Equation" r:id="rId9" imgW="2844720" imgH="457200" progId="Equation.DSMT4">
                  <p:embed/>
                </p:oleObj>
              </mc:Choice>
              <mc:Fallback>
                <p:oleObj name="Equation" r:id="rId9" imgW="2844720" imgH="45720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907088"/>
                        <a:ext cx="5892800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2"/>
          <p:cNvSpPr txBox="1"/>
          <p:nvPr/>
        </p:nvSpPr>
        <p:spPr>
          <a:xfrm>
            <a:off x="6076679" y="6074176"/>
            <a:ext cx="188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is complex.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96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virtual state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32648" y="6453336"/>
            <a:ext cx="758952" cy="246888"/>
          </a:xfrm>
        </p:spPr>
        <p:txBody>
          <a:bodyPr/>
          <a:lstStyle/>
          <a:p>
            <a:fld id="{61D82B48-5C75-461E-9FCD-99A8072DF04C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9203" y="344336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Normalization constant:        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561656" y="1124011"/>
            <a:ext cx="804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on the second sheet real axis below the threshold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614488" y="1652588"/>
          <a:ext cx="527526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2" name="Equation" r:id="rId3" imgW="2412720" imgH="431640" progId="Equation.DSMT4">
                  <p:embed/>
                </p:oleObj>
              </mc:Choice>
              <mc:Fallback>
                <p:oleObj name="Equation" r:id="rId3" imgW="2412720" imgH="43164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652588"/>
                        <a:ext cx="5275262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989326" y="2750518"/>
          <a:ext cx="14716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3" name="Equation" r:id="rId5" imgW="672840" imgH="253800" progId="Equation.DSMT4">
                  <p:embed/>
                </p:oleObj>
              </mc:Choice>
              <mc:Fallback>
                <p:oleObj name="Equation" r:id="rId5" imgW="672840" imgH="2538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326" y="2750518"/>
                        <a:ext cx="1471612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614488" y="3858703"/>
          <a:ext cx="58928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4" name="Equation" r:id="rId7" imgW="2844720" imgH="457200" progId="Equation.DSMT4">
                  <p:embed/>
                </p:oleObj>
              </mc:Choice>
              <mc:Fallback>
                <p:oleObj name="Equation" r:id="rId7" imgW="2844720" imgH="4572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858703"/>
                        <a:ext cx="5892800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32" y="4803081"/>
            <a:ext cx="2869132" cy="20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9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33346"/>
            <a:ext cx="8686800" cy="83820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Motivation</a:t>
            </a:r>
            <a:endParaRPr lang="zh-CN" altLang="en-US" sz="4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灯片编号占位符 4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82B48-5C75-461E-9FCD-99A8072DF0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8229" t="15833" r="16145" b="21666"/>
          <a:stretch>
            <a:fillRect/>
          </a:stretch>
        </p:blipFill>
        <p:spPr bwMode="auto">
          <a:xfrm>
            <a:off x="71406" y="1214422"/>
            <a:ext cx="900118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>
          <a:xfrm>
            <a:off x="1000100" y="4357694"/>
            <a:ext cx="8072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471256" y="3986310"/>
          <a:ext cx="5413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90" name="Equation" r:id="rId4" imgW="291973" imgH="203112" progId="Equation.DSMT4">
                  <p:embed/>
                </p:oleObj>
              </mc:Choice>
              <mc:Fallback>
                <p:oleObj name="Equation" r:id="rId4" imgW="291973" imgH="203112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256" y="3986310"/>
                        <a:ext cx="541337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492450" y="3857628"/>
            <a:ext cx="865236" cy="320331"/>
            <a:chOff x="3563888" y="4077072"/>
            <a:chExt cx="648072" cy="320331"/>
          </a:xfrm>
        </p:grpSpPr>
        <p:sp>
          <p:nvSpPr>
            <p:cNvPr id="11" name="椭圆 10"/>
            <p:cNvSpPr/>
            <p:nvPr/>
          </p:nvSpPr>
          <p:spPr>
            <a:xfrm>
              <a:off x="3851920" y="4317985"/>
              <a:ext cx="144016" cy="794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63888" y="407707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</a:rPr>
                <a:t>X(3872)</a:t>
              </a:r>
              <a:endParaRPr lang="zh-CN" alt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71802" y="1608884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“Exotic”</a:t>
            </a:r>
            <a:r>
              <a:rPr lang="en-US" altLang="zh-CN" sz="2000" b="1" dirty="0">
                <a:solidFill>
                  <a:srgbClr val="C00000"/>
                </a:solidFill>
              </a:rPr>
              <a:t> X(3872)</a:t>
            </a:r>
            <a:endParaRPr lang="zh-CN" altLang="en-US" sz="2000" b="1" dirty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541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8B7F2-B668-4C22-AAEE-E30E53D9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400A46-68EE-47E6-AA75-A96CD82B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DE2AC6-8528-403D-BDD6-22891D37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534719-FBBF-4AA7-B39C-1ED440328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07099"/>
            <a:ext cx="3029549" cy="19466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22002A-FB7C-4F2E-B6C3-E7E9B93861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76"/>
          <a:stretch/>
        </p:blipFill>
        <p:spPr>
          <a:xfrm>
            <a:off x="4667949" y="3607099"/>
            <a:ext cx="4044049" cy="23347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DEF8F72-DA69-40B6-956D-FCC2C4394C01}"/>
                  </a:ext>
                </a:extLst>
              </p:cNvPr>
              <p:cNvSpPr/>
              <p:nvPr/>
            </p:nvSpPr>
            <p:spPr>
              <a:xfrm>
                <a:off x="1187624" y="5661916"/>
                <a:ext cx="4572000" cy="5598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𝑐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X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𝜓𝜋𝜋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0.88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−0.27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+0.33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±0.10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DEF8F72-DA69-40B6-956D-FCC2C4394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661916"/>
                <a:ext cx="4572000" cy="559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28A43EF-1EF7-4A31-8626-9053BBDE3E30}"/>
                  </a:ext>
                </a:extLst>
              </p:cNvPr>
              <p:cNvSpPr/>
              <p:nvPr/>
            </p:nvSpPr>
            <p:spPr>
              <a:xfrm>
                <a:off x="5670376" y="5865466"/>
                <a:ext cx="4572000" cy="5598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𝑐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MV Boli" panose="02000500030200090000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Γ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X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𝜓𝜋𝜋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cs typeface="MV Boli" panose="02000500030200090000" pitchFamily="2" charset="0"/>
                          </a:rPr>
                          <m:t>)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  <a:cs typeface="MV Boli" panose="02000500030200090000" pitchFamily="2" charset="0"/>
                      </a:rPr>
                      <m:t>&lt;0.97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28A43EF-1EF7-4A31-8626-9053BBDE3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376" y="5865466"/>
                <a:ext cx="4572000" cy="5598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843AD3F-EEA2-4815-A882-5DCF0C6EB151}"/>
              </a:ext>
            </a:extLst>
          </p:cNvPr>
          <p:cNvSpPr/>
          <p:nvPr/>
        </p:nvSpPr>
        <p:spPr>
          <a:xfrm>
            <a:off x="792088" y="61205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zh-CN" b="1" dirty="0">
                <a:solidFill>
                  <a:srgbClr val="7030A0"/>
                </a:solidFill>
              </a:rPr>
              <a:t>BESIII, Phys. Rev. Lett. 122, 202001 (2019).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EBBED4-FBD4-4916-8DBB-632FB198249A}"/>
              </a:ext>
            </a:extLst>
          </p:cNvPr>
          <p:cNvSpPr/>
          <p:nvPr/>
        </p:nvSpPr>
        <p:spPr>
          <a:xfrm>
            <a:off x="5162560" y="64288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Belle</a:t>
            </a:r>
            <a:r>
              <a:rPr lang="en-US" altLang="zh-CN" b="1" dirty="0">
                <a:solidFill>
                  <a:srgbClr val="7030A0"/>
                </a:solidFill>
              </a:rPr>
              <a:t>, </a:t>
            </a:r>
            <a:r>
              <a:rPr lang="zh-CN" altLang="en-US" b="1" dirty="0">
                <a:solidFill>
                  <a:srgbClr val="7030A0"/>
                </a:solidFill>
              </a:rPr>
              <a:t>Phys. Rev. D 99, 111101 (2019).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853B931-1CA3-4C56-8F25-50E61ADB07A3}"/>
              </a:ext>
            </a:extLst>
          </p:cNvPr>
          <p:cNvGrpSpPr/>
          <p:nvPr/>
        </p:nvGrpSpPr>
        <p:grpSpPr>
          <a:xfrm>
            <a:off x="1624300" y="1948553"/>
            <a:ext cx="6984776" cy="923330"/>
            <a:chOff x="971600" y="2162011"/>
            <a:chExt cx="6984776" cy="92333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FD5D640-079B-4CE0-A01D-8E2A0E9A295C}"/>
                </a:ext>
              </a:extLst>
            </p:cNvPr>
            <p:cNvSpPr/>
            <p:nvPr/>
          </p:nvSpPr>
          <p:spPr>
            <a:xfrm>
              <a:off x="2627784" y="2162011"/>
              <a:ext cx="53285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zh-CN" dirty="0"/>
                <a:t>1.0    Belle      </a:t>
              </a:r>
              <a:r>
                <a:rPr lang="fr-FR" altLang="zh-CN" b="1" dirty="0">
                  <a:solidFill>
                    <a:srgbClr val="7030A0"/>
                  </a:solidFill>
                </a:rPr>
                <a:t>arXiv:hep-ex/0505037  </a:t>
              </a:r>
            </a:p>
            <a:p>
              <a:r>
                <a:rPr lang="fr-FR" altLang="zh-CN" dirty="0"/>
                <a:t>0.8     BABAR   </a:t>
              </a:r>
              <a:r>
                <a:rPr lang="fr-FR" altLang="zh-CN" b="1" dirty="0">
                  <a:solidFill>
                    <a:srgbClr val="7030A0"/>
                  </a:solidFill>
                </a:rPr>
                <a:t>Phys. Rev. D 82, 011101 (2010)</a:t>
              </a:r>
            </a:p>
            <a:p>
              <a:r>
                <a:rPr lang="fr-FR" altLang="zh-CN" dirty="0"/>
                <a:t>1.6     BESIII      </a:t>
              </a:r>
              <a:r>
                <a:rPr lang="fr-FR" altLang="zh-CN" b="1" dirty="0">
                  <a:solidFill>
                    <a:srgbClr val="7030A0"/>
                  </a:solidFill>
                </a:rPr>
                <a:t>Phys. Rev. Lett. 122, 232002 (2019)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3A33BA1-7F7B-45B4-AE88-33C12B7CD21D}"/>
                    </a:ext>
                  </a:extLst>
                </p:cNvPr>
                <p:cNvSpPr/>
                <p:nvPr/>
              </p:nvSpPr>
              <p:spPr>
                <a:xfrm>
                  <a:off x="971600" y="2225748"/>
                  <a:ext cx="178959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=</a:t>
                  </a:r>
                  <a:r>
                    <a:rPr lang="en-US" altLang="zh-CN" sz="4000" dirty="0"/>
                    <a:t>{</a:t>
                  </a:r>
                  <a:endParaRPr lang="zh-CN" altLang="en-US" dirty="0"/>
                </a:p>
              </p:txBody>
            </p:sp>
          </mc:Choice>
          <mc:Fallback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3A33BA1-7F7B-45B4-AE88-33C12B7CD2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225748"/>
                  <a:ext cx="1789592" cy="707886"/>
                </a:xfrm>
                <a:prstGeom prst="rect">
                  <a:avLst/>
                </a:prstGeom>
                <a:blipFill>
                  <a:blip r:embed="rId6"/>
                  <a:stretch>
                    <a:fillRect t="-15517" r="-10884" b="-362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EA4399-834F-4C58-8457-F909AB353DD1}"/>
                  </a:ext>
                </a:extLst>
              </p:cNvPr>
              <p:cNvSpPr txBox="1"/>
              <p:nvPr/>
            </p:nvSpPr>
            <p:spPr>
              <a:xfrm>
                <a:off x="467544" y="1419403"/>
                <a:ext cx="7992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Decays to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𝑱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𝝍𝝆</m:t>
                    </m:r>
                  </m:oMath>
                </a14:m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𝑱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𝝍𝝎</m:t>
                    </m:r>
                  </m:oMath>
                </a14:m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:r>
                  <a:rPr lang="en-US" altLang="zh-CN" sz="2400" b="1" dirty="0" err="1">
                    <a:latin typeface="Times New Roman" pitchFamily="18" charset="0"/>
                    <a:cs typeface="Times New Roman" pitchFamily="18" charset="0"/>
                  </a:rPr>
                  <a:t>Isospinbreaking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effects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EA4399-834F-4C58-8457-F909AB353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9403"/>
                <a:ext cx="7992888" cy="461665"/>
              </a:xfrm>
              <a:prstGeom prst="rect">
                <a:avLst/>
              </a:prstGeom>
              <a:blipFill>
                <a:blip r:embed="rId7"/>
                <a:stretch>
                  <a:fillRect l="-122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E7D2775-765E-43D2-A07D-81ECE98CCB5B}"/>
                  </a:ext>
                </a:extLst>
              </p:cNvPr>
              <p:cNvSpPr txBox="1"/>
              <p:nvPr/>
            </p:nvSpPr>
            <p:spPr>
              <a:xfrm>
                <a:off x="504996" y="3112058"/>
                <a:ext cx="403244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Decays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E7D2775-765E-43D2-A07D-81ECE98CC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96" y="3112058"/>
                <a:ext cx="4032448" cy="470000"/>
              </a:xfrm>
              <a:prstGeom prst="rect">
                <a:avLst/>
              </a:prstGeom>
              <a:blipFill>
                <a:blip r:embed="rId8"/>
                <a:stretch>
                  <a:fillRect l="-2421"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05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F8CD7-FBAB-46CC-BE89-0E95A5FC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Theoretical efforts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6F4E58-24E9-4ED0-96FD-6AB5C8CC2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Based on EFT method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7030A0"/>
                </a:solidFill>
              </a:rPr>
              <a:t>S. </a:t>
            </a:r>
            <a:r>
              <a:rPr lang="en-US" altLang="zh-CN" sz="1800" b="1" dirty="0" err="1">
                <a:solidFill>
                  <a:srgbClr val="7030A0"/>
                </a:solidFill>
              </a:rPr>
              <a:t>Dubynskiy</a:t>
            </a:r>
            <a:r>
              <a:rPr lang="en-US" altLang="zh-CN" sz="1800" b="1" dirty="0">
                <a:solidFill>
                  <a:srgbClr val="7030A0"/>
                </a:solidFill>
              </a:rPr>
              <a:t> and M. B. Voloshin, Phys. Rev., D77, 014013 (2008)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7030A0"/>
                </a:solidFill>
              </a:rPr>
              <a:t>S. Fleming and T. </a:t>
            </a:r>
            <a:r>
              <a:rPr lang="en-US" altLang="zh-CN" sz="1800" b="1" dirty="0" err="1">
                <a:solidFill>
                  <a:srgbClr val="7030A0"/>
                </a:solidFill>
              </a:rPr>
              <a:t>Mehen</a:t>
            </a:r>
            <a:r>
              <a:rPr lang="en-US" altLang="zh-CN" sz="1800" b="1" dirty="0">
                <a:solidFill>
                  <a:srgbClr val="7030A0"/>
                </a:solidFill>
              </a:rPr>
              <a:t>, Phys. Rev., D78, 094019 (2008)</a:t>
            </a:r>
          </a:p>
          <a:p>
            <a:pPr marL="0" indent="0">
              <a:buNone/>
            </a:pPr>
            <a:r>
              <a:rPr lang="en-US" altLang="zh-CN" sz="1800" b="1" dirty="0" err="1">
                <a:solidFill>
                  <a:srgbClr val="7030A0"/>
                </a:solidFill>
              </a:rPr>
              <a:t>Y.B.Dong</a:t>
            </a:r>
            <a:r>
              <a:rPr lang="en-US" altLang="zh-CN" sz="1800" b="1" dirty="0">
                <a:solidFill>
                  <a:srgbClr val="7030A0"/>
                </a:solidFill>
              </a:rPr>
              <a:t> et. al., Phys. Rev. D79, 094013 (2009),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7030A0"/>
                </a:solidFill>
              </a:rPr>
              <a:t>S. Fleming and T. </a:t>
            </a:r>
            <a:r>
              <a:rPr lang="en-US" altLang="zh-CN" sz="1800" b="1" dirty="0" err="1">
                <a:solidFill>
                  <a:srgbClr val="7030A0"/>
                </a:solidFill>
              </a:rPr>
              <a:t>Mehen</a:t>
            </a:r>
            <a:r>
              <a:rPr lang="en-US" altLang="zh-CN" sz="1800" b="1" dirty="0">
                <a:solidFill>
                  <a:srgbClr val="7030A0"/>
                </a:solidFill>
              </a:rPr>
              <a:t>, Phys. Rev., D85, 014016 (2012)</a:t>
            </a:r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7030A0"/>
                </a:solidFill>
              </a:rPr>
              <a:t>T. </a:t>
            </a:r>
            <a:r>
              <a:rPr lang="en-US" altLang="zh-CN" sz="1800" b="1" dirty="0" err="1">
                <a:solidFill>
                  <a:srgbClr val="7030A0"/>
                </a:solidFill>
              </a:rPr>
              <a:t>Mehen</a:t>
            </a:r>
            <a:r>
              <a:rPr lang="en-US" altLang="zh-CN" sz="1800" b="1" dirty="0">
                <a:solidFill>
                  <a:srgbClr val="7030A0"/>
                </a:solidFill>
              </a:rPr>
              <a:t>, Phys. Rev., D92, 034019 (2015)</a:t>
            </a:r>
            <a:endParaRPr lang="zh-CN" altLang="en-US" sz="1800" b="1" dirty="0">
              <a:solidFill>
                <a:srgbClr val="7030A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915D3B-8E10-49D8-9F0C-3151245A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D47853-ECFD-49DF-92B2-91C1C9F5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5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95CB97-444E-422A-B9BC-71176AEE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 Relativistic coupled channel model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B94E16-3E55-45BD-83D2-5BF5BC3F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AEB7A5-528A-4ED3-B9D4-21A965A1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76D2BE-4F88-49C3-BAC1-833CCBF0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54" y="3573016"/>
            <a:ext cx="4234606" cy="20932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6787EA-CA70-4AAB-8462-A24488808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47" y="1988722"/>
            <a:ext cx="5095875" cy="6286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976664-5303-4B7A-934E-C44E72E69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140" y="2818582"/>
            <a:ext cx="3532634" cy="65893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61EEF7B-73D1-4284-999D-A5B83F5CFC62}"/>
              </a:ext>
            </a:extLst>
          </p:cNvPr>
          <p:cNvSpPr/>
          <p:nvPr/>
        </p:nvSpPr>
        <p:spPr>
          <a:xfrm>
            <a:off x="607296" y="1394796"/>
            <a:ext cx="5393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ZZY and </a:t>
            </a:r>
            <a:r>
              <a:rPr lang="en-US" altLang="zh-CN" dirty="0" err="1"/>
              <a:t>Zhiguang</a:t>
            </a:r>
            <a:r>
              <a:rPr lang="en-US" altLang="zh-CN" dirty="0"/>
              <a:t> Xiao, Eur. Phys. J. A (2014) 50: 165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6E2B58-2C75-4D12-9539-DFF4D60303A2}"/>
              </a:ext>
            </a:extLst>
          </p:cNvPr>
          <p:cNvSpPr txBox="1"/>
          <p:nvPr/>
        </p:nvSpPr>
        <p:spPr>
          <a:xfrm>
            <a:off x="3059832" y="6053837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Wave function? Question from Fan Wang in 2013 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Gamow state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Zhi-Yong Zhou, SEU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B48-5C75-461E-9FCD-99A8072DF04C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00430" y="2143116"/>
            <a:ext cx="4433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</a:rPr>
              <a:t>G.Gamow</a:t>
            </a:r>
            <a:r>
              <a:rPr lang="en-US" sz="2000" b="1" dirty="0">
                <a:solidFill>
                  <a:srgbClr val="7030A0"/>
                </a:solidFill>
              </a:rPr>
              <a:t> , </a:t>
            </a:r>
            <a:r>
              <a:rPr lang="en-US" sz="2000" b="1" dirty="0" err="1">
                <a:solidFill>
                  <a:srgbClr val="7030A0"/>
                </a:solidFill>
              </a:rPr>
              <a:t>Z.Phys</a:t>
            </a:r>
            <a:r>
              <a:rPr lang="en-US" sz="2000" b="1" dirty="0">
                <a:solidFill>
                  <a:srgbClr val="7030A0"/>
                </a:solidFill>
              </a:rPr>
              <a:t>. 51 (1928) 204-212</a:t>
            </a:r>
            <a:r>
              <a:rPr lang="en-US" sz="2000" dirty="0"/>
              <a:t> 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21442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eigenfunction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with a complex eigenvalue, proposed by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G.Gamow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to understand alpha decay.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571744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However, in Hilbert space, a self-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adjoint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operator can only admit real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. A rigorous treatment to Gamow state require an extension of Hilbert space to Rigged Hilbert space(RHS).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4399195"/>
            <a:ext cx="9143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</a:rPr>
              <a:t>A.Bohm</a:t>
            </a:r>
            <a:r>
              <a:rPr lang="en-US" sz="2000" b="1" dirty="0">
                <a:solidFill>
                  <a:srgbClr val="7030A0"/>
                </a:solidFill>
              </a:rPr>
              <a:t>, </a:t>
            </a:r>
            <a:r>
              <a:rPr lang="en-US" sz="2000" b="1" dirty="0" err="1">
                <a:solidFill>
                  <a:srgbClr val="7030A0"/>
                </a:solidFill>
              </a:rPr>
              <a:t>M.Gadella</a:t>
            </a:r>
            <a:r>
              <a:rPr lang="en-US" sz="2000" b="1" dirty="0">
                <a:solidFill>
                  <a:srgbClr val="7030A0"/>
                </a:solidFill>
              </a:rPr>
              <a:t>,  Dirac </a:t>
            </a:r>
            <a:r>
              <a:rPr lang="en-US" sz="2000" b="1" dirty="0" err="1">
                <a:solidFill>
                  <a:srgbClr val="7030A0"/>
                </a:solidFill>
              </a:rPr>
              <a:t>kets</a:t>
            </a:r>
            <a:r>
              <a:rPr lang="en-US" sz="2000" b="1" dirty="0">
                <a:solidFill>
                  <a:srgbClr val="7030A0"/>
                </a:solidFill>
              </a:rPr>
              <a:t>, Gamow vectors, and </a:t>
            </a:r>
            <a:r>
              <a:rPr lang="en-US" sz="2000" b="1" dirty="0" err="1">
                <a:solidFill>
                  <a:srgbClr val="7030A0"/>
                </a:solidFill>
              </a:rPr>
              <a:t>Gelfund</a:t>
            </a:r>
            <a:r>
              <a:rPr lang="en-US" sz="2000" b="1" dirty="0">
                <a:solidFill>
                  <a:srgbClr val="7030A0"/>
                </a:solidFill>
              </a:rPr>
              <a:t> Triplets,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Springer Lectures Notes in Physics Vol.348, Springer, Berlin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28638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Plane wave is also not in Hilbert space but in RHS.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45298</TotalTime>
  <Words>2855</Words>
  <Application>Microsoft Office PowerPoint</Application>
  <PresentationFormat>全屏显示(4:3)</PresentationFormat>
  <Paragraphs>351</Paragraphs>
  <Slides>45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59" baseType="lpstr">
      <vt:lpstr>华文行楷</vt:lpstr>
      <vt:lpstr>Arial</vt:lpstr>
      <vt:lpstr>Calibri</vt:lpstr>
      <vt:lpstr>Cambria Math</vt:lpstr>
      <vt:lpstr>Franklin Gothic Book</vt:lpstr>
      <vt:lpstr>Franklin Gothic Medium</vt:lpstr>
      <vt:lpstr>Kunstler Script</vt:lpstr>
      <vt:lpstr>MV Boli</vt:lpstr>
      <vt:lpstr>Times New Roman</vt:lpstr>
      <vt:lpstr>Wingdings</vt:lpstr>
      <vt:lpstr>Wingdings 2</vt:lpstr>
      <vt:lpstr>跋涉</vt:lpstr>
      <vt:lpstr>Equation</vt:lpstr>
      <vt:lpstr>MathType 5.0 Equation</vt:lpstr>
      <vt:lpstr> Several topics about exotic hadron states</vt:lpstr>
      <vt:lpstr>outline</vt:lpstr>
      <vt:lpstr>𝑋(3872) and its decays in the extended Friedrichs scheme </vt:lpstr>
      <vt:lpstr>motivation</vt:lpstr>
      <vt:lpstr>Motivation</vt:lpstr>
      <vt:lpstr>Experiment results</vt:lpstr>
      <vt:lpstr>Theoretical efforts</vt:lpstr>
      <vt:lpstr>A Relativistic coupled channel model</vt:lpstr>
      <vt:lpstr>Gamow state</vt:lpstr>
      <vt:lpstr>Rigged hilbert space</vt:lpstr>
      <vt:lpstr>Friedrichs model</vt:lpstr>
      <vt:lpstr>Simplest Friedrichs model</vt:lpstr>
      <vt:lpstr>Simplest Friedrichs model</vt:lpstr>
      <vt:lpstr>solution</vt:lpstr>
      <vt:lpstr> analytical properties of   η(z)  function in complex energy plane</vt:lpstr>
      <vt:lpstr> zeros  of   η(z)  corresponding to the poles of scattering amplitude</vt:lpstr>
      <vt:lpstr>main results by extending Friedrichs model</vt:lpstr>
      <vt:lpstr>Extended Friedrichs scheme</vt:lpstr>
      <vt:lpstr>X(3860),X(3872),X(3930),X(3940)</vt:lpstr>
      <vt:lpstr>X(3872) and its compositeness</vt:lpstr>
      <vt:lpstr>Transition amplitude of D^0 D ̅^(0∗) and D^+ D^(-∗)  to J/ψρ,J/ψω,χ_cJ π^0</vt:lpstr>
      <vt:lpstr>Barnes-swanson model</vt:lpstr>
      <vt:lpstr>Contributions of D^0 D ̅^(0∗) and D^+ D^(-∗) as intermediate states</vt:lpstr>
      <vt:lpstr>Calculated branching fraction</vt:lpstr>
      <vt:lpstr>D ̅^0 D^(0∗) scattering amplitude</vt:lpstr>
      <vt:lpstr>X_b, counterpart of 𝑋(3872) in B ̅B^∗  system</vt:lpstr>
      <vt:lpstr>Theoretical efforts</vt:lpstr>
      <vt:lpstr>Negative results of observation</vt:lpstr>
      <vt:lpstr>Investigation in extended friedrichs scheme</vt:lpstr>
      <vt:lpstr>Magnitude of 1/η(E+i0)</vt:lpstr>
      <vt:lpstr>Lineshape of BB ̅^∗ and B^∗ B ̅^∗  scattering amplitudes </vt:lpstr>
      <vt:lpstr>Possible doubly bottomed states in B^((∗) ) B^((∗))systems</vt:lpstr>
      <vt:lpstr>review</vt:lpstr>
      <vt:lpstr>review</vt:lpstr>
      <vt:lpstr>Possible channels</vt:lpstr>
      <vt:lpstr>How to unitarize the Barnes-swanson amplitudes</vt:lpstr>
      <vt:lpstr>Lineshapes of the unitarized BB, BB^∗, and B^∗ B^∗ scattering amplitudes </vt:lpstr>
      <vt:lpstr>Possible Bound states and virtual states</vt:lpstr>
      <vt:lpstr>Summary </vt:lpstr>
      <vt:lpstr>PowerPoint 演示文稿</vt:lpstr>
      <vt:lpstr>Bound state</vt:lpstr>
      <vt:lpstr>Resonance --------”Gamow vector”</vt:lpstr>
      <vt:lpstr>Resonance --------”Gamow vector”</vt:lpstr>
      <vt:lpstr>Norms of gamow states</vt:lpstr>
      <vt:lpstr>virtual state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 loops effect in understanding hadron spectra</dc:title>
  <dc:creator>zhouzhiyong</dc:creator>
  <cp:lastModifiedBy>zhy zhou</cp:lastModifiedBy>
  <cp:revision>890</cp:revision>
  <dcterms:created xsi:type="dcterms:W3CDTF">2011-10-19T13:59:33Z</dcterms:created>
  <dcterms:modified xsi:type="dcterms:W3CDTF">2020-01-11T03:35:12Z</dcterms:modified>
</cp:coreProperties>
</file>