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49"/>
  </p:notesMasterIdLst>
  <p:sldIdLst>
    <p:sldId id="256" r:id="rId3"/>
    <p:sldId id="257" r:id="rId4"/>
    <p:sldId id="261" r:id="rId5"/>
    <p:sldId id="262" r:id="rId6"/>
    <p:sldId id="263" r:id="rId7"/>
    <p:sldId id="304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7" r:id="rId29"/>
    <p:sldId id="288" r:id="rId30"/>
    <p:sldId id="289" r:id="rId31"/>
    <p:sldId id="290" r:id="rId32"/>
    <p:sldId id="258" r:id="rId33"/>
    <p:sldId id="259" r:id="rId34"/>
    <p:sldId id="291" r:id="rId35"/>
    <p:sldId id="292" r:id="rId36"/>
    <p:sldId id="293" r:id="rId37"/>
    <p:sldId id="294" r:id="rId38"/>
    <p:sldId id="286" r:id="rId39"/>
    <p:sldId id="295" r:id="rId40"/>
    <p:sldId id="296" r:id="rId41"/>
    <p:sldId id="299" r:id="rId42"/>
    <p:sldId id="300" r:id="rId43"/>
    <p:sldId id="297" r:id="rId44"/>
    <p:sldId id="302" r:id="rId45"/>
    <p:sldId id="301" r:id="rId46"/>
    <p:sldId id="298" r:id="rId47"/>
    <p:sldId id="303" r:id="rId48"/>
  </p:sldIdLst>
  <p:sldSz cx="9144000" cy="6858000" type="screen4x3"/>
  <p:notesSz cx="6858000" cy="9144000"/>
  <p:embeddedFontLst>
    <p:embeddedFont>
      <p:font typeface="华文中宋" panose="02010600040101010101" pitchFamily="2" charset="-122"/>
      <p:regular r:id="rId53"/>
    </p:embeddedFont>
    <p:embeddedFont>
      <p:font typeface="Cambria Math" panose="02040503050406030204" pitchFamily="18" charset="0"/>
      <p:regular r:id="rId54"/>
    </p:embeddedFont>
    <p:embeddedFont>
      <p:font typeface="楷体" panose="02010609060101010101" pitchFamily="49" charset="-122"/>
      <p:regular r:id="rId55"/>
    </p:embeddedFont>
    <p:embeddedFont>
      <p:font typeface="等线 Light" panose="02010600030101010101" charset="-122"/>
      <p:regular r:id="rId56"/>
    </p:embeddedFont>
    <p:embeddedFont>
      <p:font typeface="等线" panose="02010600030101010101" charset="-122"/>
      <p:regular r:id="rId5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96" autoAdjust="0"/>
  </p:normalViewPr>
  <p:slideViewPr>
    <p:cSldViewPr snapToGrid="0">
      <p:cViewPr varScale="1">
        <p:scale>
          <a:sx n="90" d="100"/>
          <a:sy n="90" d="100"/>
        </p:scale>
        <p:origin x="167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7" Type="http://schemas.openxmlformats.org/officeDocument/2006/relationships/font" Target="fonts/font5.fntdata"/><Relationship Id="rId56" Type="http://schemas.openxmlformats.org/officeDocument/2006/relationships/font" Target="fonts/font4.fntdata"/><Relationship Id="rId55" Type="http://schemas.openxmlformats.org/officeDocument/2006/relationships/font" Target="fonts/font3.fntdata"/><Relationship Id="rId54" Type="http://schemas.openxmlformats.org/officeDocument/2006/relationships/font" Target="fonts/font2.fntdata"/><Relationship Id="rId53" Type="http://schemas.openxmlformats.org/officeDocument/2006/relationships/font" Target="fonts/font1.fntdata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3.xml"/><Relationship Id="rId49" Type="http://schemas.openxmlformats.org/officeDocument/2006/relationships/notesMaster" Target="notesMasters/notesMaster1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6C006-BFFB-4B41-AA6C-8251CDE029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03D4A-2992-469B-A5A3-99FAA16DE3E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60912" y="3555009"/>
            <a:ext cx="5125101" cy="1350255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988526" y="5018048"/>
            <a:ext cx="6097487" cy="975731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0433" y="6356351"/>
            <a:ext cx="2565617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35632C71-DD05-4507-8447-9CFC9726B969}" type="datetime1">
              <a:rPr lang="en-US" altLang="zh-CN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Progress of LHAASO-WFCTA SiPM Camera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2CCC60-E8CD-4174-8B1A-7DF615B22EEF}" type="slidenum">
              <a:rPr lang="en-US" smtClean="0"/>
            </a:fld>
            <a:endParaRPr lang="en-US" dirty="0"/>
          </a:p>
        </p:txBody>
      </p:sp>
      <p:pic>
        <p:nvPicPr>
          <p:cNvPr id="7" name="图片 6" descr="D:\2018\公文\LHAASO Logo (2).jpg"/>
          <p:cNvPicPr/>
          <p:nvPr userDrawn="1"/>
        </p:nvPicPr>
        <p:blipFill>
          <a:blip r:embed="rId3" cstate="screen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50170">
            <a:off x="8111029" y="141704"/>
            <a:ext cx="840042" cy="539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65D88-86D4-4C85-8235-6569DFCD45E7}" type="datetime1">
              <a:rPr lang="en-US" altLang="zh-CN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94724-9BAD-42D2-A797-01BA76058C15}" type="datetime1">
              <a:rPr lang="en-US" altLang="zh-CN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313" y="200405"/>
            <a:ext cx="7886700" cy="51359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2313" y="994689"/>
            <a:ext cx="8930175" cy="518227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2314" y="6356351"/>
            <a:ext cx="1026190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A20CE429-E479-4DDD-9854-A263200C972F}" type="datetime1">
              <a:rPr lang="en-US" altLang="zh-CN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240015" y="6356351"/>
            <a:ext cx="6641667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989012" y="6356351"/>
            <a:ext cx="1043475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9" name="图片 8" descr="D:\2018\公文\LHAASO Logo (2).jpg"/>
          <p:cNvPicPr/>
          <p:nvPr userDrawn="1"/>
        </p:nvPicPr>
        <p:blipFill>
          <a:blip r:embed="rId3" cstate="screen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51170">
            <a:off x="7568990" y="83263"/>
            <a:ext cx="840042" cy="539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5C638-7E96-4AB1-8A6C-91820E4DE072}" type="datetime1">
              <a:rPr lang="en-US" altLang="zh-CN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of LHAASO-WFCTA SiPM Camera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</a:fld>
            <a:endParaRPr lang="en-US"/>
          </a:p>
        </p:txBody>
      </p:sp>
      <p:pic>
        <p:nvPicPr>
          <p:cNvPr id="9" name="图片 8" descr="D:\2018\公文\LHAASO Logo (2).jpg"/>
          <p:cNvPicPr/>
          <p:nvPr userDrawn="1"/>
        </p:nvPicPr>
        <p:blipFill>
          <a:blip r:embed="rId3" cstate="screen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51170">
            <a:off x="7568990" y="83263"/>
            <a:ext cx="840042" cy="539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8141" y="138275"/>
            <a:ext cx="7886700" cy="6378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78141" y="1016991"/>
            <a:ext cx="4336709" cy="515997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016991"/>
            <a:ext cx="4389956" cy="5159972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78141" y="6356351"/>
            <a:ext cx="950362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590553CB-4E2C-47E6-AC06-9A72D511B003}" type="datetime1">
              <a:rPr lang="en-US" altLang="zh-CN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1244475" y="6356351"/>
            <a:ext cx="6869151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225140" y="6356351"/>
            <a:ext cx="793966" cy="365125"/>
          </a:xfrm>
        </p:spPr>
        <p:txBody>
          <a:bodyPr/>
          <a:lstStyle>
            <a:lvl1pPr>
              <a:defRPr sz="2000"/>
            </a:lvl1pPr>
          </a:lstStyle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1" name="图片 10" descr="D:\2018\公文\LHAASO Logo (2).jpg"/>
          <p:cNvPicPr/>
          <p:nvPr userDrawn="1"/>
        </p:nvPicPr>
        <p:blipFill>
          <a:blip r:embed="rId3" cstate="screen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51170">
            <a:off x="7568990" y="83263"/>
            <a:ext cx="840042" cy="539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424" y="204549"/>
            <a:ext cx="7886700" cy="58495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4" y="998720"/>
            <a:ext cx="4385758" cy="437557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424" y="1511269"/>
            <a:ext cx="4385758" cy="467839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7959" y="994056"/>
            <a:ext cx="4403617" cy="437557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511269"/>
            <a:ext cx="4402426" cy="467839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12424" y="6356351"/>
            <a:ext cx="1100829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11D2B213-D64E-4B21-9769-1E18FC1A54B0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1311383" y="6356351"/>
            <a:ext cx="6687741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113626" y="6356351"/>
            <a:ext cx="917949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D:\2018\公文\LHAASO Logo (2).jpg"/>
          <p:cNvPicPr/>
          <p:nvPr userDrawn="1"/>
        </p:nvPicPr>
        <p:blipFill>
          <a:blip r:embed="rId3" cstate="screen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51170">
            <a:off x="7568990" y="83263"/>
            <a:ext cx="840042" cy="539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A4C9-4C06-44D9-A64D-3F1BC7629C53}" type="datetime1">
              <a:rPr lang="en-US" altLang="zh-CN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D:\2018\公文\LHAASO Logo (2).jpg"/>
          <p:cNvPicPr/>
          <p:nvPr userDrawn="1"/>
        </p:nvPicPr>
        <p:blipFill>
          <a:blip r:embed="rId3" cstate="screen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51170">
            <a:off x="7568990" y="83263"/>
            <a:ext cx="840042" cy="539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D2EE-D91D-400F-8792-F348074954CF}" type="datetime1">
              <a:rPr lang="en-US" altLang="zh-CN" smtClean="0"/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A86-11DF-4601-A2A8-87CA98B59404}" type="datetime1">
              <a:rPr lang="en-US" altLang="zh-CN" smtClean="0"/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of LHAASO-WFCTA SiPM Camera</a:t>
            </a: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F90E-2053-403B-8F64-2016BEEE3CB6}" type="datetime1">
              <a:rPr lang="en-US" altLang="zh-CN" smtClean="0"/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Progress of LHAASO-WFCTA SiPM Camera</a:t>
            </a:r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4EC59-DB41-48D6-A1D0-0F5F4927BB43}" type="datetime1">
              <a:rPr lang="en-US" altLang="zh-CN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Progress of LHAASO-WFCTA SiPM Camera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D8F2C-49E8-46A7-969D-38F8B076850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0.png"/><Relationship Id="rId2" Type="http://schemas.openxmlformats.org/officeDocument/2006/relationships/image" Target="../media/image27.jpeg"/><Relationship Id="rId1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5.jpeg"/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988526" y="3172120"/>
            <a:ext cx="6097488" cy="1860406"/>
          </a:xfrm>
        </p:spPr>
        <p:txBody>
          <a:bodyPr>
            <a:normAutofit/>
          </a:bodyPr>
          <a:lstStyle/>
          <a:p>
            <a:r>
              <a:rPr lang="en-US" altLang="zh-CN" dirty="0"/>
              <a:t>Progress of LHAASO-WFCTA </a:t>
            </a:r>
            <a:r>
              <a:rPr lang="en-US" altLang="zh-CN" dirty="0" err="1"/>
              <a:t>SiPM</a:t>
            </a:r>
            <a:r>
              <a:rPr lang="en-US" altLang="zh-CN" dirty="0"/>
              <a:t> Camera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988526" y="5277283"/>
            <a:ext cx="6097487" cy="1151795"/>
          </a:xfrm>
        </p:spPr>
        <p:txBody>
          <a:bodyPr>
            <a:normAutofit/>
          </a:bodyPr>
          <a:lstStyle/>
          <a:p>
            <a:pPr algn="r"/>
            <a:r>
              <a:rPr lang="en-US" altLang="zh-CN" dirty="0"/>
              <a:t>GE, Maomao, Yunnan University</a:t>
            </a:r>
            <a:endParaRPr lang="en-US" altLang="zh-CN" dirty="0"/>
          </a:p>
          <a:p>
            <a:pPr algn="r"/>
            <a:r>
              <a:rPr lang="en-US" altLang="zh-CN" dirty="0"/>
              <a:t>gemaomao@ynu.edu.cn</a:t>
            </a:r>
            <a:endParaRPr lang="en-US" altLang="zh-CN" dirty="0"/>
          </a:p>
          <a:p>
            <a:pPr algn="r"/>
            <a:fld id="{5CDC827C-FECE-4292-B2DB-5A0F0B6D2906}" type="datetime3">
              <a:rPr lang="en-US" altLang="zh-CN" smtClean="0"/>
            </a:fld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992252" y="1432032"/>
            <a:ext cx="6235831" cy="369332"/>
          </a:xfrm>
          <a:prstGeom prst="rect">
            <a:avLst/>
          </a:prstGeom>
          <a:noFill/>
          <a:scene3d>
            <a:camera prst="isometricRightUp">
              <a:rot lat="2090849" lon="19265776" rev="209536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The 2</a:t>
            </a:r>
            <a:r>
              <a:rPr lang="en-US" altLang="zh-CN" baseline="30000" dirty="0">
                <a:solidFill>
                  <a:schemeClr val="bg1"/>
                </a:solidFill>
              </a:rPr>
              <a:t>nd</a:t>
            </a:r>
            <a:r>
              <a:rPr lang="en-US" altLang="zh-CN" dirty="0">
                <a:solidFill>
                  <a:schemeClr val="bg1"/>
                </a:solidFill>
              </a:rPr>
              <a:t> LHAASO Collaboration Meeting in 2019 (Zhuhai)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Engineering of the WFCTA </a:t>
            </a:r>
            <a:r>
              <a:rPr lang="en-US" altLang="zh-CN" sz="3200" dirty="0" err="1"/>
              <a:t>SiPM</a:t>
            </a:r>
            <a:r>
              <a:rPr lang="en-US" altLang="zh-CN" sz="32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Test Requirements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93911-6750-4F0C-A145-8A4586D3ADFA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665947" y="1473026"/>
          <a:ext cx="7959745" cy="475488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015120"/>
                <a:gridCol w="2775478"/>
                <a:gridCol w="4169147"/>
              </a:tblGrid>
              <a:tr h="256988">
                <a:tc>
                  <a:txBody>
                    <a:bodyPr/>
                    <a:lstStyle/>
                    <a:p>
                      <a:pPr algn="ctr"/>
                      <a:endPara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n-lt"/>
                          <a:ea typeface="楷体" panose="02010609060101010101" pitchFamily="49" charset="-122"/>
                        </a:rPr>
                        <a:t>Characteristics</a:t>
                      </a:r>
                      <a:endParaRPr lang="zh-CN" altLang="en-US" sz="1800" dirty="0"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n-lt"/>
                        </a:rPr>
                        <a:t>Requirements</a:t>
                      </a:r>
                      <a:endParaRPr lang="zh-CN" altLang="en-US" sz="1800" dirty="0"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6336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Voltage vs. Gain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1.Uncertainty of </a:t>
                      </a:r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operation voltage</a:t>
                      </a:r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&lt;5%</a:t>
                      </a:r>
                      <a:r>
                        <a:rPr lang="zh-CN" altLang="en-US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，</a:t>
                      </a:r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Statistical Uncertainty: ≤1%</a:t>
                      </a:r>
                      <a:endParaRPr lang="en-US" altLang="zh-CN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2.Voltage r</a:t>
                      </a:r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ange: </a:t>
                      </a:r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56V</a:t>
                      </a:r>
                      <a:r>
                        <a:rPr lang="zh-CN" altLang="en-US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－</a:t>
                      </a:r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61V</a:t>
                      </a:r>
                      <a:endParaRPr lang="en-US" altLang="zh-CN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</a:tr>
              <a:tr h="4435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Linearity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 Statistical Uncertainty: ≤1%</a:t>
                      </a:r>
                      <a:endParaRPr lang="en-US" altLang="zh-CN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 </a:t>
                      </a:r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N.P.E range: </a:t>
                      </a:r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10(±5)</a:t>
                      </a:r>
                      <a:r>
                        <a:rPr lang="zh-CN" altLang="en-US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－</a:t>
                      </a:r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36000 pe</a:t>
                      </a:r>
                      <a:endParaRPr lang="en-US" altLang="zh-CN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</a:tr>
              <a:tr h="4435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Signal Resolution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 Statistical Uncertainty: ≤0.5%</a:t>
                      </a:r>
                      <a:endParaRPr lang="en-US" altLang="zh-CN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</a:t>
                      </a:r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 N.P.E range: </a:t>
                      </a:r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10(±5)</a:t>
                      </a:r>
                      <a:r>
                        <a:rPr lang="zh-CN" altLang="en-US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－</a:t>
                      </a:r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36000 pe</a:t>
                      </a:r>
                      <a:endParaRPr lang="en-US" altLang="zh-CN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</a:tr>
              <a:tr h="6336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4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Temperature vs. Gain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1.</a:t>
                      </a:r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Statistical Uncertainty: ≤0.5%</a:t>
                      </a:r>
                      <a:endParaRPr lang="en-US" altLang="zh-CN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2.Temperature range: 30℃</a:t>
                      </a:r>
                      <a:r>
                        <a:rPr lang="zh-CN" altLang="en-US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－</a:t>
                      </a:r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60℃</a:t>
                      </a:r>
                      <a:endParaRPr lang="en-US" altLang="zh-CN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3. Sampling proportion: 1%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2569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Baseline (pedestal) monitoring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Every electronic channel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2534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Temperature sensor monitoring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Every </a:t>
                      </a:r>
                      <a:r>
                        <a:rPr lang="en-US" altLang="zh-CN" sz="1800" dirty="0" err="1">
                          <a:latin typeface="Cambria Math" panose="02040503050406030204" pitchFamily="18" charset="0"/>
                          <a:ea typeface="楷体" panose="02010609060101010101" pitchFamily="49" charset="-122"/>
                        </a:rPr>
                        <a:t>SiPM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/>
              <a:t>Engineering of the WFCTA </a:t>
            </a:r>
            <a:r>
              <a:rPr lang="en-US" altLang="zh-CN" sz="3600" dirty="0" err="1"/>
              <a:t>SiPM</a:t>
            </a:r>
            <a:r>
              <a:rPr lang="en-US" altLang="zh-CN" sz="36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4" y="998720"/>
            <a:ext cx="7311184" cy="437557"/>
          </a:xfrm>
        </p:spPr>
        <p:txBody>
          <a:bodyPr/>
          <a:lstStyle/>
          <a:p>
            <a:r>
              <a:rPr lang="en-US" altLang="zh-CN" dirty="0">
                <a:solidFill>
                  <a:srgbClr val="0070C0"/>
                </a:solidFill>
              </a:rPr>
              <a:t>Assembly</a:t>
            </a:r>
            <a:r>
              <a:rPr lang="en-US" altLang="zh-CN" dirty="0"/>
              <a:t>——(1)Winston-cone Adhesion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56026-972F-4F99-9A5D-D0943379B5BC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内容占位符 1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389124" y="1910040"/>
            <a:ext cx="8477669" cy="226193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89124" y="4084475"/>
            <a:ext cx="3097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ea typeface="华文中宋" panose="02010600040101010101" pitchFamily="2" charset="-122"/>
              </a:rPr>
              <a:t>Gluing on the supporting leg of the cones, 1 mm away from the optical surface</a:t>
            </a:r>
            <a:endParaRPr lang="en-US" altLang="zh-CN" dirty="0">
              <a:ea typeface="华文中宋" panose="020106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28302" y="4084475"/>
            <a:ext cx="254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ea typeface="华文中宋" panose="02010600040101010101" pitchFamily="2" charset="-122"/>
              </a:rPr>
              <a:t>Fixing it in the clamping fixture </a:t>
            </a:r>
            <a:endParaRPr lang="zh-CN" altLang="en-US" dirty="0">
              <a:ea typeface="华文中宋" panose="02010600040101010101" pitchFamily="2" charset="-122"/>
            </a:endParaRPr>
          </a:p>
        </p:txBody>
      </p:sp>
      <p:pic>
        <p:nvPicPr>
          <p:cNvPr id="19" name="内容占位符 1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/>
          <a:srcRect/>
          <a:stretch>
            <a:fillRect/>
          </a:stretch>
        </p:blipFill>
        <p:spPr>
          <a:xfrm rot="16200000">
            <a:off x="5750764" y="3519986"/>
            <a:ext cx="1298895" cy="3942711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Engineering of the WFCTA </a:t>
            </a:r>
            <a:r>
              <a:rPr lang="en-US" altLang="zh-CN" sz="3200" dirty="0" err="1"/>
              <a:t>SiPM</a:t>
            </a:r>
            <a:r>
              <a:rPr lang="en-US" altLang="zh-CN" sz="32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4" y="998720"/>
            <a:ext cx="7381885" cy="437557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Assembly</a:t>
            </a:r>
            <a:r>
              <a:rPr lang="en-US" altLang="zh-CN" dirty="0"/>
              <a:t>——(2) Assembly of </a:t>
            </a:r>
            <a:r>
              <a:rPr lang="en-US" altLang="zh-CN" dirty="0" err="1"/>
              <a:t>SiPMs</a:t>
            </a:r>
            <a:r>
              <a:rPr lang="en-US" altLang="zh-CN" dirty="0"/>
              <a:t> and PAB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5668-3F6B-454B-B06B-DBB08F9E3528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6" name="图片 15"/>
          <p:cNvPicPr/>
          <p:nvPr/>
        </p:nvPicPr>
        <p:blipFill rotWithShape="1">
          <a:blip r:embed="rId1" cstate="hqprint"/>
          <a:srcRect/>
          <a:stretch>
            <a:fillRect/>
          </a:stretch>
        </p:blipFill>
        <p:spPr bwMode="auto">
          <a:xfrm>
            <a:off x="1550012" y="1471929"/>
            <a:ext cx="6354364" cy="2528245"/>
          </a:xfrm>
          <a:prstGeom prst="rect">
            <a:avLst/>
          </a:prstGeom>
          <a:ln>
            <a:noFill/>
          </a:ln>
        </p:spPr>
      </p:pic>
      <p:pic>
        <p:nvPicPr>
          <p:cNvPr id="17" name="图片 16"/>
          <p:cNvPicPr/>
          <p:nvPr/>
        </p:nvPicPr>
        <p:blipFill rotWithShape="1">
          <a:blip r:embed="rId2" cstate="hqprint"/>
          <a:srcRect/>
          <a:stretch>
            <a:fillRect/>
          </a:stretch>
        </p:blipFill>
        <p:spPr bwMode="auto">
          <a:xfrm>
            <a:off x="1872534" y="4000174"/>
            <a:ext cx="4740910" cy="230822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/>
              <a:t>Engineering of the WFCTA </a:t>
            </a:r>
            <a:r>
              <a:rPr lang="en-US" altLang="zh-CN" sz="3600" dirty="0" err="1"/>
              <a:t>SiPM</a:t>
            </a:r>
            <a:r>
              <a:rPr lang="en-US" altLang="zh-CN" sz="36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2" y="998720"/>
            <a:ext cx="7202778" cy="443581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Assembly</a:t>
            </a:r>
            <a:r>
              <a:rPr lang="en-US" altLang="zh-CN" dirty="0"/>
              <a:t>——(3) Adhesion of Cones an PAB</a:t>
            </a:r>
            <a:endParaRPr lang="zh-CN" altLang="en-US" dirty="0"/>
          </a:p>
        </p:txBody>
      </p:sp>
      <p:pic>
        <p:nvPicPr>
          <p:cNvPr id="13" name="内容占位符 12"/>
          <p:cNvPicPr>
            <a:picLocks noGrp="1" noChangeAspect="1"/>
          </p:cNvPicPr>
          <p:nvPr>
            <p:ph sz="half" idx="2"/>
          </p:nvPr>
        </p:nvPicPr>
        <p:blipFill rotWithShape="1">
          <a:blip r:embed="rId1" cstate="hqprint"/>
          <a:srcRect/>
          <a:stretch>
            <a:fillRect/>
          </a:stretch>
        </p:blipFill>
        <p:spPr>
          <a:xfrm rot="5400000">
            <a:off x="6721591" y="2004282"/>
            <a:ext cx="2801610" cy="900407"/>
          </a:xfrm>
        </p:spPr>
      </p:pic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74487-13CD-4F25-BFB1-6A93A0CE791B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4" name="图片 13"/>
          <p:cNvPicPr/>
          <p:nvPr/>
        </p:nvPicPr>
        <p:blipFill rotWithShape="1">
          <a:blip r:embed="rId2" cstate="hqprint"/>
          <a:srcRect/>
          <a:stretch>
            <a:fillRect/>
          </a:stretch>
        </p:blipFill>
        <p:spPr bwMode="auto">
          <a:xfrm>
            <a:off x="4826387" y="4013326"/>
            <a:ext cx="4205188" cy="2184989"/>
          </a:xfrm>
          <a:prstGeom prst="rect">
            <a:avLst/>
          </a:prstGeom>
          <a:ln>
            <a:noFill/>
          </a:ln>
        </p:spPr>
      </p:pic>
      <p:pic>
        <p:nvPicPr>
          <p:cNvPr id="16" name="图片 15"/>
          <p:cNvPicPr/>
          <p:nvPr/>
        </p:nvPicPr>
        <p:blipFill rotWithShape="1">
          <a:blip r:embed="rId3" cstate="hqprint"/>
          <a:srcRect/>
          <a:stretch>
            <a:fillRect/>
          </a:stretch>
        </p:blipFill>
        <p:spPr bwMode="auto">
          <a:xfrm>
            <a:off x="199903" y="1886890"/>
            <a:ext cx="4626484" cy="321893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Engineering of the WFCTA </a:t>
            </a:r>
            <a:r>
              <a:rPr lang="en-US" altLang="zh-CN" sz="3200" dirty="0" err="1"/>
              <a:t>SiPM</a:t>
            </a:r>
            <a:r>
              <a:rPr lang="en-US" altLang="zh-CN" sz="32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3" y="998720"/>
            <a:ext cx="7179210" cy="437557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Assembly</a:t>
            </a:r>
            <a:r>
              <a:rPr lang="en-US" altLang="zh-CN" dirty="0"/>
              <a:t>——(4)</a:t>
            </a:r>
            <a:r>
              <a:rPr lang="zh-CN" altLang="en-US" dirty="0"/>
              <a:t> </a:t>
            </a:r>
            <a:r>
              <a:rPr lang="en-US" altLang="zh-CN" dirty="0"/>
              <a:t>Assembly of Electronics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96CB-E0C4-445F-9F8F-C61C0E8678D5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1" name="图片 10"/>
          <p:cNvPicPr/>
          <p:nvPr/>
        </p:nvPicPr>
        <p:blipFill rotWithShape="1">
          <a:blip r:embed="rId1" cstate="hqprint"/>
          <a:srcRect/>
          <a:stretch>
            <a:fillRect/>
          </a:stretch>
        </p:blipFill>
        <p:spPr bwMode="auto">
          <a:xfrm>
            <a:off x="140702" y="1558508"/>
            <a:ext cx="4993640" cy="1931035"/>
          </a:xfrm>
          <a:prstGeom prst="rect">
            <a:avLst/>
          </a:prstGeom>
          <a:ln>
            <a:noFill/>
          </a:ln>
        </p:spPr>
      </p:pic>
      <p:pic>
        <p:nvPicPr>
          <p:cNvPr id="12" name="图片 11"/>
          <p:cNvPicPr/>
          <p:nvPr/>
        </p:nvPicPr>
        <p:blipFill rotWithShape="1">
          <a:blip r:embed="rId2" cstate="hqprint"/>
          <a:srcRect/>
          <a:stretch>
            <a:fillRect/>
          </a:stretch>
        </p:blipFill>
        <p:spPr bwMode="auto">
          <a:xfrm>
            <a:off x="140702" y="3536782"/>
            <a:ext cx="5135880" cy="1740535"/>
          </a:xfrm>
          <a:prstGeom prst="rect">
            <a:avLst/>
          </a:prstGeom>
          <a:ln>
            <a:noFill/>
          </a:ln>
        </p:spPr>
      </p:pic>
      <p:pic>
        <p:nvPicPr>
          <p:cNvPr id="13" name="图片 12"/>
          <p:cNvPicPr/>
          <p:nvPr/>
        </p:nvPicPr>
        <p:blipFill rotWithShape="1">
          <a:blip r:embed="rId3" cstate="hqprint"/>
          <a:srcRect/>
          <a:stretch>
            <a:fillRect/>
          </a:stretch>
        </p:blipFill>
        <p:spPr bwMode="auto">
          <a:xfrm>
            <a:off x="169675" y="5227303"/>
            <a:ext cx="5257800" cy="1588135"/>
          </a:xfrm>
          <a:prstGeom prst="rect">
            <a:avLst/>
          </a:prstGeom>
          <a:ln>
            <a:noFill/>
          </a:ln>
        </p:spPr>
      </p:pic>
      <p:pic>
        <p:nvPicPr>
          <p:cNvPr id="14" name="图片 13"/>
          <p:cNvPicPr/>
          <p:nvPr/>
        </p:nvPicPr>
        <p:blipFill rotWithShape="1">
          <a:blip r:embed="rId4" cstate="hqprint"/>
          <a:srcRect/>
          <a:stretch>
            <a:fillRect/>
          </a:stretch>
        </p:blipFill>
        <p:spPr bwMode="auto">
          <a:xfrm>
            <a:off x="5276582" y="1598161"/>
            <a:ext cx="3821122" cy="1763734"/>
          </a:xfrm>
          <a:prstGeom prst="rect">
            <a:avLst/>
          </a:prstGeom>
          <a:ln>
            <a:noFill/>
          </a:ln>
        </p:spPr>
      </p:pic>
      <p:pic>
        <p:nvPicPr>
          <p:cNvPr id="15" name="图片 14"/>
          <p:cNvPicPr/>
          <p:nvPr/>
        </p:nvPicPr>
        <p:blipFill rotWithShape="1">
          <a:blip r:embed="rId5" cstate="hqprint"/>
          <a:srcRect/>
          <a:stretch>
            <a:fillRect/>
          </a:stretch>
        </p:blipFill>
        <p:spPr bwMode="auto">
          <a:xfrm>
            <a:off x="5542561" y="3496106"/>
            <a:ext cx="3489014" cy="308200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/>
              <a:t>Engineering of the WFCTA </a:t>
            </a:r>
            <a:r>
              <a:rPr lang="en-US" altLang="zh-CN" sz="3600" dirty="0" err="1"/>
              <a:t>SiPM</a:t>
            </a:r>
            <a:r>
              <a:rPr lang="en-US" altLang="zh-CN" sz="36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4" y="998720"/>
            <a:ext cx="7499720" cy="437557"/>
          </a:xfrm>
        </p:spPr>
        <p:txBody>
          <a:bodyPr/>
          <a:lstStyle/>
          <a:p>
            <a:r>
              <a:rPr lang="en-US" altLang="zh-CN" dirty="0">
                <a:solidFill>
                  <a:srgbClr val="0070C0"/>
                </a:solidFill>
              </a:rPr>
              <a:t>Assembly</a:t>
            </a:r>
            <a:r>
              <a:rPr lang="en-US" altLang="zh-CN" dirty="0"/>
              <a:t>——(5) </a:t>
            </a:r>
            <a:r>
              <a:rPr lang="en-US" altLang="zh-CN" dirty="0" err="1"/>
              <a:t>SubCluster</a:t>
            </a:r>
            <a:r>
              <a:rPr lang="zh-CN" altLang="en-US" dirty="0"/>
              <a:t> </a:t>
            </a:r>
            <a:r>
              <a:rPr lang="en-US" altLang="zh-CN" dirty="0"/>
              <a:t>Installation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71B7-2DB9-457F-9783-8D304A493ABB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内容占位符 8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230270" y="1848434"/>
            <a:ext cx="6598355" cy="3812362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 rotWithShape="1">
          <a:blip r:embed="rId2" cstate="hqprint"/>
          <a:srcRect/>
          <a:stretch>
            <a:fillRect/>
          </a:stretch>
        </p:blipFill>
        <p:spPr bwMode="auto">
          <a:xfrm>
            <a:off x="20652" y="4797756"/>
            <a:ext cx="3007360" cy="15417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Engineering of the WFCTA </a:t>
            </a:r>
            <a:r>
              <a:rPr lang="en-US" altLang="zh-CN" sz="3200" dirty="0" err="1"/>
              <a:t>SiPM</a:t>
            </a:r>
            <a:r>
              <a:rPr lang="en-US" altLang="zh-CN" sz="32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4" y="998720"/>
            <a:ext cx="6052706" cy="437557"/>
          </a:xfrm>
        </p:spPr>
        <p:txBody>
          <a:bodyPr/>
          <a:lstStyle/>
          <a:p>
            <a:r>
              <a:rPr lang="en-US" altLang="zh-CN" dirty="0">
                <a:solidFill>
                  <a:srgbClr val="0070C0"/>
                </a:solidFill>
              </a:rPr>
              <a:t>Assembly</a:t>
            </a:r>
            <a:r>
              <a:rPr lang="en-US" altLang="zh-CN" dirty="0"/>
              <a:t>——(6) Wiring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75CB-F8CD-4150-98C9-189E0E21220D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379632" y="1782616"/>
            <a:ext cx="3944851" cy="39729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/>
              <a:t>Engineering of the WFCTA </a:t>
            </a:r>
            <a:r>
              <a:rPr lang="en-US" altLang="zh-CN" sz="3600" dirty="0" err="1"/>
              <a:t>SiPM</a:t>
            </a:r>
            <a:r>
              <a:rPr lang="en-US" altLang="zh-CN" sz="36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3" y="998720"/>
            <a:ext cx="5652067" cy="437557"/>
          </a:xfrm>
        </p:spPr>
        <p:txBody>
          <a:bodyPr/>
          <a:lstStyle/>
          <a:p>
            <a:r>
              <a:rPr lang="en-US" altLang="zh-CN" dirty="0">
                <a:solidFill>
                  <a:srgbClr val="0070C0"/>
                </a:solidFill>
              </a:rPr>
              <a:t>Assembly</a:t>
            </a:r>
            <a:r>
              <a:rPr lang="en-US" altLang="zh-CN" dirty="0"/>
              <a:t>——Flatness Measurement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B1633-EE89-43B8-B23B-C3C835F9506C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1" name="图片 10"/>
          <p:cNvPicPr/>
          <p:nvPr/>
        </p:nvPicPr>
        <p:blipFill rotWithShape="1">
          <a:blip r:embed="rId1" cstate="screen"/>
          <a:srcRect/>
          <a:stretch>
            <a:fillRect/>
          </a:stretch>
        </p:blipFill>
        <p:spPr bwMode="auto">
          <a:xfrm>
            <a:off x="6188154" y="1889382"/>
            <a:ext cx="1941719" cy="2984253"/>
          </a:xfrm>
          <a:prstGeom prst="rect">
            <a:avLst/>
          </a:prstGeom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3671392" y="1423376"/>
            <a:ext cx="5472608" cy="17072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43600" y="1054044"/>
            <a:ext cx="3110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Guiding rule</a:t>
            </a:r>
            <a:endParaRPr lang="zh-CN" altLang="en-US" dirty="0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6548194" y="1637354"/>
            <a:ext cx="0" cy="324036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598297" y="1559738"/>
            <a:ext cx="132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Caliper</a:t>
            </a:r>
            <a:endParaRPr lang="zh-CN" altLang="en-US" dirty="0"/>
          </a:p>
        </p:txBody>
      </p:sp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112423" y="4902532"/>
          <a:ext cx="8979730" cy="12241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5354"/>
                <a:gridCol w="1193652"/>
                <a:gridCol w="997747"/>
                <a:gridCol w="997747"/>
                <a:gridCol w="997747"/>
                <a:gridCol w="1239503"/>
                <a:gridCol w="997747"/>
                <a:gridCol w="1480233"/>
              </a:tblGrid>
              <a:tr h="262336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CN" sz="160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</a:rPr>
                        <a:t>1</a:t>
                      </a:r>
                      <a:endParaRPr lang="zh-CN" sz="160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</a:rPr>
                        <a:t>2</a:t>
                      </a:r>
                      <a:endParaRPr lang="zh-CN" sz="160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</a:rPr>
                        <a:t>3</a:t>
                      </a:r>
                      <a:endParaRPr lang="zh-CN" sz="160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</a:rPr>
                        <a:t>4</a:t>
                      </a:r>
                      <a:endParaRPr lang="zh-CN" sz="1600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</a:rPr>
                        <a:t>5</a:t>
                      </a:r>
                      <a:endParaRPr lang="zh-CN" sz="1600" dirty="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</a:rPr>
                        <a:t>6</a:t>
                      </a:r>
                      <a:endParaRPr lang="zh-CN" sz="160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H</a:t>
                      </a:r>
                      <a:endParaRPr lang="zh-CN" sz="1600"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</a:tr>
              <a:tr h="2648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dirty="0">
                          <a:effectLst/>
                          <a:latin typeface="+mn-lt"/>
                        </a:rPr>
                        <a:t>Design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25.27</a:t>
                      </a:r>
                      <a:endParaRPr lang="zh-CN" sz="16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7.50</a:t>
                      </a:r>
                      <a:endParaRPr lang="zh-CN" sz="16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7.00</a:t>
                      </a:r>
                      <a:endParaRPr lang="zh-CN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4.00</a:t>
                      </a:r>
                      <a:endParaRPr lang="zh-CN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169.00</a:t>
                      </a:r>
                      <a:endParaRPr lang="zh-CN" sz="1600" dirty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4.10</a:t>
                      </a:r>
                      <a:endParaRPr lang="zh-CN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216.87</a:t>
                      </a:r>
                      <a:endParaRPr lang="zh-CN" sz="16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</a:tr>
              <a:tr h="696932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dirty="0">
                          <a:effectLst/>
                          <a:latin typeface="+mn-lt"/>
                        </a:rPr>
                        <a:t>Measured</a:t>
                      </a:r>
                      <a:endParaRPr lang="en-US" altLang="zh-CN" sz="14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Tolerance</a:t>
                      </a:r>
                      <a:endParaRPr lang="zh-CN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9307" marR="109307" marT="0" marB="0"/>
                </a:tc>
                <a:tc>
                  <a:txBody>
                    <a:bodyPr/>
                    <a:lstStyle/>
                    <a:p>
                      <a:endParaRPr lang="zh-CN"/>
                    </a:p>
                  </a:txBody>
                  <a:tcPr marL="109307" marR="109307" marT="0" marB="0">
                    <a:blipFill>
                      <a:blip r:embed="rId2"/>
                      <a:stretch>
                        <a:fillRect l="-91282" t="-82609" r="-567179" b="-521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/>
                    </a:p>
                  </a:txBody>
                  <a:tcPr marL="109307" marR="109307" marT="0" marB="0">
                    <a:blipFill>
                      <a:blip r:embed="rId2"/>
                      <a:stretch>
                        <a:fillRect l="-227439" t="-82609" r="-574390" b="-521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/>
                    </a:p>
                  </a:txBody>
                  <a:tcPr marL="109307" marR="109307" marT="0" marB="0">
                    <a:blipFill>
                      <a:blip r:embed="rId2"/>
                      <a:stretch>
                        <a:fillRect l="-327439" t="-82609" r="-474390" b="-521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/>
                    </a:p>
                  </a:txBody>
                  <a:tcPr marL="109307" marR="109307" marT="0" marB="0">
                    <a:blipFill>
                      <a:blip r:embed="rId2"/>
                      <a:stretch>
                        <a:fillRect l="-427439" t="-82609" r="-374390" b="-521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/>
                    </a:p>
                  </a:txBody>
                  <a:tcPr marL="109307" marR="109307" marT="0" marB="0">
                    <a:blipFill>
                      <a:blip r:embed="rId2"/>
                      <a:stretch>
                        <a:fillRect l="-426108" t="-82609" r="-202463" b="-521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/>
                    </a:p>
                  </a:txBody>
                  <a:tcPr marL="109307" marR="109307" marT="0" marB="0">
                    <a:blipFill>
                      <a:blip r:embed="rId2"/>
                      <a:stretch>
                        <a:fillRect l="-651220" t="-82609" r="-150610" b="-521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zh-CN"/>
                    </a:p>
                  </a:txBody>
                  <a:tcPr marL="109307" marR="109307" marT="0" marB="0">
                    <a:blipFill>
                      <a:blip r:embed="rId2"/>
                      <a:stretch>
                        <a:fillRect l="-506996" t="-82609" r="-1646" b="-5217"/>
                      </a:stretch>
                    </a:blipFill>
                  </a:tcPr>
                </a:tc>
              </a:tr>
            </a:tbl>
          </a:graphicData>
        </a:graphic>
      </p:graphicFrame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627828" y="2650058"/>
          <a:ext cx="526539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0675"/>
                <a:gridCol w="1631702"/>
                <a:gridCol w="16230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Specification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Requirement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Measured</a:t>
                      </a:r>
                      <a:endParaRPr lang="zh-CN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Flatness of Winston-cone entrance</a:t>
                      </a:r>
                      <a:endParaRPr lang="en-US" altLang="zh-C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Times New Roman" panose="02020603050405020304" pitchFamily="18" charset="0"/>
                        </a:rPr>
                        <a:t>&lt;±0.6mm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&lt;±0.5mm</a:t>
                      </a:r>
                      <a:endParaRPr lang="en-US" altLang="zh-CN" sz="1800" dirty="0">
                        <a:solidFill>
                          <a:srgbClr val="00B05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100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positions</a:t>
                      </a:r>
                      <a:endParaRPr lang="en-US" altLang="zh-CN" dirty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Engineering of the WFCTA </a:t>
            </a:r>
            <a:r>
              <a:rPr lang="en-US" altLang="zh-CN" sz="3200" dirty="0" err="1"/>
              <a:t>SiPM</a:t>
            </a:r>
            <a:r>
              <a:rPr lang="en-US" altLang="zh-CN" sz="32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4" y="998720"/>
            <a:ext cx="5722768" cy="437557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Assembly</a:t>
            </a:r>
            <a:r>
              <a:rPr lang="en-US" altLang="zh-CN" dirty="0"/>
              <a:t>——Gap between Pixels Measurement</a:t>
            </a:r>
            <a:endParaRPr lang="en-US" altLang="zh-CN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17D20-1D72-4D45-8ECB-F8BAFC3E8809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51848" y="1503710"/>
          <a:ext cx="5090012" cy="1213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604"/>
                <a:gridCol w="1409448"/>
                <a:gridCol w="1568960"/>
              </a:tblGrid>
              <a:tr h="51489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Specification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Requirement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Measured</a:t>
                      </a:r>
                      <a:endParaRPr lang="zh-CN" altLang="en-US" sz="1600" dirty="0"/>
                    </a:p>
                  </a:txBody>
                  <a:tcPr/>
                </a:tc>
              </a:tr>
              <a:tr h="69828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Gap between pixels</a:t>
                      </a:r>
                      <a:endParaRPr lang="en-US" altLang="zh-C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Times New Roman" panose="02020603050405020304" pitchFamily="18" charset="0"/>
                        </a:rPr>
                        <a:t>&lt;0.4mm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&lt;0.4mm</a:t>
                      </a:r>
                      <a:endParaRPr lang="en-US" altLang="zh-CN" sz="1800" dirty="0">
                        <a:solidFill>
                          <a:srgbClr val="00B05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图片 10"/>
          <p:cNvPicPr/>
          <p:nvPr/>
        </p:nvPicPr>
        <p:blipFill rotWithShape="1">
          <a:blip r:embed="rId1" cstate="screen"/>
          <a:srcRect/>
          <a:stretch>
            <a:fillRect/>
          </a:stretch>
        </p:blipFill>
        <p:spPr bwMode="auto">
          <a:xfrm>
            <a:off x="5718832" y="527744"/>
            <a:ext cx="3285241" cy="2355838"/>
          </a:xfrm>
          <a:prstGeom prst="rect">
            <a:avLst/>
          </a:prstGeom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51700" y="2883582"/>
            <a:ext cx="5955966" cy="317657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174401" y="2983466"/>
            <a:ext cx="2860832" cy="31209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Engineering of the WFCTA </a:t>
            </a:r>
            <a:r>
              <a:rPr lang="en-US" altLang="zh-CN" sz="3200" dirty="0" err="1"/>
              <a:t>SiPM</a:t>
            </a:r>
            <a:r>
              <a:rPr lang="en-US" altLang="zh-CN" sz="32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4" y="998720"/>
            <a:ext cx="7264050" cy="437557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Test</a:t>
            </a:r>
            <a:r>
              <a:rPr lang="en-US" altLang="zh-CN" dirty="0"/>
              <a:t>——Test Process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7468-6792-4B58-A4C0-5B0E9A2A0DE9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内容占位符 1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575671" y="1454249"/>
            <a:ext cx="7695078" cy="48974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/>
              <a:t>Introduction</a:t>
            </a:r>
            <a:endParaRPr lang="en-US" altLang="zh-CN" sz="3200" b="1" dirty="0"/>
          </a:p>
          <a:p>
            <a:endParaRPr lang="en-US" altLang="zh-CN" sz="3200" b="1" dirty="0"/>
          </a:p>
          <a:p>
            <a:r>
              <a:rPr lang="en-US" altLang="zh-CN" sz="3200" b="1" dirty="0"/>
              <a:t>Engineering of the WFCTA </a:t>
            </a:r>
            <a:r>
              <a:rPr lang="en-US" altLang="zh-CN" sz="3200" b="1" dirty="0" err="1"/>
              <a:t>SiPM</a:t>
            </a:r>
            <a:r>
              <a:rPr lang="en-US" altLang="zh-CN" sz="3200" b="1" dirty="0"/>
              <a:t> Camera</a:t>
            </a:r>
            <a:endParaRPr lang="en-US" altLang="zh-CN" sz="3200" b="1" dirty="0"/>
          </a:p>
          <a:p>
            <a:endParaRPr lang="en-US" altLang="zh-CN" sz="3200" b="1" dirty="0"/>
          </a:p>
          <a:p>
            <a:r>
              <a:rPr lang="en-US" altLang="zh-CN" sz="3200" b="1" dirty="0"/>
              <a:t>The Camera Production in 2019</a:t>
            </a:r>
            <a:endParaRPr lang="en-US" altLang="zh-CN" sz="3200" b="1" dirty="0"/>
          </a:p>
          <a:p>
            <a:endParaRPr lang="en-US" altLang="zh-CN" sz="3200" b="1" dirty="0"/>
          </a:p>
          <a:p>
            <a:r>
              <a:rPr lang="en-US" altLang="zh-CN" sz="3200" b="1" dirty="0"/>
              <a:t>A Work Plan of the Next Year</a:t>
            </a:r>
            <a:endParaRPr lang="en-US" altLang="zh-CN" sz="3200" b="1" dirty="0"/>
          </a:p>
          <a:p>
            <a:endParaRPr lang="en-US" altLang="zh-CN" sz="3200" b="1" dirty="0"/>
          </a:p>
          <a:p>
            <a:r>
              <a:rPr lang="en-US" altLang="zh-CN" sz="3200" b="1" dirty="0"/>
              <a:t>Conclusion</a:t>
            </a:r>
            <a:endParaRPr lang="zh-CN" altLang="en-US" sz="3200" b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C6357-2441-4460-9B81-6DA757799D06}" type="datetime1">
              <a:rPr lang="en-US" altLang="zh-CN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Progress of LHAASO-WFCTA </a:t>
            </a:r>
            <a:r>
              <a:rPr lang="en-US" altLang="zh-CN" dirty="0" err="1"/>
              <a:t>SiPM</a:t>
            </a:r>
            <a:r>
              <a:rPr lang="en-US" altLang="zh-CN" dirty="0"/>
              <a:t> Camera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/>
              <a:t>Engineering of the WFCTA </a:t>
            </a:r>
            <a:r>
              <a:rPr lang="en-US" altLang="zh-CN" sz="3600" dirty="0" err="1"/>
              <a:t>SiPM</a:t>
            </a:r>
            <a:r>
              <a:rPr lang="en-US" altLang="zh-CN" sz="36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4" y="998720"/>
            <a:ext cx="5298562" cy="437557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Test</a:t>
            </a:r>
            <a:r>
              <a:rPr lang="en-US" altLang="zh-CN" dirty="0"/>
              <a:t>——(1)</a:t>
            </a:r>
            <a:r>
              <a:rPr lang="en-US" altLang="zh-CN" dirty="0">
                <a:latin typeface="Cambria Math" panose="02040503050406030204" pitchFamily="18" charset="0"/>
                <a:ea typeface="楷体" panose="02010609060101010101" pitchFamily="49" charset="-122"/>
              </a:rPr>
              <a:t> Voltage vs. Gain</a:t>
            </a:r>
            <a:endParaRPr lang="zh-CN" altLang="en-US" dirty="0">
              <a:latin typeface="Cambria Math" panose="020405030504060302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C0CE-04EA-44E9-8336-8B02AAFBEFE0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70956" y="1462250"/>
            <a:ext cx="4570064" cy="2592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162266" y="4054623"/>
            <a:ext cx="4446970" cy="27560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5547674" y="4005124"/>
            <a:ext cx="2740757" cy="204193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402822" y="5948671"/>
            <a:ext cx="315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Data in .txt format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65369" y="2181551"/>
            <a:ext cx="1461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All channel operation voltage for G= 8×10</a:t>
            </a:r>
            <a:r>
              <a:rPr lang="en-US" altLang="zh-CN" sz="1600" baseline="300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 </a:t>
            </a:r>
            <a:r>
              <a:rPr lang="en-US" altLang="zh-CN" sz="16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Camera C06</a:t>
            </a:r>
            <a:endParaRPr lang="zh-CN" altLang="en-US" sz="1600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hqprint"/>
          <a:srcRect/>
          <a:stretch>
            <a:fillRect/>
          </a:stretch>
        </p:blipFill>
        <p:spPr>
          <a:xfrm>
            <a:off x="4777541" y="1085845"/>
            <a:ext cx="4316237" cy="252638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307291" y="3429000"/>
            <a:ext cx="351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Curves in .pdf format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Engineering of the WFCTA </a:t>
            </a:r>
            <a:r>
              <a:rPr lang="en-US" altLang="zh-CN" sz="3200" dirty="0" err="1"/>
              <a:t>SiPM</a:t>
            </a:r>
            <a:r>
              <a:rPr lang="en-US" altLang="zh-CN" sz="32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Test</a:t>
            </a:r>
            <a:r>
              <a:rPr lang="en-US" altLang="zh-CN" dirty="0"/>
              <a:t>——(2)Linearity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E7ADB-C854-4FB9-9CE8-2FAF94F26DC9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1311383" y="6356351"/>
            <a:ext cx="6687741" cy="365125"/>
          </a:xfrm>
        </p:spPr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1029820" y="2418026"/>
            <a:ext cx="6995817" cy="3402441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V="1">
            <a:off x="1500665" y="5538566"/>
            <a:ext cx="153130" cy="44188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029820" y="5956550"/>
            <a:ext cx="176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13pe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43948" y="5835715"/>
            <a:ext cx="213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40000pe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7551926" y="5538566"/>
            <a:ext cx="264904" cy="31997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202229" y="5896212"/>
            <a:ext cx="324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3.5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orders of magnitude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8" name="图片 17"/>
          <p:cNvPicPr/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1833052" y="3471691"/>
            <a:ext cx="2398381" cy="1498445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矩形 18">
                <a:extLst>
                  <a:ext uri="{FF2B5EF4-FFF2-40B4-BE49-F238E27FC236}">
                    <a14:artisticCrisscrossEtching id="{218DE28A-E6AB-40A3-AF5F-4DC20025ECF4}"/>
                  </a:ext>
                </a:extLst>
              </p:cNvPr>
              <p:cNvSpPr/>
              <p:nvPr/>
            </p:nvSpPr>
            <p:spPr>
              <a:xfrm>
                <a:off x="1933680" y="1078499"/>
                <a:ext cx="2515112" cy="778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270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121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kern="10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b>
                            <m:sSubPr>
                              <m:ctrlPr>
                                <a:rPr lang="zh-CN" altLang="zh-CN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</a:rPr>
                                <m:t>𝑁𝐿</m:t>
                              </m:r>
                            </m:e>
                            <m:sub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i="1" kern="10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zh-CN" i="1" kern="1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CN" altLang="zh-CN" i="1" kern="1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zh-CN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zh-CN" altLang="zh-CN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 kern="10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zh-CN" i="1" kern="1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 kern="10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CN" i="1" kern="10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i="1" kern="10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>
                                  <m:r>
                                    <a:rPr lang="en-US" altLang="zh-CN" i="1" kern="1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zh-CN" altLang="zh-CN" i="1" kern="1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 kern="10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CN" i="1" kern="100">
                                      <a:latin typeface="Cambria Math" panose="02040503050406030204" pitchFamily="18" charset="0"/>
                                    </a:rPr>
                                    <m:t>𝑐𝑟</m:t>
                                  </m:r>
                                </m:sub>
                                <m:sup>
                                  <m:r>
                                    <a:rPr lang="en-US" altLang="zh-CN" i="1" kern="1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zh-CN" altLang="zh-CN" i="1" kern="1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i="1" kern="1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zh-CN" kern="100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80" y="1078499"/>
                <a:ext cx="2515112" cy="77803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矩形 19">
                <a:extLst>
                  <a:ext uri="{FF2B5EF4-FFF2-40B4-BE49-F238E27FC236}">
                    <a14:artisticCrisscrossEtching id="{77691DE4-78F1-4DD8-A06C-9893BAD872AA}"/>
                  </a:ext>
                </a:extLst>
              </p:cNvPr>
              <p:cNvSpPr/>
              <p:nvPr/>
            </p:nvSpPr>
            <p:spPr>
              <a:xfrm>
                <a:off x="407617" y="1555553"/>
                <a:ext cx="1393715" cy="601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270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12140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kern="100">
                            <a:latin typeface="Cambria Math" panose="02040503050406030204" pitchFamily="18" charset="0"/>
                          </a:rPr>
                          <m:t>𝑁𝐿</m:t>
                        </m:r>
                      </m:e>
                      <m:sub>
                        <m:r>
                          <a:rPr lang="en-US" altLang="zh-CN" i="1" kern="1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 kern="1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kern="10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i="1" kern="1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 kern="1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 kern="10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altLang="zh-CN" i="1" kern="10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altLang="zh-CN" kern="100" dirty="0">
                    <a:latin typeface="Times New Roman" panose="02020603050405020304" pitchFamily="18" charset="0"/>
                  </a:rPr>
                  <a:t>,</a:t>
                </a:r>
                <a:endParaRPr lang="zh-CN" altLang="zh-CN" kern="100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17" y="1555553"/>
                <a:ext cx="1393715" cy="601960"/>
              </a:xfrm>
              <a:prstGeom prst="rect">
                <a:avLst/>
              </a:prstGeom>
              <a:blipFill rotWithShape="1">
                <a:blip r:embed="rId4"/>
                <a:stretch>
                  <a:fillRect r="-3070" b="-50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21" name="文本框 20"/>
          <p:cNvSpPr txBox="1"/>
          <p:nvPr/>
        </p:nvSpPr>
        <p:spPr>
          <a:xfrm>
            <a:off x="2839016" y="1901056"/>
            <a:ext cx="1214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~0.54%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H="1" flipV="1">
            <a:off x="3202229" y="1721413"/>
            <a:ext cx="243997" cy="1796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3446226" y="1684158"/>
            <a:ext cx="310161" cy="2168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表格 23"/>
          <p:cNvGraphicFramePr>
            <a:graphicFrameLocks noGrp="1"/>
          </p:cNvGraphicFramePr>
          <p:nvPr/>
        </p:nvGraphicFramePr>
        <p:xfrm>
          <a:off x="4418047" y="851264"/>
          <a:ext cx="4725953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2052"/>
                <a:gridCol w="1357160"/>
                <a:gridCol w="145674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Specification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Requirement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Measured</a:t>
                      </a:r>
                      <a:endParaRPr lang="zh-CN" alt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Stat. Uncertainty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Times New Roman" panose="02020603050405020304" pitchFamily="18" charset="0"/>
                        </a:rPr>
                        <a:t>&lt;1%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0.8%</a:t>
                      </a:r>
                      <a:endParaRPr lang="zh-CN" altLang="en-US" sz="1800" dirty="0">
                        <a:solidFill>
                          <a:srgbClr val="00B05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N.P.E. Range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10±5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－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36000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13</a:t>
                      </a:r>
                      <a:r>
                        <a:rPr lang="zh-CN" altLang="zh-CN" sz="1800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Times New Roman" panose="02020603050405020304" pitchFamily="18" charset="0"/>
                        </a:rPr>
                        <a:t>－</a:t>
                      </a:r>
                      <a:r>
                        <a:rPr lang="en-US" altLang="zh-CN" sz="1800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altLang="zh-CN" sz="1800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40000</a:t>
                      </a:r>
                      <a:endParaRPr lang="zh-CN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/>
              <a:t>Engineering of the WFCTA </a:t>
            </a:r>
            <a:r>
              <a:rPr lang="en-US" altLang="zh-CN" sz="3600" dirty="0" err="1"/>
              <a:t>SiPM</a:t>
            </a:r>
            <a:r>
              <a:rPr lang="en-US" altLang="zh-CN" sz="36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Test</a:t>
            </a:r>
            <a:r>
              <a:rPr lang="en-US" altLang="zh-CN" dirty="0"/>
              <a:t>——(3)Signal Resolution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2FD4-FBD8-4248-97CC-4439F3E174A3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812547" y="2803102"/>
            <a:ext cx="7267848" cy="3475756"/>
          </a:xfrm>
          <a:prstGeom prst="rect">
            <a:avLst/>
          </a:prstGeom>
        </p:spPr>
      </p:pic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794289" y="1416678"/>
          <a:ext cx="4827245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657"/>
                <a:gridCol w="1629102"/>
                <a:gridCol w="125748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Specification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Requirement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Measured</a:t>
                      </a:r>
                      <a:endParaRPr lang="zh-CN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Stat. Uncertainty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Times New Roman" panose="02020603050405020304" pitchFamily="18" charset="0"/>
                        </a:rPr>
                        <a:t>&lt;0.5%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0.2%</a:t>
                      </a:r>
                      <a:endParaRPr lang="zh-CN" altLang="en-US" sz="1600" dirty="0">
                        <a:solidFill>
                          <a:srgbClr val="00B05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N.P.E. Range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10±5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－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36000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13</a:t>
                      </a:r>
                      <a:r>
                        <a:rPr lang="zh-CN" altLang="zh-CN" sz="1800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Times New Roman" panose="02020603050405020304" pitchFamily="18" charset="0"/>
                        </a:rPr>
                        <a:t>－</a:t>
                      </a:r>
                      <a:r>
                        <a:rPr lang="en-US" altLang="zh-CN" sz="1800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altLang="zh-CN" sz="1800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40000</a:t>
                      </a:r>
                      <a:endParaRPr lang="zh-CN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Engineering of the WFCTA </a:t>
            </a:r>
            <a:r>
              <a:rPr lang="en-US" altLang="zh-CN" sz="3200" dirty="0" err="1"/>
              <a:t>SiPM</a:t>
            </a:r>
            <a:r>
              <a:rPr lang="en-US" altLang="zh-CN" sz="32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3" y="998720"/>
            <a:ext cx="6033853" cy="437557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Test</a:t>
            </a:r>
            <a:r>
              <a:rPr lang="en-US" altLang="zh-CN" dirty="0"/>
              <a:t>——(4)Temperature-Gain</a:t>
            </a:r>
            <a:r>
              <a:rPr lang="en-US" altLang="zh-CN" sz="1600" dirty="0"/>
              <a:t>(spot-check)</a:t>
            </a:r>
            <a:endParaRPr lang="zh-CN" altLang="en-US" sz="1600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B9D5C-FDD1-4E7D-A31A-024F9EC03365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390772" y="2540642"/>
            <a:ext cx="6192688" cy="3744416"/>
            <a:chOff x="449288" y="1975811"/>
            <a:chExt cx="6192688" cy="374441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449288" y="1975811"/>
              <a:ext cx="6192688" cy="3744416"/>
            </a:xfrm>
            <a:prstGeom prst="rect">
              <a:avLst/>
            </a:prstGeom>
          </p:spPr>
        </p:pic>
        <p:sp>
          <p:nvSpPr>
            <p:cNvPr id="12" name="椭圆 11"/>
            <p:cNvSpPr/>
            <p:nvPr/>
          </p:nvSpPr>
          <p:spPr>
            <a:xfrm>
              <a:off x="5729385" y="5178101"/>
              <a:ext cx="65314" cy="6531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2456261" y="1356829"/>
          <a:ext cx="668773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8803"/>
                <a:gridCol w="2221593"/>
                <a:gridCol w="191734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Specification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Requirement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Measured</a:t>
                      </a:r>
                      <a:endParaRPr lang="zh-CN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Statistical Uncertainty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Times New Roman" panose="02020603050405020304" pitchFamily="18" charset="0"/>
                        </a:rPr>
                        <a:t>&lt;0.5%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0.2%</a:t>
                      </a:r>
                      <a:endParaRPr lang="zh-CN" altLang="en-US" dirty="0">
                        <a:solidFill>
                          <a:srgbClr val="00B05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Temperature Range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30℃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－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60℃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30℃</a:t>
                      </a:r>
                      <a:r>
                        <a:rPr lang="zh-CN" altLang="en-US" sz="1800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－</a:t>
                      </a:r>
                      <a:r>
                        <a:rPr lang="en-US" altLang="zh-CN" sz="1800" dirty="0">
                          <a:solidFill>
                            <a:srgbClr val="00B05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60℃</a:t>
                      </a:r>
                      <a:endParaRPr lang="zh-CN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6650144" y="5066907"/>
            <a:ext cx="2381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-1.1%/</a:t>
            </a:r>
            <a:r>
              <a:rPr lang="zh-CN" altLang="en-US" dirty="0"/>
              <a:t>℃</a:t>
            </a:r>
            <a:r>
              <a:rPr lang="en-US" altLang="zh-CN" dirty="0"/>
              <a:t>±0.1%/</a:t>
            </a:r>
            <a:r>
              <a:rPr lang="zh-CN" altLang="en-US" dirty="0"/>
              <a:t>℃</a:t>
            </a:r>
            <a:endParaRPr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Engineering of the WFCTA </a:t>
            </a:r>
            <a:r>
              <a:rPr lang="en-US" altLang="zh-CN" sz="3200" dirty="0" err="1"/>
              <a:t>SiPM</a:t>
            </a:r>
            <a:r>
              <a:rPr lang="en-US" altLang="zh-CN" sz="32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3" y="998720"/>
            <a:ext cx="8524125" cy="437557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Test</a:t>
            </a:r>
            <a:r>
              <a:rPr lang="en-US" altLang="zh-CN" dirty="0"/>
              <a:t>——(5)Temperature-Dark Count Rate</a:t>
            </a:r>
            <a:r>
              <a:rPr lang="en-US" altLang="zh-CN" sz="1600" dirty="0"/>
              <a:t>(spot-check, single channel)</a:t>
            </a:r>
            <a:endParaRPr lang="zh-CN" altLang="en-US" sz="1600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A826-9E20-4723-98F2-C8960291BD42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68934" y="1645490"/>
            <a:ext cx="5897421" cy="437902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572836" y="4560620"/>
            <a:ext cx="3502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Measured</a:t>
            </a:r>
            <a:r>
              <a:rPr lang="en-US" altLang="zh-CN" dirty="0"/>
              <a:t>(qualitative)</a:t>
            </a:r>
            <a:r>
              <a:rPr lang="zh-CN" altLang="en-US" dirty="0"/>
              <a:t>：</a:t>
            </a:r>
            <a:endParaRPr lang="en-US" altLang="zh-CN" dirty="0"/>
          </a:p>
          <a:p>
            <a:r>
              <a:rPr lang="en-US" altLang="zh-CN" dirty="0"/>
              <a:t>1. 600-800 kHz</a:t>
            </a:r>
            <a:r>
              <a:rPr lang="zh-CN" altLang="en-US" dirty="0"/>
              <a:t> </a:t>
            </a:r>
            <a:r>
              <a:rPr lang="en-US" altLang="zh-CN" dirty="0"/>
              <a:t>per </a:t>
            </a:r>
            <a:r>
              <a:rPr lang="en-US" altLang="zh-CN" dirty="0" err="1"/>
              <a:t>ch.</a:t>
            </a:r>
            <a:r>
              <a:rPr lang="en-US" altLang="zh-CN" dirty="0"/>
              <a:t> at 20</a:t>
            </a:r>
            <a:r>
              <a:rPr lang="zh-CN" altLang="en-US" dirty="0"/>
              <a:t>℃ </a:t>
            </a:r>
            <a:r>
              <a:rPr lang="en-US" altLang="zh-CN" dirty="0"/>
              <a:t>(0.5 pe threshold)</a:t>
            </a:r>
            <a:r>
              <a:rPr lang="zh-CN" altLang="en-US" dirty="0"/>
              <a:t> 。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en-US" altLang="zh-CN" dirty="0"/>
              <a:t>10</a:t>
            </a:r>
            <a:r>
              <a:rPr lang="zh-CN" altLang="en-US" dirty="0"/>
              <a:t> </a:t>
            </a:r>
            <a:r>
              <a:rPr lang="en-US" altLang="zh-CN" dirty="0"/>
              <a:t>times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25</a:t>
            </a:r>
            <a:r>
              <a:rPr lang="zh-CN" altLang="en-US" dirty="0"/>
              <a:t>℃。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502136" y="1417371"/>
            <a:ext cx="313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Expected</a:t>
            </a:r>
            <a:r>
              <a:rPr lang="en-US" altLang="zh-CN" dirty="0"/>
              <a:t>(quantitative)</a:t>
            </a:r>
            <a:r>
              <a:rPr lang="zh-CN" altLang="en-US" dirty="0"/>
              <a:t>：</a:t>
            </a:r>
            <a:endParaRPr lang="en-US" altLang="zh-CN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5616495" y="1729127"/>
            <a:ext cx="2905694" cy="98981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572836" y="2529295"/>
            <a:ext cx="36057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where</a:t>
            </a:r>
            <a:endParaRPr lang="en-US" altLang="zh-CN" dirty="0"/>
          </a:p>
          <a:p>
            <a:r>
              <a:rPr lang="en-US" altLang="zh-CN" b="1" dirty="0"/>
              <a:t>A</a:t>
            </a:r>
            <a:r>
              <a:rPr lang="en-US" altLang="zh-CN" dirty="0"/>
              <a:t> is an constant,</a:t>
            </a:r>
            <a:endParaRPr lang="en-US" altLang="zh-CN" dirty="0"/>
          </a:p>
          <a:p>
            <a:r>
              <a:rPr lang="en-US" altLang="zh-CN" b="1" dirty="0"/>
              <a:t>T</a:t>
            </a:r>
            <a:r>
              <a:rPr lang="en-US" altLang="zh-CN" dirty="0"/>
              <a:t> is the thermodynamic temperature, it is 297 K in our test.</a:t>
            </a:r>
            <a:endParaRPr lang="en-US" altLang="zh-CN" dirty="0"/>
          </a:p>
          <a:p>
            <a:r>
              <a:rPr lang="en-US" altLang="zh-CN" b="1" dirty="0" err="1"/>
              <a:t>Eg</a:t>
            </a:r>
            <a:r>
              <a:rPr lang="en-US" altLang="zh-CN" dirty="0"/>
              <a:t> is band gap energy,  crystalline silicon has a </a:t>
            </a:r>
            <a:r>
              <a:rPr lang="en-US" altLang="zh-CN" dirty="0" err="1"/>
              <a:t>Eg</a:t>
            </a:r>
            <a:r>
              <a:rPr lang="en-US" altLang="zh-CN" dirty="0"/>
              <a:t> of 1.1 eV at 297 K.</a:t>
            </a:r>
            <a:endParaRPr lang="en-US" altLang="zh-CN" dirty="0"/>
          </a:p>
          <a:p>
            <a:r>
              <a:rPr lang="en-US" altLang="zh-CN" b="1" dirty="0"/>
              <a:t>K</a:t>
            </a:r>
            <a:r>
              <a:rPr lang="en-US" altLang="zh-CN" dirty="0"/>
              <a:t> is Boltzmann’s constant</a:t>
            </a:r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/>
              <a:t>Engineering of the WFCTA </a:t>
            </a:r>
            <a:r>
              <a:rPr lang="en-US" altLang="zh-CN" sz="3600" dirty="0" err="1"/>
              <a:t>SiPM</a:t>
            </a:r>
            <a:r>
              <a:rPr lang="en-US" altLang="zh-CN" sz="36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3" y="998720"/>
            <a:ext cx="6877552" cy="437557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Test</a:t>
            </a:r>
            <a:r>
              <a:rPr lang="en-US" altLang="zh-CN" dirty="0"/>
              <a:t>——(6)Spatial Uniformity</a:t>
            </a:r>
            <a:r>
              <a:rPr lang="en-US" altLang="zh-CN" sz="1600" dirty="0"/>
              <a:t>(spot-check)</a:t>
            </a:r>
            <a:endParaRPr lang="zh-CN" altLang="en-US" sz="1600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7FDD-2D38-4F93-BE3A-B02546925669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391395" y="1514613"/>
            <a:ext cx="4996207" cy="4841738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2" cstate="print"/>
          <a:srcRect l="32397" t="12941" r="29752" b="21765"/>
          <a:stretch>
            <a:fillRect/>
          </a:stretch>
        </p:blipFill>
        <p:spPr bwMode="auto">
          <a:xfrm rot="16200000">
            <a:off x="5396085" y="2150219"/>
            <a:ext cx="3535055" cy="342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Engineering of the WFCTA </a:t>
            </a:r>
            <a:r>
              <a:rPr lang="en-US" altLang="zh-CN" sz="3200" dirty="0" err="1"/>
              <a:t>SiPM</a:t>
            </a:r>
            <a:r>
              <a:rPr lang="en-US" altLang="zh-CN" sz="32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4" y="998720"/>
            <a:ext cx="7311184" cy="437557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Test</a:t>
            </a:r>
            <a:r>
              <a:rPr lang="en-US" altLang="zh-CN" dirty="0"/>
              <a:t>——(7)Gain Monitoring</a:t>
            </a:r>
            <a:r>
              <a:rPr lang="en-US" altLang="zh-CN" sz="1600" dirty="0"/>
              <a:t>(spot-check)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4FDE-C702-4BF0-B8D9-1D246E54FCFB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55" name="组合 54"/>
          <p:cNvGrpSpPr/>
          <p:nvPr/>
        </p:nvGrpSpPr>
        <p:grpSpPr>
          <a:xfrm>
            <a:off x="388264" y="1717457"/>
            <a:ext cx="6190449" cy="4597245"/>
            <a:chOff x="254524" y="1551843"/>
            <a:chExt cx="6190449" cy="4597245"/>
          </a:xfrm>
        </p:grpSpPr>
        <p:grpSp>
          <p:nvGrpSpPr>
            <p:cNvPr id="4" name="组合 3"/>
            <p:cNvGrpSpPr/>
            <p:nvPr/>
          </p:nvGrpSpPr>
          <p:grpSpPr>
            <a:xfrm>
              <a:off x="254524" y="1551843"/>
              <a:ext cx="6190449" cy="4597245"/>
              <a:chOff x="884366" y="1561562"/>
              <a:chExt cx="6190449" cy="4597245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1" cstate="hqprint"/>
              <a:srcRect/>
              <a:stretch>
                <a:fillRect/>
              </a:stretch>
            </p:blipFill>
            <p:spPr>
              <a:xfrm>
                <a:off x="884366" y="1598301"/>
                <a:ext cx="6190449" cy="4560506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/>
            </p:nvSpPr>
            <p:spPr>
              <a:xfrm>
                <a:off x="1391509" y="4899793"/>
                <a:ext cx="119143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spc="-150" dirty="0">
                    <a:solidFill>
                      <a:srgbClr val="0070C0"/>
                    </a:solidFill>
                  </a:rPr>
                  <a:t>Pedestal</a:t>
                </a:r>
                <a:endParaRPr lang="zh-CN" altLang="en-US" sz="2000" spc="-15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2064473" y="3640779"/>
                <a:ext cx="7938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spc="-150" dirty="0">
                    <a:solidFill>
                      <a:srgbClr val="0070C0"/>
                    </a:solidFill>
                  </a:rPr>
                  <a:t>1 </a:t>
                </a:r>
                <a:r>
                  <a:rPr lang="en-US" altLang="zh-CN" sz="2000" spc="-150" dirty="0" err="1">
                    <a:solidFill>
                      <a:srgbClr val="0070C0"/>
                    </a:solidFill>
                  </a:rPr>
                  <a:t>p.e.</a:t>
                </a:r>
                <a:endParaRPr lang="zh-CN" altLang="en-US" sz="2000" spc="-15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2532671" y="2245071"/>
                <a:ext cx="7938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spc="-150" dirty="0">
                    <a:solidFill>
                      <a:srgbClr val="0070C0"/>
                    </a:solidFill>
                  </a:rPr>
                  <a:t>2 </a:t>
                </a:r>
                <a:r>
                  <a:rPr lang="en-US" altLang="zh-CN" sz="2000" spc="-150" dirty="0" err="1">
                    <a:solidFill>
                      <a:srgbClr val="0070C0"/>
                    </a:solidFill>
                  </a:rPr>
                  <a:t>p.e.</a:t>
                </a:r>
                <a:endParaRPr lang="zh-CN" altLang="en-US" sz="2000" spc="-15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929585" y="1561562"/>
                <a:ext cx="7938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spc="-150" dirty="0">
                    <a:solidFill>
                      <a:srgbClr val="0070C0"/>
                    </a:solidFill>
                  </a:rPr>
                  <a:t>3 </a:t>
                </a:r>
                <a:r>
                  <a:rPr lang="en-US" altLang="zh-CN" sz="2000" spc="-150" dirty="0" err="1">
                    <a:solidFill>
                      <a:srgbClr val="0070C0"/>
                    </a:solidFill>
                  </a:rPr>
                  <a:t>p.e.</a:t>
                </a:r>
                <a:endParaRPr lang="zh-CN" altLang="en-US" sz="2000" spc="-15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3391983" y="1860389"/>
                <a:ext cx="7938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spc="-150" dirty="0">
                    <a:solidFill>
                      <a:srgbClr val="0070C0"/>
                    </a:solidFill>
                  </a:rPr>
                  <a:t>4 </a:t>
                </a:r>
                <a:r>
                  <a:rPr lang="en-US" altLang="zh-CN" sz="2000" spc="-150" dirty="0" err="1">
                    <a:solidFill>
                      <a:srgbClr val="0070C0"/>
                    </a:solidFill>
                  </a:rPr>
                  <a:t>p.e.</a:t>
                </a:r>
                <a:endParaRPr lang="zh-CN" altLang="en-US" sz="2000" spc="-15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3861425" y="2669183"/>
                <a:ext cx="7938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spc="-150" dirty="0">
                    <a:solidFill>
                      <a:srgbClr val="0070C0"/>
                    </a:solidFill>
                  </a:rPr>
                  <a:t>5 </a:t>
                </a:r>
                <a:r>
                  <a:rPr lang="en-US" altLang="zh-CN" sz="2000" spc="-150" dirty="0" err="1">
                    <a:solidFill>
                      <a:srgbClr val="0070C0"/>
                    </a:solidFill>
                  </a:rPr>
                  <a:t>p.e.</a:t>
                </a:r>
                <a:endParaRPr lang="zh-CN" altLang="en-US" sz="2000" spc="-15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4231045" y="3678032"/>
                <a:ext cx="7938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spc="-150" dirty="0">
                    <a:solidFill>
                      <a:srgbClr val="0070C0"/>
                    </a:solidFill>
                  </a:rPr>
                  <a:t>6 </a:t>
                </a:r>
                <a:r>
                  <a:rPr lang="en-US" altLang="zh-CN" sz="2000" spc="-150" dirty="0" err="1">
                    <a:solidFill>
                      <a:srgbClr val="0070C0"/>
                    </a:solidFill>
                  </a:rPr>
                  <a:t>p.e.</a:t>
                </a:r>
                <a:endParaRPr lang="zh-CN" altLang="en-US" sz="2000" spc="-15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4682734" y="4486826"/>
                <a:ext cx="7938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spc="-150" dirty="0">
                    <a:solidFill>
                      <a:srgbClr val="0070C0"/>
                    </a:solidFill>
                  </a:rPr>
                  <a:t>7 </a:t>
                </a:r>
                <a:r>
                  <a:rPr lang="en-US" altLang="zh-CN" sz="2000" spc="-150" dirty="0" err="1">
                    <a:solidFill>
                      <a:srgbClr val="0070C0"/>
                    </a:solidFill>
                  </a:rPr>
                  <a:t>p.e.</a:t>
                </a:r>
                <a:endParaRPr lang="zh-CN" altLang="en-US" sz="2000" spc="-150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1767525" y="4031170"/>
              <a:ext cx="0" cy="1733321"/>
            </a:xfrm>
            <a:prstGeom prst="line">
              <a:avLst/>
            </a:prstGeom>
            <a:ln w="158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2207442" y="2670568"/>
              <a:ext cx="0" cy="3093923"/>
            </a:xfrm>
            <a:prstGeom prst="line">
              <a:avLst/>
            </a:prstGeom>
            <a:ln w="158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2628506" y="1951953"/>
              <a:ext cx="0" cy="3812538"/>
            </a:xfrm>
            <a:prstGeom prst="line">
              <a:avLst/>
            </a:prstGeom>
            <a:ln w="158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3058996" y="2349450"/>
              <a:ext cx="0" cy="3415041"/>
            </a:xfrm>
            <a:prstGeom prst="line">
              <a:avLst/>
            </a:prstGeom>
            <a:ln w="158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3484773" y="3232427"/>
              <a:ext cx="0" cy="2532064"/>
            </a:xfrm>
            <a:prstGeom prst="line">
              <a:avLst/>
            </a:prstGeom>
            <a:ln w="158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905837" y="4134257"/>
              <a:ext cx="0" cy="1630234"/>
            </a:xfrm>
            <a:prstGeom prst="line">
              <a:avLst/>
            </a:prstGeom>
            <a:ln w="158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4336328" y="4904113"/>
              <a:ext cx="0" cy="860378"/>
            </a:xfrm>
            <a:prstGeom prst="line">
              <a:avLst/>
            </a:prstGeom>
            <a:ln w="158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1330749" y="5292183"/>
              <a:ext cx="0" cy="472308"/>
            </a:xfrm>
            <a:prstGeom prst="line">
              <a:avLst/>
            </a:prstGeom>
            <a:ln w="158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>
              <a:off x="1330749" y="5590117"/>
              <a:ext cx="436776" cy="0"/>
            </a:xfrm>
            <a:prstGeom prst="straightConnector1">
              <a:avLst/>
            </a:prstGeom>
            <a:ln w="158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/>
          </p:nvCxnSpPr>
          <p:spPr>
            <a:xfrm>
              <a:off x="1764666" y="5590117"/>
              <a:ext cx="436776" cy="0"/>
            </a:xfrm>
            <a:prstGeom prst="straightConnector1">
              <a:avLst/>
            </a:prstGeom>
            <a:ln w="158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/>
          </p:nvCxnSpPr>
          <p:spPr>
            <a:xfrm>
              <a:off x="2202816" y="5594351"/>
              <a:ext cx="436776" cy="0"/>
            </a:xfrm>
            <a:prstGeom prst="straightConnector1">
              <a:avLst/>
            </a:prstGeom>
            <a:ln w="158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>
              <a:off x="2619799" y="5598584"/>
              <a:ext cx="436776" cy="0"/>
            </a:xfrm>
            <a:prstGeom prst="straightConnector1">
              <a:avLst/>
            </a:prstGeom>
            <a:ln w="158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/>
          </p:nvCxnSpPr>
          <p:spPr>
            <a:xfrm>
              <a:off x="3053716" y="5598584"/>
              <a:ext cx="436776" cy="0"/>
            </a:xfrm>
            <a:prstGeom prst="straightConnector1">
              <a:avLst/>
            </a:prstGeom>
            <a:ln w="158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/>
            <p:nvPr/>
          </p:nvCxnSpPr>
          <p:spPr>
            <a:xfrm>
              <a:off x="3485515" y="5602818"/>
              <a:ext cx="436776" cy="0"/>
            </a:xfrm>
            <a:prstGeom prst="straightConnector1">
              <a:avLst/>
            </a:prstGeom>
            <a:ln w="158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/>
          </p:nvCxnSpPr>
          <p:spPr>
            <a:xfrm>
              <a:off x="3900384" y="5604935"/>
              <a:ext cx="436776" cy="0"/>
            </a:xfrm>
            <a:prstGeom prst="straightConnector1">
              <a:avLst/>
            </a:prstGeom>
            <a:ln w="158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文本框 50">
                  <a:extLst>
                    <a:ext uri="{FF2B5EF4-FFF2-40B4-BE49-F238E27FC236}">
                      <a14:artisticCrisscrossEtching id="{6501163C-ADA0-4CCA-9AA1-FBB4E0E2FEB9}"/>
                    </a:ext>
                  </a:extLst>
                </p:cNvPr>
                <p:cNvSpPr txBox="1"/>
                <p:nvPr/>
              </p:nvSpPr>
              <p:spPr>
                <a:xfrm>
                  <a:off x="1355551" y="5226676"/>
                  <a:ext cx="4505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51" name="文本框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551" y="5226676"/>
                  <a:ext cx="450572" cy="276999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10811" r="-5405" b="-311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  <a:endParaRPr lang="zh-CN" altLang="en-US">
                    <a:noFill/>
                  </a:endParaRP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文本框 51">
                  <a:extLst>
                    <a:ext uri="{FF2B5EF4-FFF2-40B4-BE49-F238E27FC236}">
                      <a14:artisticCrisscrossEtching id="{CBC6E2DF-C63A-4286-98D7-BA3A4249B51D}"/>
                    </a:ext>
                  </a:extLst>
                </p:cNvPr>
                <p:cNvSpPr txBox="1"/>
                <p:nvPr/>
              </p:nvSpPr>
              <p:spPr>
                <a:xfrm>
                  <a:off x="3895813" y="5236153"/>
                  <a:ext cx="45589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52" name="文本框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5813" y="5236153"/>
                  <a:ext cx="455894" cy="27699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0667" r="-5333" b="-2826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  <a:endParaRPr lang="zh-CN" altLang="en-US">
                    <a:noFill/>
                  </a:endParaRPr>
                </a:p>
              </p:txBody>
            </p:sp>
          </mc:Fallback>
        </mc:AlternateContent>
        <p:sp>
          <p:nvSpPr>
            <p:cNvPr id="53" name="文本框 52"/>
            <p:cNvSpPr txBox="1"/>
            <p:nvPr/>
          </p:nvSpPr>
          <p:spPr>
            <a:xfrm>
              <a:off x="2688387" y="5177415"/>
              <a:ext cx="1054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……</a:t>
              </a:r>
              <a:endParaRPr lang="zh-CN" altLang="en-US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文本框 53">
                <a:extLst>
                  <a:ext uri="{FF2B5EF4-FFF2-40B4-BE49-F238E27FC236}">
                    <a14:artisticCrisscrossEtching id="{3CC85DE4-4DD0-4AB9-B8BD-0E3A88C898F5}"/>
                  </a:ext>
                </a:extLst>
              </p:cNvPr>
              <p:cNvSpPr txBox="1"/>
              <p:nvPr/>
            </p:nvSpPr>
            <p:spPr>
              <a:xfrm>
                <a:off x="7240232" y="2586259"/>
                <a:ext cx="808426" cy="5572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Q</m:t>
                              </m:r>
                            </m:e>
                          </m:acc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54" name="文本框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232" y="2586259"/>
                <a:ext cx="808426" cy="55720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56" name="文本框 55"/>
          <p:cNvSpPr txBox="1"/>
          <p:nvPr/>
        </p:nvSpPr>
        <p:spPr>
          <a:xfrm>
            <a:off x="6587420" y="1932087"/>
            <a:ext cx="2548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</a:t>
            </a:r>
            <a:r>
              <a:rPr lang="en-US" altLang="zh-CN" dirty="0" err="1"/>
              <a:t>SiPM</a:t>
            </a:r>
            <a:r>
              <a:rPr lang="en-US" altLang="zh-CN" dirty="0"/>
              <a:t> gain is given by:</a:t>
            </a:r>
            <a:endParaRPr lang="zh-CN" altLang="en-US" dirty="0"/>
          </a:p>
        </p:txBody>
      </p:sp>
      <p:sp>
        <p:nvSpPr>
          <p:cNvPr id="57" name="文本框 56"/>
          <p:cNvSpPr txBox="1"/>
          <p:nvPr/>
        </p:nvSpPr>
        <p:spPr>
          <a:xfrm>
            <a:off x="6633747" y="3225188"/>
            <a:ext cx="2548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Where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US" altLang="zh-CN" dirty="0"/>
              <a:t> is the electron charge in </a:t>
            </a:r>
            <a:r>
              <a:rPr lang="en-US" altLang="zh-CN" dirty="0" err="1"/>
              <a:t>pC</a:t>
            </a:r>
            <a:r>
              <a:rPr lang="en-US" altLang="zh-CN" dirty="0"/>
              <a:t>.</a:t>
            </a:r>
            <a:endParaRPr lang="zh-CN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/>
              <a:t>Engineering of the WFCTA </a:t>
            </a:r>
            <a:r>
              <a:rPr lang="en-US" altLang="zh-CN" sz="3600" dirty="0" err="1"/>
              <a:t>SiPM</a:t>
            </a:r>
            <a:r>
              <a:rPr lang="en-US" altLang="zh-CN" sz="36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Camera Test</a:t>
            </a:r>
            <a:r>
              <a:rPr lang="en-US" altLang="zh-CN" dirty="0"/>
              <a:t>——Baseline(Pedestal)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7959" y="994056"/>
            <a:ext cx="4633876" cy="437557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Camera Test</a:t>
            </a:r>
            <a:r>
              <a:rPr lang="en-US" altLang="zh-CN" dirty="0"/>
              <a:t>——Baseline Fluctuation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EE52-5B6C-43FA-8006-172890450F38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497713" y="1449992"/>
            <a:ext cx="3615180" cy="24439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497713" y="4133935"/>
            <a:ext cx="3626842" cy="23196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4835948" y="1449992"/>
            <a:ext cx="3713873" cy="24439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hqprint"/>
          <a:srcRect/>
          <a:stretch>
            <a:fillRect/>
          </a:stretch>
        </p:blipFill>
        <p:spPr>
          <a:xfrm>
            <a:off x="4835948" y="4133934"/>
            <a:ext cx="3664226" cy="231967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85742" y="1815386"/>
            <a:ext cx="122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High Gain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4369" y="4333604"/>
            <a:ext cx="132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Low Gain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/>
              <a:t>Engineering of the WFCTA </a:t>
            </a:r>
            <a:r>
              <a:rPr lang="en-US" altLang="zh-CN" sz="3600" dirty="0" err="1"/>
              <a:t>SiPM</a:t>
            </a:r>
            <a:r>
              <a:rPr lang="en-US" altLang="zh-CN" sz="36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Camera Test</a:t>
            </a:r>
            <a:r>
              <a:rPr lang="en-US" altLang="zh-CN" dirty="0"/>
              <a:t>——Signal Uniformity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Camera Test</a:t>
            </a:r>
            <a:r>
              <a:rPr lang="en-US" altLang="zh-CN" dirty="0"/>
              <a:t>——Temperature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zh-CN" dirty="0"/>
              <a:t>Temperature Map of Camera C06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AB6B8-64E8-4E34-A012-62EAF625BD3C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4745788" y="2314281"/>
            <a:ext cx="4384797" cy="32333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13415" y="2313751"/>
            <a:ext cx="4671707" cy="3233924"/>
          </a:xfrm>
          <a:prstGeom prst="rect">
            <a:avLst/>
          </a:prstGeom>
        </p:spPr>
      </p:pic>
      <p:sp>
        <p:nvSpPr>
          <p:cNvPr id="11" name="箭头: 上 10"/>
          <p:cNvSpPr/>
          <p:nvPr/>
        </p:nvSpPr>
        <p:spPr>
          <a:xfrm>
            <a:off x="5698590" y="5547675"/>
            <a:ext cx="2479192" cy="7040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cooling air inlet</a:t>
            </a:r>
            <a:endParaRPr lang="zh-CN" altLang="en-US" dirty="0"/>
          </a:p>
        </p:txBody>
      </p:sp>
      <p:sp>
        <p:nvSpPr>
          <p:cNvPr id="14" name="箭头: 上 13"/>
          <p:cNvSpPr/>
          <p:nvPr/>
        </p:nvSpPr>
        <p:spPr>
          <a:xfrm>
            <a:off x="5702007" y="1857620"/>
            <a:ext cx="2479192" cy="7040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cooling air outlet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391374" y="6209641"/>
            <a:ext cx="2253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Ambient temperature=25</a:t>
            </a:r>
            <a:r>
              <a:rPr lang="zh-CN" altLang="en-US" dirty="0"/>
              <a:t>℃</a:t>
            </a:r>
            <a:endParaRPr lang="zh-CN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/>
              <a:t>Engineering of the WFCTA </a:t>
            </a:r>
            <a:r>
              <a:rPr lang="en-US" altLang="zh-CN" sz="3600" dirty="0" err="1"/>
              <a:t>SiPM</a:t>
            </a:r>
            <a:r>
              <a:rPr lang="en-US" altLang="zh-CN" sz="36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Camera Test</a:t>
            </a:r>
            <a:r>
              <a:rPr lang="en-US" altLang="zh-CN" dirty="0"/>
              <a:t>——Signal Resolution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Camera Test</a:t>
            </a:r>
            <a:r>
              <a:rPr lang="en-US" altLang="zh-CN" dirty="0"/>
              <a:t>——Gain Ratio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0B77B-73B4-45F1-8AFD-8716B1375EC9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112424" y="2246745"/>
            <a:ext cx="4385758" cy="320744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4655253" y="2246744"/>
            <a:ext cx="4406708" cy="32074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/>
              <a:t>Introduction</a:t>
            </a:r>
            <a:endParaRPr lang="en-US" altLang="zh-CN" sz="36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LHAASO-WFCTA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CN" dirty="0"/>
              <a:t>Functions of WFCTA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511269"/>
            <a:ext cx="4590264" cy="1275625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Discriminating species and measuring energy spectrum of CRs within the range from 10 </a:t>
            </a:r>
            <a:r>
              <a:rPr lang="en-US" altLang="zh-CN" dirty="0" err="1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TeV</a:t>
            </a:r>
            <a:r>
              <a:rPr lang="en-US" altLang="zh-CN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to 1 </a:t>
            </a:r>
            <a:r>
              <a:rPr lang="en-US" altLang="zh-CN" dirty="0" err="1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EeV</a:t>
            </a:r>
            <a:endParaRPr lang="en-US" altLang="zh-CN" dirty="0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92A9-ED37-4BE9-8950-E8568E54733F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3" name="内容占位符 12"/>
          <p:cNvPicPr>
            <a:picLocks noGrp="1" noChangeAspect="1"/>
          </p:cNvPicPr>
          <p:nvPr>
            <p:ph sz="half" idx="2"/>
          </p:nvPr>
        </p:nvPicPr>
        <p:blipFill>
          <a:blip r:embed="rId1" cstate="screen"/>
          <a:stretch>
            <a:fillRect/>
          </a:stretch>
        </p:blipFill>
        <p:spPr>
          <a:xfrm>
            <a:off x="145653" y="1547057"/>
            <a:ext cx="4386262" cy="3013718"/>
          </a:xfrm>
          <a:prstGeom prst="rect">
            <a:avLst/>
          </a:prstGeom>
        </p:spPr>
      </p:pic>
      <p:graphicFrame>
        <p:nvGraphicFramePr>
          <p:cNvPr id="20" name="表格 20"/>
          <p:cNvGraphicFramePr>
            <a:graphicFrameLocks noGrp="1"/>
          </p:cNvGraphicFramePr>
          <p:nvPr/>
        </p:nvGraphicFramePr>
        <p:xfrm>
          <a:off x="2904503" y="4053487"/>
          <a:ext cx="6239497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519"/>
                <a:gridCol w="2242790"/>
                <a:gridCol w="28091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Phase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Configuration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Main Objective</a:t>
                      </a:r>
                      <a:endParaRPr lang="zh-CN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I</a:t>
                      </a:r>
                      <a:endParaRPr lang="zh-CN" altLang="en-US" sz="18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Cherenkov Mode</a:t>
                      </a:r>
                      <a:endParaRPr lang="en-US" altLang="zh-CN" sz="1800" dirty="0"/>
                    </a:p>
                    <a:p>
                      <a:r>
                        <a:rPr lang="en-US" altLang="zh-CN" sz="1800" dirty="0"/>
                        <a:t>(6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WFCTs+¼WCDA)</a:t>
                      </a:r>
                      <a:endParaRPr lang="zh-CN" altLang="en-US" sz="18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100 TeV-10 </a:t>
                      </a:r>
                      <a:r>
                        <a:rPr lang="en-US" altLang="zh-CN" sz="1800" dirty="0" err="1"/>
                        <a:t>PeV</a:t>
                      </a:r>
                      <a:endParaRPr lang="en-US" altLang="zh-CN" sz="1800" dirty="0"/>
                    </a:p>
                    <a:p>
                      <a:r>
                        <a:rPr lang="en-US" altLang="zh-CN" sz="1800" dirty="0"/>
                        <a:t>Light components of CRs</a:t>
                      </a:r>
                      <a:endParaRPr lang="zh-CN" altLang="en-US" sz="18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II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Cherenkov Mode</a:t>
                      </a:r>
                      <a:endParaRPr lang="en-US" altLang="zh-CN" sz="1800" dirty="0"/>
                    </a:p>
                    <a:p>
                      <a:r>
                        <a:rPr lang="en-US" altLang="zh-CN" sz="1800" dirty="0"/>
                        <a:t>(18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 err="1"/>
                        <a:t>WFCTs+ED+MD</a:t>
                      </a:r>
                      <a:r>
                        <a:rPr lang="en-US" altLang="zh-CN" sz="1800" dirty="0"/>
                        <a:t>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 PeV-100 </a:t>
                      </a:r>
                      <a:r>
                        <a:rPr lang="en-US" altLang="zh-CN" sz="1800" dirty="0" err="1"/>
                        <a:t>PeV</a:t>
                      </a:r>
                      <a:endParaRPr lang="en-US" altLang="zh-CN" sz="1800" dirty="0"/>
                    </a:p>
                    <a:p>
                      <a:r>
                        <a:rPr lang="en-US" altLang="zh-CN" sz="1800" dirty="0"/>
                        <a:t>Heavy components of CRs</a:t>
                      </a:r>
                      <a:endParaRPr lang="zh-CN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III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Fluorescence Mode</a:t>
                      </a:r>
                      <a:endParaRPr lang="en-US" altLang="zh-CN" sz="1800" dirty="0"/>
                    </a:p>
                    <a:p>
                      <a:r>
                        <a:rPr lang="en-US" altLang="zh-CN" sz="1800" dirty="0"/>
                        <a:t>(20 </a:t>
                      </a:r>
                      <a:r>
                        <a:rPr lang="en-US" altLang="zh-CN" sz="1800" dirty="0" err="1"/>
                        <a:t>WFCTs+MD</a:t>
                      </a:r>
                      <a:r>
                        <a:rPr lang="en-US" altLang="zh-CN" sz="1800" dirty="0"/>
                        <a:t>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&gt;100 </a:t>
                      </a:r>
                      <a:r>
                        <a:rPr lang="en-US" altLang="zh-CN" sz="1800" dirty="0" err="1"/>
                        <a:t>PeV</a:t>
                      </a:r>
                      <a:endParaRPr lang="en-US" altLang="zh-CN" sz="1800" dirty="0"/>
                    </a:p>
                    <a:p>
                      <a:r>
                        <a:rPr lang="en-US" altLang="zh-CN" sz="1800" dirty="0"/>
                        <a:t>The second </a:t>
                      </a:r>
                      <a:r>
                        <a:rPr lang="zh-CN" altLang="en-US" sz="1800" dirty="0"/>
                        <a:t>“</a:t>
                      </a:r>
                      <a:r>
                        <a:rPr lang="en-US" altLang="zh-CN" sz="1800" dirty="0"/>
                        <a:t>knee</a:t>
                      </a:r>
                      <a:r>
                        <a:rPr lang="zh-CN" altLang="en-US" sz="1800" dirty="0"/>
                        <a:t>”</a:t>
                      </a:r>
                      <a:endParaRPr lang="zh-CN" altLang="en-US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Engineering of the WFCTA </a:t>
            </a:r>
            <a:r>
              <a:rPr lang="en-US" altLang="zh-CN" sz="3200" dirty="0" err="1"/>
              <a:t>SiPM</a:t>
            </a:r>
            <a:r>
              <a:rPr lang="en-US" altLang="zh-CN" sz="32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Camera Test</a:t>
            </a:r>
            <a:r>
              <a:rPr lang="en-US" altLang="zh-CN" dirty="0"/>
              <a:t>——High Voltage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Camera Test</a:t>
            </a:r>
            <a:r>
              <a:rPr lang="en-US" altLang="zh-CN" dirty="0"/>
              <a:t>——HV Deviation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1561-6782-489C-8736-2B48D580A563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4636888" y="1511269"/>
            <a:ext cx="4385758" cy="29159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3249327" y="4527243"/>
            <a:ext cx="2764974" cy="18279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6090412" y="4525239"/>
            <a:ext cx="2941163" cy="18299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hqprint"/>
          <a:srcRect/>
          <a:stretch>
            <a:fillRect/>
          </a:stretch>
        </p:blipFill>
        <p:spPr>
          <a:xfrm>
            <a:off x="112424" y="1506605"/>
            <a:ext cx="4430405" cy="291590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The Camera Production in 2019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2313" y="994689"/>
            <a:ext cx="8930175" cy="1140482"/>
          </a:xfrm>
        </p:spPr>
        <p:txBody>
          <a:bodyPr>
            <a:normAutofit/>
          </a:bodyPr>
          <a:lstStyle/>
          <a:p>
            <a:r>
              <a:rPr lang="en-US" altLang="zh-CN" b="1" dirty="0"/>
              <a:t>The Overall Progress</a:t>
            </a:r>
            <a:endParaRPr lang="en-US" altLang="zh-CN" b="1" dirty="0"/>
          </a:p>
          <a:p>
            <a:r>
              <a:rPr lang="en-US" altLang="zh-CN" sz="2000" dirty="0"/>
              <a:t>We have delivered 5 Cameras from 16/Mar.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25/Sep.. The production time of them are listed below</a:t>
            </a:r>
            <a:r>
              <a:rPr lang="zh-CN" altLang="en-US" sz="2000" dirty="0"/>
              <a:t>：</a:t>
            </a:r>
            <a:endParaRPr lang="zh-CN" altLang="en-US" sz="20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22818-8E25-47D1-91BA-1BAE119C1002}" type="datetime1">
              <a:rPr lang="en-US" altLang="zh-CN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7" name="表格 7"/>
          <p:cNvGraphicFramePr>
            <a:graphicFrameLocks noGrp="1"/>
          </p:cNvGraphicFramePr>
          <p:nvPr/>
        </p:nvGraphicFramePr>
        <p:xfrm>
          <a:off x="212104" y="2119490"/>
          <a:ext cx="8719792" cy="4018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777"/>
                <a:gridCol w="4317477"/>
                <a:gridCol w="1644977"/>
                <a:gridCol w="1569561"/>
              </a:tblGrid>
              <a:tr h="12171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Camera SN.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Start &amp; Finish Date of</a:t>
                      </a:r>
                      <a:endParaRPr lang="en-US" altLang="zh-CN" sz="1800" dirty="0"/>
                    </a:p>
                    <a:p>
                      <a:pPr algn="ctr"/>
                      <a:r>
                        <a:rPr lang="en-US" altLang="zh-CN" sz="1800" dirty="0"/>
                        <a:t>Sub-Cluster Assembly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and Test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Production Time(days)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Camera Test and Aging Time(days)</a:t>
                      </a:r>
                      <a:endParaRPr lang="zh-CN" altLang="en-US" sz="1800" dirty="0"/>
                    </a:p>
                  </a:txBody>
                  <a:tcPr anchor="ctr"/>
                </a:tc>
              </a:tr>
              <a:tr h="5603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C02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2019/3/16-2019/4/8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23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10</a:t>
                      </a:r>
                      <a:endParaRPr lang="zh-CN" altLang="en-US" sz="1800" dirty="0"/>
                    </a:p>
                  </a:txBody>
                  <a:tcPr anchor="ctr"/>
                </a:tc>
              </a:tr>
              <a:tr h="5603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C03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2019/5/9-2019/5/29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13</a:t>
                      </a:r>
                      <a:endParaRPr lang="zh-CN" altLang="en-US" sz="1800" dirty="0"/>
                    </a:p>
                  </a:txBody>
                  <a:tcPr anchor="ctr"/>
                </a:tc>
              </a:tr>
              <a:tr h="5603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C04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2019/6/21-2019/7/7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16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</a:t>
                      </a:r>
                      <a:endParaRPr lang="zh-CN" altLang="en-US" sz="1800" dirty="0"/>
                    </a:p>
                  </a:txBody>
                  <a:tcPr anchor="ctr"/>
                </a:tc>
              </a:tr>
              <a:tr h="5603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C05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2019/7/23-2019/8/9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17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</a:t>
                      </a:r>
                      <a:endParaRPr lang="zh-CN" altLang="en-US" sz="1800" dirty="0"/>
                    </a:p>
                  </a:txBody>
                  <a:tcPr anchor="ctr"/>
                </a:tc>
              </a:tr>
              <a:tr h="5603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C06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2019/9/10-2019/9/23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13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5</a:t>
                      </a:r>
                      <a:endParaRPr lang="zh-CN" altLang="en-US" sz="1800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5" name="组合 14"/>
          <p:cNvGrpSpPr/>
          <p:nvPr/>
        </p:nvGrpSpPr>
        <p:grpSpPr>
          <a:xfrm>
            <a:off x="3233190" y="3720216"/>
            <a:ext cx="1023012" cy="2636135"/>
            <a:chOff x="3228590" y="3553905"/>
            <a:chExt cx="1023012" cy="2636135"/>
          </a:xfrm>
        </p:grpSpPr>
        <p:sp>
          <p:nvSpPr>
            <p:cNvPr id="9" name="文本框 8"/>
            <p:cNvSpPr txBox="1"/>
            <p:nvPr/>
          </p:nvSpPr>
          <p:spPr>
            <a:xfrm>
              <a:off x="3230244" y="3553905"/>
              <a:ext cx="102135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30 days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228591" y="4123040"/>
              <a:ext cx="102135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22 days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228591" y="4682749"/>
              <a:ext cx="102135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16 days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228590" y="5251573"/>
              <a:ext cx="1021356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31 days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228590" y="5820708"/>
              <a:ext cx="1021356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32 days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直角三角形 15"/>
          <p:cNvSpPr/>
          <p:nvPr/>
        </p:nvSpPr>
        <p:spPr>
          <a:xfrm rot="10800000">
            <a:off x="6793395" y="3501043"/>
            <a:ext cx="282804" cy="2434311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/>
          <p:nvPr/>
        </p:nvCxnSpPr>
        <p:spPr>
          <a:xfrm>
            <a:off x="6711768" y="3501043"/>
            <a:ext cx="0" cy="2485976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The Camera Production in 2019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2313" y="994689"/>
            <a:ext cx="8930175" cy="442899"/>
          </a:xfrm>
        </p:spPr>
        <p:txBody>
          <a:bodyPr/>
          <a:lstStyle/>
          <a:p>
            <a:r>
              <a:rPr lang="en-US" altLang="zh-CN" b="1" dirty="0"/>
              <a:t>Defective Parts</a:t>
            </a:r>
            <a:endParaRPr lang="zh-CN" altLang="en-US" b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A2DF6-18EE-47A7-8DB4-9349E78D44C4}" type="datetime1">
              <a:rPr lang="en-US" altLang="zh-CN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7" name="表格 7"/>
          <p:cNvGraphicFramePr>
            <a:graphicFrameLocks noGrp="1"/>
          </p:cNvGraphicFramePr>
          <p:nvPr/>
        </p:nvGraphicFramePr>
        <p:xfrm>
          <a:off x="175967" y="1599675"/>
          <a:ext cx="420749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499"/>
                <a:gridCol w="1402499"/>
                <a:gridCol w="1402499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Winston-cone(14558 pieces)</a:t>
                      </a:r>
                      <a:endParaRPr lang="zh-CN" altLang="en-US" sz="2000" dirty="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Coating defects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203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1.39%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No coating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0.01%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表格 7"/>
          <p:cNvGraphicFramePr>
            <a:graphicFrameLocks noGrp="1"/>
          </p:cNvGraphicFramePr>
          <p:nvPr/>
        </p:nvGraphicFramePr>
        <p:xfrm>
          <a:off x="175966" y="3174398"/>
          <a:ext cx="4207497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499"/>
                <a:gridCol w="1402499"/>
                <a:gridCol w="1402499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/>
                        <a:t>SiPM</a:t>
                      </a:r>
                      <a:r>
                        <a:rPr lang="en-US" altLang="zh-CN" sz="2000" dirty="0"/>
                        <a:t>(7136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pieces)</a:t>
                      </a:r>
                      <a:endParaRPr lang="zh-CN" altLang="en-US" sz="2000" dirty="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Soiled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3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0.04%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Abnormal Baseline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11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0.15%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Abnormal Noise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13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0.18%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Abnormal Gain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3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dirty="0"/>
                        <a:t>0.04%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 sensor failed</a:t>
                      </a:r>
                      <a:endParaRPr lang="en-US" altLang="zh-CN" sz="16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5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0.07%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表格 7"/>
          <p:cNvGraphicFramePr>
            <a:graphicFrameLocks noGrp="1"/>
          </p:cNvGraphicFramePr>
          <p:nvPr/>
        </p:nvGraphicFramePr>
        <p:xfrm>
          <a:off x="4707117" y="1604021"/>
          <a:ext cx="4207497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499"/>
                <a:gridCol w="1402499"/>
                <a:gridCol w="1402499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AB(660 pieces)</a:t>
                      </a:r>
                      <a:endParaRPr lang="zh-CN" altLang="en-US" sz="2000" dirty="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Abnormal Baseline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0.15%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表格 7"/>
          <p:cNvGraphicFramePr>
            <a:graphicFrameLocks noGrp="1"/>
          </p:cNvGraphicFramePr>
          <p:nvPr/>
        </p:nvGraphicFramePr>
        <p:xfrm>
          <a:off x="4707117" y="3174398"/>
          <a:ext cx="4207497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499"/>
                <a:gridCol w="1402499"/>
                <a:gridCol w="1402499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CLB(341 pieces)</a:t>
                      </a:r>
                      <a:endParaRPr lang="zh-CN" altLang="en-US" sz="2000" dirty="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Status readback failed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3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0.88%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内容占位符 16"/>
          <p:cNvPicPr>
            <a:picLocks noGrp="1" noChangeAspect="1"/>
          </p:cNvPicPr>
          <p:nvPr>
            <p:ph sz="quarter" idx="4"/>
          </p:nvPr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4627261" y="4415002"/>
            <a:ext cx="1962173" cy="1936685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Camera Production in 2019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Improvement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dirty="0"/>
              <a:t>The output signal of C03 at the operation voltage given by Hamamatsu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34637-8FC4-4443-91E3-41BE69BC350C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4617073" y="1558026"/>
            <a:ext cx="4414502" cy="2746654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5495228" y="5044920"/>
            <a:ext cx="561496" cy="561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>
            <a:stCxn id="16" idx="6"/>
          </p:cNvCxnSpPr>
          <p:nvPr/>
        </p:nvCxnSpPr>
        <p:spPr>
          <a:xfrm>
            <a:off x="6056724" y="5325668"/>
            <a:ext cx="1400677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6649476" y="4950732"/>
            <a:ext cx="216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ADC </a:t>
            </a:r>
            <a:r>
              <a:rPr lang="en-US" altLang="zh-CN" dirty="0" err="1"/>
              <a:t>Vref</a:t>
            </a:r>
            <a:r>
              <a:rPr lang="en-US" altLang="zh-CN" dirty="0"/>
              <a:t> of CLB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6625277" y="5369798"/>
            <a:ext cx="1923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LT1963A</a:t>
            </a:r>
            <a:endParaRPr lang="en-US" altLang="zh-CN" dirty="0"/>
          </a:p>
          <a:p>
            <a:r>
              <a:rPr lang="en-US" altLang="zh-CN" dirty="0"/>
              <a:t>LDO  Regulators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7081175" y="5981414"/>
            <a:ext cx="91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±1.5%</a:t>
            </a:r>
            <a:endParaRPr lang="zh-CN" altLang="en-US" dirty="0"/>
          </a:p>
        </p:txBody>
      </p:sp>
      <p:sp>
        <p:nvSpPr>
          <p:cNvPr id="24" name="内容占位符 3"/>
          <p:cNvSpPr txBox="1"/>
          <p:nvPr/>
        </p:nvSpPr>
        <p:spPr>
          <a:xfrm>
            <a:off x="4397824" y="1136845"/>
            <a:ext cx="4746176" cy="416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The Deviation from </a:t>
            </a:r>
            <a:r>
              <a:rPr lang="en-US" altLang="zh-CN" dirty="0" err="1"/>
              <a:t>HVmon</a:t>
            </a:r>
            <a:r>
              <a:rPr lang="en-US" altLang="zh-CN" dirty="0"/>
              <a:t> to </a:t>
            </a:r>
            <a:r>
              <a:rPr lang="en-US" altLang="zh-CN" dirty="0" err="1"/>
              <a:t>HVset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351290" y="2665217"/>
            <a:ext cx="4146892" cy="305593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Camera Production in 2019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Improvement</a:t>
            </a:r>
            <a:endParaRPr lang="zh-CN" altLang="en-US" dirty="0"/>
          </a:p>
        </p:txBody>
      </p:sp>
      <p:pic>
        <p:nvPicPr>
          <p:cNvPr id="17" name="内容占位符 16"/>
          <p:cNvPicPr>
            <a:picLocks noGrp="1" noChangeAspect="1"/>
          </p:cNvPicPr>
          <p:nvPr>
            <p:ph sz="half" idx="2"/>
          </p:nvPr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592373" y="1893604"/>
            <a:ext cx="2995937" cy="4069367"/>
          </a:xfrm>
        </p:spPr>
      </p:pic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AB0-B054-40E9-A261-80B96D6728F1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95756" y="1478136"/>
            <a:ext cx="4402426" cy="437557"/>
          </a:xfrm>
        </p:spPr>
        <p:txBody>
          <a:bodyPr/>
          <a:lstStyle/>
          <a:p>
            <a:r>
              <a:rPr lang="en-US" altLang="zh-CN" dirty="0" err="1"/>
              <a:t>SiPM</a:t>
            </a:r>
            <a:r>
              <a:rPr lang="en-US" altLang="zh-CN" dirty="0"/>
              <a:t> serial number logging error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hqprint"/>
          <a:stretch>
            <a:fillRect/>
          </a:stretch>
        </p:blipFill>
        <p:spPr>
          <a:xfrm>
            <a:off x="4055774" y="3495788"/>
            <a:ext cx="4278591" cy="285239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071621" y="3591612"/>
            <a:ext cx="782424" cy="6928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>
            <a:off x="5410384" y="994056"/>
            <a:ext cx="2277980" cy="1912169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 flipV="1">
            <a:off x="5071621" y="2906225"/>
            <a:ext cx="338763" cy="6853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5854045" y="2906225"/>
            <a:ext cx="1834319" cy="6853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Camera Production in 2019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Improvement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08D7-442D-458D-BC72-7AA5354A76CC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112423" y="1505407"/>
            <a:ext cx="4308747" cy="503399"/>
          </a:xfrm>
        </p:spPr>
        <p:txBody>
          <a:bodyPr>
            <a:normAutofit/>
          </a:bodyPr>
          <a:lstStyle/>
          <a:p>
            <a:r>
              <a:rPr lang="en-US" altLang="zh-CN" dirty="0"/>
              <a:t>Screw thread length discrepancy</a:t>
            </a:r>
            <a:endParaRPr lang="zh-CN" altLang="en-US" dirty="0"/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 sz="half" idx="2"/>
          </p:nvPr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855482" y="1927584"/>
            <a:ext cx="1956062" cy="4428767"/>
          </a:xfrm>
        </p:spPr>
      </p:pic>
      <p:cxnSp>
        <p:nvCxnSpPr>
          <p:cNvPr id="14" name="直接连接符 13"/>
          <p:cNvCxnSpPr/>
          <p:nvPr/>
        </p:nvCxnSpPr>
        <p:spPr>
          <a:xfrm>
            <a:off x="1311383" y="4859517"/>
            <a:ext cx="956821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/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3805760" y="1927584"/>
            <a:ext cx="2884634" cy="4433431"/>
          </a:xfrm>
          <a:prstGeom prst="rect">
            <a:avLst/>
          </a:prstGeom>
          <a:ln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hqprint"/>
          <a:srcRect/>
          <a:stretch>
            <a:fillRect/>
          </a:stretch>
        </p:blipFill>
        <p:spPr>
          <a:xfrm rot="5400000">
            <a:off x="6050276" y="2740887"/>
            <a:ext cx="3700848" cy="2420612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7871381" y="3770721"/>
            <a:ext cx="358218" cy="862553"/>
          </a:xfrm>
          <a:prstGeom prst="rect">
            <a:avLst/>
          </a:prstGeom>
          <a:noFill/>
          <a:ln w="158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/>
          <p:cNvCxnSpPr/>
          <p:nvPr/>
        </p:nvCxnSpPr>
        <p:spPr>
          <a:xfrm>
            <a:off x="1311383" y="4785673"/>
            <a:ext cx="956821" cy="0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Camera Production in 2019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Improvement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CB495-A95F-458A-9720-E74139E55D05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内容占位符 11"/>
          <p:cNvPicPr>
            <a:picLocks noGrp="1" noChangeAspect="1"/>
          </p:cNvPicPr>
          <p:nvPr>
            <p:ph sz="quarter" idx="4"/>
          </p:nvPr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987707" y="2290714"/>
            <a:ext cx="2479250" cy="3901758"/>
          </a:xfrm>
        </p:spPr>
      </p:pic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112423" y="1511270"/>
            <a:ext cx="7198063" cy="501354"/>
          </a:xfrm>
        </p:spPr>
        <p:txBody>
          <a:bodyPr/>
          <a:lstStyle/>
          <a:p>
            <a:r>
              <a:rPr lang="en-US" altLang="zh-CN" dirty="0"/>
              <a:t>The camera housing welding deformation</a:t>
            </a:r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hqprint"/>
          <a:srcRect l="-1"/>
          <a:stretch>
            <a:fillRect/>
          </a:stretch>
        </p:blipFill>
        <p:spPr>
          <a:xfrm>
            <a:off x="4383872" y="2290714"/>
            <a:ext cx="3389065" cy="3901758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 flipH="1" flipV="1">
            <a:off x="1743959" y="2611225"/>
            <a:ext cx="103696" cy="1776952"/>
          </a:xfrm>
          <a:prstGeom prst="line">
            <a:avLst/>
          </a:prstGeom>
          <a:ln w="3175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 flipV="1">
            <a:off x="4603405" y="2715000"/>
            <a:ext cx="590764" cy="2356621"/>
          </a:xfrm>
          <a:prstGeom prst="line">
            <a:avLst/>
          </a:prstGeom>
          <a:ln w="3175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任意多边形: 形状 23"/>
          <p:cNvSpPr/>
          <p:nvPr/>
        </p:nvSpPr>
        <p:spPr>
          <a:xfrm>
            <a:off x="1606936" y="2582945"/>
            <a:ext cx="148756" cy="1871220"/>
          </a:xfrm>
          <a:custGeom>
            <a:avLst/>
            <a:gdLst>
              <a:gd name="connsiteX0" fmla="*/ 153106 w 256801"/>
              <a:gd name="connsiteY0" fmla="*/ 0 h 2488676"/>
              <a:gd name="connsiteX1" fmla="*/ 2277 w 256801"/>
              <a:gd name="connsiteY1" fmla="*/ 1362173 h 2488676"/>
              <a:gd name="connsiteX2" fmla="*/ 256801 w 256801"/>
              <a:gd name="connsiteY2" fmla="*/ 2488676 h 2488676"/>
              <a:gd name="connsiteX0-1" fmla="*/ 153106 w 256801"/>
              <a:gd name="connsiteY0-2" fmla="*/ 0 h 2488676"/>
              <a:gd name="connsiteX1-3" fmla="*/ 2277 w 256801"/>
              <a:gd name="connsiteY1-4" fmla="*/ 1362173 h 2488676"/>
              <a:gd name="connsiteX2-5" fmla="*/ 256801 w 256801"/>
              <a:gd name="connsiteY2-6" fmla="*/ 2488676 h 2488676"/>
              <a:gd name="connsiteX0-7" fmla="*/ 152767 w 247035"/>
              <a:gd name="connsiteY0-8" fmla="*/ 0 h 1904214"/>
              <a:gd name="connsiteX1-9" fmla="*/ 1938 w 247035"/>
              <a:gd name="connsiteY1-10" fmla="*/ 1362173 h 1904214"/>
              <a:gd name="connsiteX2-11" fmla="*/ 247035 w 247035"/>
              <a:gd name="connsiteY2-12" fmla="*/ 1904214 h 1904214"/>
              <a:gd name="connsiteX0-13" fmla="*/ 64593 w 158861"/>
              <a:gd name="connsiteY0-14" fmla="*/ 0 h 1904214"/>
              <a:gd name="connsiteX1-15" fmla="*/ 12746 w 158861"/>
              <a:gd name="connsiteY1-16" fmla="*/ 895546 h 1904214"/>
              <a:gd name="connsiteX2-17" fmla="*/ 158861 w 158861"/>
              <a:gd name="connsiteY2-18" fmla="*/ 1904214 h 1904214"/>
              <a:gd name="connsiteX0-19" fmla="*/ 58568 w 152836"/>
              <a:gd name="connsiteY0-20" fmla="*/ 0 h 1904214"/>
              <a:gd name="connsiteX1-21" fmla="*/ 6721 w 152836"/>
              <a:gd name="connsiteY1-22" fmla="*/ 895546 h 1904214"/>
              <a:gd name="connsiteX2-23" fmla="*/ 152836 w 152836"/>
              <a:gd name="connsiteY2-24" fmla="*/ 1904214 h 1904214"/>
              <a:gd name="connsiteX0-25" fmla="*/ 63915 w 148756"/>
              <a:gd name="connsiteY0-26" fmla="*/ 0 h 1871220"/>
              <a:gd name="connsiteX1-27" fmla="*/ 12068 w 148756"/>
              <a:gd name="connsiteY1-28" fmla="*/ 895546 h 1871220"/>
              <a:gd name="connsiteX2-29" fmla="*/ 148756 w 148756"/>
              <a:gd name="connsiteY2-30" fmla="*/ 1871220 h 18712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48756" h="1871220">
                <a:moveTo>
                  <a:pt x="63915" y="0"/>
                </a:moveTo>
                <a:cubicBezTo>
                  <a:pt x="-20141" y="473697"/>
                  <a:pt x="-2072" y="583676"/>
                  <a:pt x="12068" y="895546"/>
                </a:cubicBezTo>
                <a:cubicBezTo>
                  <a:pt x="26208" y="1207416"/>
                  <a:pt x="50560" y="1587630"/>
                  <a:pt x="148756" y="187122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/>
              <a:t>A Work Plan of Next Year</a:t>
            </a:r>
            <a:endParaRPr lang="en-US" altLang="zh-CN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3 Cameras (before Spring Festival)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A monochromatic (405 nm) laboratorial calibration system(Jan.)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5 Cameras (Mar.—Jun.)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6 Cameras (Aug.—Nov.)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  <a:p>
            <a:r>
              <a:rPr lang="en-US" altLang="zh-CN" sz="2400" dirty="0"/>
              <a:t>A Multi-wavelength laboratorial calibration system (before Oct.)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6129-7702-4BDA-9655-B412291DE8C0}" type="datetime1">
              <a:rPr lang="en-US" altLang="zh-CN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/>
              <a:t>Conclusion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We have developed a set of engineering approaches in order to assembly and test the WFCTA </a:t>
            </a:r>
            <a:r>
              <a:rPr lang="en-US" altLang="zh-CN" sz="2400" dirty="0" err="1"/>
              <a:t>SiPM</a:t>
            </a:r>
            <a:r>
              <a:rPr lang="en-US" altLang="zh-CN" sz="2400" dirty="0"/>
              <a:t> camera according to the requirements.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So far, we have delivered 6 cameras including the C01 engineering prototype. These cameras operate normally at the site with well maintenance of colleagues.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Some deficiencies in the camera parts or in the assembly and test approaches have been found and eliminated.</a:t>
            </a:r>
            <a:endParaRPr lang="en-US" altLang="zh-CN" sz="2400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429-E479-4DDD-9854-A263200C972F}" type="datetime1">
              <a:rPr lang="en-US" altLang="zh-CN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5400" dirty="0"/>
              <a:t>Thanks!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429-E479-4DDD-9854-A263200C972F}" type="datetime1">
              <a:rPr lang="en-US" altLang="zh-CN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296068" y="1285786"/>
            <a:ext cx="4202113" cy="31256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Introduction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WFCTA</a:t>
            </a:r>
            <a:r>
              <a:rPr lang="zh-CN" altLang="en-US" dirty="0"/>
              <a:t> </a:t>
            </a:r>
            <a:r>
              <a:rPr lang="en-US" altLang="zh-CN" dirty="0" err="1"/>
              <a:t>SiPM</a:t>
            </a:r>
            <a:r>
              <a:rPr lang="en-US" altLang="zh-CN" dirty="0"/>
              <a:t> Camera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CN" dirty="0"/>
              <a:t>Summary Information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42FD-22D0-4134-8849-0C4BA45D4345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069" y="4411241"/>
            <a:ext cx="4218495" cy="2030291"/>
          </a:xfrm>
          <a:prstGeom prst="rect">
            <a:avLst/>
          </a:prstGeom>
        </p:spPr>
      </p:pic>
      <p:pic>
        <p:nvPicPr>
          <p:cNvPr id="15" name="内容占位符 1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9437" y="2644281"/>
            <a:ext cx="4402138" cy="331738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72001" y="5989729"/>
            <a:ext cx="4538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A camera with an optical filter at the Mt. </a:t>
            </a:r>
            <a:r>
              <a:rPr lang="en-US" altLang="zh-CN" sz="1600" dirty="0" err="1"/>
              <a:t>Haizi</a:t>
            </a:r>
            <a:r>
              <a:rPr lang="en-US" altLang="zh-CN" sz="1600" dirty="0"/>
              <a:t> site</a:t>
            </a:r>
            <a:endParaRPr lang="zh-CN" altLang="en-US" sz="1600" dirty="0"/>
          </a:p>
        </p:txBody>
      </p:sp>
      <p:graphicFrame>
        <p:nvGraphicFramePr>
          <p:cNvPr id="14" name="表格 15"/>
          <p:cNvGraphicFramePr>
            <a:graphicFrameLocks noGrp="1"/>
          </p:cNvGraphicFramePr>
          <p:nvPr/>
        </p:nvGraphicFramePr>
        <p:xfrm>
          <a:off x="4616715" y="1421165"/>
          <a:ext cx="4414860" cy="11887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07430"/>
                <a:gridCol w="22074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Num. of Pixel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32×32 (1024)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F.O.V.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16°×16°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/>
                        <a:t>Pixel Size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0.5°×0.5°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Schematic of 1D-System</a:t>
            </a:r>
            <a:endParaRPr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73" y="995363"/>
            <a:ext cx="6771328" cy="5181600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429-E479-4DDD-9854-A263200C972F}" type="datetime1">
              <a:rPr lang="en-US" altLang="zh-CN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Schematic of 2D-System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429-E479-4DDD-9854-A263200C972F}" type="datetime1">
              <a:rPr lang="en-US" altLang="zh-CN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52" y="995363"/>
            <a:ext cx="516057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1D-System</a:t>
            </a:r>
            <a:endParaRPr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3" y="1447849"/>
            <a:ext cx="5573269" cy="4179952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429-E479-4DDD-9854-A263200C972F}" type="datetime1">
              <a:rPr lang="en-US" altLang="zh-CN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38" y="457200"/>
            <a:ext cx="2286111" cy="30481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38" y="3620688"/>
            <a:ext cx="2286111" cy="304814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Darkroom and Temp-System</a:t>
            </a:r>
            <a:endParaRPr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37" y="995363"/>
            <a:ext cx="6908800" cy="5181600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429-E479-4DDD-9854-A263200C972F}" type="datetime1">
              <a:rPr lang="en-US" altLang="zh-CN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Temperature System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429-E479-4DDD-9854-A263200C972F}" type="datetime1">
              <a:rPr lang="en-US" altLang="zh-CN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内容占位符 6"/>
          <p:cNvPicPr>
            <a:picLocks noGrp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1600" y="1126968"/>
            <a:ext cx="8931275" cy="4918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55" y="1247192"/>
            <a:ext cx="3272710" cy="4363613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429-E479-4DDD-9854-A263200C972F}" type="datetime1">
              <a:rPr lang="en-US" altLang="zh-CN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5" y="1247193"/>
            <a:ext cx="3272710" cy="436361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58" y="1220771"/>
            <a:ext cx="3431357" cy="2573518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429-E479-4DDD-9854-A263200C972F}" type="datetime1">
              <a:rPr lang="en-US" altLang="zh-CN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58" y="3850850"/>
            <a:ext cx="3431357" cy="25735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29" y="1187475"/>
            <a:ext cx="3506772" cy="26300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29" y="3908835"/>
            <a:ext cx="3506771" cy="26300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Introduction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Camera </a:t>
            </a:r>
            <a:r>
              <a:rPr lang="en-US" altLang="zh-CN" dirty="0" err="1"/>
              <a:t>Stucture</a:t>
            </a:r>
            <a:endParaRPr lang="zh-CN" altLang="en-US" dirty="0"/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 sz="half" idx="2"/>
          </p:nvPr>
        </p:nvPicPr>
        <p:blipFill>
          <a:blip r:embed="rId1" cstate="hqprint"/>
          <a:stretch>
            <a:fillRect/>
          </a:stretch>
        </p:blipFill>
        <p:spPr>
          <a:xfrm>
            <a:off x="197734" y="1540883"/>
            <a:ext cx="8374866" cy="4710861"/>
          </a:xfrm>
        </p:spPr>
      </p:pic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673B-FE8C-4EB1-B155-F050951A9E3C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797691" y="1488764"/>
            <a:ext cx="231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Thin Film Physics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74380" y="2745617"/>
            <a:ext cx="167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Hamamatsu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954445" y="3287324"/>
            <a:ext cx="1144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IHEP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67629" y="5621460"/>
            <a:ext cx="1144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IHEP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76267" y="3629339"/>
            <a:ext cx="85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SCU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54445" y="4013697"/>
            <a:ext cx="85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SCU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954445" y="4328839"/>
            <a:ext cx="85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SCU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934179" y="5175842"/>
            <a:ext cx="85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SCU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/>
              <a:t>Introduction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3" y="998720"/>
            <a:ext cx="8348133" cy="437557"/>
          </a:xfrm>
        </p:spPr>
        <p:txBody>
          <a:bodyPr/>
          <a:lstStyle/>
          <a:p>
            <a:r>
              <a:rPr lang="en-US" altLang="zh-CN" dirty="0"/>
              <a:t>WFCTA </a:t>
            </a:r>
            <a:r>
              <a:rPr lang="en-US" altLang="zh-CN" dirty="0" err="1"/>
              <a:t>SiPM</a:t>
            </a:r>
            <a:r>
              <a:rPr lang="en-US" altLang="zh-CN" dirty="0"/>
              <a:t> Camera Review Meeting(2019 3/Jun.)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B213-D64E-4B21-9769-1E18FC1A54B0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5" name="内容占位符 14"/>
          <p:cNvPicPr>
            <a:picLocks noGrp="1" noChangeAspect="1"/>
          </p:cNvPicPr>
          <p:nvPr>
            <p:ph sz="half" idx="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99" y="1699310"/>
            <a:ext cx="6094837" cy="457112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200" dirty="0"/>
              <a:t>Introduction</a:t>
            </a:r>
            <a:endParaRPr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/>
          <a:srcRect/>
          <a:stretch>
            <a:fillRect/>
          </a:stretch>
        </p:blipFill>
        <p:spPr>
          <a:xfrm>
            <a:off x="1208413" y="2278880"/>
            <a:ext cx="7110743" cy="4182789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41E1-E7AC-49BB-935F-34D01AA54986}" type="datetime1">
              <a:rPr lang="en-US" altLang="zh-CN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文本占位符 2"/>
          <p:cNvSpPr txBox="1"/>
          <p:nvPr/>
        </p:nvSpPr>
        <p:spPr>
          <a:xfrm>
            <a:off x="112424" y="998720"/>
            <a:ext cx="4385758" cy="437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/>
              <a:t>Our Tasks</a:t>
            </a:r>
            <a:endParaRPr lang="zh-CN" altLang="en-US" b="1" dirty="0"/>
          </a:p>
        </p:txBody>
      </p:sp>
      <p:graphicFrame>
        <p:nvGraphicFramePr>
          <p:cNvPr id="11" name="表格 11"/>
          <p:cNvGraphicFramePr>
            <a:graphicFrameLocks noGrp="1"/>
          </p:cNvGraphicFramePr>
          <p:nvPr/>
        </p:nvGraphicFramePr>
        <p:xfrm>
          <a:off x="1644977" y="934232"/>
          <a:ext cx="7456601" cy="1280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8264"/>
                <a:gridCol w="465833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Research phase</a:t>
                      </a:r>
                      <a:endParaRPr lang="en-US" altLang="zh-CN" sz="1800" b="1" dirty="0"/>
                    </a:p>
                    <a:p>
                      <a:r>
                        <a:rPr lang="en-US" altLang="zh-CN" sz="1800" b="1" dirty="0"/>
                        <a:t>(2010-early 2019)</a:t>
                      </a:r>
                      <a:endParaRPr lang="zh-CN" altLang="en-US" sz="18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Camera test systems research</a:t>
                      </a:r>
                      <a:endParaRPr lang="en-US" altLang="zh-CN" sz="1800" dirty="0"/>
                    </a:p>
                    <a:p>
                      <a:r>
                        <a:rPr lang="en-US" altLang="zh-CN" sz="1800" dirty="0"/>
                        <a:t>Engineering approaches research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1" dirty="0"/>
                        <a:t>Construction phase</a:t>
                      </a:r>
                      <a:endParaRPr lang="en-US" altLang="zh-CN" sz="1800" b="1" dirty="0"/>
                    </a:p>
                    <a:p>
                      <a:r>
                        <a:rPr lang="en-US" altLang="zh-CN" sz="1800" b="1" dirty="0"/>
                        <a:t>(early 2019-now)</a:t>
                      </a:r>
                      <a:endParaRPr lang="zh-CN" altLang="en-US" sz="18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Camera assembly, performances characterization, and laboratorial calibration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/>
              <a:t>Introduction</a:t>
            </a:r>
            <a:endParaRPr lang="en-US" altLang="zh-CN" sz="36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424" y="998720"/>
            <a:ext cx="5543658" cy="437557"/>
          </a:xfrm>
        </p:spPr>
        <p:txBody>
          <a:bodyPr/>
          <a:lstStyle/>
          <a:p>
            <a:r>
              <a:rPr lang="en-US" altLang="zh-CN" dirty="0"/>
              <a:t>Camera </a:t>
            </a:r>
            <a:r>
              <a:rPr lang="en-US" altLang="zh-CN" dirty="0">
                <a:solidFill>
                  <a:srgbClr val="0070C0"/>
                </a:solidFill>
              </a:rPr>
              <a:t>Assembly</a:t>
            </a:r>
            <a:r>
              <a:rPr lang="en-US" altLang="zh-CN" dirty="0"/>
              <a:t> and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Test</a:t>
            </a:r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dirty="0"/>
              <a:t>Process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469D-F9DC-41FD-BCBB-B7F3138EE2FF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sz="half" idx="2"/>
          </p:nvPr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36972" y="1599012"/>
            <a:ext cx="8820612" cy="45849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Engineering of the WFCTA </a:t>
            </a:r>
            <a:r>
              <a:rPr lang="en-US" altLang="zh-CN" sz="3200" dirty="0" err="1"/>
              <a:t>SiPM</a:t>
            </a:r>
            <a:r>
              <a:rPr lang="en-US" altLang="zh-CN" sz="3200" dirty="0"/>
              <a:t> Camera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Assembly Requirements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367D-0960-421D-9C16-77AF6867CF3E}" type="datetime1">
              <a:rPr lang="en-US" altLang="zh-CN" smtClean="0"/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Progress of LHAASO-WFCTA SiPM Camera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D8F2C-49E8-46A7-969D-38F8B0768507}" type="slidenum">
              <a:rPr lang="zh-CN" altLang="en-US" smtClean="0"/>
            </a:fld>
            <a:endParaRPr lang="zh-CN" altLang="en-US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522380" y="2424443"/>
          <a:ext cx="8050220" cy="1901826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033006"/>
                <a:gridCol w="2265834"/>
                <a:gridCol w="475138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n-lt"/>
                          <a:ea typeface="楷体" panose="02010609060101010101" pitchFamily="49" charset="-122"/>
                        </a:rPr>
                        <a:t>Specification</a:t>
                      </a:r>
                      <a:endParaRPr lang="zh-CN" altLang="en-US" sz="1800" dirty="0">
                        <a:latin typeface="+mn-lt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Requirement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Flatness of Winston-cone entrance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＜±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 mm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Gap between pixels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＜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0.4 mm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CN" altLang="en-US" sz="1800" dirty="0">
                        <a:latin typeface="Cambria Math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800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Gap between Sub-Clusters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800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＜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mm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8399</Words>
  <Application>WPS 演示</Application>
  <PresentationFormat>全屏显示(4:3)</PresentationFormat>
  <Paragraphs>965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9" baseType="lpstr">
      <vt:lpstr>Arial</vt:lpstr>
      <vt:lpstr>宋体</vt:lpstr>
      <vt:lpstr>Wingdings</vt:lpstr>
      <vt:lpstr>Times New Roman</vt:lpstr>
      <vt:lpstr>华文中宋</vt:lpstr>
      <vt:lpstr>Cambria Math</vt:lpstr>
      <vt:lpstr>楷体</vt:lpstr>
      <vt:lpstr>等线 Light</vt:lpstr>
      <vt:lpstr>等线</vt:lpstr>
      <vt:lpstr>微软雅黑</vt:lpstr>
      <vt:lpstr>Arial Unicode MS</vt:lpstr>
      <vt:lpstr>黑体</vt:lpstr>
      <vt:lpstr>Office 主题​​</vt:lpstr>
      <vt:lpstr>Progress of LHAASO-WFCTA SiPM Camera</vt:lpstr>
      <vt:lpstr>Outline</vt:lpstr>
      <vt:lpstr>Introduction</vt:lpstr>
      <vt:lpstr>Introduction</vt:lpstr>
      <vt:lpstr>Introduction</vt:lpstr>
      <vt:lpstr>Introduction</vt:lpstr>
      <vt:lpstr>Introduction</vt:lpstr>
      <vt:lpstr>Introduction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Engineering of the WFCTA SiPM Camera</vt:lpstr>
      <vt:lpstr>The Camera Production in 2019</vt:lpstr>
      <vt:lpstr>The Camera Production in 2019</vt:lpstr>
      <vt:lpstr>The Camera Production in 2019</vt:lpstr>
      <vt:lpstr>The Camera Production in 2019</vt:lpstr>
      <vt:lpstr>The Camera Production in 2019</vt:lpstr>
      <vt:lpstr>The Camera Production in 2019</vt:lpstr>
      <vt:lpstr>A Work Plan of Next Year</vt:lpstr>
      <vt:lpstr>Conclusion</vt:lpstr>
      <vt:lpstr>PowerPoint 演示文稿</vt:lpstr>
      <vt:lpstr>Schematic of 1D-System</vt:lpstr>
      <vt:lpstr>Schematic of 2D-System</vt:lpstr>
      <vt:lpstr>1D-System</vt:lpstr>
      <vt:lpstr>Darkroom and Temp-System</vt:lpstr>
      <vt:lpstr>Temperature System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Gordon Freeman Dr</dc:creator>
  <cp:lastModifiedBy>wcda</cp:lastModifiedBy>
  <cp:revision>199</cp:revision>
  <dcterms:created xsi:type="dcterms:W3CDTF">2019-10-19T02:51:00Z</dcterms:created>
  <dcterms:modified xsi:type="dcterms:W3CDTF">2019-11-14T02:24:29Z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2052-10.1.0.7469</vt:lpwstr>
  </property>
</Properties>
</file>