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96" r:id="rId3"/>
    <p:sldId id="305" r:id="rId4"/>
    <p:sldId id="298" r:id="rId5"/>
    <p:sldId id="307" r:id="rId6"/>
    <p:sldId id="300" r:id="rId7"/>
    <p:sldId id="301" r:id="rId8"/>
    <p:sldId id="302" r:id="rId9"/>
    <p:sldId id="268" r:id="rId10"/>
    <p:sldId id="267" r:id="rId11"/>
    <p:sldId id="261" r:id="rId12"/>
    <p:sldId id="258" r:id="rId13"/>
    <p:sldId id="263" r:id="rId14"/>
    <p:sldId id="292" r:id="rId15"/>
    <p:sldId id="264" r:id="rId16"/>
    <p:sldId id="287" r:id="rId17"/>
    <p:sldId id="288" r:id="rId18"/>
    <p:sldId id="278" r:id="rId19"/>
    <p:sldId id="291" r:id="rId20"/>
    <p:sldId id="290" r:id="rId21"/>
    <p:sldId id="294" r:id="rId22"/>
    <p:sldId id="303" r:id="rId23"/>
    <p:sldId id="269" r:id="rId24"/>
    <p:sldId id="304" r:id="rId25"/>
    <p:sldId id="306" r:id="rId26"/>
    <p:sldId id="293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9E011-C1B4-41B9-AE03-5649DEDB0DF1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7FB19-6311-423C-933C-BA4C6A0A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51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7FB19-6311-423C-933C-BA4C6A0AA27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20F7-CDB1-47A3-9E89-B0DACF453AE3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6A6A-4D31-47AB-9C67-D275C27E18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20F7-CDB1-47A3-9E89-B0DACF453AE3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6A6A-4D31-47AB-9C67-D275C27E18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20F7-CDB1-47A3-9E89-B0DACF453AE3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6A6A-4D31-47AB-9C67-D275C27E18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20F7-CDB1-47A3-9E89-B0DACF453AE3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6A6A-4D31-47AB-9C67-D275C27E18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20F7-CDB1-47A3-9E89-B0DACF453AE3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6A6A-4D31-47AB-9C67-D275C27E18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20F7-CDB1-47A3-9E89-B0DACF453AE3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6A6A-4D31-47AB-9C67-D275C27E18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20F7-CDB1-47A3-9E89-B0DACF453AE3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6A6A-4D31-47AB-9C67-D275C27E18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20F7-CDB1-47A3-9E89-B0DACF453AE3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6A6A-4D31-47AB-9C67-D275C27E18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20F7-CDB1-47A3-9E89-B0DACF453AE3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6A6A-4D31-47AB-9C67-D275C27E18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20F7-CDB1-47A3-9E89-B0DACF453AE3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6A6A-4D31-47AB-9C67-D275C27E18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20F7-CDB1-47A3-9E89-B0DACF453AE3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6A6A-4D31-47AB-9C67-D275C27E18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20F7-CDB1-47A3-9E89-B0DACF453AE3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6A6A-4D31-47AB-9C67-D275C27E18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r>
              <a:rPr lang="zh-CN" altLang="en-US" sz="5700" b="1">
                <a:solidFill>
                  <a:srgbClr val="FFFFFF"/>
                </a:solidFill>
              </a:rPr>
              <a:t>基于红外云量仪的云量分析进展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03591" y="5318990"/>
            <a:ext cx="8000857" cy="723670"/>
          </a:xfrm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                           </a:t>
            </a:r>
            <a:r>
              <a:rPr lang="zh-CN" altLang="en-US" sz="2800" b="1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李新</a:t>
            </a:r>
            <a:endParaRPr lang="en-US" altLang="zh-CN" sz="2800" b="1" i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CN" sz="2800" b="1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                       2019</a:t>
            </a:r>
            <a:r>
              <a:rPr lang="zh-CN" altLang="en-US" sz="2800" b="1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年</a:t>
            </a:r>
            <a:r>
              <a:rPr lang="en-US" altLang="zh-CN" sz="2800" b="1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</a:t>
            </a:r>
            <a:r>
              <a:rPr lang="zh-CN" altLang="en-US" sz="2800" b="1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月</a:t>
            </a:r>
            <a:r>
              <a:rPr lang="en-US" altLang="zh-CN" sz="2800" b="1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25</a:t>
            </a:r>
            <a:r>
              <a:rPr lang="zh-CN" altLang="en-US" sz="2800" b="1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日</a:t>
            </a:r>
          </a:p>
          <a:p>
            <a:pPr>
              <a:spcBef>
                <a:spcPct val="0"/>
              </a:spcBef>
            </a:pPr>
            <a:r>
              <a:rPr lang="en-US" altLang="zh-CN" sz="28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</a:t>
            </a:r>
            <a:endParaRPr lang="zh-CN" altLang="en-US" sz="2000" b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4000" b="1" dirty="0"/>
              <a:t>红外亮温与温度做比值和差的比较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95" y="3140968"/>
            <a:ext cx="4323252" cy="30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" y="1534731"/>
            <a:ext cx="4376912" cy="326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6D15F93-5729-46DE-87C2-6B64B02DC7CD}"/>
              </a:ext>
            </a:extLst>
          </p:cNvPr>
          <p:cNvSpPr txBox="1"/>
          <p:nvPr/>
        </p:nvSpPr>
        <p:spPr>
          <a:xfrm>
            <a:off x="1547664" y="1535302"/>
            <a:ext cx="17349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/>
              <a:t>temp1/temp2:Entry$</a:t>
            </a:r>
            <a:endParaRPr lang="zh-CN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9048"/>
            <a:ext cx="4623618" cy="31179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11" y="3212976"/>
            <a:ext cx="4533529" cy="326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FA1809B-DEA4-4342-926B-EADC2B346357}"/>
              </a:ext>
            </a:extLst>
          </p:cNvPr>
          <p:cNvSpPr txBox="1"/>
          <p:nvPr/>
        </p:nvSpPr>
        <p:spPr>
          <a:xfrm>
            <a:off x="3735312" y="168895"/>
            <a:ext cx="12564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/>
              <a:t>temp1/temp2</a:t>
            </a:r>
            <a:endParaRPr lang="zh-CN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红外</a:t>
            </a:r>
            <a:r>
              <a:rPr lang="zh-CN" altLang="en-US" b="1"/>
              <a:t>亮温</a:t>
            </a:r>
            <a:r>
              <a:rPr lang="en-US" altLang="zh-CN" b="1" dirty="0"/>
              <a:t>/</a:t>
            </a:r>
            <a:r>
              <a:rPr lang="zh-CN" altLang="en-US" b="1" dirty="0"/>
              <a:t>温度的比值与云量的关系</a:t>
            </a: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90327"/>
            <a:ext cx="1477981" cy="1518525"/>
          </a:xfr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78" y="1412776"/>
            <a:ext cx="5834865" cy="392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C:\Users\Administrator\Desktop\云量的原始数据\2019\03\2019_0303\12345_cloud_ir_20190303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1584176" cy="16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 descr="C:\Users\Administrator\Desktop\TDJ 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4" y="3108852"/>
            <a:ext cx="1494605" cy="15442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直接箭头连接符 22"/>
          <p:cNvCxnSpPr/>
          <p:nvPr/>
        </p:nvCxnSpPr>
        <p:spPr>
          <a:xfrm>
            <a:off x="1591778" y="3002354"/>
            <a:ext cx="1252030" cy="1866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60086" y="517228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红：</a:t>
            </a:r>
            <a:r>
              <a:rPr lang="en-US" altLang="zh-CN" sz="1200" dirty="0"/>
              <a:t>3</a:t>
            </a:r>
            <a:r>
              <a:rPr lang="zh-CN" altLang="en-US" sz="1200" dirty="0"/>
              <a:t>月</a:t>
            </a:r>
            <a:r>
              <a:rPr lang="en-US" altLang="zh-CN" sz="1200" dirty="0"/>
              <a:t>3</a:t>
            </a:r>
            <a:r>
              <a:rPr lang="zh-CN" altLang="en-US" sz="1200" dirty="0"/>
              <a:t>日红外亮温</a:t>
            </a:r>
            <a:r>
              <a:rPr lang="en-US" altLang="zh-CN" sz="1200" dirty="0"/>
              <a:t>/</a:t>
            </a:r>
            <a:r>
              <a:rPr lang="zh-CN" altLang="en-US" sz="1200" dirty="0"/>
              <a:t>温度</a:t>
            </a:r>
            <a:endParaRPr lang="en-US" altLang="zh-CN" sz="1200" dirty="0"/>
          </a:p>
          <a:p>
            <a:r>
              <a:rPr lang="zh-CN" altLang="en-US" sz="1200" dirty="0"/>
              <a:t>蓝：</a:t>
            </a:r>
            <a:r>
              <a:rPr lang="en-US" altLang="zh-CN" sz="1200" dirty="0"/>
              <a:t>4</a:t>
            </a:r>
            <a:r>
              <a:rPr lang="zh-CN" altLang="en-US" sz="1200" dirty="0"/>
              <a:t>月</a:t>
            </a:r>
            <a:r>
              <a:rPr lang="en-US" altLang="zh-CN" sz="1200" dirty="0"/>
              <a:t>11</a:t>
            </a:r>
            <a:r>
              <a:rPr lang="zh-CN" altLang="en-US" sz="1200" dirty="0"/>
              <a:t>日部分红外亮温</a:t>
            </a:r>
            <a:r>
              <a:rPr lang="en-US" altLang="zh-CN" sz="1200" dirty="0"/>
              <a:t>/</a:t>
            </a:r>
            <a:r>
              <a:rPr lang="zh-CN" altLang="en-US" sz="1200" dirty="0"/>
              <a:t>温度</a:t>
            </a:r>
            <a:endParaRPr lang="en-US" altLang="zh-CN" sz="1200" dirty="0"/>
          </a:p>
          <a:p>
            <a:r>
              <a:rPr lang="zh-CN" altLang="en-US" sz="1200" dirty="0"/>
              <a:t>黑：筛选之后   红外亮温</a:t>
            </a:r>
            <a:r>
              <a:rPr lang="en-US" altLang="zh-CN" sz="1200" dirty="0"/>
              <a:t>/</a:t>
            </a:r>
            <a:r>
              <a:rPr lang="zh-CN" altLang="en-US" sz="1200" dirty="0"/>
              <a:t>温度所有数据 </a:t>
            </a:r>
          </a:p>
        </p:txBody>
      </p:sp>
      <p:cxnSp>
        <p:nvCxnSpPr>
          <p:cNvPr id="27" name="直接箭头连接符 26"/>
          <p:cNvCxnSpPr>
            <a:stCxn id="11" idx="2"/>
          </p:cNvCxnSpPr>
          <p:nvPr/>
        </p:nvCxnSpPr>
        <p:spPr>
          <a:xfrm flipH="1">
            <a:off x="5940152" y="3108852"/>
            <a:ext cx="2395175" cy="1760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4815" y="5750162"/>
            <a:ext cx="712879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初步结论：左边的高峰是云量少的，右边的峰云量多。</a:t>
            </a:r>
            <a:endParaRPr lang="en-US" altLang="zh-CN" sz="2000" dirty="0"/>
          </a:p>
          <a:p>
            <a:r>
              <a:rPr lang="en-US" altLang="zh-CN" sz="2000" dirty="0"/>
              <a:t>                   </a:t>
            </a:r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）云多红外亮温高，云少红外亮温低的理论</a:t>
            </a:r>
            <a:endParaRPr lang="en-US" altLang="zh-CN" sz="2000" dirty="0"/>
          </a:p>
          <a:p>
            <a:r>
              <a:rPr lang="en-US" altLang="zh-CN" sz="2000" dirty="0"/>
              <a:t>                   </a:t>
            </a: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）用云的</a:t>
            </a:r>
            <a:r>
              <a:rPr lang="en-US" altLang="zh-CN" sz="2000" dirty="0"/>
              <a:t>map</a:t>
            </a:r>
            <a:r>
              <a:rPr lang="zh-CN" altLang="en-US" sz="2000" dirty="0"/>
              <a:t>找到典型的云量来验证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56D3C9D-154F-4E75-8268-F16121179555}"/>
              </a:ext>
            </a:extLst>
          </p:cNvPr>
          <p:cNvSpPr txBox="1"/>
          <p:nvPr/>
        </p:nvSpPr>
        <p:spPr>
          <a:xfrm>
            <a:off x="3986668" y="1412990"/>
            <a:ext cx="12564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/>
              <a:t>temp1/temp2</a:t>
            </a:r>
            <a:endParaRPr lang="zh-CN" altLang="en-US" sz="140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E2432F5-55C6-4454-B5A8-D98369A575E3}"/>
              </a:ext>
            </a:extLst>
          </p:cNvPr>
          <p:cNvSpPr/>
          <p:nvPr/>
        </p:nvSpPr>
        <p:spPr>
          <a:xfrm>
            <a:off x="5870670" y="5136932"/>
            <a:ext cx="120834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400"/>
              <a:t>temp1/temp2</a:t>
            </a:r>
            <a:endParaRPr lang="zh-CN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红外亮温/温度的比值与云量的关系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63" y="1484784"/>
            <a:ext cx="535444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3380" y="386104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红：云量非常少的</a:t>
            </a:r>
            <a:endParaRPr lang="en-US" altLang="zh-CN" dirty="0"/>
          </a:p>
          <a:p>
            <a:r>
              <a:rPr lang="zh-CN" altLang="en-US" dirty="0"/>
              <a:t>蓝：云量比较多的</a:t>
            </a:r>
            <a:endParaRPr lang="en-US" altLang="zh-CN" dirty="0"/>
          </a:p>
          <a:p>
            <a:r>
              <a:rPr lang="zh-CN" altLang="en-US" dirty="0"/>
              <a:t>黑：筛选之后有数据 </a:t>
            </a:r>
            <a:endParaRPr lang="en-US" altLang="zh-CN" dirty="0"/>
          </a:p>
        </p:txBody>
      </p:sp>
      <p:cxnSp>
        <p:nvCxnSpPr>
          <p:cNvPr id="5" name="直接箭头连接符 4"/>
          <p:cNvCxnSpPr>
            <a:cxnSpLocks/>
          </p:cNvCxnSpPr>
          <p:nvPr/>
        </p:nvCxnSpPr>
        <p:spPr>
          <a:xfrm>
            <a:off x="3851920" y="1543830"/>
            <a:ext cx="0" cy="338391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1475" y="4940889"/>
            <a:ext cx="7344816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  </a:t>
            </a:r>
            <a:endParaRPr lang="en-US" altLang="zh-CN"/>
          </a:p>
          <a:p>
            <a:r>
              <a:rPr lang="zh-CN" altLang="en-US" sz="2000"/>
              <a:t>结论</a:t>
            </a:r>
            <a:r>
              <a:rPr lang="zh-CN" altLang="en-US" sz="2000" dirty="0"/>
              <a:t>：比值在  </a:t>
            </a:r>
            <a:r>
              <a:rPr lang="en-US" altLang="zh-CN" sz="2000" dirty="0"/>
              <a:t>0.7—0.8  </a:t>
            </a:r>
            <a:r>
              <a:rPr lang="zh-CN" altLang="en-US" sz="2000" dirty="0"/>
              <a:t>云量少</a:t>
            </a:r>
            <a:endParaRPr lang="en-US" altLang="zh-CN" sz="2000" dirty="0"/>
          </a:p>
          <a:p>
            <a:r>
              <a:rPr lang="en-US" altLang="zh-CN" sz="2000"/>
              <a:t>                             </a:t>
            </a:r>
            <a:r>
              <a:rPr lang="en-US" altLang="zh-CN" sz="2000" dirty="0"/>
              <a:t>&lt;0.73       </a:t>
            </a:r>
            <a:r>
              <a:rPr lang="zh-CN" altLang="en-US" sz="2000" dirty="0"/>
              <a:t>云非常少      </a:t>
            </a:r>
            <a:endParaRPr lang="en-US" altLang="zh-CN" sz="2000" dirty="0"/>
          </a:p>
          <a:p>
            <a:r>
              <a:rPr lang="en-US" altLang="zh-CN" sz="2000" dirty="0"/>
              <a:t>                 </a:t>
            </a:r>
            <a:r>
              <a:rPr lang="zh-CN" altLang="en-US" sz="2000" dirty="0"/>
              <a:t>所在选择云量可以在</a:t>
            </a:r>
            <a:r>
              <a:rPr lang="en-US" altLang="zh-CN" sz="2000" dirty="0"/>
              <a:t>0.8</a:t>
            </a:r>
            <a:r>
              <a:rPr lang="zh-CN" altLang="en-US" sz="2000" dirty="0"/>
              <a:t>这里</a:t>
            </a:r>
            <a:r>
              <a:rPr lang="en-US" altLang="zh-CN" sz="2000" dirty="0"/>
              <a:t>cut</a:t>
            </a:r>
          </a:p>
          <a:p>
            <a:endParaRPr lang="zh-CN" altLang="en-US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688"/>
            <a:ext cx="1975124" cy="133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88" y="1268689"/>
            <a:ext cx="1911647" cy="1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直接箭头连接符 14"/>
          <p:cNvCxnSpPr/>
          <p:nvPr/>
        </p:nvCxnSpPr>
        <p:spPr>
          <a:xfrm flipH="1">
            <a:off x="5436235" y="2501900"/>
            <a:ext cx="2812415" cy="1718945"/>
          </a:xfrm>
          <a:prstGeom prst="straightConnector1">
            <a:avLst/>
          </a:prstGeom>
          <a:ln>
            <a:prstDash val="dashDot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974020" y="2564904"/>
            <a:ext cx="2517860" cy="132576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595C436-97D6-4126-A491-AF2B5CAFD0C2}"/>
              </a:ext>
            </a:extLst>
          </p:cNvPr>
          <p:cNvSpPr txBox="1"/>
          <p:nvPr/>
        </p:nvSpPr>
        <p:spPr>
          <a:xfrm>
            <a:off x="4092759" y="1474886"/>
            <a:ext cx="12564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/>
              <a:t>temp1/temp2</a:t>
            </a:r>
            <a:endParaRPr lang="zh-CN" altLang="en-US" sz="140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0491759-3AB2-45D9-8D75-007267294923}"/>
              </a:ext>
            </a:extLst>
          </p:cNvPr>
          <p:cNvSpPr/>
          <p:nvPr/>
        </p:nvSpPr>
        <p:spPr>
          <a:xfrm>
            <a:off x="5796136" y="4910135"/>
            <a:ext cx="120834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400"/>
              <a:t>temp1/temp2</a:t>
            </a:r>
            <a:endParaRPr lang="zh-CN" alt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069E8-D63C-45DE-9493-B6CDD6F1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红外亮</a:t>
            </a:r>
            <a:r>
              <a:rPr lang="zh-CN" altLang="en-US" b="1"/>
              <a:t>温 </a:t>
            </a:r>
            <a:r>
              <a:rPr lang="en-US" altLang="zh-CN" b="1" dirty="0"/>
              <a:t>- </a:t>
            </a:r>
            <a:r>
              <a:rPr lang="zh-CN" altLang="en-US" b="1" dirty="0"/>
              <a:t>温度的比值与云量的关系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DE4C51B-C88F-423F-B4EC-051C35BFA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76875"/>
            <a:ext cx="8003232" cy="541703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4E3ED11-096F-4229-A3A3-BC8E75A60A0F}"/>
              </a:ext>
            </a:extLst>
          </p:cNvPr>
          <p:cNvSpPr txBox="1"/>
          <p:nvPr/>
        </p:nvSpPr>
        <p:spPr>
          <a:xfrm>
            <a:off x="3635896" y="1232972"/>
            <a:ext cx="16043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/>
              <a:t>Temp1 - temp2</a:t>
            </a:r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43986DE-7A6D-496C-8C7D-D2BB54709743}"/>
              </a:ext>
            </a:extLst>
          </p:cNvPr>
          <p:cNvSpPr/>
          <p:nvPr/>
        </p:nvSpPr>
        <p:spPr>
          <a:xfrm>
            <a:off x="6444208" y="6309320"/>
            <a:ext cx="160435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/>
              <a:t>Temp1 - temp2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9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/>
              <a:t>白天与夜间红外亮温/温度比值分布</a:t>
            </a:r>
            <a:endParaRPr lang="zh-CN" alt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03966"/>
            <a:ext cx="6408712" cy="436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364961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/>
          </a:p>
          <a:p>
            <a:r>
              <a:rPr lang="zh-CN" altLang="en-US" sz="2000"/>
              <a:t>红</a:t>
            </a:r>
            <a:r>
              <a:rPr lang="zh-CN" altLang="en-US" sz="2000" dirty="0"/>
              <a:t>：夜间红外亮温</a:t>
            </a:r>
            <a:r>
              <a:rPr lang="en-US" altLang="zh-CN" sz="2000" dirty="0"/>
              <a:t>/</a:t>
            </a:r>
            <a:r>
              <a:rPr lang="zh-CN" altLang="en-US" sz="2000" dirty="0"/>
              <a:t>温度</a:t>
            </a:r>
            <a:r>
              <a:rPr lang="zh-CN" altLang="en-US" sz="2000" dirty="0">
                <a:solidFill>
                  <a:prstClr val="black"/>
                </a:solidFill>
              </a:rPr>
              <a:t>比值分布 （前一天</a:t>
            </a:r>
            <a:r>
              <a:rPr lang="en-US" altLang="zh-CN" sz="2000" dirty="0">
                <a:solidFill>
                  <a:prstClr val="black"/>
                </a:solidFill>
              </a:rPr>
              <a:t>20</a:t>
            </a:r>
            <a:r>
              <a:rPr lang="zh-CN" altLang="en-US" sz="2000" dirty="0">
                <a:solidFill>
                  <a:prstClr val="black"/>
                </a:solidFill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</a:rPr>
              <a:t>10- -</a:t>
            </a:r>
            <a:r>
              <a:rPr lang="zh-CN" altLang="en-US" sz="2000" dirty="0">
                <a:solidFill>
                  <a:prstClr val="black"/>
                </a:solidFill>
              </a:rPr>
              <a:t>今日</a:t>
            </a:r>
            <a:r>
              <a:rPr lang="en-US" altLang="zh-CN" sz="2000" dirty="0">
                <a:solidFill>
                  <a:prstClr val="black"/>
                </a:solidFill>
              </a:rPr>
              <a:t>05:00</a:t>
            </a:r>
            <a:r>
              <a:rPr lang="zh-CN" altLang="en-US" sz="2000" dirty="0">
                <a:solidFill>
                  <a:prstClr val="black"/>
                </a:solidFill>
              </a:rPr>
              <a:t>）</a:t>
            </a:r>
            <a:endParaRPr lang="en-US" altLang="zh-CN" sz="2000" dirty="0">
              <a:solidFill>
                <a:prstClr val="black"/>
              </a:solidFill>
            </a:endParaRPr>
          </a:p>
          <a:p>
            <a:r>
              <a:rPr lang="zh-CN" altLang="en-US" sz="2000" dirty="0">
                <a:solidFill>
                  <a:prstClr val="black"/>
                </a:solidFill>
              </a:rPr>
              <a:t>紫：</a:t>
            </a:r>
            <a:r>
              <a:rPr lang="zh-CN" altLang="en-US" sz="2000" dirty="0"/>
              <a:t>白天红外亮温</a:t>
            </a:r>
            <a:r>
              <a:rPr lang="en-US" altLang="zh-CN" sz="2000" dirty="0"/>
              <a:t>/</a:t>
            </a:r>
            <a:r>
              <a:rPr lang="zh-CN" altLang="en-US" sz="2000" dirty="0"/>
              <a:t>温度</a:t>
            </a:r>
            <a:r>
              <a:rPr lang="zh-CN" altLang="en-US" sz="2000" dirty="0">
                <a:solidFill>
                  <a:prstClr val="black"/>
                </a:solidFill>
              </a:rPr>
              <a:t>比值分布 （今日</a:t>
            </a:r>
            <a:r>
              <a:rPr lang="en-US" altLang="zh-CN" sz="2000" dirty="0">
                <a:solidFill>
                  <a:prstClr val="black"/>
                </a:solidFill>
              </a:rPr>
              <a:t>09:00- -</a:t>
            </a:r>
            <a:r>
              <a:rPr lang="zh-CN" altLang="en-US" sz="2000" dirty="0">
                <a:solidFill>
                  <a:prstClr val="black"/>
                </a:solidFill>
              </a:rPr>
              <a:t>今日</a:t>
            </a:r>
            <a:r>
              <a:rPr lang="en-US" altLang="zh-CN" sz="2000" dirty="0">
                <a:solidFill>
                  <a:prstClr val="black"/>
                </a:solidFill>
              </a:rPr>
              <a:t>17:00</a:t>
            </a:r>
            <a:r>
              <a:rPr lang="zh-CN" altLang="en-US" sz="2000" dirty="0">
                <a:solidFill>
                  <a:prstClr val="black"/>
                </a:solidFill>
              </a:rPr>
              <a:t>）</a:t>
            </a:r>
            <a:endParaRPr lang="en-US" altLang="zh-CN" sz="2000" dirty="0">
              <a:solidFill>
                <a:prstClr val="black"/>
              </a:solidFill>
            </a:endParaRPr>
          </a:p>
          <a:p>
            <a:r>
              <a:rPr lang="zh-CN" altLang="en-US" sz="2000" dirty="0"/>
              <a:t>黑：筛选之后有数据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74979E3-2E44-4EA7-AC3B-1167D293A418}"/>
              </a:ext>
            </a:extLst>
          </p:cNvPr>
          <p:cNvSpPr/>
          <p:nvPr/>
        </p:nvSpPr>
        <p:spPr>
          <a:xfrm>
            <a:off x="3787808" y="1138043"/>
            <a:ext cx="120834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400"/>
              <a:t>temp1/temp2</a:t>
            </a:r>
            <a:endParaRPr lang="zh-CN" altLang="en-US" sz="14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0D91B2-A48E-4709-8854-93D2C5CBD32D}"/>
              </a:ext>
            </a:extLst>
          </p:cNvPr>
          <p:cNvSpPr/>
          <p:nvPr/>
        </p:nvSpPr>
        <p:spPr>
          <a:xfrm>
            <a:off x="6071852" y="5214165"/>
            <a:ext cx="120834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400"/>
              <a:t>temp1/temp2</a:t>
            </a:r>
            <a:endParaRPr lang="zh-CN" alt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ym typeface="+mn-ea"/>
              </a:rPr>
              <a:t>不同月份红外亮温/温度比值分布</a:t>
            </a:r>
            <a:br>
              <a:rPr lang="zh-CN" altLang="en-US" b="1" dirty="0"/>
            </a:br>
            <a:endParaRPr lang="zh-CN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35" y="1119505"/>
            <a:ext cx="6559550" cy="444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5478145"/>
            <a:ext cx="8754745" cy="984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altLang="zh-CN">
              <a:sym typeface="+mn-ea"/>
            </a:endParaRPr>
          </a:p>
          <a:p>
            <a:pPr algn="ctr"/>
            <a:r>
              <a:rPr lang="zh-CN" altLang="en-US" sz="2000">
                <a:sym typeface="+mn-ea"/>
              </a:rPr>
              <a:t>红</a:t>
            </a:r>
            <a:r>
              <a:rPr lang="zh-CN" altLang="en-US" sz="2000" dirty="0">
                <a:sym typeface="+mn-ea"/>
              </a:rPr>
              <a:t>：</a:t>
            </a:r>
            <a:r>
              <a:rPr lang="en-US" altLang="zh-CN" sz="2000" dirty="0">
                <a:sym typeface="+mn-ea"/>
              </a:rPr>
              <a:t>2</a:t>
            </a:r>
            <a:r>
              <a:rPr lang="zh-CN" altLang="en-US" sz="2000" dirty="0">
                <a:sym typeface="+mn-ea"/>
              </a:rPr>
              <a:t>月份红外亮温</a:t>
            </a:r>
            <a:r>
              <a:rPr lang="en-US" altLang="zh-CN" sz="2000" dirty="0"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温度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比值分布             绿：</a:t>
            </a:r>
            <a:r>
              <a:rPr lang="en-US" altLang="zh-CN" sz="2000" dirty="0">
                <a:solidFill>
                  <a:prstClr val="black"/>
                </a:solidFill>
                <a:sym typeface="+mn-ea"/>
              </a:rPr>
              <a:t>3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月份</a:t>
            </a:r>
            <a:r>
              <a:rPr lang="zh-CN" altLang="en-US" sz="2000" dirty="0">
                <a:sym typeface="+mn-ea"/>
              </a:rPr>
              <a:t>红外亮温</a:t>
            </a:r>
            <a:r>
              <a:rPr lang="en-US" altLang="zh-CN" sz="2000" dirty="0"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温度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比值分布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algn="ctr"/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蓝：</a:t>
            </a:r>
            <a:r>
              <a:rPr lang="en-US" altLang="zh-CN" sz="2000" dirty="0">
                <a:solidFill>
                  <a:prstClr val="black"/>
                </a:solidFill>
                <a:sym typeface="+mn-ea"/>
              </a:rPr>
              <a:t>4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月份</a:t>
            </a:r>
            <a:r>
              <a:rPr lang="zh-CN" altLang="en-US" sz="2000" dirty="0">
                <a:sym typeface="+mn-ea"/>
              </a:rPr>
              <a:t>红外亮温</a:t>
            </a:r>
            <a:r>
              <a:rPr lang="en-US" altLang="zh-CN" sz="2000" dirty="0"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温度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比值分布             紫</a:t>
            </a:r>
            <a:r>
              <a:rPr lang="en-US" altLang="zh-CN" sz="2000" dirty="0">
                <a:solidFill>
                  <a:prstClr val="black"/>
                </a:solidFill>
                <a:sym typeface="+mn-ea"/>
              </a:rPr>
              <a:t>:   5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月份</a:t>
            </a:r>
            <a:r>
              <a:rPr lang="zh-CN" altLang="en-US" sz="2000" dirty="0">
                <a:sym typeface="+mn-ea"/>
              </a:rPr>
              <a:t>红外亮温</a:t>
            </a:r>
            <a:r>
              <a:rPr lang="en-US" altLang="zh-CN" sz="2000" dirty="0"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温度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比值分布</a:t>
            </a:r>
            <a:endParaRPr lang="zh-CN" altLang="en-US" sz="200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44ACDFA-0EF4-4A20-A1B9-169F7B5E7DCB}"/>
              </a:ext>
            </a:extLst>
          </p:cNvPr>
          <p:cNvSpPr/>
          <p:nvPr/>
        </p:nvSpPr>
        <p:spPr>
          <a:xfrm>
            <a:off x="3762040" y="1048306"/>
            <a:ext cx="150053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/>
              <a:t>temp1/temp2</a:t>
            </a: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6D690F3-FB88-4A2C-87EF-3EAA15EAF1F6}"/>
              </a:ext>
            </a:extLst>
          </p:cNvPr>
          <p:cNvSpPr/>
          <p:nvPr/>
        </p:nvSpPr>
        <p:spPr>
          <a:xfrm>
            <a:off x="6022607" y="5336371"/>
            <a:ext cx="150053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/>
              <a:t>temp1/temp2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>
                <a:sym typeface="+mn-ea"/>
              </a:rPr>
              <a:t>不同月份红外亮温 </a:t>
            </a:r>
            <a:r>
              <a:rPr lang="en-US" altLang="zh-CN" b="1">
                <a:sym typeface="+mn-ea"/>
              </a:rPr>
              <a:t>- </a:t>
            </a:r>
            <a:r>
              <a:rPr lang="zh-CN" altLang="en-US" b="1">
                <a:sym typeface="+mn-ea"/>
              </a:rPr>
              <a:t>温度</a:t>
            </a:r>
            <a:r>
              <a:rPr lang="zh-CN" altLang="en-US" b="1" dirty="0">
                <a:sym typeface="+mn-ea"/>
              </a:rPr>
              <a:t>差</a:t>
            </a:r>
            <a:r>
              <a:rPr lang="zh-CN" altLang="en-US" b="1" dirty="0">
                <a:solidFill>
                  <a:prstClr val="black"/>
                </a:solidFill>
                <a:sym typeface="+mn-ea"/>
              </a:rPr>
              <a:t>值分布</a:t>
            </a:r>
            <a:endParaRPr lang="zh-CN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344295"/>
            <a:ext cx="6608445" cy="438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5785485"/>
            <a:ext cx="9144000" cy="984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altLang="zh-CN">
              <a:sym typeface="+mn-ea"/>
            </a:endParaRPr>
          </a:p>
          <a:p>
            <a:pPr algn="ctr"/>
            <a:r>
              <a:rPr lang="zh-CN" altLang="en-US" sz="2000">
                <a:sym typeface="+mn-ea"/>
              </a:rPr>
              <a:t>红</a:t>
            </a:r>
            <a:r>
              <a:rPr lang="zh-CN" altLang="en-US" sz="2000" dirty="0">
                <a:sym typeface="+mn-ea"/>
              </a:rPr>
              <a:t>：</a:t>
            </a:r>
            <a:r>
              <a:rPr lang="en-US" altLang="zh-CN" sz="2000" dirty="0">
                <a:sym typeface="+mn-ea"/>
              </a:rPr>
              <a:t>2</a:t>
            </a:r>
            <a:r>
              <a:rPr lang="zh-CN" altLang="en-US" sz="2000" dirty="0">
                <a:sym typeface="+mn-ea"/>
              </a:rPr>
              <a:t>月份红外亮温</a:t>
            </a:r>
            <a:r>
              <a:rPr lang="en-US" altLang="zh-CN" sz="2000" dirty="0"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温度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比值分布             绿：</a:t>
            </a:r>
            <a:r>
              <a:rPr lang="en-US" altLang="zh-CN" sz="2000" dirty="0">
                <a:solidFill>
                  <a:prstClr val="black"/>
                </a:solidFill>
                <a:sym typeface="+mn-ea"/>
              </a:rPr>
              <a:t>3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月份</a:t>
            </a:r>
            <a:r>
              <a:rPr lang="zh-CN" altLang="en-US" sz="2000" dirty="0">
                <a:sym typeface="+mn-ea"/>
              </a:rPr>
              <a:t>红外亮温</a:t>
            </a:r>
            <a:r>
              <a:rPr lang="en-US" altLang="zh-CN" sz="2000" dirty="0"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温度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比值分布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algn="ctr"/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蓝：</a:t>
            </a:r>
            <a:r>
              <a:rPr lang="en-US" altLang="zh-CN" sz="2000" dirty="0">
                <a:solidFill>
                  <a:prstClr val="black"/>
                </a:solidFill>
                <a:sym typeface="+mn-ea"/>
              </a:rPr>
              <a:t>4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月份</a:t>
            </a:r>
            <a:r>
              <a:rPr lang="zh-CN" altLang="en-US" sz="2000" dirty="0">
                <a:sym typeface="+mn-ea"/>
              </a:rPr>
              <a:t>红外亮温</a:t>
            </a:r>
            <a:r>
              <a:rPr lang="en-US" altLang="zh-CN" sz="2000" dirty="0"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温度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比值分布             紫</a:t>
            </a:r>
            <a:r>
              <a:rPr lang="en-US" altLang="zh-CN" sz="2000" dirty="0">
                <a:solidFill>
                  <a:prstClr val="black"/>
                </a:solidFill>
                <a:sym typeface="+mn-ea"/>
              </a:rPr>
              <a:t>:   5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月份</a:t>
            </a:r>
            <a:r>
              <a:rPr lang="zh-CN" altLang="en-US" sz="2000" dirty="0">
                <a:sym typeface="+mn-ea"/>
              </a:rPr>
              <a:t>红外亮温</a:t>
            </a:r>
            <a:r>
              <a:rPr lang="en-US" altLang="zh-CN" sz="2000" dirty="0"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温度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比值分布</a:t>
            </a:r>
            <a:endParaRPr lang="zh-CN" altLang="en-US" sz="200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07C8AD9-56DA-489F-9B4D-735BCEB04F1E}"/>
              </a:ext>
            </a:extLst>
          </p:cNvPr>
          <p:cNvSpPr/>
          <p:nvPr/>
        </p:nvSpPr>
        <p:spPr>
          <a:xfrm>
            <a:off x="3957620" y="1232972"/>
            <a:ext cx="160435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/>
              <a:t>Temp1 - temp2</a:t>
            </a: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8EF5EC-0323-44A2-94F6-21F752E8493B}"/>
              </a:ext>
            </a:extLst>
          </p:cNvPr>
          <p:cNvSpPr/>
          <p:nvPr/>
        </p:nvSpPr>
        <p:spPr>
          <a:xfrm>
            <a:off x="6012160" y="5571927"/>
            <a:ext cx="160435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/>
              <a:t>Temp1 - temp2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b="1" dirty="0"/>
              <a:t>5月28、29日红外亮温/温度比值分布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15854" cy="424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743075" y="5734685"/>
            <a:ext cx="62471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ym typeface="+mn-ea"/>
              </a:rPr>
              <a:t>红：云量少的                            蓝：云量多的      </a:t>
            </a:r>
          </a:p>
          <a:p>
            <a:r>
              <a:rPr lang="zh-CN" altLang="en-US" sz="2000" dirty="0">
                <a:sym typeface="+mn-ea"/>
              </a:rPr>
              <a:t>紫：</a:t>
            </a:r>
            <a:r>
              <a:rPr lang="en-US" altLang="zh-CN" sz="2000" dirty="0">
                <a:sym typeface="+mn-ea"/>
              </a:rPr>
              <a:t>5</a:t>
            </a:r>
            <a:r>
              <a:rPr lang="zh-CN" altLang="en-US" sz="2000" dirty="0">
                <a:sym typeface="+mn-ea"/>
              </a:rPr>
              <a:t>月</a:t>
            </a:r>
            <a:r>
              <a:rPr lang="en-US" altLang="zh-CN" sz="2000" dirty="0">
                <a:sym typeface="+mn-ea"/>
              </a:rPr>
              <a:t>28</a:t>
            </a:r>
            <a:r>
              <a:rPr lang="zh-CN" altLang="en-US" sz="2000" dirty="0">
                <a:sym typeface="+mn-ea"/>
              </a:rPr>
              <a:t>日观测时间内的   绿：</a:t>
            </a:r>
            <a:r>
              <a:rPr lang="en-US" altLang="zh-CN" sz="2000" dirty="0">
                <a:sym typeface="+mn-ea"/>
              </a:rPr>
              <a:t>5</a:t>
            </a:r>
            <a:r>
              <a:rPr lang="zh-CN" altLang="en-US" sz="2000" dirty="0">
                <a:sym typeface="+mn-ea"/>
              </a:rPr>
              <a:t>月</a:t>
            </a:r>
            <a:r>
              <a:rPr lang="en-US" altLang="zh-CN" sz="2000" dirty="0">
                <a:sym typeface="+mn-ea"/>
              </a:rPr>
              <a:t>29</a:t>
            </a:r>
            <a:r>
              <a:rPr lang="zh-CN" altLang="en-US" sz="2000" dirty="0">
                <a:sym typeface="+mn-ea"/>
              </a:rPr>
              <a:t>日观测时间内的  </a:t>
            </a:r>
            <a:r>
              <a:rPr lang="zh-CN" altLang="en-US" sz="2000" dirty="0">
                <a:solidFill>
                  <a:prstClr val="black"/>
                </a:solidFill>
                <a:sym typeface="+mn-ea"/>
              </a:rPr>
              <a:t> </a:t>
            </a:r>
            <a:endParaRPr lang="zh-CN" altLang="en-US" sz="200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F288155-B9A6-49D5-80F6-F5F1CD13169A}"/>
              </a:ext>
            </a:extLst>
          </p:cNvPr>
          <p:cNvSpPr/>
          <p:nvPr/>
        </p:nvSpPr>
        <p:spPr>
          <a:xfrm>
            <a:off x="4139952" y="1484719"/>
            <a:ext cx="12215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400"/>
              <a:t>Temp1/temp2</a:t>
            </a:r>
            <a:endParaRPr lang="zh-CN" altLang="en-US" sz="14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B5A4F27-0B2D-43C1-A5F5-9FD1E218A9F8}"/>
              </a:ext>
            </a:extLst>
          </p:cNvPr>
          <p:cNvSpPr/>
          <p:nvPr/>
        </p:nvSpPr>
        <p:spPr>
          <a:xfrm>
            <a:off x="6179372" y="5514661"/>
            <a:ext cx="12215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400"/>
              <a:t>Temp1/temp2</a:t>
            </a:r>
            <a:endParaRPr lang="zh-CN" alt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884CD2-B94D-424D-AB2C-79E9B114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5月28、29、</a:t>
            </a:r>
            <a:r>
              <a:rPr lang="en-US" altLang="zh-CN" b="1" dirty="0"/>
              <a:t>30</a:t>
            </a:r>
            <a:r>
              <a:rPr lang="zh-CN" altLang="en-US" b="1" dirty="0"/>
              <a:t>日观测时间内红外亮温散点分布图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2EE6CD-FA68-4CD9-996E-E3C01B475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7920880" cy="457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8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A2A7593-0A22-407A-B1E6-28A36FD2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/>
              <a:t>报告内容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内容占位符 5" descr="图片包含 户外, 草, 田地, 覆盖&#10;&#10;描述已自动生成">
            <a:extLst>
              <a:ext uri="{FF2B5EF4-FFF2-40B4-BE49-F238E27FC236}">
                <a16:creationId xmlns:a16="http://schemas.microsoft.com/office/drawing/2014/main" id="{E5CCA37C-C4EF-48FC-B797-17A1AA336E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r="19155" b="-1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6C49D3-EF83-4670-8DA7-EC9379BF8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4330" y="2673512"/>
            <a:ext cx="3733184" cy="2729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228600">
              <a:lnSpc>
                <a:spcPct val="90000"/>
              </a:lnSpc>
            </a:pPr>
            <a:r>
              <a:rPr lang="zh-CN" altLang="en-US"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红外云量仪的构成及其原理</a:t>
            </a:r>
            <a:endParaRPr lang="en-US" altLang="zh-CN" sz="2400" b="1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514350" indent="-228600">
              <a:lnSpc>
                <a:spcPct val="90000"/>
              </a:lnSpc>
            </a:pPr>
            <a:r>
              <a:rPr lang="zh-CN" altLang="en-US"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云量的相关分析</a:t>
            </a:r>
            <a:endParaRPr lang="en-US" altLang="zh-CN" sz="2400" b="1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514350" indent="-228600">
              <a:lnSpc>
                <a:spcPct val="90000"/>
              </a:lnSpc>
            </a:pPr>
            <a:r>
              <a:rPr lang="zh-CN" altLang="en-US"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总结和展望</a:t>
            </a:r>
            <a:endParaRPr lang="en-US" altLang="zh-CN" sz="2400" b="1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514350" indent="-228600">
              <a:lnSpc>
                <a:spcPct val="90000"/>
              </a:lnSpc>
            </a:pPr>
            <a:endParaRPr lang="en-US" altLang="zh-CN" sz="15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514350" indent="-228600">
              <a:lnSpc>
                <a:spcPct val="90000"/>
              </a:lnSpc>
            </a:pPr>
            <a:endParaRPr lang="en-US" altLang="zh-CN" sz="15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67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21F91-C400-41F4-AB19-77B8EA01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5月28、29、</a:t>
            </a:r>
            <a:r>
              <a:rPr lang="en-US" altLang="zh-CN" b="1" dirty="0"/>
              <a:t>30</a:t>
            </a:r>
            <a:r>
              <a:rPr lang="zh-CN" altLang="en-US" b="1" dirty="0"/>
              <a:t>日观测时间内红外亮温散点分布图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C3F8339-93F9-410C-8F67-C70EA406B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6" y="1638229"/>
            <a:ext cx="8065707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76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03D0-1F83-468F-976F-1374B717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zh-CN" b="1"/>
            </a:br>
            <a:r>
              <a:rPr lang="zh-CN" altLang="en-US" b="1"/>
              <a:t>望远镜视场内的红外亮温的趋势</a:t>
            </a:r>
            <a:br>
              <a:rPr lang="en-US" altLang="zh-CN"/>
            </a:br>
            <a:endParaRPr lang="zh-CN" altLang="en-US"/>
          </a:p>
        </p:txBody>
      </p:sp>
      <p:pic>
        <p:nvPicPr>
          <p:cNvPr id="12" name="图片 11" descr="地图的截图&#10;&#10;描述已自动生成">
            <a:extLst>
              <a:ext uri="{FF2B5EF4-FFF2-40B4-BE49-F238E27FC236}">
                <a16:creationId xmlns:a16="http://schemas.microsoft.com/office/drawing/2014/main" id="{63375B38-59E3-41C2-B113-C95996A8B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28" y="1527645"/>
            <a:ext cx="5585944" cy="3802710"/>
          </a:xfrm>
          <a:prstGeom prst="rect">
            <a:avLst/>
          </a:prstGeom>
        </p:spPr>
      </p:pic>
      <p:pic>
        <p:nvPicPr>
          <p:cNvPr id="16" name="图片 15" descr="图片包含 游戏机&#10;&#10;描述已自动生成">
            <a:extLst>
              <a:ext uri="{FF2B5EF4-FFF2-40B4-BE49-F238E27FC236}">
                <a16:creationId xmlns:a16="http://schemas.microsoft.com/office/drawing/2014/main" id="{C82F4AA6-7B4E-4665-8B6F-364C7E996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5345645"/>
            <a:ext cx="1656184" cy="1502229"/>
          </a:xfrm>
          <a:prstGeom prst="rect">
            <a:avLst/>
          </a:prstGeom>
        </p:spPr>
      </p:pic>
      <p:pic>
        <p:nvPicPr>
          <p:cNvPr id="18" name="图片 17" descr="图片包含 游戏机&#10;&#10;描述已自动生成">
            <a:extLst>
              <a:ext uri="{FF2B5EF4-FFF2-40B4-BE49-F238E27FC236}">
                <a16:creationId xmlns:a16="http://schemas.microsoft.com/office/drawing/2014/main" id="{78B7B30B-F587-4695-9BB1-7E03FC06E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5409780"/>
            <a:ext cx="1620180" cy="1478408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1A62CA3-84A8-4FEA-9EDD-EDB92AC0A91D}"/>
              </a:ext>
            </a:extLst>
          </p:cNvPr>
          <p:cNvCxnSpPr>
            <a:cxnSpLocks/>
          </p:cNvCxnSpPr>
          <p:nvPr/>
        </p:nvCxnSpPr>
        <p:spPr>
          <a:xfrm flipH="1" flipV="1">
            <a:off x="3275856" y="3717032"/>
            <a:ext cx="864096" cy="16133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图片 24" descr="图片包含 游戏机, 盘子&#10;&#10;描述已自动生成">
            <a:extLst>
              <a:ext uri="{FF2B5EF4-FFF2-40B4-BE49-F238E27FC236}">
                <a16:creationId xmlns:a16="http://schemas.microsoft.com/office/drawing/2014/main" id="{E5942D17-828B-4C07-A2F3-76C4F099C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58" y="3419440"/>
            <a:ext cx="1913042" cy="1512167"/>
          </a:xfrm>
          <a:prstGeom prst="rect">
            <a:avLst/>
          </a:prstGeom>
        </p:spPr>
      </p:pic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0D6753C0-703A-4145-922D-45C3304AD9E1}"/>
              </a:ext>
            </a:extLst>
          </p:cNvPr>
          <p:cNvCxnSpPr>
            <a:cxnSpLocks/>
          </p:cNvCxnSpPr>
          <p:nvPr/>
        </p:nvCxnSpPr>
        <p:spPr>
          <a:xfrm flipH="1" flipV="1">
            <a:off x="4860032" y="2819684"/>
            <a:ext cx="2504941" cy="1245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D2F06BFF-8D18-4D94-87B5-DDE1CC7C8C04}"/>
              </a:ext>
            </a:extLst>
          </p:cNvPr>
          <p:cNvCxnSpPr>
            <a:cxnSpLocks/>
          </p:cNvCxnSpPr>
          <p:nvPr/>
        </p:nvCxnSpPr>
        <p:spPr>
          <a:xfrm>
            <a:off x="1547664" y="2420888"/>
            <a:ext cx="1080120" cy="2929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B1C4EA23-3D5A-47CD-80B8-CB2B668B29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3" y="1729255"/>
            <a:ext cx="1602537" cy="15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99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27EBE-C77D-40E9-8BB6-C465D98D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望远镜视场内的红外亮温的趋势</a:t>
            </a:r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4EF099-8CA2-4DFB-B67E-86AAE81F8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20" y="1195586"/>
            <a:ext cx="3999595" cy="26683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A172DAD-2241-4E8F-B8F9-01C9C2298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7" y="1167249"/>
            <a:ext cx="3921035" cy="2668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783611-10FB-4A2C-9722-1FEC0C804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" y="3866128"/>
            <a:ext cx="4015016" cy="27172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A32B33-11D4-4704-9D94-FF97CEDA7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0546"/>
            <a:ext cx="4015818" cy="27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51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红外云量仪图片展示</a:t>
            </a:r>
            <a:endParaRPr lang="zh-CN" altLang="en-US" b="1" dirty="0"/>
          </a:p>
        </p:txBody>
      </p:sp>
      <p:pic>
        <p:nvPicPr>
          <p:cNvPr id="5" name="图片 4" descr="C:\Users\Administrator\Desktop\5620795424670964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09" y="2420888"/>
            <a:ext cx="4257873" cy="385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C:\Users\Administrator\Desktop\TDJ 30.png">
            <a:extLst>
              <a:ext uri="{FF2B5EF4-FFF2-40B4-BE49-F238E27FC236}">
                <a16:creationId xmlns:a16="http://schemas.microsoft.com/office/drawing/2014/main" id="{644E2250-85D3-4BA5-9337-D3119BBABA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7740"/>
            <a:ext cx="4114800" cy="38555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A333EF7-F385-4E94-87AE-2FC5937682C6}"/>
              </a:ext>
            </a:extLst>
          </p:cNvPr>
          <p:cNvSpPr txBox="1"/>
          <p:nvPr/>
        </p:nvSpPr>
        <p:spPr>
          <a:xfrm>
            <a:off x="1547664" y="1240360"/>
            <a:ext cx="6429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</a:rPr>
              <a:t>2019</a:t>
            </a:r>
            <a:r>
              <a:rPr lang="zh-CN" altLang="en-US" sz="5400">
                <a:solidFill>
                  <a:srgbClr val="FF0000"/>
                </a:solidFill>
              </a:rPr>
              <a:t>年</a:t>
            </a:r>
            <a:r>
              <a:rPr lang="en-US" altLang="zh-CN" sz="5400">
                <a:solidFill>
                  <a:srgbClr val="FF0000"/>
                </a:solidFill>
              </a:rPr>
              <a:t>3</a:t>
            </a:r>
            <a:r>
              <a:rPr lang="zh-CN" altLang="en-US" sz="5400">
                <a:solidFill>
                  <a:srgbClr val="FF0000"/>
                </a:solidFill>
              </a:rPr>
              <a:t>月</a:t>
            </a:r>
            <a:r>
              <a:rPr lang="en-US" altLang="zh-CN" sz="5400">
                <a:solidFill>
                  <a:srgbClr val="FF0000"/>
                </a:solidFill>
              </a:rPr>
              <a:t>3</a:t>
            </a:r>
            <a:r>
              <a:rPr lang="zh-CN" altLang="en-US" sz="5400">
                <a:solidFill>
                  <a:srgbClr val="FF0000"/>
                </a:solidFill>
              </a:rPr>
              <a:t>日   </a:t>
            </a:r>
            <a:r>
              <a:rPr lang="en-US" altLang="zh-CN" sz="5400">
                <a:solidFill>
                  <a:srgbClr val="FF0000"/>
                </a:solidFill>
              </a:rPr>
              <a:t>00:30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C5D227E-4829-46AC-B643-9003AA6A9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4032448" cy="41332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75268F-7F72-4071-BB79-256C793CB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3" y="1484784"/>
            <a:ext cx="4177740" cy="407707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D76B76B-EB56-4640-835D-33A5B4395F1F}"/>
              </a:ext>
            </a:extLst>
          </p:cNvPr>
          <p:cNvSpPr/>
          <p:nvPr/>
        </p:nvSpPr>
        <p:spPr>
          <a:xfrm>
            <a:off x="1005959" y="372814"/>
            <a:ext cx="71320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</a:rPr>
              <a:t>2019</a:t>
            </a:r>
            <a:r>
              <a:rPr lang="zh-CN" altLang="en-US" sz="5400">
                <a:solidFill>
                  <a:srgbClr val="FF0000"/>
                </a:solidFill>
              </a:rPr>
              <a:t>年</a:t>
            </a:r>
            <a:r>
              <a:rPr lang="en-US" altLang="zh-CN" sz="5400">
                <a:solidFill>
                  <a:srgbClr val="FF0000"/>
                </a:solidFill>
              </a:rPr>
              <a:t>10</a:t>
            </a:r>
            <a:r>
              <a:rPr lang="zh-CN" altLang="en-US" sz="5400">
                <a:solidFill>
                  <a:srgbClr val="FF0000"/>
                </a:solidFill>
              </a:rPr>
              <a:t>月</a:t>
            </a:r>
            <a:r>
              <a:rPr lang="en-US" altLang="zh-CN" sz="5400">
                <a:solidFill>
                  <a:srgbClr val="FF0000"/>
                </a:solidFill>
              </a:rPr>
              <a:t>24</a:t>
            </a:r>
            <a:r>
              <a:rPr lang="zh-CN" altLang="en-US" sz="5400">
                <a:solidFill>
                  <a:srgbClr val="FF0000"/>
                </a:solidFill>
              </a:rPr>
              <a:t>日   </a:t>
            </a:r>
            <a:r>
              <a:rPr lang="en-US" altLang="zh-CN" sz="5400">
                <a:solidFill>
                  <a:srgbClr val="FF0000"/>
                </a:solidFill>
              </a:rPr>
              <a:t>23:20</a:t>
            </a:r>
            <a:endParaRPr lang="zh-CN" altLang="en-US" sz="540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1594CB5-D718-473D-9968-83F1D79210DB}"/>
              </a:ext>
            </a:extLst>
          </p:cNvPr>
          <p:cNvSpPr txBox="1"/>
          <p:nvPr/>
        </p:nvSpPr>
        <p:spPr>
          <a:xfrm>
            <a:off x="1503216" y="595069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正在飘小雪</a:t>
            </a:r>
            <a:r>
              <a:rPr lang="en-US" altLang="zh-CN" sz="3600" b="1">
                <a:solidFill>
                  <a:srgbClr val="FF0000"/>
                </a:solidFill>
              </a:rPr>
              <a:t>……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30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28F9A8-35D4-4EDB-836F-60BB6079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总结和展望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78D528-6263-4F6A-8860-3B7C8730E2B0}"/>
              </a:ext>
            </a:extLst>
          </p:cNvPr>
          <p:cNvSpPr txBox="1"/>
          <p:nvPr/>
        </p:nvSpPr>
        <p:spPr>
          <a:xfrm>
            <a:off x="611560" y="1232972"/>
            <a:ext cx="77048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/>
              <a:t>结论：</a:t>
            </a:r>
            <a:endParaRPr lang="en-US" altLang="zh-CN" sz="4000" b="1"/>
          </a:p>
          <a:p>
            <a:endParaRPr lang="en-US" altLang="zh-CN" sz="4000" b="1"/>
          </a:p>
          <a:p>
            <a:endParaRPr lang="en-US" altLang="zh-CN"/>
          </a:p>
          <a:p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/>
              <a:t>）比值在  </a:t>
            </a:r>
            <a:r>
              <a:rPr lang="en-US" altLang="zh-CN" sz="3200"/>
              <a:t>0.7—0.8  </a:t>
            </a:r>
            <a:r>
              <a:rPr lang="zh-CN" altLang="en-US" sz="3200"/>
              <a:t>云量少</a:t>
            </a:r>
            <a:endParaRPr lang="en-US" altLang="zh-CN" sz="3200"/>
          </a:p>
          <a:p>
            <a:r>
              <a:rPr lang="en-US" altLang="zh-CN" sz="3200"/>
              <a:t>                          &lt;0.73       </a:t>
            </a:r>
            <a:r>
              <a:rPr lang="zh-CN" altLang="en-US" sz="3200"/>
              <a:t>云非常少      </a:t>
            </a:r>
            <a:endParaRPr lang="en-US" altLang="zh-CN" sz="3200"/>
          </a:p>
          <a:p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）云量可以在</a:t>
            </a:r>
            <a:r>
              <a:rPr lang="en-US" altLang="zh-CN" sz="3200"/>
              <a:t>0.8cut</a:t>
            </a:r>
            <a:r>
              <a:rPr lang="zh-CN" altLang="en-US" sz="3200"/>
              <a:t>，在</a:t>
            </a:r>
            <a:r>
              <a:rPr lang="en-US" altLang="zh-CN" sz="3200"/>
              <a:t>0.8</a:t>
            </a:r>
            <a:r>
              <a:rPr lang="zh-CN" altLang="en-US" sz="3200"/>
              <a:t>以内天气是非常好的，但是这个数据是基于数学统计，</a:t>
            </a:r>
            <a:r>
              <a:rPr lang="en-US" altLang="zh-CN" sz="3200" b="1">
                <a:solidFill>
                  <a:srgbClr val="FF0000"/>
                </a:solidFill>
              </a:rPr>
              <a:t>0.8</a:t>
            </a:r>
            <a:r>
              <a:rPr lang="zh-CN" altLang="en-US" sz="3200" b="1">
                <a:solidFill>
                  <a:srgbClr val="FF0000"/>
                </a:solidFill>
              </a:rPr>
              <a:t>？这个结果到底有多好</a:t>
            </a:r>
            <a:r>
              <a:rPr lang="zh-CN" altLang="en-US" sz="3200"/>
              <a:t>，有待大数据去支撑。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907755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A53F2BF-4F01-4A17-8736-F0C60DAEB727}"/>
              </a:ext>
            </a:extLst>
          </p:cNvPr>
          <p:cNvSpPr/>
          <p:nvPr/>
        </p:nvSpPr>
        <p:spPr>
          <a:xfrm>
            <a:off x="539552" y="260648"/>
            <a:ext cx="8208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/>
              <a:t>展望：</a:t>
            </a:r>
            <a:endParaRPr lang="en-US" altLang="zh-CN" sz="4000" b="1" dirty="0"/>
          </a:p>
          <a:p>
            <a:endParaRPr lang="en-US" altLang="zh-CN" sz="3200"/>
          </a:p>
          <a:p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/>
              <a:t>）做出云量等级</a:t>
            </a:r>
            <a:r>
              <a:rPr lang="zh-CN" altLang="en-US" sz="3200" dirty="0"/>
              <a:t>与红外亮温的等级关系</a:t>
            </a:r>
            <a:endParaRPr lang="en-US" altLang="zh-CN" sz="3200" dirty="0"/>
          </a:p>
          <a:p>
            <a:r>
              <a:rPr lang="en-US" altLang="zh-CN" sz="3200" dirty="0"/>
              <a:t>            </a:t>
            </a:r>
            <a:r>
              <a:rPr lang="zh-CN" altLang="en-US" sz="3200" dirty="0"/>
              <a:t>** 利用物理统计建立一个云量等级库（制定一个标准）</a:t>
            </a:r>
            <a:endParaRPr lang="en-US" altLang="zh-CN" sz="3200" dirty="0"/>
          </a:p>
          <a:p>
            <a:r>
              <a:rPr lang="en-US" altLang="zh-CN" sz="3200" dirty="0"/>
              <a:t>            </a:t>
            </a:r>
            <a:r>
              <a:rPr lang="zh-CN" altLang="en-US" sz="3200" dirty="0"/>
              <a:t>**给一组</a:t>
            </a:r>
            <a:r>
              <a:rPr lang="zh-CN" altLang="en-US" sz="3200" b="1" dirty="0">
                <a:solidFill>
                  <a:srgbClr val="FF0000"/>
                </a:solidFill>
              </a:rPr>
              <a:t>红外亮温</a:t>
            </a:r>
            <a:r>
              <a:rPr lang="zh-CN" altLang="en-US" sz="3200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温度</a:t>
            </a:r>
            <a:r>
              <a:rPr lang="zh-CN" altLang="en-US" sz="3200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相对湿度</a:t>
            </a:r>
            <a:r>
              <a:rPr lang="zh-CN" altLang="en-US" sz="3200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压强</a:t>
            </a:r>
            <a:r>
              <a:rPr lang="zh-CN" altLang="en-US" sz="3200" dirty="0"/>
              <a:t>可以准确</a:t>
            </a:r>
            <a:r>
              <a:rPr lang="zh-CN" altLang="en-US" sz="3200"/>
              <a:t>知道云量的等级</a:t>
            </a:r>
            <a:r>
              <a:rPr lang="zh-CN" altLang="en-US" sz="3200" dirty="0"/>
              <a:t>（云       量的百分比</a:t>
            </a:r>
            <a:r>
              <a:rPr lang="zh-CN" altLang="en-US" sz="3200"/>
              <a:t>）。</a:t>
            </a:r>
            <a:r>
              <a:rPr lang="zh-CN" altLang="en-US" sz="3200" b="1">
                <a:solidFill>
                  <a:srgbClr val="FF0000"/>
                </a:solidFill>
              </a:rPr>
              <a:t>  </a:t>
            </a:r>
            <a:endParaRPr lang="en-US" altLang="zh-CN" sz="3200" dirty="0"/>
          </a:p>
          <a:p>
            <a:r>
              <a:rPr lang="en-US" altLang="zh-CN" sz="3200"/>
              <a:t>  </a:t>
            </a:r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）将红外亮温数据激光数据对比起来，争取更准确的反映出稻城的天气。</a:t>
            </a:r>
            <a:endParaRPr lang="en-US" altLang="zh-CN" sz="3200"/>
          </a:p>
          <a:p>
            <a:r>
              <a:rPr lang="zh-CN" altLang="en-US" sz="3200"/>
              <a:t> （</a:t>
            </a:r>
            <a:r>
              <a:rPr lang="en-US" altLang="zh-CN" sz="3200"/>
              <a:t>3</a:t>
            </a:r>
            <a:r>
              <a:rPr lang="zh-CN" altLang="en-US" sz="3200"/>
              <a:t>）将云量于宇宙线事例对应起来，将会是一件很有意义的事情。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99020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44C8710-F05E-45BB-B434-9CF0EF350359}"/>
              </a:ext>
            </a:extLst>
          </p:cNvPr>
          <p:cNvSpPr/>
          <p:nvPr/>
        </p:nvSpPr>
        <p:spPr>
          <a:xfrm>
            <a:off x="143508" y="33265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000" b="1">
                <a:latin typeface="+mj-lt"/>
                <a:ea typeface="+mj-ea"/>
                <a:cs typeface="+mj-cs"/>
              </a:rPr>
              <a:t>红外云量仪的组成及其原理</a:t>
            </a:r>
          </a:p>
        </p:txBody>
      </p:sp>
      <p:pic>
        <p:nvPicPr>
          <p:cNvPr id="3" name="Picture 2" descr="C:\Users\Administrator\Desktop\8c150bdc04d12c887ef2690630b7c2c.png">
            <a:extLst>
              <a:ext uri="{FF2B5EF4-FFF2-40B4-BE49-F238E27FC236}">
                <a16:creationId xmlns:a16="http://schemas.microsoft.com/office/drawing/2014/main" id="{19EB9F0C-CBD3-4F0D-8D59-5401F4E6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6" y="1916832"/>
            <a:ext cx="4588310" cy="398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813FA27-94EC-4089-829A-786DCD62105D}"/>
              </a:ext>
            </a:extLst>
          </p:cNvPr>
          <p:cNvSpPr/>
          <p:nvPr/>
        </p:nvSpPr>
        <p:spPr>
          <a:xfrm>
            <a:off x="4716016" y="1484784"/>
            <a:ext cx="41764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/>
              <a:t> </a:t>
            </a:r>
            <a:r>
              <a:rPr lang="zh-CN" altLang="zh-CN" sz="2000"/>
              <a:t>红外成像子系统由</a:t>
            </a:r>
            <a:r>
              <a:rPr lang="zh-CN" altLang="zh-CN" sz="2000" b="1">
                <a:solidFill>
                  <a:srgbClr val="FF0000"/>
                </a:solidFill>
              </a:rPr>
              <a:t>红外探测单元，旋转扫描单元，温湿度感应单元、感雨模块、</a:t>
            </a:r>
            <a:r>
              <a:rPr lang="zh-CN" altLang="en-US" sz="2000" b="1">
                <a:solidFill>
                  <a:srgbClr val="FF0000"/>
                </a:solidFill>
              </a:rPr>
              <a:t>红外</a:t>
            </a:r>
            <a:r>
              <a:rPr lang="zh-CN" altLang="zh-CN" sz="2000" b="1">
                <a:solidFill>
                  <a:srgbClr val="FF0000"/>
                </a:solidFill>
              </a:rPr>
              <a:t>采集箱和</a:t>
            </a:r>
            <a:r>
              <a:rPr lang="zh-CN" altLang="en-US" sz="2000" b="1">
                <a:solidFill>
                  <a:srgbClr val="FF0000"/>
                </a:solidFill>
              </a:rPr>
              <a:t>红外</a:t>
            </a:r>
            <a:r>
              <a:rPr lang="zh-CN" altLang="zh-CN" sz="2000" b="1">
                <a:solidFill>
                  <a:srgbClr val="FF0000"/>
                </a:solidFill>
              </a:rPr>
              <a:t>电源箱</a:t>
            </a:r>
            <a:r>
              <a:rPr lang="zh-CN" altLang="zh-CN" sz="2000"/>
              <a:t>组成。</a:t>
            </a:r>
          </a:p>
          <a:p>
            <a:r>
              <a:rPr lang="en-US" altLang="zh-CN" sz="2000"/>
              <a:t>         </a:t>
            </a:r>
            <a:r>
              <a:rPr lang="zh-CN" altLang="zh-CN" sz="2000"/>
              <a:t>位于采集箱内的扫描平台控制驱动器驱动旋转单元以</a:t>
            </a:r>
            <a:r>
              <a:rPr lang="en-US" altLang="zh-CN" sz="2000"/>
              <a:t>2.25</a:t>
            </a:r>
            <a:r>
              <a:rPr lang="zh-CN" altLang="zh-CN" sz="2000"/>
              <a:t>°空间角度分辨率旋转扫面全天空，通过红外探测单元共采集</a:t>
            </a:r>
            <a:r>
              <a:rPr lang="en-US" altLang="zh-CN" sz="2000"/>
              <a:t>4023</a:t>
            </a:r>
            <a:r>
              <a:rPr lang="zh-CN" altLang="zh-CN" sz="2000"/>
              <a:t>个温度数据，生成全体天空亮温图，同时结合地面温湿度数据进行校正和推算，得出云量数据。</a:t>
            </a:r>
            <a:endParaRPr lang="en-US" altLang="zh-CN" sz="2000"/>
          </a:p>
          <a:p>
            <a:r>
              <a:rPr lang="en-US" altLang="zh-CN" sz="2000"/>
              <a:t>    </a:t>
            </a:r>
          </a:p>
          <a:p>
            <a:r>
              <a:rPr lang="zh-CN" altLang="en-US" sz="2000"/>
              <a:t>通俗的讲，</a:t>
            </a:r>
            <a:r>
              <a:rPr lang="zh-CN" altLang="en-US" sz="2000" b="1"/>
              <a:t>将能量等效成相等的黑体辐射能量，用黑体辐射能量对应的温度表示出来。</a:t>
            </a:r>
            <a:endParaRPr lang="en-US" altLang="zh-CN" sz="2000" b="1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94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35C9F4-E9C0-4367-BAD9-63318B10560A}"/>
              </a:ext>
            </a:extLst>
          </p:cNvPr>
          <p:cNvSpPr/>
          <p:nvPr/>
        </p:nvSpPr>
        <p:spPr>
          <a:xfrm>
            <a:off x="394554" y="46657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800" b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：</a:t>
            </a:r>
            <a:endParaRPr lang="en-US" altLang="zh-CN" sz="28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0963E6AD-FB19-4CC5-93AF-20B7BD404C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706" y="2509911"/>
            <a:ext cx="6103262" cy="3997637"/>
          </a:xfrm>
          <a:prstGeom prst="rect">
            <a:avLst/>
          </a:prstGeom>
          <a:noFill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0494DEF-3557-4703-A570-12F5D06F189D}"/>
              </a:ext>
            </a:extLst>
          </p:cNvPr>
          <p:cNvSpPr/>
          <p:nvPr/>
        </p:nvSpPr>
        <p:spPr>
          <a:xfrm>
            <a:off x="261790" y="502436"/>
            <a:ext cx="8579093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2,3,4,5,6</a:t>
            </a:r>
            <a:r>
              <a:rPr lang="zh-CN" altLang="en-US" sz="3200" b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月份（天数不完整）全天的数据</a:t>
            </a:r>
            <a:r>
              <a:rPr lang="en-US" altLang="zh-CN" sz="3200" b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indent="13398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3200" b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红外亮温数值分布</a:t>
            </a:r>
          </a:p>
        </p:txBody>
      </p:sp>
    </p:spTree>
    <p:extLst>
      <p:ext uri="{BB962C8B-B14F-4D97-AF65-F5344CB8AC3E}">
        <p14:creationId xmlns:p14="http://schemas.microsoft.com/office/powerpoint/2010/main" val="143273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F47440-29E4-4048-A695-B77388B9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/>
              <a:t>红外亮温散点分布 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B9ADE6-C36B-41C6-9055-F3A0F02788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7638"/>
            <a:ext cx="7848872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84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614A429-5456-48E6-8274-A4B715724583}"/>
              </a:ext>
            </a:extLst>
          </p:cNvPr>
          <p:cNvSpPr/>
          <p:nvPr/>
        </p:nvSpPr>
        <p:spPr>
          <a:xfrm>
            <a:off x="394553" y="244297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000" b="1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000" b="1" kern="1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E0B83292-642B-4163-A718-8B796394F6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368" y="2299843"/>
            <a:ext cx="6103262" cy="3997637"/>
          </a:xfrm>
          <a:prstGeom prst="rect">
            <a:avLst/>
          </a:prstGeom>
          <a:noFill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9D36775-3B17-4AA5-8AC6-251A09A04F83}"/>
              </a:ext>
            </a:extLst>
          </p:cNvPr>
          <p:cNvSpPr/>
          <p:nvPr/>
        </p:nvSpPr>
        <p:spPr>
          <a:xfrm>
            <a:off x="281352" y="560520"/>
            <a:ext cx="8579094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84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2,3,4,5,6</a:t>
            </a:r>
            <a:r>
              <a:rPr lang="zh-CN" altLang="en-US" sz="3200" b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月份（天数不完整）观测时间的数据</a:t>
            </a:r>
            <a:r>
              <a:rPr lang="en-US" altLang="zh-CN" sz="3200" b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3200" b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红外亮温数值分布：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79BF674-7C37-45B3-9BB3-932DD5943166}"/>
              </a:ext>
            </a:extLst>
          </p:cNvPr>
          <p:cNvSpPr txBox="1"/>
          <p:nvPr/>
        </p:nvSpPr>
        <p:spPr>
          <a:xfrm>
            <a:off x="1071366" y="298383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/>
              <a:t>-78</a:t>
            </a:r>
            <a:r>
              <a:rPr lang="zh-CN" altLang="en-US" sz="2400" b="1"/>
              <a:t>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ED4AB78-4951-4376-B2AD-E4F677657134}"/>
              </a:ext>
            </a:extLst>
          </p:cNvPr>
          <p:cNvSpPr/>
          <p:nvPr/>
        </p:nvSpPr>
        <p:spPr>
          <a:xfrm>
            <a:off x="2699792" y="3029823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/>
              <a:t>-72</a:t>
            </a:r>
            <a:r>
              <a:rPr lang="zh-CN" altLang="en-US" sz="2400" b="1"/>
              <a:t>℃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1C9523B-04F5-4E4D-A483-C0ABE785A90F}"/>
              </a:ext>
            </a:extLst>
          </p:cNvPr>
          <p:cNvSpPr/>
          <p:nvPr/>
        </p:nvSpPr>
        <p:spPr>
          <a:xfrm>
            <a:off x="3597795" y="3129072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/>
              <a:t>-63</a:t>
            </a:r>
            <a:r>
              <a:rPr lang="zh-CN" altLang="en-US" sz="2400" b="1"/>
              <a:t>℃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09CDADD-D319-437B-B3EC-303D154F9CE2}"/>
              </a:ext>
            </a:extLst>
          </p:cNvPr>
          <p:cNvSpPr/>
          <p:nvPr/>
        </p:nvSpPr>
        <p:spPr>
          <a:xfrm>
            <a:off x="4587139" y="3959123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/>
              <a:t>-58</a:t>
            </a:r>
            <a:r>
              <a:rPr lang="zh-CN" altLang="en-US" sz="2400" b="1"/>
              <a:t>℃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B064939-8154-4ACD-98DA-957DC549E76A}"/>
              </a:ext>
            </a:extLst>
          </p:cNvPr>
          <p:cNvCxnSpPr>
            <a:cxnSpLocks/>
          </p:cNvCxnSpPr>
          <p:nvPr/>
        </p:nvCxnSpPr>
        <p:spPr>
          <a:xfrm>
            <a:off x="1520368" y="3284984"/>
            <a:ext cx="1035408" cy="1224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0D86A5B-0773-47F6-AA2A-E35D288D1108}"/>
              </a:ext>
            </a:extLst>
          </p:cNvPr>
          <p:cNvCxnSpPr/>
          <p:nvPr/>
        </p:nvCxnSpPr>
        <p:spPr>
          <a:xfrm flipH="1">
            <a:off x="2843808" y="3491488"/>
            <a:ext cx="216024" cy="929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DE5F527-D4DD-40D9-8B71-8A2D230943AD}"/>
              </a:ext>
            </a:extLst>
          </p:cNvPr>
          <p:cNvCxnSpPr>
            <a:cxnSpLocks/>
          </p:cNvCxnSpPr>
          <p:nvPr/>
        </p:nvCxnSpPr>
        <p:spPr>
          <a:xfrm flipH="1">
            <a:off x="3347865" y="3590737"/>
            <a:ext cx="504055" cy="918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C4DB491-948B-4F57-AA87-E2C38EDA581F}"/>
              </a:ext>
            </a:extLst>
          </p:cNvPr>
          <p:cNvCxnSpPr/>
          <p:nvPr/>
        </p:nvCxnSpPr>
        <p:spPr>
          <a:xfrm flipH="1">
            <a:off x="3597795" y="4420788"/>
            <a:ext cx="1190229" cy="520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60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5C188C-F9EE-4175-836D-0A17FA1BE2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333182"/>
            <a:ext cx="8178799" cy="4191634"/>
          </a:xfrm>
          <a:prstGeom prst="rect">
            <a:avLst/>
          </a:prstGeom>
          <a:noFill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1A3D60E-2C61-4127-98D2-4D83CB233AFB}"/>
              </a:ext>
            </a:extLst>
          </p:cNvPr>
          <p:cNvSpPr/>
          <p:nvPr/>
        </p:nvSpPr>
        <p:spPr>
          <a:xfrm>
            <a:off x="2267744" y="614388"/>
            <a:ext cx="4301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>
                <a:latin typeface="+mj-lt"/>
                <a:ea typeface="+mj-ea"/>
                <a:cs typeface="+mj-cs"/>
              </a:rPr>
              <a:t>红外亮温散点分布</a:t>
            </a:r>
          </a:p>
        </p:txBody>
      </p:sp>
    </p:spTree>
    <p:extLst>
      <p:ext uri="{BB962C8B-B14F-4D97-AF65-F5344CB8AC3E}">
        <p14:creationId xmlns:p14="http://schemas.microsoft.com/office/powerpoint/2010/main" val="255705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585493-A65D-4CB5-95DE-F175B84E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/>
              <a:t>观测时间段</a:t>
            </a:r>
            <a:r>
              <a:rPr lang="en-US" altLang="zh-CN" b="1"/>
              <a:t>2,3,4,5</a:t>
            </a:r>
            <a:r>
              <a:rPr lang="zh-CN" altLang="en-US" b="1"/>
              <a:t>月红外亮温分布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4D785C-13B8-45D3-8D60-A66192C20C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3" y="1376015"/>
            <a:ext cx="4536149" cy="286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1AD87E-EAE2-4AFF-87AE-50E9F12965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26620"/>
            <a:ext cx="4320480" cy="286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518EAD2-00E7-4E0F-B4D7-6DBCC3544E5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0" y="4188076"/>
            <a:ext cx="4670342" cy="266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BDB1C5-4645-4E50-98EC-FE6F553A0AF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35078"/>
            <a:ext cx="4283968" cy="27229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5D4CB66-8FF7-4601-A464-E96800F94D87}"/>
              </a:ext>
            </a:extLst>
          </p:cNvPr>
          <p:cNvSpPr txBox="1"/>
          <p:nvPr/>
        </p:nvSpPr>
        <p:spPr>
          <a:xfrm>
            <a:off x="2655536" y="159969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  2</a:t>
            </a:r>
            <a:r>
              <a:rPr lang="zh-CN" altLang="en-US" sz="2800" b="1"/>
              <a:t>月份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E03CB3E-F133-4996-A0B2-B7E9EFAE0212}"/>
              </a:ext>
            </a:extLst>
          </p:cNvPr>
          <p:cNvSpPr/>
          <p:nvPr/>
        </p:nvSpPr>
        <p:spPr>
          <a:xfrm>
            <a:off x="7195972" y="1599695"/>
            <a:ext cx="108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/>
              <a:t>3</a:t>
            </a:r>
            <a:r>
              <a:rPr lang="zh-CN" altLang="en-US" sz="2800" b="1"/>
              <a:t>月份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6AFA8F8-644B-4B3E-9044-EA27FC7FB309}"/>
              </a:ext>
            </a:extLst>
          </p:cNvPr>
          <p:cNvSpPr/>
          <p:nvPr/>
        </p:nvSpPr>
        <p:spPr>
          <a:xfrm>
            <a:off x="2771800" y="4401005"/>
            <a:ext cx="108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/>
              <a:t>4</a:t>
            </a:r>
            <a:r>
              <a:rPr lang="zh-CN" altLang="en-US" sz="2800" b="1"/>
              <a:t>月份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CC1BFF5-A7F7-4E3F-9B99-3C9AFDB704F9}"/>
              </a:ext>
            </a:extLst>
          </p:cNvPr>
          <p:cNvSpPr/>
          <p:nvPr/>
        </p:nvSpPr>
        <p:spPr>
          <a:xfrm>
            <a:off x="7195972" y="4370134"/>
            <a:ext cx="108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/>
              <a:t>5</a:t>
            </a:r>
            <a:r>
              <a:rPr lang="zh-CN" altLang="en-US" sz="2800" b="1"/>
              <a:t>月份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972D6FE-09CA-4AC4-8C99-19F9BAAD4CD9}"/>
              </a:ext>
            </a:extLst>
          </p:cNvPr>
          <p:cNvSpPr/>
          <p:nvPr/>
        </p:nvSpPr>
        <p:spPr>
          <a:xfrm>
            <a:off x="1187624" y="2173903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/>
              <a:t>-78</a:t>
            </a:r>
            <a:r>
              <a:rPr lang="zh-CN" altLang="en-US" b="1"/>
              <a:t>℃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AD02BCE-46CB-4DF9-85A6-306809F067E7}"/>
              </a:ext>
            </a:extLst>
          </p:cNvPr>
          <p:cNvSpPr/>
          <p:nvPr/>
        </p:nvSpPr>
        <p:spPr>
          <a:xfrm>
            <a:off x="5921912" y="2284954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/>
              <a:t>-72</a:t>
            </a:r>
            <a:r>
              <a:rPr lang="zh-CN" altLang="en-US" b="1"/>
              <a:t>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318E30F-74EF-439F-9815-1A9EE018E391}"/>
              </a:ext>
            </a:extLst>
          </p:cNvPr>
          <p:cNvSpPr/>
          <p:nvPr/>
        </p:nvSpPr>
        <p:spPr>
          <a:xfrm>
            <a:off x="1412293" y="4739559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/>
              <a:t>-63</a:t>
            </a:r>
            <a:r>
              <a:rPr lang="zh-CN" altLang="en-US" b="1"/>
              <a:t>℃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E9ECBF8-6544-4043-8C16-3CBF856B99B3}"/>
              </a:ext>
            </a:extLst>
          </p:cNvPr>
          <p:cNvSpPr/>
          <p:nvPr/>
        </p:nvSpPr>
        <p:spPr>
          <a:xfrm>
            <a:off x="6479663" y="4931373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/>
              <a:t>-58</a:t>
            </a:r>
            <a:r>
              <a:rPr lang="zh-CN" altLang="en-US" b="1"/>
              <a:t>℃</a:t>
            </a:r>
          </a:p>
        </p:txBody>
      </p:sp>
    </p:spTree>
    <p:extLst>
      <p:ext uri="{BB962C8B-B14F-4D97-AF65-F5344CB8AC3E}">
        <p14:creationId xmlns:p14="http://schemas.microsoft.com/office/powerpoint/2010/main" val="271375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874510" cy="4869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407670" y="330835"/>
            <a:ext cx="81584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b="1" dirty="0">
                <a:latin typeface="+mj-lt"/>
                <a:ea typeface="+mj-ea"/>
                <a:cs typeface="+mj-cs"/>
                <a:sym typeface="+mn-ea"/>
              </a:rPr>
              <a:t>    </a:t>
            </a:r>
            <a:r>
              <a:rPr lang="zh-CN" altLang="en-US" sz="4400" b="1" dirty="0">
                <a:latin typeface="+mj-lt"/>
                <a:ea typeface="+mj-ea"/>
                <a:cs typeface="+mj-cs"/>
                <a:sym typeface="+mn-ea"/>
              </a:rPr>
              <a:t>红外亮温与温度的散点图   </a:t>
            </a:r>
            <a:endParaRPr lang="zh-CN" altLang="en-US" sz="4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890</Words>
  <Application>Microsoft Office PowerPoint</Application>
  <PresentationFormat>全屏显示(4:3)</PresentationFormat>
  <Paragraphs>254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等线</vt:lpstr>
      <vt:lpstr>Arial</vt:lpstr>
      <vt:lpstr>Calibri</vt:lpstr>
      <vt:lpstr>Office 主题​​</vt:lpstr>
      <vt:lpstr>基于红外云量仪的云量分析进展</vt:lpstr>
      <vt:lpstr>报告内容</vt:lpstr>
      <vt:lpstr>PowerPoint 演示文稿</vt:lpstr>
      <vt:lpstr>PowerPoint 演示文稿</vt:lpstr>
      <vt:lpstr>红外亮温散点分布  </vt:lpstr>
      <vt:lpstr>PowerPoint 演示文稿</vt:lpstr>
      <vt:lpstr>PowerPoint 演示文稿</vt:lpstr>
      <vt:lpstr>观测时间段2,3,4,5月红外亮温分布</vt:lpstr>
      <vt:lpstr>PowerPoint 演示文稿</vt:lpstr>
      <vt:lpstr>红外亮温与温度做比值和差的比较</vt:lpstr>
      <vt:lpstr>PowerPoint 演示文稿</vt:lpstr>
      <vt:lpstr>红外亮温/温度的比值与云量的关系</vt:lpstr>
      <vt:lpstr>红外亮温/温度的比值与云量的关系</vt:lpstr>
      <vt:lpstr>红外亮温 - 温度的比值与云量的关系</vt:lpstr>
      <vt:lpstr>白天与夜间红外亮温/温度比值分布</vt:lpstr>
      <vt:lpstr>不同月份红外亮温/温度比值分布 </vt:lpstr>
      <vt:lpstr>不同月份红外亮温 - 温度差值分布</vt:lpstr>
      <vt:lpstr>5月28、29日红外亮温/温度比值分布</vt:lpstr>
      <vt:lpstr>5月28、29、30日观测时间内红外亮温散点分布图</vt:lpstr>
      <vt:lpstr>5月28、29、30日观测时间内红外亮温散点分布图</vt:lpstr>
      <vt:lpstr> 望远镜视场内的红外亮温的趋势 </vt:lpstr>
      <vt:lpstr>望远镜视场内的红外亮温的趋势</vt:lpstr>
      <vt:lpstr>红外云量仪图片展示</vt:lpstr>
      <vt:lpstr>PowerPoint 演示文稿</vt:lpstr>
      <vt:lpstr>总结和展望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红外亮温的相关分析</dc:title>
  <dc:creator>WFCTA-2019</dc:creator>
  <cp:lastModifiedBy>WFCTA-2019</cp:lastModifiedBy>
  <cp:revision>38</cp:revision>
  <dcterms:created xsi:type="dcterms:W3CDTF">2019-10-24T04:13:13Z</dcterms:created>
  <dcterms:modified xsi:type="dcterms:W3CDTF">2019-10-25T04:26:49Z</dcterms:modified>
</cp:coreProperties>
</file>