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3"/>
    <p:sldId id="260" r:id="rId4"/>
    <p:sldId id="272" r:id="rId5"/>
    <p:sldId id="257" r:id="rId6"/>
    <p:sldId id="331" r:id="rId7"/>
    <p:sldId id="333" r:id="rId8"/>
    <p:sldId id="298" r:id="rId9"/>
    <p:sldId id="296" r:id="rId10"/>
    <p:sldId id="295" r:id="rId11"/>
    <p:sldId id="294" r:id="rId12"/>
    <p:sldId id="293" r:id="rId13"/>
    <p:sldId id="291" r:id="rId14"/>
    <p:sldId id="292" r:id="rId15"/>
    <p:sldId id="311" r:id="rId16"/>
    <p:sldId id="312" r:id="rId17"/>
    <p:sldId id="322" r:id="rId18"/>
    <p:sldId id="315" r:id="rId19"/>
    <p:sldId id="262" r:id="rId20"/>
    <p:sldId id="287" r:id="rId21"/>
    <p:sldId id="288" r:id="rId23"/>
    <p:sldId id="289" r:id="rId24"/>
    <p:sldId id="290" r:id="rId25"/>
    <p:sldId id="297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BE3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7.wmf"/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公式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7.png"/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1.png"/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5.png"/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37.png"/><Relationship Id="rId1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4.png"/><Relationship Id="rId1" Type="http://schemas.openxmlformats.org/officeDocument/2006/relationships/image" Target="../media/image4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6.png"/><Relationship Id="rId1" Type="http://schemas.openxmlformats.org/officeDocument/2006/relationships/image" Target="../media/image4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8.png"/><Relationship Id="rId1" Type="http://schemas.openxmlformats.org/officeDocument/2006/relationships/image" Target="../media/image47.png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2.png"/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6.png"/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image" Target="../media/image5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8.png"/><Relationship Id="rId3" Type="http://schemas.openxmlformats.org/officeDocument/2006/relationships/image" Target="../media/image47.png"/><Relationship Id="rId2" Type="http://schemas.openxmlformats.org/officeDocument/2006/relationships/image" Target="../media/image59.GIF"/><Relationship Id="rId1" Type="http://schemas.openxmlformats.org/officeDocument/2006/relationships/image" Target="../media/image5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7.wmf"/><Relationship Id="rId7" Type="http://schemas.openxmlformats.org/officeDocument/2006/relationships/oleObject" Target="../embeddings/oleObject5.bin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4.wmf"/><Relationship Id="rId10" Type="http://schemas.openxmlformats.org/officeDocument/2006/relationships/vmlDrawing" Target="../drawings/vmlDrawing2.vml"/><Relationship Id="rId1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681"/>
            <a:ext cx="9144000" cy="1407686"/>
          </a:xfrm>
        </p:spPr>
        <p:txBody>
          <a:bodyPr>
            <a:normAutofit/>
          </a:bodyPr>
          <a:lstStyle/>
          <a:p>
            <a:r>
              <a:rPr lang="en-US" altLang="zh-CN" sz="4400" dirty="0">
                <a:sym typeface="+mn-ea"/>
              </a:rPr>
              <a:t>1/4 KM2A</a:t>
            </a:r>
            <a:r>
              <a:rPr lang="zh-CN" altLang="en-US" sz="4400" dirty="0">
                <a:sym typeface="+mn-ea"/>
              </a:rPr>
              <a:t>模拟重建及性能研究</a:t>
            </a:r>
            <a:endParaRPr lang="zh-CN" altLang="en-US" sz="4400" dirty="0"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389587"/>
            <a:ext cx="9144000" cy="2891834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报告人：冯有亮 （</a:t>
            </a: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PMO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lang="en-US" altLang="zh-CN" sz="2800" b="1" dirty="0" smtClean="0"/>
          </a:p>
          <a:p>
            <a:endParaRPr lang="zh-CN" altLang="en-US" dirty="0"/>
          </a:p>
          <a:p>
            <a:r>
              <a:rPr lang="zh-CN" altLang="en-US" b="1" dirty="0" smtClean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合作者：张</a:t>
            </a:r>
            <a:r>
              <a:rPr lang="zh-CN" altLang="en-US" b="1" dirty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瑞</a:t>
            </a:r>
            <a:r>
              <a:rPr lang="en-US" altLang="zh-CN" b="1" baseline="30000" dirty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1</a:t>
            </a:r>
            <a:r>
              <a:rPr lang="en-US" altLang="zh-CN" b="1" dirty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郭莹莹</a:t>
            </a:r>
            <a:r>
              <a:rPr lang="en-US" altLang="zh-CN" b="1" baseline="30000" dirty="0" smtClean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2   </a:t>
            </a:r>
            <a:r>
              <a:rPr lang="zh-CN" altLang="en-US" b="1" dirty="0" smtClean="0">
                <a:solidFill>
                  <a:srgbClr val="000000"/>
                </a:solidFill>
                <a:latin typeface="Calibri" panose="020F0502020204030204" charset="0"/>
                <a:sym typeface="+mn-ea"/>
              </a:rPr>
              <a:t>胡</a:t>
            </a:r>
            <a:r>
              <a:rPr lang="zh-CN" altLang="en-US" b="1" dirty="0">
                <a:solidFill>
                  <a:srgbClr val="000000"/>
                </a:solidFill>
                <a:latin typeface="Calibri" panose="020F0502020204030204" charset="0"/>
                <a:sym typeface="+mn-ea"/>
              </a:rPr>
              <a:t>红</a:t>
            </a:r>
            <a:r>
              <a:rPr lang="zh-CN" altLang="en-US" b="1" dirty="0" smtClean="0">
                <a:solidFill>
                  <a:srgbClr val="000000"/>
                </a:solidFill>
                <a:latin typeface="Calibri" panose="020F0502020204030204" charset="0"/>
                <a:sym typeface="+mn-ea"/>
              </a:rPr>
              <a:t>波</a:t>
            </a:r>
            <a:r>
              <a:rPr lang="en-US" altLang="zh-CN" b="1" baseline="30000" dirty="0" smtClean="0">
                <a:solidFill>
                  <a:srgbClr val="000000"/>
                </a:solidFill>
                <a:latin typeface="Calibri" panose="020F0502020204030204" charset="0"/>
                <a:sym typeface="+mn-ea"/>
              </a:rPr>
              <a:t>2   </a:t>
            </a:r>
            <a:r>
              <a:rPr lang="zh-CN" altLang="en-US" b="1" dirty="0" smtClean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张毅</a:t>
            </a:r>
            <a:r>
              <a:rPr lang="en-US" altLang="zh-CN" b="1" baseline="30000" dirty="0" smtClean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2   </a:t>
            </a:r>
            <a:r>
              <a:rPr lang="zh-CN" altLang="en-US" b="1" dirty="0" smtClean="0">
                <a:solidFill>
                  <a:srgbClr val="000000"/>
                </a:solidFill>
                <a:latin typeface="Calibri" panose="020F0502020204030204" charset="0"/>
                <a:sym typeface="+mn-ea"/>
              </a:rPr>
              <a:t>袁强</a:t>
            </a:r>
            <a:r>
              <a:rPr lang="en-US" altLang="zh-CN" b="1" baseline="30000" dirty="0" smtClean="0">
                <a:solidFill>
                  <a:srgbClr val="000000"/>
                </a:solidFill>
                <a:latin typeface="Calibri" panose="020F0502020204030204" charset="0"/>
                <a:sym typeface="+mn-ea"/>
              </a:rPr>
              <a:t>1</a:t>
            </a:r>
            <a:endParaRPr lang="en-US" altLang="zh-CN" b="1" dirty="0" smtClean="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  <a:p>
            <a:r>
              <a:rPr lang="zh-CN" altLang="en-US" b="1" dirty="0" smtClean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1.紫金山天文台</a:t>
            </a:r>
            <a:endParaRPr lang="en-US" altLang="zh-CN" b="1" dirty="0" smtClean="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  <a:p>
            <a:r>
              <a:rPr lang="en-US" altLang="zh-CN" b="1" dirty="0" smtClean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2.</a:t>
            </a:r>
            <a:r>
              <a:rPr lang="zh-CN" altLang="en-US" b="1" dirty="0">
                <a:solidFill>
                  <a:srgbClr val="000000"/>
                </a:solidFill>
                <a:latin typeface="Calibri" panose="020F0502020204030204" charset="0"/>
                <a:sym typeface="+mn-ea"/>
              </a:rPr>
              <a:t>高能物理</a:t>
            </a:r>
            <a:r>
              <a:rPr lang="zh-CN" altLang="en-US" b="1" dirty="0" smtClean="0">
                <a:solidFill>
                  <a:srgbClr val="000000"/>
                </a:solidFill>
                <a:latin typeface="Calibri" panose="020F0502020204030204" charset="0"/>
                <a:sym typeface="+mn-ea"/>
              </a:rPr>
              <a:t>研究所</a:t>
            </a:r>
            <a:endParaRPr lang="en-US" altLang="zh-CN" b="1" dirty="0" smtClean="0">
              <a:solidFill>
                <a:srgbClr val="000000"/>
              </a:solidFill>
              <a:latin typeface="Calibri" panose="020F0502020204030204" charset="0"/>
              <a:sym typeface="+mn-ea"/>
            </a:endParaRPr>
          </a:p>
          <a:p>
            <a:endParaRPr lang="en-US" altLang="zh-CN" b="1" dirty="0">
              <a:solidFill>
                <a:srgbClr val="000000"/>
              </a:solidFill>
              <a:latin typeface="Calibri" panose="020F0502020204030204" charset="0"/>
              <a:sym typeface="+mn-ea"/>
            </a:endParaRPr>
          </a:p>
          <a:p>
            <a:r>
              <a:rPr lang="en-US" altLang="zh-CN" b="1" dirty="0" smtClean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LHAASO</a:t>
            </a:r>
            <a:r>
              <a:rPr lang="zh-CN" altLang="en-US" b="1" dirty="0" smtClean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，</a:t>
            </a:r>
            <a:r>
              <a:rPr lang="en-US" altLang="zh-CN" b="1" dirty="0" smtClean="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Zhuhai, 2019.10.24</a:t>
            </a:r>
            <a:r>
              <a:rPr lang="zh-CN" altLang="en-US" dirty="0" smtClean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01740" y="3818890"/>
            <a:ext cx="3800475" cy="26860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460" y="3906520"/>
            <a:ext cx="3766185" cy="27025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3325" y="1005205"/>
            <a:ext cx="3740785" cy="268478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5460" y="1068070"/>
            <a:ext cx="3765550" cy="2671445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1104265" y="304165"/>
            <a:ext cx="9917430" cy="6477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defRPr/>
            </a:pPr>
            <a:r>
              <a:rPr lang="en-US" altLang="zh-CN" dirty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1PeV</a:t>
            </a:r>
            <a:r>
              <a:rPr lang="zh-CN" altLang="en-US" dirty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事例的横向分布和其</a:t>
            </a:r>
            <a:r>
              <a:rPr lang="en-US" altLang="zh-CN" dirty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NKG</a:t>
            </a:r>
            <a:r>
              <a:rPr lang="zh-CN" altLang="en-US" dirty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拟合</a:t>
            </a:r>
            <a:r>
              <a:rPr lang="zh-CN" altLang="en-US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结果的比值</a:t>
            </a:r>
            <a:endParaRPr lang="zh-CN" altLang="en-US" dirty="0">
              <a:solidFill>
                <a:sysClr val="windowText" lastClr="000000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14" name="文本框 9"/>
          <p:cNvSpPr txBox="1"/>
          <p:nvPr/>
        </p:nvSpPr>
        <p:spPr>
          <a:xfrm>
            <a:off x="8203532" y="4035108"/>
            <a:ext cx="18205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>
                <a:solidFill>
                  <a:srgbClr val="2D1BE3"/>
                </a:solidFill>
              </a:rPr>
              <a:t>hawc2</a:t>
            </a:r>
            <a:endParaRPr lang="en-US" altLang="zh-CN" sz="2400">
              <a:solidFill>
                <a:srgbClr val="2D1BE3"/>
              </a:solidFill>
            </a:endParaRPr>
          </a:p>
        </p:txBody>
      </p:sp>
      <p:sp>
        <p:nvSpPr>
          <p:cNvPr id="15" name="文本框 8"/>
          <p:cNvSpPr txBox="1"/>
          <p:nvPr/>
        </p:nvSpPr>
        <p:spPr>
          <a:xfrm>
            <a:off x="3920030" y="1268259"/>
            <a:ext cx="1732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>
                <a:solidFill>
                  <a:srgbClr val="2D1BE3"/>
                </a:solidFill>
              </a:rPr>
              <a:t>Asγ</a:t>
            </a:r>
            <a:endParaRPr lang="en-US" altLang="zh-CN" sz="2400">
              <a:solidFill>
                <a:srgbClr val="2D1BE3"/>
              </a:solidFill>
            </a:endParaRPr>
          </a:p>
        </p:txBody>
      </p:sp>
      <p:sp>
        <p:nvSpPr>
          <p:cNvPr id="17" name="文本框 10"/>
          <p:cNvSpPr txBox="1"/>
          <p:nvPr/>
        </p:nvSpPr>
        <p:spPr>
          <a:xfrm>
            <a:off x="3672299" y="4035477"/>
            <a:ext cx="16025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 err="1">
                <a:solidFill>
                  <a:srgbClr val="2D1BE3"/>
                </a:solidFill>
              </a:rPr>
              <a:t>kascade</a:t>
            </a:r>
            <a:endParaRPr lang="en-US" altLang="zh-CN" sz="2400" dirty="0" err="1">
              <a:solidFill>
                <a:srgbClr val="2D1BE3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203356" y="1166024"/>
            <a:ext cx="137963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>
                <a:solidFill>
                  <a:srgbClr val="2D1BE3"/>
                </a:solidFill>
              </a:rPr>
              <a:t>hawc1</a:t>
            </a:r>
            <a:endParaRPr lang="en-US" altLang="zh-CN" sz="2400" dirty="0">
              <a:solidFill>
                <a:srgbClr val="2D1BE3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25980" y="3728720"/>
            <a:ext cx="3592195" cy="247459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905" y="3728720"/>
            <a:ext cx="3693795" cy="25247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0780" y="1043940"/>
            <a:ext cx="3613785" cy="251396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3920" y="1056640"/>
            <a:ext cx="3564255" cy="2468245"/>
          </a:xfrm>
          <a:prstGeom prst="rect">
            <a:avLst/>
          </a:prstGeom>
        </p:spPr>
      </p:pic>
      <p:sp>
        <p:nvSpPr>
          <p:cNvPr id="15" name="标题 1"/>
          <p:cNvSpPr>
            <a:spLocks noGrp="1"/>
          </p:cNvSpPr>
          <p:nvPr/>
        </p:nvSpPr>
        <p:spPr>
          <a:xfrm>
            <a:off x="471784" y="292835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一个</a:t>
            </a:r>
            <a:r>
              <a:rPr kumimoji="0" lang="en-US" altLang="zh-CN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200TeV</a:t>
            </a:r>
            <a:r>
              <a:rPr kumimoji="0" lang="zh-CN" altLang="en-US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事例的横向分布和其</a:t>
            </a:r>
            <a:r>
              <a:rPr kumimoji="0" lang="en-US" altLang="zh-CN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NKG</a:t>
            </a:r>
            <a:r>
              <a:rPr kumimoji="0" lang="zh-CN" altLang="en-US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拟合结果</a:t>
            </a:r>
            <a:endParaRPr kumimoji="0" lang="zh-CN" altLang="en-US" sz="2800" b="1" i="0" u="none" strike="noStrike" kern="1200" cap="none" spc="20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j-cs"/>
              <a:sym typeface="+mn-ea"/>
            </a:endParaRPr>
          </a:p>
        </p:txBody>
      </p:sp>
      <p:sp>
        <p:nvSpPr>
          <p:cNvPr id="19" name="文本框 10"/>
          <p:cNvSpPr txBox="1"/>
          <p:nvPr/>
        </p:nvSpPr>
        <p:spPr>
          <a:xfrm>
            <a:off x="3345061" y="1075844"/>
            <a:ext cx="143430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Asγ</a:t>
            </a:r>
            <a:endParaRPr kumimoji="0" lang="en-US" altLang="zh-CN" sz="2400" b="0" i="0" u="none" strike="noStrike" kern="1200" cap="none" spc="0" normalizeH="0" baseline="0" noProof="0" dirty="0" err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0" name="文本框 11"/>
          <p:cNvSpPr txBox="1"/>
          <p:nvPr/>
        </p:nvSpPr>
        <p:spPr>
          <a:xfrm>
            <a:off x="7352220" y="3808298"/>
            <a:ext cx="1507392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hawc2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1" name="文本框 12"/>
          <p:cNvSpPr txBox="1"/>
          <p:nvPr/>
        </p:nvSpPr>
        <p:spPr>
          <a:xfrm>
            <a:off x="3213100" y="3808095"/>
            <a:ext cx="17716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kascade</a:t>
            </a:r>
            <a:endParaRPr kumimoji="0" lang="en-US" altLang="zh-CN" sz="2400" b="0" i="0" u="none" strike="noStrike" kern="1200" cap="none" spc="0" normalizeH="0" baseline="0" noProof="0" dirty="0" err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2" name="文本框 18"/>
          <p:cNvSpPr txBox="1"/>
          <p:nvPr/>
        </p:nvSpPr>
        <p:spPr>
          <a:xfrm>
            <a:off x="7425337" y="1135948"/>
            <a:ext cx="143430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hawc1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18913" y="4040965"/>
            <a:ext cx="3614558" cy="25076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8134" y="4103816"/>
            <a:ext cx="3730027" cy="2517196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8135" y="1132242"/>
            <a:ext cx="3730027" cy="2547895"/>
          </a:xfrm>
          <a:prstGeom prst="rect">
            <a:avLst/>
          </a:prstGeom>
        </p:spPr>
      </p:pic>
      <p:sp>
        <p:nvSpPr>
          <p:cNvPr id="9" name="文本框 6"/>
          <p:cNvSpPr txBox="1"/>
          <p:nvPr/>
        </p:nvSpPr>
        <p:spPr>
          <a:xfrm>
            <a:off x="3420012" y="1271966"/>
            <a:ext cx="11150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Asγ</a:t>
            </a:r>
            <a:endParaRPr kumimoji="0" lang="en-US" altLang="zh-CN" sz="2400" b="0" i="0" u="none" strike="noStrike" kern="1200" cap="none" spc="0" normalizeH="0" baseline="0" noProof="0" dirty="0" err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0" name="文本框 7"/>
          <p:cNvSpPr txBox="1"/>
          <p:nvPr/>
        </p:nvSpPr>
        <p:spPr>
          <a:xfrm>
            <a:off x="7415190" y="4184645"/>
            <a:ext cx="11150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hawc2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1" name="文本框 12"/>
          <p:cNvSpPr txBox="1"/>
          <p:nvPr/>
        </p:nvSpPr>
        <p:spPr>
          <a:xfrm>
            <a:off x="3253740" y="4138295"/>
            <a:ext cx="15748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kascade</a:t>
            </a:r>
            <a:endParaRPr kumimoji="0" lang="en-US" altLang="zh-CN" sz="2400" b="0" i="0" u="none" strike="noStrike" kern="1200" cap="none" spc="0" normalizeH="0" baseline="0" noProof="0" dirty="0" err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629285" y="266700"/>
            <a:ext cx="10245725" cy="6477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ctr"/>
            <a:r>
              <a:rPr lang="en-US" altLang="zh-CN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200TeV</a:t>
            </a:r>
            <a:r>
              <a:rPr lang="zh-CN" altLang="en-US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事例</a:t>
            </a:r>
            <a:r>
              <a:rPr lang="en-US" altLang="zh-CN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NKG</a:t>
            </a:r>
            <a:r>
              <a:rPr lang="zh-CN" altLang="en-US" dirty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拟合结果</a:t>
            </a:r>
            <a:r>
              <a:rPr lang="zh-CN" altLang="en-US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的</a:t>
            </a:r>
            <a:r>
              <a:rPr lang="en-US" altLang="zh-CN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c</a:t>
            </a:r>
            <a:r>
              <a:rPr lang="en-US" altLang="zh-CN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hi2/ndf</a:t>
            </a:r>
            <a:r>
              <a:rPr lang="zh-CN" altLang="en-US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分布</a:t>
            </a:r>
            <a:endParaRPr kumimoji="0" lang="en-US" altLang="zh-CN" sz="2800" b="1" i="0" u="none" strike="noStrike" kern="1200" cap="none" spc="20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j-cs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4199" y="1159530"/>
            <a:ext cx="3672223" cy="2501204"/>
          </a:xfrm>
          <a:prstGeom prst="rect">
            <a:avLst/>
          </a:prstGeom>
        </p:spPr>
      </p:pic>
      <p:sp>
        <p:nvSpPr>
          <p:cNvPr id="12" name="文本框 7"/>
          <p:cNvSpPr txBox="1"/>
          <p:nvPr/>
        </p:nvSpPr>
        <p:spPr>
          <a:xfrm>
            <a:off x="7186934" y="1268881"/>
            <a:ext cx="11150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hawc1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36090" y="4008120"/>
            <a:ext cx="3929380" cy="27603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7950" y="3970020"/>
            <a:ext cx="3900805" cy="272986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7630" y="1082675"/>
            <a:ext cx="3921125" cy="27178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4985" y="1092200"/>
            <a:ext cx="3880485" cy="2708275"/>
          </a:xfrm>
          <a:prstGeom prst="rect">
            <a:avLst/>
          </a:prstGeom>
        </p:spPr>
      </p:pic>
      <p:sp>
        <p:nvSpPr>
          <p:cNvPr id="15" name="标题 1"/>
          <p:cNvSpPr>
            <a:spLocks noGrp="1"/>
          </p:cNvSpPr>
          <p:nvPr/>
        </p:nvSpPr>
        <p:spPr>
          <a:xfrm>
            <a:off x="742907" y="320775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defRPr/>
            </a:pPr>
            <a:r>
              <a:rPr lang="en-US" altLang="zh-CN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200TeV</a:t>
            </a:r>
            <a:r>
              <a:rPr lang="zh-CN" altLang="en-US" dirty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事例的横向分布和其</a:t>
            </a:r>
            <a:r>
              <a:rPr lang="en-US" altLang="zh-CN" dirty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NKG</a:t>
            </a:r>
            <a:r>
              <a:rPr lang="zh-CN" altLang="en-US" dirty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拟合</a:t>
            </a:r>
            <a:r>
              <a:rPr lang="zh-CN" altLang="en-US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结果的比值</a:t>
            </a:r>
            <a:endParaRPr lang="zh-CN" altLang="en-US" dirty="0">
              <a:solidFill>
                <a:sysClr val="windowText" lastClr="000000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28" name="文本框 6"/>
          <p:cNvSpPr txBox="1"/>
          <p:nvPr/>
        </p:nvSpPr>
        <p:spPr>
          <a:xfrm>
            <a:off x="3678620" y="1092313"/>
            <a:ext cx="1327883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D1BE3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Asγ</a:t>
            </a:r>
            <a:endParaRPr kumimoji="0" lang="en-US" altLang="zh-CN" sz="2400" b="0" i="0" u="none" strike="noStrike" kern="1200" cap="none" spc="0" normalizeH="0" baseline="0" noProof="0" dirty="0" err="1">
              <a:ln>
                <a:noFill/>
              </a:ln>
              <a:solidFill>
                <a:srgbClr val="2D1BE3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9" name="文本框 7"/>
          <p:cNvSpPr txBox="1"/>
          <p:nvPr/>
        </p:nvSpPr>
        <p:spPr>
          <a:xfrm>
            <a:off x="8291895" y="4097241"/>
            <a:ext cx="1395542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D1BE3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hawc2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D1BE3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30" name="文本框 8"/>
          <p:cNvSpPr txBox="1"/>
          <p:nvPr/>
        </p:nvSpPr>
        <p:spPr>
          <a:xfrm>
            <a:off x="3389937" y="4097240"/>
            <a:ext cx="17354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D1BE3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kascade</a:t>
            </a:r>
            <a:endParaRPr kumimoji="0" lang="en-US" altLang="zh-CN" sz="2400" b="0" i="0" u="none" strike="noStrike" kern="1200" cap="none" spc="0" normalizeH="0" baseline="0" noProof="0" dirty="0" err="1">
              <a:ln>
                <a:noFill/>
              </a:ln>
              <a:solidFill>
                <a:srgbClr val="2D1BE3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31" name="文本框 18"/>
          <p:cNvSpPr txBox="1"/>
          <p:nvPr/>
        </p:nvSpPr>
        <p:spPr>
          <a:xfrm>
            <a:off x="8133145" y="1092333"/>
            <a:ext cx="155447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D1BE3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hawc1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D1BE3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27242"/>
            <a:ext cx="10515600" cy="858758"/>
          </a:xfrm>
        </p:spPr>
        <p:txBody>
          <a:bodyPr/>
          <a:lstStyle/>
          <a:p>
            <a:r>
              <a:rPr lang="en-US" altLang="zh-CN" dirty="0"/>
              <a:t>NKG-</a:t>
            </a:r>
            <a:r>
              <a:rPr lang="en-US" altLang="zh-CN" dirty="0" err="1"/>
              <a:t>fzg</a:t>
            </a:r>
            <a:r>
              <a:rPr lang="en-US" altLang="zh-CN" dirty="0" smtClean="0"/>
              <a:t>: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471784" y="292835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defRPr/>
            </a:pPr>
            <a:r>
              <a:rPr kumimoji="0" lang="zh-CN" altLang="en-US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新方法结果 </a:t>
            </a:r>
            <a:r>
              <a:rPr kumimoji="0" lang="en-US" altLang="zh-CN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--</a:t>
            </a:r>
            <a:r>
              <a:rPr lang="en-US" altLang="zh-CN" dirty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1PeV</a:t>
            </a:r>
            <a:r>
              <a:rPr lang="zh-CN" altLang="en-US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事例</a:t>
            </a:r>
            <a:endParaRPr kumimoji="0" lang="zh-CN" altLang="en-US" sz="2800" b="1" i="0" u="none" strike="noStrike" kern="1200" cap="none" spc="20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j-cs"/>
              <a:sym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34106" y="2702767"/>
            <a:ext cx="3288258" cy="230278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8705" y="2687000"/>
            <a:ext cx="3634053" cy="2438926"/>
          </a:xfrm>
          <a:prstGeom prst="rect">
            <a:avLst/>
          </a:prstGeom>
        </p:spPr>
      </p:pic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19680" y="1384300"/>
          <a:ext cx="8575675" cy="706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3" imgW="5245100" imgH="431800" progId="Equation.KSEE3">
                  <p:embed/>
                </p:oleObj>
              </mc:Choice>
              <mc:Fallback>
                <p:oleObj name="" r:id="rId3" imgW="5245100" imgH="4318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9680" y="1384300"/>
                        <a:ext cx="8575675" cy="706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2703195"/>
            <a:ext cx="3495675" cy="2422525"/>
          </a:xfrm>
          <a:prstGeom prst="rect">
            <a:avLst/>
          </a:prstGeom>
        </p:spPr>
      </p:pic>
      <p:sp>
        <p:nvSpPr>
          <p:cNvPr id="8" name="文本框 8"/>
          <p:cNvSpPr txBox="1"/>
          <p:nvPr/>
        </p:nvSpPr>
        <p:spPr>
          <a:xfrm>
            <a:off x="1383665" y="2226310"/>
            <a:ext cx="25533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横向分布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8"/>
          <p:cNvSpPr txBox="1"/>
          <p:nvPr/>
        </p:nvSpPr>
        <p:spPr>
          <a:xfrm>
            <a:off x="8418830" y="2286000"/>
            <a:ext cx="25533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Nexp/Nnkg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分布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4819650" y="2242185"/>
            <a:ext cx="25533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chi2/ndf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分布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/>
          <p:cNvSpPr>
            <a:spLocks noGrp="1"/>
          </p:cNvSpPr>
          <p:nvPr/>
        </p:nvSpPr>
        <p:spPr>
          <a:xfrm>
            <a:off x="471784" y="292835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defRPr/>
            </a:pPr>
            <a:r>
              <a:rPr kumimoji="0" lang="zh-CN" altLang="en-US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新方法结果 </a:t>
            </a:r>
            <a:r>
              <a:rPr kumimoji="0" lang="en-US" altLang="zh-CN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-</a:t>
            </a:r>
            <a:r>
              <a:rPr lang="en-US" altLang="zh-CN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- 200TeV</a:t>
            </a:r>
            <a:r>
              <a:rPr lang="zh-CN" altLang="en-US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事例</a:t>
            </a:r>
            <a:endParaRPr kumimoji="0" lang="zh-CN" altLang="en-US" sz="2800" b="1" i="0" u="none" strike="noStrike" kern="1200" cap="none" spc="20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j-cs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31810" y="2379345"/>
            <a:ext cx="3271520" cy="229933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0415" y="2407285"/>
            <a:ext cx="3399790" cy="233489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605" y="2355215"/>
            <a:ext cx="3448685" cy="2402205"/>
          </a:xfrm>
          <a:prstGeom prst="rect">
            <a:avLst/>
          </a:prstGeom>
        </p:spPr>
      </p:pic>
      <p:sp>
        <p:nvSpPr>
          <p:cNvPr id="8" name="文本框 8"/>
          <p:cNvSpPr txBox="1"/>
          <p:nvPr/>
        </p:nvSpPr>
        <p:spPr>
          <a:xfrm>
            <a:off x="1478280" y="1825625"/>
            <a:ext cx="25533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横向分布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8"/>
          <p:cNvSpPr txBox="1"/>
          <p:nvPr/>
        </p:nvSpPr>
        <p:spPr>
          <a:xfrm>
            <a:off x="8490585" y="1825625"/>
            <a:ext cx="25533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Nexp/Nnkg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分布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5013325" y="1847215"/>
            <a:ext cx="25533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chi2/ndf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分布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6965" y="1825625"/>
            <a:ext cx="3038475" cy="4351655"/>
          </a:xfrm>
        </p:spPr>
        <p:txBody>
          <a:bodyPr/>
          <a:p>
            <a:r>
              <a:rPr lang="en-US" altLang="zh-CN"/>
              <a:t>dr&lt;150</a:t>
            </a:r>
            <a:endParaRPr lang="en-US" altLang="zh-CN"/>
          </a:p>
          <a:p>
            <a:r>
              <a:rPr lang="en-US" altLang="zh-CN"/>
              <a:t>0</a:t>
            </a:r>
            <a:r>
              <a:rPr lang="zh-CN" altLang="en-US"/>
              <a:t>°</a:t>
            </a:r>
            <a:r>
              <a:rPr lang="en-US" altLang="zh-CN"/>
              <a:t>&lt;theta&lt;30</a:t>
            </a:r>
            <a:r>
              <a:rPr lang="zh-CN" altLang="en-US"/>
              <a:t>°</a:t>
            </a:r>
            <a:endParaRPr lang="zh-CN" altLang="en-US"/>
          </a:p>
          <a:p>
            <a:r>
              <a:rPr lang="en-US" altLang="zh-CN"/>
              <a:t>NpE1&gt;0</a:t>
            </a:r>
            <a:endParaRPr lang="en-US" altLang="zh-CN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81309" y="30236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defRPr/>
            </a:pPr>
            <a:r>
              <a:rPr lang="zh-CN" altLang="en-US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事例选择条件</a:t>
            </a:r>
            <a:endParaRPr kumimoji="0" lang="zh-CN" altLang="en-US" sz="2800" b="1" i="0" u="none" strike="noStrike" kern="1200" cap="none" spc="20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j-cs"/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7280" y="2326640"/>
            <a:ext cx="3527425" cy="30079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6780" y="2487930"/>
            <a:ext cx="4034790" cy="2846705"/>
          </a:xfrm>
          <a:prstGeom prst="rect">
            <a:avLst/>
          </a:prstGeom>
        </p:spPr>
      </p:pic>
      <p:sp>
        <p:nvSpPr>
          <p:cNvPr id="8195" name="文本框 8"/>
          <p:cNvSpPr txBox="1"/>
          <p:nvPr/>
        </p:nvSpPr>
        <p:spPr>
          <a:xfrm>
            <a:off x="7608570" y="1791335"/>
            <a:ext cx="286512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天顶角分布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8"/>
          <p:cNvSpPr txBox="1"/>
          <p:nvPr/>
        </p:nvSpPr>
        <p:spPr>
          <a:xfrm>
            <a:off x="3791585" y="1791335"/>
            <a:ext cx="286512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芯位分布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/>
          <p:cNvSpPr>
            <a:spLocks noGrp="1"/>
          </p:cNvSpPr>
          <p:nvPr/>
        </p:nvSpPr>
        <p:spPr>
          <a:xfrm>
            <a:off x="471784" y="292835"/>
            <a:ext cx="10382775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defRPr/>
            </a:pPr>
            <a:r>
              <a:rPr lang="zh-CN" altLang="en-US" sz="3600" b="0" dirty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阵列</a:t>
            </a:r>
            <a:r>
              <a:rPr kumimoji="0" lang="zh-CN" altLang="en-US" sz="3600" b="0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sym typeface="+mn-ea"/>
              </a:rPr>
              <a:t>性能</a:t>
            </a:r>
            <a:endParaRPr kumimoji="0" lang="zh-CN" altLang="en-US" sz="3600" b="0" i="0" u="none" strike="noStrike" kern="1200" cap="none" spc="20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+mn-ea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963576" y="2218202"/>
            <a:ext cx="3846017" cy="2577712"/>
            <a:chOff x="1947810" y="2068429"/>
            <a:chExt cx="3846017" cy="2577712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947810" y="2068429"/>
              <a:ext cx="3846017" cy="2577712"/>
            </a:xfrm>
            <a:prstGeom prst="rect">
              <a:avLst/>
            </a:prstGeom>
          </p:spPr>
        </p:pic>
        <p:cxnSp>
          <p:nvCxnSpPr>
            <p:cNvPr id="9" name="直接连接符 8"/>
            <p:cNvCxnSpPr/>
            <p:nvPr/>
          </p:nvCxnSpPr>
          <p:spPr>
            <a:xfrm flipH="1">
              <a:off x="4083655" y="2092078"/>
              <a:ext cx="1" cy="22355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组合 14"/>
          <p:cNvGrpSpPr/>
          <p:nvPr/>
        </p:nvGrpSpPr>
        <p:grpSpPr>
          <a:xfrm>
            <a:off x="6217698" y="2241851"/>
            <a:ext cx="3720770" cy="2577712"/>
            <a:chOff x="6225580" y="2068429"/>
            <a:chExt cx="3720770" cy="2577712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25580" y="2068429"/>
              <a:ext cx="3720770" cy="2577712"/>
            </a:xfrm>
            <a:prstGeom prst="rect">
              <a:avLst/>
            </a:prstGeom>
          </p:spPr>
        </p:pic>
        <p:cxnSp>
          <p:nvCxnSpPr>
            <p:cNvPr id="13" name="直接连接符 12"/>
            <p:cNvCxnSpPr/>
            <p:nvPr/>
          </p:nvCxnSpPr>
          <p:spPr>
            <a:xfrm flipH="1">
              <a:off x="8027659" y="2092078"/>
              <a:ext cx="1" cy="22355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文本框 16"/>
          <p:cNvSpPr txBox="1"/>
          <p:nvPr/>
        </p:nvSpPr>
        <p:spPr>
          <a:xfrm>
            <a:off x="3039631" y="1668863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</a:rPr>
              <a:t>芯位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</a:rPr>
              <a:t>分辨率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286748" y="1666581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2400" dirty="0" smtClean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角度分辨率</a:t>
            </a:r>
            <a:endParaRPr lang="zh-CN" altLang="en-US" sz="2400" dirty="0">
              <a:solidFill>
                <a:srgbClr val="FF00FF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159390" y="1028509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</a:rPr>
              <a:t>Energy:  42.2TeV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097452" y="2858556"/>
            <a:ext cx="65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68%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8019777" y="2784473"/>
            <a:ext cx="65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68%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3145220" y="5043287"/>
            <a:ext cx="2774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3.1m@68</a:t>
            </a:r>
            <a:r>
              <a:rPr lang="en-US" altLang="zh-CN" sz="2800" dirty="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%</a:t>
            </a:r>
            <a:endParaRPr lang="en-US" altLang="zh-CN" sz="2800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034048" y="5020030"/>
            <a:ext cx="2774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2800" dirty="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0.33deg@68%</a:t>
            </a:r>
            <a:endParaRPr lang="en-US" altLang="zh-CN" sz="2800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583745" y="1302076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</a:rPr>
              <a:t>芯位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</a:rPr>
              <a:t>分辨率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940560" y="4991100"/>
            <a:ext cx="85528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原来的结论中</a:t>
            </a:r>
            <a:r>
              <a:rPr lang="en-US" altLang="zh-CN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NKG</a:t>
            </a:r>
            <a:r>
              <a:rPr lang="zh-CN" altLang="en-US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结果比重心法差的原因是</a:t>
            </a:r>
            <a:r>
              <a:rPr lang="en-US" altLang="zh-CN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NKG</a:t>
            </a:r>
            <a:r>
              <a:rPr lang="zh-CN" altLang="en-US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没有做好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。</a:t>
            </a:r>
            <a:endParaRPr lang="en-US" altLang="zh-CN" sz="2400" b="1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现在</a:t>
            </a:r>
            <a:r>
              <a:rPr lang="en-US" altLang="zh-CN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NKG</a:t>
            </a:r>
            <a:r>
              <a:rPr lang="zh-CN" altLang="en-US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准确了之后的结果比重心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法更好。</a:t>
            </a:r>
            <a:endParaRPr lang="zh-CN" altLang="en-US" sz="2400" b="1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3671" y="1957836"/>
            <a:ext cx="4083269" cy="283914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6206" y="1957836"/>
            <a:ext cx="4152572" cy="2806479"/>
          </a:xfrm>
          <a:prstGeom prst="rect">
            <a:avLst/>
          </a:prstGeom>
        </p:spPr>
      </p:pic>
      <p:sp>
        <p:nvSpPr>
          <p:cNvPr id="10" name="标题 1"/>
          <p:cNvSpPr>
            <a:spLocks noGrp="1"/>
          </p:cNvSpPr>
          <p:nvPr/>
        </p:nvSpPr>
        <p:spPr>
          <a:xfrm>
            <a:off x="471784" y="292835"/>
            <a:ext cx="10382775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defRPr/>
            </a:pPr>
            <a:r>
              <a:rPr lang="zh-CN" altLang="en-US" sz="3600" b="0" dirty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阵列</a:t>
            </a:r>
            <a:r>
              <a:rPr kumimoji="0" lang="zh-CN" altLang="en-US" sz="3600" b="0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sym typeface="+mn-ea"/>
              </a:rPr>
              <a:t>性能</a:t>
            </a:r>
            <a:endParaRPr kumimoji="0" lang="zh-CN" altLang="en-US" sz="3600" b="0" i="0" u="none" strike="noStrike" kern="1200" cap="none" spc="20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942583" y="1298468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2400" dirty="0" smtClean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角度分辨率</a:t>
            </a:r>
            <a:endParaRPr lang="zh-CN" altLang="en-US" sz="2400" dirty="0">
              <a:solidFill>
                <a:srgbClr val="FF00FF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702676" y="365125"/>
            <a:ext cx="1395248" cy="1325563"/>
          </a:xfrm>
        </p:spPr>
        <p:txBody>
          <a:bodyPr/>
          <a:lstStyle/>
          <a:p>
            <a:r>
              <a:rPr lang="en-US" altLang="zh-CN" dirty="0"/>
              <a:t>Ne</a:t>
            </a:r>
            <a:endParaRPr lang="en-US" altLang="zh-CN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3444" y="1223690"/>
            <a:ext cx="3560788" cy="2319867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535" y="1239565"/>
            <a:ext cx="3483857" cy="2319867"/>
          </a:xfrm>
          <a:prstGeom prst="rect">
            <a:avLst/>
          </a:prstGeom>
        </p:spPr>
      </p:pic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3444" y="3725756"/>
            <a:ext cx="3320282" cy="2428068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471784" y="292835"/>
            <a:ext cx="10382775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defRPr/>
            </a:pPr>
            <a:r>
              <a:rPr kumimoji="0" lang="zh-CN" altLang="en-US" sz="3600" b="0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sym typeface="+mn-ea"/>
              </a:rPr>
              <a:t>能量分辨率</a:t>
            </a:r>
            <a:endParaRPr kumimoji="0" lang="zh-CN" altLang="en-US" sz="3600" b="0" i="0" u="none" strike="noStrike" kern="1200" cap="none" spc="20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+mn-ea"/>
            </a:endParaRPr>
          </a:p>
        </p:txBody>
      </p:sp>
      <p:pic>
        <p:nvPicPr>
          <p:cNvPr id="8" name="内容占位符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2718" y="3905787"/>
            <a:ext cx="3363593" cy="2329452"/>
          </a:xfrm>
          <a:prstGeom prst="rect">
            <a:avLst/>
          </a:prstGeom>
        </p:spPr>
      </p:pic>
      <p:sp>
        <p:nvSpPr>
          <p:cNvPr id="9" name="标题 1"/>
          <p:cNvSpPr>
            <a:spLocks noGrp="1"/>
          </p:cNvSpPr>
          <p:nvPr/>
        </p:nvSpPr>
        <p:spPr>
          <a:xfrm>
            <a:off x="598804" y="4241388"/>
            <a:ext cx="248782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r>
              <a:rPr sz="2000" dirty="0" smtClean="0">
                <a:solidFill>
                  <a:srgbClr val="FF0000"/>
                </a:solidFill>
              </a:rPr>
              <a:t>能量</a:t>
            </a:r>
            <a:r>
              <a:rPr lang="en-US" altLang="zh-CN" sz="2000" dirty="0" smtClean="0">
                <a:solidFill>
                  <a:srgbClr val="FF0000"/>
                </a:solidFill>
              </a:rPr>
              <a:t>10</a:t>
            </a:r>
            <a:r>
              <a:rPr lang="en-US" altLang="zh-CN" sz="2000" baseline="30000" dirty="0" smtClean="0">
                <a:solidFill>
                  <a:srgbClr val="FF0000"/>
                </a:solidFill>
              </a:rPr>
              <a:t>4.75</a:t>
            </a:r>
            <a:r>
              <a:rPr lang="en-US" altLang="zh-CN" sz="2000" dirty="0" smtClean="0">
                <a:solidFill>
                  <a:srgbClr val="FF0000"/>
                </a:solidFill>
              </a:rPr>
              <a:t>-10</a:t>
            </a:r>
            <a:r>
              <a:rPr lang="en-US" altLang="zh-CN" sz="2000" baseline="30000" dirty="0" smtClean="0">
                <a:solidFill>
                  <a:srgbClr val="FF0000"/>
                </a:solidFill>
              </a:rPr>
              <a:t>5</a:t>
            </a:r>
            <a:r>
              <a:rPr lang="en-US" altLang="zh-CN" sz="2000" dirty="0" smtClean="0">
                <a:solidFill>
                  <a:srgbClr val="FF0000"/>
                </a:solidFill>
              </a:rPr>
              <a:t>GeV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  <p:sp>
        <p:nvSpPr>
          <p:cNvPr id="10" name="文本框 8"/>
          <p:cNvSpPr txBox="1"/>
          <p:nvPr/>
        </p:nvSpPr>
        <p:spPr>
          <a:xfrm>
            <a:off x="2071263" y="6378114"/>
            <a:ext cx="32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/>
              <a:t>能量分辨</a:t>
            </a:r>
            <a:r>
              <a:rPr lang="en-US" altLang="zh-CN" dirty="0" smtClean="0"/>
              <a:t>0.1945/0.9676=20.1</a:t>
            </a:r>
            <a:r>
              <a:rPr lang="en-US" altLang="zh-CN" dirty="0"/>
              <a:t>%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0755" y="365125"/>
            <a:ext cx="9123045" cy="1325880"/>
          </a:xfrm>
        </p:spPr>
        <p:txBody>
          <a:bodyPr/>
          <a:lstStyle/>
          <a:p>
            <a:r>
              <a:rPr lang="zh-CN" altLang="en-US" dirty="0"/>
              <a:t>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30120" y="1825625"/>
            <a:ext cx="9123680" cy="4351655"/>
          </a:xfrm>
        </p:spPr>
        <p:txBody>
          <a:bodyPr/>
          <a:lstStyle/>
          <a:p>
            <a:r>
              <a:rPr lang="en-US" altLang="zh-CN" sz="3600" dirty="0" smtClean="0"/>
              <a:t>1/4KM2A</a:t>
            </a:r>
            <a:r>
              <a:rPr lang="zh-CN" altLang="en-US" sz="3600" dirty="0" smtClean="0"/>
              <a:t>阵列及模拟样本</a:t>
            </a:r>
            <a:endParaRPr lang="en-US" altLang="zh-CN" sz="3600" dirty="0"/>
          </a:p>
          <a:p>
            <a:r>
              <a:rPr lang="zh-CN" altLang="en-US" sz="3600" dirty="0" smtClean="0"/>
              <a:t>不同</a:t>
            </a:r>
            <a:r>
              <a:rPr lang="en-US" altLang="zh-CN" sz="3600" dirty="0" smtClean="0"/>
              <a:t>NKG</a:t>
            </a:r>
            <a:r>
              <a:rPr lang="zh-CN" altLang="en-US" sz="3600" dirty="0" smtClean="0"/>
              <a:t>函数拟合比较</a:t>
            </a:r>
            <a:endParaRPr lang="en-US" altLang="zh-CN" sz="3600" dirty="0"/>
          </a:p>
          <a:p>
            <a:r>
              <a:rPr lang="zh-CN" altLang="en-US" sz="3600" dirty="0" smtClean="0"/>
              <a:t>性能研究（芯位</a:t>
            </a:r>
            <a:r>
              <a:rPr lang="zh-CN" altLang="en-US" sz="3600" dirty="0"/>
              <a:t>分辨、角分辨、能量分辨</a:t>
            </a:r>
            <a:r>
              <a:rPr lang="zh-CN" altLang="en-US" sz="3600" dirty="0" smtClean="0"/>
              <a:t>）</a:t>
            </a:r>
            <a:endParaRPr lang="en-US" altLang="zh-CN" sz="3600" dirty="0"/>
          </a:p>
          <a:p>
            <a:r>
              <a:rPr lang="zh-CN" altLang="en-US" sz="3600" dirty="0"/>
              <a:t>总结</a:t>
            </a:r>
            <a:endParaRPr lang="en-US" altLang="zh-CN" dirty="0"/>
          </a:p>
          <a:p>
            <a:pPr marL="0" indent="0">
              <a:buNone/>
            </a:pPr>
            <a:endParaRPr lang="en-US" altLang="zh-CN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/>
        </p:nvSpPr>
        <p:spPr>
          <a:xfrm>
            <a:off x="1708774" y="586441"/>
            <a:ext cx="1214096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微软雅黑" panose="020B0503020204020204" charset="-122"/>
              </a:defRPr>
            </a:lvl1pPr>
          </a:lstStyle>
          <a:p>
            <a:r>
              <a:rPr lang="zh-CN" altLang="en-US" dirty="0" smtClean="0"/>
              <a:t>∑</a:t>
            </a:r>
            <a:r>
              <a:rPr lang="en-US" altLang="zh-CN" dirty="0" smtClean="0"/>
              <a:t>ρ</a:t>
            </a:r>
            <a:endParaRPr lang="en-US" altLang="zh-CN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56449" y="1259463"/>
            <a:ext cx="3496580" cy="2341197"/>
          </a:xfrm>
          <a:prstGeom prst="rect">
            <a:avLst/>
          </a:prstGeom>
        </p:spPr>
      </p:pic>
      <p:pic>
        <p:nvPicPr>
          <p:cNvPr id="11" name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449" y="3805915"/>
            <a:ext cx="3214364" cy="2361107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1975739" y="1107613"/>
            <a:ext cx="3571679" cy="2505537"/>
            <a:chOff x="1561410" y="3959163"/>
            <a:chExt cx="3876149" cy="2846371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61410" y="4103766"/>
              <a:ext cx="3876149" cy="2701768"/>
            </a:xfrm>
            <a:prstGeom prst="rect">
              <a:avLst/>
            </a:prstGeom>
          </p:spPr>
        </p:pic>
        <p:sp>
          <p:nvSpPr>
            <p:cNvPr id="2" name="文本框 1"/>
            <p:cNvSpPr txBox="1"/>
            <p:nvPr/>
          </p:nvSpPr>
          <p:spPr>
            <a:xfrm>
              <a:off x="1907628" y="3959163"/>
              <a:ext cx="305062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zh-CN" altLang="en-US" dirty="0"/>
            </a:p>
          </p:txBody>
        </p:sp>
      </p:grpSp>
      <p:sp>
        <p:nvSpPr>
          <p:cNvPr id="10" name="标题 1"/>
          <p:cNvSpPr>
            <a:spLocks noGrp="1"/>
          </p:cNvSpPr>
          <p:nvPr/>
        </p:nvSpPr>
        <p:spPr>
          <a:xfrm>
            <a:off x="471784" y="292835"/>
            <a:ext cx="10382775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ctr">
              <a:defRPr/>
            </a:pPr>
            <a:r>
              <a:rPr kumimoji="0" lang="zh-CN" altLang="en-US" sz="3600" b="0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sym typeface="+mn-ea"/>
              </a:rPr>
              <a:t>能量分辨率</a:t>
            </a:r>
            <a:endParaRPr kumimoji="0" lang="zh-CN" altLang="en-US" sz="3600" b="0" i="0" u="none" strike="noStrike" kern="1200" cap="none" spc="20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+mn-ea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5739" y="3885088"/>
            <a:ext cx="3297827" cy="2281934"/>
          </a:xfrm>
          <a:prstGeom prst="rect">
            <a:avLst/>
          </a:prstGeom>
        </p:spPr>
      </p:pic>
      <p:sp>
        <p:nvSpPr>
          <p:cNvPr id="13" name="文本框 9"/>
          <p:cNvSpPr txBox="1"/>
          <p:nvPr/>
        </p:nvSpPr>
        <p:spPr>
          <a:xfrm>
            <a:off x="2168744" y="6167180"/>
            <a:ext cx="3378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/>
              <a:t>能量分辨</a:t>
            </a:r>
            <a:r>
              <a:rPr lang="en-US" altLang="zh-CN" dirty="0" smtClean="0"/>
              <a:t>0.2059/0.8982=22.9</a:t>
            </a:r>
            <a:r>
              <a:rPr lang="en-US" altLang="zh-CN" dirty="0"/>
              <a:t>%</a:t>
            </a:r>
            <a:endParaRPr lang="zh-CN" altLang="en-US" dirty="0"/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598804" y="4146795"/>
            <a:ext cx="248782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r>
              <a:rPr sz="2000" dirty="0" smtClean="0">
                <a:solidFill>
                  <a:srgbClr val="FF0000"/>
                </a:solidFill>
              </a:rPr>
              <a:t>能量</a:t>
            </a:r>
            <a:r>
              <a:rPr lang="en-US" altLang="zh-CN" sz="2000" dirty="0" smtClean="0">
                <a:solidFill>
                  <a:srgbClr val="FF0000"/>
                </a:solidFill>
              </a:rPr>
              <a:t>10</a:t>
            </a:r>
            <a:r>
              <a:rPr lang="en-US" altLang="zh-CN" sz="2000" baseline="30000" dirty="0" smtClean="0">
                <a:solidFill>
                  <a:srgbClr val="FF0000"/>
                </a:solidFill>
              </a:rPr>
              <a:t>4.75</a:t>
            </a:r>
            <a:r>
              <a:rPr lang="en-US" altLang="zh-CN" sz="2000" dirty="0" smtClean="0">
                <a:solidFill>
                  <a:srgbClr val="FF0000"/>
                </a:solidFill>
              </a:rPr>
              <a:t>-10</a:t>
            </a:r>
            <a:r>
              <a:rPr lang="en-US" altLang="zh-CN" sz="2000" baseline="30000" dirty="0" smtClean="0">
                <a:solidFill>
                  <a:srgbClr val="FF0000"/>
                </a:solidFill>
              </a:rPr>
              <a:t>5</a:t>
            </a:r>
            <a:r>
              <a:rPr lang="en-US" altLang="zh-CN" sz="2000" dirty="0" smtClean="0">
                <a:solidFill>
                  <a:srgbClr val="FF0000"/>
                </a:solidFill>
              </a:rPr>
              <a:t>GeV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微软雅黑" panose="020B0503020204020204" charset="-122"/>
              </a:defRPr>
            </a:lvl1pPr>
          </a:lstStyle>
          <a:p>
            <a:pPr algn="ctr"/>
            <a:r>
              <a:rPr lang="en-US" altLang="zh-CN" sz="3600" dirty="0"/>
              <a:t>2</a:t>
            </a:r>
            <a:r>
              <a:rPr sz="3600" dirty="0"/>
              <a:t>种方法能量分辨结果对比</a:t>
            </a:r>
            <a:endParaRPr sz="3600" dirty="0"/>
          </a:p>
        </p:txBody>
      </p:sp>
      <p:sp>
        <p:nvSpPr>
          <p:cNvPr id="3" name="文本框 2"/>
          <p:cNvSpPr txBox="1"/>
          <p:nvPr/>
        </p:nvSpPr>
        <p:spPr>
          <a:xfrm>
            <a:off x="2128520" y="5186045"/>
            <a:ext cx="950150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利用</a:t>
            </a:r>
            <a:r>
              <a:rPr lang="en-US" altLang="zh-CN" sz="2800" b="1" dirty="0" smtClean="0"/>
              <a:t>Ne</a:t>
            </a:r>
            <a:r>
              <a:rPr lang="zh-CN" altLang="en-US" sz="2800" b="1" dirty="0" smtClean="0"/>
              <a:t>得到的能量分辨</a:t>
            </a:r>
            <a:r>
              <a:rPr lang="zh-CN" altLang="en-US" sz="2800" dirty="0" smtClean="0"/>
              <a:t>：</a:t>
            </a:r>
            <a:r>
              <a:rPr lang="en-US" altLang="zh-CN" sz="2800" b="1" dirty="0" smtClean="0"/>
              <a:t>30%@20TeV</a:t>
            </a:r>
            <a:r>
              <a:rPr lang="zh-CN" altLang="en-US" sz="2800" b="1" dirty="0" smtClean="0"/>
              <a:t>，</a:t>
            </a:r>
            <a:r>
              <a:rPr lang="en-US" altLang="zh-CN" sz="2800" b="1" dirty="0" smtClean="0"/>
              <a:t>14%@200TeV</a:t>
            </a:r>
            <a:r>
              <a:rPr lang="zh-CN" altLang="en-US" sz="2800" b="1" dirty="0" smtClean="0"/>
              <a:t>，</a:t>
            </a:r>
            <a:r>
              <a:rPr lang="en-US" altLang="zh-CN" sz="2800" b="1" dirty="0" smtClean="0"/>
              <a:t>					    5%@1PeV</a:t>
            </a:r>
            <a:endParaRPr lang="en-US" altLang="zh-CN" sz="2800" b="1" dirty="0" smtClean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12795" y="1281430"/>
            <a:ext cx="5566410" cy="370268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0030" y="365125"/>
            <a:ext cx="9843770" cy="1325880"/>
          </a:xfrm>
        </p:spPr>
        <p:txBody>
          <a:bodyPr/>
          <a:lstStyle/>
          <a:p>
            <a:r>
              <a:rPr lang="zh-CN" altLang="en-US"/>
              <a:t>总结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62710" y="1825625"/>
            <a:ext cx="9991090" cy="2908300"/>
          </a:xfrm>
        </p:spPr>
        <p:txBody>
          <a:bodyPr/>
          <a:lstStyle/>
          <a:p>
            <a:r>
              <a:rPr lang="en-US" altLang="zh-CN" dirty="0" smtClean="0"/>
              <a:t>NKG-</a:t>
            </a:r>
            <a:r>
              <a:rPr lang="en-US" altLang="zh-CN" dirty="0" err="1" smtClean="0"/>
              <a:t>fzg</a:t>
            </a:r>
            <a:r>
              <a:rPr lang="zh-CN" altLang="en-US" dirty="0" smtClean="0"/>
              <a:t>方法</a:t>
            </a:r>
            <a:r>
              <a:rPr lang="zh-CN" altLang="en-US" dirty="0"/>
              <a:t>拟合的结果更加准确。</a:t>
            </a:r>
            <a:endParaRPr lang="zh-CN" altLang="en-US" dirty="0"/>
          </a:p>
          <a:p>
            <a:r>
              <a:rPr lang="zh-CN" altLang="en-US" dirty="0"/>
              <a:t>角</a:t>
            </a:r>
            <a:r>
              <a:rPr lang="zh-CN" altLang="en-US" dirty="0" smtClean="0"/>
              <a:t>分辨</a:t>
            </a:r>
            <a:r>
              <a:rPr lang="en-US" altLang="zh-CN" dirty="0" smtClean="0"/>
              <a:t>0.5deg@20TeV </a:t>
            </a:r>
            <a:r>
              <a:rPr lang="zh-CN" altLang="en-US" dirty="0" smtClean="0"/>
              <a:t>、</a:t>
            </a:r>
            <a:r>
              <a:rPr lang="en-US" altLang="zh-CN" dirty="0" smtClean="0"/>
              <a:t>0.17deg</a:t>
            </a:r>
            <a:r>
              <a:rPr lang="en-US" altLang="zh-CN" dirty="0" smtClean="0">
                <a:sym typeface="+mn-ea"/>
              </a:rPr>
              <a:t>@200TeV</a:t>
            </a:r>
            <a:r>
              <a:rPr lang="zh-CN" altLang="en-US" dirty="0" smtClean="0">
                <a:sym typeface="+mn-ea"/>
              </a:rPr>
              <a:t>、</a:t>
            </a:r>
            <a:r>
              <a:rPr lang="en-US" altLang="zh-CN" dirty="0"/>
              <a:t> </a:t>
            </a:r>
            <a:r>
              <a:rPr lang="en-US" altLang="zh-CN" dirty="0" smtClean="0"/>
              <a:t>0.1deg</a:t>
            </a:r>
            <a:r>
              <a:rPr lang="en-US" altLang="zh-CN" dirty="0" smtClean="0">
                <a:sym typeface="+mn-ea"/>
              </a:rPr>
              <a:t>@1PeV</a:t>
            </a:r>
            <a:endParaRPr lang="en-US" altLang="zh-CN" dirty="0" smtClean="0">
              <a:sym typeface="+mn-ea"/>
            </a:endParaRPr>
          </a:p>
          <a:p>
            <a:r>
              <a:rPr lang="zh-CN" altLang="en-US" dirty="0" smtClean="0">
                <a:sym typeface="+mn-ea"/>
              </a:rPr>
              <a:t>芯位分辨</a:t>
            </a:r>
            <a:r>
              <a:rPr lang="en-US" altLang="zh-CN" dirty="0"/>
              <a:t>4.7@20TeV </a:t>
            </a:r>
            <a:r>
              <a:rPr lang="zh-CN" altLang="en-US" dirty="0"/>
              <a:t>、</a:t>
            </a:r>
            <a:r>
              <a:rPr lang="en-US" altLang="zh-CN" dirty="0"/>
              <a:t>1</a:t>
            </a:r>
            <a:r>
              <a:rPr lang="en-US" altLang="zh-CN" dirty="0"/>
              <a:t>.8m</a:t>
            </a:r>
            <a:r>
              <a:rPr lang="en-US" altLang="zh-CN" dirty="0">
                <a:sym typeface="+mn-ea"/>
              </a:rPr>
              <a:t>@200TeV</a:t>
            </a:r>
            <a:r>
              <a:rPr lang="zh-CN" altLang="en-US" dirty="0">
                <a:sym typeface="+mn-ea"/>
              </a:rPr>
              <a:t>、</a:t>
            </a:r>
            <a:r>
              <a:rPr lang="en-US" altLang="zh-CN" dirty="0"/>
              <a:t> </a:t>
            </a:r>
            <a:r>
              <a:rPr lang="en-US" altLang="zh-CN" dirty="0" smtClean="0"/>
              <a:t>1.5m</a:t>
            </a:r>
            <a:r>
              <a:rPr lang="en-US" altLang="zh-CN" dirty="0" smtClean="0">
                <a:sym typeface="+mn-ea"/>
              </a:rPr>
              <a:t>@1PeV</a:t>
            </a:r>
            <a:endParaRPr lang="en-US" altLang="zh-CN" dirty="0"/>
          </a:p>
          <a:p>
            <a:r>
              <a:rPr lang="zh-CN" altLang="en-US" dirty="0" smtClean="0"/>
              <a:t>利用</a:t>
            </a:r>
            <a:r>
              <a:rPr lang="en-US" altLang="zh-CN" dirty="0" smtClean="0"/>
              <a:t>Ne</a:t>
            </a:r>
            <a:r>
              <a:rPr lang="zh-CN" altLang="en-US" dirty="0"/>
              <a:t>得到的</a:t>
            </a:r>
            <a:r>
              <a:rPr lang="zh-CN" altLang="en-US" dirty="0" smtClean="0"/>
              <a:t>能量分辨</a:t>
            </a:r>
            <a:r>
              <a:rPr lang="zh-CN" altLang="en-US" dirty="0"/>
              <a:t>要</a:t>
            </a:r>
            <a:r>
              <a:rPr lang="zh-CN" altLang="en-US" dirty="0" smtClean="0"/>
              <a:t>比∑</a:t>
            </a:r>
            <a:r>
              <a:rPr lang="en-US" altLang="zh-CN" dirty="0" smtClean="0"/>
              <a:t>ρ</a:t>
            </a:r>
            <a:r>
              <a:rPr lang="zh-CN" altLang="en-US" dirty="0" smtClean="0"/>
              <a:t>好。</a:t>
            </a:r>
            <a:endParaRPr lang="en-US" altLang="zh-CN" dirty="0" smtClean="0"/>
          </a:p>
          <a:p>
            <a:r>
              <a:rPr lang="en-US" altLang="zh-CN" dirty="0" smtClean="0"/>
              <a:t>Ne</a:t>
            </a:r>
            <a:r>
              <a:rPr lang="zh-CN" altLang="en-US" dirty="0"/>
              <a:t>得到的能量分辨：</a:t>
            </a:r>
            <a:r>
              <a:rPr lang="en-US" altLang="zh-CN" dirty="0"/>
              <a:t>30%@20TeV</a:t>
            </a:r>
            <a:r>
              <a:rPr lang="zh-CN" altLang="en-US" dirty="0"/>
              <a:t>，</a:t>
            </a:r>
            <a:r>
              <a:rPr lang="en-US" altLang="zh-CN" dirty="0"/>
              <a:t>14%@200TeV</a:t>
            </a:r>
            <a:r>
              <a:rPr lang="zh-CN" altLang="en-US" dirty="0"/>
              <a:t>，</a:t>
            </a:r>
            <a:r>
              <a:rPr lang="en-US" altLang="zh-CN" dirty="0"/>
              <a:t>5%@</a:t>
            </a:r>
            <a:r>
              <a:rPr lang="en-US" altLang="zh-CN" dirty="0" smtClean="0"/>
              <a:t>1PeV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2"/>
          <p:cNvSpPr txBox="1"/>
          <p:nvPr/>
        </p:nvSpPr>
        <p:spPr>
          <a:xfrm>
            <a:off x="2621320" y="393075"/>
            <a:ext cx="28803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/>
                <a:ea typeface="黑体" panose="02010609060101010101" charset="-122"/>
                <a:cs typeface="+mn-cs"/>
              </a:rPr>
              <a:t>角度分辨率</a:t>
            </a:r>
            <a:endParaRPr kumimoji="0" lang="zh-CN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/>
              <a:ea typeface="黑体" panose="02010609060101010101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04966" y="393129"/>
            <a:ext cx="28803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/>
                <a:ea typeface="黑体" panose="02010609060101010101" charset="-122"/>
                <a:cs typeface="+mn-cs"/>
              </a:rPr>
              <a:t>芯位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/>
                <a:ea typeface="黑体" panose="02010609060101010101" charset="-122"/>
                <a:cs typeface="+mn-cs"/>
              </a:rPr>
              <a:t>分辨率</a:t>
            </a:r>
            <a:endParaRPr kumimoji="0" lang="zh-CN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/>
              <a:ea typeface="黑体" panose="02010609060101010101" charset="-122"/>
              <a:cs typeface="+mn-cs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85273" y="3513455"/>
            <a:ext cx="3929059" cy="2621652"/>
          </a:xfrm>
          <a:prstGeom prst="rect">
            <a:avLst/>
          </a:prstGeom>
        </p:spPr>
      </p:pic>
      <p:pic>
        <p:nvPicPr>
          <p:cNvPr id="8" name="图片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188" y="3513455"/>
            <a:ext cx="3889986" cy="2621652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706939" y="6324293"/>
            <a:ext cx="5904187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下面的两个图取自陈松战老师在青岛的年会报告</a:t>
            </a:r>
            <a:endParaRPr lang="zh-CN" altLang="en-US" sz="2000" b="1" dirty="0" smtClean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5280" y="1179195"/>
            <a:ext cx="3573780" cy="248539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8370" y="1186180"/>
            <a:ext cx="3666490" cy="24784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73555" y="365125"/>
            <a:ext cx="9580245" cy="1325880"/>
          </a:xfrm>
        </p:spPr>
        <p:txBody>
          <a:bodyPr/>
          <a:lstStyle/>
          <a:p>
            <a:r>
              <a:rPr lang="en-US" altLang="zh-CN" dirty="0" smtClean="0"/>
              <a:t>1/4 KM2A</a:t>
            </a:r>
            <a:r>
              <a:rPr lang="zh-CN" altLang="en-US" dirty="0"/>
              <a:t>阵列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73555" y="1825625"/>
            <a:ext cx="9580245" cy="4351655"/>
          </a:xfrm>
        </p:spPr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ED</a:t>
            </a:r>
            <a:r>
              <a:rPr lang="zh-CN" altLang="en-US" dirty="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重建</a:t>
            </a:r>
            <a:r>
              <a:rPr lang="en-US" altLang="zh-CN" dirty="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shower</a:t>
            </a:r>
            <a:r>
              <a:rPr lang="zh-CN" altLang="en-US" dirty="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的芯</a:t>
            </a:r>
            <a:r>
              <a:rPr lang="zh-CN" altLang="en-US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位、能量和</a:t>
            </a:r>
            <a:r>
              <a:rPr lang="zh-CN" altLang="en-US" dirty="0" smtClean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方向；</a:t>
            </a:r>
            <a:endParaRPr lang="en-US" altLang="zh-CN" dirty="0" smtClean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Arial Unicode MS" panose="020B0604020202020204" pitchFamily="34" charset="-122"/>
            </a:endParaRPr>
          </a:p>
          <a:p>
            <a:r>
              <a:rPr lang="en-US" altLang="zh-CN" dirty="0" smtClean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MD</a:t>
            </a:r>
            <a:r>
              <a:rPr lang="zh-CN" altLang="en-US" dirty="0" smtClean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测量</a:t>
            </a:r>
            <a:r>
              <a:rPr lang="en-US" altLang="zh-CN" dirty="0" smtClean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muon</a:t>
            </a:r>
            <a:r>
              <a:rPr lang="zh-CN" altLang="en-US" dirty="0" smtClean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信息，可以作</a:t>
            </a:r>
            <a:r>
              <a:rPr lang="el-GR" altLang="zh-CN" dirty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  <a:sym typeface="Symbol" panose="05050102010706020507" pitchFamily="18" charset="2"/>
              </a:rPr>
              <a:t></a:t>
            </a:r>
            <a:r>
              <a:rPr lang="en-US" altLang="zh-CN" dirty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/p</a:t>
            </a:r>
            <a:r>
              <a:rPr lang="zh-CN" altLang="en-US" dirty="0" smtClean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区分、</a:t>
            </a:r>
            <a:endParaRPr lang="en-US" altLang="zh-CN" dirty="0" smtClean="0">
              <a:solidFill>
                <a:srgbClr val="FF00FF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原初</a:t>
            </a:r>
            <a:r>
              <a:rPr lang="zh-CN" altLang="en-US" dirty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宇宙线核子</a:t>
            </a:r>
            <a:r>
              <a:rPr lang="zh-CN" altLang="en-US" dirty="0" smtClean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种类区分、不同强相互</a:t>
            </a:r>
            <a:endParaRPr lang="en-US" altLang="zh-CN" dirty="0" smtClean="0">
              <a:solidFill>
                <a:srgbClr val="FF00FF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作用模型</a:t>
            </a:r>
            <a:r>
              <a:rPr lang="zh-CN" altLang="en-US" dirty="0">
                <a:solidFill>
                  <a:srgbClr val="FF00FF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 Unicode MS" panose="020B0604020202020204" pitchFamily="34" charset="-122"/>
              </a:rPr>
              <a:t>鉴别。</a:t>
            </a:r>
            <a:endParaRPr lang="zh-CN" altLang="en-US" dirty="0">
              <a:solidFill>
                <a:srgbClr val="FF00FF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Arial Unicode MS" panose="020B0604020202020204" pitchFamily="34" charset="-122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22818" y="1418285"/>
            <a:ext cx="2910568" cy="288570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79905" y="214630"/>
            <a:ext cx="9565640" cy="1325880"/>
          </a:xfrm>
        </p:spPr>
        <p:txBody>
          <a:bodyPr/>
          <a:lstStyle/>
          <a:p>
            <a:r>
              <a:rPr lang="zh-CN" altLang="en-US" dirty="0"/>
              <a:t>模拟</a:t>
            </a:r>
            <a:r>
              <a:rPr lang="zh-CN" altLang="en-US" dirty="0" smtClean="0"/>
              <a:t>样本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058451" y="6266323"/>
            <a:ext cx="754732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/</a:t>
            </a:r>
            <a:r>
              <a:rPr lang="en-US" altLang="zh-CN" dirty="0" err="1"/>
              <a:t>eos</a:t>
            </a:r>
            <a:r>
              <a:rPr lang="en-US" altLang="zh-CN" dirty="0"/>
              <a:t>/user/l/</a:t>
            </a:r>
            <a:r>
              <a:rPr lang="en-US" altLang="zh-CN" dirty="0" err="1"/>
              <a:t>lasimu</a:t>
            </a:r>
            <a:r>
              <a:rPr lang="en-US" altLang="zh-CN" dirty="0"/>
              <a:t>/G4KM2A_data/</a:t>
            </a:r>
            <a:r>
              <a:rPr lang="en-US" altLang="zh-CN" dirty="0" err="1"/>
              <a:t>QuarterArray</a:t>
            </a:r>
            <a:r>
              <a:rPr lang="en-US" altLang="zh-CN" dirty="0"/>
              <a:t>/Corsika76400_QGSIIgheisha</a:t>
            </a:r>
            <a:endParaRPr lang="en-US" altLang="zh-CN" dirty="0"/>
          </a:p>
        </p:txBody>
      </p:sp>
      <p:sp>
        <p:nvSpPr>
          <p:cNvPr id="12" name="文本框 11"/>
          <p:cNvSpPr txBox="1"/>
          <p:nvPr/>
        </p:nvSpPr>
        <p:spPr>
          <a:xfrm>
            <a:off x="1934210" y="1540510"/>
            <a:ext cx="8075930" cy="4261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CORSIKA 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模拟</a:t>
            </a:r>
            <a:endParaRPr lang="en-US" altLang="zh-CN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Hardronic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 model: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GHEISHA</a:t>
            </a:r>
            <a:r>
              <a:rPr lang="zh-CN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QGSJET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range:10TeV-10PeV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CNO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、MgAlSi、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 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	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Gamma. </a:t>
            </a:r>
            <a:endParaRPr lang="en-US" altLang="zh-CN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GEANT4</a:t>
            </a:r>
            <a:r>
              <a:rPr lang="zh-CN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模拟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 smtClean="0"/>
              <a:t>	</a:t>
            </a:r>
            <a:endParaRPr lang="en-US" altLang="zh-CN" sz="2400" b="1" dirty="0" smtClean="0"/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G4KM2A</a:t>
            </a:r>
            <a:r>
              <a:rPr lang="en-US" altLang="zh-CN" b="1" dirty="0" smtClean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8055"/>
          </a:xfrm>
        </p:spPr>
        <p:txBody>
          <a:bodyPr/>
          <a:p>
            <a:pPr algn="ctr"/>
            <a:r>
              <a:rPr lang="zh-CN" altLang="en-US" sz="3600" b="1">
                <a:sym typeface="+mn-ea"/>
              </a:rPr>
              <a:t>EAS横向分布的描述</a:t>
            </a:r>
            <a:endParaRPr lang="zh-CN" altLang="en-US" sz="3600" b="1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0950" y="1492885"/>
            <a:ext cx="6099175" cy="4351655"/>
          </a:xfrm>
        </p:spPr>
        <p:txBody>
          <a:bodyPr/>
          <a:p>
            <a:r>
              <a:rPr lang="zh-CN" altLang="en-US" b="1">
                <a:solidFill>
                  <a:srgbClr val="FF0000"/>
                </a:solidFill>
              </a:rPr>
              <a:t>NKG 函数来描述。</a:t>
            </a:r>
            <a:r>
              <a:rPr lang="zh-CN" altLang="en-US"/>
              <a:t> 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NKG 函数有两个重要参数：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年龄 s 和簇射大小 Ne。</a:t>
            </a:r>
            <a:endParaRPr lang="zh-CN" altLang="en-US"/>
          </a:p>
          <a:p>
            <a:r>
              <a:rPr lang="zh-CN" altLang="en-US">
                <a:solidFill>
                  <a:srgbClr val="2D1BE3"/>
                </a:solidFill>
              </a:rPr>
              <a:t>采用年龄 s 后，所有簇射曲线变成相互类似的，与入射能量无关。</a:t>
            </a:r>
            <a:endParaRPr lang="zh-CN" altLang="en-US">
              <a:solidFill>
                <a:srgbClr val="2D1BE3"/>
              </a:solidFill>
            </a:endParaRPr>
          </a:p>
          <a:p>
            <a:r>
              <a:rPr lang="zh-CN" altLang="en-US">
                <a:solidFill>
                  <a:srgbClr val="2D1BE3"/>
                </a:solidFill>
              </a:rPr>
              <a:t>EAS 探测面的粒子数之和称为 Size（Ne)，它正比于入射宇宙线的能量。</a:t>
            </a:r>
            <a:endParaRPr lang="zh-CN" altLang="en-US">
              <a:solidFill>
                <a:srgbClr val="2D1BE3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00925" y="1825625"/>
            <a:ext cx="4291330" cy="3053715"/>
          </a:xfrm>
          <a:prstGeom prst="rect">
            <a:avLst/>
          </a:prstGeom>
        </p:spPr>
      </p:pic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495550" y="5572125"/>
          <a:ext cx="6541135" cy="99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2" imgW="2844800" imgH="431800" progId="Equation.KSEE3">
                  <p:embed/>
                </p:oleObj>
              </mc:Choice>
              <mc:Fallback>
                <p:oleObj name="" r:id="rId2" imgW="2844800" imgH="4318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95550" y="5572125"/>
                        <a:ext cx="6541135" cy="993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85520" y="1449705"/>
            <a:ext cx="10368280" cy="5120640"/>
          </a:xfrm>
        </p:spPr>
        <p:txBody>
          <a:bodyPr>
            <a:normAutofit lnSpcReduction="20000"/>
          </a:bodyPr>
          <a:p>
            <a:pPr>
              <a:lnSpc>
                <a:spcPct val="100000"/>
              </a:lnSpc>
            </a:pPr>
            <a:r>
              <a:rPr lang="zh-CN" altLang="en-US">
                <a:ea typeface="宋体" panose="02010600030101010101" pitchFamily="2" charset="-122"/>
                <a:cs typeface="+mn-lt"/>
              </a:rPr>
              <a:t>离簇射芯位距离 r 处的第 i 个探测器，其观测到的粒子数密度 m</a:t>
            </a:r>
            <a:r>
              <a:rPr lang="zh-CN" altLang="en-US" baseline="-25000">
                <a:ea typeface="宋体" panose="02010600030101010101" pitchFamily="2" charset="-122"/>
                <a:cs typeface="+mn-lt"/>
              </a:rPr>
              <a:t>i</a:t>
            </a:r>
            <a:r>
              <a:rPr lang="zh-CN" altLang="en-US">
                <a:ea typeface="宋体" panose="02010600030101010101" pitchFamily="2" charset="-122"/>
                <a:cs typeface="+mn-lt"/>
              </a:rPr>
              <a:t>服从以 f(r) 为期望值的泊松分布。</a:t>
            </a:r>
            <a:r>
              <a:rPr lang="zh-CN" altLang="en-US">
                <a:ea typeface="宋体" panose="02010600030101010101" pitchFamily="2" charset="-122"/>
                <a:cs typeface="+mn-lt"/>
              </a:rPr>
              <a:t>则观测到 m</a:t>
            </a:r>
            <a:r>
              <a:rPr lang="zh-CN" altLang="en-US" baseline="-25000">
                <a:ea typeface="宋体" panose="02010600030101010101" pitchFamily="2" charset="-122"/>
                <a:cs typeface="+mn-lt"/>
              </a:rPr>
              <a:t>i </a:t>
            </a:r>
            <a:r>
              <a:rPr lang="zh-CN" altLang="en-US">
                <a:ea typeface="宋体" panose="02010600030101010101" pitchFamily="2" charset="-122"/>
                <a:cs typeface="+mn-lt"/>
              </a:rPr>
              <a:t>的概率 P(m</a:t>
            </a:r>
            <a:r>
              <a:rPr lang="zh-CN" altLang="en-US" baseline="-25000">
                <a:ea typeface="宋体" panose="02010600030101010101" pitchFamily="2" charset="-122"/>
                <a:cs typeface="+mn-lt"/>
              </a:rPr>
              <a:t>i</a:t>
            </a:r>
            <a:r>
              <a:rPr lang="zh-CN" altLang="en-US">
                <a:ea typeface="宋体" panose="02010600030101010101" pitchFamily="2" charset="-122"/>
                <a:cs typeface="+mn-lt"/>
              </a:rPr>
              <a:t>) </a:t>
            </a:r>
            <a:r>
              <a:rPr lang="en-US" altLang="zh-CN">
                <a:ea typeface="宋体" panose="02010600030101010101" pitchFamily="2" charset="-122"/>
                <a:cs typeface="+mn-lt"/>
              </a:rPr>
              <a:t>:</a:t>
            </a:r>
            <a:endParaRPr lang="zh-CN" altLang="en-US">
              <a:ea typeface="宋体" panose="02010600030101010101" pitchFamily="2" charset="-122"/>
              <a:cs typeface="+mn-lt"/>
            </a:endParaRPr>
          </a:p>
          <a:p>
            <a:pPr marL="0" indent="0">
              <a:lnSpc>
                <a:spcPct val="100000"/>
              </a:lnSpc>
              <a:buNone/>
            </a:pPr>
            <a:endParaRPr lang="zh-CN" altLang="en-US">
              <a:ea typeface="宋体" panose="02010600030101010101" pitchFamily="2" charset="-122"/>
              <a:cs typeface="+mn-lt"/>
            </a:endParaRPr>
          </a:p>
          <a:p>
            <a:pPr marL="0" indent="0">
              <a:lnSpc>
                <a:spcPct val="100000"/>
              </a:lnSpc>
              <a:buNone/>
            </a:pPr>
            <a:endParaRPr lang="zh-CN" altLang="en-US">
              <a:ea typeface="宋体" panose="02010600030101010101" pitchFamily="2" charset="-122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zh-CN" altLang="en-US">
                <a:ea typeface="宋体" panose="02010600030101010101" pitchFamily="2" charset="-122"/>
                <a:cs typeface="+mn-lt"/>
              </a:rPr>
              <a:t>构造最大似然函数</a:t>
            </a:r>
            <a:r>
              <a:rPr lang="en-US" altLang="zh-CN">
                <a:ea typeface="宋体" panose="02010600030101010101" pitchFamily="2" charset="-122"/>
                <a:cs typeface="+mn-lt"/>
              </a:rPr>
              <a:t>:</a:t>
            </a:r>
            <a:endParaRPr lang="en-US" altLang="zh-CN">
              <a:ea typeface="宋体" panose="02010600030101010101" pitchFamily="2" charset="-122"/>
              <a:cs typeface="+mn-lt"/>
            </a:endParaRPr>
          </a:p>
          <a:p>
            <a:pPr>
              <a:lnSpc>
                <a:spcPct val="100000"/>
              </a:lnSpc>
            </a:pPr>
            <a:endParaRPr lang="zh-CN" altLang="en-US">
              <a:ea typeface="宋体" panose="02010600030101010101" pitchFamily="2" charset="-122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zh-CN" altLang="en-US">
                <a:ea typeface="宋体" panose="02010600030101010101" pitchFamily="2" charset="-122"/>
                <a:cs typeface="+mn-lt"/>
              </a:rPr>
              <a:t>上式两边取对数，得到对数最大似然函数：</a:t>
            </a:r>
            <a:endParaRPr lang="zh-CN" altLang="en-US">
              <a:ea typeface="宋体" panose="02010600030101010101" pitchFamily="2" charset="-122"/>
              <a:cs typeface="+mn-lt"/>
            </a:endParaRPr>
          </a:p>
          <a:p>
            <a:pPr>
              <a:lnSpc>
                <a:spcPct val="100000"/>
              </a:lnSpc>
            </a:pPr>
            <a:endParaRPr lang="zh-CN" altLang="en-US">
              <a:ea typeface="宋体" panose="02010600030101010101" pitchFamily="2" charset="-122"/>
              <a:cs typeface="+mn-lt"/>
            </a:endParaRPr>
          </a:p>
          <a:p>
            <a:pPr>
              <a:lnSpc>
                <a:spcPct val="100000"/>
              </a:lnSpc>
            </a:pPr>
            <a:endParaRPr lang="zh-CN" altLang="en-US">
              <a:ea typeface="宋体" panose="02010600030101010101" pitchFamily="2" charset="-122"/>
              <a:cs typeface="+mn-lt"/>
            </a:endParaRPr>
          </a:p>
          <a:p>
            <a:pPr>
              <a:lnSpc>
                <a:spcPct val="100000"/>
              </a:lnSpc>
            </a:pPr>
            <a:endParaRPr lang="zh-CN" altLang="en-US">
              <a:ea typeface="宋体" panose="02010600030101010101" pitchFamily="2" charset="-122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zh-CN" altLang="en-US">
                <a:ea typeface="宋体" panose="02010600030101010101" pitchFamily="2" charset="-122"/>
                <a:cs typeface="+mn-lt"/>
              </a:rPr>
              <a:t>开方定义：</a:t>
            </a:r>
            <a:endParaRPr lang="en-US" altLang="zh-CN">
              <a:ea typeface="宋体" panose="02010600030101010101" pitchFamily="2" charset="-122"/>
              <a:cs typeface="+mn-lt"/>
            </a:endParaRPr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47185" y="2193290"/>
          <a:ext cx="24288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1295400" imgH="457200" progId="Equation.KSEE3">
                  <p:embed/>
                </p:oleObj>
              </mc:Choice>
              <mc:Fallback>
                <p:oleObj name="" r:id="rId1" imgW="1295400" imgH="4572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47185" y="2193290"/>
                        <a:ext cx="2428875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471035" y="3050540"/>
          <a:ext cx="1781175" cy="747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3" imgW="1028700" imgH="431800" progId="Equation.KSEE3">
                  <p:embed/>
                </p:oleObj>
              </mc:Choice>
              <mc:Fallback>
                <p:oleObj name="" r:id="rId3" imgW="1028700" imgH="4318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71035" y="3050540"/>
                        <a:ext cx="1781175" cy="747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803525" y="4533265"/>
          <a:ext cx="6585585" cy="956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" r:id="rId5" imgW="2971800" imgH="431800" progId="Equation.KSEE3">
                  <p:embed/>
                </p:oleObj>
              </mc:Choice>
              <mc:Fallback>
                <p:oleObj name="" r:id="rId5" imgW="2971800" imgH="431800" progId="Equation.KSEE3">
                  <p:embed/>
                  <p:pic>
                    <p:nvPicPr>
                      <p:cNvPr id="0" name="图片 205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03525" y="4533265"/>
                        <a:ext cx="6585585" cy="956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225165" y="5784850"/>
          <a:ext cx="2698750" cy="883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7" imgW="1435100" imgH="469900" progId="Equation.KSEE3">
                  <p:embed/>
                </p:oleObj>
              </mc:Choice>
              <mc:Fallback>
                <p:oleObj name="" r:id="rId7" imgW="1435100" imgH="4699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25165" y="5784850"/>
                        <a:ext cx="2698750" cy="883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标题 1"/>
          <p:cNvSpPr>
            <a:spLocks noGrp="1"/>
          </p:cNvSpPr>
          <p:nvPr/>
        </p:nvSpPr>
        <p:spPr>
          <a:xfrm>
            <a:off x="669882" y="298738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ctr"/>
            <a:r>
              <a:rPr lang="en-US" altLang="zh-CN" sz="4000">
                <a:sym typeface="+mn-ea"/>
              </a:rPr>
              <a:t>NKG</a:t>
            </a:r>
            <a:r>
              <a:rPr sz="4000">
                <a:sym typeface="+mn-ea"/>
              </a:rPr>
              <a:t>函数的求解</a:t>
            </a:r>
            <a:endParaRPr sz="4000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>
            <a:spLocks noGrp="1"/>
          </p:cNvSpPr>
          <p:nvPr/>
        </p:nvSpPr>
        <p:spPr>
          <a:xfrm>
            <a:off x="669882" y="298738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ctr"/>
            <a:r>
              <a:rPr lang="zh-CN" altLang="en-US" sz="4000" dirty="0" smtClean="0">
                <a:latin typeface="+mn-ea"/>
                <a:ea typeface="+mn-ea"/>
              </a:rPr>
              <a:t>不同实验采用的</a:t>
            </a:r>
            <a:r>
              <a:rPr lang="en-US" altLang="zh-CN" sz="4000" dirty="0" smtClean="0">
                <a:latin typeface="+mn-ea"/>
                <a:ea typeface="+mn-ea"/>
              </a:rPr>
              <a:t>NKG</a:t>
            </a:r>
            <a:r>
              <a:rPr sz="4000" dirty="0" smtClean="0">
                <a:latin typeface="+mn-ea"/>
                <a:ea typeface="+mn-ea"/>
              </a:rPr>
              <a:t>函数</a:t>
            </a:r>
            <a:endParaRPr sz="4000" dirty="0">
              <a:latin typeface="+mn-ea"/>
              <a:ea typeface="+mn-ea"/>
            </a:endParaRPr>
          </a:p>
        </p:txBody>
      </p:sp>
      <p:sp>
        <p:nvSpPr>
          <p:cNvPr id="14" name="内容占位符 2"/>
          <p:cNvSpPr>
            <a:spLocks noGrp="1"/>
          </p:cNvSpPr>
          <p:nvPr/>
        </p:nvSpPr>
        <p:spPr>
          <a:xfrm>
            <a:off x="1064260" y="1507490"/>
            <a:ext cx="10457815" cy="5041265"/>
          </a:xfrm>
          <a:prstGeom prst="rect">
            <a:avLst/>
          </a:prstGeo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3200" b="1" dirty="0" err="1">
                <a:solidFill>
                  <a:schemeClr val="tx1"/>
                </a:solidFill>
              </a:rPr>
              <a:t>asγ</a:t>
            </a:r>
            <a:r>
              <a:rPr sz="3200" b="1" dirty="0" smtClean="0">
                <a:solidFill>
                  <a:schemeClr val="tx1"/>
                </a:solidFill>
              </a:rPr>
              <a:t>：    </a:t>
            </a:r>
            <a:endParaRPr sz="32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chemeClr val="tx1"/>
                </a:solidFill>
              </a:rPr>
              <a:t>hawc1:</a:t>
            </a:r>
            <a:endParaRPr sz="32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chemeClr val="tx1"/>
                </a:solidFill>
              </a:rPr>
              <a:t>hawc2:</a:t>
            </a:r>
            <a:endParaRPr lang="en-US" altLang="zh-CN" sz="32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 err="1">
                <a:solidFill>
                  <a:schemeClr val="tx1"/>
                </a:solidFill>
              </a:rPr>
              <a:t>kascade</a:t>
            </a:r>
            <a:r>
              <a:rPr lang="en-US" altLang="zh-CN" sz="3200" b="1" dirty="0">
                <a:solidFill>
                  <a:schemeClr val="tx1"/>
                </a:solidFill>
              </a:rPr>
              <a:t>:</a:t>
            </a:r>
            <a:endParaRPr lang="en-US" altLang="zh-CN" sz="32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30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3912" y="1507413"/>
            <a:ext cx="5352381" cy="76190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912" y="2395504"/>
            <a:ext cx="5561905" cy="76190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912" y="3243695"/>
            <a:ext cx="7047619" cy="88571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0123" y="4176523"/>
            <a:ext cx="8028571" cy="76190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70075" y="3746500"/>
            <a:ext cx="3772535" cy="261810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6435" y="3746500"/>
            <a:ext cx="3770630" cy="26174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4850" y="963930"/>
            <a:ext cx="3752215" cy="26320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5305" y="1012190"/>
            <a:ext cx="3782060" cy="2583815"/>
          </a:xfrm>
          <a:prstGeom prst="rect">
            <a:avLst/>
          </a:prstGeom>
        </p:spPr>
      </p:pic>
      <p:sp>
        <p:nvSpPr>
          <p:cNvPr id="5" name="标题 1"/>
          <p:cNvSpPr>
            <a:spLocks noGrp="1"/>
          </p:cNvSpPr>
          <p:nvPr/>
        </p:nvSpPr>
        <p:spPr>
          <a:xfrm>
            <a:off x="866140" y="259715"/>
            <a:ext cx="9901555" cy="6477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一个</a:t>
            </a:r>
            <a:r>
              <a:rPr kumimoji="0" lang="en-US" altLang="zh-CN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1PeV</a:t>
            </a:r>
            <a:r>
              <a:rPr kumimoji="0" lang="zh-CN" altLang="en-US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事例的横向分布和其</a:t>
            </a:r>
            <a:r>
              <a:rPr kumimoji="0" lang="en-US" altLang="zh-CN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NKG</a:t>
            </a:r>
            <a:r>
              <a:rPr kumimoji="0" lang="zh-CN" altLang="en-US" sz="2800" b="1" i="0" u="none" strike="noStrike" kern="1200" cap="none" spc="200" normalizeH="0" baseline="0" noProof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j-cs"/>
                <a:sym typeface="+mn-ea"/>
              </a:rPr>
              <a:t>拟合结果</a:t>
            </a:r>
            <a:endParaRPr kumimoji="0" lang="zh-CN" altLang="en-US" sz="2800" b="1" i="0" u="none" strike="noStrike" kern="1200" cap="none" spc="20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j-cs"/>
              <a:sym typeface="+mn-ea"/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3408371" y="3819904"/>
            <a:ext cx="1130904" cy="351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kascade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8" name="文本框 6"/>
          <p:cNvSpPr txBox="1"/>
          <p:nvPr/>
        </p:nvSpPr>
        <p:spPr>
          <a:xfrm>
            <a:off x="3408371" y="1143426"/>
            <a:ext cx="1120544" cy="34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Asγ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6" name="文本框 7"/>
          <p:cNvSpPr txBox="1"/>
          <p:nvPr/>
        </p:nvSpPr>
        <p:spPr>
          <a:xfrm>
            <a:off x="7528935" y="1171454"/>
            <a:ext cx="105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hawc1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9" name="文本框 7"/>
          <p:cNvSpPr txBox="1"/>
          <p:nvPr/>
        </p:nvSpPr>
        <p:spPr>
          <a:xfrm>
            <a:off x="7528935" y="3929179"/>
            <a:ext cx="105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hawc2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57219" y="3799718"/>
            <a:ext cx="3852508" cy="255875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819" y="3772278"/>
            <a:ext cx="3829962" cy="2617727"/>
          </a:xfrm>
          <a:prstGeom prst="rect">
            <a:avLst/>
          </a:prstGeom>
        </p:spPr>
      </p:pic>
      <p:sp>
        <p:nvSpPr>
          <p:cNvPr id="5" name="标题 1"/>
          <p:cNvSpPr>
            <a:spLocks noGrp="1"/>
          </p:cNvSpPr>
          <p:nvPr/>
        </p:nvSpPr>
        <p:spPr>
          <a:xfrm>
            <a:off x="1170940" y="250190"/>
            <a:ext cx="9638665" cy="6477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ctr"/>
            <a:r>
              <a:rPr lang="en-US" altLang="zh-CN" dirty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1PeV</a:t>
            </a:r>
            <a:r>
              <a:rPr lang="zh-CN" altLang="en-US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事例</a:t>
            </a:r>
            <a:r>
              <a:rPr lang="en-US" altLang="zh-CN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NKG</a:t>
            </a:r>
            <a:r>
              <a:rPr lang="zh-CN" altLang="en-US" dirty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拟合结果</a:t>
            </a:r>
            <a:r>
              <a:rPr lang="zh-CN" altLang="en-US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的</a:t>
            </a:r>
            <a:r>
              <a:rPr lang="en-US" altLang="zh-CN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  <a:sym typeface="+mn-ea"/>
              </a:rPr>
              <a:t>chi2/ndf</a:t>
            </a:r>
            <a:r>
              <a:rPr lang="zh-CN" altLang="en-US" dirty="0" smtClean="0">
                <a:solidFill>
                  <a:sysClr val="windowText" lastClr="000000"/>
                </a:solidFill>
                <a:latin typeface="Arial" panose="020B0604020202020204"/>
                <a:ea typeface="微软雅黑" panose="020B0503020204020204" charset="-122"/>
              </a:rPr>
              <a:t>分布</a:t>
            </a:r>
            <a:endParaRPr kumimoji="0" lang="en-US" altLang="zh-CN" sz="2800" b="1" i="0" u="none" strike="noStrike" kern="1200" cap="none" spc="20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j-cs"/>
              <a:sym typeface="+mn-ea"/>
            </a:endParaRPr>
          </a:p>
        </p:txBody>
      </p:sp>
      <p:sp>
        <p:nvSpPr>
          <p:cNvPr id="12" name="文本框 9"/>
          <p:cNvSpPr txBox="1"/>
          <p:nvPr/>
        </p:nvSpPr>
        <p:spPr>
          <a:xfrm>
            <a:off x="8259806" y="3861395"/>
            <a:ext cx="1089067" cy="325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hawc2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597645" y="4037790"/>
            <a:ext cx="1102140" cy="371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kascade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4590" y="898525"/>
            <a:ext cx="3888740" cy="2600960"/>
          </a:xfrm>
          <a:prstGeom prst="rect">
            <a:avLst/>
          </a:prstGeom>
        </p:spPr>
      </p:pic>
      <p:sp>
        <p:nvSpPr>
          <p:cNvPr id="14" name="文本框 9"/>
          <p:cNvSpPr txBox="1"/>
          <p:nvPr/>
        </p:nvSpPr>
        <p:spPr>
          <a:xfrm>
            <a:off x="8063411" y="1044692"/>
            <a:ext cx="108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hawc1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9819" y="897682"/>
            <a:ext cx="3829962" cy="2601593"/>
          </a:xfrm>
          <a:prstGeom prst="rect">
            <a:avLst/>
          </a:prstGeom>
        </p:spPr>
      </p:pic>
      <p:sp>
        <p:nvSpPr>
          <p:cNvPr id="11" name="文本框 8"/>
          <p:cNvSpPr txBox="1"/>
          <p:nvPr/>
        </p:nvSpPr>
        <p:spPr>
          <a:xfrm>
            <a:off x="3693646" y="1229358"/>
            <a:ext cx="987546" cy="3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Asγ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1553</Words>
  <Application>WPS 演示</Application>
  <PresentationFormat>宽屏</PresentationFormat>
  <Paragraphs>215</Paragraphs>
  <Slides>23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</vt:i4>
      </vt:variant>
      <vt:variant>
        <vt:lpstr>幻灯片标题</vt:lpstr>
      </vt:variant>
      <vt:variant>
        <vt:i4>23</vt:i4>
      </vt:variant>
    </vt:vector>
  </HeadingPairs>
  <TitlesOfParts>
    <vt:vector size="43" baseType="lpstr">
      <vt:lpstr>Arial</vt:lpstr>
      <vt:lpstr>宋体</vt:lpstr>
      <vt:lpstr>Wingdings</vt:lpstr>
      <vt:lpstr>Calibri</vt:lpstr>
      <vt:lpstr>华文中宋</vt:lpstr>
      <vt:lpstr>Arial Unicode MS</vt:lpstr>
      <vt:lpstr>Symbol</vt:lpstr>
      <vt:lpstr>Times New Roman</vt:lpstr>
      <vt:lpstr>Arial</vt:lpstr>
      <vt:lpstr>微软雅黑</vt:lpstr>
      <vt:lpstr>Calibri Light</vt:lpstr>
      <vt:lpstr>Arial Unicode MS</vt:lpstr>
      <vt:lpstr>黑体</vt:lpstr>
      <vt:lpstr>Office 主题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1/4 KM2A模拟重建及性能研究</vt:lpstr>
      <vt:lpstr>内容</vt:lpstr>
      <vt:lpstr>1/4 KM2A阵列</vt:lpstr>
      <vt:lpstr>模拟样本</vt:lpstr>
      <vt:lpstr>EAS横向分布的描述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Ne</vt:lpstr>
      <vt:lpstr>PowerPoint 演示文稿</vt:lpstr>
      <vt:lpstr>PowerPoint 演示文稿</vt:lpstr>
      <vt:lpstr>总结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1/4 KM2A模拟重建及性能研究</dc:title>
  <dc:creator>FYL</dc:creator>
  <cp:lastModifiedBy>fyl</cp:lastModifiedBy>
  <cp:revision>173</cp:revision>
  <dcterms:created xsi:type="dcterms:W3CDTF">2019-10-16T02:22:00Z</dcterms:created>
  <dcterms:modified xsi:type="dcterms:W3CDTF">2019-10-23T14:46:37Z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