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45" r:id="rId4"/>
    <p:sldId id="280" r:id="rId5"/>
    <p:sldId id="283" r:id="rId6"/>
    <p:sldId id="319" r:id="rId7"/>
    <p:sldId id="346" r:id="rId8"/>
    <p:sldId id="282" r:id="rId9"/>
    <p:sldId id="347" r:id="rId10"/>
    <p:sldId id="285" r:id="rId11"/>
    <p:sldId id="350" r:id="rId12"/>
    <p:sldId id="378" r:id="rId13"/>
    <p:sldId id="277" r:id="rId14"/>
    <p:sldId id="299" r:id="rId15"/>
    <p:sldId id="288" r:id="rId16"/>
    <p:sldId id="291" r:id="rId17"/>
    <p:sldId id="268" r:id="rId18"/>
    <p:sldId id="380" r:id="rId19"/>
    <p:sldId id="379" r:id="rId20"/>
    <p:sldId id="381" r:id="rId21"/>
    <p:sldId id="383" r:id="rId22"/>
    <p:sldId id="382" r:id="rId23"/>
    <p:sldId id="270" r:id="rId24"/>
    <p:sldId id="295" r:id="rId25"/>
    <p:sldId id="267" r:id="rId26"/>
    <p:sldId id="304" r:id="rId27"/>
    <p:sldId id="300" r:id="rId28"/>
    <p:sldId id="260" r:id="rId29"/>
    <p:sldId id="261" r:id="rId30"/>
    <p:sldId id="286" r:id="rId31"/>
    <p:sldId id="305" r:id="rId32"/>
    <p:sldId id="287" r:id="rId33"/>
    <p:sldId id="29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FF"/>
    <a:srgbClr val="000000"/>
    <a:srgbClr val="FF2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3818" autoAdjust="0"/>
  </p:normalViewPr>
  <p:slideViewPr>
    <p:cSldViewPr snapToGrid="0">
      <p:cViewPr varScale="1">
        <p:scale>
          <a:sx n="39" d="100"/>
          <a:sy n="39" d="100"/>
        </p:scale>
        <p:origin x="19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a nalysis</a:t>
            </a:r>
          </a:p>
          <a:p>
            <a:endParaRPr lang="en-US" altLang="zh-CN"/>
          </a:p>
          <a:p>
            <a:r>
              <a:rPr lang="en-US" altLang="zh-CN"/>
              <a:t>wcda first pool</a:t>
            </a:r>
          </a:p>
          <a:p>
            <a:endParaRPr lang="en-US" altLang="zh-CN"/>
          </a:p>
          <a:p>
            <a:r>
              <a:rPr lang="zh-CN" altLang="en-US"/>
              <a:t>今天我们主要跟大家分享一下</a:t>
            </a:r>
            <a:r>
              <a:rPr lang="en-US" altLang="zh-CN"/>
              <a:t>wcda++</a:t>
            </a:r>
            <a:r>
              <a:rPr lang="zh-CN" altLang="en-US"/>
              <a:t>的一个数据分析。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smtClean="0"/>
              <a:t>900</a:t>
            </a:r>
            <a:r>
              <a:rPr lang="zh-CN" altLang="en-US" dirty="0" smtClean="0"/>
              <a:t>管子的分布，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对</a:t>
            </a:r>
            <a:r>
              <a:rPr lang="en-US" altLang="zh-CN" dirty="0" err="1" smtClean="0"/>
              <a:t>sPMT</a:t>
            </a:r>
            <a:r>
              <a:rPr lang="zh-CN" altLang="en-US" dirty="0" smtClean="0"/>
              <a:t>的限制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用于信号监测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我们通过</a:t>
            </a:r>
            <a:r>
              <a:rPr lang="en-US" altLang="zh-CN" dirty="0" err="1" smtClean="0"/>
              <a:t>wcda</a:t>
            </a:r>
            <a:r>
              <a:rPr lang="zh-CN" altLang="en-US" dirty="0" smtClean="0"/>
              <a:t>数据主要想做能标传递和能谱测量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这里我会介绍一下重建和初步的结果。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712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能标传递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由于月地磁场的存在，带电粒子发生偏转，加上月亮的遮挡，就会在地球上形成阴影。</a:t>
            </a:r>
            <a:endParaRPr lang="en-US" altLang="zh-CN" dirty="0" smtClean="0"/>
          </a:p>
          <a:p>
            <a:r>
              <a:rPr lang="zh-CN" altLang="en-US" dirty="0" smtClean="0"/>
              <a:t>不同的月影偏转角度对应不同的能量！</a:t>
            </a:r>
            <a:endParaRPr lang="en-US" altLang="zh-CN" dirty="0" smtClean="0"/>
          </a:p>
          <a:p>
            <a:r>
              <a:rPr lang="zh-CN" altLang="en-US" dirty="0" smtClean="0"/>
              <a:t>获得绝对能标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再通过</a:t>
            </a:r>
            <a:r>
              <a:rPr lang="en-US" altLang="zh-CN" dirty="0" err="1" smtClean="0"/>
              <a:t>wcda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wfcta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的</a:t>
            </a:r>
            <a:r>
              <a:rPr lang="en-US" altLang="zh-CN" dirty="0" smtClean="0"/>
              <a:t> </a:t>
            </a:r>
            <a:r>
              <a:rPr lang="zh-CN" altLang="en-US" dirty="0" smtClean="0"/>
              <a:t>联合观测，将能标上传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smtClean="0"/>
              <a:t>spectral</a:t>
            </a:r>
            <a:r>
              <a:rPr lang="en-US" altLang="zh-CN" baseline="0" dirty="0" smtClean="0"/>
              <a:t>  index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15Tev</a:t>
            </a:r>
            <a:r>
              <a:rPr lang="zh-CN" altLang="en-US" baseline="0" dirty="0" smtClean="0"/>
              <a:t>左右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Dampe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临近源，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一方面实现与卫星试验的相衔接，再者检验一下能标的准确性</a:t>
            </a:r>
            <a:endParaRPr lang="en-US" altLang="zh-CN" baseline="0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在做能标和能谱分析时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我们对数据进行了芯位挑选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无泄漏加全的办法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44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我们先看一看标准的</a:t>
            </a:r>
            <a:r>
              <a:rPr lang="en-US" altLang="zh-CN" dirty="0" smtClean="0"/>
              <a:t>NKG</a:t>
            </a:r>
            <a:r>
              <a:rPr lang="zh-CN" altLang="en-US" dirty="0" smtClean="0"/>
              <a:t>公式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目前</a:t>
            </a:r>
            <a:r>
              <a:rPr lang="en-US" altLang="zh-CN" dirty="0" smtClean="0"/>
              <a:t>N30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会得到积分能谱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54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成份区分提出了：</a:t>
            </a:r>
            <a:endParaRPr lang="en-US" altLang="zh-CN" dirty="0" smtClean="0"/>
          </a:p>
          <a:p>
            <a:r>
              <a:rPr lang="zh-CN" altLang="en-US" dirty="0" smtClean="0"/>
              <a:t>三个区分变量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Pre </a:t>
            </a:r>
            <a:r>
              <a:rPr lang="en-US" altLang="zh-CN" dirty="0" smtClean="0">
                <a:solidFill>
                  <a:srgbClr val="FF0000"/>
                </a:solidFill>
              </a:rPr>
              <a:t>Li </a:t>
            </a:r>
            <a:r>
              <a:rPr lang="en-US" altLang="zh-CN" dirty="0" smtClean="0"/>
              <a:t>mi nary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初步能谱：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拐折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探测效率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下面给个总结，：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稳定运行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新方法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mtClean="0"/>
              <a:t>还在研究中</a:t>
            </a:r>
            <a:endParaRPr lang="en-US" altLang="zh-CN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348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include 3 parts</a:t>
            </a:r>
          </a:p>
          <a:p>
            <a:endParaRPr lang="en-US" altLang="zh-CN"/>
          </a:p>
          <a:p>
            <a:r>
              <a:rPr lang="en-US" altLang="zh-CN"/>
              <a:t>Propa  gate</a:t>
            </a:r>
          </a:p>
          <a:p>
            <a:endParaRPr lang="en-US" altLang="zh-CN"/>
          </a:p>
          <a:p>
            <a:r>
              <a:rPr lang="en-US" altLang="zh-CN"/>
              <a:t>mea sure ment</a:t>
            </a:r>
          </a:p>
          <a:p>
            <a:endParaRPr lang="en-US" altLang="zh-CN"/>
          </a:p>
          <a:p>
            <a:r>
              <a:rPr lang="zh-CN" altLang="en-US"/>
              <a:t>主要内容包括三个部分：第一份部分介绍一下我们对标定数据的分析。</a:t>
            </a:r>
            <a:endParaRPr lang="en-US" altLang="zh-CN"/>
          </a:p>
          <a:p>
            <a:r>
              <a:rPr lang="zh-CN" altLang="en-US"/>
              <a:t>第二部分介绍一下一种新的标定管子相对增益的办法。</a:t>
            </a:r>
          </a:p>
          <a:p>
            <a:r>
              <a:rPr lang="zh-CN" altLang="en-US"/>
              <a:t>再者跟大家分享一些能标传递和能谱测量的工作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The  first part</a:t>
            </a:r>
          </a:p>
          <a:p>
            <a:r>
              <a:rPr lang="en-US" altLang="zh-CN"/>
              <a:t>led </a:t>
            </a:r>
            <a:r>
              <a:rPr lang="zh-CN" altLang="en-US"/>
              <a:t>数据的监测：我想介绍一下，</a:t>
            </a:r>
            <a:r>
              <a:rPr lang="en-US" altLang="zh-CN"/>
              <a:t>++</a:t>
            </a:r>
            <a:r>
              <a:rPr lang="zh-CN" altLang="en-US"/>
              <a:t>的电荷标定系统，我们的监测运行模式，和我们的监测结果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由于一号水池</a:t>
            </a:r>
            <a:r>
              <a:rPr lang="en-US" altLang="zh-CN"/>
              <a:t>1inch pmt,</a:t>
            </a:r>
            <a:r>
              <a:rPr lang="zh-CN" altLang="en-US"/>
              <a:t>低增益的特点，</a:t>
            </a:r>
          </a:p>
          <a:p>
            <a:r>
              <a:rPr lang="zh-CN" altLang="en-US"/>
              <a:t>我们设计了一套基于</a:t>
            </a:r>
            <a:r>
              <a:rPr lang="en-US" altLang="zh-CN"/>
              <a:t>LEd</a:t>
            </a:r>
            <a:r>
              <a:rPr lang="zh-CN" altLang="en-US"/>
              <a:t>光源组和</a:t>
            </a:r>
            <a:r>
              <a:rPr lang="zh-CN" altLang="en-US">
                <a:sym typeface="+mn-ea"/>
              </a:rPr>
              <a:t>多分支光线的标定系统，</a:t>
            </a:r>
          </a:p>
          <a:p>
            <a:r>
              <a:rPr lang="zh-CN" altLang="en-US">
                <a:sym typeface="+mn-ea"/>
              </a:rPr>
              <a:t>实现了动态标定管子的目的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Design spe ci fications</a:t>
            </a:r>
            <a:r>
              <a:rPr lang="en-US" altLang="zh-CN">
                <a:sym typeface="+mn-ea"/>
              </a:rPr>
              <a:t>&lt;2%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for a </a:t>
            </a:r>
            <a:r>
              <a:rPr lang="zh-CN" altLang="en-US">
                <a:sym typeface="+mn-ea"/>
              </a:rPr>
              <a:t>Long-term stability</a:t>
            </a:r>
            <a:endParaRPr lang="zh-CN" altLang="en-US"/>
          </a:p>
          <a:p>
            <a:r>
              <a:rPr lang="zh-CN" altLang="en-US"/>
              <a:t>我们的设计指标是长期的稳定性要好于</a:t>
            </a:r>
            <a:r>
              <a:rPr lang="en-US" altLang="zh-CN"/>
              <a:t>2%</a:t>
            </a:r>
            <a:r>
              <a:rPr lang="zh-CN" altLang="en-US"/>
              <a:t>。</a:t>
            </a:r>
          </a:p>
          <a:p>
            <a:r>
              <a:rPr lang="zh-CN" altLang="en-US"/>
              <a:t>就此我们运行了一款，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Design spe ci fications</a:t>
            </a:r>
            <a:r>
              <a:rPr lang="en-US" altLang="zh-CN" dirty="0"/>
              <a:t>&lt;2%</a:t>
            </a:r>
            <a:r>
              <a:rPr lang="zh-CN" altLang="en-US" dirty="0"/>
              <a:t>，</a:t>
            </a:r>
            <a:r>
              <a:rPr lang="en-US" altLang="zh-CN" dirty="0"/>
              <a:t>for a </a:t>
            </a:r>
            <a:r>
              <a:rPr lang="zh-CN" altLang="en-US" dirty="0"/>
              <a:t>Long-term stability</a:t>
            </a:r>
          </a:p>
          <a:p>
            <a:r>
              <a:rPr lang="zh-CN" altLang="en-US" dirty="0"/>
              <a:t>进过四个多月的长期监测，我们可以看到，</a:t>
            </a:r>
          </a:p>
          <a:p>
            <a:endParaRPr lang="zh-CN" altLang="en-US" dirty="0"/>
          </a:p>
          <a:p>
            <a:r>
              <a:rPr lang="zh-CN" altLang="en-US" dirty="0"/>
              <a:t>但不同</a:t>
            </a:r>
            <a:r>
              <a:rPr lang="en-US" altLang="zh-CN" dirty="0"/>
              <a:t>cell</a:t>
            </a:r>
            <a:r>
              <a:rPr lang="zh-CN" altLang="en-US" dirty="0"/>
              <a:t>间存在一个整体的一个系统上的偏差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关联了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发现负相关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这一点也与先前我们测得的</a:t>
            </a:r>
            <a:r>
              <a:rPr lang="en-US" altLang="zh-CN" dirty="0" smtClean="0"/>
              <a:t>Led</a:t>
            </a:r>
            <a:r>
              <a:rPr lang="zh-CN" altLang="en-US" dirty="0" smtClean="0"/>
              <a:t>温度效应的结果温和</a:t>
            </a:r>
            <a:endParaRPr lang="zh-CN" altLang="en-US" dirty="0"/>
          </a:p>
          <a:p>
            <a:endParaRPr lang="zh-CN" altLang="en-US" dirty="0"/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通关分析大小管子的单道</a:t>
            </a:r>
            <a:r>
              <a:rPr lang="en-US" altLang="zh-CN" dirty="0" smtClean="0"/>
              <a:t>match</a:t>
            </a:r>
            <a:r>
              <a:rPr lang="zh-CN" altLang="en-US" dirty="0" smtClean="0"/>
              <a:t>分析的数据发现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信噪比高的。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我们看一下，这两种模式下的电荷谱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根据参数进行估计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73225"/>
            <a:ext cx="9144000" cy="1236980"/>
          </a:xfrm>
        </p:spPr>
        <p:txBody>
          <a:bodyPr/>
          <a:lstStyle/>
          <a:p>
            <a:r>
              <a:rPr lang="en-US" altLang="zh-CN" sz="4400"/>
              <a:t>The analysis of WCDA-1 combined data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3200"/>
              <a:t>zengzk    liuc    lixr</a:t>
            </a:r>
          </a:p>
          <a:p>
            <a:r>
              <a:rPr lang="en-US" altLang="zh-CN" sz="3200"/>
              <a:t>201910</a:t>
            </a:r>
          </a:p>
        </p:txBody>
      </p:sp>
    </p:spTree>
  </p:cSld>
  <p:clrMapOvr>
    <a:masterClrMapping/>
  </p:clrMapOvr>
  <p:transition advTm="710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40" y="2237105"/>
            <a:ext cx="4563745" cy="30651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0" y="219075"/>
            <a:ext cx="10608310" cy="82677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ym typeface="+mn-ea"/>
              </a:rPr>
              <a:t>A new charge calibration method with </a:t>
            </a:r>
            <a:r>
              <a:rPr lang="en-US" altLang="zh-CN" sz="3200" dirty="0" smtClean="0">
                <a:sym typeface="+mn-ea"/>
              </a:rPr>
              <a:t>muon </a:t>
            </a:r>
            <a:r>
              <a:rPr lang="en-US" altLang="zh-CN" sz="3200" dirty="0" smtClean="0"/>
              <a:t>(</a:t>
            </a:r>
            <a:r>
              <a:rPr lang="en-US" altLang="zh-CN" sz="3200" dirty="0" smtClean="0">
                <a:solidFill>
                  <a:srgbClr val="FF0000"/>
                </a:solidFill>
              </a:rPr>
              <a:t>Toy </a:t>
            </a:r>
            <a:r>
              <a:rPr lang="en-US" altLang="zh-CN" sz="3200" dirty="0">
                <a:solidFill>
                  <a:srgbClr val="FF0000"/>
                </a:solidFill>
              </a:rPr>
              <a:t>estimation</a:t>
            </a:r>
            <a:r>
              <a:rPr lang="en-US" altLang="zh-CN" sz="3200" dirty="0"/>
              <a:t>)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" y="2044065"/>
            <a:ext cx="4592955" cy="325818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75335" y="1003935"/>
            <a:ext cx="104628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We performed geometric </a:t>
            </a:r>
            <a:r>
              <a:rPr lang="en-US" altLang="zh-CN" sz="2400" dirty="0" smtClean="0"/>
              <a:t>estimation based </a:t>
            </a:r>
            <a:r>
              <a:rPr lang="en-US" altLang="zh-CN" sz="2400" dirty="0"/>
              <a:t>on these parameters</a:t>
            </a:r>
            <a:r>
              <a:rPr lang="en-US" altLang="zh-CN" dirty="0"/>
              <a:t> :</a:t>
            </a:r>
            <a:r>
              <a:rPr lang="en-US" altLang="zh-CN" sz="2400" dirty="0"/>
              <a:t> Cherenkov light in the water, 60 Pes per cm, produces 86 </a:t>
            </a:r>
            <a:r>
              <a:rPr lang="en-US" altLang="zh-CN" sz="2400" dirty="0" err="1"/>
              <a:t>PeS</a:t>
            </a:r>
            <a:r>
              <a:rPr lang="en-US" altLang="zh-CN" sz="2400" dirty="0"/>
              <a:t> in the glass. </a:t>
            </a:r>
            <a:r>
              <a:rPr lang="en-US" altLang="zh-CN" sz="2400" b="1" dirty="0"/>
              <a:t>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36980" y="5608955"/>
            <a:ext cx="3688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/>
              <a:t> </a:t>
            </a:r>
            <a:r>
              <a:rPr lang="en-US" altLang="zh-CN" sz="2400"/>
              <a:t> Npe=105 ( sPMT muon)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71285" y="5596255"/>
            <a:ext cx="4569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Npe=127(bPMT match by sPMT)</a:t>
            </a:r>
          </a:p>
        </p:txBody>
      </p:sp>
    </p:spTree>
  </p:cSld>
  <p:clrMapOvr>
    <a:masterClrMapping/>
  </p:clrMapOvr>
  <p:transition advTm="9648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0" y="219075"/>
            <a:ext cx="11257280" cy="826770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sym typeface="+mn-ea"/>
              </a:rPr>
              <a:t>A new charge calibration method with muon</a:t>
            </a:r>
            <a:r>
              <a:rPr lang="en-US" altLang="zh-CN" sz="3200" dirty="0" smtClean="0"/>
              <a:t>(</a:t>
            </a:r>
            <a:r>
              <a:rPr lang="en-US" altLang="zh-CN" sz="3200" dirty="0" smtClean="0">
                <a:solidFill>
                  <a:srgbClr val="FF0000"/>
                </a:solidFill>
              </a:rPr>
              <a:t>Distribution </a:t>
            </a:r>
            <a:r>
              <a:rPr lang="en-US" altLang="zh-CN" sz="3200" dirty="0">
                <a:solidFill>
                  <a:srgbClr val="FF0000"/>
                </a:solidFill>
              </a:rPr>
              <a:t>&amp; Application</a:t>
            </a:r>
            <a:r>
              <a:rPr lang="en-US" altLang="zh-CN" sz="3200" dirty="0"/>
              <a:t>)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7520" y="6266180"/>
            <a:ext cx="614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The charge difference distribution of PMTs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235700" y="6250940"/>
            <a:ext cx="500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bPMT muon signal limits on sPMT muon signal</a:t>
            </a:r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29920" y="2203450"/>
            <a:ext cx="5074285" cy="3910965"/>
            <a:chOff x="3941" y="5386"/>
            <a:chExt cx="4514" cy="353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rcRect t="1639"/>
            <a:stretch>
              <a:fillRect/>
            </a:stretch>
          </p:blipFill>
          <p:spPr>
            <a:xfrm>
              <a:off x="3941" y="5386"/>
              <a:ext cx="4514" cy="3537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452" y="5671"/>
              <a:ext cx="2329" cy="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mean=137</a:t>
              </a:r>
            </a:p>
            <a:p>
              <a:r>
                <a:rPr lang="en-US" altLang="zh-CN">
                  <a:solidFill>
                    <a:srgbClr val="FF0000"/>
                  </a:solidFill>
                </a:rPr>
                <a:t>sigma=13.4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28740" y="2203450"/>
            <a:ext cx="4663440" cy="3771900"/>
            <a:chOff x="9572" y="5373"/>
            <a:chExt cx="4946" cy="3415"/>
          </a:xfrm>
        </p:grpSpPr>
        <p:pic>
          <p:nvPicPr>
            <p:cNvPr id="37" name="内容占位符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72" y="5373"/>
              <a:ext cx="4946" cy="3415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1586" y="7328"/>
              <a:ext cx="2187" cy="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limit to surf</a:t>
              </a:r>
            </a:p>
            <a:p>
              <a:r>
                <a:rPr lang="en-US" altLang="zh-CN">
                  <a:solidFill>
                    <a:srgbClr val="FF0000"/>
                  </a:solidFill>
                </a:rPr>
                <a:t>Npe~105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0105" y="6189"/>
              <a:ext cx="1090" cy="21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2255" y="1003935"/>
            <a:ext cx="113023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  Since this peak has a good signal-to-noise ratio, we can use it to calibrate the relative difference between bPMTs. Meanwhile, we can get the muon signal of sPMT by limiting the peak value of bPMT.</a:t>
            </a:r>
          </a:p>
        </p:txBody>
      </p:sp>
    </p:spTree>
  </p:cSld>
  <p:clrMapOvr>
    <a:masterClrMapping/>
  </p:clrMapOvr>
  <p:transition advTm="156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Energy Scale &amp; Energy Spectrum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Propagate</a:t>
            </a:r>
            <a:r>
              <a:rPr lang="zh-CN" altLang="en-US" dirty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Energy Scale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Proton spectrum measurement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Reconstruction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Preliminary result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</p:txBody>
      </p:sp>
    </p:spTree>
  </p:cSld>
  <p:clrMapOvr>
    <a:masterClrMapping/>
  </p:clrMapOvr>
  <p:transition advTm="2306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/>
          <a:stretch>
            <a:fillRect/>
          </a:stretch>
        </p:blipFill>
        <p:spPr bwMode="auto">
          <a:xfrm>
            <a:off x="493395" y="3529965"/>
            <a:ext cx="266001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95630" y="1412875"/>
            <a:ext cx="7033260" cy="2024380"/>
          </a:xfrm>
        </p:spPr>
        <p:txBody>
          <a:bodyPr>
            <a:normAutofit/>
          </a:bodyPr>
          <a:lstStyle/>
          <a:p>
            <a:r>
              <a:rPr lang="en-US" altLang="zh-CN" dirty="0"/>
              <a:t>Moon shadow.</a:t>
            </a:r>
          </a:p>
          <a:p>
            <a:r>
              <a:rPr lang="zh-CN" altLang="en-US" dirty="0"/>
              <a:t>Earth-moon magnetic field</a:t>
            </a:r>
            <a:r>
              <a:rPr lang="en-US" altLang="zh-CN" dirty="0"/>
              <a:t>.</a:t>
            </a:r>
            <a:endParaRPr lang="zh-CN" altLang="en-US" dirty="0"/>
          </a:p>
          <a:p>
            <a:r>
              <a:rPr lang="zh-CN" altLang="en-US" dirty="0"/>
              <a:t>Deflection of the moon shadow </a:t>
            </a:r>
            <a:r>
              <a:rPr lang="en-US" altLang="zh-CN" dirty="0"/>
              <a:t>&amp; </a:t>
            </a:r>
            <a:r>
              <a:rPr lang="zh-CN" altLang="en-US" dirty="0"/>
              <a:t>Absolute energy </a:t>
            </a:r>
            <a:r>
              <a:rPr lang="en-US" altLang="zh-CN" dirty="0"/>
              <a:t>scale.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dirty="0"/>
              <a:t>Propagate the energy scale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668395" y="3484245"/>
            <a:ext cx="3216275" cy="2408555"/>
            <a:chOff x="9330" y="5511"/>
            <a:chExt cx="5486" cy="4141"/>
          </a:xfrm>
        </p:grpSpPr>
        <p:pic>
          <p:nvPicPr>
            <p:cNvPr id="9" name="内容占位符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0" y="5511"/>
              <a:ext cx="5486" cy="414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2022" y="5757"/>
              <a:ext cx="2587" cy="349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27645" y="1169035"/>
            <a:ext cx="2966720" cy="1927860"/>
            <a:chOff x="8199" y="2273"/>
            <a:chExt cx="4672" cy="3036"/>
          </a:xfrm>
        </p:grpSpPr>
        <p:sp>
          <p:nvSpPr>
            <p:cNvPr id="24" name="矩形 23"/>
            <p:cNvSpPr/>
            <p:nvPr/>
          </p:nvSpPr>
          <p:spPr>
            <a:xfrm>
              <a:off x="8223" y="2273"/>
              <a:ext cx="4649" cy="6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deflection of moon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3" y="2953"/>
              <a:ext cx="4649" cy="58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      enery scale from wcda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223" y="3535"/>
              <a:ext cx="4649" cy="7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rgbClr val="FF0000"/>
                  </a:solidFill>
                  <a:sym typeface="+mn-ea"/>
                </a:rPr>
                <a:t>Joint observation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199" y="4289"/>
              <a:ext cx="4649" cy="10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the energy scale of wfcta</a:t>
              </a:r>
            </a:p>
          </p:txBody>
        </p:sp>
      </p:grp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216078" y="4860585"/>
          <a:ext cx="1753235" cy="73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公式" r:id="rId6" imgW="1295400" imgH="469900" progId="Equation.3">
                  <p:embed/>
                </p:oleObj>
              </mc:Choice>
              <mc:Fallback>
                <p:oleObj name="公式" r:id="rId6" imgW="1295400" imgH="469900" progId="Equation.3">
                  <p:embed/>
                  <p:pic>
                    <p:nvPicPr>
                      <p:cNvPr id="0" name="图片 8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078" y="4860585"/>
                        <a:ext cx="1753235" cy="734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72490" y="6017260"/>
            <a:ext cx="1867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Moon    shadow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97630" y="6039485"/>
            <a:ext cx="3609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Deflection of the monn shadow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38695" y="6057900"/>
            <a:ext cx="4267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Event by event between wcda and wfcta</a:t>
            </a:r>
          </a:p>
          <a:p>
            <a:r>
              <a:rPr lang="en-US" altLang="zh-CN"/>
              <a:t>             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410382" y="3493135"/>
            <a:ext cx="3557338" cy="2583009"/>
            <a:chOff x="11669" y="5368"/>
            <a:chExt cx="5306" cy="3586"/>
          </a:xfrm>
        </p:grpSpPr>
        <p:pic>
          <p:nvPicPr>
            <p:cNvPr id="5" name="内容占位符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1" y="5368"/>
              <a:ext cx="4974" cy="344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4091" y="8443"/>
              <a:ext cx="2101" cy="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wfcta recE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 rot="16200000">
              <a:off x="10812" y="6365"/>
              <a:ext cx="2262" cy="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wcda N30</a:t>
              </a:r>
            </a:p>
          </p:txBody>
        </p:sp>
      </p:grpSp>
    </p:spTree>
  </p:cSld>
  <p:clrMapOvr>
    <a:masterClrMapping/>
  </p:clrMapOvr>
  <p:transition advTm="1180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Proton spectrum measuremen</a:t>
            </a:r>
            <a:r>
              <a:rPr lang="zh-CN" altLang="en-US" dirty="0" smtClean="0"/>
              <a:t>t</a:t>
            </a:r>
            <a:r>
              <a:rPr lang="en-US" altLang="zh-CN" dirty="0" smtClean="0"/>
              <a:t>@15TeV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111" y="1441938"/>
            <a:ext cx="5994517" cy="4366586"/>
          </a:xfrm>
          <a:prstGeom prst="rect">
            <a:avLst/>
          </a:prstGeom>
        </p:spPr>
      </p:pic>
      <p:pic>
        <p:nvPicPr>
          <p:cNvPr id="107374287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246" y="1441938"/>
            <a:ext cx="4989600" cy="42360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54727" y="5808524"/>
            <a:ext cx="494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Spectral  index  softening @ 14TeV  (</a:t>
            </a:r>
            <a:r>
              <a:rPr lang="en-US" altLang="zh-CN" sz="2000" dirty="0" err="1" smtClean="0"/>
              <a:t>Dampe</a:t>
            </a:r>
            <a:r>
              <a:rPr lang="en-US" altLang="zh-CN" sz="2000" dirty="0" smtClean="0"/>
              <a:t>)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7367956" y="5836235"/>
            <a:ext cx="401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Contribution from nearby </a:t>
            </a:r>
            <a:r>
              <a:rPr lang="en-US" altLang="zh-CN" sz="2000" dirty="0" smtClean="0"/>
              <a:t>source</a:t>
            </a:r>
            <a:endParaRPr lang="zh-CN" altLang="en-US" sz="2000" dirty="0"/>
          </a:p>
        </p:txBody>
      </p:sp>
    </p:spTree>
  </p:cSld>
  <p:clrMapOvr>
    <a:masterClrMapping/>
  </p:clrMapOvr>
  <p:transition advTm="667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Core </a:t>
            </a:r>
            <a:r>
              <a:rPr lang="en-US" altLang="zh-CN" dirty="0" smtClean="0"/>
              <a:t>Reconstruction (</a:t>
            </a:r>
            <a:r>
              <a:rPr lang="en-US" altLang="zh-CN" dirty="0" smtClean="0">
                <a:solidFill>
                  <a:srgbClr val="FF0000"/>
                </a:solidFill>
              </a:rPr>
              <a:t>Core </a:t>
            </a:r>
            <a:r>
              <a:rPr lang="en-US" altLang="zh-CN" dirty="0">
                <a:solidFill>
                  <a:srgbClr val="FF0000"/>
                </a:solidFill>
              </a:rPr>
              <a:t>&lt;</a:t>
            </a:r>
            <a:r>
              <a:rPr lang="zh-CN" altLang="en-US" dirty="0">
                <a:solidFill>
                  <a:srgbClr val="FF0000"/>
                </a:solidFill>
              </a:rPr>
              <a:t>  ±</a:t>
            </a:r>
            <a:r>
              <a:rPr lang="en-US" altLang="zh-CN" dirty="0">
                <a:solidFill>
                  <a:srgbClr val="FF0000"/>
                </a:solidFill>
              </a:rPr>
              <a:t>45m 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20" y="2919047"/>
            <a:ext cx="4816627" cy="9416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55522" y="4784820"/>
            <a:ext cx="4010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NKG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？？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8320" y="5311775"/>
            <a:ext cx="3353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Core &lt;</a:t>
            </a:r>
            <a:r>
              <a:rPr lang="zh-CN" altLang="en-US" dirty="0" smtClean="0"/>
              <a:t>  </a:t>
            </a:r>
            <a:r>
              <a:rPr lang="zh-CN" altLang="en-US" dirty="0"/>
              <a:t>±</a:t>
            </a:r>
            <a:r>
              <a:rPr lang="en-US" altLang="zh-CN" dirty="0"/>
              <a:t>45m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00" y="1426919"/>
            <a:ext cx="5216327" cy="4622189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1776046" y="3738013"/>
            <a:ext cx="428991" cy="710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90541" y="3903784"/>
            <a:ext cx="1891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rgbClr val="FF0000"/>
                </a:solidFill>
              </a:rPr>
              <a:t>R_noleakage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49397" y="1901704"/>
            <a:ext cx="511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Within  </a:t>
            </a:r>
            <a:r>
              <a:rPr lang="en-US" altLang="zh-CN" sz="2400" dirty="0" err="1" smtClean="0"/>
              <a:t>R_noleahage</a:t>
            </a:r>
            <a:r>
              <a:rPr lang="en-US" altLang="zh-CN" sz="2400" dirty="0" smtClean="0"/>
              <a:t>, reconstruction by centroid method ,k==2</a:t>
            </a:r>
            <a:endParaRPr lang="zh-CN" altLang="en-US" sz="2400" dirty="0"/>
          </a:p>
        </p:txBody>
      </p:sp>
    </p:spTree>
  </p:cSld>
  <p:clrMapOvr>
    <a:masterClrMapping/>
  </p:clrMapOvr>
  <p:transition advTm="1257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881"/>
            <a:ext cx="5538104" cy="48070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reconstruction</a:t>
            </a:r>
            <a:r>
              <a:rPr lang="zh-CN" altLang="en-US" dirty="0" smtClean="0"/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N30,Core</a:t>
            </a:r>
            <a:r>
              <a:rPr lang="en-US" altLang="zh-CN" dirty="0">
                <a:solidFill>
                  <a:srgbClr val="FF0000"/>
                </a:solidFill>
              </a:rPr>
              <a:t>≤</a:t>
            </a:r>
            <a:r>
              <a:rPr lang="zh-CN" altLang="en-US" dirty="0">
                <a:solidFill>
                  <a:srgbClr val="FF0000"/>
                </a:solidFill>
              </a:rPr>
              <a:t>±</a:t>
            </a:r>
            <a:r>
              <a:rPr lang="en-US" altLang="zh-CN" dirty="0">
                <a:solidFill>
                  <a:srgbClr val="FF0000"/>
                </a:solidFill>
              </a:rPr>
              <a:t>45m</a:t>
            </a:r>
            <a:r>
              <a:rPr lang="zh-CN" altLang="en-US" dirty="0"/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265" y="2136040"/>
            <a:ext cx="5555615" cy="1368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520" y="3504465"/>
            <a:ext cx="4551045" cy="1054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13901" y="4978401"/>
            <a:ext cx="52398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/>
              <a:t>Intergral</a:t>
            </a:r>
            <a:r>
              <a:rPr lang="en-US" altLang="zh-CN" sz="2800" dirty="0" smtClean="0"/>
              <a:t>  </a:t>
            </a:r>
            <a:r>
              <a:rPr lang="en-US" altLang="zh-CN" sz="2800" dirty="0" err="1" smtClean="0"/>
              <a:t>Npe</a:t>
            </a:r>
            <a:r>
              <a:rPr lang="en-US" altLang="zh-CN" sz="2800" dirty="0" smtClean="0"/>
              <a:t> from  0 to </a:t>
            </a:r>
            <a:r>
              <a:rPr lang="en-US" altLang="zh-CN" sz="2800" dirty="0" err="1" smtClean="0"/>
              <a:t>Rmax</a:t>
            </a:r>
            <a:r>
              <a:rPr lang="en-US" altLang="zh-CN" sz="2800" dirty="0" smtClean="0"/>
              <a:t>,</a:t>
            </a:r>
          </a:p>
          <a:p>
            <a:r>
              <a:rPr lang="en-US" altLang="zh-CN" sz="2800" dirty="0" smtClean="0"/>
              <a:t>shower size  N</a:t>
            </a:r>
            <a:r>
              <a:rPr lang="en-US" altLang="zh-CN" sz="2000" dirty="0" smtClean="0"/>
              <a:t>e</a:t>
            </a:r>
            <a:r>
              <a:rPr lang="zh-CN" altLang="en-US" sz="2800" dirty="0"/>
              <a:t> 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=  </a:t>
            </a:r>
            <a:r>
              <a:rPr lang="en-US" altLang="zh-CN" sz="2800" dirty="0" err="1" smtClean="0"/>
              <a:t>kNpe</a:t>
            </a:r>
            <a:r>
              <a:rPr lang="en-US" altLang="zh-CN" sz="2800" dirty="0" smtClean="0"/>
              <a:t> = </a:t>
            </a:r>
            <a:r>
              <a:rPr lang="en-US" altLang="zh-CN" sz="2800" dirty="0" err="1" smtClean="0"/>
              <a:t>k`E</a:t>
            </a:r>
            <a:endParaRPr lang="en-US" altLang="zh-CN" sz="2800" dirty="0" smtClean="0"/>
          </a:p>
          <a:p>
            <a:r>
              <a:rPr lang="en-US" altLang="zh-CN" sz="2800" dirty="0" err="1" smtClean="0"/>
              <a:t>Now,Rmax</a:t>
            </a:r>
            <a:r>
              <a:rPr lang="en-US" altLang="zh-CN" sz="2800" dirty="0" smtClean="0"/>
              <a:t>==30</a:t>
            </a:r>
            <a:endParaRPr lang="zh-CN" altLang="en-US" sz="2800" dirty="0"/>
          </a:p>
          <a:p>
            <a:r>
              <a:rPr lang="en-US" altLang="zh-CN" dirty="0"/>
              <a:t>     </a:t>
            </a:r>
          </a:p>
        </p:txBody>
      </p:sp>
    </p:spTree>
  </p:cSld>
  <p:clrMapOvr>
    <a:masterClrMapping/>
  </p:clrMapOvr>
  <p:transition advTm="257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/>
          <a:lstStyle/>
          <a:p>
            <a:r>
              <a:rPr lang="en-US" altLang="zh-CN" dirty="0"/>
              <a:t>Component identification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rcRect t="9216"/>
          <a:stretch>
            <a:fillRect/>
          </a:stretch>
        </p:blipFill>
        <p:spPr>
          <a:xfrm>
            <a:off x="8542655" y="2614395"/>
            <a:ext cx="2470785" cy="2000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510" y="1925663"/>
            <a:ext cx="5883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lang="en-US" altLang="zh-CN" sz="2400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Discribe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lateral distribution</a:t>
            </a:r>
            <a:endParaRPr lang="zh-CN" altLang="en-US" sz="2400" dirty="0">
              <a:solidFill>
                <a:srgbClr val="FF0000"/>
              </a:solidFill>
              <a:sym typeface="+mn-ea"/>
            </a:endParaRPr>
          </a:p>
          <a:p>
            <a:endParaRPr lang="zh-CN" altLang="en-US" sz="2400" dirty="0">
              <a:sym typeface="+mn-ea"/>
            </a:endParaRPr>
          </a:p>
          <a:p>
            <a:endParaRPr lang="zh-CN" altLang="en-US" sz="2400" dirty="0">
              <a:sym typeface="+mn-ea"/>
            </a:endParaRPr>
          </a:p>
          <a:p>
            <a:endParaRPr lang="zh-CN" altLang="en-US" sz="2400" dirty="0">
              <a:sym typeface="+mn-ea"/>
            </a:endParaRPr>
          </a:p>
          <a:p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</a:t>
            </a:r>
            <a:r>
              <a:rPr lang="zh-CN" altLang="en-US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The number of Secondary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core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:N_sC2</a:t>
            </a:r>
          </a:p>
          <a:p>
            <a:r>
              <a:rPr lang="en-US" altLang="zh-CN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</a:t>
            </a:r>
            <a:r>
              <a:rPr lang="zh-CN" altLang="en-US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（</a:t>
            </a:r>
            <a:r>
              <a:rPr lang="en-US" altLang="zh-CN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comparison </a:t>
            </a:r>
            <a:r>
              <a:rPr lang="zh-CN" altLang="en-US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</a:t>
            </a:r>
            <a:r>
              <a:rPr lang="en-US" altLang="zh-CN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NKG cut</a:t>
            </a:r>
            <a:r>
              <a:rPr lang="zh-CN" altLang="en-US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）</a:t>
            </a:r>
            <a:endParaRPr lang="zh-CN" altLang="en-US" sz="2400" dirty="0"/>
          </a:p>
          <a:p>
            <a:endParaRPr lang="en-US" altLang="zh-CN" sz="2400" dirty="0">
              <a:sym typeface="+mn-ea"/>
            </a:endParaRPr>
          </a:p>
          <a:p>
            <a:endParaRPr lang="en-US" altLang="zh-CN" sz="2400" dirty="0" smtClean="0">
              <a:sym typeface="+mn-ea"/>
            </a:endParaRPr>
          </a:p>
          <a:p>
            <a:endParaRPr lang="en-US" altLang="zh-CN" sz="2400" dirty="0">
              <a:sym typeface="+mn-ea"/>
            </a:endParaRPr>
          </a:p>
          <a:p>
            <a:endParaRPr lang="en-US" altLang="zh-CN" sz="2400" dirty="0">
              <a:sym typeface="+mn-ea"/>
            </a:endParaRPr>
          </a:p>
          <a:p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3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、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conical  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factor </a:t>
            </a:r>
            <a:r>
              <a:rPr lang="en-US" altLang="zh-CN" sz="2400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(Good distribution&gt;20TeV)</a:t>
            </a: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989374" y="2591535"/>
            <a:ext cx="2331720" cy="2099310"/>
            <a:chOff x="9612" y="3963"/>
            <a:chExt cx="3940" cy="35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12" y="3963"/>
              <a:ext cx="3940" cy="352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0192" y="4694"/>
              <a:ext cx="711" cy="7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280" y="421103"/>
            <a:ext cx="2884170" cy="2056130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62429" y="1646310"/>
          <a:ext cx="1305116" cy="114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7" imgW="469900" imgH="431800" progId="Equation.KSEE3">
                  <p:embed/>
                </p:oleObj>
              </mc:Choice>
              <mc:Fallback>
                <p:oleObj r:id="rId7" imgW="469900" imgH="4318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2429" y="1646310"/>
                        <a:ext cx="1305116" cy="114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椭圆 12"/>
          <p:cNvSpPr/>
          <p:nvPr/>
        </p:nvSpPr>
        <p:spPr>
          <a:xfrm rot="14460000">
            <a:off x="8649970" y="3491330"/>
            <a:ext cx="1310005" cy="453390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005" y="4749655"/>
            <a:ext cx="3043555" cy="200215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V="1">
            <a:off x="7556545" y="510003"/>
            <a:ext cx="0" cy="17341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68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2173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Preliminary result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245"/>
          <a:stretch>
            <a:fillRect/>
          </a:stretch>
        </p:blipFill>
        <p:spPr>
          <a:xfrm>
            <a:off x="319455" y="1370021"/>
            <a:ext cx="8222974" cy="511870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00906" y="3158309"/>
            <a:ext cx="176432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double Pow-law fit 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Blue fit: 2.2</a:t>
            </a:r>
          </a:p>
          <a:p>
            <a:r>
              <a:rPr lang="en-US" altLang="zh-CN" dirty="0" smtClean="0"/>
              <a:t>Red  fit:2.55</a:t>
            </a:r>
          </a:p>
          <a:p>
            <a:endParaRPr lang="en-US" altLang="zh-CN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5926016" y="6330456"/>
            <a:ext cx="188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Log10(N30)</a:t>
            </a:r>
            <a:endParaRPr lang="zh-CN" altLang="en-US" sz="24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3991707" y="3006967"/>
            <a:ext cx="17585" cy="37631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4009292" y="5679831"/>
            <a:ext cx="228600" cy="474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237892" y="5451231"/>
            <a:ext cx="61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4.62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8542429" y="1652959"/>
            <a:ext cx="33799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Two </a:t>
            </a:r>
            <a:r>
              <a:rPr lang="en-US" altLang="zh-CN" sz="2800" dirty="0" smtClean="0"/>
              <a:t>points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The spectral index:</a:t>
            </a:r>
          </a:p>
          <a:p>
            <a:r>
              <a:rPr lang="en-US" altLang="zh-CN" sz="2800" dirty="0" smtClean="0"/>
              <a:t>      2.2-&gt;2.55</a:t>
            </a:r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The structure is </a:t>
            </a:r>
            <a:r>
              <a:rPr lang="en-US" altLang="zh-CN" sz="2800" dirty="0"/>
              <a:t>not caused by detection efficiency</a:t>
            </a:r>
            <a:endParaRPr lang="en-US" altLang="zh-CN" sz="2800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/>
              <a:t>WCDA-1 d</a:t>
            </a:r>
            <a:r>
              <a:rPr lang="zh-CN" altLang="en-US"/>
              <a:t>etectors have entered a stage of long-term stable operation</a:t>
            </a:r>
            <a:r>
              <a:rPr lang="en-US" altLang="zh-CN"/>
              <a:t>.</a:t>
            </a:r>
          </a:p>
          <a:p>
            <a:endParaRPr lang="en-US" altLang="zh-CN"/>
          </a:p>
          <a:p>
            <a:r>
              <a:rPr lang="en-US" altLang="zh-CN"/>
              <a:t>A new method has been developed to calibrate the relative differences between bPMTs and verify their feasibility!</a:t>
            </a:r>
          </a:p>
          <a:p>
            <a:endParaRPr lang="en-US" altLang="zh-CN"/>
          </a:p>
          <a:p>
            <a:r>
              <a:rPr lang="en-US" altLang="zh-CN"/>
              <a:t>Works on energy  scale and spectrum is still in progress.</a:t>
            </a:r>
          </a:p>
        </p:txBody>
      </p:sp>
      <p:sp>
        <p:nvSpPr>
          <p:cNvPr id="4" name="矩形 3"/>
          <p:cNvSpPr/>
          <p:nvPr/>
        </p:nvSpPr>
        <p:spPr>
          <a:xfrm>
            <a:off x="3571240" y="5191324"/>
            <a:ext cx="49961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zh-CN" altLang="en-US" sz="72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advTm="677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5563235" cy="132588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3086100"/>
          </a:xfrm>
        </p:spPr>
        <p:txBody>
          <a:bodyPr/>
          <a:lstStyle/>
          <a:p>
            <a:r>
              <a:rPr lang="en-US" altLang="zh-CN" dirty="0"/>
              <a:t>LED signal monitoring for </a:t>
            </a:r>
            <a:r>
              <a:rPr lang="en-US" altLang="zh-CN" dirty="0" err="1"/>
              <a:t>wcda</a:t>
            </a:r>
            <a:r>
              <a:rPr lang="en-US" altLang="zh-CN" dirty="0"/>
              <a:t>++</a:t>
            </a:r>
          </a:p>
          <a:p>
            <a:endParaRPr lang="en-US" altLang="zh-CN" dirty="0"/>
          </a:p>
          <a:p>
            <a:r>
              <a:rPr lang="en-US" altLang="zh-CN" dirty="0" smtClean="0">
                <a:sym typeface="+mn-ea"/>
              </a:rPr>
              <a:t> A new charge </a:t>
            </a:r>
            <a:r>
              <a:rPr lang="en-US" altLang="zh-CN" dirty="0">
                <a:sym typeface="+mn-ea"/>
              </a:rPr>
              <a:t>calibration </a:t>
            </a:r>
            <a:r>
              <a:rPr lang="en-US" altLang="zh-CN" dirty="0" smtClean="0">
                <a:sym typeface="+mn-ea"/>
              </a:rPr>
              <a:t>method </a:t>
            </a:r>
            <a:r>
              <a:rPr lang="en-US" altLang="zh-CN" dirty="0">
                <a:sym typeface="+mn-ea"/>
              </a:rPr>
              <a:t>with muon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Energy scale </a:t>
            </a:r>
            <a:r>
              <a:rPr lang="en-US" altLang="zh-CN" dirty="0" smtClean="0"/>
              <a:t> &amp;  Energy spectrum </a:t>
            </a:r>
            <a:endParaRPr lang="en-US" altLang="zh-CN" dirty="0"/>
          </a:p>
        </p:txBody>
      </p:sp>
    </p:spTree>
  </p:cSld>
  <p:clrMapOvr>
    <a:masterClrMapping/>
  </p:clrMapOvr>
  <p:transition advTm="2531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成团事例判选</a:t>
            </a:r>
            <a:r>
              <a:rPr lang="en-US" altLang="zh-CN">
                <a:sym typeface="+mn-ea"/>
              </a:rPr>
              <a:t>(Top50  </a:t>
            </a:r>
            <a:r>
              <a:rPr lang="zh-CN" altLang="en-US">
                <a:sym typeface="+mn-ea"/>
              </a:rPr>
              <a:t>重建</a:t>
            </a:r>
            <a:r>
              <a:rPr lang="en-US" altLang="zh-CN">
                <a:sym typeface="+mn-ea"/>
              </a:rPr>
              <a:t>) 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参数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C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575" y="4528820"/>
            <a:ext cx="4810760" cy="2319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80" y="2416175"/>
            <a:ext cx="2404745" cy="20250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17920" y="2443480"/>
            <a:ext cx="514794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若成团性非常好！</a:t>
            </a:r>
            <a:r>
              <a:rPr lang="en-US" altLang="zh-CN"/>
              <a:t>Top50  </a:t>
            </a:r>
            <a:r>
              <a:rPr lang="zh-CN" altLang="en-US"/>
              <a:t>应该落在一团，</a:t>
            </a:r>
          </a:p>
          <a:p>
            <a:r>
              <a:rPr lang="zh-CN" altLang="en-US"/>
              <a:t>约半径</a:t>
            </a:r>
            <a:r>
              <a:rPr lang="en-US" altLang="zh-CN"/>
              <a:t>20m</a:t>
            </a:r>
            <a:r>
              <a:rPr lang="zh-CN" altLang="en-US"/>
              <a:t>的圈内。数一数</a:t>
            </a:r>
            <a:r>
              <a:rPr lang="en-US" altLang="zh-CN"/>
              <a:t>Top50 </a:t>
            </a:r>
            <a:r>
              <a:rPr lang="zh-CN" altLang="en-US"/>
              <a:t>在此圈</a:t>
            </a:r>
          </a:p>
          <a:p>
            <a:r>
              <a:rPr lang="zh-CN" altLang="en-US"/>
              <a:t>内的占比。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0" y="3635375"/>
            <a:ext cx="2781300" cy="16573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26225" y="5504815"/>
            <a:ext cx="34912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C&gt;1.5  </a:t>
            </a:r>
            <a:r>
              <a:rPr lang="zh-CN" altLang="en-US"/>
              <a:t>即为一个好的成团事例！</a:t>
            </a:r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须通过</a:t>
            </a:r>
            <a:r>
              <a:rPr lang="en-US" altLang="zh-CN">
                <a:solidFill>
                  <a:srgbClr val="FF0000"/>
                </a:solidFill>
              </a:rPr>
              <a:t>MC</a:t>
            </a:r>
            <a:r>
              <a:rPr lang="zh-CN" altLang="en-US">
                <a:solidFill>
                  <a:srgbClr val="FF0000"/>
                </a:solidFill>
              </a:rPr>
              <a:t>来判断参数</a:t>
            </a:r>
            <a:r>
              <a:rPr lang="en-US" altLang="zh-CN">
                <a:solidFill>
                  <a:srgbClr val="FF0000"/>
                </a:solidFill>
              </a:rPr>
              <a:t>C</a:t>
            </a:r>
            <a:r>
              <a:rPr lang="zh-CN" altLang="en-US">
                <a:solidFill>
                  <a:srgbClr val="FF0000"/>
                </a:solidFill>
              </a:rPr>
              <a:t>的大小</a:t>
            </a:r>
          </a:p>
        </p:txBody>
      </p:sp>
    </p:spTree>
    <p:custDataLst>
      <p:tags r:id="rId1"/>
    </p:custDataLst>
  </p:cSld>
  <p:clrMapOvr>
    <a:masterClrMapping/>
  </p:clrMapOvr>
  <p:transition advTm="314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-2.7</a:t>
            </a:r>
            <a:r>
              <a:rPr lang="zh-CN" altLang="en-US"/>
              <a:t>的谱，从</a:t>
            </a:r>
            <a:r>
              <a:rPr lang="en-US" altLang="zh-CN"/>
              <a:t>50Tev</a:t>
            </a:r>
            <a:r>
              <a:rPr lang="zh-CN" altLang="en-US"/>
              <a:t>处做能量分辨展开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" y="2054860"/>
            <a:ext cx="6177915" cy="48348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90460" y="3417570"/>
            <a:ext cx="41840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</a:rPr>
              <a:t>nhit==50(TeV)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red         30%</a:t>
            </a:r>
            <a:r>
              <a:rPr lang="zh-CN" altLang="en-US">
                <a:solidFill>
                  <a:srgbClr val="FF0000"/>
                </a:solidFill>
              </a:rPr>
              <a:t>不变</a:t>
            </a:r>
            <a:endParaRPr lang="en-US" altLang="zh-CN"/>
          </a:p>
          <a:p>
            <a:r>
              <a:rPr lang="en-US" altLang="zh-CN"/>
              <a:t>black     80%-&gt;0   </a:t>
            </a:r>
          </a:p>
          <a:p>
            <a:r>
              <a:rPr lang="en-US" altLang="zh-CN">
                <a:solidFill>
                  <a:srgbClr val="00B050"/>
                </a:solidFill>
              </a:rPr>
              <a:t>green    200%-&gt;0    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84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777875"/>
            <a:ext cx="8814435" cy="706755"/>
          </a:xfrm>
        </p:spPr>
        <p:txBody>
          <a:bodyPr/>
          <a:lstStyle/>
          <a:p>
            <a:r>
              <a:rPr lang="en-US" altLang="zh-CN"/>
              <a:t>compactness&amp;NSCLD</a:t>
            </a:r>
            <a:r>
              <a:rPr lang="zh-CN" altLang="en-US"/>
              <a:t>次芯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35" y="1659255"/>
            <a:ext cx="3796665" cy="2621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7070" y="4612640"/>
            <a:ext cx="5241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公式描述：</a:t>
            </a:r>
          </a:p>
          <a:p>
            <a:endParaRPr lang="zh-CN" altLang="en-US"/>
          </a:p>
          <a:p>
            <a:r>
              <a:rPr lang="zh-CN" altLang="en-US"/>
              <a:t>描述</a:t>
            </a:r>
            <a:r>
              <a:rPr lang="en-US" altLang="zh-CN"/>
              <a:t>shower</a:t>
            </a:r>
            <a:r>
              <a:rPr lang="zh-CN" altLang="en-US"/>
              <a:t>的陡峭平缓程度</a:t>
            </a:r>
          </a:p>
          <a:p>
            <a:r>
              <a:rPr lang="en-US" altLang="zh-CN">
                <a:sym typeface="+mn-ea"/>
              </a:rPr>
              <a:t>(10m</a:t>
            </a:r>
            <a:r>
              <a:rPr lang="zh-CN" altLang="en-US">
                <a:sym typeface="+mn-ea"/>
              </a:rPr>
              <a:t>内，</a:t>
            </a:r>
            <a:r>
              <a:rPr lang="en-US" altLang="zh-CN">
                <a:sym typeface="+mn-ea"/>
              </a:rPr>
              <a:t>40m</a:t>
            </a:r>
            <a:r>
              <a:rPr lang="zh-CN" altLang="en-US">
                <a:sym typeface="+mn-ea"/>
              </a:rPr>
              <a:t>外</a:t>
            </a:r>
            <a:r>
              <a:rPr lang="en-US" altLang="zh-CN">
                <a:sym typeface="+mn-ea"/>
              </a:rPr>
              <a:t>)</a:t>
            </a:r>
          </a:p>
          <a:p>
            <a:endParaRPr lang="zh-CN" altLang="en-US"/>
          </a:p>
          <a:p>
            <a:r>
              <a:rPr lang="zh-CN" altLang="en-US"/>
              <a:t>能量密度</a:t>
            </a:r>
          </a:p>
          <a:p>
            <a:endParaRPr lang="zh-CN" altLang="en-US"/>
          </a:p>
          <a:p>
            <a:r>
              <a:rPr lang="zh-CN" altLang="en-US"/>
              <a:t>次芯数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46040" y="4183380"/>
          <a:ext cx="4235450" cy="2609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r:id="rId5" imgW="2844800" imgH="1752600" progId="Equation.KSEE3">
                  <p:embed/>
                </p:oleObj>
              </mc:Choice>
              <mc:Fallback>
                <p:oleObj r:id="rId5" imgW="2844800" imgH="1752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6040" y="4183380"/>
                        <a:ext cx="4235450" cy="2609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圆角矩形 9"/>
          <p:cNvSpPr/>
          <p:nvPr/>
        </p:nvSpPr>
        <p:spPr>
          <a:xfrm>
            <a:off x="6092825" y="5781040"/>
            <a:ext cx="655320" cy="394335"/>
          </a:xfrm>
          <a:prstGeom prst="round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455410" y="5186680"/>
            <a:ext cx="948055" cy="5937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861810" y="5781040"/>
            <a:ext cx="915670" cy="4064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11" idx="1"/>
          </p:cNvCxnSpPr>
          <p:nvPr/>
        </p:nvCxnSpPr>
        <p:spPr>
          <a:xfrm flipH="1" flipV="1">
            <a:off x="5467350" y="5362575"/>
            <a:ext cx="988060" cy="121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2898775" y="6134100"/>
            <a:ext cx="3018790" cy="2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2" idx="2"/>
          </p:cNvCxnSpPr>
          <p:nvPr/>
        </p:nvCxnSpPr>
        <p:spPr>
          <a:xfrm flipH="1">
            <a:off x="3133725" y="6187440"/>
            <a:ext cx="4185920" cy="509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834880" y="3409315"/>
            <a:ext cx="176149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效果：</a:t>
            </a:r>
            <a:endParaRPr lang="zh-CN" altLang="en-US"/>
          </a:p>
          <a:p>
            <a:r>
              <a:rPr lang="en-US" altLang="zh-CN"/>
              <a:t>NSCLD:</a:t>
            </a:r>
          </a:p>
          <a:p>
            <a:r>
              <a:rPr lang="en-US" altLang="zh-CN"/>
              <a:t>P:   89%</a:t>
            </a:r>
          </a:p>
          <a:p>
            <a:r>
              <a:rPr lang="en-US" altLang="zh-CN"/>
              <a:t>G</a:t>
            </a:r>
            <a:r>
              <a:rPr lang="zh-CN" altLang="en-US"/>
              <a:t>：</a:t>
            </a:r>
            <a:r>
              <a:rPr lang="en-US" altLang="zh-CN"/>
              <a:t>94%</a:t>
            </a:r>
          </a:p>
          <a:p>
            <a:r>
              <a:rPr lang="en-US" altLang="zh-CN"/>
              <a:t>Q=3.63</a:t>
            </a:r>
          </a:p>
          <a:p>
            <a:r>
              <a:rPr lang="en-US" altLang="zh-CN"/>
              <a:t>compactness:</a:t>
            </a:r>
          </a:p>
          <a:p>
            <a:r>
              <a:rPr lang="en-US" altLang="zh-CN"/>
              <a:t>P:86%</a:t>
            </a:r>
          </a:p>
          <a:p>
            <a:r>
              <a:rPr lang="en-US" altLang="zh-CN"/>
              <a:t>G:88%</a:t>
            </a:r>
          </a:p>
          <a:p>
            <a:r>
              <a:rPr lang="en-US" altLang="zh-CN"/>
              <a:t>Q=2.48</a:t>
            </a:r>
          </a:p>
        </p:txBody>
      </p:sp>
      <p:pic>
        <p:nvPicPr>
          <p:cNvPr id="19" name="内容占位符 1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292600" y="1554480"/>
            <a:ext cx="4010025" cy="26993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1980" y="808355"/>
            <a:ext cx="3478842" cy="2367915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H="1">
            <a:off x="4649617" y="2134870"/>
            <a:ext cx="34778" cy="20627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62990" y="2225040"/>
            <a:ext cx="12700" cy="216979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639435" y="6366510"/>
            <a:ext cx="4100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考虑：换成</a:t>
            </a:r>
            <a:r>
              <a:rPr lang="en-US" altLang="zh-CN"/>
              <a:t>NSCLD/niht</a:t>
            </a:r>
            <a:r>
              <a:rPr lang="en-US" altLang="zh-CN">
                <a:solidFill>
                  <a:srgbClr val="FF0000"/>
                </a:solidFill>
              </a:rPr>
              <a:t>?</a:t>
            </a:r>
            <a:r>
              <a:rPr lang="zh-CN" altLang="en-US">
                <a:solidFill>
                  <a:srgbClr val="FF0000"/>
                </a:solidFill>
              </a:rPr>
              <a:t>次芯率？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558530" y="1488757"/>
            <a:ext cx="12700" cy="216979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r:id="rId9" imgW="914400" imgH="215900" progId="Equation.KSEE3">
                  <p:embed/>
                </p:oleObj>
              </mc:Choice>
              <mc:Fallback>
                <p:oleObj r:id="rId9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756410" y="2573655"/>
            <a:ext cx="1870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compactness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98995" y="3273425"/>
            <a:ext cx="1870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NSCLD</a:t>
            </a:r>
          </a:p>
        </p:txBody>
      </p:sp>
    </p:spTree>
  </p:cSld>
  <p:clrMapOvr>
    <a:masterClrMapping/>
  </p:clrMapOvr>
  <p:transition advTm="515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crab  </a:t>
            </a:r>
            <a:r>
              <a:rPr lang="zh-CN" altLang="en-US"/>
              <a:t>能谱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815" y="1691005"/>
            <a:ext cx="6501130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r="50203"/>
          <a:stretch>
            <a:fillRect/>
          </a:stretch>
        </p:blipFill>
        <p:spPr>
          <a:xfrm>
            <a:off x="574675" y="1492250"/>
            <a:ext cx="4592320" cy="4351655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rcRect r="50194"/>
          <a:stretch>
            <a:fillRect/>
          </a:stretch>
        </p:blipFill>
        <p:spPr>
          <a:xfrm>
            <a:off x="7459980" y="1959610"/>
            <a:ext cx="3659505" cy="3416300"/>
          </a:xfrm>
          <a:prstGeom prst="rect">
            <a:avLst/>
          </a:prstGeom>
        </p:spPr>
      </p:pic>
    </p:spTree>
  </p:cSld>
  <p:clrMapOvr>
    <a:masterClrMapping/>
  </p:clrMapOvr>
  <p:transition advTm="759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 descr="C:\Users\宗康\AppData\Local\Temp\WeChat Files\ec4b81b284b61bef020cd672f878f8e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7215" y="1637665"/>
            <a:ext cx="4403725" cy="165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985" y="14605"/>
            <a:ext cx="7529195" cy="826770"/>
          </a:xfrm>
        </p:spPr>
        <p:txBody>
          <a:bodyPr>
            <a:normAutofit/>
          </a:bodyPr>
          <a:lstStyle/>
          <a:p>
            <a:r>
              <a:rPr lang="en-US" altLang="zh-CN" sz="3200"/>
              <a:t>WCDA ++ charge calibration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5" y="665480"/>
            <a:ext cx="4848860" cy="3249930"/>
          </a:xfrm>
        </p:spPr>
        <p:txBody>
          <a:bodyPr/>
          <a:lstStyle/>
          <a:p>
            <a:r>
              <a:rPr lang="en-US" altLang="zh-CN" sz="2000"/>
              <a:t>     For its low gain about 2×10^5,a dynamic calibration system is designed based on a network consisting of LEDs and optical fibers.</a:t>
            </a: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5771515" y="665480"/>
            <a:ext cx="6263005" cy="282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/>
              <a:t>Method</a:t>
            </a:r>
            <a:endParaRPr lang="en-US" altLang="zh-CN" sz="2000"/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CN" sz="1800"/>
              <a:t>     Measuring the SPE spectrum at 2200V and the high voltage response curve (1100V~2200V), can calculate the working high voltage,AD ratio by large light intensity.</a:t>
            </a:r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en-US" altLang="zh-CN" sz="1800"/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en-US" altLang="zh-CN" sz="1800"/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en-US" altLang="zh-CN" sz="1800"/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en-US" altLang="zh-CN" sz="1800"/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en-US" altLang="zh-CN" sz="1800"/>
          </a:p>
          <a:p>
            <a:pPr marL="0" indent="0" fontAlgn="auto">
              <a:lnSpc>
                <a:spcPct val="100000"/>
              </a:lnSpc>
              <a:spcBef>
                <a:spcPts val="400"/>
              </a:spcBef>
              <a:buNone/>
            </a:pPr>
            <a:endParaRPr lang="en-US" altLang="zh-CN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3567430"/>
            <a:ext cx="5941060" cy="28505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715" y="1914525"/>
            <a:ext cx="2052955" cy="13392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670" y="1914525"/>
            <a:ext cx="2027555" cy="1320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225" y="1889125"/>
            <a:ext cx="2056130" cy="13900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767705" y="3521710"/>
            <a:ext cx="64001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Stability</a:t>
            </a:r>
            <a:endParaRPr lang="en-US" altLang="zh-CN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/>
              <a:t>     Run a led with a pulse width of 30 ns, about 1500 PEs,monitor the anode signal and AD ratio within 10days include LED effect.</a:t>
            </a:r>
          </a:p>
        </p:txBody>
      </p:sp>
      <p:pic>
        <p:nvPicPr>
          <p:cNvPr id="22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5876925" y="4410075"/>
            <a:ext cx="3014980" cy="20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9103360" y="4410075"/>
            <a:ext cx="2932430" cy="20078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文本框 23"/>
          <p:cNvSpPr txBox="1"/>
          <p:nvPr/>
        </p:nvSpPr>
        <p:spPr>
          <a:xfrm>
            <a:off x="354965" y="6417945"/>
            <a:ext cx="5386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The prototype for WCDA++.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7850" y="3119120"/>
            <a:ext cx="4523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 The schematic of the calibration system</a:t>
            </a:r>
            <a:r>
              <a:rPr lang="en-US" altLang="zh-CN"/>
              <a:t>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04790" y="3213735"/>
            <a:ext cx="704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The calibration of the pmt (HV=1176.1V@2E5,AD=110.7)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0844530" y="2669540"/>
            <a:ext cx="119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AD=110.7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80145" y="2671445"/>
            <a:ext cx="1184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beta=5.89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943725" y="2677795"/>
            <a:ext cx="1119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gain=8e6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21705" y="6417945"/>
            <a:ext cx="5962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The monitoring of PMT working gain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65850" y="5167630"/>
            <a:ext cx="1386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sigma</a:t>
            </a:r>
          </a:p>
          <a:p>
            <a:r>
              <a:rPr lang="en-US" altLang="zh-CN">
                <a:solidFill>
                  <a:srgbClr val="FF0000"/>
                </a:solidFill>
              </a:rPr>
              <a:t>=0.38%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14510" y="5183505"/>
            <a:ext cx="1051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sigma</a:t>
            </a:r>
          </a:p>
          <a:p>
            <a:r>
              <a:rPr lang="en-US" altLang="zh-CN">
                <a:solidFill>
                  <a:srgbClr val="FF0000"/>
                </a:solidFill>
              </a:rPr>
              <a:t>=0.35%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t="1639"/>
          <a:stretch>
            <a:fillRect/>
          </a:stretch>
        </p:blipFill>
        <p:spPr>
          <a:xfrm>
            <a:off x="5647055" y="4464685"/>
            <a:ext cx="2866390" cy="224599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70" y="4452620"/>
            <a:ext cx="2673350" cy="17951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360" y="219075"/>
            <a:ext cx="7529195" cy="826770"/>
          </a:xfrm>
        </p:spPr>
        <p:txBody>
          <a:bodyPr>
            <a:normAutofit/>
          </a:bodyPr>
          <a:lstStyle/>
          <a:p>
            <a:r>
              <a:rPr lang="en-US" altLang="zh-CN" sz="3200"/>
              <a:t>WCDA joint charge calibration with muon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" y="915670"/>
            <a:ext cx="5307330" cy="3249930"/>
          </a:xfrm>
        </p:spPr>
        <p:txBody>
          <a:bodyPr/>
          <a:lstStyle/>
          <a:p>
            <a:r>
              <a:rPr lang="en-US" altLang="zh-CN" sz="2000"/>
              <a:t>    If muon hits the 1.5-inch PMT , also can trigger the 8-inch PMT for the distance between them is only 22cm.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1833245"/>
            <a:ext cx="2012950" cy="1562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345" y="1838960"/>
            <a:ext cx="2509520" cy="1641475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/>
        </p:nvSpPr>
        <p:spPr>
          <a:xfrm>
            <a:off x="5126355" y="834390"/>
            <a:ext cx="5789930" cy="324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/>
              <a:t>The exceed from muon</a:t>
            </a:r>
            <a:r>
              <a:rPr lang="en-US" altLang="zh-CN" sz="2000"/>
              <a:t> </a:t>
            </a:r>
            <a:endParaRPr lang="zh-CN" altLang="en-US" sz="20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505" y="1191895"/>
            <a:ext cx="2936875" cy="2199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180" y="1191895"/>
            <a:ext cx="3422015" cy="21932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08750" y="1363980"/>
            <a:ext cx="794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full</a:t>
            </a: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0087610" y="1391285"/>
            <a:ext cx="1000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shower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9879965" y="1864995"/>
            <a:ext cx="692150" cy="11772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462395" y="1932940"/>
            <a:ext cx="692150" cy="11772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31815" y="1873885"/>
            <a:ext cx="635635" cy="123634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833485" y="1791970"/>
            <a:ext cx="635635" cy="123634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224145" y="3916680"/>
            <a:ext cx="4502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The charge difference distribution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b="1"/>
              <a:t>      of PMTs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5" y="4464685"/>
            <a:ext cx="2745105" cy="19469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4925" y="3504565"/>
            <a:ext cx="2477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The schematic of match.  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573655" y="3519805"/>
            <a:ext cx="2796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The big Npe spectrum with match sPMT.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2725" y="4084320"/>
            <a:ext cx="4745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Geometric estimation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7330" y="6434455"/>
            <a:ext cx="2211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  Npe=105 ( surface)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424430" y="6419215"/>
            <a:ext cx="3779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Npe=127(bPMT match by sPMT)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37535" y="5243830"/>
            <a:ext cx="1464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mean==127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782310" y="2374265"/>
            <a:ext cx="42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6576695" y="2267585"/>
            <a:ext cx="38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081895" y="2287905"/>
            <a:ext cx="381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028430" y="2287905"/>
            <a:ext cx="427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47055" y="3275330"/>
            <a:ext cx="5996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In area</a:t>
            </a:r>
            <a:r>
              <a:rPr lang="en-US" altLang="zh-CN" sz="1800"/>
              <a:t> </a:t>
            </a:r>
            <a:r>
              <a:rPr lang="en-US" altLang="zh-CN" sz="1800">
                <a:sym typeface="+mn-ea"/>
              </a:rPr>
              <a:t>II, the full mode has a high hits exceed than the shower mode ;the area I,probably is afterpulse from bPMT. 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185910" y="3931920"/>
            <a:ext cx="2822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/>
              <a:t>bPMT muon signal limits on sPMT muon signal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37" name="内容占位符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8430" y="4521835"/>
            <a:ext cx="3140710" cy="216852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777230" y="4711065"/>
            <a:ext cx="1478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mean=137</a:t>
            </a:r>
          </a:p>
          <a:p>
            <a:r>
              <a:rPr lang="en-US" altLang="zh-CN">
                <a:solidFill>
                  <a:srgbClr val="FF0000"/>
                </a:solidFill>
              </a:rPr>
              <a:t>sigma=13.4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307320" y="5763260"/>
            <a:ext cx="1388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limit to surf</a:t>
            </a:r>
          </a:p>
          <a:p>
            <a:r>
              <a:rPr lang="en-US" altLang="zh-CN">
                <a:solidFill>
                  <a:srgbClr val="FF0000"/>
                </a:solidFill>
              </a:rPr>
              <a:t>Npe~105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9366885" y="5039995"/>
            <a:ext cx="692150" cy="13950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LED signal monitoring for wcda++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</a:rPr>
              <a:t>Introduction</a:t>
            </a:r>
          </a:p>
          <a:p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Monitoring mode</a:t>
            </a:r>
          </a:p>
          <a:p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Results</a:t>
            </a:r>
          </a:p>
        </p:txBody>
      </p:sp>
    </p:spTree>
  </p:cSld>
  <p:clrMapOvr>
    <a:masterClrMapping/>
  </p:clrMapOvr>
  <p:transition advTm="1070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590" y="2329815"/>
            <a:ext cx="5763260" cy="39706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sPMT</a:t>
            </a:r>
            <a:r>
              <a:rPr lang="zh-CN" altLang="en-US"/>
              <a:t>光阴极几何简化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347845" y="3535045"/>
            <a:ext cx="1221105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701415" y="5920105"/>
            <a:ext cx="3661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光阴极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PE:(x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为距中心的距离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mm)</a:t>
            </a: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npe==8.6*(x/2.44+1)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3815" y="3220720"/>
            <a:ext cx="3580130" cy="1426845"/>
            <a:chOff x="515" y="7809"/>
            <a:chExt cx="5638" cy="2247"/>
          </a:xfrm>
        </p:grpSpPr>
        <p:sp>
          <p:nvSpPr>
            <p:cNvPr id="4" name="直角三角形 3"/>
            <p:cNvSpPr/>
            <p:nvPr/>
          </p:nvSpPr>
          <p:spPr>
            <a:xfrm rot="5400000">
              <a:off x="3423" y="6884"/>
              <a:ext cx="1166" cy="429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5" y="8791"/>
              <a:ext cx="13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8mm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38" y="7809"/>
              <a:ext cx="25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19.5mm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66" y="9476"/>
              <a:ext cx="29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19.5/8==</a:t>
              </a:r>
              <a:r>
                <a:rPr lang="en-US" altLang="zh-CN">
                  <a:solidFill>
                    <a:srgbClr val="FF0000"/>
                  </a:solidFill>
                </a:rPr>
                <a:t>2.44</a:t>
              </a:r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H="1">
            <a:off x="1718945" y="2004060"/>
            <a:ext cx="30480" cy="323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8258175" y="2430780"/>
            <a:ext cx="3580130" cy="2232025"/>
            <a:chOff x="515" y="6541"/>
            <a:chExt cx="5638" cy="3515"/>
          </a:xfrm>
        </p:grpSpPr>
        <p:sp>
          <p:nvSpPr>
            <p:cNvPr id="13" name="直角三角形 12"/>
            <p:cNvSpPr/>
            <p:nvPr/>
          </p:nvSpPr>
          <p:spPr>
            <a:xfrm rot="5400000">
              <a:off x="3423" y="6884"/>
              <a:ext cx="1166" cy="4294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5" y="8791"/>
              <a:ext cx="139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8mm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66" y="6541"/>
              <a:ext cx="15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10mm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66" y="9476"/>
              <a:ext cx="29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19.5/8==</a:t>
              </a:r>
              <a:r>
                <a:rPr lang="en-US" altLang="zh-CN">
                  <a:solidFill>
                    <a:srgbClr val="FF0000"/>
                  </a:solidFill>
                </a:rPr>
                <a:t>2.44</a:t>
              </a:r>
            </a:p>
          </p:txBody>
        </p:sp>
      </p:grpSp>
      <p:cxnSp>
        <p:nvCxnSpPr>
          <p:cNvPr id="17" name="直接箭头连接符 16"/>
          <p:cNvCxnSpPr/>
          <p:nvPr/>
        </p:nvCxnSpPr>
        <p:spPr>
          <a:xfrm>
            <a:off x="9730105" y="2434590"/>
            <a:ext cx="0" cy="2591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0549255" y="3215005"/>
            <a:ext cx="604520" cy="7200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大括号 18"/>
          <p:cNvSpPr/>
          <p:nvPr/>
        </p:nvSpPr>
        <p:spPr>
          <a:xfrm rot="16200000">
            <a:off x="10526395" y="2208530"/>
            <a:ext cx="535940" cy="2087245"/>
          </a:xfrm>
          <a:prstGeom prst="rightBrace">
            <a:avLst>
              <a:gd name="adj1" fmla="val 462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185400" y="2599690"/>
            <a:ext cx="1423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13mm</a:t>
            </a:r>
          </a:p>
        </p:txBody>
      </p:sp>
      <p:sp>
        <p:nvSpPr>
          <p:cNvPr id="21" name="单圆角矩形 20"/>
          <p:cNvSpPr/>
          <p:nvPr/>
        </p:nvSpPr>
        <p:spPr>
          <a:xfrm>
            <a:off x="9113520" y="3503930"/>
            <a:ext cx="2724785" cy="10668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9725660" y="3458845"/>
            <a:ext cx="811530" cy="581025"/>
          </a:xfrm>
          <a:prstGeom prst="straightConnector1">
            <a:avLst/>
          </a:prstGeom>
          <a:ln>
            <a:solidFill>
              <a:srgbClr val="FFFF00"/>
            </a:solidFill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9128760" y="3442335"/>
            <a:ext cx="612775" cy="6127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867140" y="5447665"/>
            <a:ext cx="31324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tan  22.3 ==8/19.5</a:t>
            </a:r>
          </a:p>
          <a:p>
            <a:endParaRPr lang="zh-CN" altLang="en-US"/>
          </a:p>
          <a:p>
            <a:r>
              <a:rPr lang="zh-CN" altLang="en-US"/>
              <a:t>光阴极材料折射率，无影响？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0016490" y="2096135"/>
            <a:ext cx="887730" cy="3382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9111615" y="3351530"/>
            <a:ext cx="996950" cy="10306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10111740" y="3311525"/>
            <a:ext cx="811530" cy="581025"/>
          </a:xfrm>
          <a:prstGeom prst="straightConnector1">
            <a:avLst/>
          </a:prstGeom>
          <a:ln>
            <a:solidFill>
              <a:srgbClr val="FFFF00"/>
            </a:solidFill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10421620" y="3255645"/>
            <a:ext cx="811530" cy="581025"/>
          </a:xfrm>
          <a:prstGeom prst="straightConnector1">
            <a:avLst/>
          </a:prstGeom>
          <a:ln>
            <a:solidFill>
              <a:srgbClr val="FFFF00"/>
            </a:solidFill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9222740" y="3596005"/>
            <a:ext cx="811530" cy="581025"/>
          </a:xfrm>
          <a:prstGeom prst="straightConnector1">
            <a:avLst/>
          </a:prstGeom>
          <a:ln>
            <a:solidFill>
              <a:srgbClr val="FFFF00"/>
            </a:solidFill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576830" y="3197860"/>
            <a:ext cx="114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x</a:t>
            </a: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10009505" y="2470150"/>
            <a:ext cx="0" cy="25914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左大括号 31"/>
          <p:cNvSpPr/>
          <p:nvPr/>
        </p:nvSpPr>
        <p:spPr>
          <a:xfrm rot="5400000">
            <a:off x="9199880" y="2640965"/>
            <a:ext cx="607695" cy="995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几何估计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1765" y="2827655"/>
            <a:ext cx="3932555" cy="2639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37245" y="5981700"/>
            <a:ext cx="2308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mean==</a:t>
            </a:r>
            <a:r>
              <a:rPr lang="en-US" altLang="zh-CN">
                <a:solidFill>
                  <a:srgbClr val="FF0000"/>
                </a:solidFill>
              </a:rPr>
              <a:t>127.pes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65" y="2747645"/>
            <a:ext cx="3833495" cy="27190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96410" y="5637530"/>
            <a:ext cx="2695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管子上      </a:t>
            </a:r>
            <a:r>
              <a:rPr lang="en-US" altLang="zh-CN"/>
              <a:t>npe==105</a:t>
            </a:r>
          </a:p>
          <a:p>
            <a:r>
              <a:rPr lang="zh-CN" altLang="en-US"/>
              <a:t>有效面积   </a:t>
            </a:r>
            <a:r>
              <a:rPr lang="en-US" altLang="zh-CN"/>
              <a:t>npe==40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5" y="3046095"/>
            <a:ext cx="2723515" cy="2202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2735" y="5671820"/>
            <a:ext cx="29197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sPMT   muon</a:t>
            </a:r>
            <a:r>
              <a:rPr lang="zh-CN" altLang="en-US">
                <a:sym typeface="+mn-ea"/>
              </a:rPr>
              <a:t>有效触发半径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860" y="459105"/>
            <a:ext cx="2872105" cy="153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973455"/>
            <a:ext cx="10703560" cy="706755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sPMT</a:t>
            </a:r>
            <a:r>
              <a:rPr lang="zh-CN" altLang="en-US"/>
              <a:t>有效半径</a:t>
            </a:r>
            <a:r>
              <a:rPr lang="en-US" altLang="zh-CN"/>
              <a:t>~13mm</a:t>
            </a:r>
            <a:r>
              <a:rPr lang="zh-CN" altLang="en-US"/>
              <a:t>内</a:t>
            </a:r>
            <a:r>
              <a:rPr lang="en-US" altLang="zh-CN"/>
              <a:t>muon</a:t>
            </a:r>
            <a:r>
              <a:rPr lang="zh-CN" altLang="en-US"/>
              <a:t>几何估计</a:t>
            </a:r>
            <a:r>
              <a:rPr lang="en-US" altLang="zh-CN"/>
              <a:t>(x&lt;13mm)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8505" y="5376545"/>
            <a:ext cx="59131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NPE==6*(13^2-(13-x)^2)/((13+x)^2-(13-x)^2)*2.3*x</a:t>
            </a:r>
          </a:p>
          <a:p>
            <a:r>
              <a:rPr lang="en-US" altLang="zh-CN"/>
              <a:t>            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+6*(13-x)/0.87</a:t>
            </a:r>
            <a:endParaRPr lang="en-US" altLang="zh-CN"/>
          </a:p>
          <a:p>
            <a:r>
              <a:rPr lang="en-US" altLang="zh-CN"/>
              <a:t>          </a:t>
            </a:r>
            <a:r>
              <a:rPr lang="en-US" altLang="zh-CN">
                <a:solidFill>
                  <a:srgbClr val="FF0000"/>
                </a:solidFill>
              </a:rPr>
              <a:t>  +8.6*(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 altLang="zh-CN">
                <a:solidFill>
                  <a:srgbClr val="FF0000"/>
                </a:solidFill>
              </a:rPr>
              <a:t>/2.44+1)</a:t>
            </a:r>
            <a:endParaRPr lang="en-US" altLang="zh-CN"/>
          </a:p>
          <a:p>
            <a:r>
              <a:rPr lang="en-US" altLang="zh-CN"/>
              <a:t>    ==    -0.27*x^2+3.525*x+98.3</a:t>
            </a:r>
          </a:p>
          <a:p>
            <a:r>
              <a:rPr lang="en-US" altLang="zh-CN"/>
              <a:t>            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402705" y="202565"/>
            <a:ext cx="5744845" cy="4951730"/>
            <a:chOff x="10083" y="319"/>
            <a:chExt cx="9047" cy="7798"/>
          </a:xfrm>
        </p:grpSpPr>
        <p:sp>
          <p:nvSpPr>
            <p:cNvPr id="5" name="椭圆 4"/>
            <p:cNvSpPr/>
            <p:nvPr/>
          </p:nvSpPr>
          <p:spPr>
            <a:xfrm>
              <a:off x="10083" y="6452"/>
              <a:ext cx="8991" cy="166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0083" y="7294"/>
              <a:ext cx="8987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1908" y="319"/>
              <a:ext cx="10" cy="6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5" idx="0"/>
              <a:endCxn id="5" idx="4"/>
            </p:cNvCxnSpPr>
            <p:nvPr/>
          </p:nvCxnSpPr>
          <p:spPr>
            <a:xfrm>
              <a:off x="14601" y="6452"/>
              <a:ext cx="0" cy="16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10083" y="5537"/>
              <a:ext cx="1813" cy="17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11942" y="5537"/>
              <a:ext cx="1738" cy="17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12747" y="601"/>
              <a:ext cx="6383" cy="66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3040" y="7426"/>
              <a:ext cx="7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x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1046" y="1961515"/>
            <a:ext cx="5329014" cy="4613910"/>
            <a:chOff x="383" y="3030"/>
            <a:chExt cx="8415" cy="7266"/>
          </a:xfrm>
        </p:grpSpPr>
        <p:sp>
          <p:nvSpPr>
            <p:cNvPr id="24" name="椭圆 23"/>
            <p:cNvSpPr/>
            <p:nvPr/>
          </p:nvSpPr>
          <p:spPr>
            <a:xfrm>
              <a:off x="383" y="3030"/>
              <a:ext cx="8415" cy="7266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455" y="4334"/>
              <a:ext cx="5297" cy="4932"/>
            </a:xfrm>
            <a:prstGeom prst="ellipse">
              <a:avLst/>
            </a:prstGeom>
            <a:noFill/>
            <a:ln w="5715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>
              <a:stCxn id="19" idx="2"/>
              <a:endCxn id="19" idx="6"/>
            </p:cNvCxnSpPr>
            <p:nvPr/>
          </p:nvCxnSpPr>
          <p:spPr>
            <a:xfrm>
              <a:off x="3455" y="6800"/>
              <a:ext cx="5297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96" y="4472"/>
              <a:ext cx="0" cy="4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3556" y="5904"/>
              <a:ext cx="2051" cy="193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2725" y="4981"/>
              <a:ext cx="3853" cy="3558"/>
            </a:xfrm>
            <a:prstGeom prst="ellipse">
              <a:avLst/>
            </a:prstGeom>
            <a:noFill/>
            <a:ln>
              <a:solidFill>
                <a:srgbClr val="E0EE6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98" y="6860"/>
              <a:ext cx="116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13-x</a:t>
              </a:r>
            </a:p>
          </p:txBody>
        </p:sp>
        <p:sp>
          <p:nvSpPr>
            <p:cNvPr id="27" name="左大括号 26"/>
            <p:cNvSpPr/>
            <p:nvPr/>
          </p:nvSpPr>
          <p:spPr>
            <a:xfrm rot="5400000">
              <a:off x="5105" y="5768"/>
              <a:ext cx="538" cy="164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椭圆 27"/>
          <p:cNvSpPr/>
          <p:nvPr/>
        </p:nvSpPr>
        <p:spPr>
          <a:xfrm flipV="1">
            <a:off x="2613660" y="4144010"/>
            <a:ext cx="566420" cy="542925"/>
          </a:xfrm>
          <a:prstGeom prst="ellipse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大括号 28"/>
          <p:cNvSpPr/>
          <p:nvPr/>
        </p:nvSpPr>
        <p:spPr>
          <a:xfrm rot="16200000">
            <a:off x="8314690" y="3848735"/>
            <a:ext cx="173990" cy="1740535"/>
          </a:xfrm>
          <a:prstGeom prst="leftBrace">
            <a:avLst>
              <a:gd name="adj1" fmla="val 7959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000625" y="2282190"/>
            <a:ext cx="2600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线长</a:t>
            </a:r>
            <a:r>
              <a:rPr lang="en-US" altLang="zh-CN"/>
              <a:t>==2*x/0.87~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2.3*x</a:t>
            </a:r>
          </a:p>
        </p:txBody>
      </p:sp>
      <p:sp>
        <p:nvSpPr>
          <p:cNvPr id="32" name="右大括号 31"/>
          <p:cNvSpPr/>
          <p:nvPr/>
        </p:nvSpPr>
        <p:spPr>
          <a:xfrm>
            <a:off x="7684135" y="794385"/>
            <a:ext cx="75565" cy="25457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左大括号 32"/>
          <p:cNvSpPr/>
          <p:nvPr/>
        </p:nvSpPr>
        <p:spPr>
          <a:xfrm>
            <a:off x="7198360" y="3475355"/>
            <a:ext cx="323850" cy="1147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" b="14638"/>
          <a:stretch>
            <a:fillRect/>
          </a:stretch>
        </p:blipFill>
        <p:spPr bwMode="auto">
          <a:xfrm>
            <a:off x="3139440" y="427355"/>
            <a:ext cx="7379970" cy="4921250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525645" y="749300"/>
            <a:ext cx="25311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22FF"/>
                </a:solidFill>
              </a:rPr>
              <a:t>—— Iron </a:t>
            </a:r>
            <a:endParaRPr lang="en-US" altLang="zh-CN" sz="2000"/>
          </a:p>
          <a:p>
            <a:r>
              <a:rPr lang="en-US" altLang="zh-CN" sz="2000">
                <a:solidFill>
                  <a:srgbClr val="2F2FFF"/>
                </a:solidFill>
              </a:rPr>
              <a:t>——Proton</a:t>
            </a:r>
            <a:endParaRPr lang="en-US" altLang="zh-CN" sz="2000"/>
          </a:p>
          <a:p>
            <a:r>
              <a:rPr lang="en-US" altLang="zh-CN" sz="2000">
                <a:solidFill>
                  <a:srgbClr val="FF0000"/>
                </a:solidFill>
              </a:rPr>
              <a:t>——Gamma</a:t>
            </a:r>
            <a:endParaRPr lang="en-US" altLang="zh-CN" sz="2000"/>
          </a:p>
          <a:p>
            <a:r>
              <a:rPr lang="en-US" altLang="zh-CN" sz="2000"/>
              <a:t>——data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 descr="C:\Users\宗康\AppData\Local\Temp\WeChat Files\ec4b81b284b61bef020cd672f878f8e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0970" y="2695575"/>
            <a:ext cx="5639435" cy="33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515" y="540385"/>
            <a:ext cx="10701020" cy="8267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ym typeface="+mn-ea"/>
              </a:rPr>
              <a:t>LED signal monitoring for </a:t>
            </a:r>
            <a:r>
              <a:rPr lang="en-US" altLang="zh-CN" sz="3600" dirty="0" err="1">
                <a:sym typeface="+mn-ea"/>
              </a:rPr>
              <a:t>wcda</a:t>
            </a:r>
            <a:r>
              <a:rPr lang="en-US" altLang="zh-CN" sz="3600" dirty="0">
                <a:sym typeface="+mn-ea"/>
              </a:rPr>
              <a:t>++</a:t>
            </a:r>
            <a:r>
              <a:rPr lang="en-US" altLang="zh-CN" sz="3600" dirty="0"/>
              <a:t> </a:t>
            </a:r>
            <a:r>
              <a:rPr lang="zh-CN" altLang="en-US" sz="3600" dirty="0" smtClean="0"/>
              <a:t>（</a:t>
            </a:r>
            <a:r>
              <a:rPr lang="en-US" altLang="zh-CN" sz="3600" dirty="0">
                <a:solidFill>
                  <a:srgbClr val="FF0000"/>
                </a:solidFill>
              </a:rPr>
              <a:t>I</a:t>
            </a:r>
            <a:r>
              <a:rPr lang="en-US" altLang="zh-CN" sz="3600" dirty="0" smtClean="0">
                <a:solidFill>
                  <a:srgbClr val="FF0000"/>
                </a:solidFill>
              </a:rPr>
              <a:t>ntroduction</a:t>
            </a:r>
            <a:r>
              <a:rPr lang="zh-CN" altLang="en-US" sz="3600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025" y="1651000"/>
            <a:ext cx="11313160" cy="820420"/>
          </a:xfrm>
        </p:spPr>
        <p:txBody>
          <a:bodyPr>
            <a:noAutofit/>
          </a:bodyPr>
          <a:lstStyle/>
          <a:p>
            <a:r>
              <a:rPr lang="en-US" altLang="zh-CN"/>
              <a:t>     For its low gain about 2×10^5,a dynamic calibration system is designed based on a network consisting of LEDs and optical fibers.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2491"/>
          <a:stretch>
            <a:fillRect/>
          </a:stretch>
        </p:blipFill>
        <p:spPr>
          <a:xfrm>
            <a:off x="6000750" y="2779395"/>
            <a:ext cx="6139815" cy="30213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435774" y="5976620"/>
            <a:ext cx="538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The prototype for WCDA++.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5124" y="5976620"/>
            <a:ext cx="455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 The schematic of the calibration system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  <p:transition advTm="794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515" y="540385"/>
            <a:ext cx="9083675" cy="826770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ym typeface="+mn-ea"/>
              </a:rPr>
              <a:t>LED signal monitoring for </a:t>
            </a:r>
            <a:r>
              <a:rPr lang="en-US" altLang="zh-CN" sz="3600" dirty="0" err="1">
                <a:sym typeface="+mn-ea"/>
              </a:rPr>
              <a:t>wcda</a:t>
            </a:r>
            <a:r>
              <a:rPr lang="en-US" altLang="zh-CN" sz="3600" dirty="0">
                <a:sym typeface="+mn-ea"/>
              </a:rPr>
              <a:t>++</a:t>
            </a:r>
            <a:r>
              <a:rPr lang="zh-CN" altLang="en-US" sz="3600" dirty="0">
                <a:sym typeface="+mn-ea"/>
              </a:rPr>
              <a:t>（</a:t>
            </a:r>
            <a:r>
              <a:rPr lang="en-US" altLang="zh-CN" sz="3600" dirty="0">
                <a:solidFill>
                  <a:srgbClr val="FF0000"/>
                </a:solidFill>
                <a:sym typeface="+mn-ea"/>
              </a:rPr>
              <a:t>Monitoring mode</a:t>
            </a:r>
            <a:r>
              <a:rPr lang="zh-CN" altLang="en-US" sz="3600" dirty="0">
                <a:sym typeface="+mn-ea"/>
              </a:rPr>
              <a:t>）</a:t>
            </a:r>
            <a:r>
              <a:rPr lang="en-US" altLang="zh-CN" sz="3600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025" y="1089025"/>
            <a:ext cx="11313160" cy="832485"/>
          </a:xfrm>
        </p:spPr>
        <p:txBody>
          <a:bodyPr>
            <a:no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zh-CN" altLang="en-US">
                <a:sym typeface="+mn-ea"/>
              </a:rPr>
              <a:t>Design specifications</a:t>
            </a:r>
            <a:r>
              <a:rPr lang="en-US" altLang="zh-CN">
                <a:sym typeface="+mn-ea"/>
              </a:rPr>
              <a:t>&lt;2%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for a </a:t>
            </a:r>
            <a:r>
              <a:rPr lang="zh-CN" altLang="en-US">
                <a:sym typeface="+mn-ea"/>
              </a:rPr>
              <a:t>Long-term stability</a:t>
            </a:r>
            <a:r>
              <a:rPr lang="en-US" altLang="zh-CN"/>
              <a:t> .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altLang="zh-CN"/>
              <a:t> </a:t>
            </a:r>
            <a:r>
              <a:rPr lang="en-US" altLang="zh-CN">
                <a:sym typeface="+mn-ea"/>
              </a:rPr>
              <a:t>Run a led with a pulse width of 30 ns, about 1500 PEs,monitor the anode signal and AD ratio within 5 months include LED effect.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381"/>
          <a:stretch>
            <a:fillRect/>
          </a:stretch>
        </p:blipFill>
        <p:spPr>
          <a:xfrm>
            <a:off x="7388225" y="2454910"/>
            <a:ext cx="3054985" cy="3586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07770" y="2454910"/>
            <a:ext cx="4782820" cy="3588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05925" y="2863850"/>
            <a:ext cx="85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22FF"/>
                </a:solidFill>
              </a:rPr>
              <a:t>Aq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41485" y="3950970"/>
            <a:ext cx="85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22FF"/>
                </a:solidFill>
              </a:rPr>
              <a:t>Dq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07805" y="5266690"/>
            <a:ext cx="1137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22FF"/>
                </a:solidFill>
              </a:rPr>
              <a:t>AD  ratio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76540" y="6224270"/>
            <a:ext cx="2161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PMT Signal output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08505" y="6226810"/>
            <a:ext cx="3437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PMTs with fiber in the cell</a:t>
            </a:r>
          </a:p>
        </p:txBody>
      </p:sp>
    </p:spTree>
  </p:cSld>
  <p:clrMapOvr>
    <a:masterClrMapping/>
  </p:clrMapOvr>
  <p:transition advTm="448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15595" y="1869440"/>
            <a:ext cx="6695440" cy="4547870"/>
            <a:chOff x="497" y="3376"/>
            <a:chExt cx="10544" cy="716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" y="4202"/>
              <a:ext cx="10520" cy="6336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4524" y="6309"/>
              <a:ext cx="0" cy="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836" y="5885"/>
              <a:ext cx="0" cy="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032" y="5587"/>
              <a:ext cx="28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         June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644" y="6325"/>
              <a:ext cx="0" cy="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444" y="6213"/>
              <a:ext cx="0" cy="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663" y="6973"/>
              <a:ext cx="28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July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7412" y="6221"/>
              <a:ext cx="0" cy="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260" y="6325"/>
              <a:ext cx="4" cy="11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6528" y="5687"/>
              <a:ext cx="28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        August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668" y="6133"/>
              <a:ext cx="0" cy="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220" y="6261"/>
              <a:ext cx="0" cy="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236" y="7037"/>
              <a:ext cx="28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20190501~0531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77" y="7536"/>
              <a:ext cx="288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        0901~0912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9234" y="6266"/>
              <a:ext cx="10" cy="1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9794" y="6490"/>
              <a:ext cx="10" cy="1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188" y="8130"/>
              <a:ext cx="286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temperature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96" y="4634"/>
              <a:ext cx="288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water quality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88" y="5604"/>
              <a:ext cx="24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anode signal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 rot="16200000">
              <a:off x="-1044" y="4917"/>
              <a:ext cx="361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Relative change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664" t="-4067" r="-664" b="10680"/>
          <a:stretch>
            <a:fillRect/>
          </a:stretch>
        </p:blipFill>
        <p:spPr>
          <a:xfrm>
            <a:off x="6933565" y="2675890"/>
            <a:ext cx="5045075" cy="310705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91515" y="540385"/>
            <a:ext cx="10701020" cy="826770"/>
          </a:xfrm>
        </p:spPr>
        <p:txBody>
          <a:bodyPr>
            <a:normAutofit/>
          </a:bodyPr>
          <a:lstStyle/>
          <a:p>
            <a:r>
              <a:rPr lang="en-US" altLang="zh-CN" sz="3600">
                <a:sym typeface="+mn-ea"/>
              </a:rPr>
              <a:t>LED signal monitoring for wcda++</a:t>
            </a:r>
            <a:r>
              <a:rPr lang="en-US" altLang="zh-CN" sz="3600"/>
              <a:t> </a:t>
            </a:r>
            <a:r>
              <a:rPr lang="zh-CN" altLang="en-US" sz="3600"/>
              <a:t>（</a:t>
            </a:r>
            <a:r>
              <a:rPr lang="en-US" altLang="zh-CN" sz="3600">
                <a:solidFill>
                  <a:srgbClr val="FF0000"/>
                </a:solidFill>
              </a:rPr>
              <a:t>Results</a:t>
            </a:r>
            <a:r>
              <a:rPr lang="zh-CN" altLang="en-US" sz="3600"/>
              <a:t>）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73025" y="1296670"/>
            <a:ext cx="12027535" cy="820420"/>
          </a:xfrm>
        </p:spPr>
        <p:txBody>
          <a:bodyPr>
            <a:no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altLang="zh-CN"/>
              <a:t>   The stability of 5PMT in different cell in 5months,less than </a:t>
            </a:r>
            <a:r>
              <a:rPr lang="en-US" altLang="zh-CN">
                <a:solidFill>
                  <a:srgbClr val="FF0000"/>
                </a:solidFill>
              </a:rPr>
              <a:t>2%</a:t>
            </a:r>
            <a:r>
              <a:rPr lang="en-US" altLang="zh-CN"/>
              <a:t>.And we found a strong negative correlation between gain and temperature changes, weakly related to water quality changes.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433195" y="6285865"/>
            <a:ext cx="337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   The stablity of PMTs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56120" y="6263640"/>
            <a:ext cx="492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LED luminous intensity changes with temperature</a:t>
            </a:r>
          </a:p>
        </p:txBody>
      </p:sp>
    </p:spTree>
  </p:cSld>
  <p:clrMapOvr>
    <a:masterClrMapping/>
  </p:clrMapOvr>
  <p:transition advTm="988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A new charge calibration method with muon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Introduction </a:t>
            </a:r>
          </a:p>
          <a:p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Explanation</a:t>
            </a:r>
          </a:p>
          <a:p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Toy estimation</a:t>
            </a:r>
          </a:p>
          <a:p>
            <a:endParaRPr lang="en-US" altLang="zh-CN" dirty="0">
              <a:solidFill>
                <a:srgbClr val="FF0000"/>
              </a:solidFill>
              <a:sym typeface="+mn-ea"/>
            </a:endParaRPr>
          </a:p>
          <a:p>
            <a:r>
              <a:rPr lang="en-US" altLang="zh-CN" dirty="0">
                <a:solidFill>
                  <a:srgbClr val="FF0000"/>
                </a:solidFill>
                <a:sym typeface="+mn-ea"/>
              </a:rPr>
              <a:t>Distribution &amp; Application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en-US" altLang="zh-CN" dirty="0">
              <a:sym typeface="+mn-ea"/>
            </a:endParaRPr>
          </a:p>
          <a:p>
            <a:endParaRPr lang="en-US" altLang="zh-CN" dirty="0">
              <a:sym typeface="+mn-ea"/>
            </a:endParaRPr>
          </a:p>
          <a:p>
            <a:endParaRPr lang="en-US" altLang="zh-CN" dirty="0">
              <a:sym typeface="+mn-ea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ransition advTm="372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9276" y="219075"/>
            <a:ext cx="11693769" cy="8267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ym typeface="+mn-ea"/>
              </a:rPr>
              <a:t>A new charge calibration method with </a:t>
            </a:r>
            <a:r>
              <a:rPr lang="en-US" altLang="zh-CN" sz="3600" dirty="0" smtClean="0">
                <a:sym typeface="+mn-ea"/>
              </a:rPr>
              <a:t>muon </a:t>
            </a:r>
            <a:r>
              <a:rPr lang="en-US" altLang="zh-CN" sz="3600" dirty="0" smtClean="0"/>
              <a:t>(</a:t>
            </a:r>
            <a:r>
              <a:rPr lang="en-US" altLang="zh-CN" sz="3600" dirty="0" smtClean="0">
                <a:solidFill>
                  <a:srgbClr val="FF0000"/>
                </a:solidFill>
              </a:rPr>
              <a:t>Introduction</a:t>
            </a:r>
            <a:r>
              <a:rPr lang="en-US" altLang="zh-CN" sz="3600" dirty="0"/>
              <a:t>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" y="1159510"/>
            <a:ext cx="11054715" cy="1203960"/>
          </a:xfrm>
        </p:spPr>
        <p:txBody>
          <a:bodyPr/>
          <a:lstStyle/>
          <a:p>
            <a:r>
              <a:rPr lang="en-US" altLang="zh-CN"/>
              <a:t>    If muon hits the 1.5-inch PMT , also can trigger the 8-inch PMT for the distance between them is only 22cm.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29510"/>
            <a:ext cx="4109720" cy="3188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915" y="2429510"/>
            <a:ext cx="4965065" cy="32480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45260" y="5932170"/>
            <a:ext cx="2477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The schematic of match.  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219825" y="5875020"/>
            <a:ext cx="437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The big Npe spectrum with match sPMT.</a:t>
            </a:r>
          </a:p>
        </p:txBody>
      </p:sp>
    </p:spTree>
  </p:cSld>
  <p:clrMapOvr>
    <a:masterClrMapping/>
  </p:clrMapOvr>
  <p:transition advTm="4393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431" y="219075"/>
            <a:ext cx="11998569" cy="82677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ym typeface="+mn-ea"/>
              </a:rPr>
              <a:t>A new charge calibration method with </a:t>
            </a:r>
            <a:r>
              <a:rPr lang="en-US" altLang="zh-CN" sz="3600" dirty="0" smtClean="0">
                <a:sym typeface="+mn-ea"/>
              </a:rPr>
              <a:t>muon</a:t>
            </a:r>
            <a:r>
              <a:rPr lang="en-US" altLang="zh-CN" sz="3600" dirty="0" smtClean="0"/>
              <a:t>(</a:t>
            </a:r>
            <a:r>
              <a:rPr lang="en-US" altLang="zh-CN" sz="3600" dirty="0" smtClean="0">
                <a:solidFill>
                  <a:srgbClr val="FF0000"/>
                </a:solidFill>
              </a:rPr>
              <a:t>Explanation</a:t>
            </a:r>
            <a:r>
              <a:rPr lang="en-US" altLang="zh-CN" sz="3600" dirty="0" smtClean="0"/>
              <a:t>)</a:t>
            </a:r>
            <a:endParaRPr lang="en-US" altLang="zh-CN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" y="915670"/>
            <a:ext cx="11054715" cy="1203960"/>
          </a:xfrm>
        </p:spPr>
        <p:txBody>
          <a:bodyPr/>
          <a:lstStyle/>
          <a:p>
            <a:r>
              <a:rPr lang="en-US" altLang="zh-CN"/>
              <a:t>    If muon hits the 1.5-inch PMT , also can trigger the 8-inch PMT for the distance between them is only 22cm.</a:t>
            </a: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565785" y="1873885"/>
            <a:ext cx="6570980" cy="376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/>
              <a:t>         </a:t>
            </a:r>
            <a:r>
              <a:rPr lang="en-US" altLang="zh-CN" sz="2000" b="1"/>
              <a:t>The exceed from muon</a:t>
            </a:r>
            <a:r>
              <a:rPr lang="en-US" altLang="zh-CN" sz="2000"/>
              <a:t> </a:t>
            </a:r>
            <a:endParaRPr lang="zh-CN" altLang="en-US" sz="2000"/>
          </a:p>
        </p:txBody>
      </p:sp>
      <p:grpSp>
        <p:nvGrpSpPr>
          <p:cNvPr id="7" name="组合 6"/>
          <p:cNvGrpSpPr/>
          <p:nvPr/>
        </p:nvGrpSpPr>
        <p:grpSpPr>
          <a:xfrm>
            <a:off x="894080" y="2208530"/>
            <a:ext cx="4914265" cy="3490595"/>
            <a:chOff x="1800" y="4342"/>
            <a:chExt cx="5461" cy="409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0" y="4342"/>
              <a:ext cx="5461" cy="409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506" y="5058"/>
              <a:ext cx="1419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full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503" y="5751"/>
              <a:ext cx="1236" cy="20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224" y="5625"/>
              <a:ext cx="881" cy="22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440" y="6649"/>
              <a:ext cx="763" cy="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</a:t>
              </a:r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870" y="6725"/>
              <a:ext cx="679" cy="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II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47105" y="2086610"/>
            <a:ext cx="5270081" cy="3765863"/>
            <a:chOff x="6541" y="4456"/>
            <a:chExt cx="6193" cy="39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1" y="4456"/>
              <a:ext cx="6193" cy="397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9098" y="5101"/>
              <a:ext cx="1788" cy="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shower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8837" y="5644"/>
              <a:ext cx="1236" cy="209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202" y="5514"/>
              <a:ext cx="1134" cy="22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222" y="6445"/>
              <a:ext cx="679" cy="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II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552" y="6513"/>
              <a:ext cx="763" cy="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I</a:t>
              </a:r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74725" y="5852160"/>
            <a:ext cx="10242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In area </a:t>
            </a:r>
            <a:r>
              <a:rPr lang="en-US" altLang="zh-CN" sz="2400">
                <a:sym typeface="+mn-ea"/>
              </a:rPr>
              <a:t>II, the full mode has a high hits exceed than the shower mode ;the area I,probably is afterpulse from bPMT.  </a:t>
            </a:r>
          </a:p>
        </p:txBody>
      </p:sp>
    </p:spTree>
  </p:cSld>
  <p:clrMapOvr>
    <a:masterClrMapping/>
  </p:clrMapOvr>
  <p:transition advTm="8035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48801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dynamic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_BEAUTIFY_ZORDER_FLAG_TAG" val="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2367</Words>
  <Application>Microsoft Office PowerPoint</Application>
  <PresentationFormat>宽屏</PresentationFormat>
  <Paragraphs>356</Paragraphs>
  <Slides>33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宋体</vt:lpstr>
      <vt:lpstr>微软雅黑</vt:lpstr>
      <vt:lpstr>Arial</vt:lpstr>
      <vt:lpstr>Calibri</vt:lpstr>
      <vt:lpstr>Times New Roman</vt:lpstr>
      <vt:lpstr>Office 主题</vt:lpstr>
      <vt:lpstr>公式</vt:lpstr>
      <vt:lpstr>WPS 公式 3.0</vt:lpstr>
      <vt:lpstr>The analysis of WCDA-1 combined data</vt:lpstr>
      <vt:lpstr>Outline</vt:lpstr>
      <vt:lpstr>LED signal monitoring for wcda++</vt:lpstr>
      <vt:lpstr>LED signal monitoring for wcda++ （Introduction）</vt:lpstr>
      <vt:lpstr>LED signal monitoring for wcda++（Monitoring mode） </vt:lpstr>
      <vt:lpstr>LED signal monitoring for wcda++ （Results）</vt:lpstr>
      <vt:lpstr>A new charge calibration method with muon</vt:lpstr>
      <vt:lpstr>A new charge calibration method with muon (Introduction)</vt:lpstr>
      <vt:lpstr>A new charge calibration method with muon(Explanation)</vt:lpstr>
      <vt:lpstr>A new charge calibration method with muon (Toy estimation) </vt:lpstr>
      <vt:lpstr>A new charge calibration method with muon(Distribution &amp; Application) </vt:lpstr>
      <vt:lpstr>Energy Scale &amp; Energy Spectrum</vt:lpstr>
      <vt:lpstr>Propagate the energy scale</vt:lpstr>
      <vt:lpstr>Proton spectrum measurement@15TeV</vt:lpstr>
      <vt:lpstr>Core Reconstruction (Core &lt;  ±45m )</vt:lpstr>
      <vt:lpstr>Energy reconstruction（N30,Core≤±45m）</vt:lpstr>
      <vt:lpstr>Component identification</vt:lpstr>
      <vt:lpstr>Preliminary result</vt:lpstr>
      <vt:lpstr>Summary</vt:lpstr>
      <vt:lpstr>PowerPoint 演示文稿</vt:lpstr>
      <vt:lpstr>PowerPoint 演示文稿</vt:lpstr>
      <vt:lpstr>PowerPoint 演示文稿</vt:lpstr>
      <vt:lpstr>成团事例判选(Top50  重建)  参数C</vt:lpstr>
      <vt:lpstr>-2.7的谱，从50Tev处做能量分辨展开</vt:lpstr>
      <vt:lpstr>compactness&amp;NSCLD次芯</vt:lpstr>
      <vt:lpstr>crab  能谱</vt:lpstr>
      <vt:lpstr>PowerPoint 演示文稿</vt:lpstr>
      <vt:lpstr>WCDA ++ charge calibration </vt:lpstr>
      <vt:lpstr>WCDA joint charge calibration with muon</vt:lpstr>
      <vt:lpstr>sPMT光阴极几何简化</vt:lpstr>
      <vt:lpstr>几何估计</vt:lpstr>
      <vt:lpstr>sPMT有效半径~13mm内muon几何估计(x&lt;13mm)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analysis of WCDA-1 combined data</dc:title>
  <dc:creator>曾宗康</dc:creator>
  <cp:lastModifiedBy>曾宗康</cp:lastModifiedBy>
  <cp:revision>101</cp:revision>
  <dcterms:created xsi:type="dcterms:W3CDTF">2019-10-22T17:07:00Z</dcterms:created>
  <dcterms:modified xsi:type="dcterms:W3CDTF">2019-10-24T00:19:08Z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